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19" r:id="rId1"/>
    <p:sldMasterId id="2147485192" r:id="rId2"/>
    <p:sldMasterId id="2147485203" r:id="rId3"/>
    <p:sldMasterId id="2147485215" r:id="rId4"/>
    <p:sldMasterId id="2147485222" r:id="rId5"/>
    <p:sldMasterId id="2147485235" r:id="rId6"/>
    <p:sldMasterId id="2147485263" r:id="rId7"/>
    <p:sldMasterId id="2147485273" r:id="rId8"/>
    <p:sldMasterId id="2147485285" r:id="rId9"/>
    <p:sldMasterId id="2147485299" r:id="rId10"/>
  </p:sldMasterIdLst>
  <p:notesMasterIdLst>
    <p:notesMasterId r:id="rId31"/>
  </p:notesMasterIdLst>
  <p:handoutMasterIdLst>
    <p:handoutMasterId r:id="rId32"/>
  </p:handoutMasterIdLst>
  <p:sldIdLst>
    <p:sldId id="9484" r:id="rId11"/>
    <p:sldId id="2145705926" r:id="rId12"/>
    <p:sldId id="2145705927" r:id="rId13"/>
    <p:sldId id="2145705933" r:id="rId14"/>
    <p:sldId id="2145705937" r:id="rId15"/>
    <p:sldId id="2145705939" r:id="rId16"/>
    <p:sldId id="2145705944" r:id="rId17"/>
    <p:sldId id="472" r:id="rId18"/>
    <p:sldId id="474" r:id="rId19"/>
    <p:sldId id="2145705936" r:id="rId20"/>
    <p:sldId id="2145705930" r:id="rId21"/>
    <p:sldId id="475" r:id="rId22"/>
    <p:sldId id="259" r:id="rId23"/>
    <p:sldId id="261" r:id="rId24"/>
    <p:sldId id="2145705925" r:id="rId25"/>
    <p:sldId id="262" r:id="rId26"/>
    <p:sldId id="2145705945" r:id="rId27"/>
    <p:sldId id="260" r:id="rId28"/>
    <p:sldId id="2145705872" r:id="rId29"/>
    <p:sldId id="2145705856" r:id="rId30"/>
  </p:sldIdLst>
  <p:sldSz cx="9144000" cy="5143500" type="screen16x9"/>
  <p:notesSz cx="6797675" cy="9926638"/>
  <p:defaultTextStyle>
    <a:defPPr>
      <a:defRPr lang="ru-RU"/>
    </a:defPPr>
    <a:lvl1pPr algn="l" defTabSz="6905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344488" indent="112713" algn="l" defTabSz="6905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690563" indent="-3175" algn="l" defTabSz="6905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035050" indent="-4763" algn="l" defTabSz="6905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381125" indent="-6350" algn="l" defTabSz="6905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ar Kapyatov" initials="AK" lastIdx="1" clrIdx="0">
    <p:extLst>
      <p:ext uri="{19B8F6BF-5375-455C-9EA6-DF929625EA0E}">
        <p15:presenceInfo xmlns:p15="http://schemas.microsoft.com/office/powerpoint/2012/main" userId="7be34a0b6fa8556b" providerId="Windows Live"/>
      </p:ext>
    </p:extLst>
  </p:cmAuthor>
  <p:cmAuthor id="2" name="Дастан Умирбаев" initials="ДУ" lastIdx="1" clrIdx="1">
    <p:extLst>
      <p:ext uri="{19B8F6BF-5375-455C-9EA6-DF929625EA0E}">
        <p15:presenceInfo xmlns:p15="http://schemas.microsoft.com/office/powerpoint/2012/main" userId="S-1-5-21-284302003-2453383197-3833240302-28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FFC000"/>
    <a:srgbClr val="0065BD"/>
    <a:srgbClr val="192E6D"/>
    <a:srgbClr val="7F6000"/>
    <a:srgbClr val="908052"/>
    <a:srgbClr val="2F5597"/>
    <a:srgbClr val="0D11B9"/>
    <a:srgbClr val="0070C0"/>
    <a:srgbClr val="295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4" autoAdjust="0"/>
    <p:restoredTop sz="95509" autoAdjust="0"/>
  </p:normalViewPr>
  <p:slideViewPr>
    <p:cSldViewPr snapToGrid="0">
      <p:cViewPr varScale="1">
        <p:scale>
          <a:sx n="83" d="100"/>
          <a:sy n="83" d="100"/>
        </p:scale>
        <p:origin x="90" y="1068"/>
      </p:cViewPr>
      <p:guideLst>
        <p:guide orient="horz" pos="1597"/>
        <p:guide pos="2903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3378739844227E-2"/>
          <c:y val="5.4829802005522746E-2"/>
          <c:w val="0.98656621260155775"/>
          <c:h val="0.860474138146201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выход</c:v>
                </c:pt>
              </c:strCache>
            </c:strRef>
          </c:tx>
          <c:spPr>
            <a:solidFill>
              <a:srgbClr val="295E7E"/>
            </a:solidFill>
            <a:ln w="127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81-4503-A49B-63B698DE2D37}"/>
              </c:ext>
            </c:extLst>
          </c:dPt>
          <c:dPt>
            <c:idx val="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81-4503-A49B-63B698DE2D37}"/>
              </c:ext>
            </c:extLst>
          </c:dPt>
          <c:dPt>
            <c:idx val="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81-4503-A49B-63B698DE2D37}"/>
              </c:ext>
            </c:extLst>
          </c:dPt>
          <c:dPt>
            <c:idx val="2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81-4503-A49B-63B698DE2D37}"/>
              </c:ext>
            </c:extLst>
          </c:dPt>
          <c:dPt>
            <c:idx val="2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81-4503-A49B-63B698DE2D37}"/>
              </c:ext>
            </c:extLst>
          </c:dPt>
          <c:dPt>
            <c:idx val="2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81-4503-A49B-63B698DE2D37}"/>
              </c:ext>
            </c:extLst>
          </c:dPt>
          <c:dPt>
            <c:idx val="2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81-4503-A49B-63B698DE2D37}"/>
              </c:ext>
            </c:extLst>
          </c:dPt>
          <c:dPt>
            <c:idx val="2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081-4503-A49B-63B698DE2D37}"/>
              </c:ext>
            </c:extLst>
          </c:dPt>
          <c:dPt>
            <c:idx val="2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081-4503-A49B-63B698DE2D37}"/>
              </c:ext>
            </c:extLst>
          </c:dPt>
          <c:dPt>
            <c:idx val="2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081-4503-A49B-63B698DE2D37}"/>
              </c:ext>
            </c:extLst>
          </c:dPt>
          <c:dPt>
            <c:idx val="2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081-4503-A49B-63B698DE2D37}"/>
              </c:ext>
            </c:extLst>
          </c:dPt>
          <c:dPt>
            <c:idx val="3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081-4503-A49B-63B698DE2D37}"/>
              </c:ext>
            </c:extLst>
          </c:dPt>
          <c:dPt>
            <c:idx val="3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081-4503-A49B-63B698DE2D37}"/>
              </c:ext>
            </c:extLst>
          </c:dPt>
          <c:dPt>
            <c:idx val="3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081-4503-A49B-63B698DE2D37}"/>
              </c:ext>
            </c:extLst>
          </c:dPt>
          <c:dPt>
            <c:idx val="3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081-4503-A49B-63B698DE2D37}"/>
              </c:ext>
            </c:extLst>
          </c:dPt>
          <c:dPt>
            <c:idx val="3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081-4503-A49B-63B698DE2D37}"/>
              </c:ext>
            </c:extLst>
          </c:dPt>
          <c:dPt>
            <c:idx val="3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081-4503-A49B-63B698DE2D37}"/>
              </c:ext>
            </c:extLst>
          </c:dPt>
          <c:dPt>
            <c:idx val="3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081-4503-A49B-63B698DE2D37}"/>
              </c:ext>
            </c:extLst>
          </c:dPt>
          <c:dPt>
            <c:idx val="3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C081-4503-A49B-63B698DE2D37}"/>
              </c:ext>
            </c:extLst>
          </c:dPt>
          <c:dPt>
            <c:idx val="3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C081-4503-A49B-63B698DE2D37}"/>
              </c:ext>
            </c:extLst>
          </c:dPt>
          <c:dPt>
            <c:idx val="3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C081-4503-A49B-63B698DE2D37}"/>
              </c:ext>
            </c:extLst>
          </c:dPt>
          <c:dPt>
            <c:idx val="4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C081-4503-A49B-63B698DE2D37}"/>
              </c:ext>
            </c:extLst>
          </c:dPt>
          <c:dPt>
            <c:idx val="4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081-4503-A49B-63B698DE2D37}"/>
              </c:ext>
            </c:extLst>
          </c:dPt>
          <c:dPt>
            <c:idx val="4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081-4503-A49B-63B698DE2D37}"/>
              </c:ext>
            </c:extLst>
          </c:dPt>
          <c:dPt>
            <c:idx val="4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081-4503-A49B-63B698DE2D37}"/>
              </c:ext>
            </c:extLst>
          </c:dPt>
          <c:dPt>
            <c:idx val="4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C081-4503-A49B-63B698DE2D37}"/>
              </c:ext>
            </c:extLst>
          </c:dPt>
          <c:dPt>
            <c:idx val="4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C081-4503-A49B-63B698DE2D37}"/>
              </c:ext>
            </c:extLst>
          </c:dPt>
          <c:dPt>
            <c:idx val="4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C081-4503-A49B-63B698DE2D37}"/>
              </c:ext>
            </c:extLst>
          </c:dPt>
          <c:dPt>
            <c:idx val="4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C081-4503-A49B-63B698DE2D37}"/>
              </c:ext>
            </c:extLst>
          </c:dPt>
          <c:dPt>
            <c:idx val="4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C081-4503-A49B-63B698DE2D37}"/>
              </c:ext>
            </c:extLst>
          </c:dPt>
          <c:dPt>
            <c:idx val="4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C081-4503-A49B-63B698DE2D37}"/>
              </c:ext>
            </c:extLst>
          </c:dPt>
          <c:dPt>
            <c:idx val="5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C081-4503-A49B-63B698DE2D37}"/>
              </c:ext>
            </c:extLst>
          </c:dPt>
          <c:dPt>
            <c:idx val="5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C081-4503-A49B-63B698DE2D37}"/>
              </c:ext>
            </c:extLst>
          </c:dPt>
          <c:dPt>
            <c:idx val="5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C081-4503-A49B-63B698DE2D37}"/>
              </c:ext>
            </c:extLst>
          </c:dPt>
          <c:dPt>
            <c:idx val="5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C081-4503-A49B-63B698DE2D37}"/>
              </c:ext>
            </c:extLst>
          </c:dPt>
          <c:dPt>
            <c:idx val="5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C081-4503-A49B-63B698DE2D37}"/>
              </c:ext>
            </c:extLst>
          </c:dPt>
          <c:dPt>
            <c:idx val="5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C081-4503-A49B-63B698DE2D37}"/>
              </c:ext>
            </c:extLst>
          </c:dPt>
          <c:dPt>
            <c:idx val="5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C081-4503-A49B-63B698DE2D37}"/>
              </c:ext>
            </c:extLst>
          </c:dPt>
          <c:dPt>
            <c:idx val="5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C081-4503-A49B-63B698DE2D37}"/>
              </c:ext>
            </c:extLst>
          </c:dPt>
          <c:dPt>
            <c:idx val="5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C081-4503-A49B-63B698DE2D37}"/>
              </c:ext>
            </c:extLst>
          </c:dPt>
          <c:dPt>
            <c:idx val="5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C081-4503-A49B-63B698DE2D37}"/>
              </c:ext>
            </c:extLst>
          </c:dPt>
          <c:dPt>
            <c:idx val="6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C081-4503-A49B-63B698DE2D37}"/>
              </c:ext>
            </c:extLst>
          </c:dPt>
          <c:dPt>
            <c:idx val="6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C081-4503-A49B-63B698DE2D37}"/>
              </c:ext>
            </c:extLst>
          </c:dPt>
          <c:dPt>
            <c:idx val="6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C081-4503-A49B-63B698DE2D37}"/>
              </c:ext>
            </c:extLst>
          </c:dPt>
          <c:dPt>
            <c:idx val="6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C081-4503-A49B-63B698DE2D37}"/>
              </c:ext>
            </c:extLst>
          </c:dPt>
          <c:dPt>
            <c:idx val="6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C081-4503-A49B-63B698DE2D37}"/>
              </c:ext>
            </c:extLst>
          </c:dPt>
          <c:dPt>
            <c:idx val="6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C081-4503-A49B-63B698DE2D37}"/>
              </c:ext>
            </c:extLst>
          </c:dPt>
          <c:dPt>
            <c:idx val="6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C081-4503-A49B-63B698DE2D37}"/>
              </c:ext>
            </c:extLst>
          </c:dPt>
          <c:dPt>
            <c:idx val="6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C081-4503-A49B-63B698DE2D37}"/>
              </c:ext>
            </c:extLst>
          </c:dPt>
          <c:dPt>
            <c:idx val="6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C081-4503-A49B-63B698DE2D37}"/>
              </c:ext>
            </c:extLst>
          </c:dPt>
          <c:dPt>
            <c:idx val="6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5-C081-4503-A49B-63B698DE2D37}"/>
              </c:ext>
            </c:extLst>
          </c:dPt>
          <c:dPt>
            <c:idx val="7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C081-4503-A49B-63B698DE2D37}"/>
              </c:ext>
            </c:extLst>
          </c:dPt>
          <c:dPt>
            <c:idx val="7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9-C081-4503-A49B-63B698DE2D37}"/>
              </c:ext>
            </c:extLst>
          </c:dPt>
          <c:dPt>
            <c:idx val="7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B-C081-4503-A49B-63B698DE2D37}"/>
              </c:ext>
            </c:extLst>
          </c:dPt>
          <c:dPt>
            <c:idx val="7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C081-4503-A49B-63B698DE2D37}"/>
              </c:ext>
            </c:extLst>
          </c:dPt>
          <c:dPt>
            <c:idx val="7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F-C081-4503-A49B-63B698DE2D37}"/>
              </c:ext>
            </c:extLst>
          </c:dPt>
          <c:dPt>
            <c:idx val="7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1-C081-4503-A49B-63B698DE2D37}"/>
              </c:ext>
            </c:extLst>
          </c:dPt>
          <c:dPt>
            <c:idx val="7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C081-4503-A49B-63B698DE2D37}"/>
              </c:ext>
            </c:extLst>
          </c:dPt>
          <c:dPt>
            <c:idx val="7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5-C081-4503-A49B-63B698DE2D37}"/>
              </c:ext>
            </c:extLst>
          </c:dPt>
          <c:dPt>
            <c:idx val="7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7-C081-4503-A49B-63B698DE2D37}"/>
              </c:ext>
            </c:extLst>
          </c:dPt>
          <c:dPt>
            <c:idx val="7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C081-4503-A49B-63B698DE2D37}"/>
              </c:ext>
            </c:extLst>
          </c:dPt>
          <c:dPt>
            <c:idx val="8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C081-4503-A49B-63B698DE2D37}"/>
              </c:ext>
            </c:extLst>
          </c:dPt>
          <c:dPt>
            <c:idx val="8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D-C081-4503-A49B-63B698DE2D37}"/>
              </c:ext>
            </c:extLst>
          </c:dPt>
          <c:dPt>
            <c:idx val="8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C081-4503-A49B-63B698DE2D37}"/>
              </c:ext>
            </c:extLst>
          </c:dPt>
          <c:dPt>
            <c:idx val="8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1-C081-4503-A49B-63B698DE2D37}"/>
              </c:ext>
            </c:extLst>
          </c:dPt>
          <c:dPt>
            <c:idx val="8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3-C081-4503-A49B-63B698DE2D37}"/>
              </c:ext>
            </c:extLst>
          </c:dPt>
          <c:dPt>
            <c:idx val="8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C081-4503-A49B-63B698DE2D37}"/>
              </c:ext>
            </c:extLst>
          </c:dPt>
          <c:dPt>
            <c:idx val="8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7-C081-4503-A49B-63B698DE2D37}"/>
              </c:ext>
            </c:extLst>
          </c:dPt>
          <c:dPt>
            <c:idx val="8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9-C081-4503-A49B-63B698DE2D37}"/>
              </c:ext>
            </c:extLst>
          </c:dPt>
          <c:dPt>
            <c:idx val="8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C081-4503-A49B-63B698DE2D37}"/>
              </c:ext>
            </c:extLst>
          </c:dPt>
          <c:dPt>
            <c:idx val="8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D-C081-4503-A49B-63B698DE2D37}"/>
              </c:ext>
            </c:extLst>
          </c:dPt>
          <c:dPt>
            <c:idx val="9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F-C081-4503-A49B-63B698DE2D37}"/>
              </c:ext>
            </c:extLst>
          </c:dPt>
          <c:dPt>
            <c:idx val="9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C081-4503-A49B-63B698DE2D37}"/>
              </c:ext>
            </c:extLst>
          </c:dPt>
          <c:dPt>
            <c:idx val="9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3-C081-4503-A49B-63B698DE2D37}"/>
              </c:ext>
            </c:extLst>
          </c:dPt>
          <c:dPt>
            <c:idx val="9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5-C081-4503-A49B-63B698DE2D37}"/>
              </c:ext>
            </c:extLst>
          </c:dPt>
          <c:dPt>
            <c:idx val="9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C081-4503-A49B-63B698DE2D37}"/>
              </c:ext>
            </c:extLst>
          </c:dPt>
          <c:dPt>
            <c:idx val="9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9-C081-4503-A49B-63B698DE2D37}"/>
              </c:ext>
            </c:extLst>
          </c:dPt>
          <c:dPt>
            <c:idx val="9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B-C081-4503-A49B-63B698DE2D37}"/>
              </c:ext>
            </c:extLst>
          </c:dPt>
          <c:dPt>
            <c:idx val="10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C081-4503-A49B-63B698DE2D37}"/>
              </c:ext>
            </c:extLst>
          </c:dPt>
          <c:cat>
            <c:strRef>
              <c:f>Лист1!$A$2:$A$102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Лист1!$B$2:$B$102</c:f>
              <c:numCache>
                <c:formatCode>#,##0</c:formatCode>
                <c:ptCount val="101"/>
                <c:pt idx="0">
                  <c:v>437633</c:v>
                </c:pt>
                <c:pt idx="1">
                  <c:v>432130</c:v>
                </c:pt>
                <c:pt idx="2">
                  <c:v>397604</c:v>
                </c:pt>
                <c:pt idx="3">
                  <c:v>392832</c:v>
                </c:pt>
                <c:pt idx="4">
                  <c:v>384851</c:v>
                </c:pt>
                <c:pt idx="5">
                  <c:v>394228</c:v>
                </c:pt>
                <c:pt idx="6">
                  <c:v>390662</c:v>
                </c:pt>
                <c:pt idx="7">
                  <c:v>390787</c:v>
                </c:pt>
                <c:pt idx="8">
                  <c:v>377679</c:v>
                </c:pt>
                <c:pt idx="9">
                  <c:v>370515</c:v>
                </c:pt>
                <c:pt idx="10">
                  <c:v>361864</c:v>
                </c:pt>
                <c:pt idx="11">
                  <c:v>356419</c:v>
                </c:pt>
                <c:pt idx="12">
                  <c:v>344908</c:v>
                </c:pt>
                <c:pt idx="13">
                  <c:v>341499</c:v>
                </c:pt>
                <c:pt idx="14">
                  <c:v>301489</c:v>
                </c:pt>
                <c:pt idx="15">
                  <c:v>285004</c:v>
                </c:pt>
                <c:pt idx="16">
                  <c:v>266272</c:v>
                </c:pt>
                <c:pt idx="17">
                  <c:v>263253</c:v>
                </c:pt>
                <c:pt idx="18">
                  <c:v>242053</c:v>
                </c:pt>
                <c:pt idx="19">
                  <c:v>230177</c:v>
                </c:pt>
                <c:pt idx="20">
                  <c:v>219369</c:v>
                </c:pt>
                <c:pt idx="21">
                  <c:v>221945</c:v>
                </c:pt>
                <c:pt idx="22">
                  <c:v>215615</c:v>
                </c:pt>
                <c:pt idx="23">
                  <c:v>221605</c:v>
                </c:pt>
                <c:pt idx="24">
                  <c:v>222992</c:v>
                </c:pt>
                <c:pt idx="25">
                  <c:v>240360</c:v>
                </c:pt>
                <c:pt idx="26">
                  <c:v>255403</c:v>
                </c:pt>
                <c:pt idx="27">
                  <c:v>274219</c:v>
                </c:pt>
                <c:pt idx="28">
                  <c:v>281285</c:v>
                </c:pt>
                <c:pt idx="29">
                  <c:v>294481</c:v>
                </c:pt>
                <c:pt idx="30">
                  <c:v>305114</c:v>
                </c:pt>
                <c:pt idx="31">
                  <c:v>322220</c:v>
                </c:pt>
                <c:pt idx="32">
                  <c:v>324005</c:v>
                </c:pt>
                <c:pt idx="33">
                  <c:v>328310</c:v>
                </c:pt>
                <c:pt idx="34">
                  <c:v>322359</c:v>
                </c:pt>
                <c:pt idx="35">
                  <c:v>314790</c:v>
                </c:pt>
                <c:pt idx="36">
                  <c:v>296828</c:v>
                </c:pt>
                <c:pt idx="37">
                  <c:v>287943</c:v>
                </c:pt>
                <c:pt idx="38">
                  <c:v>270185</c:v>
                </c:pt>
                <c:pt idx="39">
                  <c:v>259196</c:v>
                </c:pt>
                <c:pt idx="40">
                  <c:v>249141</c:v>
                </c:pt>
                <c:pt idx="41">
                  <c:v>254155</c:v>
                </c:pt>
                <c:pt idx="42">
                  <c:v>240223</c:v>
                </c:pt>
                <c:pt idx="43">
                  <c:v>237240</c:v>
                </c:pt>
                <c:pt idx="44">
                  <c:v>226167</c:v>
                </c:pt>
                <c:pt idx="45">
                  <c:v>230900</c:v>
                </c:pt>
                <c:pt idx="46">
                  <c:v>226119</c:v>
                </c:pt>
                <c:pt idx="47">
                  <c:v>220339</c:v>
                </c:pt>
                <c:pt idx="48">
                  <c:v>215627</c:v>
                </c:pt>
                <c:pt idx="49">
                  <c:v>213744</c:v>
                </c:pt>
                <c:pt idx="50">
                  <c:v>211498</c:v>
                </c:pt>
                <c:pt idx="51">
                  <c:v>214458</c:v>
                </c:pt>
                <c:pt idx="52">
                  <c:v>198755</c:v>
                </c:pt>
                <c:pt idx="53">
                  <c:v>197693</c:v>
                </c:pt>
                <c:pt idx="54">
                  <c:v>189197</c:v>
                </c:pt>
                <c:pt idx="55">
                  <c:v>191912</c:v>
                </c:pt>
                <c:pt idx="56">
                  <c:v>195634</c:v>
                </c:pt>
                <c:pt idx="57">
                  <c:v>196551</c:v>
                </c:pt>
                <c:pt idx="58">
                  <c:v>198533</c:v>
                </c:pt>
                <c:pt idx="59">
                  <c:v>194508</c:v>
                </c:pt>
                <c:pt idx="60">
                  <c:v>191853</c:v>
                </c:pt>
                <c:pt idx="61">
                  <c:v>196356</c:v>
                </c:pt>
                <c:pt idx="62">
                  <c:v>173067</c:v>
                </c:pt>
                <c:pt idx="63">
                  <c:v>164976</c:v>
                </c:pt>
                <c:pt idx="64">
                  <c:v>151110</c:v>
                </c:pt>
                <c:pt idx="65">
                  <c:v>140416</c:v>
                </c:pt>
                <c:pt idx="66">
                  <c:v>128903</c:v>
                </c:pt>
                <c:pt idx="67">
                  <c:v>124859</c:v>
                </c:pt>
                <c:pt idx="68">
                  <c:v>112223</c:v>
                </c:pt>
                <c:pt idx="69">
                  <c:v>106264</c:v>
                </c:pt>
                <c:pt idx="70">
                  <c:v>98206</c:v>
                </c:pt>
                <c:pt idx="71">
                  <c:v>97338</c:v>
                </c:pt>
                <c:pt idx="72">
                  <c:v>84950</c:v>
                </c:pt>
                <c:pt idx="73">
                  <c:v>74461</c:v>
                </c:pt>
                <c:pt idx="74">
                  <c:v>68697</c:v>
                </c:pt>
                <c:pt idx="75">
                  <c:v>53918</c:v>
                </c:pt>
                <c:pt idx="76">
                  <c:v>34948</c:v>
                </c:pt>
                <c:pt idx="77">
                  <c:v>25704</c:v>
                </c:pt>
                <c:pt idx="78">
                  <c:v>26834</c:v>
                </c:pt>
                <c:pt idx="79">
                  <c:v>39134</c:v>
                </c:pt>
                <c:pt idx="80">
                  <c:v>41720</c:v>
                </c:pt>
                <c:pt idx="81">
                  <c:v>44920</c:v>
                </c:pt>
                <c:pt idx="82">
                  <c:v>39028</c:v>
                </c:pt>
                <c:pt idx="83">
                  <c:v>35873</c:v>
                </c:pt>
                <c:pt idx="84">
                  <c:v>30744</c:v>
                </c:pt>
                <c:pt idx="85">
                  <c:v>25463</c:v>
                </c:pt>
                <c:pt idx="86">
                  <c:v>15874</c:v>
                </c:pt>
                <c:pt idx="87">
                  <c:v>10956</c:v>
                </c:pt>
                <c:pt idx="88">
                  <c:v>7673</c:v>
                </c:pt>
                <c:pt idx="89">
                  <c:v>8637</c:v>
                </c:pt>
                <c:pt idx="90">
                  <c:v>5460</c:v>
                </c:pt>
                <c:pt idx="91">
                  <c:v>6776</c:v>
                </c:pt>
                <c:pt idx="92">
                  <c:v>3323</c:v>
                </c:pt>
                <c:pt idx="93">
                  <c:v>3225</c:v>
                </c:pt>
                <c:pt idx="94">
                  <c:v>2006</c:v>
                </c:pt>
                <c:pt idx="95">
                  <c:v>1558</c:v>
                </c:pt>
                <c:pt idx="96">
                  <c:v>1035</c:v>
                </c:pt>
                <c:pt idx="97">
                  <c:v>1313</c:v>
                </c:pt>
                <c:pt idx="98">
                  <c:v>753</c:v>
                </c:pt>
                <c:pt idx="99">
                  <c:v>467</c:v>
                </c:pt>
                <c:pt idx="100">
                  <c:v>2122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E-C081-4503-A49B-63B698DE2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53766688"/>
        <c:axId val="-153762336"/>
      </c:barChart>
      <c:catAx>
        <c:axId val="-153766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/>
        </c:spPr>
        <c:txPr>
          <a:bodyPr rot="0" vert="horz"/>
          <a:lstStyle/>
          <a:p>
            <a:pPr>
              <a:defRPr sz="800">
                <a:solidFill>
                  <a:srgbClr val="FF0000"/>
                </a:solidFill>
                <a:latin typeface="Trebuchet MS" panose="020B0603020202020204" pitchFamily="34" charset="0"/>
              </a:defRPr>
            </a:pPr>
            <a:endParaRPr lang="ru-RU"/>
          </a:p>
        </c:txPr>
        <c:crossAx val="-153762336"/>
        <c:crosses val="autoZero"/>
        <c:auto val="1"/>
        <c:lblAlgn val="ctr"/>
        <c:lblOffset val="100"/>
        <c:noMultiLvlLbl val="0"/>
      </c:catAx>
      <c:valAx>
        <c:axId val="-153762336"/>
        <c:scaling>
          <c:orientation val="minMax"/>
          <c:max val="550000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FF0000"/>
                </a:solidFill>
              </a:defRPr>
            </a:pPr>
            <a:endParaRPr lang="ru-RU"/>
          </a:p>
        </c:txPr>
        <c:crossAx val="-15376668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3378739844227E-2"/>
          <c:y val="5.4829802005522746E-2"/>
          <c:w val="0.98656621260155775"/>
          <c:h val="0.86047413814620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выход</c:v>
                </c:pt>
              </c:strCache>
            </c:strRef>
          </c:tx>
          <c:spPr>
            <a:solidFill>
              <a:srgbClr val="295E7E"/>
            </a:solidFill>
            <a:ln w="127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73-4F5F-B2AA-AC67AF167684}"/>
              </c:ext>
            </c:extLst>
          </c:dPt>
          <c:dPt>
            <c:idx val="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73-4F5F-B2AA-AC67AF167684}"/>
              </c:ext>
            </c:extLst>
          </c:dPt>
          <c:dPt>
            <c:idx val="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73-4F5F-B2AA-AC67AF167684}"/>
              </c:ext>
            </c:extLst>
          </c:dPt>
          <c:dPt>
            <c:idx val="2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73-4F5F-B2AA-AC67AF167684}"/>
              </c:ext>
            </c:extLst>
          </c:dPt>
          <c:dPt>
            <c:idx val="2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73-4F5F-B2AA-AC67AF167684}"/>
              </c:ext>
            </c:extLst>
          </c:dPt>
          <c:dPt>
            <c:idx val="2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73-4F5F-B2AA-AC67AF167684}"/>
              </c:ext>
            </c:extLst>
          </c:dPt>
          <c:dPt>
            <c:idx val="2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873-4F5F-B2AA-AC67AF167684}"/>
              </c:ext>
            </c:extLst>
          </c:dPt>
          <c:dPt>
            <c:idx val="2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873-4F5F-B2AA-AC67AF167684}"/>
              </c:ext>
            </c:extLst>
          </c:dPt>
          <c:dPt>
            <c:idx val="2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873-4F5F-B2AA-AC67AF167684}"/>
              </c:ext>
            </c:extLst>
          </c:dPt>
          <c:dPt>
            <c:idx val="2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873-4F5F-B2AA-AC67AF167684}"/>
              </c:ext>
            </c:extLst>
          </c:dPt>
          <c:dPt>
            <c:idx val="2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873-4F5F-B2AA-AC67AF167684}"/>
              </c:ext>
            </c:extLst>
          </c:dPt>
          <c:dPt>
            <c:idx val="3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873-4F5F-B2AA-AC67AF167684}"/>
              </c:ext>
            </c:extLst>
          </c:dPt>
          <c:dPt>
            <c:idx val="3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873-4F5F-B2AA-AC67AF167684}"/>
              </c:ext>
            </c:extLst>
          </c:dPt>
          <c:dPt>
            <c:idx val="3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873-4F5F-B2AA-AC67AF167684}"/>
              </c:ext>
            </c:extLst>
          </c:dPt>
          <c:dPt>
            <c:idx val="3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873-4F5F-B2AA-AC67AF167684}"/>
              </c:ext>
            </c:extLst>
          </c:dPt>
          <c:dPt>
            <c:idx val="3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873-4F5F-B2AA-AC67AF167684}"/>
              </c:ext>
            </c:extLst>
          </c:dPt>
          <c:dPt>
            <c:idx val="3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873-4F5F-B2AA-AC67AF167684}"/>
              </c:ext>
            </c:extLst>
          </c:dPt>
          <c:dPt>
            <c:idx val="3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873-4F5F-B2AA-AC67AF167684}"/>
              </c:ext>
            </c:extLst>
          </c:dPt>
          <c:dPt>
            <c:idx val="3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873-4F5F-B2AA-AC67AF167684}"/>
              </c:ext>
            </c:extLst>
          </c:dPt>
          <c:dPt>
            <c:idx val="3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873-4F5F-B2AA-AC67AF167684}"/>
              </c:ext>
            </c:extLst>
          </c:dPt>
          <c:dPt>
            <c:idx val="3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873-4F5F-B2AA-AC67AF167684}"/>
              </c:ext>
            </c:extLst>
          </c:dPt>
          <c:dPt>
            <c:idx val="4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873-4F5F-B2AA-AC67AF167684}"/>
              </c:ext>
            </c:extLst>
          </c:dPt>
          <c:dPt>
            <c:idx val="4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E873-4F5F-B2AA-AC67AF167684}"/>
              </c:ext>
            </c:extLst>
          </c:dPt>
          <c:dPt>
            <c:idx val="4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E873-4F5F-B2AA-AC67AF167684}"/>
              </c:ext>
            </c:extLst>
          </c:dPt>
          <c:dPt>
            <c:idx val="4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873-4F5F-B2AA-AC67AF167684}"/>
              </c:ext>
            </c:extLst>
          </c:dPt>
          <c:dPt>
            <c:idx val="4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E873-4F5F-B2AA-AC67AF167684}"/>
              </c:ext>
            </c:extLst>
          </c:dPt>
          <c:dPt>
            <c:idx val="4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E873-4F5F-B2AA-AC67AF167684}"/>
              </c:ext>
            </c:extLst>
          </c:dPt>
          <c:dPt>
            <c:idx val="4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873-4F5F-B2AA-AC67AF167684}"/>
              </c:ext>
            </c:extLst>
          </c:dPt>
          <c:dPt>
            <c:idx val="4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E873-4F5F-B2AA-AC67AF167684}"/>
              </c:ext>
            </c:extLst>
          </c:dPt>
          <c:dPt>
            <c:idx val="4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E873-4F5F-B2AA-AC67AF167684}"/>
              </c:ext>
            </c:extLst>
          </c:dPt>
          <c:dPt>
            <c:idx val="4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E873-4F5F-B2AA-AC67AF167684}"/>
              </c:ext>
            </c:extLst>
          </c:dPt>
          <c:dPt>
            <c:idx val="5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E873-4F5F-B2AA-AC67AF167684}"/>
              </c:ext>
            </c:extLst>
          </c:dPt>
          <c:dPt>
            <c:idx val="51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E873-4F5F-B2AA-AC67AF167684}"/>
              </c:ext>
            </c:extLst>
          </c:dPt>
          <c:dPt>
            <c:idx val="52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E873-4F5F-B2AA-AC67AF167684}"/>
              </c:ext>
            </c:extLst>
          </c:dPt>
          <c:dPt>
            <c:idx val="53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E873-4F5F-B2AA-AC67AF167684}"/>
              </c:ext>
            </c:extLst>
          </c:dPt>
          <c:dPt>
            <c:idx val="54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E873-4F5F-B2AA-AC67AF167684}"/>
              </c:ext>
            </c:extLst>
          </c:dPt>
          <c:dPt>
            <c:idx val="55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E873-4F5F-B2AA-AC67AF167684}"/>
              </c:ext>
            </c:extLst>
          </c:dPt>
          <c:dPt>
            <c:idx val="56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E873-4F5F-B2AA-AC67AF167684}"/>
              </c:ext>
            </c:extLst>
          </c:dPt>
          <c:dPt>
            <c:idx val="57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E873-4F5F-B2AA-AC67AF167684}"/>
              </c:ext>
            </c:extLst>
          </c:dPt>
          <c:dPt>
            <c:idx val="58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E873-4F5F-B2AA-AC67AF167684}"/>
              </c:ext>
            </c:extLst>
          </c:dPt>
          <c:dPt>
            <c:idx val="59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E873-4F5F-B2AA-AC67AF167684}"/>
              </c:ext>
            </c:extLst>
          </c:dPt>
          <c:dPt>
            <c:idx val="60"/>
            <c:invertIfNegative val="0"/>
            <c:bubble3D val="0"/>
            <c:spPr>
              <a:solidFill>
                <a:srgbClr val="2E75B6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E873-4F5F-B2AA-AC67AF167684}"/>
              </c:ext>
            </c:extLst>
          </c:dPt>
          <c:dPt>
            <c:idx val="6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E873-4F5F-B2AA-AC67AF167684}"/>
              </c:ext>
            </c:extLst>
          </c:dPt>
          <c:dPt>
            <c:idx val="6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E873-4F5F-B2AA-AC67AF167684}"/>
              </c:ext>
            </c:extLst>
          </c:dPt>
          <c:dPt>
            <c:idx val="6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E873-4F5F-B2AA-AC67AF167684}"/>
              </c:ext>
            </c:extLst>
          </c:dPt>
          <c:dPt>
            <c:idx val="6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E873-4F5F-B2AA-AC67AF167684}"/>
              </c:ext>
            </c:extLst>
          </c:dPt>
          <c:dPt>
            <c:idx val="6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E873-4F5F-B2AA-AC67AF167684}"/>
              </c:ext>
            </c:extLst>
          </c:dPt>
          <c:dPt>
            <c:idx val="6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E873-4F5F-B2AA-AC67AF167684}"/>
              </c:ext>
            </c:extLst>
          </c:dPt>
          <c:dPt>
            <c:idx val="6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E873-4F5F-B2AA-AC67AF167684}"/>
              </c:ext>
            </c:extLst>
          </c:dPt>
          <c:dPt>
            <c:idx val="6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E873-4F5F-B2AA-AC67AF167684}"/>
              </c:ext>
            </c:extLst>
          </c:dPt>
          <c:dPt>
            <c:idx val="6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5-E873-4F5F-B2AA-AC67AF167684}"/>
              </c:ext>
            </c:extLst>
          </c:dPt>
          <c:dPt>
            <c:idx val="7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E873-4F5F-B2AA-AC67AF167684}"/>
              </c:ext>
            </c:extLst>
          </c:dPt>
          <c:dPt>
            <c:idx val="7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9-E873-4F5F-B2AA-AC67AF167684}"/>
              </c:ext>
            </c:extLst>
          </c:dPt>
          <c:dPt>
            <c:idx val="7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B-E873-4F5F-B2AA-AC67AF167684}"/>
              </c:ext>
            </c:extLst>
          </c:dPt>
          <c:dPt>
            <c:idx val="7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E873-4F5F-B2AA-AC67AF167684}"/>
              </c:ext>
            </c:extLst>
          </c:dPt>
          <c:dPt>
            <c:idx val="7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F-E873-4F5F-B2AA-AC67AF167684}"/>
              </c:ext>
            </c:extLst>
          </c:dPt>
          <c:dPt>
            <c:idx val="7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1-E873-4F5F-B2AA-AC67AF167684}"/>
              </c:ext>
            </c:extLst>
          </c:dPt>
          <c:dPt>
            <c:idx val="7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E873-4F5F-B2AA-AC67AF167684}"/>
              </c:ext>
            </c:extLst>
          </c:dPt>
          <c:dPt>
            <c:idx val="7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5-E873-4F5F-B2AA-AC67AF167684}"/>
              </c:ext>
            </c:extLst>
          </c:dPt>
          <c:dPt>
            <c:idx val="7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7-E873-4F5F-B2AA-AC67AF167684}"/>
              </c:ext>
            </c:extLst>
          </c:dPt>
          <c:dPt>
            <c:idx val="7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E873-4F5F-B2AA-AC67AF167684}"/>
              </c:ext>
            </c:extLst>
          </c:dPt>
          <c:dPt>
            <c:idx val="8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E873-4F5F-B2AA-AC67AF167684}"/>
              </c:ext>
            </c:extLst>
          </c:dPt>
          <c:dPt>
            <c:idx val="8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D-E873-4F5F-B2AA-AC67AF167684}"/>
              </c:ext>
            </c:extLst>
          </c:dPt>
          <c:dPt>
            <c:idx val="8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E873-4F5F-B2AA-AC67AF167684}"/>
              </c:ext>
            </c:extLst>
          </c:dPt>
          <c:dPt>
            <c:idx val="8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1-E873-4F5F-B2AA-AC67AF167684}"/>
              </c:ext>
            </c:extLst>
          </c:dPt>
          <c:dPt>
            <c:idx val="8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3-E873-4F5F-B2AA-AC67AF167684}"/>
              </c:ext>
            </c:extLst>
          </c:dPt>
          <c:dPt>
            <c:idx val="8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E873-4F5F-B2AA-AC67AF167684}"/>
              </c:ext>
            </c:extLst>
          </c:dPt>
          <c:dPt>
            <c:idx val="86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7-E873-4F5F-B2AA-AC67AF167684}"/>
              </c:ext>
            </c:extLst>
          </c:dPt>
          <c:dPt>
            <c:idx val="8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9-E873-4F5F-B2AA-AC67AF167684}"/>
              </c:ext>
            </c:extLst>
          </c:dPt>
          <c:dPt>
            <c:idx val="88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E873-4F5F-B2AA-AC67AF167684}"/>
              </c:ext>
            </c:extLst>
          </c:dPt>
          <c:dPt>
            <c:idx val="89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D-E873-4F5F-B2AA-AC67AF167684}"/>
              </c:ext>
            </c:extLst>
          </c:dPt>
          <c:dPt>
            <c:idx val="9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F-E873-4F5F-B2AA-AC67AF167684}"/>
              </c:ext>
            </c:extLst>
          </c:dPt>
          <c:dPt>
            <c:idx val="91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E873-4F5F-B2AA-AC67AF167684}"/>
              </c:ext>
            </c:extLst>
          </c:dPt>
          <c:dPt>
            <c:idx val="92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3-E873-4F5F-B2AA-AC67AF167684}"/>
              </c:ext>
            </c:extLst>
          </c:dPt>
          <c:dPt>
            <c:idx val="93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5-E873-4F5F-B2AA-AC67AF167684}"/>
              </c:ext>
            </c:extLst>
          </c:dPt>
          <c:dPt>
            <c:idx val="94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E873-4F5F-B2AA-AC67AF167684}"/>
              </c:ext>
            </c:extLst>
          </c:dPt>
          <c:dPt>
            <c:idx val="95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9-E873-4F5F-B2AA-AC67AF167684}"/>
              </c:ext>
            </c:extLst>
          </c:dPt>
          <c:dPt>
            <c:idx val="97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B-E873-4F5F-B2AA-AC67AF167684}"/>
              </c:ext>
            </c:extLst>
          </c:dPt>
          <c:dPt>
            <c:idx val="100"/>
            <c:invertIfNegative val="0"/>
            <c:bubble3D val="0"/>
            <c:spPr>
              <a:solidFill>
                <a:srgbClr val="D0CECE"/>
              </a:solidFill>
              <a:ln w="127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E873-4F5F-B2AA-AC67AF167684}"/>
              </c:ext>
            </c:extLst>
          </c:dPt>
          <c:cat>
            <c:strRef>
              <c:f>Лист1!$A$2:$A$102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Лист1!$B$2:$B$102</c:f>
              <c:numCache>
                <c:formatCode>#,##0</c:formatCode>
                <c:ptCount val="101"/>
                <c:pt idx="0">
                  <c:v>437633</c:v>
                </c:pt>
                <c:pt idx="1">
                  <c:v>432130</c:v>
                </c:pt>
                <c:pt idx="2">
                  <c:v>397604</c:v>
                </c:pt>
                <c:pt idx="3">
                  <c:v>392832</c:v>
                </c:pt>
                <c:pt idx="4">
                  <c:v>384851</c:v>
                </c:pt>
                <c:pt idx="5">
                  <c:v>394228</c:v>
                </c:pt>
                <c:pt idx="6">
                  <c:v>390662</c:v>
                </c:pt>
                <c:pt idx="7">
                  <c:v>390787</c:v>
                </c:pt>
                <c:pt idx="8">
                  <c:v>377679</c:v>
                </c:pt>
                <c:pt idx="9">
                  <c:v>370515</c:v>
                </c:pt>
                <c:pt idx="10">
                  <c:v>361864</c:v>
                </c:pt>
                <c:pt idx="11">
                  <c:v>356419</c:v>
                </c:pt>
                <c:pt idx="12">
                  <c:v>344908</c:v>
                </c:pt>
                <c:pt idx="13">
                  <c:v>341499</c:v>
                </c:pt>
                <c:pt idx="14">
                  <c:v>301489</c:v>
                </c:pt>
                <c:pt idx="15">
                  <c:v>285004</c:v>
                </c:pt>
                <c:pt idx="16">
                  <c:v>266272</c:v>
                </c:pt>
                <c:pt idx="17">
                  <c:v>263253</c:v>
                </c:pt>
                <c:pt idx="18">
                  <c:v>242053</c:v>
                </c:pt>
                <c:pt idx="19">
                  <c:v>230177</c:v>
                </c:pt>
                <c:pt idx="20">
                  <c:v>219369</c:v>
                </c:pt>
                <c:pt idx="21">
                  <c:v>13649.617500000002</c:v>
                </c:pt>
                <c:pt idx="22">
                  <c:v>13260.322500000002</c:v>
                </c:pt>
                <c:pt idx="23">
                  <c:v>13628.7075</c:v>
                </c:pt>
                <c:pt idx="24">
                  <c:v>13714.008000000002</c:v>
                </c:pt>
                <c:pt idx="25">
                  <c:v>14782.140000000001</c:v>
                </c:pt>
                <c:pt idx="26">
                  <c:v>15707.284500000002</c:v>
                </c:pt>
                <c:pt idx="27">
                  <c:v>16864.468500000003</c:v>
                </c:pt>
                <c:pt idx="28">
                  <c:v>17299.0275</c:v>
                </c:pt>
                <c:pt idx="29">
                  <c:v>18110.5815</c:v>
                </c:pt>
                <c:pt idx="30">
                  <c:v>18764.511000000002</c:v>
                </c:pt>
                <c:pt idx="31">
                  <c:v>19816.530000000002</c:v>
                </c:pt>
                <c:pt idx="32">
                  <c:v>19926.307500000003</c:v>
                </c:pt>
                <c:pt idx="33">
                  <c:v>20191.065000000002</c:v>
                </c:pt>
                <c:pt idx="34">
                  <c:v>19825.078500000003</c:v>
                </c:pt>
                <c:pt idx="35">
                  <c:v>19359.585000000003</c:v>
                </c:pt>
                <c:pt idx="36">
                  <c:v>18254.922000000002</c:v>
                </c:pt>
                <c:pt idx="37">
                  <c:v>17708.494500000001</c:v>
                </c:pt>
                <c:pt idx="38">
                  <c:v>16616.377500000002</c:v>
                </c:pt>
                <c:pt idx="39">
                  <c:v>15940.554000000002</c:v>
                </c:pt>
                <c:pt idx="40">
                  <c:v>15322.171500000002</c:v>
                </c:pt>
                <c:pt idx="41">
                  <c:v>15630.532500000001</c:v>
                </c:pt>
                <c:pt idx="42">
                  <c:v>14773.714500000002</c:v>
                </c:pt>
                <c:pt idx="43">
                  <c:v>14590.260000000002</c:v>
                </c:pt>
                <c:pt idx="44">
                  <c:v>13909.270500000001</c:v>
                </c:pt>
                <c:pt idx="45">
                  <c:v>14200.350000000002</c:v>
                </c:pt>
                <c:pt idx="46">
                  <c:v>13906.318500000001</c:v>
                </c:pt>
                <c:pt idx="47">
                  <c:v>13550.848500000002</c:v>
                </c:pt>
                <c:pt idx="48">
                  <c:v>13261.060500000001</c:v>
                </c:pt>
                <c:pt idx="49">
                  <c:v>13145.256000000001</c:v>
                </c:pt>
                <c:pt idx="50">
                  <c:v>13007.127</c:v>
                </c:pt>
                <c:pt idx="51">
                  <c:v>13189.167000000001</c:v>
                </c:pt>
                <c:pt idx="52">
                  <c:v>12223.432500000001</c:v>
                </c:pt>
                <c:pt idx="53">
                  <c:v>12158.119500000001</c:v>
                </c:pt>
                <c:pt idx="54">
                  <c:v>11635.615500000002</c:v>
                </c:pt>
                <c:pt idx="55">
                  <c:v>11802.588000000002</c:v>
                </c:pt>
                <c:pt idx="56">
                  <c:v>12031.491000000002</c:v>
                </c:pt>
                <c:pt idx="57">
                  <c:v>12087.886500000001</c:v>
                </c:pt>
                <c:pt idx="58">
                  <c:v>12209.779500000001</c:v>
                </c:pt>
                <c:pt idx="59">
                  <c:v>11962.242000000002</c:v>
                </c:pt>
                <c:pt idx="60">
                  <c:v>11798.959500000001</c:v>
                </c:pt>
                <c:pt idx="61">
                  <c:v>196356</c:v>
                </c:pt>
                <c:pt idx="62">
                  <c:v>173067</c:v>
                </c:pt>
                <c:pt idx="63">
                  <c:v>164976</c:v>
                </c:pt>
                <c:pt idx="64">
                  <c:v>151110</c:v>
                </c:pt>
                <c:pt idx="65">
                  <c:v>140416</c:v>
                </c:pt>
                <c:pt idx="66">
                  <c:v>128903</c:v>
                </c:pt>
                <c:pt idx="67">
                  <c:v>124859</c:v>
                </c:pt>
                <c:pt idx="68">
                  <c:v>112223</c:v>
                </c:pt>
                <c:pt idx="69">
                  <c:v>106264</c:v>
                </c:pt>
                <c:pt idx="70">
                  <c:v>98206</c:v>
                </c:pt>
                <c:pt idx="71">
                  <c:v>97338</c:v>
                </c:pt>
                <c:pt idx="72">
                  <c:v>84950</c:v>
                </c:pt>
                <c:pt idx="73">
                  <c:v>74461</c:v>
                </c:pt>
                <c:pt idx="74">
                  <c:v>68697</c:v>
                </c:pt>
                <c:pt idx="75">
                  <c:v>53918</c:v>
                </c:pt>
                <c:pt idx="76">
                  <c:v>34948</c:v>
                </c:pt>
                <c:pt idx="77">
                  <c:v>25704</c:v>
                </c:pt>
                <c:pt idx="78">
                  <c:v>26834</c:v>
                </c:pt>
                <c:pt idx="79">
                  <c:v>39134</c:v>
                </c:pt>
                <c:pt idx="80">
                  <c:v>41720</c:v>
                </c:pt>
                <c:pt idx="81">
                  <c:v>44920</c:v>
                </c:pt>
                <c:pt idx="82">
                  <c:v>39028</c:v>
                </c:pt>
                <c:pt idx="83">
                  <c:v>35873</c:v>
                </c:pt>
                <c:pt idx="84">
                  <c:v>30744</c:v>
                </c:pt>
                <c:pt idx="85">
                  <c:v>25463</c:v>
                </c:pt>
                <c:pt idx="86">
                  <c:v>15874</c:v>
                </c:pt>
                <c:pt idx="87">
                  <c:v>10956</c:v>
                </c:pt>
                <c:pt idx="88">
                  <c:v>7673</c:v>
                </c:pt>
                <c:pt idx="89">
                  <c:v>8637</c:v>
                </c:pt>
                <c:pt idx="90">
                  <c:v>5460</c:v>
                </c:pt>
                <c:pt idx="91">
                  <c:v>6776</c:v>
                </c:pt>
                <c:pt idx="92">
                  <c:v>3323</c:v>
                </c:pt>
                <c:pt idx="93">
                  <c:v>3225</c:v>
                </c:pt>
                <c:pt idx="94">
                  <c:v>2006</c:v>
                </c:pt>
                <c:pt idx="95">
                  <c:v>1558</c:v>
                </c:pt>
                <c:pt idx="96">
                  <c:v>1035</c:v>
                </c:pt>
                <c:pt idx="97">
                  <c:v>1313</c:v>
                </c:pt>
                <c:pt idx="98">
                  <c:v>753</c:v>
                </c:pt>
                <c:pt idx="99">
                  <c:v>467</c:v>
                </c:pt>
                <c:pt idx="100">
                  <c:v>2122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E-E873-4F5F-B2AA-AC67AF1676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D0CECE"/>
            </a:solidFill>
            <a:ln w="1270">
              <a:solidFill>
                <a:schemeClr val="bg1"/>
              </a:solidFill>
            </a:ln>
          </c:spPr>
          <c:invertIfNegative val="0"/>
          <c:cat>
            <c:strRef>
              <c:f>Лист1!$A$2:$A$102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Лист1!$C$2:$C$102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 formatCode="#,##0">
                  <c:v>208295.38250000001</c:v>
                </c:pt>
                <c:pt idx="22" formatCode="#,##0">
                  <c:v>202354.67749999999</c:v>
                </c:pt>
                <c:pt idx="23" formatCode="#,##0">
                  <c:v>207976.29250000001</c:v>
                </c:pt>
                <c:pt idx="24" formatCode="#,##0">
                  <c:v>209277.992</c:v>
                </c:pt>
                <c:pt idx="25" formatCode="#,##0">
                  <c:v>225577.86</c:v>
                </c:pt>
                <c:pt idx="26" formatCode="#,##0">
                  <c:v>239695.71549999999</c:v>
                </c:pt>
                <c:pt idx="27" formatCode="#,##0">
                  <c:v>257354.53149999998</c:v>
                </c:pt>
                <c:pt idx="28" formatCode="#,##0">
                  <c:v>263985.97249999997</c:v>
                </c:pt>
                <c:pt idx="29" formatCode="#,##0">
                  <c:v>276370.41850000003</c:v>
                </c:pt>
                <c:pt idx="30" formatCode="#,##0">
                  <c:v>286349.489</c:v>
                </c:pt>
                <c:pt idx="31" formatCode="#,##0">
                  <c:v>302403.46999999997</c:v>
                </c:pt>
                <c:pt idx="32" formatCode="#,##0">
                  <c:v>304078.6925</c:v>
                </c:pt>
                <c:pt idx="33" formatCode="#,##0">
                  <c:v>308118.935</c:v>
                </c:pt>
                <c:pt idx="34" formatCode="#,##0">
                  <c:v>302533.9215</c:v>
                </c:pt>
                <c:pt idx="35" formatCode="#,##0">
                  <c:v>295430.41499999998</c:v>
                </c:pt>
                <c:pt idx="36" formatCode="#,##0">
                  <c:v>278573.07799999998</c:v>
                </c:pt>
                <c:pt idx="37" formatCode="#,##0">
                  <c:v>270234.50549999997</c:v>
                </c:pt>
                <c:pt idx="38" formatCode="#,##0">
                  <c:v>253568.6225</c:v>
                </c:pt>
                <c:pt idx="39" formatCode="#,##0">
                  <c:v>243255.446</c:v>
                </c:pt>
                <c:pt idx="40" formatCode="#,##0">
                  <c:v>233818.8285</c:v>
                </c:pt>
                <c:pt idx="41" formatCode="#,##0">
                  <c:v>238524.4675</c:v>
                </c:pt>
                <c:pt idx="42" formatCode="#,##0">
                  <c:v>225449.2855</c:v>
                </c:pt>
                <c:pt idx="43" formatCode="#,##0">
                  <c:v>222649.74</c:v>
                </c:pt>
                <c:pt idx="44" formatCode="#,##0">
                  <c:v>212257.72949999999</c:v>
                </c:pt>
                <c:pt idx="45" formatCode="#,##0">
                  <c:v>216699.65</c:v>
                </c:pt>
                <c:pt idx="46" formatCode="#,##0">
                  <c:v>212212.68150000001</c:v>
                </c:pt>
                <c:pt idx="47" formatCode="#,##0">
                  <c:v>206788.15150000001</c:v>
                </c:pt>
                <c:pt idx="48" formatCode="#,##0">
                  <c:v>202365.93950000001</c:v>
                </c:pt>
                <c:pt idx="49" formatCode="#,##0">
                  <c:v>200598.74400000001</c:v>
                </c:pt>
                <c:pt idx="50" formatCode="#,##0">
                  <c:v>198490.87299999999</c:v>
                </c:pt>
                <c:pt idx="51" formatCode="#,##0">
                  <c:v>201268.83299999998</c:v>
                </c:pt>
                <c:pt idx="52" formatCode="#,##0">
                  <c:v>186531.5675</c:v>
                </c:pt>
                <c:pt idx="53" formatCode="#,##0">
                  <c:v>185534.8805</c:v>
                </c:pt>
                <c:pt idx="54" formatCode="#,##0">
                  <c:v>177561.38449999999</c:v>
                </c:pt>
                <c:pt idx="55" formatCode="#,##0">
                  <c:v>180109.41200000001</c:v>
                </c:pt>
                <c:pt idx="56" formatCode="#,##0">
                  <c:v>183602.50899999999</c:v>
                </c:pt>
                <c:pt idx="57" formatCode="#,##0">
                  <c:v>184463.11350000001</c:v>
                </c:pt>
                <c:pt idx="58" formatCode="#,##0">
                  <c:v>186323.2205</c:v>
                </c:pt>
                <c:pt idx="59" formatCode="#,##0">
                  <c:v>182545.758</c:v>
                </c:pt>
                <c:pt idx="60" formatCode="#,##0">
                  <c:v>180054.0405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F-E873-4F5F-B2AA-AC67AF167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153761792"/>
        <c:axId val="-153775392"/>
      </c:barChart>
      <c:catAx>
        <c:axId val="-153761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/>
        </c:spPr>
        <c:txPr>
          <a:bodyPr rot="0" vert="horz"/>
          <a:lstStyle/>
          <a:p>
            <a:pPr>
              <a:defRPr sz="800">
                <a:solidFill>
                  <a:srgbClr val="FF0000"/>
                </a:solidFill>
                <a:latin typeface="Trebuchet MS" panose="020B0603020202020204" pitchFamily="34" charset="0"/>
              </a:defRPr>
            </a:pPr>
            <a:endParaRPr lang="ru-RU"/>
          </a:p>
        </c:txPr>
        <c:crossAx val="-153775392"/>
        <c:crosses val="autoZero"/>
        <c:auto val="1"/>
        <c:lblAlgn val="ctr"/>
        <c:lblOffset val="100"/>
        <c:noMultiLvlLbl val="0"/>
      </c:catAx>
      <c:valAx>
        <c:axId val="-153775392"/>
        <c:scaling>
          <c:orientation val="minMax"/>
          <c:max val="550000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FF0000"/>
                </a:solidFill>
              </a:defRPr>
            </a:pPr>
            <a:endParaRPr lang="ru-RU"/>
          </a:p>
        </c:txPr>
        <c:crossAx val="-15376179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44487810801261"/>
          <c:y val="4.1094725843464103E-2"/>
          <c:w val="0.63849832063783241"/>
          <c:h val="0.92310344310263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95E7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1C5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9A-4DB7-89EB-6C0889A127F7}"/>
              </c:ext>
            </c:extLst>
          </c:dPt>
          <c:dLbls>
            <c:dLbl>
              <c:idx val="0"/>
              <c:layout>
                <c:manualLayout>
                  <c:x val="-1.96802044261864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9A-4DB7-89EB-6C0889A127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без дохода</c:v>
                </c:pt>
                <c:pt idx="1">
                  <c:v>до 50 тыс.</c:v>
                </c:pt>
                <c:pt idx="2">
                  <c:v>50-60 тыс.</c:v>
                </c:pt>
                <c:pt idx="3">
                  <c:v>60-100 тыс.</c:v>
                </c:pt>
                <c:pt idx="4">
                  <c:v>100-146 тыс.</c:v>
                </c:pt>
                <c:pt idx="5">
                  <c:v>146-175 тыс.</c:v>
                </c:pt>
                <c:pt idx="6">
                  <c:v>175-250 тыс.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325.36599999999999</c:v>
                </c:pt>
                <c:pt idx="1">
                  <c:v>12.895</c:v>
                </c:pt>
                <c:pt idx="2">
                  <c:v>7.8609999999999998</c:v>
                </c:pt>
                <c:pt idx="3">
                  <c:v>147.13800000000001</c:v>
                </c:pt>
                <c:pt idx="4">
                  <c:v>83.744</c:v>
                </c:pt>
                <c:pt idx="5">
                  <c:v>51.4</c:v>
                </c:pt>
                <c:pt idx="6">
                  <c:v>338.90300000000002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9A-4DB7-89EB-6C0889A12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-153764512"/>
        <c:axId val="-153765600"/>
      </c:barChart>
      <c:catAx>
        <c:axId val="-15376451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-153765600"/>
        <c:crosses val="autoZero"/>
        <c:auto val="1"/>
        <c:lblAlgn val="ctr"/>
        <c:lblOffset val="100"/>
        <c:noMultiLvlLbl val="0"/>
      </c:catAx>
      <c:valAx>
        <c:axId val="-15376560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-153764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700"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76F2A-07E4-4B89-887A-1533789810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38CBC1F-8977-4270-B8BE-F0D2D669E689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C000"/>
              </a:solidFill>
              <a:latin typeface="Arial Narrow" panose="020B0606020202030204" pitchFamily="34" charset="0"/>
            </a:rPr>
            <a:t>Виза для обладателей ценных навыков </a:t>
          </a:r>
          <a:r>
            <a:rPr lang="ru-RU" sz="1200" b="1" dirty="0">
              <a:solidFill>
                <a:srgbClr val="FFC000"/>
              </a:solidFill>
              <a:latin typeface="Arial Narrow" panose="020B0606020202030204" pitchFamily="34" charset="0"/>
            </a:rPr>
            <a:t/>
          </a:r>
          <a:br>
            <a:rPr lang="ru-RU" sz="1200" b="1" dirty="0">
              <a:solidFill>
                <a:srgbClr val="FFC000"/>
              </a:solidFill>
              <a:latin typeface="Arial Narrow" panose="020B0606020202030204" pitchFamily="34" charset="0"/>
            </a:rPr>
          </a:br>
          <a:r>
            <a:rPr lang="ru-RU" sz="1200" b="0" dirty="0">
              <a:solidFill>
                <a:srgbClr val="192E6D"/>
              </a:solidFill>
              <a:latin typeface="Arial Narrow" panose="020B0606020202030204" pitchFamily="34" charset="0"/>
            </a:rPr>
            <a:t>в сфере науки, образования, здравоохранения, промышленности, IT, спорта и культуры</a:t>
          </a:r>
        </a:p>
      </dgm:t>
    </dgm:pt>
    <dgm:pt modelId="{1A0C77BF-46FD-451D-AC50-68C581BA9451}" type="parTrans" cxnId="{9C34ACCD-090D-4D23-BD40-AD1EEB5CA08A}">
      <dgm:prSet/>
      <dgm:spPr/>
      <dgm:t>
        <a:bodyPr/>
        <a:lstStyle/>
        <a:p>
          <a:endParaRPr lang="ru-RU"/>
        </a:p>
      </dgm:t>
    </dgm:pt>
    <dgm:pt modelId="{D324E5D0-6974-4E5B-AE83-A42754318C38}" type="sibTrans" cxnId="{9C34ACCD-090D-4D23-BD40-AD1EEB5CA08A}">
      <dgm:prSet/>
      <dgm:spPr/>
      <dgm:t>
        <a:bodyPr/>
        <a:lstStyle/>
        <a:p>
          <a:endParaRPr lang="ru-RU"/>
        </a:p>
      </dgm:t>
    </dgm:pt>
    <dgm:pt modelId="{4A44DD7F-5FF5-4244-99AA-35B88B1538E2}">
      <dgm:prSet phldrT="[Текст]"/>
      <dgm:spPr/>
      <dgm:t>
        <a:bodyPr/>
        <a:lstStyle/>
        <a:p>
          <a:r>
            <a:rPr lang="ru-RU" b="0" dirty="0">
              <a:solidFill>
                <a:srgbClr val="192E6D"/>
              </a:solidFill>
              <a:latin typeface="Arial Narrow" panose="020B0606020202030204" pitchFamily="34" charset="0"/>
            </a:rPr>
            <a:t>Привлечение</a:t>
          </a:r>
          <a:r>
            <a:rPr lang="ru-RU" b="0" dirty="0">
              <a:latin typeface="Arial Narrow" panose="020B0606020202030204" pitchFamily="34" charset="0"/>
            </a:rPr>
            <a:t> </a:t>
          </a:r>
          <a:r>
            <a:rPr lang="ru-RU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не менее 100 ведущих ученых</a:t>
          </a:r>
          <a:r>
            <a:rPr lang="ru-RU" b="0" dirty="0">
              <a:latin typeface="Arial Narrow" panose="020B0606020202030204" pitchFamily="34" charset="0"/>
            </a:rPr>
            <a:t> </a:t>
          </a:r>
          <a:r>
            <a:rPr lang="ru-RU" b="0" dirty="0">
              <a:solidFill>
                <a:srgbClr val="192E6D"/>
              </a:solidFill>
              <a:latin typeface="Arial Narrow" panose="020B0606020202030204" pitchFamily="34" charset="0"/>
            </a:rPr>
            <a:t>по востребованным специальностям</a:t>
          </a:r>
        </a:p>
      </dgm:t>
    </dgm:pt>
    <dgm:pt modelId="{02DE5231-16DC-40F4-89E9-2F6AD42E7CC3}" type="parTrans" cxnId="{E28F0A5D-8B88-489E-B62C-60240E79FEA4}">
      <dgm:prSet/>
      <dgm:spPr/>
      <dgm:t>
        <a:bodyPr/>
        <a:lstStyle/>
        <a:p>
          <a:endParaRPr lang="ru-RU"/>
        </a:p>
      </dgm:t>
    </dgm:pt>
    <dgm:pt modelId="{E230E169-552A-4F8D-B19A-2969BC31FC17}" type="sibTrans" cxnId="{E28F0A5D-8B88-489E-B62C-60240E79FEA4}">
      <dgm:prSet/>
      <dgm:spPr/>
      <dgm:t>
        <a:bodyPr/>
        <a:lstStyle/>
        <a:p>
          <a:endParaRPr lang="ru-RU"/>
        </a:p>
      </dgm:t>
    </dgm:pt>
    <dgm:pt modelId="{6EA8E2C4-D49C-43D5-8023-0D871E46D02F}">
      <dgm:prSet phldrT="[Текст]"/>
      <dgm:spPr/>
      <dgm:t>
        <a:bodyPr/>
        <a:lstStyle/>
        <a:p>
          <a:r>
            <a:rPr lang="ru-RU" b="0" dirty="0">
              <a:solidFill>
                <a:srgbClr val="192E6D"/>
              </a:solidFill>
              <a:latin typeface="Arial Narrow" panose="020B0606020202030204" pitchFamily="34" charset="0"/>
            </a:rPr>
            <a:t>Привлечение</a:t>
          </a:r>
          <a:r>
            <a:rPr lang="ru-RU" b="0" dirty="0">
              <a:latin typeface="Arial Narrow" panose="020B0606020202030204" pitchFamily="34" charset="0"/>
            </a:rPr>
            <a:t> </a:t>
          </a:r>
          <a:r>
            <a:rPr lang="ru-RU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не менее 100 квалифицированных иностранных специалистов </a:t>
          </a:r>
          <a:r>
            <a:rPr lang="ru-RU" b="0" dirty="0">
              <a:solidFill>
                <a:srgbClr val="192E6D"/>
              </a:solidFill>
              <a:latin typeface="Arial Narrow" panose="020B0606020202030204" pitchFamily="34" charset="0"/>
            </a:rPr>
            <a:t>по дефицитным профессиям</a:t>
          </a:r>
        </a:p>
      </dgm:t>
    </dgm:pt>
    <dgm:pt modelId="{F619C9F7-0F84-4DE6-87D2-258785892D8B}" type="parTrans" cxnId="{40325423-409C-4433-BA6A-E4464A513980}">
      <dgm:prSet/>
      <dgm:spPr/>
      <dgm:t>
        <a:bodyPr/>
        <a:lstStyle/>
        <a:p>
          <a:endParaRPr lang="ru-RU"/>
        </a:p>
      </dgm:t>
    </dgm:pt>
    <dgm:pt modelId="{65F6D605-BF7F-4931-A085-15E13D8EA0E7}" type="sibTrans" cxnId="{40325423-409C-4433-BA6A-E4464A513980}">
      <dgm:prSet/>
      <dgm:spPr/>
      <dgm:t>
        <a:bodyPr/>
        <a:lstStyle/>
        <a:p>
          <a:endParaRPr lang="ru-RU"/>
        </a:p>
      </dgm:t>
    </dgm:pt>
    <dgm:pt modelId="{4ADE28EB-FD02-436D-9531-9335EBBB83E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kern="1200" dirty="0">
              <a:solidFill>
                <a:srgbClr val="FFC000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КАРТА КАЗАХА </a:t>
          </a: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(аналог </a:t>
          </a:r>
          <a:r>
            <a:rPr lang="ru-RU" sz="1200" b="0" kern="1200" dirty="0" err="1">
              <a:solidFill>
                <a:srgbClr val="192E6D"/>
              </a:solidFill>
              <a:latin typeface="Arial Narrow" panose="020B0606020202030204" pitchFamily="34" charset="0"/>
            </a:rPr>
            <a:t>Гринкарты</a:t>
          </a: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 США) </a:t>
          </a:r>
          <a:b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</a:b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с правом осуществлять свободную трудовую и предпринимательскую деятельность, за исключением политической деятельности и прав</a:t>
          </a:r>
        </a:p>
      </dgm:t>
    </dgm:pt>
    <dgm:pt modelId="{B12F3BBB-3C2A-4EBF-9617-3495DF8F8E88}" type="parTrans" cxnId="{D74A4CF5-7926-43BE-84B2-6EF29E39C130}">
      <dgm:prSet/>
      <dgm:spPr/>
      <dgm:t>
        <a:bodyPr/>
        <a:lstStyle/>
        <a:p>
          <a:endParaRPr lang="ru-RU"/>
        </a:p>
      </dgm:t>
    </dgm:pt>
    <dgm:pt modelId="{2D0DCA8A-A0B6-4645-8286-70E58DCE62B2}" type="sibTrans" cxnId="{D74A4CF5-7926-43BE-84B2-6EF29E39C130}">
      <dgm:prSet/>
      <dgm:spPr/>
      <dgm:t>
        <a:bodyPr/>
        <a:lstStyle/>
        <a:p>
          <a:endParaRPr lang="ru-RU"/>
        </a:p>
      </dgm:t>
    </dgm:pt>
    <dgm:pt modelId="{00B73FFF-348B-4507-B0FB-A499A90BBE87}" type="pres">
      <dgm:prSet presAssocID="{51976F2A-07E4-4B89-887A-1533789810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A3CEA9-E23D-4364-8948-D46E061F85CD}" type="pres">
      <dgm:prSet presAssocID="{51976F2A-07E4-4B89-887A-153378981041}" presName="Name1" presStyleCnt="0"/>
      <dgm:spPr/>
    </dgm:pt>
    <dgm:pt modelId="{BBA3CD6A-9F85-4EB0-BA32-56BF74293450}" type="pres">
      <dgm:prSet presAssocID="{51976F2A-07E4-4B89-887A-153378981041}" presName="cycle" presStyleCnt="0"/>
      <dgm:spPr/>
    </dgm:pt>
    <dgm:pt modelId="{1ED895B4-8352-4BC4-9477-C20D8A17041F}" type="pres">
      <dgm:prSet presAssocID="{51976F2A-07E4-4B89-887A-153378981041}" presName="srcNode" presStyleLbl="node1" presStyleIdx="0" presStyleCnt="4"/>
      <dgm:spPr/>
    </dgm:pt>
    <dgm:pt modelId="{241FF757-08F7-476B-B8AD-13DCFF75B5CF}" type="pres">
      <dgm:prSet presAssocID="{51976F2A-07E4-4B89-887A-153378981041}" presName="conn" presStyleLbl="parChTrans1D2" presStyleIdx="0" presStyleCnt="1"/>
      <dgm:spPr/>
      <dgm:t>
        <a:bodyPr/>
        <a:lstStyle/>
        <a:p>
          <a:endParaRPr lang="ru-RU"/>
        </a:p>
      </dgm:t>
    </dgm:pt>
    <dgm:pt modelId="{281EF031-4290-462B-A5BD-8DFC85B53311}" type="pres">
      <dgm:prSet presAssocID="{51976F2A-07E4-4B89-887A-153378981041}" presName="extraNode" presStyleLbl="node1" presStyleIdx="0" presStyleCnt="4"/>
      <dgm:spPr/>
    </dgm:pt>
    <dgm:pt modelId="{8F745FFB-7BCB-4EE8-8FAD-1196CD44D8DA}" type="pres">
      <dgm:prSet presAssocID="{51976F2A-07E4-4B89-887A-153378981041}" presName="dstNode" presStyleLbl="node1" presStyleIdx="0" presStyleCnt="4"/>
      <dgm:spPr/>
    </dgm:pt>
    <dgm:pt modelId="{4D4062F0-70F5-45A0-B797-FDC820E89467}" type="pres">
      <dgm:prSet presAssocID="{138CBC1F-8977-4270-B8BE-F0D2D669E689}" presName="text_1" presStyleLbl="node1" presStyleIdx="0" presStyleCnt="4" custScaleY="113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7D609-1E70-49C2-9012-96475D921165}" type="pres">
      <dgm:prSet presAssocID="{138CBC1F-8977-4270-B8BE-F0D2D669E689}" presName="accent_1" presStyleCnt="0"/>
      <dgm:spPr/>
    </dgm:pt>
    <dgm:pt modelId="{2642619F-C865-4404-9763-10FBD8E36F03}" type="pres">
      <dgm:prSet presAssocID="{138CBC1F-8977-4270-B8BE-F0D2D669E689}" presName="accentRepeatNode" presStyleLbl="solidFgAcc1" presStyleIdx="0" presStyleCnt="4"/>
      <dgm:spPr/>
    </dgm:pt>
    <dgm:pt modelId="{16C621BC-6CF5-41FD-87D3-5463C53A57C5}" type="pres">
      <dgm:prSet presAssocID="{4A44DD7F-5FF5-4244-99AA-35B88B1538E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C3EB-49A6-4EF3-856A-3F6E62B69245}" type="pres">
      <dgm:prSet presAssocID="{4A44DD7F-5FF5-4244-99AA-35B88B1538E2}" presName="accent_2" presStyleCnt="0"/>
      <dgm:spPr/>
    </dgm:pt>
    <dgm:pt modelId="{80EFD2A5-ADAE-4E27-89DE-4CF26ADE6D4D}" type="pres">
      <dgm:prSet presAssocID="{4A44DD7F-5FF5-4244-99AA-35B88B1538E2}" presName="accentRepeatNode" presStyleLbl="solidFgAcc1" presStyleIdx="1" presStyleCnt="4"/>
      <dgm:spPr/>
    </dgm:pt>
    <dgm:pt modelId="{A3988875-3148-486C-A7D6-AB1AD7E3B817}" type="pres">
      <dgm:prSet presAssocID="{6EA8E2C4-D49C-43D5-8023-0D871E46D02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003C-EEEA-4032-853E-F29493209F70}" type="pres">
      <dgm:prSet presAssocID="{6EA8E2C4-D49C-43D5-8023-0D871E46D02F}" presName="accent_3" presStyleCnt="0"/>
      <dgm:spPr/>
    </dgm:pt>
    <dgm:pt modelId="{8EA86854-B159-41E8-A6A0-B76AE2009E69}" type="pres">
      <dgm:prSet presAssocID="{6EA8E2C4-D49C-43D5-8023-0D871E46D02F}" presName="accentRepeatNode" presStyleLbl="solidFgAcc1" presStyleIdx="2" presStyleCnt="4"/>
      <dgm:spPr/>
    </dgm:pt>
    <dgm:pt modelId="{F82E84F8-C710-4983-9EAC-CB7BDE2E1F5B}" type="pres">
      <dgm:prSet presAssocID="{4ADE28EB-FD02-436D-9531-9335EBBB83EA}" presName="text_4" presStyleLbl="node1" presStyleIdx="3" presStyleCnt="4" custScaleY="12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BE80D-034D-4D49-8EBD-AA40E1C22AF6}" type="pres">
      <dgm:prSet presAssocID="{4ADE28EB-FD02-436D-9531-9335EBBB83EA}" presName="accent_4" presStyleCnt="0"/>
      <dgm:spPr/>
    </dgm:pt>
    <dgm:pt modelId="{057AD921-046A-4255-A877-F3F11B2836ED}" type="pres">
      <dgm:prSet presAssocID="{4ADE28EB-FD02-436D-9531-9335EBBB83EA}" presName="accentRepeatNode" presStyleLbl="solidFgAcc1" presStyleIdx="3" presStyleCnt="4"/>
      <dgm:spPr/>
    </dgm:pt>
  </dgm:ptLst>
  <dgm:cxnLst>
    <dgm:cxn modelId="{3D67F83A-6766-43DE-ACC9-E260C0754EEB}" type="presOf" srcId="{51976F2A-07E4-4B89-887A-153378981041}" destId="{00B73FFF-348B-4507-B0FB-A499A90BBE87}" srcOrd="0" destOrd="0" presId="urn:microsoft.com/office/officeart/2008/layout/VerticalCurvedList"/>
    <dgm:cxn modelId="{C9DA7647-CBC2-4ED2-9CF3-5EC730089D9A}" type="presOf" srcId="{4ADE28EB-FD02-436D-9531-9335EBBB83EA}" destId="{F82E84F8-C710-4983-9EAC-CB7BDE2E1F5B}" srcOrd="0" destOrd="0" presId="urn:microsoft.com/office/officeart/2008/layout/VerticalCurvedList"/>
    <dgm:cxn modelId="{D74A4CF5-7926-43BE-84B2-6EF29E39C130}" srcId="{51976F2A-07E4-4B89-887A-153378981041}" destId="{4ADE28EB-FD02-436D-9531-9335EBBB83EA}" srcOrd="3" destOrd="0" parTransId="{B12F3BBB-3C2A-4EBF-9617-3495DF8F8E88}" sibTransId="{2D0DCA8A-A0B6-4645-8286-70E58DCE62B2}"/>
    <dgm:cxn modelId="{112A72CD-3F82-4D73-BCC1-C7F9D0D7F14F}" type="presOf" srcId="{138CBC1F-8977-4270-B8BE-F0D2D669E689}" destId="{4D4062F0-70F5-45A0-B797-FDC820E89467}" srcOrd="0" destOrd="0" presId="urn:microsoft.com/office/officeart/2008/layout/VerticalCurvedList"/>
    <dgm:cxn modelId="{D1D1F154-319A-403E-B527-3CC9F1F94910}" type="presOf" srcId="{6EA8E2C4-D49C-43D5-8023-0D871E46D02F}" destId="{A3988875-3148-486C-A7D6-AB1AD7E3B817}" srcOrd="0" destOrd="0" presId="urn:microsoft.com/office/officeart/2008/layout/VerticalCurvedList"/>
    <dgm:cxn modelId="{0886E83B-78A4-4853-8D25-A80B1C95A013}" type="presOf" srcId="{D324E5D0-6974-4E5B-AE83-A42754318C38}" destId="{241FF757-08F7-476B-B8AD-13DCFF75B5CF}" srcOrd="0" destOrd="0" presId="urn:microsoft.com/office/officeart/2008/layout/VerticalCurvedList"/>
    <dgm:cxn modelId="{9C34ACCD-090D-4D23-BD40-AD1EEB5CA08A}" srcId="{51976F2A-07E4-4B89-887A-153378981041}" destId="{138CBC1F-8977-4270-B8BE-F0D2D669E689}" srcOrd="0" destOrd="0" parTransId="{1A0C77BF-46FD-451D-AC50-68C581BA9451}" sibTransId="{D324E5D0-6974-4E5B-AE83-A42754318C38}"/>
    <dgm:cxn modelId="{40325423-409C-4433-BA6A-E4464A513980}" srcId="{51976F2A-07E4-4B89-887A-153378981041}" destId="{6EA8E2C4-D49C-43D5-8023-0D871E46D02F}" srcOrd="2" destOrd="0" parTransId="{F619C9F7-0F84-4DE6-87D2-258785892D8B}" sibTransId="{65F6D605-BF7F-4931-A085-15E13D8EA0E7}"/>
    <dgm:cxn modelId="{E28F0A5D-8B88-489E-B62C-60240E79FEA4}" srcId="{51976F2A-07E4-4B89-887A-153378981041}" destId="{4A44DD7F-5FF5-4244-99AA-35B88B1538E2}" srcOrd="1" destOrd="0" parTransId="{02DE5231-16DC-40F4-89E9-2F6AD42E7CC3}" sibTransId="{E230E169-552A-4F8D-B19A-2969BC31FC17}"/>
    <dgm:cxn modelId="{4C41C12D-9E29-4097-8590-D3D61AA00EF1}" type="presOf" srcId="{4A44DD7F-5FF5-4244-99AA-35B88B1538E2}" destId="{16C621BC-6CF5-41FD-87D3-5463C53A57C5}" srcOrd="0" destOrd="0" presId="urn:microsoft.com/office/officeart/2008/layout/VerticalCurvedList"/>
    <dgm:cxn modelId="{5AE5E651-DDBF-4D98-BC3E-AAFF3C2A57A5}" type="presParOf" srcId="{00B73FFF-348B-4507-B0FB-A499A90BBE87}" destId="{06A3CEA9-E23D-4364-8948-D46E061F85CD}" srcOrd="0" destOrd="0" presId="urn:microsoft.com/office/officeart/2008/layout/VerticalCurvedList"/>
    <dgm:cxn modelId="{0FA32E34-F80C-45E4-9235-8971A67CCE1E}" type="presParOf" srcId="{06A3CEA9-E23D-4364-8948-D46E061F85CD}" destId="{BBA3CD6A-9F85-4EB0-BA32-56BF74293450}" srcOrd="0" destOrd="0" presId="urn:microsoft.com/office/officeart/2008/layout/VerticalCurvedList"/>
    <dgm:cxn modelId="{28969082-B2BE-4E05-AFE3-E185535F3184}" type="presParOf" srcId="{BBA3CD6A-9F85-4EB0-BA32-56BF74293450}" destId="{1ED895B4-8352-4BC4-9477-C20D8A17041F}" srcOrd="0" destOrd="0" presId="urn:microsoft.com/office/officeart/2008/layout/VerticalCurvedList"/>
    <dgm:cxn modelId="{A802DE6A-04FD-45F5-8B4A-55628910CB1A}" type="presParOf" srcId="{BBA3CD6A-9F85-4EB0-BA32-56BF74293450}" destId="{241FF757-08F7-476B-B8AD-13DCFF75B5CF}" srcOrd="1" destOrd="0" presId="urn:microsoft.com/office/officeart/2008/layout/VerticalCurvedList"/>
    <dgm:cxn modelId="{0EC3F112-77D8-4533-A4B3-BEE70596FDB8}" type="presParOf" srcId="{BBA3CD6A-9F85-4EB0-BA32-56BF74293450}" destId="{281EF031-4290-462B-A5BD-8DFC85B53311}" srcOrd="2" destOrd="0" presId="urn:microsoft.com/office/officeart/2008/layout/VerticalCurvedList"/>
    <dgm:cxn modelId="{E3C27EC6-085D-4D7E-B8D0-EB40AB7AFEC7}" type="presParOf" srcId="{BBA3CD6A-9F85-4EB0-BA32-56BF74293450}" destId="{8F745FFB-7BCB-4EE8-8FAD-1196CD44D8DA}" srcOrd="3" destOrd="0" presId="urn:microsoft.com/office/officeart/2008/layout/VerticalCurvedList"/>
    <dgm:cxn modelId="{F289082D-F7B4-49E5-B3D7-5617D9118279}" type="presParOf" srcId="{06A3CEA9-E23D-4364-8948-D46E061F85CD}" destId="{4D4062F0-70F5-45A0-B797-FDC820E89467}" srcOrd="1" destOrd="0" presId="urn:microsoft.com/office/officeart/2008/layout/VerticalCurvedList"/>
    <dgm:cxn modelId="{31EC302A-318C-42A4-9D7C-736E5B6FF8D3}" type="presParOf" srcId="{06A3CEA9-E23D-4364-8948-D46E061F85CD}" destId="{5157D609-1E70-49C2-9012-96475D921165}" srcOrd="2" destOrd="0" presId="urn:microsoft.com/office/officeart/2008/layout/VerticalCurvedList"/>
    <dgm:cxn modelId="{8BF1DCF2-38EC-4D8F-8069-02D056F4F310}" type="presParOf" srcId="{5157D609-1E70-49C2-9012-96475D921165}" destId="{2642619F-C865-4404-9763-10FBD8E36F03}" srcOrd="0" destOrd="0" presId="urn:microsoft.com/office/officeart/2008/layout/VerticalCurvedList"/>
    <dgm:cxn modelId="{ED2A7C46-098A-4FA1-8C9A-9584AC21178C}" type="presParOf" srcId="{06A3CEA9-E23D-4364-8948-D46E061F85CD}" destId="{16C621BC-6CF5-41FD-87D3-5463C53A57C5}" srcOrd="3" destOrd="0" presId="urn:microsoft.com/office/officeart/2008/layout/VerticalCurvedList"/>
    <dgm:cxn modelId="{7A12C9D5-8C11-4BC2-8167-6730578B1377}" type="presParOf" srcId="{06A3CEA9-E23D-4364-8948-D46E061F85CD}" destId="{BE44C3EB-49A6-4EF3-856A-3F6E62B69245}" srcOrd="4" destOrd="0" presId="urn:microsoft.com/office/officeart/2008/layout/VerticalCurvedList"/>
    <dgm:cxn modelId="{2F465D2C-5E4A-4D6C-9632-07D1F0F3D660}" type="presParOf" srcId="{BE44C3EB-49A6-4EF3-856A-3F6E62B69245}" destId="{80EFD2A5-ADAE-4E27-89DE-4CF26ADE6D4D}" srcOrd="0" destOrd="0" presId="urn:microsoft.com/office/officeart/2008/layout/VerticalCurvedList"/>
    <dgm:cxn modelId="{EC58F2DC-80D5-45A8-BF4A-9A11EFCFF039}" type="presParOf" srcId="{06A3CEA9-E23D-4364-8948-D46E061F85CD}" destId="{A3988875-3148-486C-A7D6-AB1AD7E3B817}" srcOrd="5" destOrd="0" presId="urn:microsoft.com/office/officeart/2008/layout/VerticalCurvedList"/>
    <dgm:cxn modelId="{BA999233-D0F5-4F88-964C-1590AC2AD062}" type="presParOf" srcId="{06A3CEA9-E23D-4364-8948-D46E061F85CD}" destId="{9AC1003C-EEEA-4032-853E-F29493209F70}" srcOrd="6" destOrd="0" presId="urn:microsoft.com/office/officeart/2008/layout/VerticalCurvedList"/>
    <dgm:cxn modelId="{8EEF709C-3A5B-469A-8A39-DF262764D6A8}" type="presParOf" srcId="{9AC1003C-EEEA-4032-853E-F29493209F70}" destId="{8EA86854-B159-41E8-A6A0-B76AE2009E69}" srcOrd="0" destOrd="0" presId="urn:microsoft.com/office/officeart/2008/layout/VerticalCurvedList"/>
    <dgm:cxn modelId="{9A275A1B-AB1D-4306-8591-A93B9218BAE7}" type="presParOf" srcId="{06A3CEA9-E23D-4364-8948-D46E061F85CD}" destId="{F82E84F8-C710-4983-9EAC-CB7BDE2E1F5B}" srcOrd="7" destOrd="0" presId="urn:microsoft.com/office/officeart/2008/layout/VerticalCurvedList"/>
    <dgm:cxn modelId="{BE80A36A-E916-4415-8CF4-E59926D6CA7C}" type="presParOf" srcId="{06A3CEA9-E23D-4364-8948-D46E061F85CD}" destId="{567BE80D-034D-4D49-8EBD-AA40E1C22AF6}" srcOrd="8" destOrd="0" presId="urn:microsoft.com/office/officeart/2008/layout/VerticalCurvedList"/>
    <dgm:cxn modelId="{9A3D5E95-CDB8-49F1-BA0E-78C0895972A0}" type="presParOf" srcId="{567BE80D-034D-4D49-8EBD-AA40E1C22AF6}" destId="{057AD921-046A-4255-A877-F3F11B2836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76F2A-07E4-4B89-887A-153378981041}" type="doc">
      <dgm:prSet loTypeId="urn:microsoft.com/office/officeart/2008/layout/PictureStrips" loCatId="list" qsTypeId="urn:microsoft.com/office/officeart/2005/8/quickstyle/simple1" qsCatId="simple" csTypeId="urn:microsoft.com/office/officeart/2005/8/colors/accent1_3" csCatId="accent1" phldr="1"/>
      <dgm:spPr/>
    </dgm:pt>
    <dgm:pt modelId="{6EA8E2C4-D49C-43D5-8023-0D871E46D02F}">
      <dgm:prSet phldrT="[Текст]" custT="1"/>
      <dgm:spPr/>
      <dgm:t>
        <a:bodyPr/>
        <a:lstStyle/>
        <a:p>
          <a:r>
            <a:rPr lang="ru-RU" sz="1100" b="1" kern="1200" dirty="0">
              <a:solidFill>
                <a:srgbClr val="FFC000"/>
              </a:solidFill>
              <a:latin typeface="Arial Narrow" panose="020B0606020202030204" pitchFamily="34" charset="0"/>
              <a:ea typeface="+mn-ea"/>
              <a:cs typeface="+mn-cs"/>
            </a:rPr>
            <a:t>СЕРТИФИКАТ МОБИЛЬНОСТИ </a:t>
          </a:r>
          <a:r>
            <a:rPr lang="ru-RU" sz="1100" b="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с правом переселенца на финпомощь в размере </a:t>
          </a:r>
          <a:br>
            <a:rPr lang="ru-RU" sz="1100" b="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</a:br>
          <a:r>
            <a:rPr lang="ru-RU" sz="1100" b="0" kern="1200" dirty="0">
              <a:solidFill>
                <a:srgbClr val="FFC000"/>
              </a:solidFill>
              <a:latin typeface="Arial Narrow" panose="020B0606020202030204" pitchFamily="34" charset="0"/>
              <a:ea typeface="+mn-ea"/>
              <a:cs typeface="+mn-cs"/>
            </a:rPr>
            <a:t>до 50% </a:t>
          </a:r>
          <a:r>
            <a:rPr lang="ru-RU" sz="1100" b="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от стоимости жилья на новом месте (покупка, строительство, долевое участие)</a:t>
          </a:r>
        </a:p>
      </dgm:t>
    </dgm:pt>
    <dgm:pt modelId="{F619C9F7-0F84-4DE6-87D2-258785892D8B}" type="parTrans" cxnId="{40325423-409C-4433-BA6A-E4464A513980}">
      <dgm:prSet/>
      <dgm:spPr/>
      <dgm:t>
        <a:bodyPr/>
        <a:lstStyle/>
        <a:p>
          <a:endParaRPr lang="ru-RU"/>
        </a:p>
      </dgm:t>
    </dgm:pt>
    <dgm:pt modelId="{65F6D605-BF7F-4931-A085-15E13D8EA0E7}" type="sibTrans" cxnId="{40325423-409C-4433-BA6A-E4464A513980}">
      <dgm:prSet/>
      <dgm:spPr/>
      <dgm:t>
        <a:bodyPr/>
        <a:lstStyle/>
        <a:p>
          <a:endParaRPr lang="ru-RU"/>
        </a:p>
      </dgm:t>
    </dgm:pt>
    <dgm:pt modelId="{A6285B1F-47D2-4103-B2BA-B5108239D8AB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>
              <a:solidFill>
                <a:srgbClr val="FFC000"/>
              </a:solidFill>
              <a:latin typeface="Arial Narrow" panose="020B0606020202030204" pitchFamily="34" charset="0"/>
            </a:rPr>
            <a:t>СПЕЦИАЛЬНЫЕ РЕГИОНАЛЬНЫЕ ПРОГРАММЫ СТИМУЛИРОВАНИЯ ПЕРЕСЕЛЕНИЯ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>
              <a:solidFill>
                <a:schemeClr val="bg1"/>
              </a:solidFill>
              <a:latin typeface="Arial Narrow" panose="020B0606020202030204" pitchFamily="34" charset="0"/>
            </a:rPr>
            <a:t>определение приоритетных секторов экономики, испытывающих дефицит рабочей силы</a:t>
          </a:r>
        </a:p>
      </dgm:t>
    </dgm:pt>
    <dgm:pt modelId="{EBBA988A-010B-42CA-A1C4-FCB1A05A9A7A}" type="parTrans" cxnId="{290E9793-3692-44E0-B51F-40D83FF80842}">
      <dgm:prSet/>
      <dgm:spPr/>
      <dgm:t>
        <a:bodyPr/>
        <a:lstStyle/>
        <a:p>
          <a:endParaRPr lang="ru-RU"/>
        </a:p>
      </dgm:t>
    </dgm:pt>
    <dgm:pt modelId="{0B3EC8D7-2AA0-4742-B024-87F2F2E82052}" type="sibTrans" cxnId="{290E9793-3692-44E0-B51F-40D83FF80842}">
      <dgm:prSet/>
      <dgm:spPr/>
      <dgm:t>
        <a:bodyPr/>
        <a:lstStyle/>
        <a:p>
          <a:endParaRPr lang="ru-RU"/>
        </a:p>
      </dgm:t>
    </dgm:pt>
    <dgm:pt modelId="{E8685189-98D9-4558-97AD-52DF908EBF7A}" type="pres">
      <dgm:prSet presAssocID="{51976F2A-07E4-4B89-887A-153378981041}" presName="Name0" presStyleCnt="0">
        <dgm:presLayoutVars>
          <dgm:dir/>
          <dgm:resizeHandles val="exact"/>
        </dgm:presLayoutVars>
      </dgm:prSet>
      <dgm:spPr/>
    </dgm:pt>
    <dgm:pt modelId="{9DB6604E-562E-4E2C-9D39-22ACCAE119FC}" type="pres">
      <dgm:prSet presAssocID="{A6285B1F-47D2-4103-B2BA-B5108239D8AB}" presName="composite" presStyleCnt="0"/>
      <dgm:spPr/>
    </dgm:pt>
    <dgm:pt modelId="{E862D16C-D125-4A63-B7BE-1D402C6798F9}" type="pres">
      <dgm:prSet presAssocID="{A6285B1F-47D2-4103-B2BA-B5108239D8AB}" presName="rect1" presStyleLbl="trAlignAcc1" presStyleIdx="0" presStyleCnt="2" custLinFactNeighborY="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36691-F08F-40CB-8AED-C4B43FA54A9B}" type="pres">
      <dgm:prSet presAssocID="{A6285B1F-47D2-4103-B2BA-B5108239D8AB}" presName="rect2" presStyleLbl="fgImgPlace1" presStyleIdx="0" presStyleCnt="2"/>
      <dgm:spPr/>
    </dgm:pt>
    <dgm:pt modelId="{30D20A08-B7E7-4E2A-8AE8-AD8586C75BEF}" type="pres">
      <dgm:prSet presAssocID="{0B3EC8D7-2AA0-4742-B024-87F2F2E82052}" presName="sibTrans" presStyleCnt="0"/>
      <dgm:spPr/>
    </dgm:pt>
    <dgm:pt modelId="{81A83668-D914-4070-948E-1A90A07CB946}" type="pres">
      <dgm:prSet presAssocID="{6EA8E2C4-D49C-43D5-8023-0D871E46D02F}" presName="composite" presStyleCnt="0"/>
      <dgm:spPr/>
    </dgm:pt>
    <dgm:pt modelId="{601D6F3C-8EB3-4BF7-845F-B13946C13D73}" type="pres">
      <dgm:prSet presAssocID="{6EA8E2C4-D49C-43D5-8023-0D871E46D02F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62E94-DF61-45E9-8F14-3B760BAA36F7}" type="pres">
      <dgm:prSet presAssocID="{6EA8E2C4-D49C-43D5-8023-0D871E46D02F}" presName="rect2" presStyleLbl="fgImgPlace1" presStyleIdx="1" presStyleCnt="2"/>
      <dgm:spPr/>
    </dgm:pt>
  </dgm:ptLst>
  <dgm:cxnLst>
    <dgm:cxn modelId="{84638771-A79C-47DC-91C0-34F54BDA1F2B}" type="presOf" srcId="{A6285B1F-47D2-4103-B2BA-B5108239D8AB}" destId="{E862D16C-D125-4A63-B7BE-1D402C6798F9}" srcOrd="0" destOrd="0" presId="urn:microsoft.com/office/officeart/2008/layout/PictureStrips"/>
    <dgm:cxn modelId="{290E9793-3692-44E0-B51F-40D83FF80842}" srcId="{51976F2A-07E4-4B89-887A-153378981041}" destId="{A6285B1F-47D2-4103-B2BA-B5108239D8AB}" srcOrd="0" destOrd="0" parTransId="{EBBA988A-010B-42CA-A1C4-FCB1A05A9A7A}" sibTransId="{0B3EC8D7-2AA0-4742-B024-87F2F2E82052}"/>
    <dgm:cxn modelId="{AA9E8DD8-53C8-448C-BE79-61CC0ACC3FC9}" type="presOf" srcId="{51976F2A-07E4-4B89-887A-153378981041}" destId="{E8685189-98D9-4558-97AD-52DF908EBF7A}" srcOrd="0" destOrd="0" presId="urn:microsoft.com/office/officeart/2008/layout/PictureStrips"/>
    <dgm:cxn modelId="{4DCD2FE5-4016-46E6-90FB-3B2E3502B032}" type="presOf" srcId="{6EA8E2C4-D49C-43D5-8023-0D871E46D02F}" destId="{601D6F3C-8EB3-4BF7-845F-B13946C13D73}" srcOrd="0" destOrd="0" presId="urn:microsoft.com/office/officeart/2008/layout/PictureStrips"/>
    <dgm:cxn modelId="{40325423-409C-4433-BA6A-E4464A513980}" srcId="{51976F2A-07E4-4B89-887A-153378981041}" destId="{6EA8E2C4-D49C-43D5-8023-0D871E46D02F}" srcOrd="1" destOrd="0" parTransId="{F619C9F7-0F84-4DE6-87D2-258785892D8B}" sibTransId="{65F6D605-BF7F-4931-A085-15E13D8EA0E7}"/>
    <dgm:cxn modelId="{8C7DED07-3663-435D-899D-813BDD638335}" type="presParOf" srcId="{E8685189-98D9-4558-97AD-52DF908EBF7A}" destId="{9DB6604E-562E-4E2C-9D39-22ACCAE119FC}" srcOrd="0" destOrd="0" presId="urn:microsoft.com/office/officeart/2008/layout/PictureStrips"/>
    <dgm:cxn modelId="{D22DA752-C91D-4B0E-928C-81EC4AF07275}" type="presParOf" srcId="{9DB6604E-562E-4E2C-9D39-22ACCAE119FC}" destId="{E862D16C-D125-4A63-B7BE-1D402C6798F9}" srcOrd="0" destOrd="0" presId="urn:microsoft.com/office/officeart/2008/layout/PictureStrips"/>
    <dgm:cxn modelId="{701B73F2-8175-4221-893F-A64F9A10693F}" type="presParOf" srcId="{9DB6604E-562E-4E2C-9D39-22ACCAE119FC}" destId="{5A736691-F08F-40CB-8AED-C4B43FA54A9B}" srcOrd="1" destOrd="0" presId="urn:microsoft.com/office/officeart/2008/layout/PictureStrips"/>
    <dgm:cxn modelId="{82ADDB0F-F828-445B-A5F6-B6DC95E9837C}" type="presParOf" srcId="{E8685189-98D9-4558-97AD-52DF908EBF7A}" destId="{30D20A08-B7E7-4E2A-8AE8-AD8586C75BEF}" srcOrd="1" destOrd="0" presId="urn:microsoft.com/office/officeart/2008/layout/PictureStrips"/>
    <dgm:cxn modelId="{FAF7FE5B-DB68-46E3-9009-012FBF6C9D98}" type="presParOf" srcId="{E8685189-98D9-4558-97AD-52DF908EBF7A}" destId="{81A83668-D914-4070-948E-1A90A07CB946}" srcOrd="2" destOrd="0" presId="urn:microsoft.com/office/officeart/2008/layout/PictureStrips"/>
    <dgm:cxn modelId="{E18C16FD-D277-4512-B106-08E587F6C595}" type="presParOf" srcId="{81A83668-D914-4070-948E-1A90A07CB946}" destId="{601D6F3C-8EB3-4BF7-845F-B13946C13D73}" srcOrd="0" destOrd="0" presId="urn:microsoft.com/office/officeart/2008/layout/PictureStrips"/>
    <dgm:cxn modelId="{E241DB3C-3B23-44B1-B5AA-11014659B06B}" type="presParOf" srcId="{81A83668-D914-4070-948E-1A90A07CB946}" destId="{D2762E94-DF61-45E9-8F14-3B760BAA36F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76F2A-07E4-4B89-887A-1533789810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</dgm:pt>
    <dgm:pt modelId="{138CBC1F-8977-4270-B8BE-F0D2D669E689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  <a:latin typeface="Arial Narrow" panose="020B0606020202030204" pitchFamily="34" charset="0"/>
            </a:rPr>
            <a:t>Внедрение подушевого финансирования в системе социального обслуживания </a:t>
          </a:r>
        </a:p>
      </dgm:t>
    </dgm:pt>
    <dgm:pt modelId="{1A0C77BF-46FD-451D-AC50-68C581BA9451}" type="parTrans" cxnId="{9C34ACCD-090D-4D23-BD40-AD1EEB5CA08A}">
      <dgm:prSet/>
      <dgm:spPr/>
      <dgm:t>
        <a:bodyPr/>
        <a:lstStyle/>
        <a:p>
          <a:endParaRPr lang="ru-RU"/>
        </a:p>
      </dgm:t>
    </dgm:pt>
    <dgm:pt modelId="{D324E5D0-6974-4E5B-AE83-A42754318C38}" type="sibTrans" cxnId="{9C34ACCD-090D-4D23-BD40-AD1EEB5CA08A}">
      <dgm:prSet/>
      <dgm:spPr/>
      <dgm:t>
        <a:bodyPr/>
        <a:lstStyle/>
        <a:p>
          <a:endParaRPr lang="ru-RU"/>
        </a:p>
      </dgm:t>
    </dgm:pt>
    <dgm:pt modelId="{4A44DD7F-5FF5-4244-99AA-35B88B1538E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rgbClr val="FFC000"/>
              </a:solidFill>
              <a:latin typeface="Arial Narrow" panose="020B0606020202030204" pitchFamily="34" charset="0"/>
            </a:rPr>
            <a:t>Трансформация домов-интернатов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latin typeface="Arial Narrow" panose="020B0606020202030204" pitchFamily="34" charset="0"/>
            </a:rPr>
            <a:t>переход от обслуживания в крупных домах-интернатах на оказание </a:t>
          </a:r>
          <a:br>
            <a:rPr lang="ru-RU" sz="1300" dirty="0">
              <a:latin typeface="Arial Narrow" panose="020B0606020202030204" pitchFamily="34" charset="0"/>
            </a:rPr>
          </a:br>
          <a:r>
            <a:rPr lang="ru-RU" sz="1300" dirty="0">
              <a:latin typeface="Arial Narrow" panose="020B0606020202030204" pitchFamily="34" charset="0"/>
            </a:rPr>
            <a:t>услуг в малокомплектных организациях социального обслуживания</a:t>
          </a:r>
        </a:p>
      </dgm:t>
    </dgm:pt>
    <dgm:pt modelId="{02DE5231-16DC-40F4-89E9-2F6AD42E7CC3}" type="parTrans" cxnId="{E28F0A5D-8B88-489E-B62C-60240E79FEA4}">
      <dgm:prSet/>
      <dgm:spPr/>
      <dgm:t>
        <a:bodyPr/>
        <a:lstStyle/>
        <a:p>
          <a:endParaRPr lang="ru-RU"/>
        </a:p>
      </dgm:t>
    </dgm:pt>
    <dgm:pt modelId="{E230E169-552A-4F8D-B19A-2969BC31FC17}" type="sibTrans" cxnId="{E28F0A5D-8B88-489E-B62C-60240E79FEA4}">
      <dgm:prSet/>
      <dgm:spPr/>
      <dgm:t>
        <a:bodyPr/>
        <a:lstStyle/>
        <a:p>
          <a:endParaRPr lang="ru-RU"/>
        </a:p>
      </dgm:t>
    </dgm:pt>
    <dgm:pt modelId="{6EA8E2C4-D49C-43D5-8023-0D871E46D02F}">
      <dgm:prSet phldrT="[Текст]"/>
      <dgm:spPr/>
      <dgm:t>
        <a:bodyPr/>
        <a:lstStyle/>
        <a:p>
          <a:r>
            <a:rPr lang="ru-RU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Члены семьи лиц с инвалидностью – индивидуальные помощники</a:t>
          </a:r>
        </a:p>
      </dgm:t>
    </dgm:pt>
    <dgm:pt modelId="{F619C9F7-0F84-4DE6-87D2-258785892D8B}" type="parTrans" cxnId="{40325423-409C-4433-BA6A-E4464A513980}">
      <dgm:prSet/>
      <dgm:spPr/>
      <dgm:t>
        <a:bodyPr/>
        <a:lstStyle/>
        <a:p>
          <a:endParaRPr lang="ru-RU"/>
        </a:p>
      </dgm:t>
    </dgm:pt>
    <dgm:pt modelId="{65F6D605-BF7F-4931-A085-15E13D8EA0E7}" type="sibTrans" cxnId="{40325423-409C-4433-BA6A-E4464A513980}">
      <dgm:prSet/>
      <dgm:spPr/>
      <dgm:t>
        <a:bodyPr/>
        <a:lstStyle/>
        <a:p>
          <a:endParaRPr lang="ru-RU"/>
        </a:p>
      </dgm:t>
    </dgm:pt>
    <dgm:pt modelId="{00B73FFF-348B-4507-B0FB-A499A90BBE87}" type="pres">
      <dgm:prSet presAssocID="{51976F2A-07E4-4B89-887A-153378981041}" presName="Name0" presStyleCnt="0">
        <dgm:presLayoutVars>
          <dgm:chMax val="7"/>
          <dgm:chPref val="7"/>
          <dgm:dir/>
        </dgm:presLayoutVars>
      </dgm:prSet>
      <dgm:spPr/>
    </dgm:pt>
    <dgm:pt modelId="{06A3CEA9-E23D-4364-8948-D46E061F85CD}" type="pres">
      <dgm:prSet presAssocID="{51976F2A-07E4-4B89-887A-153378981041}" presName="Name1" presStyleCnt="0"/>
      <dgm:spPr/>
    </dgm:pt>
    <dgm:pt modelId="{BBA3CD6A-9F85-4EB0-BA32-56BF74293450}" type="pres">
      <dgm:prSet presAssocID="{51976F2A-07E4-4B89-887A-153378981041}" presName="cycle" presStyleCnt="0"/>
      <dgm:spPr/>
    </dgm:pt>
    <dgm:pt modelId="{1ED895B4-8352-4BC4-9477-C20D8A17041F}" type="pres">
      <dgm:prSet presAssocID="{51976F2A-07E4-4B89-887A-153378981041}" presName="srcNode" presStyleLbl="node1" presStyleIdx="0" presStyleCnt="3"/>
      <dgm:spPr/>
    </dgm:pt>
    <dgm:pt modelId="{241FF757-08F7-476B-B8AD-13DCFF75B5CF}" type="pres">
      <dgm:prSet presAssocID="{51976F2A-07E4-4B89-887A-153378981041}" presName="conn" presStyleLbl="parChTrans1D2" presStyleIdx="0" presStyleCnt="1"/>
      <dgm:spPr/>
      <dgm:t>
        <a:bodyPr/>
        <a:lstStyle/>
        <a:p>
          <a:endParaRPr lang="ru-RU"/>
        </a:p>
      </dgm:t>
    </dgm:pt>
    <dgm:pt modelId="{281EF031-4290-462B-A5BD-8DFC85B53311}" type="pres">
      <dgm:prSet presAssocID="{51976F2A-07E4-4B89-887A-153378981041}" presName="extraNode" presStyleLbl="node1" presStyleIdx="0" presStyleCnt="3"/>
      <dgm:spPr/>
    </dgm:pt>
    <dgm:pt modelId="{8F745FFB-7BCB-4EE8-8FAD-1196CD44D8DA}" type="pres">
      <dgm:prSet presAssocID="{51976F2A-07E4-4B89-887A-153378981041}" presName="dstNode" presStyleLbl="node1" presStyleIdx="0" presStyleCnt="3"/>
      <dgm:spPr/>
    </dgm:pt>
    <dgm:pt modelId="{4D4062F0-70F5-45A0-B797-FDC820E89467}" type="pres">
      <dgm:prSet presAssocID="{138CBC1F-8977-4270-B8BE-F0D2D669E689}" presName="text_1" presStyleLbl="node1" presStyleIdx="0" presStyleCnt="3" custLinFactNeighborY="-17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7D609-1E70-49C2-9012-96475D921165}" type="pres">
      <dgm:prSet presAssocID="{138CBC1F-8977-4270-B8BE-F0D2D669E689}" presName="accent_1" presStyleCnt="0"/>
      <dgm:spPr/>
    </dgm:pt>
    <dgm:pt modelId="{2642619F-C865-4404-9763-10FBD8E36F03}" type="pres">
      <dgm:prSet presAssocID="{138CBC1F-8977-4270-B8BE-F0D2D669E689}" presName="accentRepeatNode" presStyleLbl="solidFgAcc1" presStyleIdx="0" presStyleCnt="3" custLinFactNeighborY="-13698"/>
      <dgm:spPr/>
    </dgm:pt>
    <dgm:pt modelId="{16C621BC-6CF5-41FD-87D3-5463C53A57C5}" type="pres">
      <dgm:prSet presAssocID="{4A44DD7F-5FF5-4244-99AA-35B88B1538E2}" presName="text_2" presStyleLbl="node1" presStyleIdx="1" presStyleCnt="3" custScaleY="130476" custLinFactNeighborX="604" custLinFactNeighborY="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C3EB-49A6-4EF3-856A-3F6E62B69245}" type="pres">
      <dgm:prSet presAssocID="{4A44DD7F-5FF5-4244-99AA-35B88B1538E2}" presName="accent_2" presStyleCnt="0"/>
      <dgm:spPr/>
    </dgm:pt>
    <dgm:pt modelId="{80EFD2A5-ADAE-4E27-89DE-4CF26ADE6D4D}" type="pres">
      <dgm:prSet presAssocID="{4A44DD7F-5FF5-4244-99AA-35B88B1538E2}" presName="accentRepeatNode" presStyleLbl="solidFgAcc1" presStyleIdx="1" presStyleCnt="3"/>
      <dgm:spPr/>
    </dgm:pt>
    <dgm:pt modelId="{A3988875-3148-486C-A7D6-AB1AD7E3B817}" type="pres">
      <dgm:prSet presAssocID="{6EA8E2C4-D49C-43D5-8023-0D871E46D02F}" presName="text_3" presStyleLbl="node1" presStyleIdx="2" presStyleCnt="3" custLinFactNeighborY="15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003C-EEEA-4032-853E-F29493209F70}" type="pres">
      <dgm:prSet presAssocID="{6EA8E2C4-D49C-43D5-8023-0D871E46D02F}" presName="accent_3" presStyleCnt="0"/>
      <dgm:spPr/>
    </dgm:pt>
    <dgm:pt modelId="{8EA86854-B159-41E8-A6A0-B76AE2009E69}" type="pres">
      <dgm:prSet presAssocID="{6EA8E2C4-D49C-43D5-8023-0D871E46D02F}" presName="accentRepeatNode" presStyleLbl="solidFgAcc1" presStyleIdx="2" presStyleCnt="3" custLinFactNeighborY="12176"/>
      <dgm:spPr/>
    </dgm:pt>
  </dgm:ptLst>
  <dgm:cxnLst>
    <dgm:cxn modelId="{3D67F83A-6766-43DE-ACC9-E260C0754EEB}" type="presOf" srcId="{51976F2A-07E4-4B89-887A-153378981041}" destId="{00B73FFF-348B-4507-B0FB-A499A90BBE87}" srcOrd="0" destOrd="0" presId="urn:microsoft.com/office/officeart/2008/layout/VerticalCurvedList"/>
    <dgm:cxn modelId="{112A72CD-3F82-4D73-BCC1-C7F9D0D7F14F}" type="presOf" srcId="{138CBC1F-8977-4270-B8BE-F0D2D669E689}" destId="{4D4062F0-70F5-45A0-B797-FDC820E89467}" srcOrd="0" destOrd="0" presId="urn:microsoft.com/office/officeart/2008/layout/VerticalCurvedList"/>
    <dgm:cxn modelId="{D1D1F154-319A-403E-B527-3CC9F1F94910}" type="presOf" srcId="{6EA8E2C4-D49C-43D5-8023-0D871E46D02F}" destId="{A3988875-3148-486C-A7D6-AB1AD7E3B817}" srcOrd="0" destOrd="0" presId="urn:microsoft.com/office/officeart/2008/layout/VerticalCurvedList"/>
    <dgm:cxn modelId="{0886E83B-78A4-4853-8D25-A80B1C95A013}" type="presOf" srcId="{D324E5D0-6974-4E5B-AE83-A42754318C38}" destId="{241FF757-08F7-476B-B8AD-13DCFF75B5CF}" srcOrd="0" destOrd="0" presId="urn:microsoft.com/office/officeart/2008/layout/VerticalCurvedList"/>
    <dgm:cxn modelId="{9C34ACCD-090D-4D23-BD40-AD1EEB5CA08A}" srcId="{51976F2A-07E4-4B89-887A-153378981041}" destId="{138CBC1F-8977-4270-B8BE-F0D2D669E689}" srcOrd="0" destOrd="0" parTransId="{1A0C77BF-46FD-451D-AC50-68C581BA9451}" sibTransId="{D324E5D0-6974-4E5B-AE83-A42754318C38}"/>
    <dgm:cxn modelId="{40325423-409C-4433-BA6A-E4464A513980}" srcId="{51976F2A-07E4-4B89-887A-153378981041}" destId="{6EA8E2C4-D49C-43D5-8023-0D871E46D02F}" srcOrd="2" destOrd="0" parTransId="{F619C9F7-0F84-4DE6-87D2-258785892D8B}" sibTransId="{65F6D605-BF7F-4931-A085-15E13D8EA0E7}"/>
    <dgm:cxn modelId="{E28F0A5D-8B88-489E-B62C-60240E79FEA4}" srcId="{51976F2A-07E4-4B89-887A-153378981041}" destId="{4A44DD7F-5FF5-4244-99AA-35B88B1538E2}" srcOrd="1" destOrd="0" parTransId="{02DE5231-16DC-40F4-89E9-2F6AD42E7CC3}" sibTransId="{E230E169-552A-4F8D-B19A-2969BC31FC17}"/>
    <dgm:cxn modelId="{4C41C12D-9E29-4097-8590-D3D61AA00EF1}" type="presOf" srcId="{4A44DD7F-5FF5-4244-99AA-35B88B1538E2}" destId="{16C621BC-6CF5-41FD-87D3-5463C53A57C5}" srcOrd="0" destOrd="0" presId="urn:microsoft.com/office/officeart/2008/layout/VerticalCurvedList"/>
    <dgm:cxn modelId="{5AE5E651-DDBF-4D98-BC3E-AAFF3C2A57A5}" type="presParOf" srcId="{00B73FFF-348B-4507-B0FB-A499A90BBE87}" destId="{06A3CEA9-E23D-4364-8948-D46E061F85CD}" srcOrd="0" destOrd="0" presId="urn:microsoft.com/office/officeart/2008/layout/VerticalCurvedList"/>
    <dgm:cxn modelId="{0FA32E34-F80C-45E4-9235-8971A67CCE1E}" type="presParOf" srcId="{06A3CEA9-E23D-4364-8948-D46E061F85CD}" destId="{BBA3CD6A-9F85-4EB0-BA32-56BF74293450}" srcOrd="0" destOrd="0" presId="urn:microsoft.com/office/officeart/2008/layout/VerticalCurvedList"/>
    <dgm:cxn modelId="{28969082-B2BE-4E05-AFE3-E185535F3184}" type="presParOf" srcId="{BBA3CD6A-9F85-4EB0-BA32-56BF74293450}" destId="{1ED895B4-8352-4BC4-9477-C20D8A17041F}" srcOrd="0" destOrd="0" presId="urn:microsoft.com/office/officeart/2008/layout/VerticalCurvedList"/>
    <dgm:cxn modelId="{A802DE6A-04FD-45F5-8B4A-55628910CB1A}" type="presParOf" srcId="{BBA3CD6A-9F85-4EB0-BA32-56BF74293450}" destId="{241FF757-08F7-476B-B8AD-13DCFF75B5CF}" srcOrd="1" destOrd="0" presId="urn:microsoft.com/office/officeart/2008/layout/VerticalCurvedList"/>
    <dgm:cxn modelId="{0EC3F112-77D8-4533-A4B3-BEE70596FDB8}" type="presParOf" srcId="{BBA3CD6A-9F85-4EB0-BA32-56BF74293450}" destId="{281EF031-4290-462B-A5BD-8DFC85B53311}" srcOrd="2" destOrd="0" presId="urn:microsoft.com/office/officeart/2008/layout/VerticalCurvedList"/>
    <dgm:cxn modelId="{E3C27EC6-085D-4D7E-B8D0-EB40AB7AFEC7}" type="presParOf" srcId="{BBA3CD6A-9F85-4EB0-BA32-56BF74293450}" destId="{8F745FFB-7BCB-4EE8-8FAD-1196CD44D8DA}" srcOrd="3" destOrd="0" presId="urn:microsoft.com/office/officeart/2008/layout/VerticalCurvedList"/>
    <dgm:cxn modelId="{F289082D-F7B4-49E5-B3D7-5617D9118279}" type="presParOf" srcId="{06A3CEA9-E23D-4364-8948-D46E061F85CD}" destId="{4D4062F0-70F5-45A0-B797-FDC820E89467}" srcOrd="1" destOrd="0" presId="urn:microsoft.com/office/officeart/2008/layout/VerticalCurvedList"/>
    <dgm:cxn modelId="{31EC302A-318C-42A4-9D7C-736E5B6FF8D3}" type="presParOf" srcId="{06A3CEA9-E23D-4364-8948-D46E061F85CD}" destId="{5157D609-1E70-49C2-9012-96475D921165}" srcOrd="2" destOrd="0" presId="urn:microsoft.com/office/officeart/2008/layout/VerticalCurvedList"/>
    <dgm:cxn modelId="{8BF1DCF2-38EC-4D8F-8069-02D056F4F310}" type="presParOf" srcId="{5157D609-1E70-49C2-9012-96475D921165}" destId="{2642619F-C865-4404-9763-10FBD8E36F03}" srcOrd="0" destOrd="0" presId="urn:microsoft.com/office/officeart/2008/layout/VerticalCurvedList"/>
    <dgm:cxn modelId="{ED2A7C46-098A-4FA1-8C9A-9584AC21178C}" type="presParOf" srcId="{06A3CEA9-E23D-4364-8948-D46E061F85CD}" destId="{16C621BC-6CF5-41FD-87D3-5463C53A57C5}" srcOrd="3" destOrd="0" presId="urn:microsoft.com/office/officeart/2008/layout/VerticalCurvedList"/>
    <dgm:cxn modelId="{7A12C9D5-8C11-4BC2-8167-6730578B1377}" type="presParOf" srcId="{06A3CEA9-E23D-4364-8948-D46E061F85CD}" destId="{BE44C3EB-49A6-4EF3-856A-3F6E62B69245}" srcOrd="4" destOrd="0" presId="urn:microsoft.com/office/officeart/2008/layout/VerticalCurvedList"/>
    <dgm:cxn modelId="{2F465D2C-5E4A-4D6C-9632-07D1F0F3D660}" type="presParOf" srcId="{BE44C3EB-49A6-4EF3-856A-3F6E62B69245}" destId="{80EFD2A5-ADAE-4E27-89DE-4CF26ADE6D4D}" srcOrd="0" destOrd="0" presId="urn:microsoft.com/office/officeart/2008/layout/VerticalCurvedList"/>
    <dgm:cxn modelId="{EC58F2DC-80D5-45A8-BF4A-9A11EFCFF039}" type="presParOf" srcId="{06A3CEA9-E23D-4364-8948-D46E061F85CD}" destId="{A3988875-3148-486C-A7D6-AB1AD7E3B817}" srcOrd="5" destOrd="0" presId="urn:microsoft.com/office/officeart/2008/layout/VerticalCurvedList"/>
    <dgm:cxn modelId="{BA999233-D0F5-4F88-964C-1590AC2AD062}" type="presParOf" srcId="{06A3CEA9-E23D-4364-8948-D46E061F85CD}" destId="{9AC1003C-EEEA-4032-853E-F29493209F70}" srcOrd="6" destOrd="0" presId="urn:microsoft.com/office/officeart/2008/layout/VerticalCurvedList"/>
    <dgm:cxn modelId="{8EEF709C-3A5B-469A-8A39-DF262764D6A8}" type="presParOf" srcId="{9AC1003C-EEEA-4032-853E-F29493209F70}" destId="{8EA86854-B159-41E8-A6A0-B76AE2009E6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BBD1AA-54E7-4903-BD5A-45E171A4618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5DB3CD-D8DF-4FFC-9409-0150314C8A16}">
      <dgm:prSet phldrT="[Текст]" custT="1"/>
      <dgm:spPr/>
      <dgm:t>
        <a:bodyPr/>
        <a:lstStyle/>
        <a:p>
          <a:pPr>
            <a:buFontTx/>
            <a:buNone/>
          </a:pPr>
          <a:r>
            <a:rPr lang="ru-RU" altLang="ru-RU" sz="7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Light"/>
            </a:rPr>
            <a:t>Оказание специальных социальных услуг</a:t>
          </a:r>
          <a:endParaRPr lang="ru-RU" sz="700" dirty="0"/>
        </a:p>
      </dgm:t>
    </dgm:pt>
    <dgm:pt modelId="{E5CEABA9-F104-4D59-A53C-998CC5922571}" type="parTrans" cxnId="{763D60AA-44C8-4D52-A1A6-C90A7EB34437}">
      <dgm:prSet/>
      <dgm:spPr/>
      <dgm:t>
        <a:bodyPr/>
        <a:lstStyle/>
        <a:p>
          <a:endParaRPr lang="ru-RU" sz="2000"/>
        </a:p>
      </dgm:t>
    </dgm:pt>
    <dgm:pt modelId="{06DDB7CA-CA21-497C-A202-6E9A8230C740}" type="sibTrans" cxnId="{763D60AA-44C8-4D52-A1A6-C90A7EB34437}">
      <dgm:prSet/>
      <dgm:spPr/>
      <dgm:t>
        <a:bodyPr/>
        <a:lstStyle/>
        <a:p>
          <a:endParaRPr lang="ru-RU" sz="2000"/>
        </a:p>
      </dgm:t>
    </dgm:pt>
    <dgm:pt modelId="{F74F87AC-034E-484F-9E5A-3E10908BDE19}">
      <dgm:prSet phldrT="[Текст]" custT="1"/>
      <dgm:spPr/>
      <dgm:t>
        <a:bodyPr/>
        <a:lstStyle/>
        <a:p>
          <a:pPr>
            <a:buFontTx/>
            <a:buNone/>
          </a:pPr>
          <a:r>
            <a:rPr lang="ru-RU" altLang="ru-RU" sz="7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Light"/>
            </a:rPr>
            <a:t>Предоставление технических средств реабилитации</a:t>
          </a:r>
          <a:endParaRPr lang="ru-RU" sz="700" dirty="0"/>
        </a:p>
      </dgm:t>
    </dgm:pt>
    <dgm:pt modelId="{6BC0D642-EB38-4818-9592-E0C2F32401E6}" type="parTrans" cxnId="{EA125A7C-E11E-4602-BD4D-7AD56902CE8D}">
      <dgm:prSet/>
      <dgm:spPr/>
      <dgm:t>
        <a:bodyPr/>
        <a:lstStyle/>
        <a:p>
          <a:endParaRPr lang="ru-RU" sz="2000"/>
        </a:p>
      </dgm:t>
    </dgm:pt>
    <dgm:pt modelId="{4B6056D5-5859-4E64-9A63-9380CFBE17F8}" type="sibTrans" cxnId="{EA125A7C-E11E-4602-BD4D-7AD56902CE8D}">
      <dgm:prSet/>
      <dgm:spPr/>
      <dgm:t>
        <a:bodyPr/>
        <a:lstStyle/>
        <a:p>
          <a:endParaRPr lang="ru-RU" sz="2000"/>
        </a:p>
      </dgm:t>
    </dgm:pt>
    <dgm:pt modelId="{AB7D7DFE-4818-438F-B45D-A11F3CB5E667}">
      <dgm:prSet phldrT="[Текст]" custT="1"/>
      <dgm:spPr/>
      <dgm:t>
        <a:bodyPr/>
        <a:lstStyle/>
        <a:p>
          <a:pPr>
            <a:buFontTx/>
            <a:buNone/>
          </a:pPr>
          <a:r>
            <a:rPr lang="ru-RU" altLang="ru-RU" sz="7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Light"/>
            </a:rPr>
            <a:t>Оказание услуг индивидуального помощника</a:t>
          </a:r>
        </a:p>
      </dgm:t>
    </dgm:pt>
    <dgm:pt modelId="{B694CA83-59EB-42DC-AE7B-44FBE5CBC816}" type="sibTrans" cxnId="{0E7851BF-F1ED-4C25-B229-458A720D39C2}">
      <dgm:prSet/>
      <dgm:spPr/>
      <dgm:t>
        <a:bodyPr/>
        <a:lstStyle/>
        <a:p>
          <a:endParaRPr lang="ru-RU" sz="2000"/>
        </a:p>
      </dgm:t>
    </dgm:pt>
    <dgm:pt modelId="{363EC19C-3BD2-49A1-89CC-65DB22151153}" type="parTrans" cxnId="{0E7851BF-F1ED-4C25-B229-458A720D39C2}">
      <dgm:prSet/>
      <dgm:spPr/>
      <dgm:t>
        <a:bodyPr/>
        <a:lstStyle/>
        <a:p>
          <a:endParaRPr lang="ru-RU" sz="2000"/>
        </a:p>
      </dgm:t>
    </dgm:pt>
    <dgm:pt modelId="{C481F0F0-09DC-48BB-9DA1-16768DFA92A9}">
      <dgm:prSet phldrT="[Текст]" custT="1"/>
      <dgm:spPr/>
      <dgm:t>
        <a:bodyPr/>
        <a:lstStyle/>
        <a:p>
          <a:pPr>
            <a:buFontTx/>
            <a:buNone/>
          </a:pPr>
          <a:r>
            <a:rPr lang="ru-RU" altLang="ru-RU" sz="7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Light"/>
            </a:rPr>
            <a:t>Оказание услуг санаторно-курортного лечения</a:t>
          </a:r>
        </a:p>
      </dgm:t>
    </dgm:pt>
    <dgm:pt modelId="{2B1A1F2F-7687-4A7E-9176-DC37501CCC6B}" type="parTrans" cxnId="{4104C003-310E-459C-9915-0263B88EB0B0}">
      <dgm:prSet/>
      <dgm:spPr/>
      <dgm:t>
        <a:bodyPr/>
        <a:lstStyle/>
        <a:p>
          <a:endParaRPr lang="ru-RU" sz="2000"/>
        </a:p>
      </dgm:t>
    </dgm:pt>
    <dgm:pt modelId="{31F7E81D-3A3F-4B3F-A975-23620DE60F93}" type="sibTrans" cxnId="{4104C003-310E-459C-9915-0263B88EB0B0}">
      <dgm:prSet/>
      <dgm:spPr/>
      <dgm:t>
        <a:bodyPr/>
        <a:lstStyle/>
        <a:p>
          <a:endParaRPr lang="ru-RU" sz="2000"/>
        </a:p>
      </dgm:t>
    </dgm:pt>
    <dgm:pt modelId="{5E47C430-DCF3-4312-9D1D-96146DF5AA5D}">
      <dgm:prSet phldrT="[Текст]" custT="1"/>
      <dgm:spPr/>
      <dgm:t>
        <a:bodyPr/>
        <a:lstStyle/>
        <a:p>
          <a:pPr>
            <a:buFontTx/>
            <a:buNone/>
          </a:pPr>
          <a:r>
            <a:rPr lang="ru-RU" altLang="ru-RU" sz="7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Light"/>
            </a:rPr>
            <a:t>Оказание услуг специалиста жестового языка</a:t>
          </a:r>
        </a:p>
      </dgm:t>
    </dgm:pt>
    <dgm:pt modelId="{F80B3F6E-1055-4074-96B5-7DC8EA676BB7}" type="parTrans" cxnId="{8EBC836A-48A9-4875-8E10-CC1A75EDFAFD}">
      <dgm:prSet/>
      <dgm:spPr/>
      <dgm:t>
        <a:bodyPr/>
        <a:lstStyle/>
        <a:p>
          <a:endParaRPr lang="ru-RU" sz="2000"/>
        </a:p>
      </dgm:t>
    </dgm:pt>
    <dgm:pt modelId="{EDD1F91E-408A-4500-BE8D-BC3924BD94ED}" type="sibTrans" cxnId="{8EBC836A-48A9-4875-8E10-CC1A75EDFAFD}">
      <dgm:prSet/>
      <dgm:spPr/>
      <dgm:t>
        <a:bodyPr/>
        <a:lstStyle/>
        <a:p>
          <a:endParaRPr lang="ru-RU" sz="2000"/>
        </a:p>
      </dgm:t>
    </dgm:pt>
    <dgm:pt modelId="{063876A4-6E21-4F55-B151-6CC3E5E44678}" type="pres">
      <dgm:prSet presAssocID="{60BBD1AA-54E7-4903-BD5A-45E171A4618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0EAAB3-985A-4266-BF93-B598C0749F85}" type="pres">
      <dgm:prSet presAssocID="{855DB3CD-D8DF-4FFC-9409-0150314C8A16}" presName="composite" presStyleCnt="0"/>
      <dgm:spPr/>
    </dgm:pt>
    <dgm:pt modelId="{B95FC4E6-28DD-4DC9-9E16-175368398819}" type="pres">
      <dgm:prSet presAssocID="{855DB3CD-D8DF-4FFC-9409-0150314C8A16}" presName="BackAccent" presStyleLbl="bgShp" presStyleIdx="0" presStyleCnt="5"/>
      <dgm:spPr/>
    </dgm:pt>
    <dgm:pt modelId="{CB78B172-9302-4732-ADCF-EDA2913B9529}" type="pres">
      <dgm:prSet presAssocID="{855DB3CD-D8DF-4FFC-9409-0150314C8A16}" presName="Accent" presStyleLbl="alignNode1" presStyleIdx="0" presStyleCnt="5"/>
      <dgm:spPr/>
    </dgm:pt>
    <dgm:pt modelId="{F194DC89-53D9-47AE-AA14-E687AA56D627}" type="pres">
      <dgm:prSet presAssocID="{855DB3CD-D8DF-4FFC-9409-0150314C8A16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CF677DE-6978-4FD8-A8BD-D89CA79CB082}" type="pres">
      <dgm:prSet presAssocID="{855DB3CD-D8DF-4FFC-9409-0150314C8A16}" presName="Parent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016B4-7B0C-4D47-B4EC-BDB8931ED08E}" type="pres">
      <dgm:prSet presAssocID="{06DDB7CA-CA21-497C-A202-6E9A8230C740}" presName="sibTrans" presStyleCnt="0"/>
      <dgm:spPr/>
    </dgm:pt>
    <dgm:pt modelId="{635A0550-56FB-4266-8F24-4928D5BA4FC9}" type="pres">
      <dgm:prSet presAssocID="{F74F87AC-034E-484F-9E5A-3E10908BDE19}" presName="composite" presStyleCnt="0"/>
      <dgm:spPr/>
    </dgm:pt>
    <dgm:pt modelId="{B2105C49-4011-430A-BD67-80B627D8BA43}" type="pres">
      <dgm:prSet presAssocID="{F74F87AC-034E-484F-9E5A-3E10908BDE19}" presName="BackAccent" presStyleLbl="bgShp" presStyleIdx="1" presStyleCnt="5"/>
      <dgm:spPr/>
    </dgm:pt>
    <dgm:pt modelId="{673123D6-233C-4BE8-9DA1-41FA5B88120D}" type="pres">
      <dgm:prSet presAssocID="{F74F87AC-034E-484F-9E5A-3E10908BDE19}" presName="Accent" presStyleLbl="alignNode1" presStyleIdx="1" presStyleCnt="5"/>
      <dgm:spPr/>
    </dgm:pt>
    <dgm:pt modelId="{4E799F19-59C9-4F18-B520-30971D348616}" type="pres">
      <dgm:prSet presAssocID="{F74F87AC-034E-484F-9E5A-3E10908BDE19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03CDAE6-E150-4DF6-8431-BB1B6E872801}" type="pres">
      <dgm:prSet presAssocID="{F74F87AC-034E-484F-9E5A-3E10908BDE19}" presName="Parent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91C0B-B4C6-45D9-A8DF-8DCB1CC4D79E}" type="pres">
      <dgm:prSet presAssocID="{4B6056D5-5859-4E64-9A63-9380CFBE17F8}" presName="sibTrans" presStyleCnt="0"/>
      <dgm:spPr/>
    </dgm:pt>
    <dgm:pt modelId="{4103453D-65F3-49ED-9CC7-AE6D9E8301F1}" type="pres">
      <dgm:prSet presAssocID="{AB7D7DFE-4818-438F-B45D-A11F3CB5E667}" presName="composite" presStyleCnt="0"/>
      <dgm:spPr/>
    </dgm:pt>
    <dgm:pt modelId="{A8CE9167-CA68-455B-90F0-D0D66090B914}" type="pres">
      <dgm:prSet presAssocID="{AB7D7DFE-4818-438F-B45D-A11F3CB5E667}" presName="BackAccent" presStyleLbl="bgShp" presStyleIdx="2" presStyleCnt="5"/>
      <dgm:spPr/>
    </dgm:pt>
    <dgm:pt modelId="{2D4EB2AA-1995-43AF-AD9E-95E32A78DB67}" type="pres">
      <dgm:prSet presAssocID="{AB7D7DFE-4818-438F-B45D-A11F3CB5E667}" presName="Accent" presStyleLbl="alignNode1" presStyleIdx="2" presStyleCnt="5"/>
      <dgm:spPr/>
    </dgm:pt>
    <dgm:pt modelId="{A4E3982E-D348-4ECA-A9C5-4F6F7AD37190}" type="pres">
      <dgm:prSet presAssocID="{AB7D7DFE-4818-438F-B45D-A11F3CB5E667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B2AC792-31CB-446B-8891-E18478959030}" type="pres">
      <dgm:prSet presAssocID="{AB7D7DFE-4818-438F-B45D-A11F3CB5E667}" presName="Parent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8CFD4-8B61-4AB1-80A1-95753A4A439E}" type="pres">
      <dgm:prSet presAssocID="{B694CA83-59EB-42DC-AE7B-44FBE5CBC816}" presName="sibTrans" presStyleCnt="0"/>
      <dgm:spPr/>
    </dgm:pt>
    <dgm:pt modelId="{1F0D7876-2060-4A67-B2E9-CD005F1DF0C6}" type="pres">
      <dgm:prSet presAssocID="{C481F0F0-09DC-48BB-9DA1-16768DFA92A9}" presName="composite" presStyleCnt="0"/>
      <dgm:spPr/>
    </dgm:pt>
    <dgm:pt modelId="{D4600CD1-0EA0-4D37-998C-8CC59F13B76C}" type="pres">
      <dgm:prSet presAssocID="{C481F0F0-09DC-48BB-9DA1-16768DFA92A9}" presName="BackAccent" presStyleLbl="bgShp" presStyleIdx="3" presStyleCnt="5"/>
      <dgm:spPr/>
    </dgm:pt>
    <dgm:pt modelId="{29F60B4B-9C1A-4821-9AEC-B8A993DB7BAA}" type="pres">
      <dgm:prSet presAssocID="{C481F0F0-09DC-48BB-9DA1-16768DFA92A9}" presName="Accent" presStyleLbl="alignNode1" presStyleIdx="3" presStyleCnt="5"/>
      <dgm:spPr/>
    </dgm:pt>
    <dgm:pt modelId="{04975C6C-F0B8-4974-BBEF-0CF4C5A96667}" type="pres">
      <dgm:prSet presAssocID="{C481F0F0-09DC-48BB-9DA1-16768DFA92A9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C3E8D4C-00B9-4153-9381-86F2F1536ECB}" type="pres">
      <dgm:prSet presAssocID="{C481F0F0-09DC-48BB-9DA1-16768DFA92A9}" presName="Parent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A578F-465A-4AC6-A839-407A2673E6D7}" type="pres">
      <dgm:prSet presAssocID="{31F7E81D-3A3F-4B3F-A975-23620DE60F93}" presName="sibTrans" presStyleCnt="0"/>
      <dgm:spPr/>
    </dgm:pt>
    <dgm:pt modelId="{825974E5-3EB4-41E2-9332-99C78BCBC52B}" type="pres">
      <dgm:prSet presAssocID="{5E47C430-DCF3-4312-9D1D-96146DF5AA5D}" presName="composite" presStyleCnt="0"/>
      <dgm:spPr/>
    </dgm:pt>
    <dgm:pt modelId="{B57BB2D0-9C31-4B8B-B938-7079175B3FC5}" type="pres">
      <dgm:prSet presAssocID="{5E47C430-DCF3-4312-9D1D-96146DF5AA5D}" presName="BackAccent" presStyleLbl="bgShp" presStyleIdx="4" presStyleCnt="5"/>
      <dgm:spPr/>
    </dgm:pt>
    <dgm:pt modelId="{F31C0205-05E6-46F9-A452-FC948EEA2CA0}" type="pres">
      <dgm:prSet presAssocID="{5E47C430-DCF3-4312-9D1D-96146DF5AA5D}" presName="Accent" presStyleLbl="alignNode1" presStyleIdx="4" presStyleCnt="5"/>
      <dgm:spPr/>
    </dgm:pt>
    <dgm:pt modelId="{063FC831-DFD1-41AC-BB9E-7D8D5DD36EC2}" type="pres">
      <dgm:prSet presAssocID="{5E47C430-DCF3-4312-9D1D-96146DF5AA5D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17F8417-0382-45D9-8282-1B3840FBD2F8}" type="pres">
      <dgm:prSet presAssocID="{5E47C430-DCF3-4312-9D1D-96146DF5AA5D}" presName="Parent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25A7C-E11E-4602-BD4D-7AD56902CE8D}" srcId="{60BBD1AA-54E7-4903-BD5A-45E171A4618C}" destId="{F74F87AC-034E-484F-9E5A-3E10908BDE19}" srcOrd="1" destOrd="0" parTransId="{6BC0D642-EB38-4818-9592-E0C2F32401E6}" sibTransId="{4B6056D5-5859-4E64-9A63-9380CFBE17F8}"/>
    <dgm:cxn modelId="{763D60AA-44C8-4D52-A1A6-C90A7EB34437}" srcId="{60BBD1AA-54E7-4903-BD5A-45E171A4618C}" destId="{855DB3CD-D8DF-4FFC-9409-0150314C8A16}" srcOrd="0" destOrd="0" parTransId="{E5CEABA9-F104-4D59-A53C-998CC5922571}" sibTransId="{06DDB7CA-CA21-497C-A202-6E9A8230C740}"/>
    <dgm:cxn modelId="{B3E2C047-351E-4178-972F-F2561C958653}" type="presOf" srcId="{855DB3CD-D8DF-4FFC-9409-0150314C8A16}" destId="{4CF677DE-6978-4FD8-A8BD-D89CA79CB082}" srcOrd="0" destOrd="0" presId="urn:microsoft.com/office/officeart/2008/layout/IncreasingCircleProcess"/>
    <dgm:cxn modelId="{98DD8828-7C5E-4E04-8490-10A67FCD5822}" type="presOf" srcId="{F74F87AC-034E-484F-9E5A-3E10908BDE19}" destId="{B03CDAE6-E150-4DF6-8431-BB1B6E872801}" srcOrd="0" destOrd="0" presId="urn:microsoft.com/office/officeart/2008/layout/IncreasingCircleProcess"/>
    <dgm:cxn modelId="{6EE38577-D882-4BB1-8458-BF78152B6101}" type="presOf" srcId="{60BBD1AA-54E7-4903-BD5A-45E171A4618C}" destId="{063876A4-6E21-4F55-B151-6CC3E5E44678}" srcOrd="0" destOrd="0" presId="urn:microsoft.com/office/officeart/2008/layout/IncreasingCircleProcess"/>
    <dgm:cxn modelId="{4966A438-0863-470B-BF1D-786428C6CD6C}" type="presOf" srcId="{AB7D7DFE-4818-438F-B45D-A11F3CB5E667}" destId="{AB2AC792-31CB-446B-8891-E18478959030}" srcOrd="0" destOrd="0" presId="urn:microsoft.com/office/officeart/2008/layout/IncreasingCircleProcess"/>
    <dgm:cxn modelId="{18A670B0-F3B9-4299-AC92-43E463AD024F}" type="presOf" srcId="{C481F0F0-09DC-48BB-9DA1-16768DFA92A9}" destId="{2C3E8D4C-00B9-4153-9381-86F2F1536ECB}" srcOrd="0" destOrd="0" presId="urn:microsoft.com/office/officeart/2008/layout/IncreasingCircleProcess"/>
    <dgm:cxn modelId="{8EBC836A-48A9-4875-8E10-CC1A75EDFAFD}" srcId="{60BBD1AA-54E7-4903-BD5A-45E171A4618C}" destId="{5E47C430-DCF3-4312-9D1D-96146DF5AA5D}" srcOrd="4" destOrd="0" parTransId="{F80B3F6E-1055-4074-96B5-7DC8EA676BB7}" sibTransId="{EDD1F91E-408A-4500-BE8D-BC3924BD94ED}"/>
    <dgm:cxn modelId="{0E7851BF-F1ED-4C25-B229-458A720D39C2}" srcId="{60BBD1AA-54E7-4903-BD5A-45E171A4618C}" destId="{AB7D7DFE-4818-438F-B45D-A11F3CB5E667}" srcOrd="2" destOrd="0" parTransId="{363EC19C-3BD2-49A1-89CC-65DB22151153}" sibTransId="{B694CA83-59EB-42DC-AE7B-44FBE5CBC816}"/>
    <dgm:cxn modelId="{6E42262D-FEA3-4966-B1C8-D006BBCAC10D}" type="presOf" srcId="{5E47C430-DCF3-4312-9D1D-96146DF5AA5D}" destId="{117F8417-0382-45D9-8282-1B3840FBD2F8}" srcOrd="0" destOrd="0" presId="urn:microsoft.com/office/officeart/2008/layout/IncreasingCircleProcess"/>
    <dgm:cxn modelId="{4104C003-310E-459C-9915-0263B88EB0B0}" srcId="{60BBD1AA-54E7-4903-BD5A-45E171A4618C}" destId="{C481F0F0-09DC-48BB-9DA1-16768DFA92A9}" srcOrd="3" destOrd="0" parTransId="{2B1A1F2F-7687-4A7E-9176-DC37501CCC6B}" sibTransId="{31F7E81D-3A3F-4B3F-A975-23620DE60F93}"/>
    <dgm:cxn modelId="{F7522EDE-B722-4C97-A8F1-A445F85662F1}" type="presParOf" srcId="{063876A4-6E21-4F55-B151-6CC3E5E44678}" destId="{310EAAB3-985A-4266-BF93-B598C0749F85}" srcOrd="0" destOrd="0" presId="urn:microsoft.com/office/officeart/2008/layout/IncreasingCircleProcess"/>
    <dgm:cxn modelId="{CE598710-FBCB-449B-A8BA-0073A8821551}" type="presParOf" srcId="{310EAAB3-985A-4266-BF93-B598C0749F85}" destId="{B95FC4E6-28DD-4DC9-9E16-175368398819}" srcOrd="0" destOrd="0" presId="urn:microsoft.com/office/officeart/2008/layout/IncreasingCircleProcess"/>
    <dgm:cxn modelId="{E3CC4B54-9526-4477-98E1-D676020BC511}" type="presParOf" srcId="{310EAAB3-985A-4266-BF93-B598C0749F85}" destId="{CB78B172-9302-4732-ADCF-EDA2913B9529}" srcOrd="1" destOrd="0" presId="urn:microsoft.com/office/officeart/2008/layout/IncreasingCircleProcess"/>
    <dgm:cxn modelId="{E4717D30-868A-44A4-B8E9-2AE311890603}" type="presParOf" srcId="{310EAAB3-985A-4266-BF93-B598C0749F85}" destId="{F194DC89-53D9-47AE-AA14-E687AA56D627}" srcOrd="2" destOrd="0" presId="urn:microsoft.com/office/officeart/2008/layout/IncreasingCircleProcess"/>
    <dgm:cxn modelId="{DE688441-1934-4A5C-ABC7-753CFCE4B1DE}" type="presParOf" srcId="{310EAAB3-985A-4266-BF93-B598C0749F85}" destId="{4CF677DE-6978-4FD8-A8BD-D89CA79CB082}" srcOrd="3" destOrd="0" presId="urn:microsoft.com/office/officeart/2008/layout/IncreasingCircleProcess"/>
    <dgm:cxn modelId="{00955A8D-648C-4341-A62B-1D1C5778D345}" type="presParOf" srcId="{063876A4-6E21-4F55-B151-6CC3E5E44678}" destId="{B27016B4-7B0C-4D47-B4EC-BDB8931ED08E}" srcOrd="1" destOrd="0" presId="urn:microsoft.com/office/officeart/2008/layout/IncreasingCircleProcess"/>
    <dgm:cxn modelId="{747B07C3-4984-42D8-B521-2163E7F5720B}" type="presParOf" srcId="{063876A4-6E21-4F55-B151-6CC3E5E44678}" destId="{635A0550-56FB-4266-8F24-4928D5BA4FC9}" srcOrd="2" destOrd="0" presId="urn:microsoft.com/office/officeart/2008/layout/IncreasingCircleProcess"/>
    <dgm:cxn modelId="{B3CABD06-37CB-416B-9C80-32D3EB1A41EF}" type="presParOf" srcId="{635A0550-56FB-4266-8F24-4928D5BA4FC9}" destId="{B2105C49-4011-430A-BD67-80B627D8BA43}" srcOrd="0" destOrd="0" presId="urn:microsoft.com/office/officeart/2008/layout/IncreasingCircleProcess"/>
    <dgm:cxn modelId="{C98F6E5E-4D7E-4BE7-A5F8-73ED1AE6968B}" type="presParOf" srcId="{635A0550-56FB-4266-8F24-4928D5BA4FC9}" destId="{673123D6-233C-4BE8-9DA1-41FA5B88120D}" srcOrd="1" destOrd="0" presId="urn:microsoft.com/office/officeart/2008/layout/IncreasingCircleProcess"/>
    <dgm:cxn modelId="{1C516D0D-ECF2-470A-9F58-A2101D07DE73}" type="presParOf" srcId="{635A0550-56FB-4266-8F24-4928D5BA4FC9}" destId="{4E799F19-59C9-4F18-B520-30971D348616}" srcOrd="2" destOrd="0" presId="urn:microsoft.com/office/officeart/2008/layout/IncreasingCircleProcess"/>
    <dgm:cxn modelId="{FC1BCD80-22A2-4923-A458-D79709A6A691}" type="presParOf" srcId="{635A0550-56FB-4266-8F24-4928D5BA4FC9}" destId="{B03CDAE6-E150-4DF6-8431-BB1B6E872801}" srcOrd="3" destOrd="0" presId="urn:microsoft.com/office/officeart/2008/layout/IncreasingCircleProcess"/>
    <dgm:cxn modelId="{F63FE0B6-D340-4159-9541-F723993B7679}" type="presParOf" srcId="{063876A4-6E21-4F55-B151-6CC3E5E44678}" destId="{D9E91C0B-B4C6-45D9-A8DF-8DCB1CC4D79E}" srcOrd="3" destOrd="0" presId="urn:microsoft.com/office/officeart/2008/layout/IncreasingCircleProcess"/>
    <dgm:cxn modelId="{38213546-E2BC-4294-B483-9A94C78352CC}" type="presParOf" srcId="{063876A4-6E21-4F55-B151-6CC3E5E44678}" destId="{4103453D-65F3-49ED-9CC7-AE6D9E8301F1}" srcOrd="4" destOrd="0" presId="urn:microsoft.com/office/officeart/2008/layout/IncreasingCircleProcess"/>
    <dgm:cxn modelId="{05ED5504-1CF0-449E-AA2E-CCC1C577F6EE}" type="presParOf" srcId="{4103453D-65F3-49ED-9CC7-AE6D9E8301F1}" destId="{A8CE9167-CA68-455B-90F0-D0D66090B914}" srcOrd="0" destOrd="0" presId="urn:microsoft.com/office/officeart/2008/layout/IncreasingCircleProcess"/>
    <dgm:cxn modelId="{A3A144CD-D4D3-44E2-B1AE-0121BC418A92}" type="presParOf" srcId="{4103453D-65F3-49ED-9CC7-AE6D9E8301F1}" destId="{2D4EB2AA-1995-43AF-AD9E-95E32A78DB67}" srcOrd="1" destOrd="0" presId="urn:microsoft.com/office/officeart/2008/layout/IncreasingCircleProcess"/>
    <dgm:cxn modelId="{D9D449C3-114D-4ADA-86B1-61ED2B320F89}" type="presParOf" srcId="{4103453D-65F3-49ED-9CC7-AE6D9E8301F1}" destId="{A4E3982E-D348-4ECA-A9C5-4F6F7AD37190}" srcOrd="2" destOrd="0" presId="urn:microsoft.com/office/officeart/2008/layout/IncreasingCircleProcess"/>
    <dgm:cxn modelId="{32E8F9B1-4410-4420-97E8-6E4797D63B81}" type="presParOf" srcId="{4103453D-65F3-49ED-9CC7-AE6D9E8301F1}" destId="{AB2AC792-31CB-446B-8891-E18478959030}" srcOrd="3" destOrd="0" presId="urn:microsoft.com/office/officeart/2008/layout/IncreasingCircleProcess"/>
    <dgm:cxn modelId="{49D2CCCE-812C-4A6E-9216-062C91E6A456}" type="presParOf" srcId="{063876A4-6E21-4F55-B151-6CC3E5E44678}" destId="{E068CFD4-8B61-4AB1-80A1-95753A4A439E}" srcOrd="5" destOrd="0" presId="urn:microsoft.com/office/officeart/2008/layout/IncreasingCircleProcess"/>
    <dgm:cxn modelId="{C7608949-F3DD-49C2-83F2-73A1062B9E4D}" type="presParOf" srcId="{063876A4-6E21-4F55-B151-6CC3E5E44678}" destId="{1F0D7876-2060-4A67-B2E9-CD005F1DF0C6}" srcOrd="6" destOrd="0" presId="urn:microsoft.com/office/officeart/2008/layout/IncreasingCircleProcess"/>
    <dgm:cxn modelId="{97156268-9ACD-43DF-8417-735D5BED6215}" type="presParOf" srcId="{1F0D7876-2060-4A67-B2E9-CD005F1DF0C6}" destId="{D4600CD1-0EA0-4D37-998C-8CC59F13B76C}" srcOrd="0" destOrd="0" presId="urn:microsoft.com/office/officeart/2008/layout/IncreasingCircleProcess"/>
    <dgm:cxn modelId="{DEF4954D-455A-4AEA-9981-EDC1F60D9CA0}" type="presParOf" srcId="{1F0D7876-2060-4A67-B2E9-CD005F1DF0C6}" destId="{29F60B4B-9C1A-4821-9AEC-B8A993DB7BAA}" srcOrd="1" destOrd="0" presId="urn:microsoft.com/office/officeart/2008/layout/IncreasingCircleProcess"/>
    <dgm:cxn modelId="{3833CB8E-326E-4F35-86B0-44146AD1CBFE}" type="presParOf" srcId="{1F0D7876-2060-4A67-B2E9-CD005F1DF0C6}" destId="{04975C6C-F0B8-4974-BBEF-0CF4C5A96667}" srcOrd="2" destOrd="0" presId="urn:microsoft.com/office/officeart/2008/layout/IncreasingCircleProcess"/>
    <dgm:cxn modelId="{3EC2F08F-7BB8-4DD3-BF6E-300926A7E86B}" type="presParOf" srcId="{1F0D7876-2060-4A67-B2E9-CD005F1DF0C6}" destId="{2C3E8D4C-00B9-4153-9381-86F2F1536ECB}" srcOrd="3" destOrd="0" presId="urn:microsoft.com/office/officeart/2008/layout/IncreasingCircleProcess"/>
    <dgm:cxn modelId="{F7C1A80E-C746-48B4-95BD-60407ECD6D05}" type="presParOf" srcId="{063876A4-6E21-4F55-B151-6CC3E5E44678}" destId="{18AA578F-465A-4AC6-A839-407A2673E6D7}" srcOrd="7" destOrd="0" presId="urn:microsoft.com/office/officeart/2008/layout/IncreasingCircleProcess"/>
    <dgm:cxn modelId="{D2F280A0-BD90-4852-9A28-96EBECA12F27}" type="presParOf" srcId="{063876A4-6E21-4F55-B151-6CC3E5E44678}" destId="{825974E5-3EB4-41E2-9332-99C78BCBC52B}" srcOrd="8" destOrd="0" presId="urn:microsoft.com/office/officeart/2008/layout/IncreasingCircleProcess"/>
    <dgm:cxn modelId="{33066E66-C873-4E83-BD65-373E5199CF23}" type="presParOf" srcId="{825974E5-3EB4-41E2-9332-99C78BCBC52B}" destId="{B57BB2D0-9C31-4B8B-B938-7079175B3FC5}" srcOrd="0" destOrd="0" presId="urn:microsoft.com/office/officeart/2008/layout/IncreasingCircleProcess"/>
    <dgm:cxn modelId="{F2E84EB6-7F42-4554-A119-20B33B9D4D32}" type="presParOf" srcId="{825974E5-3EB4-41E2-9332-99C78BCBC52B}" destId="{F31C0205-05E6-46F9-A452-FC948EEA2CA0}" srcOrd="1" destOrd="0" presId="urn:microsoft.com/office/officeart/2008/layout/IncreasingCircleProcess"/>
    <dgm:cxn modelId="{0DB4EDE0-C72C-4BB2-9635-E1181B14D204}" type="presParOf" srcId="{825974E5-3EB4-41E2-9332-99C78BCBC52B}" destId="{063FC831-DFD1-41AC-BB9E-7D8D5DD36EC2}" srcOrd="2" destOrd="0" presId="urn:microsoft.com/office/officeart/2008/layout/IncreasingCircleProcess"/>
    <dgm:cxn modelId="{8DA81194-760C-4AC5-A5B5-FB98503F142B}" type="presParOf" srcId="{825974E5-3EB4-41E2-9332-99C78BCBC52B}" destId="{117F8417-0382-45D9-8282-1B3840FBD2F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F757-08F7-476B-B8AD-13DCFF75B5CF}">
      <dsp:nvSpPr>
        <dsp:cNvPr id="0" name=""/>
        <dsp:cNvSpPr/>
      </dsp:nvSpPr>
      <dsp:spPr>
        <a:xfrm>
          <a:off x="-4511715" y="-691847"/>
          <a:ext cx="5374669" cy="5374669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062F0-70F5-45A0-B797-FDC820E89467}">
      <dsp:nvSpPr>
        <dsp:cNvPr id="0" name=""/>
        <dsp:cNvSpPr/>
      </dsp:nvSpPr>
      <dsp:spPr>
        <a:xfrm>
          <a:off x="452022" y="264287"/>
          <a:ext cx="3483182" cy="69904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4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C000"/>
              </a:solidFill>
              <a:latin typeface="Arial Narrow" panose="020B0606020202030204" pitchFamily="34" charset="0"/>
            </a:rPr>
            <a:t>Виза для обладателей ценных навыков </a:t>
          </a:r>
          <a:r>
            <a:rPr lang="ru-RU" sz="1200" b="1" kern="1200" dirty="0">
              <a:solidFill>
                <a:srgbClr val="FFC000"/>
              </a:solidFill>
              <a:latin typeface="Arial Narrow" panose="020B0606020202030204" pitchFamily="34" charset="0"/>
            </a:rPr>
            <a:t/>
          </a:r>
          <a:br>
            <a:rPr lang="ru-RU" sz="1200" b="1" kern="1200" dirty="0">
              <a:solidFill>
                <a:srgbClr val="FFC000"/>
              </a:solidFill>
              <a:latin typeface="Arial Narrow" panose="020B0606020202030204" pitchFamily="34" charset="0"/>
            </a:rPr>
          </a:b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в сфере науки, образования, здравоохранения, промышленности, IT, спорта и культуры</a:t>
          </a:r>
        </a:p>
      </dsp:txBody>
      <dsp:txXfrm>
        <a:off x="452022" y="264287"/>
        <a:ext cx="3483182" cy="699049"/>
      </dsp:txXfrm>
    </dsp:sp>
    <dsp:sp modelId="{2642619F-C865-4404-9763-10FBD8E36F03}">
      <dsp:nvSpPr>
        <dsp:cNvPr id="0" name=""/>
        <dsp:cNvSpPr/>
      </dsp:nvSpPr>
      <dsp:spPr>
        <a:xfrm>
          <a:off x="68290" y="230079"/>
          <a:ext cx="767464" cy="767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621BC-6CF5-41FD-87D3-5463C53A57C5}">
      <dsp:nvSpPr>
        <dsp:cNvPr id="0" name=""/>
        <dsp:cNvSpPr/>
      </dsp:nvSpPr>
      <dsp:spPr>
        <a:xfrm>
          <a:off x="804026" y="1227942"/>
          <a:ext cx="3131178" cy="613971"/>
        </a:xfrm>
        <a:prstGeom prst="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Привлечение</a:t>
          </a:r>
          <a:r>
            <a:rPr lang="ru-RU" sz="1200" b="0" kern="1200" dirty="0">
              <a:latin typeface="Arial Narrow" panose="020B0606020202030204" pitchFamily="34" charset="0"/>
            </a:rPr>
            <a:t> </a:t>
          </a:r>
          <a:r>
            <a:rPr lang="ru-RU" sz="1200" b="1" kern="12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не менее 100 ведущих ученых</a:t>
          </a:r>
          <a:r>
            <a:rPr lang="ru-RU" sz="1200" b="0" kern="1200" dirty="0">
              <a:latin typeface="Arial Narrow" panose="020B0606020202030204" pitchFamily="34" charset="0"/>
            </a:rPr>
            <a:t> </a:t>
          </a: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по востребованным специальностям</a:t>
          </a:r>
        </a:p>
      </dsp:txBody>
      <dsp:txXfrm>
        <a:off x="804026" y="1227942"/>
        <a:ext cx="3131178" cy="613971"/>
      </dsp:txXfrm>
    </dsp:sp>
    <dsp:sp modelId="{80EFD2A5-ADAE-4E27-89DE-4CF26ADE6D4D}">
      <dsp:nvSpPr>
        <dsp:cNvPr id="0" name=""/>
        <dsp:cNvSpPr/>
      </dsp:nvSpPr>
      <dsp:spPr>
        <a:xfrm>
          <a:off x="420294" y="1151196"/>
          <a:ext cx="767464" cy="767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88875-3148-486C-A7D6-AB1AD7E3B817}">
      <dsp:nvSpPr>
        <dsp:cNvPr id="0" name=""/>
        <dsp:cNvSpPr/>
      </dsp:nvSpPr>
      <dsp:spPr>
        <a:xfrm>
          <a:off x="804026" y="2149059"/>
          <a:ext cx="3131178" cy="613971"/>
        </a:xfrm>
        <a:prstGeom prst="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Привлечение</a:t>
          </a:r>
          <a:r>
            <a:rPr lang="ru-RU" sz="1200" b="0" kern="1200" dirty="0">
              <a:latin typeface="Arial Narrow" panose="020B0606020202030204" pitchFamily="34" charset="0"/>
            </a:rPr>
            <a:t> </a:t>
          </a:r>
          <a:r>
            <a:rPr lang="ru-RU" sz="1200" b="1" kern="12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не менее 100 квалифицированных иностранных специалистов </a:t>
          </a: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по дефицитным профессиям</a:t>
          </a:r>
        </a:p>
      </dsp:txBody>
      <dsp:txXfrm>
        <a:off x="804026" y="2149059"/>
        <a:ext cx="3131178" cy="613971"/>
      </dsp:txXfrm>
    </dsp:sp>
    <dsp:sp modelId="{8EA86854-B159-41E8-A6A0-B76AE2009E69}">
      <dsp:nvSpPr>
        <dsp:cNvPr id="0" name=""/>
        <dsp:cNvSpPr/>
      </dsp:nvSpPr>
      <dsp:spPr>
        <a:xfrm>
          <a:off x="420294" y="2072313"/>
          <a:ext cx="767464" cy="767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E84F8-C710-4983-9EAC-CB7BDE2E1F5B}">
      <dsp:nvSpPr>
        <dsp:cNvPr id="0" name=""/>
        <dsp:cNvSpPr/>
      </dsp:nvSpPr>
      <dsp:spPr>
        <a:xfrm>
          <a:off x="452022" y="2990182"/>
          <a:ext cx="3483182" cy="773960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C000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КАРТА КАЗАХА </a:t>
          </a: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(аналог </a:t>
          </a:r>
          <a:r>
            <a:rPr lang="ru-RU" sz="1200" b="0" kern="1200" dirty="0" err="1">
              <a:solidFill>
                <a:srgbClr val="192E6D"/>
              </a:solidFill>
              <a:latin typeface="Arial Narrow" panose="020B0606020202030204" pitchFamily="34" charset="0"/>
            </a:rPr>
            <a:t>Гринкарты</a:t>
          </a: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 США) </a:t>
          </a:r>
          <a:b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</a:br>
          <a:r>
            <a:rPr lang="ru-RU" sz="1200" b="0" kern="1200" dirty="0">
              <a:solidFill>
                <a:srgbClr val="192E6D"/>
              </a:solidFill>
              <a:latin typeface="Arial Narrow" panose="020B0606020202030204" pitchFamily="34" charset="0"/>
            </a:rPr>
            <a:t>с правом осуществлять свободную трудовую и предпринимательскую деятельность, за исключением политической деятельности и прав</a:t>
          </a:r>
        </a:p>
      </dsp:txBody>
      <dsp:txXfrm>
        <a:off x="452022" y="2990182"/>
        <a:ext cx="3483182" cy="773960"/>
      </dsp:txXfrm>
    </dsp:sp>
    <dsp:sp modelId="{057AD921-046A-4255-A877-F3F11B2836ED}">
      <dsp:nvSpPr>
        <dsp:cNvPr id="0" name=""/>
        <dsp:cNvSpPr/>
      </dsp:nvSpPr>
      <dsp:spPr>
        <a:xfrm>
          <a:off x="68290" y="2993430"/>
          <a:ext cx="767464" cy="767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2D16C-D125-4A63-B7BE-1D402C6798F9}">
      <dsp:nvSpPr>
        <dsp:cNvPr id="0" name=""/>
        <dsp:cNvSpPr/>
      </dsp:nvSpPr>
      <dsp:spPr>
        <a:xfrm>
          <a:off x="141276" y="876046"/>
          <a:ext cx="3390644" cy="1059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686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>
              <a:solidFill>
                <a:srgbClr val="FFC000"/>
              </a:solidFill>
              <a:latin typeface="Arial Narrow" panose="020B0606020202030204" pitchFamily="34" charset="0"/>
            </a:rPr>
            <a:t>СПЕЦИАЛЬНЫЕ РЕГИОНАЛЬНЫЕ ПРОГРАММЫ СТИМУЛИРОВАНИЯ ПЕРЕСЕЛЕНИЯ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>
              <a:solidFill>
                <a:schemeClr val="bg1"/>
              </a:solidFill>
              <a:latin typeface="Arial Narrow" panose="020B0606020202030204" pitchFamily="34" charset="0"/>
            </a:rPr>
            <a:t>определение приоритетных секторов экономики, испытывающих дефицит рабочей силы</a:t>
          </a:r>
        </a:p>
      </dsp:txBody>
      <dsp:txXfrm>
        <a:off x="141276" y="876046"/>
        <a:ext cx="3390644" cy="1059576"/>
      </dsp:txXfrm>
    </dsp:sp>
    <dsp:sp modelId="{5A736691-F08F-40CB-8AED-C4B43FA54A9B}">
      <dsp:nvSpPr>
        <dsp:cNvPr id="0" name=""/>
        <dsp:cNvSpPr/>
      </dsp:nvSpPr>
      <dsp:spPr>
        <a:xfrm>
          <a:off x="0" y="716373"/>
          <a:ext cx="741703" cy="11125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D6F3C-8EB3-4BF7-845F-B13946C13D73}">
      <dsp:nvSpPr>
        <dsp:cNvPr id="0" name=""/>
        <dsp:cNvSpPr/>
      </dsp:nvSpPr>
      <dsp:spPr>
        <a:xfrm>
          <a:off x="141276" y="2510716"/>
          <a:ext cx="3390644" cy="1059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686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C000"/>
              </a:solidFill>
              <a:latin typeface="Arial Narrow" panose="020B0606020202030204" pitchFamily="34" charset="0"/>
              <a:ea typeface="+mn-ea"/>
              <a:cs typeface="+mn-cs"/>
            </a:rPr>
            <a:t>СЕРТИФИКАТ МОБИЛЬНОСТИ </a:t>
          </a:r>
          <a:r>
            <a:rPr lang="ru-RU" sz="1100" b="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с правом переселенца на финпомощь в размере </a:t>
          </a:r>
          <a:br>
            <a:rPr lang="ru-RU" sz="1100" b="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</a:br>
          <a:r>
            <a:rPr lang="ru-RU" sz="1100" b="0" kern="1200" dirty="0">
              <a:solidFill>
                <a:srgbClr val="FFC000"/>
              </a:solidFill>
              <a:latin typeface="Arial Narrow" panose="020B0606020202030204" pitchFamily="34" charset="0"/>
              <a:ea typeface="+mn-ea"/>
              <a:cs typeface="+mn-cs"/>
            </a:rPr>
            <a:t>до 50% </a:t>
          </a:r>
          <a:r>
            <a:rPr lang="ru-RU" sz="1100" b="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от стоимости жилья на новом месте (покупка, строительство, долевое участие)</a:t>
          </a:r>
        </a:p>
      </dsp:txBody>
      <dsp:txXfrm>
        <a:off x="141276" y="2510716"/>
        <a:ext cx="3390644" cy="1059576"/>
      </dsp:txXfrm>
    </dsp:sp>
    <dsp:sp modelId="{D2762E94-DF61-45E9-8F14-3B760BAA36F7}">
      <dsp:nvSpPr>
        <dsp:cNvPr id="0" name=""/>
        <dsp:cNvSpPr/>
      </dsp:nvSpPr>
      <dsp:spPr>
        <a:xfrm>
          <a:off x="0" y="2357666"/>
          <a:ext cx="741703" cy="1112555"/>
        </a:xfrm>
        <a:prstGeom prst="rect">
          <a:avLst/>
        </a:prstGeom>
        <a:solidFill>
          <a:schemeClr val="accent1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FF757-08F7-476B-B8AD-13DCFF75B5CF}">
      <dsp:nvSpPr>
        <dsp:cNvPr id="0" name=""/>
        <dsp:cNvSpPr/>
      </dsp:nvSpPr>
      <dsp:spPr>
        <a:xfrm>
          <a:off x="-3738030" y="-574226"/>
          <a:ext cx="4455586" cy="4455586"/>
        </a:xfrm>
        <a:prstGeom prst="blockArc">
          <a:avLst>
            <a:gd name="adj1" fmla="val 18900000"/>
            <a:gd name="adj2" fmla="val 2700000"/>
            <a:gd name="adj3" fmla="val 485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062F0-70F5-45A0-B797-FDC820E89467}">
      <dsp:nvSpPr>
        <dsp:cNvPr id="0" name=""/>
        <dsp:cNvSpPr/>
      </dsp:nvSpPr>
      <dsp:spPr>
        <a:xfrm>
          <a:off x="461435" y="217490"/>
          <a:ext cx="5223995" cy="6614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0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rgbClr val="FFC000"/>
              </a:solidFill>
              <a:latin typeface="Arial Narrow" panose="020B0606020202030204" pitchFamily="34" charset="0"/>
            </a:rPr>
            <a:t>Внедрение подушевого финансирования в системе социального обслуживания </a:t>
          </a:r>
        </a:p>
      </dsp:txBody>
      <dsp:txXfrm>
        <a:off x="461435" y="217490"/>
        <a:ext cx="5223995" cy="661426"/>
      </dsp:txXfrm>
    </dsp:sp>
    <dsp:sp modelId="{2642619F-C865-4404-9763-10FBD8E36F03}">
      <dsp:nvSpPr>
        <dsp:cNvPr id="0" name=""/>
        <dsp:cNvSpPr/>
      </dsp:nvSpPr>
      <dsp:spPr>
        <a:xfrm>
          <a:off x="48044" y="134782"/>
          <a:ext cx="826783" cy="826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621BC-6CF5-41FD-87D3-5463C53A57C5}">
      <dsp:nvSpPr>
        <dsp:cNvPr id="0" name=""/>
        <dsp:cNvSpPr/>
      </dsp:nvSpPr>
      <dsp:spPr>
        <a:xfrm>
          <a:off x="731965" y="1227660"/>
          <a:ext cx="4983566" cy="863002"/>
        </a:xfrm>
        <a:prstGeom prst="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007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rgbClr val="FFC000"/>
              </a:solidFill>
              <a:latin typeface="Arial Narrow" panose="020B0606020202030204" pitchFamily="34" charset="0"/>
            </a:rPr>
            <a:t>Трансформация домов-интернатов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latin typeface="Arial Narrow" panose="020B0606020202030204" pitchFamily="34" charset="0"/>
            </a:rPr>
            <a:t>переход от обслуживания в крупных домах-интернатах на оказание </a:t>
          </a:r>
          <a:br>
            <a:rPr lang="ru-RU" sz="1300" kern="1200" dirty="0">
              <a:latin typeface="Arial Narrow" panose="020B0606020202030204" pitchFamily="34" charset="0"/>
            </a:rPr>
          </a:br>
          <a:r>
            <a:rPr lang="ru-RU" sz="1300" kern="1200" dirty="0">
              <a:latin typeface="Arial Narrow" panose="020B0606020202030204" pitchFamily="34" charset="0"/>
            </a:rPr>
            <a:t>услуг в малокомплектных организациях социального обслуживания</a:t>
          </a:r>
        </a:p>
      </dsp:txBody>
      <dsp:txXfrm>
        <a:off x="731965" y="1227660"/>
        <a:ext cx="4983566" cy="863002"/>
      </dsp:txXfrm>
    </dsp:sp>
    <dsp:sp modelId="{80EFD2A5-ADAE-4E27-89DE-4CF26ADE6D4D}">
      <dsp:nvSpPr>
        <dsp:cNvPr id="0" name=""/>
        <dsp:cNvSpPr/>
      </dsp:nvSpPr>
      <dsp:spPr>
        <a:xfrm>
          <a:off x="288472" y="1240174"/>
          <a:ext cx="826783" cy="826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88875-3148-486C-A7D6-AB1AD7E3B817}">
      <dsp:nvSpPr>
        <dsp:cNvPr id="0" name=""/>
        <dsp:cNvSpPr/>
      </dsp:nvSpPr>
      <dsp:spPr>
        <a:xfrm>
          <a:off x="461435" y="2415635"/>
          <a:ext cx="5223995" cy="661426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0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Члены семьи лиц с инвалидностью – индивидуальные помощники</a:t>
          </a:r>
        </a:p>
      </dsp:txBody>
      <dsp:txXfrm>
        <a:off x="461435" y="2415635"/>
        <a:ext cx="5223995" cy="661426"/>
      </dsp:txXfrm>
    </dsp:sp>
    <dsp:sp modelId="{8EA86854-B159-41E8-A6A0-B76AE2009E69}">
      <dsp:nvSpPr>
        <dsp:cNvPr id="0" name=""/>
        <dsp:cNvSpPr/>
      </dsp:nvSpPr>
      <dsp:spPr>
        <a:xfrm>
          <a:off x="48044" y="2332983"/>
          <a:ext cx="826783" cy="826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FC4E6-28DD-4DC9-9E16-175368398819}">
      <dsp:nvSpPr>
        <dsp:cNvPr id="0" name=""/>
        <dsp:cNvSpPr/>
      </dsp:nvSpPr>
      <dsp:spPr>
        <a:xfrm>
          <a:off x="72442" y="0"/>
          <a:ext cx="301872" cy="3018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8B172-9302-4732-ADCF-EDA2913B9529}">
      <dsp:nvSpPr>
        <dsp:cNvPr id="0" name=""/>
        <dsp:cNvSpPr/>
      </dsp:nvSpPr>
      <dsp:spPr>
        <a:xfrm>
          <a:off x="102629" y="30187"/>
          <a:ext cx="241497" cy="241497"/>
        </a:xfrm>
        <a:prstGeom prst="chord">
          <a:avLst>
            <a:gd name="adj1" fmla="val 2332194"/>
            <a:gd name="adj2" fmla="val 858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677DE-6978-4FD8-A8BD-D89CA79CB082}">
      <dsp:nvSpPr>
        <dsp:cNvPr id="0" name=""/>
        <dsp:cNvSpPr/>
      </dsp:nvSpPr>
      <dsp:spPr>
        <a:xfrm>
          <a:off x="437204" y="0"/>
          <a:ext cx="893038" cy="30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700" kern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Light"/>
            </a:rPr>
            <a:t>Оказание специальных социальных услуг</a:t>
          </a:r>
          <a:endParaRPr lang="ru-RU" sz="700" kern="1200" dirty="0"/>
        </a:p>
      </dsp:txBody>
      <dsp:txXfrm>
        <a:off x="437204" y="0"/>
        <a:ext cx="893038" cy="301872"/>
      </dsp:txXfrm>
    </dsp:sp>
    <dsp:sp modelId="{B2105C49-4011-430A-BD67-80B627D8BA43}">
      <dsp:nvSpPr>
        <dsp:cNvPr id="0" name=""/>
        <dsp:cNvSpPr/>
      </dsp:nvSpPr>
      <dsp:spPr>
        <a:xfrm>
          <a:off x="1393133" y="0"/>
          <a:ext cx="301872" cy="3018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123D6-233C-4BE8-9DA1-41FA5B88120D}">
      <dsp:nvSpPr>
        <dsp:cNvPr id="0" name=""/>
        <dsp:cNvSpPr/>
      </dsp:nvSpPr>
      <dsp:spPr>
        <a:xfrm>
          <a:off x="1423320" y="30187"/>
          <a:ext cx="241497" cy="241497"/>
        </a:xfrm>
        <a:prstGeom prst="chord">
          <a:avLst>
            <a:gd name="adj1" fmla="val 692220"/>
            <a:gd name="adj2" fmla="val 10107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CDAE6-E150-4DF6-8431-BB1B6E872801}">
      <dsp:nvSpPr>
        <dsp:cNvPr id="0" name=""/>
        <dsp:cNvSpPr/>
      </dsp:nvSpPr>
      <dsp:spPr>
        <a:xfrm>
          <a:off x="1757895" y="0"/>
          <a:ext cx="893038" cy="30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700" kern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Light"/>
            </a:rPr>
            <a:t>Предоставление технических средств реабилитации</a:t>
          </a:r>
          <a:endParaRPr lang="ru-RU" sz="700" kern="1200" dirty="0"/>
        </a:p>
      </dsp:txBody>
      <dsp:txXfrm>
        <a:off x="1757895" y="0"/>
        <a:ext cx="893038" cy="301872"/>
      </dsp:txXfrm>
    </dsp:sp>
    <dsp:sp modelId="{A8CE9167-CA68-455B-90F0-D0D66090B914}">
      <dsp:nvSpPr>
        <dsp:cNvPr id="0" name=""/>
        <dsp:cNvSpPr/>
      </dsp:nvSpPr>
      <dsp:spPr>
        <a:xfrm>
          <a:off x="2713824" y="0"/>
          <a:ext cx="301872" cy="3018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EB2AA-1995-43AF-AD9E-95E32A78DB67}">
      <dsp:nvSpPr>
        <dsp:cNvPr id="0" name=""/>
        <dsp:cNvSpPr/>
      </dsp:nvSpPr>
      <dsp:spPr>
        <a:xfrm>
          <a:off x="2744011" y="30187"/>
          <a:ext cx="241497" cy="241497"/>
        </a:xfrm>
        <a:prstGeom prst="chord">
          <a:avLst>
            <a:gd name="adj1" fmla="val 20907780"/>
            <a:gd name="adj2" fmla="val 114922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AC792-31CB-446B-8891-E18478959030}">
      <dsp:nvSpPr>
        <dsp:cNvPr id="0" name=""/>
        <dsp:cNvSpPr/>
      </dsp:nvSpPr>
      <dsp:spPr>
        <a:xfrm>
          <a:off x="3078586" y="0"/>
          <a:ext cx="893038" cy="30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700" kern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Light"/>
            </a:rPr>
            <a:t>Оказание услуг индивидуального помощника</a:t>
          </a:r>
        </a:p>
      </dsp:txBody>
      <dsp:txXfrm>
        <a:off x="3078586" y="0"/>
        <a:ext cx="893038" cy="301872"/>
      </dsp:txXfrm>
    </dsp:sp>
    <dsp:sp modelId="{D4600CD1-0EA0-4D37-998C-8CC59F13B76C}">
      <dsp:nvSpPr>
        <dsp:cNvPr id="0" name=""/>
        <dsp:cNvSpPr/>
      </dsp:nvSpPr>
      <dsp:spPr>
        <a:xfrm>
          <a:off x="4034515" y="0"/>
          <a:ext cx="301872" cy="3018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60B4B-9C1A-4821-9AEC-B8A993DB7BAA}">
      <dsp:nvSpPr>
        <dsp:cNvPr id="0" name=""/>
        <dsp:cNvSpPr/>
      </dsp:nvSpPr>
      <dsp:spPr>
        <a:xfrm>
          <a:off x="4064702" y="30187"/>
          <a:ext cx="241497" cy="241497"/>
        </a:xfrm>
        <a:prstGeom prst="chord">
          <a:avLst>
            <a:gd name="adj1" fmla="val 19267806"/>
            <a:gd name="adj2" fmla="val 13012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E8D4C-00B9-4153-9381-86F2F1536ECB}">
      <dsp:nvSpPr>
        <dsp:cNvPr id="0" name=""/>
        <dsp:cNvSpPr/>
      </dsp:nvSpPr>
      <dsp:spPr>
        <a:xfrm>
          <a:off x="4399277" y="0"/>
          <a:ext cx="893038" cy="30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700" kern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Light"/>
            </a:rPr>
            <a:t>Оказание услуг санаторно-курортного лечения</a:t>
          </a:r>
        </a:p>
      </dsp:txBody>
      <dsp:txXfrm>
        <a:off x="4399277" y="0"/>
        <a:ext cx="893038" cy="301872"/>
      </dsp:txXfrm>
    </dsp:sp>
    <dsp:sp modelId="{B57BB2D0-9C31-4B8B-B938-7079175B3FC5}">
      <dsp:nvSpPr>
        <dsp:cNvPr id="0" name=""/>
        <dsp:cNvSpPr/>
      </dsp:nvSpPr>
      <dsp:spPr>
        <a:xfrm>
          <a:off x="5355206" y="0"/>
          <a:ext cx="301872" cy="3018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C0205-05E6-46F9-A452-FC948EEA2CA0}">
      <dsp:nvSpPr>
        <dsp:cNvPr id="0" name=""/>
        <dsp:cNvSpPr/>
      </dsp:nvSpPr>
      <dsp:spPr>
        <a:xfrm>
          <a:off x="5385393" y="30187"/>
          <a:ext cx="241497" cy="24149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F8417-0382-45D9-8282-1B3840FBD2F8}">
      <dsp:nvSpPr>
        <dsp:cNvPr id="0" name=""/>
        <dsp:cNvSpPr/>
      </dsp:nvSpPr>
      <dsp:spPr>
        <a:xfrm>
          <a:off x="5719968" y="0"/>
          <a:ext cx="893038" cy="30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700" kern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  <a:sym typeface="Helvetica Light"/>
            </a:rPr>
            <a:t>Оказание услуг специалиста жестового языка</a:t>
          </a:r>
        </a:p>
      </dsp:txBody>
      <dsp:txXfrm>
        <a:off x="5719968" y="0"/>
        <a:ext cx="893038" cy="301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DFC8963-2523-4E22-B3EE-278C2D79AE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347" cy="49775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53BB5F1-5564-408D-AF85-DB8A71E785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773" y="3"/>
            <a:ext cx="2946346" cy="49775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FC51AD-3A42-4308-AE02-C4769D5FDC58}" type="datetimeFigureOut">
              <a:rPr lang="ru-RU"/>
              <a:pPr>
                <a:defRPr/>
              </a:pPr>
              <a:t>14.10.2022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7D5B113-E6A1-4D45-8578-CCBE143AB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894"/>
            <a:ext cx="2946347" cy="49775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90484A-0F79-4591-8297-BED10FBB77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773" y="9428894"/>
            <a:ext cx="2946346" cy="497758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defTabSz="914933">
              <a:defRPr sz="1200"/>
            </a:lvl1pPr>
          </a:lstStyle>
          <a:p>
            <a:fld id="{4DE45DD4-AB7F-4AB0-A750-CE638BB6A44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82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8572ECC-BD59-43A3-BE3D-CCCF92563A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347" cy="49775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BA5FEE-702A-431C-AA57-6EE660B48A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773" y="3"/>
            <a:ext cx="2946346" cy="49775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B1E05B-98FE-4E4C-803B-B55B2E198AC7}" type="datetimeFigureOut">
              <a:rPr lang="ru-RU"/>
              <a:pPr>
                <a:defRPr/>
              </a:pPr>
              <a:t>14.10.2022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CCB2F0AD-F5D5-4C86-ACF0-E021E57964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592FAAD7-7B62-4026-8F44-12A0F4C86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927" y="4776278"/>
            <a:ext cx="5437822" cy="3910733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229559-B7D3-4691-B820-0277326DCA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8894"/>
            <a:ext cx="2946347" cy="49775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defTabSz="9164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483DBB-AADD-48AE-8641-2F93B5BC0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773" y="9428894"/>
            <a:ext cx="2946346" cy="497758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defTabSz="914933">
              <a:defRPr sz="1200"/>
            </a:lvl1pPr>
          </a:lstStyle>
          <a:p>
            <a:fld id="{6B3E2739-4C72-4271-8277-AC94C9F4E96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5478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4488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0563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5050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81125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28180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6pPr>
    <a:lvl7pPr marL="2073815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7pPr>
    <a:lvl8pPr marL="2419450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8pPr>
    <a:lvl9pPr marL="2765086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>
            <a:extLst>
              <a:ext uri="{FF2B5EF4-FFF2-40B4-BE49-F238E27FC236}">
                <a16:creationId xmlns="" xmlns:a16="http://schemas.microsoft.com/office/drawing/2014/main" id="{599A348A-4250-4752-8FC6-D12EE8C28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>
            <a:extLst>
              <a:ext uri="{FF2B5EF4-FFF2-40B4-BE49-F238E27FC236}">
                <a16:creationId xmlns="" xmlns:a16="http://schemas.microsoft.com/office/drawing/2014/main" id="{B7BB8CCB-159E-4B17-B847-D8381E07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dirty="0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264196" name="Slide Number Placeholder 3">
            <a:extLst>
              <a:ext uri="{FF2B5EF4-FFF2-40B4-BE49-F238E27FC236}">
                <a16:creationId xmlns="" xmlns:a16="http://schemas.microsoft.com/office/drawing/2014/main" id="{120A3680-CD3D-4720-9259-0C10161B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0642" indent="-284862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39449" indent="-22789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595229" indent="-22789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1009" indent="-22789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06788" indent="-227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62569" indent="-227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18349" indent="-227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74129" indent="-227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833FF2-67A3-4064-8E89-8EA179FFBFEB}" type="slidenum">
              <a:rPr lang="en-US" altLang="ru-RU">
                <a:latin typeface="Calibri" panose="020F0502020204030204" pitchFamily="34" charset="0"/>
              </a:rPr>
              <a:pPr eaLnBrk="1" hangingPunct="1"/>
              <a:t>0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6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2739-4C72-4271-8277-AC94C9F4E968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412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E2739-4C72-4271-8277-AC94C9F4E968}" type="slidenum">
              <a:rPr lang="ru-RU" altLang="ru-RU" smtClean="0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142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2739-4C72-4271-8277-AC94C9F4E968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358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E2739-4C72-4271-8277-AC94C9F4E968}" type="slidenum">
              <a:rPr lang="ru-RU" altLang="ru-RU" smtClean="0"/>
              <a:pPr/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937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jp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jp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8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4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46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9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289128B-A235-45E8-B45C-2D2BE0816A91}"/>
              </a:ext>
            </a:extLst>
          </p:cNvPr>
          <p:cNvSpPr/>
          <p:nvPr userDrawn="1"/>
        </p:nvSpPr>
        <p:spPr>
          <a:xfrm>
            <a:off x="8899527" y="500062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fld id="{DD7A5684-EDC1-4BA5-A61F-CC11A9D59518}" type="slidenum">
              <a:rPr lang="ru-RU" altLang="ru-RU" sz="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1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443704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22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76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8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7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4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46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7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лин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855077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29"/>
            <a:fld id="{CF64C8AB-A359-4283-8B1E-EBE022F7DEE2}" type="slidenum">
              <a:rPr lang="ru-RU" altLang="ru-RU" sz="800" b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29"/>
              <a:t>‹#›</a:t>
            </a:fld>
            <a:endParaRPr lang="ru-RU" altLang="ru-RU" sz="800" b="1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5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2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482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02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4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5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513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73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0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0" y="4841997"/>
            <a:ext cx="9143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</a:t>
            </a:r>
            <a:r>
              <a:rPr kumimoji="0" lang="ru-RU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</a:t>
            </a:r>
            <a:r>
              <a:rPr kumimoji="0" lang="kk-KZ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lang="ru-RU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р-Султан, </a:t>
            </a:r>
            <a:r>
              <a:rPr kumimoji="0" lang="kk-KZ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СЕНТЯБРЬ</a:t>
            </a:r>
            <a:r>
              <a:rPr kumimoji="0" lang="ru-RU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</a:t>
            </a:r>
            <a:r>
              <a:rPr kumimoji="0" lang="en-US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altLang="ru-RU" sz="14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года</a:t>
            </a:r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0" y="-988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НАЦИОНАЛЬНОЙ ЭКОНОМИКИ РЕСПУБЛИКИ КАЗАХСТАН</a:t>
            </a:r>
          </a:p>
        </p:txBody>
      </p:sp>
      <p:pic>
        <p:nvPicPr>
          <p:cNvPr id="8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2249" y="75025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02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М_Г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030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ПМ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15116"/>
          <a:stretch>
            <a:fillRect/>
          </a:stretch>
        </p:blipFill>
        <p:spPr>
          <a:xfrm>
            <a:off x="2913735" y="0"/>
            <a:ext cx="6230265" cy="4831080"/>
          </a:xfrm>
          <a:custGeom>
            <a:avLst/>
            <a:gdLst>
              <a:gd name="connsiteX0" fmla="*/ 7286774 w 7286774"/>
              <a:gd name="connsiteY0" fmla="*/ 2450006 h 5649004"/>
              <a:gd name="connsiteX1" fmla="*/ 7286774 w 7286774"/>
              <a:gd name="connsiteY1" fmla="*/ 3892710 h 5649004"/>
              <a:gd name="connsiteX2" fmla="*/ 5530479 w 7286774"/>
              <a:gd name="connsiteY2" fmla="*/ 5649004 h 5649004"/>
              <a:gd name="connsiteX3" fmla="*/ 4809128 w 7286774"/>
              <a:gd name="connsiteY3" fmla="*/ 4927652 h 5649004"/>
              <a:gd name="connsiteX4" fmla="*/ 0 w 7286774"/>
              <a:gd name="connsiteY4" fmla="*/ 0 h 5649004"/>
              <a:gd name="connsiteX5" fmla="*/ 7286774 w 7286774"/>
              <a:gd name="connsiteY5" fmla="*/ 1 h 5649004"/>
              <a:gd name="connsiteX6" fmla="*/ 7286774 w 7286774"/>
              <a:gd name="connsiteY6" fmla="*/ 2055041 h 5649004"/>
              <a:gd name="connsiteX7" fmla="*/ 4670906 w 7286774"/>
              <a:gd name="connsiteY7" fmla="*/ 4670909 h 56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6774" h="5649004">
                <a:moveTo>
                  <a:pt x="7286774" y="2450006"/>
                </a:moveTo>
                <a:lnTo>
                  <a:pt x="7286774" y="3892710"/>
                </a:lnTo>
                <a:lnTo>
                  <a:pt x="5530479" y="5649004"/>
                </a:lnTo>
                <a:lnTo>
                  <a:pt x="4809128" y="4927652"/>
                </a:lnTo>
                <a:close/>
                <a:moveTo>
                  <a:pt x="0" y="0"/>
                </a:moveTo>
                <a:lnTo>
                  <a:pt x="7286774" y="1"/>
                </a:lnTo>
                <a:lnTo>
                  <a:pt x="7286774" y="2055041"/>
                </a:lnTo>
                <a:lnTo>
                  <a:pt x="4670906" y="4670909"/>
                </a:lnTo>
                <a:close/>
              </a:path>
            </a:pathLst>
          </a:cu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416925" y="0"/>
            <a:ext cx="5629795" cy="5143500"/>
          </a:xfrm>
          <a:prstGeom prst="parallelogram">
            <a:avLst>
              <a:gd name="adj" fmla="val 98650"/>
            </a:avLst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207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9737" y="4070509"/>
            <a:ext cx="6041983" cy="29051"/>
          </a:xfrm>
          <a:prstGeom prst="line">
            <a:avLst/>
          </a:prstGeom>
          <a:ln w="38100">
            <a:solidFill>
              <a:srgbClr val="1A4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120646" y="4689009"/>
            <a:ext cx="4095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207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small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г. Н</a:t>
            </a:r>
            <a:r>
              <a:rPr kumimoji="0" lang="kk-KZ" altLang="ru-RU" sz="1600" b="1" i="0" u="none" strike="noStrike" kern="1200" cap="small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lang="ru-RU" altLang="ru-RU" sz="1600" b="1" i="0" u="none" strike="noStrike" kern="1200" cap="small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р-Султан, 2020 год</a:t>
            </a:r>
          </a:p>
        </p:txBody>
      </p:sp>
      <p:pic>
        <p:nvPicPr>
          <p:cNvPr id="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3019" y="266827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9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76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05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4C8AB-A359-4283-8B1E-EBE022F7DEE2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6905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4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5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756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02EE5-D451-4137-BAEF-A3149E8D216F}" type="slidenum">
              <a:rPr kumimoji="0" lang="ru-RU" alt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2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41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1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>
              <a:defRPr/>
            </a:pPr>
            <a:fld id="{6A93956F-647A-44B9-8163-DDB447652883}" type="slidenum">
              <a:rPr lang="ru-RU" altLang="ru-RU" sz="7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 algn="ctr" defTabSz="690546">
                <a:defRPr/>
              </a:pPr>
              <a:t>‹#›</a:t>
            </a:fld>
            <a:endParaRPr lang="ru-RU" altLang="ru-RU" sz="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95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32716" y="4982590"/>
            <a:ext cx="416720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>
              <a:defRPr/>
            </a:pPr>
            <a:fld id="{6A93956F-647A-44B9-8163-DDB447652883}" type="slidenum">
              <a:rPr lang="ru-RU" altLang="ru-RU" sz="800" smtClean="0">
                <a:solidFill>
                  <a:schemeClr val="tx1"/>
                </a:solidFill>
                <a:latin typeface="Arial" panose="020B0604020202020204" pitchFamily="34" charset="0"/>
              </a:rPr>
              <a:pPr algn="ctr" defTabSz="690546">
                <a:defRPr/>
              </a:pPr>
              <a:t>‹#›</a:t>
            </a:fld>
            <a:endParaRPr lang="ru-RU" altLang="ru-RU" sz="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841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74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382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02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92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4950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55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08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4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46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980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289128B-A235-45E8-B45C-2D2BE0816A91}"/>
              </a:ext>
            </a:extLst>
          </p:cNvPr>
          <p:cNvSpPr/>
          <p:nvPr userDrawn="1"/>
        </p:nvSpPr>
        <p:spPr>
          <a:xfrm>
            <a:off x="8899527" y="500062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fld id="{DD7A5684-EDC1-4BA5-A61F-CC11A9D59518}" type="slidenum">
              <a:rPr lang="ru-RU" altLang="ru-RU" sz="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75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2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2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1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>
              <a:defRPr/>
            </a:pPr>
            <a:fld id="{6A93956F-647A-44B9-8163-DDB447652883}" type="slidenum">
              <a:rPr lang="ru-RU" altLang="ru-RU" sz="800" smtClean="0">
                <a:solidFill>
                  <a:prstClr val="black"/>
                </a:solidFill>
                <a:latin typeface="Arial" panose="020B0604020202020204" pitchFamily="34" charset="0"/>
              </a:rPr>
              <a:pPr algn="ctr" defTabSz="690546">
                <a:defRPr/>
              </a:pPr>
              <a:t>‹#›</a:t>
            </a:fld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6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32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59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02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36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30573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40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 eaLnBrk="0" hangingPunct="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 eaLnBrk="0" hangingPunct="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78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4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46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76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289128B-A235-45E8-B45C-2D2BE0816A91}"/>
              </a:ext>
            </a:extLst>
          </p:cNvPr>
          <p:cNvSpPr/>
          <p:nvPr userDrawn="1"/>
        </p:nvSpPr>
        <p:spPr>
          <a:xfrm>
            <a:off x="8899527" y="500062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fld id="{DD7A5684-EDC1-4BA5-A61F-CC11A9D59518}" type="slidenum">
              <a:rPr lang="ru-RU" altLang="ru-RU" sz="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41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443704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48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64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76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7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9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4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5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59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0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02" eaLnBrk="1" hangingPunct="1">
              <a:defRPr/>
            </a:pPr>
            <a:r>
              <a:rPr lang="kk-KZ" sz="2600" b="1" cap="small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600" b="1" cap="small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43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768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60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658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289128B-A235-45E8-B45C-2D2BE0816A91}"/>
              </a:ext>
            </a:extLst>
          </p:cNvPr>
          <p:cNvSpPr/>
          <p:nvPr userDrawn="1"/>
        </p:nvSpPr>
        <p:spPr>
          <a:xfrm>
            <a:off x="88550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9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02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8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7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12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0B08270-FA88-A198-0A2D-BF141A92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431F680-4FE5-EB17-2739-C0F8D2DF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097D6AB-ECEA-55C7-D6F6-8B6A77E7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25A3-7F46-4D4D-82F1-80BEC9D02A2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151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916905"/>
              </p:ext>
            </p:extLst>
          </p:nvPr>
        </p:nvGraphicFramePr>
        <p:xfrm>
          <a:off x="1625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" y="1219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-4940"/>
            <a:ext cx="9144001" cy="43291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67013" y="262401"/>
            <a:ext cx="77104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67007" y="381453"/>
            <a:ext cx="233557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Last Modified 12-қаң-17 08:57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67011" y="501720"/>
            <a:ext cx="2295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Printed 11/17/2016 12:14 AM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doc id"/>
          <p:cNvSpPr>
            <a:spLocks noChangeArrowheads="1"/>
          </p:cNvSpPr>
          <p:nvPr userDrawn="1"/>
        </p:nvSpPr>
        <p:spPr bwMode="auto">
          <a:xfrm>
            <a:off x="829844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9604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600" kern="1200" dirty="0">
              <a:ea typeface="+mn-ea"/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7012" y="2572637"/>
            <a:ext cx="5514741" cy="43281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ts val="3342"/>
              </a:lnSpc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012" y="3248037"/>
            <a:ext cx="5514741" cy="169277"/>
          </a:xfrm>
        </p:spPr>
        <p:txBody>
          <a:bodyPr wrap="square">
            <a:spAutoFit/>
          </a:bodyPr>
          <a:lstStyle>
            <a:lvl1pPr>
              <a:defRPr sz="11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" y="4324177"/>
            <a:ext cx="8123500" cy="112250"/>
          </a:xfrm>
          <a:prstGeom prst="rect">
            <a:avLst/>
          </a:prstGeom>
          <a:solidFill>
            <a:srgbClr val="99DF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8" r="20513"/>
          <a:stretch/>
        </p:blipFill>
        <p:spPr>
          <a:xfrm>
            <a:off x="3608284" y="-9718"/>
            <a:ext cx="4400211" cy="29439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 b="38022"/>
          <a:stretch/>
        </p:blipFill>
        <p:spPr>
          <a:xfrm>
            <a:off x="4018671" y="2858475"/>
            <a:ext cx="3122174" cy="1466248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8012328" y="-9738"/>
            <a:ext cx="1118716" cy="2721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8" t="7386"/>
          <a:stretch/>
        </p:blipFill>
        <p:spPr>
          <a:xfrm>
            <a:off x="8012198" y="6306"/>
            <a:ext cx="1131806" cy="5143500"/>
          </a:xfrm>
          <a:prstGeom prst="rect">
            <a:avLst/>
          </a:prstGeom>
        </p:spPr>
      </p:pic>
      <p:sp>
        <p:nvSpPr>
          <p:cNvPr id="24" name="Arc 23"/>
          <p:cNvSpPr/>
          <p:nvPr userDrawn="1"/>
        </p:nvSpPr>
        <p:spPr>
          <a:xfrm>
            <a:off x="5042535" y="-405971"/>
            <a:ext cx="2956705" cy="2217398"/>
          </a:xfrm>
          <a:prstGeom prst="arc">
            <a:avLst>
              <a:gd name="adj1" fmla="val 17784831"/>
              <a:gd name="adj2" fmla="val 15092746"/>
            </a:avLst>
          </a:prstGeom>
          <a:noFill/>
          <a:ln w="292100" cap="rnd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6208839" y="187217"/>
            <a:ext cx="704428" cy="933845"/>
          </a:xfrm>
          <a:custGeom>
            <a:avLst/>
            <a:gdLst>
              <a:gd name="connsiteX0" fmla="*/ 0 w 1257300"/>
              <a:gd name="connsiteY0" fmla="*/ 2222500 h 2222500"/>
              <a:gd name="connsiteX1" fmla="*/ 1257300 w 1257300"/>
              <a:gd name="connsiteY1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300" h="2222500">
                <a:moveTo>
                  <a:pt x="0" y="2222500"/>
                </a:moveTo>
                <a:lnTo>
                  <a:pt x="1257300" y="0"/>
                </a:lnTo>
              </a:path>
            </a:pathLst>
          </a:custGeom>
          <a:noFill/>
          <a:ln w="314325" cap="rnd">
            <a:solidFill>
              <a:schemeClr val="bg1">
                <a:alpha val="35000"/>
              </a:schemeClr>
            </a:solidFill>
            <a:round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>
              <a:solidFill>
                <a:srgbClr val="FFFFFF"/>
              </a:solidFill>
            </a:endParaRPr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4" y="115375"/>
            <a:ext cx="2684283" cy="2011373"/>
          </a:xfrm>
          <a:prstGeom prst="rect">
            <a:avLst/>
          </a:prstGeom>
        </p:spPr>
      </p:pic>
      <p:sp>
        <p:nvSpPr>
          <p:cNvPr id="17" name="Rectangle 16"/>
          <p:cNvSpPr>
            <a:spLocks/>
          </p:cNvSpPr>
          <p:nvPr userDrawn="1"/>
        </p:nvSpPr>
        <p:spPr>
          <a:xfrm>
            <a:off x="5" y="4430596"/>
            <a:ext cx="8115095" cy="71340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18" name="Subtitle 5"/>
          <p:cNvSpPr txBox="1">
            <a:spLocks/>
          </p:cNvSpPr>
          <p:nvPr userDrawn="1"/>
        </p:nvSpPr>
        <p:spPr bwMode="auto">
          <a:xfrm>
            <a:off x="1030956" y="4701733"/>
            <a:ext cx="65199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FontTx/>
              <a:buNone/>
            </a:pPr>
            <a:r>
              <a:rPr lang="ru-RU" dirty="0">
                <a:solidFill>
                  <a:srgbClr val="FFFFFF"/>
                </a:solidFill>
              </a:rPr>
              <a:t>Министерство национальной экономики </a:t>
            </a:r>
            <a:r>
              <a:rPr lang="ru-RU" dirty="0" err="1">
                <a:solidFill>
                  <a:srgbClr val="FFFFFF"/>
                </a:solidFill>
              </a:rPr>
              <a:t>РК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" y="4501935"/>
            <a:ext cx="776879" cy="5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60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5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" y="1219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-4940"/>
            <a:ext cx="9144001" cy="43291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67013" y="262401"/>
            <a:ext cx="77104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67007" y="381453"/>
            <a:ext cx="233557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Last Modified 12-қаң-17 08:57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67011" y="501720"/>
            <a:ext cx="2295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Printed 11/17/2016 12:14 AM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doc id"/>
          <p:cNvSpPr>
            <a:spLocks noChangeArrowheads="1"/>
          </p:cNvSpPr>
          <p:nvPr userDrawn="1"/>
        </p:nvSpPr>
        <p:spPr bwMode="auto">
          <a:xfrm>
            <a:off x="829844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9604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600" kern="1200" dirty="0">
              <a:ea typeface="+mn-ea"/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7012" y="2572637"/>
            <a:ext cx="5514741" cy="43281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ts val="3342"/>
              </a:lnSpc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012" y="3248037"/>
            <a:ext cx="5514741" cy="169277"/>
          </a:xfrm>
        </p:spPr>
        <p:txBody>
          <a:bodyPr wrap="square">
            <a:spAutoFit/>
          </a:bodyPr>
          <a:lstStyle>
            <a:lvl1pPr>
              <a:defRPr sz="11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 b="38022"/>
          <a:stretch/>
        </p:blipFill>
        <p:spPr>
          <a:xfrm>
            <a:off x="4018671" y="2858475"/>
            <a:ext cx="3122174" cy="1466248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8012328" y="-9738"/>
            <a:ext cx="1118716" cy="2721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4" y="115375"/>
            <a:ext cx="2684283" cy="2011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18" y="-129493"/>
            <a:ext cx="3352270" cy="2514054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2" y="4324177"/>
            <a:ext cx="8123500" cy="112250"/>
          </a:xfrm>
          <a:prstGeom prst="rect">
            <a:avLst/>
          </a:prstGeom>
          <a:solidFill>
            <a:srgbClr val="99DF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8" t="7386"/>
          <a:stretch/>
        </p:blipFill>
        <p:spPr>
          <a:xfrm>
            <a:off x="8012198" y="6306"/>
            <a:ext cx="1131806" cy="5143500"/>
          </a:xfrm>
          <a:prstGeom prst="rect">
            <a:avLst/>
          </a:prstGeom>
        </p:spPr>
      </p:pic>
      <p:sp>
        <p:nvSpPr>
          <p:cNvPr id="28" name="Rectangle 27"/>
          <p:cNvSpPr>
            <a:spLocks/>
          </p:cNvSpPr>
          <p:nvPr userDrawn="1"/>
        </p:nvSpPr>
        <p:spPr>
          <a:xfrm>
            <a:off x="5" y="4430596"/>
            <a:ext cx="8115095" cy="71340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32" name="Subtitle 5"/>
          <p:cNvSpPr txBox="1">
            <a:spLocks/>
          </p:cNvSpPr>
          <p:nvPr userDrawn="1"/>
        </p:nvSpPr>
        <p:spPr bwMode="auto">
          <a:xfrm>
            <a:off x="1030956" y="4701733"/>
            <a:ext cx="65199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FontTx/>
              <a:buNone/>
            </a:pPr>
            <a:r>
              <a:rPr lang="ru-RU" dirty="0">
                <a:solidFill>
                  <a:srgbClr val="FFFFFF"/>
                </a:solidFill>
              </a:rPr>
              <a:t>Министерство национальной экономики </a:t>
            </a:r>
            <a:r>
              <a:rPr lang="ru-RU" dirty="0" err="1">
                <a:solidFill>
                  <a:srgbClr val="FFFFFF"/>
                </a:solidFill>
              </a:rPr>
              <a:t>РК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" y="4501935"/>
            <a:ext cx="776879" cy="5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37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5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" y="1219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-4940"/>
            <a:ext cx="9144001" cy="43291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67013" y="262401"/>
            <a:ext cx="77104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67007" y="381453"/>
            <a:ext cx="233557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Last Modified 12-қаң-17 08:57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67011" y="501720"/>
            <a:ext cx="2295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Printed 11/17/2016 12:14 AM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doc id"/>
          <p:cNvSpPr>
            <a:spLocks noChangeArrowheads="1"/>
          </p:cNvSpPr>
          <p:nvPr userDrawn="1"/>
        </p:nvSpPr>
        <p:spPr bwMode="auto">
          <a:xfrm>
            <a:off x="829844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9604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600" kern="1200" dirty="0">
              <a:ea typeface="+mn-ea"/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7012" y="2572637"/>
            <a:ext cx="5514741" cy="43281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ts val="3342"/>
              </a:lnSpc>
              <a:defRPr sz="31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012" y="3248037"/>
            <a:ext cx="5514741" cy="169277"/>
          </a:xfrm>
        </p:spPr>
        <p:txBody>
          <a:bodyPr wrap="square">
            <a:spAutoFit/>
          </a:bodyPr>
          <a:lstStyle>
            <a:lvl1pPr>
              <a:defRPr sz="11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 b="38022"/>
          <a:stretch/>
        </p:blipFill>
        <p:spPr>
          <a:xfrm>
            <a:off x="4018671" y="2858475"/>
            <a:ext cx="3122174" cy="1466248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8012328" y="-9738"/>
            <a:ext cx="1118716" cy="2721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4" y="115375"/>
            <a:ext cx="2684283" cy="2011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/>
          <a:stretch/>
        </p:blipFill>
        <p:spPr>
          <a:xfrm>
            <a:off x="4038696" y="-9711"/>
            <a:ext cx="3811519" cy="2625599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" y="4324177"/>
            <a:ext cx="8123500" cy="112250"/>
          </a:xfrm>
          <a:prstGeom prst="rect">
            <a:avLst/>
          </a:prstGeom>
          <a:solidFill>
            <a:srgbClr val="99DF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8" t="7386"/>
          <a:stretch/>
        </p:blipFill>
        <p:spPr>
          <a:xfrm>
            <a:off x="8012198" y="6306"/>
            <a:ext cx="1131806" cy="5143500"/>
          </a:xfrm>
          <a:prstGeom prst="rect">
            <a:avLst/>
          </a:prstGeom>
        </p:spPr>
      </p:pic>
      <p:sp>
        <p:nvSpPr>
          <p:cNvPr id="24" name="Rectangle 23"/>
          <p:cNvSpPr>
            <a:spLocks/>
          </p:cNvSpPr>
          <p:nvPr userDrawn="1"/>
        </p:nvSpPr>
        <p:spPr>
          <a:xfrm>
            <a:off x="5" y="4430596"/>
            <a:ext cx="8115095" cy="71340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25" name="Subtitle 5"/>
          <p:cNvSpPr txBox="1">
            <a:spLocks/>
          </p:cNvSpPr>
          <p:nvPr userDrawn="1"/>
        </p:nvSpPr>
        <p:spPr bwMode="auto">
          <a:xfrm>
            <a:off x="1030956" y="4701733"/>
            <a:ext cx="65199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FontTx/>
              <a:buNone/>
            </a:pPr>
            <a:r>
              <a:rPr lang="ru-RU" dirty="0">
                <a:solidFill>
                  <a:srgbClr val="FFFFFF"/>
                </a:solidFill>
              </a:rPr>
              <a:t>Министерство национальной экономики </a:t>
            </a:r>
            <a:r>
              <a:rPr lang="ru-RU" dirty="0" err="1">
                <a:solidFill>
                  <a:srgbClr val="FFFFFF"/>
                </a:solidFill>
              </a:rPr>
              <a:t>РК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" y="4501935"/>
            <a:ext cx="776879" cy="5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760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5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" y="1219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67013" y="262401"/>
            <a:ext cx="77104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67007" y="381453"/>
            <a:ext cx="233557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Last Modified 12-қаң-17 08:57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67011" y="501720"/>
            <a:ext cx="2295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7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Printed 11/17/2016 12:14 AM Central Asia Standard Time</a:t>
            </a:r>
            <a:endParaRPr lang="en-US" sz="7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1" name="Title Elements"/>
          <p:cNvGrpSpPr>
            <a:grpSpLocks/>
          </p:cNvGrpSpPr>
          <p:nvPr userDrawn="1"/>
        </p:nvGrpSpPr>
        <p:grpSpPr bwMode="auto">
          <a:xfrm>
            <a:off x="467009" y="3546816"/>
            <a:ext cx="4396834" cy="1514086"/>
            <a:chOff x="537729" y="4576737"/>
            <a:chExt cx="5121275" cy="1978589"/>
          </a:xfrm>
        </p:grpSpPr>
        <p:sp>
          <p:nvSpPr>
            <p:cNvPr id="23" name="Document type"/>
            <p:cNvSpPr txBox="1">
              <a:spLocks noChangeArrowheads="1"/>
            </p:cNvSpPr>
            <p:nvPr/>
          </p:nvSpPr>
          <p:spPr bwMode="auto">
            <a:xfrm>
              <a:off x="537729" y="4576737"/>
              <a:ext cx="4935539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1100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Document type</a:t>
              </a:r>
            </a:p>
          </p:txBody>
        </p:sp>
        <p:sp>
          <p:nvSpPr>
            <p:cNvPr id="25" name="Date"/>
            <p:cNvSpPr txBox="1">
              <a:spLocks noChangeArrowheads="1"/>
            </p:cNvSpPr>
            <p:nvPr/>
          </p:nvSpPr>
          <p:spPr bwMode="auto">
            <a:xfrm>
              <a:off x="537729" y="4850333"/>
              <a:ext cx="4935539" cy="2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1100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Date</a:t>
              </a:r>
            </a:p>
          </p:txBody>
        </p:sp>
        <p:sp>
          <p:nvSpPr>
            <p:cNvPr id="26" name="Disclaimer-Ministry of National Economy of Kazakhstan Template"/>
            <p:cNvSpPr>
              <a:spLocks noChangeArrowheads="1"/>
            </p:cNvSpPr>
            <p:nvPr/>
          </p:nvSpPr>
          <p:spPr bwMode="auto">
            <a:xfrm>
              <a:off x="537729" y="6432215"/>
              <a:ext cx="5121275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5764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600" kern="1200" dirty="0">
                  <a:ea typeface="+mn-ea"/>
                  <a:cs typeface="+mn-cs"/>
                </a:rPr>
                <a:t>CONFIDENTIAL AND PROPRIETARY</a:t>
              </a:r>
            </a:p>
          </p:txBody>
        </p:sp>
      </p:grpSp>
      <p:sp>
        <p:nvSpPr>
          <p:cNvPr id="28" name="doc id"/>
          <p:cNvSpPr>
            <a:spLocks noChangeArrowheads="1"/>
          </p:cNvSpPr>
          <p:nvPr userDrawn="1"/>
        </p:nvSpPr>
        <p:spPr bwMode="auto">
          <a:xfrm>
            <a:off x="829844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9604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600" kern="1200" dirty="0"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/>
          <a:stretch/>
        </p:blipFill>
        <p:spPr>
          <a:xfrm>
            <a:off x="3240" y="6306"/>
            <a:ext cx="9140760" cy="51435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2" y="902"/>
            <a:ext cx="8123500" cy="4329578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>
            <a:spLocks/>
          </p:cNvSpPr>
          <p:nvPr userDrawn="1"/>
        </p:nvSpPr>
        <p:spPr>
          <a:xfrm>
            <a:off x="5" y="4431165"/>
            <a:ext cx="8115095" cy="718669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35" name="Subtitle 5"/>
          <p:cNvSpPr txBox="1">
            <a:spLocks/>
          </p:cNvSpPr>
          <p:nvPr userDrawn="1"/>
        </p:nvSpPr>
        <p:spPr bwMode="auto">
          <a:xfrm>
            <a:off x="1030956" y="4701733"/>
            <a:ext cx="65199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FontTx/>
              <a:buNone/>
            </a:pPr>
            <a:r>
              <a:rPr lang="ru-RU" dirty="0">
                <a:solidFill>
                  <a:srgbClr val="FFFFFF"/>
                </a:solidFill>
              </a:rPr>
              <a:t>Министерство национальной экономики </a:t>
            </a:r>
            <a:r>
              <a:rPr lang="ru-RU" dirty="0" err="1">
                <a:solidFill>
                  <a:srgbClr val="FFFFFF"/>
                </a:solidFill>
              </a:rPr>
              <a:t>РК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" y="4501935"/>
            <a:ext cx="776879" cy="564466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5" y="-4934"/>
            <a:ext cx="8010592" cy="4333559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38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7012" y="1281527"/>
            <a:ext cx="5514741" cy="46166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ts val="3576"/>
              </a:lnSpc>
              <a:defRPr sz="31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9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009" y="1985781"/>
            <a:ext cx="4396834" cy="169277"/>
          </a:xfrm>
        </p:spPr>
        <p:txBody>
          <a:bodyPr wrap="square">
            <a:spAutoFit/>
          </a:bodyPr>
          <a:lstStyle>
            <a:lvl1pPr>
              <a:defRPr sz="11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" y="4324177"/>
            <a:ext cx="8123500" cy="101144"/>
          </a:xfrm>
          <a:prstGeom prst="rect">
            <a:avLst/>
          </a:prstGeom>
          <a:solidFill>
            <a:srgbClr val="99DF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" y="303222"/>
            <a:ext cx="6541566" cy="1993757"/>
          </a:xfrm>
          <a:prstGeom prst="rect">
            <a:avLst/>
          </a:prstGeom>
          <a:solidFill>
            <a:srgbClr val="F9C61C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15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https://upload.wikimedia.org/wikipedia/commons/1/1a/Logo_er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3030" y="33586"/>
            <a:ext cx="545264" cy="3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3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8173613"/>
              </p:ext>
            </p:extLst>
          </p:nvPr>
        </p:nvGraphicFramePr>
        <p:xfrm>
          <a:off x="1625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" y="1219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7" y="2"/>
            <a:ext cx="9144001" cy="51435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94" tIns="35546" rIns="71094" bIns="355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kern="1200" dirty="0" err="1">
              <a:solidFill>
                <a:srgbClr val="00000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8867844" y="4938528"/>
            <a:ext cx="213009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en-US" sz="700" kern="1200" smtClean="0">
                <a:solidFill>
                  <a:srgbClr val="FFFFFF"/>
                </a:solidFill>
                <a:ea typeface="+mn-ea"/>
                <a:cs typeface="+mn-cs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sz="700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81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2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89412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89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F0B7A8-12BD-44C2-8731-4D70C2AFF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9BCE88-BDBA-4127-9532-976036F17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F73887-6262-4DAB-A1DD-F1CA683B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5ECDC7-8E22-422A-9280-6E7C76A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15E06E-C87E-4B51-8186-98320F4B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835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5A03AD-1341-411E-A4E4-E0B6B5C7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152A74-0EE4-40AE-A551-615F13C0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EBCCF4-4B04-4664-999D-80A813AD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D0F7FB-4C12-44C0-85E3-7296707B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703A9F-49B3-4E9F-8511-A8592FF9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24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2E7AB1-2E9F-4E26-8BD7-3FFB33B1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70958B-B27B-434E-A37A-1C8A889E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EFD18F-D78B-4681-A3E3-98FCF7ED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86D101-EECE-4DCA-80B7-D1BB30B4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2BE34E-AF01-4F22-A20F-011C7FC0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19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088A56-402D-4F8A-9E1D-155D0C27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3925E0-2106-4B34-94C4-B71999FE1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72AA9B-7460-4764-A26E-16D2E808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CDDA40-B557-4C5D-A916-85566C29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946E54-9BA3-4B7F-B546-6152AB11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AA4F31-750F-47CD-A360-F82DF053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41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6D03C5-A133-4F3A-ADAA-1B12FA64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16A562-7D6F-432F-8496-AA4E578E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7FB5D97-8383-4C11-8B93-1B4ECCE0C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F51EAED-9149-4127-88EB-FDEB74620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FAB563A-53FA-47A7-917E-79EF1641F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32A8CE2-DC1E-4065-9455-E4C8CA2B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C56E30A-F433-43F9-A8A5-D5A159F9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932E974-9841-4C4A-B77D-7C04CD9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294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25A2BE-6186-426C-9211-EE271143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6660777-C4FD-4466-B000-BFDDA713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E3B6C3B-9F8B-44A0-B52B-8EB0AB7B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642560-EE1E-4387-A8E4-13418758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773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E7F89A5-4550-4CDF-874A-80928BF3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81F2A2B-A5C7-40F2-BAA3-77263D69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130A38D-0C4A-4D85-B427-2581EC99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53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EA43B8-317B-44DA-85AF-60417232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6FC10-0114-4A6C-9F40-E2BC16B6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050488D-2643-483D-B73F-EE38B061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0892F58-27BC-4541-BA81-C0002CE0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AF1A32-4FA7-4D2F-9EBF-A50C64D1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67C91E-0790-41F1-8EB6-8FF340B7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786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4E4137-4DA5-4716-984A-661AFC68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1DCA0C2-8A5A-44EE-B6A5-C2CC541ED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159940-7E3A-42EB-B551-CC03C439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6446A4-F561-42EE-9EEC-7CF0E4F6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76E82EE-B923-4B6A-94BC-D461B33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4E2ECC-ACEE-4A00-9BC0-CA511E99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23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6C5789-1AD0-4100-BEB6-BEB46FEB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17CEBFB-5445-40C1-9038-F6380D560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7499B3-33CF-4A3E-8445-B3D57DAF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8F20DD-F717-47C6-84CC-DE994480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9A04FE-183D-424E-92A2-8A19FFF7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20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5C25810-DCBC-43EC-8180-B87477D8D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C58747C-3730-494C-96FB-1D7C7101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2C8D3C-1965-4DF3-9959-0F7CFD5C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4CE4BD-DE8A-42AA-9DEF-F7D7CD8C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9AE4B6-EC99-4467-896C-73820E3E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81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2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2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034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636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F0B7A8-12BD-44C2-8731-4D70C2AFF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9BCE88-BDBA-4127-9532-976036F17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F73887-6262-4DAB-A1DD-F1CA683B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5ECDC7-8E22-422A-9280-6E7C76A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15E06E-C87E-4B51-8186-98320F4B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20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5A03AD-1341-411E-A4E4-E0B6B5C7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152A74-0EE4-40AE-A551-615F13C0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EBCCF4-4B04-4664-999D-80A813AD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D0F7FB-4C12-44C0-85E3-7296707B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703A9F-49B3-4E9F-8511-A8592FF9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87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2E7AB1-2E9F-4E26-8BD7-3FFB33B1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70958B-B27B-434E-A37A-1C8A889E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EFD18F-D78B-4681-A3E3-98FCF7ED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86D101-EECE-4DCA-80B7-D1BB30B4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2BE34E-AF01-4F22-A20F-011C7FC0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672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088A56-402D-4F8A-9E1D-155D0C27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3925E0-2106-4B34-94C4-B71999FE1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72AA9B-7460-4764-A26E-16D2E808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CDDA40-B557-4C5D-A916-85566C29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946E54-9BA3-4B7F-B546-6152AB11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AA4F31-750F-47CD-A360-F82DF053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75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6D03C5-A133-4F3A-ADAA-1B12FA64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16A562-7D6F-432F-8496-AA4E578E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7FB5D97-8383-4C11-8B93-1B4ECCE0C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F51EAED-9149-4127-88EB-FDEB74620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FAB563A-53FA-47A7-917E-79EF1641F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32A8CE2-DC1E-4065-9455-E4C8CA2B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C56E30A-F433-43F9-A8A5-D5A159F9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932E974-9841-4C4A-B77D-7C04CD9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773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25A2BE-6186-426C-9211-EE271143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6660777-C4FD-4466-B000-BFDDA713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E3B6C3B-9F8B-44A0-B52B-8EB0AB7B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642560-EE1E-4387-A8E4-13418758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9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06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E7F89A5-4550-4CDF-874A-80928BF3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81F2A2B-A5C7-40F2-BAA3-77263D69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130A38D-0C4A-4D85-B427-2581EC99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365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EA43B8-317B-44DA-85AF-60417232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6FC10-0114-4A6C-9F40-E2BC16B6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050488D-2643-483D-B73F-EE38B061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0892F58-27BC-4541-BA81-C0002CE0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AF1A32-4FA7-4D2F-9EBF-A50C64D1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67C91E-0790-41F1-8EB6-8FF340B7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388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4E4137-4DA5-4716-984A-661AFC68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1DCA0C2-8A5A-44EE-B6A5-C2CC541ED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159940-7E3A-42EB-B551-CC03C439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6446A4-F561-42EE-9EEC-7CF0E4F6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76E82EE-B923-4B6A-94BC-D461B33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4E2ECC-ACEE-4A00-9BC0-CA511E99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12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6C5789-1AD0-4100-BEB6-BEB46FEB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17CEBFB-5445-40C1-9038-F6380D560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7499B3-33CF-4A3E-8445-B3D57DAF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8F20DD-F717-47C6-84CC-DE994480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9A04FE-183D-424E-92A2-8A19FFF7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25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5C25810-DCBC-43EC-8180-B87477D8D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C58747C-3730-494C-96FB-1D7C7101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2C8D3C-1965-4DF3-9959-0F7CFD5C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4CE4BD-DE8A-42AA-9DEF-F7D7CD8C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9AE4B6-EC99-4467-896C-73820E3E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723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29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defTabSz="690529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6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4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7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91272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F6AC95F-4B5F-4D05-896E-82E6C0F529BD}" type="datetimeFigureOut">
              <a:rPr lang="ru-RU"/>
              <a:pPr>
                <a:defRPr/>
              </a:pPr>
              <a:t>14.10.2022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91272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91272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8E496E-50C6-4405-84D4-952C2D094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3078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5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85BD03-FF2C-4FDF-BBAA-A0E6F1C0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67690A3-F4E3-4F26-9E86-7E59E8BB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F32F4-3745-4847-8A97-21335F080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04AF8C-5F31-4EAB-8EEC-C1D34058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D0C7D8-6F03-4380-A533-7B1BFEF6A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8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0" r:id="rId1"/>
    <p:sldLayoutId id="2147485301" r:id="rId2"/>
    <p:sldLayoutId id="2147485302" r:id="rId3"/>
    <p:sldLayoutId id="2147485303" r:id="rId4"/>
    <p:sldLayoutId id="2147485304" r:id="rId5"/>
    <p:sldLayoutId id="2147485305" r:id="rId6"/>
    <p:sldLayoutId id="2147485306" r:id="rId7"/>
    <p:sldLayoutId id="2147485307" r:id="rId8"/>
    <p:sldLayoutId id="2147485308" r:id="rId9"/>
    <p:sldLayoutId id="2147485309" r:id="rId10"/>
    <p:sldLayoutId id="2147485310" r:id="rId11"/>
    <p:sldLayoutId id="2147485311" r:id="rId12"/>
    <p:sldLayoutId id="214748531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96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3" r:id="rId1"/>
    <p:sldLayoutId id="2147485194" r:id="rId2"/>
    <p:sldLayoutId id="2147485196" r:id="rId3"/>
    <p:sldLayoutId id="2147485197" r:id="rId4"/>
    <p:sldLayoutId id="2147485198" r:id="rId5"/>
    <p:sldLayoutId id="2147485199" r:id="rId6"/>
    <p:sldLayoutId id="2147485200" r:id="rId7"/>
    <p:sldLayoutId id="2147485201" r:id="rId8"/>
    <p:sldLayoutId id="2147485202" r:id="rId9"/>
    <p:sldLayoutId id="2147485214" r:id="rId10"/>
    <p:sldLayoutId id="2147485233" r:id="rId11"/>
    <p:sldLayoutId id="214748523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2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28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4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1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0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18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68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4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0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196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2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28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4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0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56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2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08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6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2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28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4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1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0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18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68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4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0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196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2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28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4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0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56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2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08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4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2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28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4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1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0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18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68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4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0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196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2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28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4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0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56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2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08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84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  <p:sldLayoutId id="214748524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2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28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4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1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0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18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68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4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0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196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2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28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4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0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56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2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08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01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  <p:sldLayoutId id="2147485265" r:id="rId2"/>
    <p:sldLayoutId id="2147485266" r:id="rId3"/>
    <p:sldLayoutId id="2147485267" r:id="rId4"/>
    <p:sldLayoutId id="2147485268" r:id="rId5"/>
    <p:sldLayoutId id="2147485269" r:id="rId6"/>
    <p:sldLayoutId id="2147485270" r:id="rId7"/>
    <p:sldLayoutId id="2147485271" r:id="rId8"/>
    <p:sldLayoutId id="2147485272" r:id="rId9"/>
    <p:sldLayoutId id="2147485282" r:id="rId10"/>
    <p:sldLayoutId id="2147485283" r:id="rId11"/>
    <p:sldLayoutId id="214748528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2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28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4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1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0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18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68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4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0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196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2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28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4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0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56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2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08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818441091"/>
              </p:ext>
            </p:extLst>
          </p:nvPr>
        </p:nvGraphicFramePr>
        <p:xfrm>
          <a:off x="0" y="1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1666563"/>
            <a:ext cx="4389768" cy="94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4" y="165306"/>
            <a:ext cx="8354243" cy="21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92" y="20653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900" kern="1200" dirty="0">
                <a:solidFill>
                  <a:srgbClr val="808080"/>
                </a:solidFill>
                <a:ea typeface="+mn-ea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2" y="392390"/>
            <a:ext cx="835424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kern="1200" dirty="0">
                <a:solidFill>
                  <a:srgbClr val="808080"/>
                </a:solidFill>
                <a:ea typeface="+mn-ea"/>
                <a:cs typeface="+mn-cs"/>
              </a:rPr>
              <a:t>Unit </a:t>
            </a:r>
            <a:r>
              <a:rPr lang="ru-RU" sz="1200" kern="1200" dirty="0" err="1">
                <a:solidFill>
                  <a:srgbClr val="808080"/>
                </a:solidFill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rgbClr val="808080"/>
                </a:solidFill>
                <a:ea typeface="+mn-ea"/>
                <a:cs typeface="+mn-cs"/>
              </a:rPr>
              <a:t> measure</a:t>
            </a:r>
          </a:p>
        </p:txBody>
      </p:sp>
      <p:grpSp>
        <p:nvGrpSpPr>
          <p:cNvPr id="4" name="Group 3" hidden="1"/>
          <p:cNvGrpSpPr/>
          <p:nvPr/>
        </p:nvGrpSpPr>
        <p:grpSpPr>
          <a:xfrm>
            <a:off x="121490" y="4746638"/>
            <a:ext cx="8624560" cy="304067"/>
            <a:chOff x="119063" y="6202854"/>
            <a:chExt cx="8452369" cy="39735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19063" y="6202854"/>
              <a:ext cx="8452369" cy="140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ru-RU" sz="700" kern="1200" dirty="0">
                  <a:solidFill>
                    <a:srgbClr val="808080"/>
                  </a:solidFill>
                  <a:latin typeface="Arial"/>
                  <a:ea typeface="+mn-ea"/>
                  <a:cs typeface="+mn-cs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19063" y="6459436"/>
              <a:ext cx="8452369" cy="140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73953" indent="-473953" defTabSz="696116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476421" algn="l"/>
                </a:tabLst>
              </a:pPr>
              <a:r>
                <a:rPr lang="ru-RU" sz="700" kern="1200" dirty="0">
                  <a:solidFill>
                    <a:srgbClr val="808080"/>
                  </a:solidFill>
                  <a:ea typeface="+mn-ea"/>
                  <a:cs typeface="+mn-cs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9" y="862517"/>
            <a:ext cx="4350892" cy="388739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sz="1200" kern="1200" dirty="0">
                  <a:solidFill>
                    <a:srgbClr val="0070CE"/>
                  </a:solidFill>
                  <a:latin typeface="Arial" charset="0"/>
                  <a:ea typeface="+mn-ea"/>
                  <a:cs typeface="+mn-cs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sz="1200" kern="1200" dirty="0">
                  <a:solidFill>
                    <a:srgbClr val="808080"/>
                  </a:solidFill>
                  <a:latin typeface="Arial" charset="0"/>
                  <a:ea typeface="+mn-ea"/>
                  <a:cs typeface="+mn-cs"/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>
          <a:xfrm>
            <a:off x="8867844" y="4938528"/>
            <a:ext cx="213009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en-US" sz="700" kern="1200" smtClean="0">
                <a:solidFill>
                  <a:srgbClr val="808080"/>
                </a:solidFill>
                <a:ea typeface="+mn-ea"/>
                <a:cs typeface="+mn-cs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sz="700" kern="1200" dirty="0">
              <a:solidFill>
                <a:srgbClr val="80808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4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</p:sldLayoutIdLst>
  <p:hf hdr="0" ftr="0" dt="0"/>
  <p:txStyles>
    <p:titleStyle>
      <a:lvl1pPr algn="l" defTabSz="696116" rtl="0" eaLnBrk="1" fontAlgn="base" hangingPunct="1">
        <a:spcBef>
          <a:spcPct val="0"/>
        </a:spcBef>
        <a:spcAft>
          <a:spcPct val="0"/>
        </a:spcAft>
        <a:tabLst>
          <a:tab pos="277705" algn="l"/>
        </a:tabLst>
        <a:defRPr sz="1400" b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9611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69611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69611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69611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355462" algn="l" defTabSz="69611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710926" algn="l" defTabSz="69611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066391" algn="l" defTabSz="69611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421855" algn="l" defTabSz="696116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611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50579" indent="-149345" algn="l" defTabSz="6961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>
          <a:solidFill>
            <a:schemeClr val="tx1"/>
          </a:solidFill>
          <a:latin typeface="+mn-lt"/>
        </a:defRPr>
      </a:lvl2pPr>
      <a:lvl3pPr marL="355462" indent="-203651" algn="l" defTabSz="6961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477655" indent="-120956" algn="l" defTabSz="6961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>
          <a:solidFill>
            <a:schemeClr val="tx1"/>
          </a:solidFill>
          <a:latin typeface="+mn-lt"/>
        </a:defRPr>
      </a:lvl4pPr>
      <a:lvl5pPr marL="582959" indent="-101209" algn="l" defTabSz="6961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5pPr>
      <a:lvl6pPr marL="582959" indent="-101209" algn="l" defTabSz="6961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6pPr>
      <a:lvl7pPr marL="582959" indent="-101209" algn="l" defTabSz="6961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7pPr>
      <a:lvl8pPr marL="582959" indent="-101209" algn="l" defTabSz="6961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8pPr>
      <a:lvl9pPr marL="582959" indent="-101209" algn="l" defTabSz="6961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09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62" algn="l" defTabSz="7109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26" algn="l" defTabSz="7109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91" algn="l" defTabSz="7109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855" algn="l" defTabSz="7109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319" algn="l" defTabSz="7109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781" algn="l" defTabSz="7109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246" algn="l" defTabSz="7109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709" algn="l" defTabSz="7109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85BD03-FF2C-4FDF-BBAA-A0E6F1C0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67690A3-F4E3-4F26-9E86-7E59E8BB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F32F4-3745-4847-8A97-21335F080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16AA23-7E03-4359-AB51-1570DC4092F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04AF8C-5F31-4EAB-8EEC-C1D34058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D0C7D8-6F03-4380-A533-7B1BFEF6A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ADF6FE9-424E-4E08-81D9-A90CD19341A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21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87" r:id="rId2"/>
    <p:sldLayoutId id="2147485288" r:id="rId3"/>
    <p:sldLayoutId id="2147485289" r:id="rId4"/>
    <p:sldLayoutId id="2147485290" r:id="rId5"/>
    <p:sldLayoutId id="2147485291" r:id="rId6"/>
    <p:sldLayoutId id="2147485292" r:id="rId7"/>
    <p:sldLayoutId id="2147485293" r:id="rId8"/>
    <p:sldLayoutId id="2147485294" r:id="rId9"/>
    <p:sldLayoutId id="2147485295" r:id="rId10"/>
    <p:sldLayoutId id="2147485296" r:id="rId11"/>
    <p:sldLayoutId id="2147485297" r:id="rId12"/>
    <p:sldLayoutId id="214748529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60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e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5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1.png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55.jpeg"/><Relationship Id="rId2" Type="http://schemas.openxmlformats.org/officeDocument/2006/relationships/diagramData" Target="../diagrams/data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54.png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3.jpeg"/><Relationship Id="rId14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microsoft.com/office/2007/relationships/hdphoto" Target="../media/hdphoto5.wdp"/><Relationship Id="rId2" Type="http://schemas.openxmlformats.org/officeDocument/2006/relationships/diagramData" Target="../diagrams/data4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4.xml"/><Relationship Id="rId11" Type="http://schemas.openxmlformats.org/officeDocument/2006/relationships/image" Target="../media/image62.jpeg"/><Relationship Id="rId5" Type="http://schemas.openxmlformats.org/officeDocument/2006/relationships/diagramColors" Target="../diagrams/colors4.xml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69.jf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Layout" Target="../slideLayouts/slideLayout6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6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3.x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8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33.png"/><Relationship Id="rId5" Type="http://schemas.openxmlformats.org/officeDocument/2006/relationships/tags" Target="../tags/tag11.xml"/><Relationship Id="rId10" Type="http://schemas.openxmlformats.org/officeDocument/2006/relationships/image" Target="../media/image32.png"/><Relationship Id="rId4" Type="http://schemas.openxmlformats.org/officeDocument/2006/relationships/tags" Target="../tags/tag10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3BCC026-D41F-4484-AC63-1950436B9D32}"/>
              </a:ext>
            </a:extLst>
          </p:cNvPr>
          <p:cNvSpPr/>
          <p:nvPr/>
        </p:nvSpPr>
        <p:spPr>
          <a:xfrm>
            <a:off x="-3697" y="0"/>
            <a:ext cx="9147697" cy="3519126"/>
          </a:xfrm>
          <a:prstGeom prst="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1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="" xmlns:a16="http://schemas.microsoft.com/office/drawing/2014/main" id="{CB44B674-4B83-437E-9D27-4646BEA5E00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799" y="983710"/>
            <a:ext cx="1912400" cy="19152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>
            <a:extLst>
              <a:ext uri="{FF2B5EF4-FFF2-40B4-BE49-F238E27FC236}">
                <a16:creationId xmlns="" xmlns:a16="http://schemas.microsoft.com/office/drawing/2014/main" id="{DA116948-7F2A-4BEB-90E2-3ED087441C93}"/>
              </a:ext>
            </a:extLst>
          </p:cNvPr>
          <p:cNvGrpSpPr/>
          <p:nvPr/>
        </p:nvGrpSpPr>
        <p:grpSpPr>
          <a:xfrm>
            <a:off x="5579300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03" name="Группа 21">
              <a:extLst>
                <a:ext uri="{FF2B5EF4-FFF2-40B4-BE49-F238E27FC236}">
                  <a16:creationId xmlns="" xmlns:a16="http://schemas.microsoft.com/office/drawing/2014/main" id="{6DA6FBD2-1CFC-4016-81DA-F65FF52614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13" name="Graphic 1">
                <a:extLst>
                  <a:ext uri="{FF2B5EF4-FFF2-40B4-BE49-F238E27FC236}">
                    <a16:creationId xmlns="" xmlns:a16="http://schemas.microsoft.com/office/drawing/2014/main" id="{CF1CFA52-0940-4A9F-85CD-0C0933F335E2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4" name="Graphic 1">
                <a:extLst>
                  <a:ext uri="{FF2B5EF4-FFF2-40B4-BE49-F238E27FC236}">
                    <a16:creationId xmlns="" xmlns:a16="http://schemas.microsoft.com/office/drawing/2014/main" id="{68911975-B30B-4ABE-BFF8-BD381CE31403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5" name="Graphic 1">
                <a:extLst>
                  <a:ext uri="{FF2B5EF4-FFF2-40B4-BE49-F238E27FC236}">
                    <a16:creationId xmlns="" xmlns:a16="http://schemas.microsoft.com/office/drawing/2014/main" id="{66BB04E9-6DFD-4E4A-BF02-9BBA66AE98DE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6" name="Graphic 1">
                <a:extLst>
                  <a:ext uri="{FF2B5EF4-FFF2-40B4-BE49-F238E27FC236}">
                    <a16:creationId xmlns="" xmlns:a16="http://schemas.microsoft.com/office/drawing/2014/main" id="{454A54D9-C5E7-40C9-97DD-11B04BC28CA9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7" name="Graphic 1">
                <a:extLst>
                  <a:ext uri="{FF2B5EF4-FFF2-40B4-BE49-F238E27FC236}">
                    <a16:creationId xmlns="" xmlns:a16="http://schemas.microsoft.com/office/drawing/2014/main" id="{DDBF040B-545E-4188-B9A1-1AB981819D88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8" name="Graphic 1">
                <a:extLst>
                  <a:ext uri="{FF2B5EF4-FFF2-40B4-BE49-F238E27FC236}">
                    <a16:creationId xmlns="" xmlns:a16="http://schemas.microsoft.com/office/drawing/2014/main" id="{A4E9466B-BF7F-478D-9CC8-E0F336B6F944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9" name="Graphic 1">
                <a:extLst>
                  <a:ext uri="{FF2B5EF4-FFF2-40B4-BE49-F238E27FC236}">
                    <a16:creationId xmlns="" xmlns:a16="http://schemas.microsoft.com/office/drawing/2014/main" id="{53E52294-153A-4FBD-9112-25104E58F069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20" name="Graphic 1">
                <a:extLst>
                  <a:ext uri="{FF2B5EF4-FFF2-40B4-BE49-F238E27FC236}">
                    <a16:creationId xmlns="" xmlns:a16="http://schemas.microsoft.com/office/drawing/2014/main" id="{E8EC8002-92ED-416F-83AA-733AF51BD569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104" name="Группа 21">
              <a:extLst>
                <a:ext uri="{FF2B5EF4-FFF2-40B4-BE49-F238E27FC236}">
                  <a16:creationId xmlns="" xmlns:a16="http://schemas.microsoft.com/office/drawing/2014/main" id="{A59F9D55-0203-4818-8036-960239665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05" name="Graphic 1">
                <a:extLst>
                  <a:ext uri="{FF2B5EF4-FFF2-40B4-BE49-F238E27FC236}">
                    <a16:creationId xmlns="" xmlns:a16="http://schemas.microsoft.com/office/drawing/2014/main" id="{B32ED6C2-7ED8-4E58-9BFA-9575357E01DE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6" name="Graphic 1">
                <a:extLst>
                  <a:ext uri="{FF2B5EF4-FFF2-40B4-BE49-F238E27FC236}">
                    <a16:creationId xmlns="" xmlns:a16="http://schemas.microsoft.com/office/drawing/2014/main" id="{AD862E38-73BA-41AD-B197-95363DEBD330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7" name="Graphic 1">
                <a:extLst>
                  <a:ext uri="{FF2B5EF4-FFF2-40B4-BE49-F238E27FC236}">
                    <a16:creationId xmlns="" xmlns:a16="http://schemas.microsoft.com/office/drawing/2014/main" id="{CD43CABA-B572-4768-8B21-E9DA8A386897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8" name="Graphic 1">
                <a:extLst>
                  <a:ext uri="{FF2B5EF4-FFF2-40B4-BE49-F238E27FC236}">
                    <a16:creationId xmlns="" xmlns:a16="http://schemas.microsoft.com/office/drawing/2014/main" id="{DFCCFB9E-796D-45C8-9D4B-7214B5E86446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9" name="Graphic 1">
                <a:extLst>
                  <a:ext uri="{FF2B5EF4-FFF2-40B4-BE49-F238E27FC236}">
                    <a16:creationId xmlns="" xmlns:a16="http://schemas.microsoft.com/office/drawing/2014/main" id="{17114EF9-A875-4D96-A350-F8A76F601F60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0" name="Graphic 1">
                <a:extLst>
                  <a:ext uri="{FF2B5EF4-FFF2-40B4-BE49-F238E27FC236}">
                    <a16:creationId xmlns="" xmlns:a16="http://schemas.microsoft.com/office/drawing/2014/main" id="{337B3D36-A053-47D4-8BD6-5838F3A8B17E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1" name="Graphic 1">
                <a:extLst>
                  <a:ext uri="{FF2B5EF4-FFF2-40B4-BE49-F238E27FC236}">
                    <a16:creationId xmlns="" xmlns:a16="http://schemas.microsoft.com/office/drawing/2014/main" id="{AAF7F6D4-6267-4CC6-9CDA-14B19BF9B8C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2" name="Graphic 1">
                <a:extLst>
                  <a:ext uri="{FF2B5EF4-FFF2-40B4-BE49-F238E27FC236}">
                    <a16:creationId xmlns="" xmlns:a16="http://schemas.microsoft.com/office/drawing/2014/main" id="{5EE65ED5-A044-480B-9C94-A45F400316E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="" xmlns:a16="http://schemas.microsoft.com/office/drawing/2014/main" id="{FB7E02FC-7317-4ED5-A659-C5FCCDECC0B2}"/>
              </a:ext>
            </a:extLst>
          </p:cNvPr>
          <p:cNvGrpSpPr/>
          <p:nvPr/>
        </p:nvGrpSpPr>
        <p:grpSpPr>
          <a:xfrm>
            <a:off x="92848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41" name="Группа 21">
              <a:extLst>
                <a:ext uri="{FF2B5EF4-FFF2-40B4-BE49-F238E27FC236}">
                  <a16:creationId xmlns="" xmlns:a16="http://schemas.microsoft.com/office/drawing/2014/main" id="{FB78115B-C6A5-41E0-932C-34DB86D9E81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51" name="Graphic 1">
                <a:extLst>
                  <a:ext uri="{FF2B5EF4-FFF2-40B4-BE49-F238E27FC236}">
                    <a16:creationId xmlns="" xmlns:a16="http://schemas.microsoft.com/office/drawing/2014/main" id="{E90D109E-C172-40AE-BFF7-646FF506EE35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2" name="Graphic 1">
                <a:extLst>
                  <a:ext uri="{FF2B5EF4-FFF2-40B4-BE49-F238E27FC236}">
                    <a16:creationId xmlns="" xmlns:a16="http://schemas.microsoft.com/office/drawing/2014/main" id="{AFE94FE4-BB04-491E-8783-4E416C2D1168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3" name="Graphic 1">
                <a:extLst>
                  <a:ext uri="{FF2B5EF4-FFF2-40B4-BE49-F238E27FC236}">
                    <a16:creationId xmlns="" xmlns:a16="http://schemas.microsoft.com/office/drawing/2014/main" id="{4D7FE1F4-DA79-4BEA-B68D-8ED6A3859731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4" name="Graphic 1">
                <a:extLst>
                  <a:ext uri="{FF2B5EF4-FFF2-40B4-BE49-F238E27FC236}">
                    <a16:creationId xmlns="" xmlns:a16="http://schemas.microsoft.com/office/drawing/2014/main" id="{810D097D-B676-4253-A13E-CF1825774DE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5" name="Graphic 1">
                <a:extLst>
                  <a:ext uri="{FF2B5EF4-FFF2-40B4-BE49-F238E27FC236}">
                    <a16:creationId xmlns="" xmlns:a16="http://schemas.microsoft.com/office/drawing/2014/main" id="{2DC0A96A-72C3-4514-A708-EF2CE4C2B294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6" name="Graphic 1">
                <a:extLst>
                  <a:ext uri="{FF2B5EF4-FFF2-40B4-BE49-F238E27FC236}">
                    <a16:creationId xmlns="" xmlns:a16="http://schemas.microsoft.com/office/drawing/2014/main" id="{9D10D7EB-ACCA-48A7-B81A-2B0BABD30BA3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7" name="Graphic 1">
                <a:extLst>
                  <a:ext uri="{FF2B5EF4-FFF2-40B4-BE49-F238E27FC236}">
                    <a16:creationId xmlns="" xmlns:a16="http://schemas.microsoft.com/office/drawing/2014/main" id="{050CC6E2-C821-44D1-A725-CE9080AE55F2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8" name="Graphic 1">
                <a:extLst>
                  <a:ext uri="{FF2B5EF4-FFF2-40B4-BE49-F238E27FC236}">
                    <a16:creationId xmlns="" xmlns:a16="http://schemas.microsoft.com/office/drawing/2014/main" id="{44A1BAB2-8262-4B57-A6CD-7D1E72A204E6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142" name="Группа 21">
              <a:extLst>
                <a:ext uri="{FF2B5EF4-FFF2-40B4-BE49-F238E27FC236}">
                  <a16:creationId xmlns="" xmlns:a16="http://schemas.microsoft.com/office/drawing/2014/main" id="{6014815E-13DD-442D-9A34-1CADCC0BFB5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43" name="Graphic 1">
                <a:extLst>
                  <a:ext uri="{FF2B5EF4-FFF2-40B4-BE49-F238E27FC236}">
                    <a16:creationId xmlns="" xmlns:a16="http://schemas.microsoft.com/office/drawing/2014/main" id="{3F8691C7-A1B8-4561-B2AA-91A455FED2FF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4" name="Graphic 1">
                <a:extLst>
                  <a:ext uri="{FF2B5EF4-FFF2-40B4-BE49-F238E27FC236}">
                    <a16:creationId xmlns="" xmlns:a16="http://schemas.microsoft.com/office/drawing/2014/main" id="{33D2E5A2-5B39-4AF1-B9B9-14F35386A78B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5" name="Graphic 1">
                <a:extLst>
                  <a:ext uri="{FF2B5EF4-FFF2-40B4-BE49-F238E27FC236}">
                    <a16:creationId xmlns="" xmlns:a16="http://schemas.microsoft.com/office/drawing/2014/main" id="{06A9DB0F-BBE4-4D4C-ADC7-43759C2A8AF4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6" name="Graphic 1">
                <a:extLst>
                  <a:ext uri="{FF2B5EF4-FFF2-40B4-BE49-F238E27FC236}">
                    <a16:creationId xmlns="" xmlns:a16="http://schemas.microsoft.com/office/drawing/2014/main" id="{60FD6759-4FBC-4433-819D-584856C22B99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7" name="Graphic 1">
                <a:extLst>
                  <a:ext uri="{FF2B5EF4-FFF2-40B4-BE49-F238E27FC236}">
                    <a16:creationId xmlns="" xmlns:a16="http://schemas.microsoft.com/office/drawing/2014/main" id="{F44172F0-E8A3-40B5-85FD-6C52A49A326B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8" name="Graphic 1">
                <a:extLst>
                  <a:ext uri="{FF2B5EF4-FFF2-40B4-BE49-F238E27FC236}">
                    <a16:creationId xmlns="" xmlns:a16="http://schemas.microsoft.com/office/drawing/2014/main" id="{D4735F7C-4CA0-4BEE-B329-B8CA1799A416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9" name="Graphic 1">
                <a:extLst>
                  <a:ext uri="{FF2B5EF4-FFF2-40B4-BE49-F238E27FC236}">
                    <a16:creationId xmlns="" xmlns:a16="http://schemas.microsoft.com/office/drawing/2014/main" id="{31A71428-443D-462F-98F8-A3E2FA43706A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0" name="Graphic 1">
                <a:extLst>
                  <a:ext uri="{FF2B5EF4-FFF2-40B4-BE49-F238E27FC236}">
                    <a16:creationId xmlns="" xmlns:a16="http://schemas.microsoft.com/office/drawing/2014/main" id="{DFF7CE6A-1D77-4201-B276-98D34E81D1CD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sp>
        <p:nvSpPr>
          <p:cNvPr id="159" name="TextBox 7">
            <a:extLst>
              <a:ext uri="{FF2B5EF4-FFF2-40B4-BE49-F238E27FC236}">
                <a16:creationId xmlns="" xmlns:a16="http://schemas.microsoft.com/office/drawing/2014/main" id="{946BD61A-E0B8-41B3-957A-A39B81AB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2864"/>
            <a:ext cx="9144000" cy="2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>
                <a:solidFill>
                  <a:srgbClr val="002F8E"/>
                </a:solidFill>
                <a:latin typeface="Arial" panose="020B0604020202020204" pitchFamily="34" charset="0"/>
              </a:rPr>
              <a:t>октябрь 202</a:t>
            </a:r>
            <a:r>
              <a:rPr lang="en-US" altLang="ru-RU" sz="1050" b="1" dirty="0">
                <a:solidFill>
                  <a:srgbClr val="002F8E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050" b="1" dirty="0">
                <a:solidFill>
                  <a:srgbClr val="002F8E"/>
                </a:solidFill>
                <a:latin typeface="Arial" panose="020B0604020202020204" pitchFamily="34" charset="0"/>
              </a:rPr>
              <a:t> г.</a:t>
            </a:r>
          </a:p>
        </p:txBody>
      </p:sp>
      <p:sp>
        <p:nvSpPr>
          <p:cNvPr id="46" name="Подзаголовок 3">
            <a:extLst>
              <a:ext uri="{FF2B5EF4-FFF2-40B4-BE49-F238E27FC236}">
                <a16:creationId xmlns="" xmlns:a16="http://schemas.microsoft.com/office/drawing/2014/main" id="{91879CEE-F646-4A8C-AC58-58034E4A007B}"/>
              </a:ext>
            </a:extLst>
          </p:cNvPr>
          <p:cNvSpPr txBox="1">
            <a:spLocks/>
          </p:cNvSpPr>
          <p:nvPr/>
        </p:nvSpPr>
        <p:spPr>
          <a:xfrm>
            <a:off x="-1984" y="3539266"/>
            <a:ext cx="9144000" cy="137836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solidFill>
                  <a:srgbClr val="002F8E"/>
                </a:solidFill>
                <a:latin typeface="Lato Heavy"/>
                <a:cs typeface="Arial" panose="020B0604020202020204" pitchFamily="34" charset="0"/>
              </a:rPr>
              <a:t>СОЦИАЛЬНЫЙ КОДЕКС</a:t>
            </a:r>
          </a:p>
        </p:txBody>
      </p:sp>
    </p:spTree>
    <p:extLst>
      <p:ext uri="{BB962C8B-B14F-4D97-AF65-F5344CB8AC3E}">
        <p14:creationId xmlns:p14="http://schemas.microsoft.com/office/powerpoint/2010/main" val="327163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B572E860-D047-497F-9FA8-6BE02598D2FE}"/>
              </a:ext>
            </a:extLst>
          </p:cNvPr>
          <p:cNvSpPr/>
          <p:nvPr/>
        </p:nvSpPr>
        <p:spPr>
          <a:xfrm>
            <a:off x="229106" y="983106"/>
            <a:ext cx="4566945" cy="6740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размера 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минимальной заработной платы </a:t>
            </a:r>
          </a:p>
        </p:txBody>
      </p:sp>
      <p:sp>
        <p:nvSpPr>
          <p:cNvPr id="102" name="TextBox 227">
            <a:extLst>
              <a:ext uri="{FF2B5EF4-FFF2-40B4-BE49-F238E27FC236}">
                <a16:creationId xmlns="" xmlns:a16="http://schemas.microsoft.com/office/drawing/2014/main" id="{34DCB391-9B27-49E8-9A30-BAAACD58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475" y="2095484"/>
            <a:ext cx="16789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45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70 </a:t>
            </a:r>
            <a:r>
              <a:rPr lang="ru-RU" altLang="ru-RU" sz="15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тыс. тенге</a:t>
            </a:r>
            <a:endParaRPr lang="ru-RU" sz="825" dirty="0">
              <a:solidFill>
                <a:schemeClr val="bg1"/>
              </a:solidFill>
            </a:endParaRPr>
          </a:p>
        </p:txBody>
      </p:sp>
      <p:sp>
        <p:nvSpPr>
          <p:cNvPr id="103" name="TextBox 227">
            <a:extLst>
              <a:ext uri="{FF2B5EF4-FFF2-40B4-BE49-F238E27FC236}">
                <a16:creationId xmlns="" xmlns:a16="http://schemas.microsoft.com/office/drawing/2014/main" id="{904369EE-01D4-4A10-B489-2965ABE6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692" y="3133871"/>
            <a:ext cx="144513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4050" b="1" kern="0" dirty="0">
                <a:solidFill>
                  <a:srgbClr val="FFC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1,8</a:t>
            </a:r>
            <a:endParaRPr lang="ru-RU" sz="788" dirty="0">
              <a:solidFill>
                <a:srgbClr val="FFC00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47974240-D137-4789-9540-1E90F59D1771}"/>
              </a:ext>
            </a:extLst>
          </p:cNvPr>
          <p:cNvSpPr txBox="1"/>
          <p:nvPr/>
        </p:nvSpPr>
        <p:spPr>
          <a:xfrm>
            <a:off x="2811011" y="3133394"/>
            <a:ext cx="100183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1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1400" b="1" kern="0" dirty="0">
                <a:solidFill>
                  <a:srgbClr val="FFC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млн. </a:t>
            </a:r>
          </a:p>
          <a:p>
            <a:r>
              <a:rPr lang="ru-RU" altLang="ru-RU" sz="1400" b="1" kern="0" dirty="0">
                <a:solidFill>
                  <a:srgbClr val="FFC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человек</a:t>
            </a:r>
            <a:endParaRPr lang="ru-RU" sz="1050" dirty="0">
              <a:solidFill>
                <a:srgbClr val="FFC000"/>
              </a:solidFill>
            </a:endParaRPr>
          </a:p>
        </p:txBody>
      </p:sp>
      <p:grpSp>
        <p:nvGrpSpPr>
          <p:cNvPr id="105" name="Группа 105">
            <a:extLst>
              <a:ext uri="{FF2B5EF4-FFF2-40B4-BE49-F238E27FC236}">
                <a16:creationId xmlns="" xmlns:a16="http://schemas.microsoft.com/office/drawing/2014/main" id="{5C76E91A-882F-40BF-88FB-FA56AA46E613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420741" y="2290992"/>
            <a:ext cx="292325" cy="393037"/>
            <a:chOff x="5710238" y="2640013"/>
            <a:chExt cx="190499" cy="269875"/>
          </a:xfrm>
        </p:grpSpPr>
        <p:sp>
          <p:nvSpPr>
            <p:cNvPr id="106" name="Chevron1">
              <a:extLst>
                <a:ext uri="{FF2B5EF4-FFF2-40B4-BE49-F238E27FC236}">
                  <a16:creationId xmlns="" xmlns:a16="http://schemas.microsoft.com/office/drawing/2014/main" id="{CFD6C076-A954-4E3D-AD04-CC04B95316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107" name="Chevron2">
              <a:extLst>
                <a:ext uri="{FF2B5EF4-FFF2-40B4-BE49-F238E27FC236}">
                  <a16:creationId xmlns="" xmlns:a16="http://schemas.microsoft.com/office/drawing/2014/main" id="{19C41E5B-407D-42DD-97B2-2739698F05E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108" name="TextBox 227">
            <a:extLst>
              <a:ext uri="{FF2B5EF4-FFF2-40B4-BE49-F238E27FC236}">
                <a16:creationId xmlns="" xmlns:a16="http://schemas.microsoft.com/office/drawing/2014/main" id="{FE44C449-C40E-481E-BAFB-0BCBACD5B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00" y="2095484"/>
            <a:ext cx="17732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45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60 </a:t>
            </a:r>
            <a:r>
              <a:rPr lang="ru-RU" altLang="ru-RU" sz="15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тыс.</a:t>
            </a:r>
            <a:endParaRPr lang="ru-RU" sz="825" dirty="0">
              <a:solidFill>
                <a:schemeClr val="bg1"/>
              </a:solidFill>
            </a:endParaRPr>
          </a:p>
        </p:txBody>
      </p:sp>
      <p:sp>
        <p:nvSpPr>
          <p:cNvPr id="109" name="Равнобедренный треугольник 108">
            <a:extLst>
              <a:ext uri="{FF2B5EF4-FFF2-40B4-BE49-F238E27FC236}">
                <a16:creationId xmlns="" xmlns:a16="http://schemas.microsoft.com/office/drawing/2014/main" id="{2D4689E1-59E2-4C6F-B6BC-2CD4686CF024}"/>
              </a:ext>
            </a:extLst>
          </p:cNvPr>
          <p:cNvSpPr/>
          <p:nvPr/>
        </p:nvSpPr>
        <p:spPr>
          <a:xfrm rot="10800000">
            <a:off x="1331580" y="1758783"/>
            <a:ext cx="2324162" cy="138080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Равнобедренный треугольник 109">
            <a:extLst>
              <a:ext uri="{FF2B5EF4-FFF2-40B4-BE49-F238E27FC236}">
                <a16:creationId xmlns="" xmlns:a16="http://schemas.microsoft.com/office/drawing/2014/main" id="{73214205-D469-4440-AA03-AEEC1310A18A}"/>
              </a:ext>
            </a:extLst>
          </p:cNvPr>
          <p:cNvSpPr/>
          <p:nvPr/>
        </p:nvSpPr>
        <p:spPr>
          <a:xfrm rot="10800000">
            <a:off x="1760256" y="2941273"/>
            <a:ext cx="1548584" cy="9290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4">
            <a:extLst>
              <a:ext uri="{FF2B5EF4-FFF2-40B4-BE49-F238E27FC236}">
                <a16:creationId xmlns="" xmlns:a16="http://schemas.microsoft.com/office/drawing/2014/main" id="{ACE7CFAB-5D5B-4AD2-8EAF-7BE5452A7A1A}"/>
              </a:ext>
            </a:extLst>
          </p:cNvPr>
          <p:cNvGrpSpPr>
            <a:grpSpLocks/>
          </p:cNvGrpSpPr>
          <p:nvPr/>
        </p:nvGrpSpPr>
        <p:grpSpPr bwMode="auto">
          <a:xfrm>
            <a:off x="199198" y="984425"/>
            <a:ext cx="599297" cy="594868"/>
            <a:chOff x="2769423" y="3841001"/>
            <a:chExt cx="1050088" cy="1042148"/>
          </a:xfrm>
        </p:grpSpPr>
        <p:sp>
          <p:nvSpPr>
            <p:cNvPr id="120" name="Oval 139">
              <a:extLst>
                <a:ext uri="{FF2B5EF4-FFF2-40B4-BE49-F238E27FC236}">
                  <a16:creationId xmlns="" xmlns:a16="http://schemas.microsoft.com/office/drawing/2014/main" id="{3BF2F9E9-4886-4E9D-BDFA-51D710C6EFE4}"/>
                </a:ext>
              </a:extLst>
            </p:cNvPr>
            <p:cNvSpPr/>
            <p:nvPr/>
          </p:nvSpPr>
          <p:spPr bwMode="gray">
            <a:xfrm>
              <a:off x="2769423" y="3841001"/>
              <a:ext cx="1050088" cy="10421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50408" tIns="25204" rIns="50408" bIns="25204" anchor="ctr"/>
            <a:lstStyle/>
            <a:p>
              <a:pPr algn="ctr">
                <a:defRPr/>
              </a:pPr>
              <a:endParaRPr lang="en-GB" sz="1200" kern="0" dirty="0">
                <a:latin typeface="Lato Heavy"/>
                <a:ea typeface="ＭＳ Ｐゴシック"/>
              </a:endParaRPr>
            </a:p>
          </p:txBody>
        </p:sp>
        <p:sp>
          <p:nvSpPr>
            <p:cNvPr id="121" name="Freeform: Shape 140">
              <a:extLst>
                <a:ext uri="{FF2B5EF4-FFF2-40B4-BE49-F238E27FC236}">
                  <a16:creationId xmlns="" xmlns:a16="http://schemas.microsoft.com/office/drawing/2014/main" id="{88878A51-5FBF-406D-9921-267E6A0282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1827" y="3896390"/>
              <a:ext cx="925126" cy="917009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200" kern="0" dirty="0" err="1">
                <a:latin typeface="Lato Heavy"/>
                <a:ea typeface="ＭＳ Ｐゴシック"/>
              </a:endParaRPr>
            </a:p>
          </p:txBody>
        </p:sp>
        <p:sp>
          <p:nvSpPr>
            <p:cNvPr id="122" name="Marvintrackercircle">
              <a:extLst>
                <a:ext uri="{FF2B5EF4-FFF2-40B4-BE49-F238E27FC236}">
                  <a16:creationId xmlns="" xmlns:a16="http://schemas.microsoft.com/office/drawing/2014/main" id="{D379016D-6207-40D1-B30B-4225543C8C8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2882292" y="3953831"/>
              <a:ext cx="806209" cy="802126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200" kern="0" dirty="0">
                <a:solidFill>
                  <a:srgbClr val="0070CE"/>
                </a:solidFill>
                <a:latin typeface="Lato Heavy"/>
                <a:ea typeface="ＭＳ Ｐゴシック"/>
              </a:endParaRPr>
            </a:p>
          </p:txBody>
        </p:sp>
      </p:grp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35923396-ACBB-45B9-88E8-E026FF2EAF5F}"/>
              </a:ext>
            </a:extLst>
          </p:cNvPr>
          <p:cNvCxnSpPr>
            <a:cxnSpLocks/>
          </p:cNvCxnSpPr>
          <p:nvPr/>
        </p:nvCxnSpPr>
        <p:spPr>
          <a:xfrm>
            <a:off x="4569281" y="943285"/>
            <a:ext cx="0" cy="32237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049AAD6-170E-4999-8480-E493B37C0153}"/>
              </a:ext>
            </a:extLst>
          </p:cNvPr>
          <p:cNvSpPr/>
          <p:nvPr/>
        </p:nvSpPr>
        <p:spPr>
          <a:xfrm>
            <a:off x="94880" y="66472"/>
            <a:ext cx="9144678" cy="41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95350">
              <a:buClr>
                <a:srgbClr val="002060"/>
              </a:buClr>
              <a:buSzPct val="100000"/>
              <a:defRPr/>
            </a:pPr>
            <a:r>
              <a:rPr lang="ru-RU" b="1" cap="small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МИНИМАЛЬНАЯ ЗАРАБОТНАЯ ПЛАТА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430BDB6A-DD93-4BC6-A147-CEB8C2BD6E7B}"/>
              </a:ext>
            </a:extLst>
          </p:cNvPr>
          <p:cNvCxnSpPr/>
          <p:nvPr/>
        </p:nvCxnSpPr>
        <p:spPr>
          <a:xfrm>
            <a:off x="0" y="483748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">
            <a:extLst>
              <a:ext uri="{FF2B5EF4-FFF2-40B4-BE49-F238E27FC236}">
                <a16:creationId xmlns="" xmlns:a16="http://schemas.microsoft.com/office/drawing/2014/main" id="{6EAA15BE-F7AE-4C36-8374-D97A7021C5A8}"/>
              </a:ext>
            </a:extLst>
          </p:cNvPr>
          <p:cNvGrpSpPr>
            <a:grpSpLocks/>
          </p:cNvGrpSpPr>
          <p:nvPr/>
        </p:nvGrpSpPr>
        <p:grpSpPr bwMode="auto">
          <a:xfrm>
            <a:off x="4916280" y="1046477"/>
            <a:ext cx="599297" cy="594868"/>
            <a:chOff x="2769423" y="3841001"/>
            <a:chExt cx="1050088" cy="1042148"/>
          </a:xfrm>
        </p:grpSpPr>
        <p:sp>
          <p:nvSpPr>
            <p:cNvPr id="42" name="Oval 139">
              <a:extLst>
                <a:ext uri="{FF2B5EF4-FFF2-40B4-BE49-F238E27FC236}">
                  <a16:creationId xmlns="" xmlns:a16="http://schemas.microsoft.com/office/drawing/2014/main" id="{A74DF34E-B689-4930-B512-FD2C8775F2E3}"/>
                </a:ext>
              </a:extLst>
            </p:cNvPr>
            <p:cNvSpPr/>
            <p:nvPr/>
          </p:nvSpPr>
          <p:spPr bwMode="gray">
            <a:xfrm>
              <a:off x="2769423" y="3841001"/>
              <a:ext cx="1050088" cy="10421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50408" tIns="25204" rIns="50408" bIns="25204" anchor="ctr"/>
            <a:lstStyle/>
            <a:p>
              <a:pPr algn="ctr">
                <a:defRPr/>
              </a:pPr>
              <a:endParaRPr lang="en-GB" sz="1200" kern="0" dirty="0">
                <a:latin typeface="Lato Heavy"/>
                <a:ea typeface="ＭＳ Ｐゴシック"/>
              </a:endParaRPr>
            </a:p>
          </p:txBody>
        </p:sp>
        <p:sp>
          <p:nvSpPr>
            <p:cNvPr id="45" name="Freeform: Shape 140">
              <a:extLst>
                <a:ext uri="{FF2B5EF4-FFF2-40B4-BE49-F238E27FC236}">
                  <a16:creationId xmlns="" xmlns:a16="http://schemas.microsoft.com/office/drawing/2014/main" id="{5754531A-EAA6-45FF-99F7-9E86C1C32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1827" y="3896390"/>
              <a:ext cx="925126" cy="917009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200" kern="0" dirty="0" err="1">
                <a:latin typeface="Lato Heavy"/>
                <a:ea typeface="ＭＳ Ｐゴシック"/>
              </a:endParaRPr>
            </a:p>
          </p:txBody>
        </p:sp>
        <p:sp>
          <p:nvSpPr>
            <p:cNvPr id="47" name="Marvintrackercircle">
              <a:extLst>
                <a:ext uri="{FF2B5EF4-FFF2-40B4-BE49-F238E27FC236}">
                  <a16:creationId xmlns="" xmlns:a16="http://schemas.microsoft.com/office/drawing/2014/main" id="{4C6C365B-5347-4CE3-9331-229E738CDB8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2882292" y="3953831"/>
              <a:ext cx="806209" cy="802126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200" kern="0" dirty="0">
                <a:solidFill>
                  <a:srgbClr val="0070CE"/>
                </a:solidFill>
                <a:latin typeface="Lato Heavy"/>
                <a:ea typeface="ＭＳ Ｐゴシック"/>
              </a:endParaRPr>
            </a:p>
          </p:txBody>
        </p:sp>
      </p:grp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5FBCBBBE-EDBB-4C78-8AE7-059C3B721EDA}"/>
              </a:ext>
            </a:extLst>
          </p:cNvPr>
          <p:cNvSpPr/>
          <p:nvPr/>
        </p:nvSpPr>
        <p:spPr>
          <a:xfrm>
            <a:off x="5701553" y="972348"/>
            <a:ext cx="3012141" cy="964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Внедрение методики определения минимальной заработной платы</a:t>
            </a:r>
          </a:p>
        </p:txBody>
      </p:sp>
      <p:grpSp>
        <p:nvGrpSpPr>
          <p:cNvPr id="64" name="Группа 105">
            <a:extLst>
              <a:ext uri="{FF2B5EF4-FFF2-40B4-BE49-F238E27FC236}">
                <a16:creationId xmlns="" xmlns:a16="http://schemas.microsoft.com/office/drawing/2014/main" id="{B26E68D3-0469-4B3F-B755-0BECC9DE8B54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98523" y="2243223"/>
            <a:ext cx="292325" cy="393037"/>
            <a:chOff x="5710238" y="2640013"/>
            <a:chExt cx="190499" cy="269875"/>
          </a:xfrm>
        </p:grpSpPr>
        <p:sp>
          <p:nvSpPr>
            <p:cNvPr id="65" name="Chevron1">
              <a:extLst>
                <a:ext uri="{FF2B5EF4-FFF2-40B4-BE49-F238E27FC236}">
                  <a16:creationId xmlns="" xmlns:a16="http://schemas.microsoft.com/office/drawing/2014/main" id="{B551C563-38F9-4EC6-8C86-CFEA0E211E6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66" name="Chevron2">
              <a:extLst>
                <a:ext uri="{FF2B5EF4-FFF2-40B4-BE49-F238E27FC236}">
                  <a16:creationId xmlns="" xmlns:a16="http://schemas.microsoft.com/office/drawing/2014/main" id="{55249567-8DA5-4184-A5EE-1722E55B29A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pic>
        <p:nvPicPr>
          <p:cNvPr id="35" name="Рисунок 146">
            <a:extLst>
              <a:ext uri="{FF2B5EF4-FFF2-40B4-BE49-F238E27FC236}">
                <a16:creationId xmlns="" xmlns:a16="http://schemas.microsoft.com/office/drawing/2014/main" id="{467CF48B-30F8-4B7C-B3CD-5AEF228B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1096634"/>
            <a:ext cx="318053" cy="31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105">
            <a:extLst>
              <a:ext uri="{FF2B5EF4-FFF2-40B4-BE49-F238E27FC236}">
                <a16:creationId xmlns="" xmlns:a16="http://schemas.microsoft.com/office/drawing/2014/main" id="{B26E68D3-0469-4B3F-B755-0BECC9DE8B54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96279" y="3222407"/>
            <a:ext cx="292325" cy="393037"/>
            <a:chOff x="5710238" y="2640013"/>
            <a:chExt cx="190499" cy="269875"/>
          </a:xfrm>
        </p:grpSpPr>
        <p:sp>
          <p:nvSpPr>
            <p:cNvPr id="38" name="Chevron1">
              <a:extLst>
                <a:ext uri="{FF2B5EF4-FFF2-40B4-BE49-F238E27FC236}">
                  <a16:creationId xmlns="" xmlns:a16="http://schemas.microsoft.com/office/drawing/2014/main" id="{B551C563-38F9-4EC6-8C86-CFEA0E211E6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9" name="Chevron2">
              <a:extLst>
                <a:ext uri="{FF2B5EF4-FFF2-40B4-BE49-F238E27FC236}">
                  <a16:creationId xmlns="" xmlns:a16="http://schemas.microsoft.com/office/drawing/2014/main" id="{55249567-8DA5-4184-A5EE-1722E55B29A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pic>
        <p:nvPicPr>
          <p:cNvPr id="49" name="Рисунок 11">
            <a:extLst>
              <a:ext uri="{FF2B5EF4-FFF2-40B4-BE49-F238E27FC236}">
                <a16:creationId xmlns="" xmlns:a16="http://schemas.microsoft.com/office/drawing/2014/main" id="{AE1FE3C0-9949-4DB1-B67B-6368EEF8E2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73" y="1169538"/>
            <a:ext cx="358575" cy="34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27">
            <a:extLst>
              <a:ext uri="{FF2B5EF4-FFF2-40B4-BE49-F238E27FC236}">
                <a16:creationId xmlns="" xmlns:a16="http://schemas.microsoft.com/office/drawing/2014/main" id="{67E7A995-BE8B-4EF4-8157-3505F8E0F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02" y="4132217"/>
            <a:ext cx="3609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28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Индекс </a:t>
            </a:r>
            <a:r>
              <a:rPr lang="ru-RU" altLang="ru-RU" sz="2800" b="1" kern="0" dirty="0" err="1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Кейтца</a:t>
            </a:r>
            <a:r>
              <a:rPr lang="ru-RU" altLang="ru-RU" sz="28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– 44% 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48" name="TextBox 227">
            <a:extLst>
              <a:ext uri="{FF2B5EF4-FFF2-40B4-BE49-F238E27FC236}">
                <a16:creationId xmlns="" xmlns:a16="http://schemas.microsoft.com/office/drawing/2014/main" id="{05650375-4684-42A5-A9AA-1423CD3D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604" y="2047716"/>
            <a:ext cx="38347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проведение исследования по разработке методики определения МЗП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BD1C2D2-5AB5-44FC-897A-9B2145240361}"/>
              </a:ext>
            </a:extLst>
          </p:cNvPr>
          <p:cNvSpPr/>
          <p:nvPr/>
        </p:nvSpPr>
        <p:spPr>
          <a:xfrm>
            <a:off x="5097745" y="3076570"/>
            <a:ext cx="3811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разработка методики определения МЗП, учитывающая основные экономические показатели которая позволит поэтапно увеличивать ее размер </a:t>
            </a:r>
            <a:r>
              <a:rPr lang="ru-RU" altLang="ru-RU" i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(</a:t>
            </a:r>
            <a:r>
              <a:rPr lang="ru-RU" i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март 2023 года)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6" name="Номер слайда 1">
            <a:extLst>
              <a:ext uri="{FF2B5EF4-FFF2-40B4-BE49-F238E27FC236}">
                <a16:creationId xmlns="" xmlns:a16="http://schemas.microsoft.com/office/drawing/2014/main" id="{1548C5CB-F827-40BA-BB1C-04D42D97DB2D}"/>
              </a:ext>
            </a:extLst>
          </p:cNvPr>
          <p:cNvSpPr txBox="1">
            <a:spLocks/>
          </p:cNvSpPr>
          <p:nvPr/>
        </p:nvSpPr>
        <p:spPr>
          <a:xfrm>
            <a:off x="8765382" y="4863704"/>
            <a:ext cx="365522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r>
              <a:rPr lang="ru-RU" altLang="ru-RU" sz="900" dirty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7442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B86F6D3E-6A4F-44D4-B3FA-D48A454F2EBC}"/>
              </a:ext>
            </a:extLst>
          </p:cNvPr>
          <p:cNvSpPr/>
          <p:nvPr/>
        </p:nvSpPr>
        <p:spPr>
          <a:xfrm>
            <a:off x="4918653" y="1484916"/>
            <a:ext cx="1314476" cy="3306902"/>
          </a:xfrm>
          <a:prstGeom prst="roundRect">
            <a:avLst/>
          </a:prstGeom>
          <a:solidFill>
            <a:schemeClr val="bg1">
              <a:lumMod val="75000"/>
              <a:alpha val="23922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DECEBEB-1E16-4B19-8688-CCB9A33A68C3}"/>
              </a:ext>
            </a:extLst>
          </p:cNvPr>
          <p:cNvSpPr/>
          <p:nvPr/>
        </p:nvSpPr>
        <p:spPr>
          <a:xfrm>
            <a:off x="4020830" y="2270240"/>
            <a:ext cx="810936" cy="4927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dirty="0">
                <a:solidFill>
                  <a:schemeClr val="bg1"/>
                </a:solidFill>
                <a:latin typeface="Trebuchet MS" panose="020B0603020202020204" pitchFamily="34" charset="0"/>
              </a:rPr>
              <a:t>МИО областей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1324A0-6A44-4391-B4CD-791B87BA69FF}"/>
              </a:ext>
            </a:extLst>
          </p:cNvPr>
          <p:cNvSpPr/>
          <p:nvPr/>
        </p:nvSpPr>
        <p:spPr>
          <a:xfrm>
            <a:off x="5018984" y="2272543"/>
            <a:ext cx="1134000" cy="714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Областные центры трудовой мобильности занятости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Бэк</a:t>
            </a:r>
            <a:r>
              <a:rPr lang="ru-RU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-офис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412B629-C46A-453E-BEE5-6C1982FFFA75}"/>
              </a:ext>
            </a:extLst>
          </p:cNvPr>
          <p:cNvSpPr/>
          <p:nvPr/>
        </p:nvSpPr>
        <p:spPr>
          <a:xfrm>
            <a:off x="5013364" y="3303788"/>
            <a:ext cx="1134000" cy="13380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Представительства в районах </a:t>
            </a:r>
            <a:r>
              <a:rPr lang="ru-RU" sz="825" i="1" dirty="0">
                <a:solidFill>
                  <a:schemeClr val="bg1"/>
                </a:solidFill>
                <a:latin typeface="Trebuchet MS" panose="020B0603020202020204" pitchFamily="34" charset="0"/>
              </a:rPr>
              <a:t>(городах)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в виде </a:t>
            </a:r>
            <a:r>
              <a:rPr lang="ru-RU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Карьерных центров </a:t>
            </a:r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(202) и мобильных групп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Фронт-офис</a:t>
            </a:r>
            <a:endParaRPr lang="ru-RU" sz="75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5553BF1-0EC5-4D4F-82D5-42945700658C}"/>
              </a:ext>
            </a:extLst>
          </p:cNvPr>
          <p:cNvSpPr/>
          <p:nvPr/>
        </p:nvSpPr>
        <p:spPr>
          <a:xfrm>
            <a:off x="3992134" y="3232797"/>
            <a:ext cx="848102" cy="5489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dirty="0">
                <a:solidFill>
                  <a:schemeClr val="bg1"/>
                </a:solidFill>
                <a:latin typeface="Trebuchet MS" panose="020B0603020202020204" pitchFamily="34" charset="0"/>
              </a:rPr>
              <a:t>МИО районов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B819EE74-12CD-4B8D-AC61-4E7DFB075571}"/>
              </a:ext>
            </a:extLst>
          </p:cNvPr>
          <p:cNvCxnSpPr>
            <a:cxnSpLocks/>
            <a:stCxn id="8" idx="2"/>
            <a:endCxn id="3" idx="0"/>
          </p:cNvCxnSpPr>
          <p:nvPr/>
        </p:nvCxnSpPr>
        <p:spPr>
          <a:xfrm flipH="1">
            <a:off x="4426298" y="1973192"/>
            <a:ext cx="4235" cy="2970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0F79CAC-CF35-42D5-A58A-936947EA2AE1}"/>
              </a:ext>
            </a:extLst>
          </p:cNvPr>
          <p:cNvSpPr/>
          <p:nvPr/>
        </p:nvSpPr>
        <p:spPr>
          <a:xfrm>
            <a:off x="4020831" y="1569894"/>
            <a:ext cx="819405" cy="4032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dirty="0">
                <a:solidFill>
                  <a:schemeClr val="bg1"/>
                </a:solidFill>
                <a:latin typeface="Trebuchet MS" panose="020B0603020202020204" pitchFamily="34" charset="0"/>
              </a:rPr>
              <a:t>МТСЗН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5A68C95-3363-4DE2-BF2E-FBD8AA816DBC}"/>
              </a:ext>
            </a:extLst>
          </p:cNvPr>
          <p:cNvSpPr/>
          <p:nvPr/>
        </p:nvSpPr>
        <p:spPr>
          <a:xfrm>
            <a:off x="5021090" y="1574372"/>
            <a:ext cx="1134000" cy="3887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ЦРТР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1C103AA8-F984-433D-9460-13D8D20D15CD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840236" y="1768763"/>
            <a:ext cx="180854" cy="27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93595ABB-4BF8-44F9-904F-E0D893FCAB13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4831766" y="2516617"/>
            <a:ext cx="187218" cy="1134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243714">
            <a:extLst>
              <a:ext uri="{FF2B5EF4-FFF2-40B4-BE49-F238E27FC236}">
                <a16:creationId xmlns="" xmlns:a16="http://schemas.microsoft.com/office/drawing/2014/main" id="{44B6647D-A70C-4F47-B059-A1928C644706}"/>
              </a:ext>
            </a:extLst>
          </p:cNvPr>
          <p:cNvCxnSpPr>
            <a:cxnSpLocks/>
          </p:cNvCxnSpPr>
          <p:nvPr/>
        </p:nvCxnSpPr>
        <p:spPr>
          <a:xfrm rot="5400000">
            <a:off x="5418382" y="2116795"/>
            <a:ext cx="309390" cy="2106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D42941C-4A87-481C-9AAE-E8136817FDF8}"/>
              </a:ext>
            </a:extLst>
          </p:cNvPr>
          <p:cNvGrpSpPr/>
          <p:nvPr/>
        </p:nvGrpSpPr>
        <p:grpSpPr>
          <a:xfrm>
            <a:off x="3637804" y="1075681"/>
            <a:ext cx="135000" cy="297000"/>
            <a:chOff x="3527912" y="1669518"/>
            <a:chExt cx="252000" cy="785976"/>
          </a:xfrm>
          <a:solidFill>
            <a:srgbClr val="FFC000"/>
          </a:solidFill>
        </p:grpSpPr>
        <p:sp>
          <p:nvSpPr>
            <p:cNvPr id="14" name="Шеврон 20">
              <a:extLst>
                <a:ext uri="{FF2B5EF4-FFF2-40B4-BE49-F238E27FC236}">
                  <a16:creationId xmlns="" xmlns:a16="http://schemas.microsoft.com/office/drawing/2014/main" id="{9C744997-D7AA-45F8-A78F-EC55327B49B8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Шеврон 71">
              <a:extLst>
                <a:ext uri="{FF2B5EF4-FFF2-40B4-BE49-F238E27FC236}">
                  <a16:creationId xmlns="" xmlns:a16="http://schemas.microsoft.com/office/drawing/2014/main" id="{6DE9F282-D134-4B43-9BD7-E9225BB15200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2BA0E12-3818-44BA-8C7A-B7D5DF11C6E0}"/>
              </a:ext>
            </a:extLst>
          </p:cNvPr>
          <p:cNvSpPr/>
          <p:nvPr/>
        </p:nvSpPr>
        <p:spPr>
          <a:xfrm>
            <a:off x="258199" y="1061314"/>
            <a:ext cx="3121941" cy="297000"/>
          </a:xfrm>
          <a:prstGeom prst="rect">
            <a:avLst/>
          </a:prstGeom>
          <a:solidFill>
            <a:srgbClr val="0065B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Центры занятости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D40C35D-35FF-4F2F-957D-2C16289260AA}"/>
              </a:ext>
            </a:extLst>
          </p:cNvPr>
          <p:cNvSpPr/>
          <p:nvPr/>
        </p:nvSpPr>
        <p:spPr>
          <a:xfrm>
            <a:off x="3996604" y="1061314"/>
            <a:ext cx="4255573" cy="297000"/>
          </a:xfrm>
          <a:prstGeom prst="rect">
            <a:avLst/>
          </a:prstGeom>
          <a:solidFill>
            <a:srgbClr val="0065B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ru-RU" dirty="0">
                <a:solidFill>
                  <a:prstClr val="white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Центры трудовой мобильности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5AF716E5-3715-4076-B4E2-70C689657709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80364" y="3001466"/>
            <a:ext cx="0" cy="3023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243714">
            <a:extLst>
              <a:ext uri="{FF2B5EF4-FFF2-40B4-BE49-F238E27FC236}">
                <a16:creationId xmlns="" xmlns:a16="http://schemas.microsoft.com/office/drawing/2014/main" id="{47547E0F-2FB4-404E-9739-957A1B94CDA6}"/>
              </a:ext>
            </a:extLst>
          </p:cNvPr>
          <p:cNvCxnSpPr>
            <a:cxnSpLocks/>
          </p:cNvCxnSpPr>
          <p:nvPr/>
        </p:nvCxnSpPr>
        <p:spPr>
          <a:xfrm>
            <a:off x="4289470" y="3781908"/>
            <a:ext cx="729000" cy="229490"/>
          </a:xfrm>
          <a:prstGeom prst="bentConnector3">
            <a:avLst>
              <a:gd name="adj1" fmla="val -632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49628B3-350D-427D-B3E7-BFA32E1BDD84}"/>
              </a:ext>
            </a:extLst>
          </p:cNvPr>
          <p:cNvSpPr txBox="1"/>
          <p:nvPr/>
        </p:nvSpPr>
        <p:spPr>
          <a:xfrm>
            <a:off x="6423902" y="1484916"/>
            <a:ext cx="2484000" cy="348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975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ДЛЯ РАБОТОДАТЕЛЕЙ</a:t>
            </a:r>
            <a:r>
              <a:rPr lang="ru-RU" sz="975" b="1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 marL="200025" indent="-135731">
              <a:lnSpc>
                <a:spcPct val="120000"/>
              </a:lnSpc>
              <a:buAutoNum type="arabicParenR"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подбор персонала </a:t>
            </a:r>
            <a:endParaRPr lang="en-US" sz="975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00025" indent="-135731">
              <a:lnSpc>
                <a:spcPct val="120000"/>
              </a:lnSpc>
              <a:buFontTx/>
              <a:buAutoNum type="arabicParenR"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поддержка в управлении персоналом</a:t>
            </a:r>
          </a:p>
          <a:p>
            <a:pPr marL="200025" indent="-135731">
              <a:lnSpc>
                <a:spcPct val="120000"/>
              </a:lnSpc>
              <a:buFontTx/>
              <a:buAutoNum type="arabicParenR"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предоставление информации о рынке труда </a:t>
            </a:r>
            <a:endParaRPr lang="en-US" sz="975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n-US" sz="975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975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ДЛЯ СОИСКАТЕЛЕЙ:</a:t>
            </a:r>
          </a:p>
          <a:p>
            <a:pPr marL="200025" indent="-135731">
              <a:lnSpc>
                <a:spcPct val="120000"/>
              </a:lnSpc>
              <a:buFont typeface="+mj-lt"/>
              <a:buAutoNum type="arabicParenR"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карьерное консультирование</a:t>
            </a:r>
            <a:endParaRPr lang="en-US" sz="975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00025" indent="-135731">
              <a:lnSpc>
                <a:spcPct val="120000"/>
              </a:lnSpc>
              <a:buFont typeface="+mj-lt"/>
              <a:buAutoNum type="arabicParenR"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разработка индивидуальных планов трудоустройства </a:t>
            </a:r>
            <a:r>
              <a:rPr lang="ru-RU" sz="900" i="1" dirty="0">
                <a:solidFill>
                  <a:schemeClr val="bg1"/>
                </a:solidFill>
                <a:latin typeface="Trebuchet MS" panose="020B0603020202020204" pitchFamily="34" charset="0"/>
              </a:rPr>
              <a:t>(на основе принципов кейс-менеджмента)</a:t>
            </a:r>
            <a:endParaRPr lang="ru-RU" sz="975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00025" indent="-135731">
              <a:lnSpc>
                <a:spcPct val="120000"/>
              </a:lnSpc>
              <a:buFont typeface="+mj-lt"/>
              <a:buAutoNum type="arabicParenR"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организация обучение</a:t>
            </a:r>
          </a:p>
          <a:p>
            <a:pPr marL="200025" indent="-135731">
              <a:lnSpc>
                <a:spcPct val="120000"/>
              </a:lnSpc>
              <a:buFont typeface="+mj-lt"/>
              <a:buAutoNum type="arabicParenR"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трудоустройство на вакантные рабочие места</a:t>
            </a:r>
          </a:p>
          <a:p>
            <a:pPr marL="200025" indent="-135731">
              <a:lnSpc>
                <a:spcPct val="120000"/>
              </a:lnSpc>
              <a:buFont typeface="+mj-lt"/>
              <a:buAutoNum type="arabicParenR"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направление на работу в другие регионы, зарубеж</a:t>
            </a:r>
          </a:p>
          <a:p>
            <a:pPr marL="200025" indent="-135731">
              <a:lnSpc>
                <a:spcPct val="120000"/>
              </a:lnSpc>
              <a:buFont typeface="+mj-lt"/>
              <a:buAutoNum type="arabicParenR" startAt="3"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реализация программы переселения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BE2E0B9-F96D-47FD-8403-D6BF7F772B91}"/>
              </a:ext>
            </a:extLst>
          </p:cNvPr>
          <p:cNvSpPr/>
          <p:nvPr/>
        </p:nvSpPr>
        <p:spPr>
          <a:xfrm>
            <a:off x="258199" y="1506347"/>
            <a:ext cx="3121941" cy="3148298"/>
          </a:xfrm>
          <a:prstGeom prst="rect">
            <a:avLst/>
          </a:prstGeom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  <a:tabLst>
                <a:tab pos="200025" algn="l"/>
              </a:tabLst>
              <a:defRPr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Работают </a:t>
            </a: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202</a:t>
            </a: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 Центра занятости в районах и городах областей. </a:t>
            </a:r>
          </a:p>
          <a:p>
            <a:pPr marL="257175" indent="-257175" algn="just">
              <a:buFont typeface="+mj-lt"/>
              <a:buAutoNum type="arabicPeriod"/>
              <a:tabLst>
                <a:tab pos="200025" algn="l"/>
              </a:tabLst>
              <a:defRPr/>
            </a:pPr>
            <a:endParaRPr lang="ru-RU" sz="975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57175" indent="-257175" defTabSz="134541">
              <a:buFont typeface="+mj-lt"/>
              <a:buAutoNum type="arabicPeriod"/>
              <a:tabLst>
                <a:tab pos="135731" algn="l"/>
                <a:tab pos="200025" algn="l"/>
              </a:tabLst>
              <a:defRPr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Они были созданы в 2010 году для  предоставления господдержки безработным и другим категориям в рамках активных мер занятости. </a:t>
            </a:r>
          </a:p>
          <a:p>
            <a:pPr marL="257175" indent="-257175" algn="just">
              <a:buFont typeface="+mj-lt"/>
              <a:buAutoNum type="arabicPeriod"/>
              <a:tabLst>
                <a:tab pos="200025" algn="l"/>
              </a:tabLst>
              <a:defRPr/>
            </a:pPr>
            <a:endParaRPr lang="ru-RU" sz="975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57175" indent="-257175">
              <a:buFont typeface="+mj-lt"/>
              <a:buAutoNum type="arabicPeriod"/>
              <a:tabLst>
                <a:tab pos="200025" algn="l"/>
              </a:tabLst>
              <a:defRPr/>
            </a:pPr>
            <a:r>
              <a:rPr lang="ru-RU" sz="975" dirty="0">
                <a:solidFill>
                  <a:schemeClr val="bg1"/>
                </a:solidFill>
                <a:latin typeface="Trebuchet MS" panose="020B0603020202020204" pitchFamily="34" charset="0"/>
              </a:rPr>
              <a:t>В настоящее время вся работа, связанная с: </a:t>
            </a:r>
          </a:p>
          <a:p>
            <a:pPr marL="535781" indent="-214313" algn="just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k-KZ" sz="975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регистрацией безработных</a:t>
            </a:r>
          </a:p>
          <a:p>
            <a:pPr marL="535781" indent="-214313" algn="just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k-KZ" sz="975" dirty="0">
                <a:solidFill>
                  <a:schemeClr val="bg1"/>
                </a:solidFill>
                <a:latin typeface="Trebuchet MS" panose="020B0603020202020204" pitchFamily="34" charset="0"/>
              </a:rPr>
              <a:t>соц.выплата по потере работы</a:t>
            </a:r>
          </a:p>
          <a:p>
            <a:pPr marL="535781" indent="-214313" algn="just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k-KZ" sz="975" dirty="0">
                <a:solidFill>
                  <a:schemeClr val="bg1"/>
                </a:solidFill>
                <a:latin typeface="Trebuchet MS" panose="020B0603020202020204" pitchFamily="34" charset="0"/>
              </a:rPr>
              <a:t>субсидирование рабочих мест</a:t>
            </a:r>
          </a:p>
          <a:p>
            <a:pPr marL="535781" indent="-214313" algn="just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k-KZ" sz="975" dirty="0">
                <a:solidFill>
                  <a:schemeClr val="bg1"/>
                </a:solidFill>
                <a:latin typeface="Trebuchet MS" panose="020B0603020202020204" pitchFamily="34" charset="0"/>
              </a:rPr>
              <a:t>добровольное переселение</a:t>
            </a:r>
          </a:p>
          <a:p>
            <a:pPr marL="535781" indent="-214313" algn="just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k-KZ" sz="975" dirty="0">
                <a:solidFill>
                  <a:schemeClr val="bg1"/>
                </a:solidFill>
                <a:latin typeface="Trebuchet MS" panose="020B0603020202020204" pitchFamily="34" charset="0"/>
              </a:rPr>
              <a:t>выдача грантов</a:t>
            </a:r>
          </a:p>
          <a:p>
            <a:pPr marL="200025" algn="just"/>
            <a:r>
              <a:rPr lang="kk-KZ" sz="975" b="1" dirty="0">
                <a:solidFill>
                  <a:schemeClr val="bg1"/>
                </a:solidFill>
                <a:latin typeface="Trebuchet MS" panose="020B0603020202020204" pitchFamily="34" charset="0"/>
              </a:rPr>
              <a:t>полностью оцифрованы и реализованы на </a:t>
            </a:r>
          </a:p>
          <a:p>
            <a:pPr marL="200025" algn="just"/>
            <a:r>
              <a:rPr lang="kk-KZ" sz="975" b="1" dirty="0">
                <a:solidFill>
                  <a:schemeClr val="bg1"/>
                </a:solidFill>
                <a:latin typeface="Trebuchet MS" panose="020B0603020202020204" pitchFamily="34" charset="0"/>
              </a:rPr>
              <a:t>Электронной бирже труда </a:t>
            </a:r>
          </a:p>
          <a:p>
            <a:pPr marL="200025" algn="just"/>
            <a:endParaRPr lang="kk-KZ" sz="975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71463" indent="-271463" algn="just">
              <a:buFont typeface="+mj-lt"/>
              <a:buAutoNum type="arabicPeriod" startAt="4"/>
            </a:pPr>
            <a:r>
              <a:rPr lang="kk-KZ" sz="975" b="1" dirty="0">
                <a:solidFill>
                  <a:schemeClr val="bg1"/>
                </a:solidFill>
                <a:latin typeface="Trebuchet MS" panose="020B0603020202020204" pitchFamily="34" charset="0"/>
              </a:rPr>
              <a:t>Требуется перезагрузка работы с учетом новых условий на рынке труда</a:t>
            </a:r>
            <a:endParaRPr lang="ru-RU" sz="975" b="1" u="sng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2E20B45-AF8E-4631-9216-5CDD5C1B1BA1}"/>
              </a:ext>
            </a:extLst>
          </p:cNvPr>
          <p:cNvSpPr/>
          <p:nvPr/>
        </p:nvSpPr>
        <p:spPr>
          <a:xfrm>
            <a:off x="145724" y="601945"/>
            <a:ext cx="136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 algn="ctr"/>
            <a:r>
              <a:rPr lang="ru-RU" dirty="0">
                <a:solidFill>
                  <a:srgbClr val="FFC000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Как сейчас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D1C3549-0E04-4700-B800-812F1AA2A655}"/>
              </a:ext>
            </a:extLst>
          </p:cNvPr>
          <p:cNvSpPr/>
          <p:nvPr/>
        </p:nvSpPr>
        <p:spPr>
          <a:xfrm>
            <a:off x="3899081" y="601945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srgbClr val="FFC000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Как будет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CA860D8-7612-4284-81FE-9FB369F3705C}"/>
              </a:ext>
            </a:extLst>
          </p:cNvPr>
          <p:cNvSpPr txBox="1"/>
          <p:nvPr/>
        </p:nvSpPr>
        <p:spPr>
          <a:xfrm>
            <a:off x="173547" y="113971"/>
            <a:ext cx="894976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cs typeface="+mn-cs"/>
              </a:rPr>
              <a:t>ТРАНСФОРМАЦИЯ ЦЕНТРОВ ЗАНЯТОСТИ В ЦЕНТРЫ ТРУДОВОЙ МОБИЛЬНОСТИ</a:t>
            </a:r>
            <a:endParaRPr lang="en-US" b="1" dirty="0">
              <a:solidFill>
                <a:srgbClr val="FFC000"/>
              </a:solidFill>
              <a:latin typeface="Arial Narrow" panose="020B0606020202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2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трелка вправо 2">
            <a:extLst>
              <a:ext uri="{FF2B5EF4-FFF2-40B4-BE49-F238E27FC236}">
                <a16:creationId xmlns="" xmlns:a16="http://schemas.microsoft.com/office/drawing/2014/main" id="{A6477170-52B7-43D7-801B-1EB30AF0B972}"/>
              </a:ext>
            </a:extLst>
          </p:cNvPr>
          <p:cNvSpPr/>
          <p:nvPr/>
        </p:nvSpPr>
        <p:spPr>
          <a:xfrm>
            <a:off x="194235" y="2728718"/>
            <a:ext cx="9018000" cy="2155781"/>
          </a:xfrm>
          <a:prstGeom prst="rightArrow">
            <a:avLst>
              <a:gd name="adj1" fmla="val 97976"/>
              <a:gd name="adj2" fmla="val 38209"/>
            </a:avLst>
          </a:prstGeom>
          <a:solidFill>
            <a:srgbClr val="A6A6A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7" name="Объект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725BD74-A226-47F1-A975-F440DCD0D08E}"/>
              </a:ext>
            </a:extLst>
          </p:cNvPr>
          <p:cNvSpPr txBox="1"/>
          <p:nvPr/>
        </p:nvSpPr>
        <p:spPr>
          <a:xfrm>
            <a:off x="108602" y="82583"/>
            <a:ext cx="775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0"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</a:rPr>
              <a:t>ЭЛЕКТРОННАЯ БИРЖА ТРУДА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4D56A3C-F729-4BDE-AC79-13EB15C8319A}"/>
              </a:ext>
            </a:extLst>
          </p:cNvPr>
          <p:cNvSpPr/>
          <p:nvPr/>
        </p:nvSpPr>
        <p:spPr>
          <a:xfrm>
            <a:off x="329004" y="3624579"/>
            <a:ext cx="1523732" cy="45660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Путеводитель по профессиям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A9E95443-BBDB-48E3-A70F-84487561E87F}"/>
              </a:ext>
            </a:extLst>
          </p:cNvPr>
          <p:cNvSpPr/>
          <p:nvPr/>
        </p:nvSpPr>
        <p:spPr>
          <a:xfrm>
            <a:off x="2139960" y="3689293"/>
            <a:ext cx="1680486" cy="45660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онлайн платформа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Skills.enbek.kz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BCAADA8A-67D8-45F2-AE77-5977EFF39F4E}"/>
              </a:ext>
            </a:extLst>
          </p:cNvPr>
          <p:cNvSpPr/>
          <p:nvPr/>
        </p:nvSpPr>
        <p:spPr>
          <a:xfrm>
            <a:off x="4555304" y="3016957"/>
            <a:ext cx="2080738" cy="42694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площадка по трудоустройству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Enbek.kz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7C814DA4-046E-4D14-AFBC-9A4106AAAE76}"/>
              </a:ext>
            </a:extLst>
          </p:cNvPr>
          <p:cNvSpPr/>
          <p:nvPr/>
        </p:nvSpPr>
        <p:spPr>
          <a:xfrm>
            <a:off x="7151119" y="3463364"/>
            <a:ext cx="1680486" cy="4467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регистрация трудовых отношений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HR.enbek.kz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CFDE6581-8672-4B62-82E1-794204963870}"/>
              </a:ext>
            </a:extLst>
          </p:cNvPr>
          <p:cNvSpPr/>
          <p:nvPr/>
        </p:nvSpPr>
        <p:spPr>
          <a:xfrm>
            <a:off x="4584700" y="4393152"/>
            <a:ext cx="2076973" cy="42694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бизнеса на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Business.enbek.kz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A8D8EA2-01FA-4B4D-8984-EC6268C8FCD1}"/>
              </a:ext>
            </a:extLst>
          </p:cNvPr>
          <p:cNvSpPr/>
          <p:nvPr/>
        </p:nvSpPr>
        <p:spPr>
          <a:xfrm>
            <a:off x="-7353" y="1672152"/>
            <a:ext cx="2442935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Профессиональная</a:t>
            </a:r>
          </a:p>
          <a:p>
            <a:pPr algn="ctr">
              <a:lnSpc>
                <a:spcPct val="85000"/>
              </a:lnSpc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ориентация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8495D7AC-F0C0-46BB-9E04-786819688458}"/>
              </a:ext>
            </a:extLst>
          </p:cNvPr>
          <p:cNvSpPr/>
          <p:nvPr/>
        </p:nvSpPr>
        <p:spPr>
          <a:xfrm>
            <a:off x="2302538" y="1678300"/>
            <a:ext cx="1477939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Обретение </a:t>
            </a:r>
          </a:p>
          <a:p>
            <a:pPr algn="ctr">
              <a:lnSpc>
                <a:spcPct val="85000"/>
              </a:lnSpc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навыков</a:t>
            </a:r>
            <a:endParaRPr lang="en-US" b="1" dirty="0">
              <a:solidFill>
                <a:srgbClr val="FFC00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A02DBD9-529A-471D-897D-4B75790C12BE}"/>
              </a:ext>
            </a:extLst>
          </p:cNvPr>
          <p:cNvSpPr/>
          <p:nvPr/>
        </p:nvSpPr>
        <p:spPr>
          <a:xfrm>
            <a:off x="4228184" y="1665302"/>
            <a:ext cx="1812329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</a:p>
          <a:p>
            <a:pPr algn="ctr">
              <a:lnSpc>
                <a:spcPct val="85000"/>
              </a:lnSpc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занятости</a:t>
            </a:r>
            <a:endParaRPr lang="en-US" b="1" dirty="0">
              <a:solidFill>
                <a:srgbClr val="FFC00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B977E57D-B5DC-4EB2-BCCC-822F263D24C2}"/>
              </a:ext>
            </a:extLst>
          </p:cNvPr>
          <p:cNvSpPr/>
          <p:nvPr/>
        </p:nvSpPr>
        <p:spPr>
          <a:xfrm>
            <a:off x="6488220" y="1665302"/>
            <a:ext cx="235391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Оформление </a:t>
            </a:r>
          </a:p>
          <a:p>
            <a:pPr algn="ctr">
              <a:lnSpc>
                <a:spcPct val="85000"/>
              </a:lnSpc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трудовых отношений</a:t>
            </a:r>
            <a:endParaRPr lang="en-US" b="1" dirty="0">
              <a:solidFill>
                <a:srgbClr val="FFC00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E13E441E-B1BD-4A3B-9B16-4D1B76BA4A2D}"/>
              </a:ext>
            </a:extLst>
          </p:cNvPr>
          <p:cNvCxnSpPr>
            <a:cxnSpLocks/>
          </p:cNvCxnSpPr>
          <p:nvPr/>
        </p:nvCxnSpPr>
        <p:spPr>
          <a:xfrm>
            <a:off x="7680730" y="2126424"/>
            <a:ext cx="0" cy="13394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6D389768-CD86-4DC8-BB2D-3A2837C9D6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8" y="1166382"/>
            <a:ext cx="456226" cy="45622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504C4A22-19B9-41CE-86BC-26A7370116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11" y="1241061"/>
            <a:ext cx="387695" cy="38769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0741DFD2-3796-4618-91B8-41D4079598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89" y="1188056"/>
            <a:ext cx="530011" cy="53001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C529BCA-250B-4ED0-9873-9267C3B078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40" y="1240176"/>
            <a:ext cx="409550" cy="409550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261C47BD-0EB9-4C75-BD33-F5A04C4E721D}"/>
              </a:ext>
            </a:extLst>
          </p:cNvPr>
          <p:cNvSpPr/>
          <p:nvPr/>
        </p:nvSpPr>
        <p:spPr>
          <a:xfrm>
            <a:off x="802038" y="4070952"/>
            <a:ext cx="527360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975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225BB2F0-9EC1-4341-86BD-428560ECED0E}"/>
              </a:ext>
            </a:extLst>
          </p:cNvPr>
          <p:cNvSpPr/>
          <p:nvPr/>
        </p:nvSpPr>
        <p:spPr>
          <a:xfrm>
            <a:off x="2678374" y="4279839"/>
            <a:ext cx="527361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975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482C142D-DFDB-4A5E-B537-E5A31CE432C7}"/>
              </a:ext>
            </a:extLst>
          </p:cNvPr>
          <p:cNvSpPr/>
          <p:nvPr/>
        </p:nvSpPr>
        <p:spPr>
          <a:xfrm>
            <a:off x="3999993" y="3351674"/>
            <a:ext cx="545538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975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8D052649-F515-42D0-8365-828B46C00951}"/>
              </a:ext>
            </a:extLst>
          </p:cNvPr>
          <p:cNvSpPr/>
          <p:nvPr/>
        </p:nvSpPr>
        <p:spPr>
          <a:xfrm>
            <a:off x="3970934" y="4624274"/>
            <a:ext cx="562773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975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356024D1-D05B-4D64-AF95-7662D25FD165}"/>
              </a:ext>
            </a:extLst>
          </p:cNvPr>
          <p:cNvSpPr/>
          <p:nvPr/>
        </p:nvSpPr>
        <p:spPr>
          <a:xfrm>
            <a:off x="6645107" y="3721302"/>
            <a:ext cx="573866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975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</a:t>
            </a:r>
            <a:r>
              <a:rPr lang="ru-RU" sz="975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975" b="1" dirty="0">
              <a:solidFill>
                <a:prstClr val="white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6DD18244-677B-4C8C-AC66-6DDD2B18DCFE}"/>
              </a:ext>
            </a:extLst>
          </p:cNvPr>
          <p:cNvSpPr/>
          <p:nvPr/>
        </p:nvSpPr>
        <p:spPr>
          <a:xfrm>
            <a:off x="4540838" y="3763538"/>
            <a:ext cx="1970379" cy="42694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«Работа без границ» для стран-участниц ЕАЭС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CF109EB5-BAF7-4CFD-B65D-4E1C086EF1D5}"/>
              </a:ext>
            </a:extLst>
          </p:cNvPr>
          <p:cNvSpPr/>
          <p:nvPr/>
        </p:nvSpPr>
        <p:spPr>
          <a:xfrm>
            <a:off x="3976300" y="3963841"/>
            <a:ext cx="562773" cy="189000"/>
          </a:xfrm>
          <a:prstGeom prst="rect">
            <a:avLst/>
          </a:prstGeom>
          <a:solidFill>
            <a:srgbClr val="295E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975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975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en-US" sz="975" b="1" dirty="0">
              <a:solidFill>
                <a:prstClr val="white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C3266788-F768-422A-AD60-F462D951B8C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399" t="15512" r="8664" b="29726"/>
          <a:stretch/>
        </p:blipFill>
        <p:spPr>
          <a:xfrm>
            <a:off x="2697010" y="3336599"/>
            <a:ext cx="590498" cy="25634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D7C80A4C-F78E-4A6F-8B96-4733A1532D8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78" t="11697" r="5514" b="19139"/>
          <a:stretch/>
        </p:blipFill>
        <p:spPr>
          <a:xfrm>
            <a:off x="3970934" y="4359804"/>
            <a:ext cx="562774" cy="2637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31F8E0E8-6B7E-4911-95B0-49598308D0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0702" y="3007780"/>
            <a:ext cx="540136" cy="34643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35D67F91-1FA0-417A-8F00-931D658F7A7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226" t="17139" r="5510" b="18531"/>
          <a:stretch/>
        </p:blipFill>
        <p:spPr>
          <a:xfrm>
            <a:off x="6645107" y="3463817"/>
            <a:ext cx="573866" cy="258485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3978009" y="3722256"/>
            <a:ext cx="562829" cy="244027"/>
            <a:chOff x="5349465" y="4246039"/>
            <a:chExt cx="626726" cy="325369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5349465" y="4246039"/>
              <a:ext cx="626726" cy="325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14"/>
            <a:srcRect l="23725" t="1886" r="6732" b="14862"/>
            <a:stretch/>
          </p:blipFill>
          <p:spPr>
            <a:xfrm>
              <a:off x="5491484" y="4253986"/>
              <a:ext cx="285429" cy="303727"/>
            </a:xfrm>
            <a:prstGeom prst="rect">
              <a:avLst/>
            </a:prstGeom>
          </p:spPr>
        </p:pic>
      </p:grpSp>
      <p:sp>
        <p:nvSpPr>
          <p:cNvPr id="73" name="Прямоугольник 72"/>
          <p:cNvSpPr/>
          <p:nvPr/>
        </p:nvSpPr>
        <p:spPr>
          <a:xfrm>
            <a:off x="826999" y="3336548"/>
            <a:ext cx="562713" cy="25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4" name="bcgIcons_AbstractionInHiddenLayers">
            <a:extLst>
              <a:ext uri="{FF2B5EF4-FFF2-40B4-BE49-F238E27FC236}">
                <a16:creationId xmlns="" xmlns:a16="http://schemas.microsoft.com/office/drawing/2014/main" id="{233398C1-5EBA-4B54-91DE-FEEA576DE0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9310" y="3250043"/>
            <a:ext cx="413924" cy="414307"/>
            <a:chOff x="1682" y="0"/>
            <a:chExt cx="4316" cy="4320"/>
          </a:xfrm>
        </p:grpSpPr>
        <p:sp>
          <p:nvSpPr>
            <p:cNvPr id="75" name="AutoShape 30">
              <a:extLst>
                <a:ext uri="{FF2B5EF4-FFF2-40B4-BE49-F238E27FC236}">
                  <a16:creationId xmlns="" xmlns:a16="http://schemas.microsoft.com/office/drawing/2014/main" id="{07872286-29E0-4EC4-A1B9-A251BD6239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rtlCol="0" anchor="t" anchorCtr="0" compatLnSpc="1">
              <a:prstTxWarp prst="textNoShape">
                <a:avLst/>
              </a:prstTxWarp>
            </a:bodyPr>
            <a:lstStyle/>
            <a:p>
              <a:pPr defTabSz="685760"/>
              <a:endParaRPr lang="en-AU" sz="1097" dirty="0">
                <a:solidFill>
                  <a:srgbClr val="575757"/>
                </a:solidFill>
              </a:endParaRPr>
            </a:p>
          </p:txBody>
        </p:sp>
        <p:sp>
          <p:nvSpPr>
            <p:cNvPr id="76" name="Freeform 32">
              <a:extLst>
                <a:ext uri="{FF2B5EF4-FFF2-40B4-BE49-F238E27FC236}">
                  <a16:creationId xmlns="" xmlns:a16="http://schemas.microsoft.com/office/drawing/2014/main" id="{F91A1623-3022-4BC5-88B4-0640E911F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1" y="1136"/>
              <a:ext cx="2145" cy="2044"/>
            </a:xfrm>
            <a:custGeom>
              <a:avLst/>
              <a:gdLst>
                <a:gd name="T0" fmla="*/ 559 w 1145"/>
                <a:gd name="T1" fmla="*/ 1052 h 1090"/>
                <a:gd name="T2" fmla="*/ 559 w 1145"/>
                <a:gd name="T3" fmla="*/ 1084 h 1090"/>
                <a:gd name="T4" fmla="*/ 544 w 1145"/>
                <a:gd name="T5" fmla="*/ 1090 h 1090"/>
                <a:gd name="T6" fmla="*/ 528 w 1145"/>
                <a:gd name="T7" fmla="*/ 1084 h 1090"/>
                <a:gd name="T8" fmla="*/ 6 w 1145"/>
                <a:gd name="T9" fmla="*/ 562 h 1090"/>
                <a:gd name="T10" fmla="*/ 0 w 1145"/>
                <a:gd name="T11" fmla="*/ 546 h 1090"/>
                <a:gd name="T12" fmla="*/ 6 w 1145"/>
                <a:gd name="T13" fmla="*/ 530 h 1090"/>
                <a:gd name="T14" fmla="*/ 528 w 1145"/>
                <a:gd name="T15" fmla="*/ 8 h 1090"/>
                <a:gd name="T16" fmla="*/ 559 w 1145"/>
                <a:gd name="T17" fmla="*/ 8 h 1090"/>
                <a:gd name="T18" fmla="*/ 639 w 1145"/>
                <a:gd name="T19" fmla="*/ 88 h 1090"/>
                <a:gd name="T20" fmla="*/ 608 w 1145"/>
                <a:gd name="T21" fmla="*/ 119 h 1090"/>
                <a:gd name="T22" fmla="*/ 544 w 1145"/>
                <a:gd name="T23" fmla="*/ 55 h 1090"/>
                <a:gd name="T24" fmla="*/ 53 w 1145"/>
                <a:gd name="T25" fmla="*/ 546 h 1090"/>
                <a:gd name="T26" fmla="*/ 559 w 1145"/>
                <a:gd name="T27" fmla="*/ 1052 h 1090"/>
                <a:gd name="T28" fmla="*/ 306 w 1145"/>
                <a:gd name="T29" fmla="*/ 546 h 1090"/>
                <a:gd name="T30" fmla="*/ 797 w 1145"/>
                <a:gd name="T31" fmla="*/ 55 h 1090"/>
                <a:gd name="T32" fmla="*/ 861 w 1145"/>
                <a:gd name="T33" fmla="*/ 119 h 1090"/>
                <a:gd name="T34" fmla="*/ 892 w 1145"/>
                <a:gd name="T35" fmla="*/ 88 h 1090"/>
                <a:gd name="T36" fmla="*/ 812 w 1145"/>
                <a:gd name="T37" fmla="*/ 8 h 1090"/>
                <a:gd name="T38" fmla="*/ 781 w 1145"/>
                <a:gd name="T39" fmla="*/ 8 h 1090"/>
                <a:gd name="T40" fmla="*/ 259 w 1145"/>
                <a:gd name="T41" fmla="*/ 530 h 1090"/>
                <a:gd name="T42" fmla="*/ 259 w 1145"/>
                <a:gd name="T43" fmla="*/ 562 h 1090"/>
                <a:gd name="T44" fmla="*/ 781 w 1145"/>
                <a:gd name="T45" fmla="*/ 1084 h 1090"/>
                <a:gd name="T46" fmla="*/ 797 w 1145"/>
                <a:gd name="T47" fmla="*/ 1090 h 1090"/>
                <a:gd name="T48" fmla="*/ 812 w 1145"/>
                <a:gd name="T49" fmla="*/ 1084 h 1090"/>
                <a:gd name="T50" fmla="*/ 812 w 1145"/>
                <a:gd name="T51" fmla="*/ 1052 h 1090"/>
                <a:gd name="T52" fmla="*/ 306 w 1145"/>
                <a:gd name="T53" fmla="*/ 546 h 1090"/>
                <a:gd name="T54" fmla="*/ 559 w 1145"/>
                <a:gd name="T55" fmla="*/ 546 h 1090"/>
                <a:gd name="T56" fmla="*/ 1049 w 1145"/>
                <a:gd name="T57" fmla="*/ 55 h 1090"/>
                <a:gd name="T58" fmla="*/ 1114 w 1145"/>
                <a:gd name="T59" fmla="*/ 119 h 1090"/>
                <a:gd name="T60" fmla="*/ 1145 w 1145"/>
                <a:gd name="T61" fmla="*/ 88 h 1090"/>
                <a:gd name="T62" fmla="*/ 1065 w 1145"/>
                <a:gd name="T63" fmla="*/ 8 h 1090"/>
                <a:gd name="T64" fmla="*/ 1034 w 1145"/>
                <a:gd name="T65" fmla="*/ 8 h 1090"/>
                <a:gd name="T66" fmla="*/ 512 w 1145"/>
                <a:gd name="T67" fmla="*/ 530 h 1090"/>
                <a:gd name="T68" fmla="*/ 505 w 1145"/>
                <a:gd name="T69" fmla="*/ 546 h 1090"/>
                <a:gd name="T70" fmla="*/ 512 w 1145"/>
                <a:gd name="T71" fmla="*/ 562 h 1090"/>
                <a:gd name="T72" fmla="*/ 1034 w 1145"/>
                <a:gd name="T73" fmla="*/ 1084 h 1090"/>
                <a:gd name="T74" fmla="*/ 1049 w 1145"/>
                <a:gd name="T75" fmla="*/ 1090 h 1090"/>
                <a:gd name="T76" fmla="*/ 1065 w 1145"/>
                <a:gd name="T77" fmla="*/ 1084 h 1090"/>
                <a:gd name="T78" fmla="*/ 1065 w 1145"/>
                <a:gd name="T79" fmla="*/ 1052 h 1090"/>
                <a:gd name="T80" fmla="*/ 559 w 1145"/>
                <a:gd name="T81" fmla="*/ 546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5" h="1090">
                  <a:moveTo>
                    <a:pt x="559" y="1052"/>
                  </a:moveTo>
                  <a:cubicBezTo>
                    <a:pt x="568" y="1061"/>
                    <a:pt x="568" y="1075"/>
                    <a:pt x="559" y="1084"/>
                  </a:cubicBezTo>
                  <a:cubicBezTo>
                    <a:pt x="555" y="1088"/>
                    <a:pt x="549" y="1090"/>
                    <a:pt x="544" y="1090"/>
                  </a:cubicBezTo>
                  <a:cubicBezTo>
                    <a:pt x="538" y="1090"/>
                    <a:pt x="532" y="1088"/>
                    <a:pt x="528" y="1084"/>
                  </a:cubicBezTo>
                  <a:cubicBezTo>
                    <a:pt x="6" y="562"/>
                    <a:pt x="6" y="562"/>
                    <a:pt x="6" y="562"/>
                  </a:cubicBezTo>
                  <a:cubicBezTo>
                    <a:pt x="2" y="557"/>
                    <a:pt x="0" y="552"/>
                    <a:pt x="0" y="546"/>
                  </a:cubicBezTo>
                  <a:cubicBezTo>
                    <a:pt x="0" y="540"/>
                    <a:pt x="2" y="535"/>
                    <a:pt x="6" y="530"/>
                  </a:cubicBezTo>
                  <a:cubicBezTo>
                    <a:pt x="528" y="8"/>
                    <a:pt x="528" y="8"/>
                    <a:pt x="528" y="8"/>
                  </a:cubicBezTo>
                  <a:cubicBezTo>
                    <a:pt x="537" y="0"/>
                    <a:pt x="551" y="0"/>
                    <a:pt x="559" y="8"/>
                  </a:cubicBezTo>
                  <a:cubicBezTo>
                    <a:pt x="639" y="88"/>
                    <a:pt x="639" y="88"/>
                    <a:pt x="639" y="88"/>
                  </a:cubicBezTo>
                  <a:cubicBezTo>
                    <a:pt x="608" y="119"/>
                    <a:pt x="608" y="119"/>
                    <a:pt x="608" y="119"/>
                  </a:cubicBezTo>
                  <a:cubicBezTo>
                    <a:pt x="544" y="55"/>
                    <a:pt x="544" y="55"/>
                    <a:pt x="544" y="55"/>
                  </a:cubicBezTo>
                  <a:cubicBezTo>
                    <a:pt x="53" y="546"/>
                    <a:pt x="53" y="546"/>
                    <a:pt x="53" y="546"/>
                  </a:cubicBezTo>
                  <a:lnTo>
                    <a:pt x="559" y="1052"/>
                  </a:lnTo>
                  <a:close/>
                  <a:moveTo>
                    <a:pt x="306" y="546"/>
                  </a:moveTo>
                  <a:cubicBezTo>
                    <a:pt x="797" y="55"/>
                    <a:pt x="797" y="55"/>
                    <a:pt x="797" y="55"/>
                  </a:cubicBezTo>
                  <a:cubicBezTo>
                    <a:pt x="861" y="119"/>
                    <a:pt x="861" y="119"/>
                    <a:pt x="861" y="119"/>
                  </a:cubicBezTo>
                  <a:cubicBezTo>
                    <a:pt x="892" y="88"/>
                    <a:pt x="892" y="88"/>
                    <a:pt x="892" y="88"/>
                  </a:cubicBezTo>
                  <a:cubicBezTo>
                    <a:pt x="812" y="8"/>
                    <a:pt x="812" y="8"/>
                    <a:pt x="812" y="8"/>
                  </a:cubicBezTo>
                  <a:cubicBezTo>
                    <a:pt x="804" y="0"/>
                    <a:pt x="790" y="0"/>
                    <a:pt x="781" y="8"/>
                  </a:cubicBezTo>
                  <a:cubicBezTo>
                    <a:pt x="259" y="530"/>
                    <a:pt x="259" y="530"/>
                    <a:pt x="259" y="530"/>
                  </a:cubicBezTo>
                  <a:cubicBezTo>
                    <a:pt x="250" y="539"/>
                    <a:pt x="250" y="553"/>
                    <a:pt x="259" y="562"/>
                  </a:cubicBezTo>
                  <a:cubicBezTo>
                    <a:pt x="781" y="1084"/>
                    <a:pt x="781" y="1084"/>
                    <a:pt x="781" y="1084"/>
                  </a:cubicBezTo>
                  <a:cubicBezTo>
                    <a:pt x="785" y="1088"/>
                    <a:pt x="791" y="1090"/>
                    <a:pt x="797" y="1090"/>
                  </a:cubicBezTo>
                  <a:cubicBezTo>
                    <a:pt x="802" y="1090"/>
                    <a:pt x="808" y="1088"/>
                    <a:pt x="812" y="1084"/>
                  </a:cubicBezTo>
                  <a:cubicBezTo>
                    <a:pt x="821" y="1075"/>
                    <a:pt x="821" y="1061"/>
                    <a:pt x="812" y="1052"/>
                  </a:cubicBezTo>
                  <a:lnTo>
                    <a:pt x="306" y="546"/>
                  </a:lnTo>
                  <a:close/>
                  <a:moveTo>
                    <a:pt x="559" y="546"/>
                  </a:moveTo>
                  <a:cubicBezTo>
                    <a:pt x="1049" y="55"/>
                    <a:pt x="1049" y="55"/>
                    <a:pt x="1049" y="55"/>
                  </a:cubicBezTo>
                  <a:cubicBezTo>
                    <a:pt x="1114" y="119"/>
                    <a:pt x="1114" y="119"/>
                    <a:pt x="1114" y="119"/>
                  </a:cubicBezTo>
                  <a:cubicBezTo>
                    <a:pt x="1145" y="88"/>
                    <a:pt x="1145" y="88"/>
                    <a:pt x="1145" y="88"/>
                  </a:cubicBezTo>
                  <a:cubicBezTo>
                    <a:pt x="1065" y="8"/>
                    <a:pt x="1065" y="8"/>
                    <a:pt x="1065" y="8"/>
                  </a:cubicBezTo>
                  <a:cubicBezTo>
                    <a:pt x="1056" y="0"/>
                    <a:pt x="1042" y="0"/>
                    <a:pt x="1034" y="8"/>
                  </a:cubicBezTo>
                  <a:cubicBezTo>
                    <a:pt x="512" y="530"/>
                    <a:pt x="512" y="530"/>
                    <a:pt x="512" y="530"/>
                  </a:cubicBezTo>
                  <a:cubicBezTo>
                    <a:pt x="508" y="535"/>
                    <a:pt x="505" y="540"/>
                    <a:pt x="505" y="546"/>
                  </a:cubicBezTo>
                  <a:cubicBezTo>
                    <a:pt x="505" y="552"/>
                    <a:pt x="508" y="557"/>
                    <a:pt x="512" y="562"/>
                  </a:cubicBezTo>
                  <a:cubicBezTo>
                    <a:pt x="1034" y="1084"/>
                    <a:pt x="1034" y="1084"/>
                    <a:pt x="1034" y="1084"/>
                  </a:cubicBezTo>
                  <a:cubicBezTo>
                    <a:pt x="1038" y="1088"/>
                    <a:pt x="1044" y="1090"/>
                    <a:pt x="1049" y="1090"/>
                  </a:cubicBezTo>
                  <a:cubicBezTo>
                    <a:pt x="1055" y="1090"/>
                    <a:pt x="1061" y="1088"/>
                    <a:pt x="1065" y="1084"/>
                  </a:cubicBezTo>
                  <a:cubicBezTo>
                    <a:pt x="1074" y="1075"/>
                    <a:pt x="1074" y="1061"/>
                    <a:pt x="1065" y="1052"/>
                  </a:cubicBezTo>
                  <a:lnTo>
                    <a:pt x="559" y="5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rtlCol="0" anchor="t" anchorCtr="0" compatLnSpc="1">
              <a:prstTxWarp prst="textNoShape">
                <a:avLst/>
              </a:prstTxWarp>
            </a:bodyPr>
            <a:lstStyle/>
            <a:p>
              <a:pPr defTabSz="685760"/>
              <a:endParaRPr lang="en-AU" sz="1097" dirty="0">
                <a:solidFill>
                  <a:srgbClr val="575757"/>
                </a:solidFill>
              </a:endParaRPr>
            </a:p>
          </p:txBody>
        </p:sp>
        <p:sp>
          <p:nvSpPr>
            <p:cNvPr id="77" name="Freeform 33">
              <a:extLst>
                <a:ext uri="{FF2B5EF4-FFF2-40B4-BE49-F238E27FC236}">
                  <a16:creationId xmlns="" xmlns:a16="http://schemas.microsoft.com/office/drawing/2014/main" id="{26698D94-B4AC-4BB8-81C9-F5C52887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136"/>
              <a:ext cx="2038" cy="2044"/>
            </a:xfrm>
            <a:custGeom>
              <a:avLst/>
              <a:gdLst>
                <a:gd name="T0" fmla="*/ 1082 w 1088"/>
                <a:gd name="T1" fmla="*/ 530 h 1090"/>
                <a:gd name="T2" fmla="*/ 560 w 1088"/>
                <a:gd name="T3" fmla="*/ 8 h 1090"/>
                <a:gd name="T4" fmla="*/ 529 w 1088"/>
                <a:gd name="T5" fmla="*/ 8 h 1090"/>
                <a:gd name="T6" fmla="*/ 7 w 1088"/>
                <a:gd name="T7" fmla="*/ 530 h 1090"/>
                <a:gd name="T8" fmla="*/ 0 w 1088"/>
                <a:gd name="T9" fmla="*/ 546 h 1090"/>
                <a:gd name="T10" fmla="*/ 7 w 1088"/>
                <a:gd name="T11" fmla="*/ 562 h 1090"/>
                <a:gd name="T12" fmla="*/ 529 w 1088"/>
                <a:gd name="T13" fmla="*/ 1084 h 1090"/>
                <a:gd name="T14" fmla="*/ 544 w 1088"/>
                <a:gd name="T15" fmla="*/ 1090 h 1090"/>
                <a:gd name="T16" fmla="*/ 560 w 1088"/>
                <a:gd name="T17" fmla="*/ 1084 h 1090"/>
                <a:gd name="T18" fmla="*/ 1082 w 1088"/>
                <a:gd name="T19" fmla="*/ 562 h 1090"/>
                <a:gd name="T20" fmla="*/ 1088 w 1088"/>
                <a:gd name="T21" fmla="*/ 546 h 1090"/>
                <a:gd name="T22" fmla="*/ 1082 w 1088"/>
                <a:gd name="T23" fmla="*/ 53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8" h="1090">
                  <a:moveTo>
                    <a:pt x="1082" y="530"/>
                  </a:moveTo>
                  <a:cubicBezTo>
                    <a:pt x="560" y="8"/>
                    <a:pt x="560" y="8"/>
                    <a:pt x="560" y="8"/>
                  </a:cubicBezTo>
                  <a:cubicBezTo>
                    <a:pt x="551" y="0"/>
                    <a:pt x="537" y="0"/>
                    <a:pt x="529" y="8"/>
                  </a:cubicBezTo>
                  <a:cubicBezTo>
                    <a:pt x="7" y="530"/>
                    <a:pt x="7" y="530"/>
                    <a:pt x="7" y="530"/>
                  </a:cubicBezTo>
                  <a:cubicBezTo>
                    <a:pt x="3" y="535"/>
                    <a:pt x="0" y="540"/>
                    <a:pt x="0" y="546"/>
                  </a:cubicBezTo>
                  <a:cubicBezTo>
                    <a:pt x="0" y="552"/>
                    <a:pt x="3" y="557"/>
                    <a:pt x="7" y="562"/>
                  </a:cubicBezTo>
                  <a:cubicBezTo>
                    <a:pt x="529" y="1084"/>
                    <a:pt x="529" y="1084"/>
                    <a:pt x="529" y="1084"/>
                  </a:cubicBezTo>
                  <a:cubicBezTo>
                    <a:pt x="533" y="1088"/>
                    <a:pt x="539" y="1090"/>
                    <a:pt x="544" y="1090"/>
                  </a:cubicBezTo>
                  <a:cubicBezTo>
                    <a:pt x="550" y="1090"/>
                    <a:pt x="556" y="1088"/>
                    <a:pt x="560" y="1084"/>
                  </a:cubicBezTo>
                  <a:cubicBezTo>
                    <a:pt x="1082" y="562"/>
                    <a:pt x="1082" y="562"/>
                    <a:pt x="1082" y="562"/>
                  </a:cubicBezTo>
                  <a:cubicBezTo>
                    <a:pt x="1086" y="557"/>
                    <a:pt x="1088" y="552"/>
                    <a:pt x="1088" y="546"/>
                  </a:cubicBezTo>
                  <a:cubicBezTo>
                    <a:pt x="1088" y="540"/>
                    <a:pt x="1086" y="535"/>
                    <a:pt x="1082" y="53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rtlCol="0" anchor="t" anchorCtr="0" compatLnSpc="1">
              <a:prstTxWarp prst="textNoShape">
                <a:avLst/>
              </a:prstTxWarp>
            </a:bodyPr>
            <a:lstStyle/>
            <a:p>
              <a:pPr defTabSz="685760"/>
              <a:endParaRPr lang="en-AU" sz="1097" dirty="0">
                <a:solidFill>
                  <a:srgbClr val="575757"/>
                </a:solidFill>
              </a:endParaRPr>
            </a:p>
          </p:txBody>
        </p:sp>
      </p:grp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31F8E0E8-6B7E-4911-95B0-49598308D0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6880" y="4206579"/>
            <a:ext cx="575227" cy="346438"/>
          </a:xfrm>
          <a:prstGeom prst="rect">
            <a:avLst/>
          </a:prstGeom>
        </p:spPr>
      </p:pic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7C814DA4-046E-4D14-AFBC-9A4106AAAE76}"/>
              </a:ext>
            </a:extLst>
          </p:cNvPr>
          <p:cNvSpPr/>
          <p:nvPr/>
        </p:nvSpPr>
        <p:spPr>
          <a:xfrm>
            <a:off x="7169431" y="4195243"/>
            <a:ext cx="1766299" cy="35819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онлайн договоров аутсорсинга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D381711-E91F-447B-ACF1-001C551AD05F}"/>
              </a:ext>
            </a:extLst>
          </p:cNvPr>
          <p:cNvSpPr txBox="1"/>
          <p:nvPr/>
        </p:nvSpPr>
        <p:spPr>
          <a:xfrm>
            <a:off x="489014" y="567789"/>
            <a:ext cx="464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0">
              <a:defRPr/>
            </a:pP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Онлайн супермаркет услуг для населения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DA248148-354E-4131-A6FA-6A27873F87E1}"/>
              </a:ext>
            </a:extLst>
          </p:cNvPr>
          <p:cNvCxnSpPr/>
          <p:nvPr/>
        </p:nvCxnSpPr>
        <p:spPr>
          <a:xfrm>
            <a:off x="5114971" y="2157602"/>
            <a:ext cx="0" cy="914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FD3B77EA-45EA-4D8F-B596-3495FF447CA9}"/>
              </a:ext>
            </a:extLst>
          </p:cNvPr>
          <p:cNvCxnSpPr/>
          <p:nvPr/>
        </p:nvCxnSpPr>
        <p:spPr>
          <a:xfrm>
            <a:off x="3005897" y="2184349"/>
            <a:ext cx="0" cy="110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0DCF8863-6BB8-4C2A-8324-DA4BEF4FA5F4}"/>
              </a:ext>
            </a:extLst>
          </p:cNvPr>
          <p:cNvCxnSpPr>
            <a:cxnSpLocks/>
          </p:cNvCxnSpPr>
          <p:nvPr/>
        </p:nvCxnSpPr>
        <p:spPr>
          <a:xfrm>
            <a:off x="1136263" y="2182969"/>
            <a:ext cx="0" cy="110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6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D1877C68-B053-4BC4-9B49-FC3553E46C73}"/>
              </a:ext>
            </a:extLst>
          </p:cNvPr>
          <p:cNvSpPr/>
          <p:nvPr/>
        </p:nvSpPr>
        <p:spPr>
          <a:xfrm>
            <a:off x="5740539" y="1821349"/>
            <a:ext cx="2782642" cy="750172"/>
          </a:xfrm>
          <a:prstGeom prst="rect">
            <a:avLst/>
          </a:prstGeom>
          <a:solidFill>
            <a:srgbClr val="C6C8DD"/>
          </a:solidFill>
          <a:ln>
            <a:solidFill>
              <a:srgbClr val="C6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FBAFB8BA-22C7-4AC2-9421-3DE91AE7466A}"/>
              </a:ext>
            </a:extLst>
          </p:cNvPr>
          <p:cNvSpPr/>
          <p:nvPr/>
        </p:nvSpPr>
        <p:spPr>
          <a:xfrm>
            <a:off x="1553545" y="1821349"/>
            <a:ext cx="2782642" cy="750172"/>
          </a:xfrm>
          <a:prstGeom prst="rect">
            <a:avLst/>
          </a:prstGeom>
          <a:solidFill>
            <a:srgbClr val="C6C8DD"/>
          </a:solidFill>
          <a:ln>
            <a:solidFill>
              <a:srgbClr val="C6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635B9A29-CF8C-497C-BB35-C8C095B07CE7}"/>
              </a:ext>
            </a:extLst>
          </p:cNvPr>
          <p:cNvSpPr/>
          <p:nvPr/>
        </p:nvSpPr>
        <p:spPr>
          <a:xfrm>
            <a:off x="798729" y="3247833"/>
            <a:ext cx="715747" cy="750172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9CDBC8C-D5FF-4967-A07A-BAAE276B9F02}"/>
              </a:ext>
            </a:extLst>
          </p:cNvPr>
          <p:cNvSpPr/>
          <p:nvPr/>
        </p:nvSpPr>
        <p:spPr>
          <a:xfrm>
            <a:off x="798729" y="1821579"/>
            <a:ext cx="715747" cy="750172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Rectangle: Rounded Corners 30">
            <a:extLst>
              <a:ext uri="{FF2B5EF4-FFF2-40B4-BE49-F238E27FC236}">
                <a16:creationId xmlns="" xmlns:a16="http://schemas.microsoft.com/office/drawing/2014/main" id="{13902256-3ADB-42E5-B09B-CC4FD5811C79}"/>
              </a:ext>
            </a:extLst>
          </p:cNvPr>
          <p:cNvSpPr/>
          <p:nvPr/>
        </p:nvSpPr>
        <p:spPr>
          <a:xfrm>
            <a:off x="798728" y="914492"/>
            <a:ext cx="7724453" cy="606090"/>
          </a:xfrm>
          <a:prstGeom prst="roundRect">
            <a:avLst>
              <a:gd name="adj" fmla="val 5173"/>
            </a:avLst>
          </a:prstGeom>
          <a:solidFill>
            <a:srgbClr val="192E6D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25">
              <a:defRPr/>
            </a:pPr>
            <a:endParaRPr lang="ru-RU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C480D2F-87CE-4A7E-85D1-125AA8392385}"/>
              </a:ext>
            </a:extLst>
          </p:cNvPr>
          <p:cNvSpPr/>
          <p:nvPr/>
        </p:nvSpPr>
        <p:spPr>
          <a:xfrm>
            <a:off x="700252" y="914584"/>
            <a:ext cx="80866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Охват продуктивной занятостью молодежи </a:t>
            </a:r>
            <a:r>
              <a:rPr lang="en-US" sz="27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</a:t>
            </a:r>
            <a:r>
              <a:rPr lang="ru-RU" sz="27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00 тыс.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человек</a:t>
            </a:r>
            <a:r>
              <a:rPr lang="ru-RU" sz="27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ежегодно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3" name="Group 388">
            <a:extLst>
              <a:ext uri="{FF2B5EF4-FFF2-40B4-BE49-F238E27FC236}">
                <a16:creationId xmlns="" xmlns:a16="http://schemas.microsoft.com/office/drawing/2014/main" id="{68325F7B-AE03-4CBC-B621-4BCEEF5B79EC}"/>
              </a:ext>
            </a:extLst>
          </p:cNvPr>
          <p:cNvGrpSpPr>
            <a:grpSpLocks noChangeAspect="1"/>
          </p:cNvGrpSpPr>
          <p:nvPr/>
        </p:nvGrpSpPr>
        <p:grpSpPr>
          <a:xfrm>
            <a:off x="959188" y="1945539"/>
            <a:ext cx="408161" cy="435416"/>
            <a:chOff x="936626" y="752475"/>
            <a:chExt cx="738187" cy="860425"/>
          </a:xfrm>
          <a:solidFill>
            <a:schemeClr val="bg1"/>
          </a:solidFill>
        </p:grpSpPr>
        <p:sp>
          <p:nvSpPr>
            <p:cNvPr id="44" name="Freeform 5">
              <a:extLst>
                <a:ext uri="{FF2B5EF4-FFF2-40B4-BE49-F238E27FC236}">
                  <a16:creationId xmlns="" xmlns:a16="http://schemas.microsoft.com/office/drawing/2014/main" id="{43452D0E-E1DF-4534-A5BE-D19CE57EB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713" y="1050925"/>
              <a:ext cx="571500" cy="503238"/>
            </a:xfrm>
            <a:custGeom>
              <a:avLst/>
              <a:gdLst>
                <a:gd name="T0" fmla="*/ 0 w 341"/>
                <a:gd name="T1" fmla="*/ 129 h 300"/>
                <a:gd name="T2" fmla="*/ 59 w 341"/>
                <a:gd name="T3" fmla="*/ 0 h 300"/>
                <a:gd name="T4" fmla="*/ 59 w 341"/>
                <a:gd name="T5" fmla="*/ 0 h 300"/>
                <a:gd name="T6" fmla="*/ 68 w 341"/>
                <a:gd name="T7" fmla="*/ 10 h 300"/>
                <a:gd name="T8" fmla="*/ 13 w 341"/>
                <a:gd name="T9" fmla="*/ 129 h 300"/>
                <a:gd name="T10" fmla="*/ 13 w 341"/>
                <a:gd name="T11" fmla="*/ 129 h 300"/>
                <a:gd name="T12" fmla="*/ 59 w 341"/>
                <a:gd name="T13" fmla="*/ 241 h 300"/>
                <a:gd name="T14" fmla="*/ 59 w 341"/>
                <a:gd name="T15" fmla="*/ 241 h 300"/>
                <a:gd name="T16" fmla="*/ 170 w 341"/>
                <a:gd name="T17" fmla="*/ 287 h 300"/>
                <a:gd name="T18" fmla="*/ 170 w 341"/>
                <a:gd name="T19" fmla="*/ 287 h 300"/>
                <a:gd name="T20" fmla="*/ 282 w 341"/>
                <a:gd name="T21" fmla="*/ 241 h 300"/>
                <a:gd name="T22" fmla="*/ 282 w 341"/>
                <a:gd name="T23" fmla="*/ 241 h 300"/>
                <a:gd name="T24" fmla="*/ 328 w 341"/>
                <a:gd name="T25" fmla="*/ 129 h 300"/>
                <a:gd name="T26" fmla="*/ 328 w 341"/>
                <a:gd name="T27" fmla="*/ 129 h 300"/>
                <a:gd name="T28" fmla="*/ 273 w 341"/>
                <a:gd name="T29" fmla="*/ 10 h 300"/>
                <a:gd name="T30" fmla="*/ 273 w 341"/>
                <a:gd name="T31" fmla="*/ 10 h 300"/>
                <a:gd name="T32" fmla="*/ 282 w 341"/>
                <a:gd name="T33" fmla="*/ 0 h 300"/>
                <a:gd name="T34" fmla="*/ 341 w 341"/>
                <a:gd name="T35" fmla="*/ 129 h 300"/>
                <a:gd name="T36" fmla="*/ 341 w 341"/>
                <a:gd name="T37" fmla="*/ 129 h 300"/>
                <a:gd name="T38" fmla="*/ 170 w 341"/>
                <a:gd name="T39" fmla="*/ 300 h 300"/>
                <a:gd name="T40" fmla="*/ 170 w 341"/>
                <a:gd name="T41" fmla="*/ 300 h 300"/>
                <a:gd name="T42" fmla="*/ 0 w 341"/>
                <a:gd name="T43" fmla="*/ 129 h 300"/>
                <a:gd name="T44" fmla="*/ 273 w 341"/>
                <a:gd name="T45" fmla="*/ 10 h 300"/>
                <a:gd name="T46" fmla="*/ 273 w 341"/>
                <a:gd name="T47" fmla="*/ 10 h 300"/>
                <a:gd name="T48" fmla="*/ 273 w 341"/>
                <a:gd name="T49" fmla="*/ 10 h 300"/>
                <a:gd name="T50" fmla="*/ 273 w 341"/>
                <a:gd name="T51" fmla="*/ 10 h 300"/>
                <a:gd name="T52" fmla="*/ 273 w 341"/>
                <a:gd name="T53" fmla="*/ 1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300">
                  <a:moveTo>
                    <a:pt x="0" y="129"/>
                  </a:moveTo>
                  <a:cubicBezTo>
                    <a:pt x="0" y="78"/>
                    <a:pt x="23" y="32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34" y="39"/>
                    <a:pt x="13" y="82"/>
                    <a:pt x="13" y="129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73"/>
                    <a:pt x="31" y="212"/>
                    <a:pt x="59" y="241"/>
                  </a:cubicBezTo>
                  <a:cubicBezTo>
                    <a:pt x="59" y="241"/>
                    <a:pt x="59" y="241"/>
                    <a:pt x="59" y="241"/>
                  </a:cubicBezTo>
                  <a:cubicBezTo>
                    <a:pt x="88" y="269"/>
                    <a:pt x="127" y="287"/>
                    <a:pt x="170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214" y="287"/>
                    <a:pt x="253" y="269"/>
                    <a:pt x="282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10" y="212"/>
                    <a:pt x="328" y="173"/>
                    <a:pt x="328" y="129"/>
                  </a:cubicBezTo>
                  <a:cubicBezTo>
                    <a:pt x="328" y="129"/>
                    <a:pt x="328" y="129"/>
                    <a:pt x="328" y="129"/>
                  </a:cubicBezTo>
                  <a:cubicBezTo>
                    <a:pt x="328" y="82"/>
                    <a:pt x="307" y="39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8" y="32"/>
                    <a:pt x="341" y="78"/>
                    <a:pt x="341" y="129"/>
                  </a:cubicBezTo>
                  <a:cubicBezTo>
                    <a:pt x="341" y="129"/>
                    <a:pt x="341" y="129"/>
                    <a:pt x="341" y="129"/>
                  </a:cubicBezTo>
                  <a:cubicBezTo>
                    <a:pt x="341" y="223"/>
                    <a:pt x="265" y="300"/>
                    <a:pt x="170" y="300"/>
                  </a:cubicBezTo>
                  <a:cubicBezTo>
                    <a:pt x="170" y="300"/>
                    <a:pt x="170" y="300"/>
                    <a:pt x="170" y="300"/>
                  </a:cubicBezTo>
                  <a:cubicBezTo>
                    <a:pt x="76" y="300"/>
                    <a:pt x="0" y="223"/>
                    <a:pt x="0" y="129"/>
                  </a:cubicBezTo>
                  <a:close/>
                  <a:moveTo>
                    <a:pt x="273" y="10"/>
                  </a:move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="" xmlns:a16="http://schemas.microsoft.com/office/drawing/2014/main" id="{B47331BD-38CB-4731-B217-6E77F8CB4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1162050"/>
              <a:ext cx="50800" cy="217488"/>
            </a:xfrm>
            <a:custGeom>
              <a:avLst/>
              <a:gdLst>
                <a:gd name="T0" fmla="*/ 0 w 30"/>
                <a:gd name="T1" fmla="*/ 66 h 130"/>
                <a:gd name="T2" fmla="*/ 19 w 30"/>
                <a:gd name="T3" fmla="*/ 0 h 130"/>
                <a:gd name="T4" fmla="*/ 19 w 30"/>
                <a:gd name="T5" fmla="*/ 0 h 130"/>
                <a:gd name="T6" fmla="*/ 30 w 30"/>
                <a:gd name="T7" fmla="*/ 8 h 130"/>
                <a:gd name="T8" fmla="*/ 13 w 30"/>
                <a:gd name="T9" fmla="*/ 66 h 130"/>
                <a:gd name="T10" fmla="*/ 13 w 30"/>
                <a:gd name="T11" fmla="*/ 66 h 130"/>
                <a:gd name="T12" fmla="*/ 29 w 30"/>
                <a:gd name="T13" fmla="*/ 123 h 130"/>
                <a:gd name="T14" fmla="*/ 29 w 30"/>
                <a:gd name="T15" fmla="*/ 123 h 130"/>
                <a:gd name="T16" fmla="*/ 29 w 30"/>
                <a:gd name="T17" fmla="*/ 123 h 130"/>
                <a:gd name="T18" fmla="*/ 17 w 30"/>
                <a:gd name="T19" fmla="*/ 130 h 130"/>
                <a:gd name="T20" fmla="*/ 0 w 30"/>
                <a:gd name="T21" fmla="*/ 6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30">
                  <a:moveTo>
                    <a:pt x="0" y="66"/>
                  </a:moveTo>
                  <a:cubicBezTo>
                    <a:pt x="0" y="42"/>
                    <a:pt x="7" y="19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19" y="24"/>
                    <a:pt x="13" y="44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88"/>
                    <a:pt x="19" y="107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6" y="112"/>
                    <a:pt x="0" y="90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="" xmlns:a16="http://schemas.microsoft.com/office/drawing/2014/main" id="{48C2DE72-F762-4B36-B848-2C8FEA382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6" y="1162050"/>
              <a:ext cx="50800" cy="217488"/>
            </a:xfrm>
            <a:custGeom>
              <a:avLst/>
              <a:gdLst>
                <a:gd name="T0" fmla="*/ 1 w 30"/>
                <a:gd name="T1" fmla="*/ 123 h 130"/>
                <a:gd name="T2" fmla="*/ 17 w 30"/>
                <a:gd name="T3" fmla="*/ 66 h 130"/>
                <a:gd name="T4" fmla="*/ 17 w 30"/>
                <a:gd name="T5" fmla="*/ 66 h 130"/>
                <a:gd name="T6" fmla="*/ 0 w 30"/>
                <a:gd name="T7" fmla="*/ 7 h 130"/>
                <a:gd name="T8" fmla="*/ 0 w 30"/>
                <a:gd name="T9" fmla="*/ 7 h 130"/>
                <a:gd name="T10" fmla="*/ 11 w 30"/>
                <a:gd name="T11" fmla="*/ 0 h 130"/>
                <a:gd name="T12" fmla="*/ 30 w 30"/>
                <a:gd name="T13" fmla="*/ 66 h 130"/>
                <a:gd name="T14" fmla="*/ 30 w 30"/>
                <a:gd name="T15" fmla="*/ 66 h 130"/>
                <a:gd name="T16" fmla="*/ 12 w 30"/>
                <a:gd name="T17" fmla="*/ 130 h 130"/>
                <a:gd name="T18" fmla="*/ 12 w 30"/>
                <a:gd name="T19" fmla="*/ 130 h 130"/>
                <a:gd name="T20" fmla="*/ 1 w 30"/>
                <a:gd name="T21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30">
                  <a:moveTo>
                    <a:pt x="1" y="123"/>
                  </a:moveTo>
                  <a:cubicBezTo>
                    <a:pt x="11" y="107"/>
                    <a:pt x="17" y="88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44"/>
                    <a:pt x="11" y="2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19"/>
                    <a:pt x="30" y="42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90"/>
                    <a:pt x="24" y="112"/>
                    <a:pt x="12" y="130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" y="123"/>
                    <a:pt x="1" y="123"/>
                    <a:pt x="1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="" xmlns:a16="http://schemas.microsoft.com/office/drawing/2014/main" id="{9C035028-8C79-4D25-BB0D-4AE0F5C1B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1" y="1069975"/>
              <a:ext cx="236538" cy="484188"/>
            </a:xfrm>
            <a:custGeom>
              <a:avLst/>
              <a:gdLst>
                <a:gd name="T0" fmla="*/ 41 w 141"/>
                <a:gd name="T1" fmla="*/ 274 h 289"/>
                <a:gd name="T2" fmla="*/ 19 w 141"/>
                <a:gd name="T3" fmla="*/ 237 h 289"/>
                <a:gd name="T4" fmla="*/ 19 w 141"/>
                <a:gd name="T5" fmla="*/ 237 h 289"/>
                <a:gd name="T6" fmla="*/ 0 w 141"/>
                <a:gd name="T7" fmla="*/ 118 h 289"/>
                <a:gd name="T8" fmla="*/ 0 w 141"/>
                <a:gd name="T9" fmla="*/ 118 h 289"/>
                <a:gd name="T10" fmla="*/ 18 w 141"/>
                <a:gd name="T11" fmla="*/ 2 h 289"/>
                <a:gd name="T12" fmla="*/ 18 w 141"/>
                <a:gd name="T13" fmla="*/ 2 h 289"/>
                <a:gd name="T14" fmla="*/ 31 w 141"/>
                <a:gd name="T15" fmla="*/ 6 h 289"/>
                <a:gd name="T16" fmla="*/ 13 w 141"/>
                <a:gd name="T17" fmla="*/ 118 h 289"/>
                <a:gd name="T18" fmla="*/ 13 w 141"/>
                <a:gd name="T19" fmla="*/ 118 h 289"/>
                <a:gd name="T20" fmla="*/ 50 w 141"/>
                <a:gd name="T21" fmla="*/ 265 h 289"/>
                <a:gd name="T22" fmla="*/ 50 w 141"/>
                <a:gd name="T23" fmla="*/ 265 h 289"/>
                <a:gd name="T24" fmla="*/ 70 w 141"/>
                <a:gd name="T25" fmla="*/ 276 h 289"/>
                <a:gd name="T26" fmla="*/ 70 w 141"/>
                <a:gd name="T27" fmla="*/ 276 h 289"/>
                <a:gd name="T28" fmla="*/ 90 w 141"/>
                <a:gd name="T29" fmla="*/ 265 h 289"/>
                <a:gd name="T30" fmla="*/ 90 w 141"/>
                <a:gd name="T31" fmla="*/ 265 h 289"/>
                <a:gd name="T32" fmla="*/ 110 w 141"/>
                <a:gd name="T33" fmla="*/ 232 h 289"/>
                <a:gd name="T34" fmla="*/ 110 w 141"/>
                <a:gd name="T35" fmla="*/ 232 h 289"/>
                <a:gd name="T36" fmla="*/ 128 w 141"/>
                <a:gd name="T37" fmla="*/ 118 h 289"/>
                <a:gd name="T38" fmla="*/ 128 w 141"/>
                <a:gd name="T39" fmla="*/ 118 h 289"/>
                <a:gd name="T40" fmla="*/ 110 w 141"/>
                <a:gd name="T41" fmla="*/ 5 h 289"/>
                <a:gd name="T42" fmla="*/ 110 w 141"/>
                <a:gd name="T43" fmla="*/ 5 h 289"/>
                <a:gd name="T44" fmla="*/ 110 w 141"/>
                <a:gd name="T45" fmla="*/ 5 h 289"/>
                <a:gd name="T46" fmla="*/ 122 w 141"/>
                <a:gd name="T47" fmla="*/ 0 h 289"/>
                <a:gd name="T48" fmla="*/ 141 w 141"/>
                <a:gd name="T49" fmla="*/ 118 h 289"/>
                <a:gd name="T50" fmla="*/ 141 w 141"/>
                <a:gd name="T51" fmla="*/ 118 h 289"/>
                <a:gd name="T52" fmla="*/ 100 w 141"/>
                <a:gd name="T53" fmla="*/ 274 h 289"/>
                <a:gd name="T54" fmla="*/ 100 w 141"/>
                <a:gd name="T55" fmla="*/ 274 h 289"/>
                <a:gd name="T56" fmla="*/ 70 w 141"/>
                <a:gd name="T57" fmla="*/ 289 h 289"/>
                <a:gd name="T58" fmla="*/ 70 w 141"/>
                <a:gd name="T59" fmla="*/ 289 h 289"/>
                <a:gd name="T60" fmla="*/ 41 w 141"/>
                <a:gd name="T61" fmla="*/ 27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289">
                  <a:moveTo>
                    <a:pt x="41" y="274"/>
                  </a:moveTo>
                  <a:cubicBezTo>
                    <a:pt x="32" y="265"/>
                    <a:pt x="25" y="252"/>
                    <a:pt x="19" y="237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7" y="206"/>
                    <a:pt x="0" y="164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73"/>
                    <a:pt x="7" y="3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0" y="35"/>
                    <a:pt x="13" y="75"/>
                    <a:pt x="13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85"/>
                    <a:pt x="29" y="243"/>
                    <a:pt x="50" y="265"/>
                  </a:cubicBezTo>
                  <a:cubicBezTo>
                    <a:pt x="50" y="265"/>
                    <a:pt x="50" y="265"/>
                    <a:pt x="50" y="265"/>
                  </a:cubicBezTo>
                  <a:cubicBezTo>
                    <a:pt x="57" y="272"/>
                    <a:pt x="64" y="276"/>
                    <a:pt x="70" y="276"/>
                  </a:cubicBezTo>
                  <a:cubicBezTo>
                    <a:pt x="70" y="276"/>
                    <a:pt x="70" y="276"/>
                    <a:pt x="70" y="276"/>
                  </a:cubicBezTo>
                  <a:cubicBezTo>
                    <a:pt x="77" y="276"/>
                    <a:pt x="84" y="272"/>
                    <a:pt x="90" y="265"/>
                  </a:cubicBezTo>
                  <a:cubicBezTo>
                    <a:pt x="90" y="265"/>
                    <a:pt x="90" y="265"/>
                    <a:pt x="90" y="265"/>
                  </a:cubicBezTo>
                  <a:cubicBezTo>
                    <a:pt x="97" y="257"/>
                    <a:pt x="104" y="246"/>
                    <a:pt x="110" y="232"/>
                  </a:cubicBezTo>
                  <a:cubicBezTo>
                    <a:pt x="110" y="232"/>
                    <a:pt x="110" y="232"/>
                    <a:pt x="110" y="232"/>
                  </a:cubicBezTo>
                  <a:cubicBezTo>
                    <a:pt x="121" y="203"/>
                    <a:pt x="128" y="163"/>
                    <a:pt x="128" y="118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28" y="74"/>
                    <a:pt x="121" y="33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4" y="31"/>
                    <a:pt x="141" y="72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87"/>
                    <a:pt x="125" y="246"/>
                    <a:pt x="100" y="274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92" y="283"/>
                    <a:pt x="82" y="289"/>
                    <a:pt x="70" y="289"/>
                  </a:cubicBezTo>
                  <a:cubicBezTo>
                    <a:pt x="70" y="289"/>
                    <a:pt x="70" y="289"/>
                    <a:pt x="70" y="289"/>
                  </a:cubicBezTo>
                  <a:cubicBezTo>
                    <a:pt x="59" y="289"/>
                    <a:pt x="49" y="283"/>
                    <a:pt x="41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="" xmlns:a16="http://schemas.microsoft.com/office/drawing/2014/main" id="{07C6B21F-86C9-4D85-B6FA-1F08BFC21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976" y="1057275"/>
              <a:ext cx="688975" cy="555625"/>
            </a:xfrm>
            <a:custGeom>
              <a:avLst/>
              <a:gdLst>
                <a:gd name="T0" fmla="*/ 0 w 411"/>
                <a:gd name="T1" fmla="*/ 125 h 331"/>
                <a:gd name="T2" fmla="*/ 39 w 411"/>
                <a:gd name="T3" fmla="*/ 4 h 331"/>
                <a:gd name="T4" fmla="*/ 39 w 411"/>
                <a:gd name="T5" fmla="*/ 4 h 331"/>
                <a:gd name="T6" fmla="*/ 50 w 411"/>
                <a:gd name="T7" fmla="*/ 12 h 331"/>
                <a:gd name="T8" fmla="*/ 13 w 411"/>
                <a:gd name="T9" fmla="*/ 125 h 331"/>
                <a:gd name="T10" fmla="*/ 13 w 411"/>
                <a:gd name="T11" fmla="*/ 125 h 331"/>
                <a:gd name="T12" fmla="*/ 69 w 411"/>
                <a:gd name="T13" fmla="*/ 262 h 331"/>
                <a:gd name="T14" fmla="*/ 69 w 411"/>
                <a:gd name="T15" fmla="*/ 262 h 331"/>
                <a:gd name="T16" fmla="*/ 205 w 411"/>
                <a:gd name="T17" fmla="*/ 318 h 331"/>
                <a:gd name="T18" fmla="*/ 205 w 411"/>
                <a:gd name="T19" fmla="*/ 318 h 331"/>
                <a:gd name="T20" fmla="*/ 342 w 411"/>
                <a:gd name="T21" fmla="*/ 262 h 331"/>
                <a:gd name="T22" fmla="*/ 342 w 411"/>
                <a:gd name="T23" fmla="*/ 262 h 331"/>
                <a:gd name="T24" fmla="*/ 398 w 411"/>
                <a:gd name="T25" fmla="*/ 125 h 331"/>
                <a:gd name="T26" fmla="*/ 398 w 411"/>
                <a:gd name="T27" fmla="*/ 125 h 331"/>
                <a:gd name="T28" fmla="*/ 358 w 411"/>
                <a:gd name="T29" fmla="*/ 8 h 331"/>
                <a:gd name="T30" fmla="*/ 358 w 411"/>
                <a:gd name="T31" fmla="*/ 8 h 331"/>
                <a:gd name="T32" fmla="*/ 369 w 411"/>
                <a:gd name="T33" fmla="*/ 0 h 331"/>
                <a:gd name="T34" fmla="*/ 411 w 411"/>
                <a:gd name="T35" fmla="*/ 125 h 331"/>
                <a:gd name="T36" fmla="*/ 411 w 411"/>
                <a:gd name="T37" fmla="*/ 125 h 331"/>
                <a:gd name="T38" fmla="*/ 205 w 411"/>
                <a:gd name="T39" fmla="*/ 331 h 331"/>
                <a:gd name="T40" fmla="*/ 205 w 411"/>
                <a:gd name="T41" fmla="*/ 331 h 331"/>
                <a:gd name="T42" fmla="*/ 0 w 411"/>
                <a:gd name="T43" fmla="*/ 125 h 331"/>
                <a:gd name="T44" fmla="*/ 358 w 411"/>
                <a:gd name="T45" fmla="*/ 8 h 331"/>
                <a:gd name="T46" fmla="*/ 358 w 411"/>
                <a:gd name="T47" fmla="*/ 8 h 331"/>
                <a:gd name="T48" fmla="*/ 358 w 411"/>
                <a:gd name="T49" fmla="*/ 8 h 331"/>
                <a:gd name="T50" fmla="*/ 358 w 411"/>
                <a:gd name="T51" fmla="*/ 8 h 331"/>
                <a:gd name="T52" fmla="*/ 358 w 411"/>
                <a:gd name="T53" fmla="*/ 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1" h="331">
                  <a:moveTo>
                    <a:pt x="0" y="125"/>
                  </a:moveTo>
                  <a:cubicBezTo>
                    <a:pt x="0" y="80"/>
                    <a:pt x="14" y="38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26" y="44"/>
                    <a:pt x="13" y="83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79"/>
                    <a:pt x="34" y="227"/>
                    <a:pt x="69" y="262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104" y="296"/>
                    <a:pt x="152" y="318"/>
                    <a:pt x="205" y="318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59" y="318"/>
                    <a:pt x="307" y="296"/>
                    <a:pt x="342" y="262"/>
                  </a:cubicBezTo>
                  <a:cubicBezTo>
                    <a:pt x="342" y="262"/>
                    <a:pt x="342" y="262"/>
                    <a:pt x="342" y="262"/>
                  </a:cubicBezTo>
                  <a:cubicBezTo>
                    <a:pt x="377" y="227"/>
                    <a:pt x="398" y="179"/>
                    <a:pt x="398" y="125"/>
                  </a:cubicBezTo>
                  <a:cubicBezTo>
                    <a:pt x="398" y="125"/>
                    <a:pt x="398" y="125"/>
                    <a:pt x="398" y="125"/>
                  </a:cubicBezTo>
                  <a:cubicBezTo>
                    <a:pt x="398" y="81"/>
                    <a:pt x="383" y="40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95" y="35"/>
                    <a:pt x="411" y="78"/>
                    <a:pt x="411" y="125"/>
                  </a:cubicBezTo>
                  <a:cubicBezTo>
                    <a:pt x="411" y="125"/>
                    <a:pt x="411" y="125"/>
                    <a:pt x="411" y="125"/>
                  </a:cubicBezTo>
                  <a:cubicBezTo>
                    <a:pt x="411" y="239"/>
                    <a:pt x="319" y="331"/>
                    <a:pt x="205" y="331"/>
                  </a:cubicBezTo>
                  <a:cubicBezTo>
                    <a:pt x="205" y="331"/>
                    <a:pt x="205" y="331"/>
                    <a:pt x="205" y="331"/>
                  </a:cubicBezTo>
                  <a:cubicBezTo>
                    <a:pt x="92" y="331"/>
                    <a:pt x="0" y="239"/>
                    <a:pt x="0" y="125"/>
                  </a:cubicBezTo>
                  <a:close/>
                  <a:moveTo>
                    <a:pt x="358" y="8"/>
                  </a:move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9" name="Freeform 10">
              <a:extLst>
                <a:ext uri="{FF2B5EF4-FFF2-40B4-BE49-F238E27FC236}">
                  <a16:creationId xmlns="" xmlns:a16="http://schemas.microsoft.com/office/drawing/2014/main" id="{40E797E7-76A3-4ACF-9180-8F937CA79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9201" y="1257300"/>
              <a:ext cx="123825" cy="22225"/>
            </a:xfrm>
            <a:custGeom>
              <a:avLst/>
              <a:gdLst>
                <a:gd name="T0" fmla="*/ 61 w 78"/>
                <a:gd name="T1" fmla="*/ 14 h 14"/>
                <a:gd name="T2" fmla="*/ 61 w 78"/>
                <a:gd name="T3" fmla="*/ 0 h 14"/>
                <a:gd name="T4" fmla="*/ 78 w 78"/>
                <a:gd name="T5" fmla="*/ 0 h 14"/>
                <a:gd name="T6" fmla="*/ 78 w 78"/>
                <a:gd name="T7" fmla="*/ 14 h 14"/>
                <a:gd name="T8" fmla="*/ 61 w 78"/>
                <a:gd name="T9" fmla="*/ 14 h 14"/>
                <a:gd name="T10" fmla="*/ 61 w 78"/>
                <a:gd name="T11" fmla="*/ 14 h 14"/>
                <a:gd name="T12" fmla="*/ 27 w 78"/>
                <a:gd name="T13" fmla="*/ 14 h 14"/>
                <a:gd name="T14" fmla="*/ 27 w 78"/>
                <a:gd name="T15" fmla="*/ 0 h 14"/>
                <a:gd name="T16" fmla="*/ 44 w 78"/>
                <a:gd name="T17" fmla="*/ 0 h 14"/>
                <a:gd name="T18" fmla="*/ 44 w 78"/>
                <a:gd name="T19" fmla="*/ 14 h 14"/>
                <a:gd name="T20" fmla="*/ 27 w 78"/>
                <a:gd name="T21" fmla="*/ 14 h 14"/>
                <a:gd name="T22" fmla="*/ 27 w 78"/>
                <a:gd name="T23" fmla="*/ 14 h 14"/>
                <a:gd name="T24" fmla="*/ 0 w 78"/>
                <a:gd name="T25" fmla="*/ 14 h 14"/>
                <a:gd name="T26" fmla="*/ 0 w 78"/>
                <a:gd name="T27" fmla="*/ 0 h 14"/>
                <a:gd name="T28" fmla="*/ 11 w 78"/>
                <a:gd name="T29" fmla="*/ 0 h 14"/>
                <a:gd name="T30" fmla="*/ 11 w 78"/>
                <a:gd name="T31" fmla="*/ 14 h 14"/>
                <a:gd name="T32" fmla="*/ 0 w 78"/>
                <a:gd name="T33" fmla="*/ 14 h 14"/>
                <a:gd name="T34" fmla="*/ 0 w 78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4">
                  <a:moveTo>
                    <a:pt x="61" y="14"/>
                  </a:moveTo>
                  <a:lnTo>
                    <a:pt x="61" y="0"/>
                  </a:lnTo>
                  <a:lnTo>
                    <a:pt x="78" y="0"/>
                  </a:lnTo>
                  <a:lnTo>
                    <a:pt x="78" y="14"/>
                  </a:lnTo>
                  <a:lnTo>
                    <a:pt x="61" y="14"/>
                  </a:lnTo>
                  <a:lnTo>
                    <a:pt x="61" y="14"/>
                  </a:lnTo>
                  <a:close/>
                  <a:moveTo>
                    <a:pt x="27" y="14"/>
                  </a:moveTo>
                  <a:lnTo>
                    <a:pt x="27" y="0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27" y="14"/>
                  </a:lnTo>
                  <a:lnTo>
                    <a:pt x="27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F4CAB500-1DED-411D-8844-2D76F8D27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6" y="1257300"/>
              <a:ext cx="166688" cy="22225"/>
            </a:xfrm>
            <a:custGeom>
              <a:avLst/>
              <a:gdLst>
                <a:gd name="T0" fmla="*/ 0 w 105"/>
                <a:gd name="T1" fmla="*/ 14 h 14"/>
                <a:gd name="T2" fmla="*/ 0 w 105"/>
                <a:gd name="T3" fmla="*/ 0 h 14"/>
                <a:gd name="T4" fmla="*/ 105 w 105"/>
                <a:gd name="T5" fmla="*/ 0 h 14"/>
                <a:gd name="T6" fmla="*/ 105 w 105"/>
                <a:gd name="T7" fmla="*/ 14 h 14"/>
                <a:gd name="T8" fmla="*/ 0 w 105"/>
                <a:gd name="T9" fmla="*/ 14 h 14"/>
                <a:gd name="T10" fmla="*/ 0 w 10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4">
                  <a:moveTo>
                    <a:pt x="0" y="14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="" xmlns:a16="http://schemas.microsoft.com/office/drawing/2014/main" id="{9910E878-017A-4C9A-9FCF-CE4FD36AA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6" y="1257300"/>
              <a:ext cx="166688" cy="22225"/>
            </a:xfrm>
            <a:custGeom>
              <a:avLst/>
              <a:gdLst>
                <a:gd name="T0" fmla="*/ 0 w 105"/>
                <a:gd name="T1" fmla="*/ 14 h 14"/>
                <a:gd name="T2" fmla="*/ 0 w 105"/>
                <a:gd name="T3" fmla="*/ 0 h 14"/>
                <a:gd name="T4" fmla="*/ 105 w 105"/>
                <a:gd name="T5" fmla="*/ 0 h 14"/>
                <a:gd name="T6" fmla="*/ 105 w 105"/>
                <a:gd name="T7" fmla="*/ 14 h 14"/>
                <a:gd name="T8" fmla="*/ 0 w 105"/>
                <a:gd name="T9" fmla="*/ 14 h 14"/>
                <a:gd name="T10" fmla="*/ 0 w 10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4">
                  <a:moveTo>
                    <a:pt x="0" y="14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2" name="Freeform 13">
              <a:extLst>
                <a:ext uri="{FF2B5EF4-FFF2-40B4-BE49-F238E27FC236}">
                  <a16:creationId xmlns="" xmlns:a16="http://schemas.microsoft.com/office/drawing/2014/main" id="{C1AB805E-509C-4F61-846B-1BE7B96FB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8" y="1127125"/>
              <a:ext cx="485775" cy="23813"/>
            </a:xfrm>
            <a:custGeom>
              <a:avLst/>
              <a:gdLst>
                <a:gd name="T0" fmla="*/ 0 w 306"/>
                <a:gd name="T1" fmla="*/ 15 h 15"/>
                <a:gd name="T2" fmla="*/ 0 w 306"/>
                <a:gd name="T3" fmla="*/ 0 h 15"/>
                <a:gd name="T4" fmla="*/ 306 w 306"/>
                <a:gd name="T5" fmla="*/ 0 h 15"/>
                <a:gd name="T6" fmla="*/ 306 w 306"/>
                <a:gd name="T7" fmla="*/ 15 h 15"/>
                <a:gd name="T8" fmla="*/ 0 w 306"/>
                <a:gd name="T9" fmla="*/ 15 h 15"/>
                <a:gd name="T10" fmla="*/ 0 w 30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">
                  <a:moveTo>
                    <a:pt x="0" y="15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3" name="Freeform 14">
              <a:extLst>
                <a:ext uri="{FF2B5EF4-FFF2-40B4-BE49-F238E27FC236}">
                  <a16:creationId xmlns="" xmlns:a16="http://schemas.microsoft.com/office/drawing/2014/main" id="{480604B7-AE5B-4986-B6A4-A8EADBDD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8" y="1393825"/>
              <a:ext cx="479425" cy="22225"/>
            </a:xfrm>
            <a:custGeom>
              <a:avLst/>
              <a:gdLst>
                <a:gd name="T0" fmla="*/ 0 w 302"/>
                <a:gd name="T1" fmla="*/ 14 h 14"/>
                <a:gd name="T2" fmla="*/ 0 w 302"/>
                <a:gd name="T3" fmla="*/ 0 h 14"/>
                <a:gd name="T4" fmla="*/ 302 w 302"/>
                <a:gd name="T5" fmla="*/ 0 h 14"/>
                <a:gd name="T6" fmla="*/ 302 w 302"/>
                <a:gd name="T7" fmla="*/ 14 h 14"/>
                <a:gd name="T8" fmla="*/ 0 w 302"/>
                <a:gd name="T9" fmla="*/ 14 h 14"/>
                <a:gd name="T10" fmla="*/ 0 w 30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14">
                  <a:moveTo>
                    <a:pt x="0" y="14"/>
                  </a:moveTo>
                  <a:lnTo>
                    <a:pt x="0" y="0"/>
                  </a:lnTo>
                  <a:lnTo>
                    <a:pt x="302" y="0"/>
                  </a:lnTo>
                  <a:lnTo>
                    <a:pt x="30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4" name="Freeform 15">
              <a:extLst>
                <a:ext uri="{FF2B5EF4-FFF2-40B4-BE49-F238E27FC236}">
                  <a16:creationId xmlns="" xmlns:a16="http://schemas.microsoft.com/office/drawing/2014/main" id="{F6230150-0308-4E73-9651-C0F14FBDDC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413" y="896938"/>
              <a:ext cx="544513" cy="195263"/>
            </a:xfrm>
            <a:custGeom>
              <a:avLst/>
              <a:gdLst>
                <a:gd name="T0" fmla="*/ 62 w 325"/>
                <a:gd name="T1" fmla="*/ 106 h 116"/>
                <a:gd name="T2" fmla="*/ 6 w 325"/>
                <a:gd name="T3" fmla="*/ 86 h 116"/>
                <a:gd name="T4" fmla="*/ 6 w 325"/>
                <a:gd name="T5" fmla="*/ 86 h 116"/>
                <a:gd name="T6" fmla="*/ 0 w 325"/>
                <a:gd name="T7" fmla="*/ 76 h 116"/>
                <a:gd name="T8" fmla="*/ 0 w 325"/>
                <a:gd name="T9" fmla="*/ 76 h 116"/>
                <a:gd name="T10" fmla="*/ 0 w 325"/>
                <a:gd name="T11" fmla="*/ 76 h 116"/>
                <a:gd name="T12" fmla="*/ 0 w 325"/>
                <a:gd name="T13" fmla="*/ 76 h 116"/>
                <a:gd name="T14" fmla="*/ 0 w 325"/>
                <a:gd name="T15" fmla="*/ 0 h 116"/>
                <a:gd name="T16" fmla="*/ 0 w 325"/>
                <a:gd name="T17" fmla="*/ 0 h 116"/>
                <a:gd name="T18" fmla="*/ 14 w 325"/>
                <a:gd name="T19" fmla="*/ 0 h 116"/>
                <a:gd name="T20" fmla="*/ 14 w 325"/>
                <a:gd name="T21" fmla="*/ 75 h 116"/>
                <a:gd name="T22" fmla="*/ 14 w 325"/>
                <a:gd name="T23" fmla="*/ 75 h 116"/>
                <a:gd name="T24" fmla="*/ 14 w 325"/>
                <a:gd name="T25" fmla="*/ 76 h 116"/>
                <a:gd name="T26" fmla="*/ 14 w 325"/>
                <a:gd name="T27" fmla="*/ 76 h 116"/>
                <a:gd name="T28" fmla="*/ 22 w 325"/>
                <a:gd name="T29" fmla="*/ 80 h 116"/>
                <a:gd name="T30" fmla="*/ 22 w 325"/>
                <a:gd name="T31" fmla="*/ 80 h 116"/>
                <a:gd name="T32" fmla="*/ 54 w 325"/>
                <a:gd name="T33" fmla="*/ 90 h 116"/>
                <a:gd name="T34" fmla="*/ 54 w 325"/>
                <a:gd name="T35" fmla="*/ 90 h 116"/>
                <a:gd name="T36" fmla="*/ 162 w 325"/>
                <a:gd name="T37" fmla="*/ 102 h 116"/>
                <a:gd name="T38" fmla="*/ 162 w 325"/>
                <a:gd name="T39" fmla="*/ 102 h 116"/>
                <a:gd name="T40" fmla="*/ 299 w 325"/>
                <a:gd name="T41" fmla="*/ 82 h 116"/>
                <a:gd name="T42" fmla="*/ 299 w 325"/>
                <a:gd name="T43" fmla="*/ 82 h 116"/>
                <a:gd name="T44" fmla="*/ 311 w 325"/>
                <a:gd name="T45" fmla="*/ 75 h 116"/>
                <a:gd name="T46" fmla="*/ 311 w 325"/>
                <a:gd name="T47" fmla="*/ 75 h 116"/>
                <a:gd name="T48" fmla="*/ 311 w 325"/>
                <a:gd name="T49" fmla="*/ 0 h 116"/>
                <a:gd name="T50" fmla="*/ 311 w 325"/>
                <a:gd name="T51" fmla="*/ 0 h 116"/>
                <a:gd name="T52" fmla="*/ 325 w 325"/>
                <a:gd name="T53" fmla="*/ 0 h 116"/>
                <a:gd name="T54" fmla="*/ 325 w 325"/>
                <a:gd name="T55" fmla="*/ 76 h 116"/>
                <a:gd name="T56" fmla="*/ 325 w 325"/>
                <a:gd name="T57" fmla="*/ 76 h 116"/>
                <a:gd name="T58" fmla="*/ 325 w 325"/>
                <a:gd name="T59" fmla="*/ 83 h 116"/>
                <a:gd name="T60" fmla="*/ 322 w 325"/>
                <a:gd name="T61" fmla="*/ 83 h 116"/>
                <a:gd name="T62" fmla="*/ 319 w 325"/>
                <a:gd name="T63" fmla="*/ 86 h 116"/>
                <a:gd name="T64" fmla="*/ 319 w 325"/>
                <a:gd name="T65" fmla="*/ 86 h 116"/>
                <a:gd name="T66" fmla="*/ 309 w 325"/>
                <a:gd name="T67" fmla="*/ 92 h 116"/>
                <a:gd name="T68" fmla="*/ 309 w 325"/>
                <a:gd name="T69" fmla="*/ 92 h 116"/>
                <a:gd name="T70" fmla="*/ 274 w 325"/>
                <a:gd name="T71" fmla="*/ 103 h 116"/>
                <a:gd name="T72" fmla="*/ 274 w 325"/>
                <a:gd name="T73" fmla="*/ 103 h 116"/>
                <a:gd name="T74" fmla="*/ 162 w 325"/>
                <a:gd name="T75" fmla="*/ 116 h 116"/>
                <a:gd name="T76" fmla="*/ 162 w 325"/>
                <a:gd name="T77" fmla="*/ 116 h 116"/>
                <a:gd name="T78" fmla="*/ 62 w 325"/>
                <a:gd name="T79" fmla="*/ 106 h 116"/>
                <a:gd name="T80" fmla="*/ 324 w 325"/>
                <a:gd name="T81" fmla="*/ 78 h 116"/>
                <a:gd name="T82" fmla="*/ 325 w 325"/>
                <a:gd name="T83" fmla="*/ 76 h 116"/>
                <a:gd name="T84" fmla="*/ 325 w 325"/>
                <a:gd name="T85" fmla="*/ 76 h 116"/>
                <a:gd name="T86" fmla="*/ 324 w 325"/>
                <a:gd name="T87" fmla="*/ 7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5" h="116">
                  <a:moveTo>
                    <a:pt x="62" y="106"/>
                  </a:moveTo>
                  <a:cubicBezTo>
                    <a:pt x="35" y="100"/>
                    <a:pt x="15" y="93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3" y="84"/>
                    <a:pt x="1" y="81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51"/>
                    <a:pt x="0" y="2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5"/>
                    <a:pt x="14" y="50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6" y="77"/>
                    <a:pt x="18" y="78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9" y="83"/>
                    <a:pt x="40" y="87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81" y="97"/>
                    <a:pt x="120" y="102"/>
                    <a:pt x="162" y="102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222" y="102"/>
                    <a:pt x="274" y="92"/>
                    <a:pt x="299" y="82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305" y="79"/>
                    <a:pt x="310" y="76"/>
                    <a:pt x="311" y="75"/>
                  </a:cubicBezTo>
                  <a:cubicBezTo>
                    <a:pt x="311" y="75"/>
                    <a:pt x="311" y="75"/>
                    <a:pt x="311" y="75"/>
                  </a:cubicBezTo>
                  <a:cubicBezTo>
                    <a:pt x="311" y="50"/>
                    <a:pt x="311" y="25"/>
                    <a:pt x="311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25"/>
                    <a:pt x="325" y="51"/>
                    <a:pt x="325" y="76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1" y="84"/>
                    <a:pt x="320" y="85"/>
                    <a:pt x="319" y="86"/>
                  </a:cubicBezTo>
                  <a:cubicBezTo>
                    <a:pt x="319" y="86"/>
                    <a:pt x="319" y="86"/>
                    <a:pt x="319" y="86"/>
                  </a:cubicBezTo>
                  <a:cubicBezTo>
                    <a:pt x="316" y="88"/>
                    <a:pt x="313" y="90"/>
                    <a:pt x="309" y="92"/>
                  </a:cubicBezTo>
                  <a:cubicBezTo>
                    <a:pt x="309" y="92"/>
                    <a:pt x="309" y="92"/>
                    <a:pt x="309" y="92"/>
                  </a:cubicBezTo>
                  <a:cubicBezTo>
                    <a:pt x="300" y="96"/>
                    <a:pt x="288" y="100"/>
                    <a:pt x="274" y="103"/>
                  </a:cubicBezTo>
                  <a:cubicBezTo>
                    <a:pt x="274" y="103"/>
                    <a:pt x="274" y="103"/>
                    <a:pt x="274" y="103"/>
                  </a:cubicBezTo>
                  <a:cubicBezTo>
                    <a:pt x="245" y="110"/>
                    <a:pt x="206" y="116"/>
                    <a:pt x="162" y="116"/>
                  </a:cubicBezTo>
                  <a:cubicBezTo>
                    <a:pt x="162" y="116"/>
                    <a:pt x="162" y="116"/>
                    <a:pt x="162" y="116"/>
                  </a:cubicBezTo>
                  <a:cubicBezTo>
                    <a:pt x="124" y="116"/>
                    <a:pt x="89" y="111"/>
                    <a:pt x="62" y="106"/>
                  </a:cubicBezTo>
                  <a:close/>
                  <a:moveTo>
                    <a:pt x="324" y="78"/>
                  </a:moveTo>
                  <a:cubicBezTo>
                    <a:pt x="325" y="77"/>
                    <a:pt x="325" y="77"/>
                    <a:pt x="325" y="76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325" y="77"/>
                    <a:pt x="324" y="77"/>
                    <a:pt x="324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5" name="Freeform 16">
              <a:extLst>
                <a:ext uri="{FF2B5EF4-FFF2-40B4-BE49-F238E27FC236}">
                  <a16:creationId xmlns="" xmlns:a16="http://schemas.microsoft.com/office/drawing/2014/main" id="{88961D1F-125B-4DF4-BBD8-6CD1DCB31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413" y="969963"/>
              <a:ext cx="544513" cy="77788"/>
            </a:xfrm>
            <a:custGeom>
              <a:avLst/>
              <a:gdLst>
                <a:gd name="T0" fmla="*/ 62 w 325"/>
                <a:gd name="T1" fmla="*/ 36 h 46"/>
                <a:gd name="T2" fmla="*/ 6 w 325"/>
                <a:gd name="T3" fmla="*/ 16 h 46"/>
                <a:gd name="T4" fmla="*/ 6 w 325"/>
                <a:gd name="T5" fmla="*/ 16 h 46"/>
                <a:gd name="T6" fmla="*/ 0 w 325"/>
                <a:gd name="T7" fmla="*/ 6 h 46"/>
                <a:gd name="T8" fmla="*/ 0 w 325"/>
                <a:gd name="T9" fmla="*/ 6 h 46"/>
                <a:gd name="T10" fmla="*/ 1 w 325"/>
                <a:gd name="T11" fmla="*/ 3 h 46"/>
                <a:gd name="T12" fmla="*/ 1 w 325"/>
                <a:gd name="T13" fmla="*/ 3 h 46"/>
                <a:gd name="T14" fmla="*/ 2 w 325"/>
                <a:gd name="T15" fmla="*/ 2 h 46"/>
                <a:gd name="T16" fmla="*/ 2 w 325"/>
                <a:gd name="T17" fmla="*/ 2 h 46"/>
                <a:gd name="T18" fmla="*/ 2 w 325"/>
                <a:gd name="T19" fmla="*/ 2 h 46"/>
                <a:gd name="T20" fmla="*/ 7 w 325"/>
                <a:gd name="T21" fmla="*/ 6 h 46"/>
                <a:gd name="T22" fmla="*/ 14 w 325"/>
                <a:gd name="T23" fmla="*/ 6 h 46"/>
                <a:gd name="T24" fmla="*/ 11 w 325"/>
                <a:gd name="T25" fmla="*/ 6 h 46"/>
                <a:gd name="T26" fmla="*/ 13 w 325"/>
                <a:gd name="T27" fmla="*/ 5 h 46"/>
                <a:gd name="T28" fmla="*/ 13 w 325"/>
                <a:gd name="T29" fmla="*/ 5 h 46"/>
                <a:gd name="T30" fmla="*/ 13 w 325"/>
                <a:gd name="T31" fmla="*/ 5 h 46"/>
                <a:gd name="T32" fmla="*/ 14 w 325"/>
                <a:gd name="T33" fmla="*/ 6 h 46"/>
                <a:gd name="T34" fmla="*/ 14 w 325"/>
                <a:gd name="T35" fmla="*/ 6 h 46"/>
                <a:gd name="T36" fmla="*/ 22 w 325"/>
                <a:gd name="T37" fmla="*/ 10 h 46"/>
                <a:gd name="T38" fmla="*/ 22 w 325"/>
                <a:gd name="T39" fmla="*/ 10 h 46"/>
                <a:gd name="T40" fmla="*/ 54 w 325"/>
                <a:gd name="T41" fmla="*/ 20 h 46"/>
                <a:gd name="T42" fmla="*/ 54 w 325"/>
                <a:gd name="T43" fmla="*/ 20 h 46"/>
                <a:gd name="T44" fmla="*/ 162 w 325"/>
                <a:gd name="T45" fmla="*/ 33 h 46"/>
                <a:gd name="T46" fmla="*/ 162 w 325"/>
                <a:gd name="T47" fmla="*/ 33 h 46"/>
                <a:gd name="T48" fmla="*/ 299 w 325"/>
                <a:gd name="T49" fmla="*/ 12 h 46"/>
                <a:gd name="T50" fmla="*/ 299 w 325"/>
                <a:gd name="T51" fmla="*/ 12 h 46"/>
                <a:gd name="T52" fmla="*/ 311 w 325"/>
                <a:gd name="T53" fmla="*/ 5 h 46"/>
                <a:gd name="T54" fmla="*/ 311 w 325"/>
                <a:gd name="T55" fmla="*/ 5 h 46"/>
                <a:gd name="T56" fmla="*/ 313 w 325"/>
                <a:gd name="T57" fmla="*/ 2 h 46"/>
                <a:gd name="T58" fmla="*/ 313 w 325"/>
                <a:gd name="T59" fmla="*/ 2 h 46"/>
                <a:gd name="T60" fmla="*/ 318 w 325"/>
                <a:gd name="T61" fmla="*/ 0 h 46"/>
                <a:gd name="T62" fmla="*/ 318 w 325"/>
                <a:gd name="T63" fmla="*/ 0 h 46"/>
                <a:gd name="T64" fmla="*/ 318 w 325"/>
                <a:gd name="T65" fmla="*/ 6 h 46"/>
                <a:gd name="T66" fmla="*/ 325 w 325"/>
                <a:gd name="T67" fmla="*/ 6 h 46"/>
                <a:gd name="T68" fmla="*/ 325 w 325"/>
                <a:gd name="T69" fmla="*/ 6 h 46"/>
                <a:gd name="T70" fmla="*/ 325 w 325"/>
                <a:gd name="T71" fmla="*/ 6 h 46"/>
                <a:gd name="T72" fmla="*/ 325 w 325"/>
                <a:gd name="T73" fmla="*/ 6 h 46"/>
                <a:gd name="T74" fmla="*/ 324 w 325"/>
                <a:gd name="T75" fmla="*/ 8 h 46"/>
                <a:gd name="T76" fmla="*/ 324 w 325"/>
                <a:gd name="T77" fmla="*/ 8 h 46"/>
                <a:gd name="T78" fmla="*/ 319 w 325"/>
                <a:gd name="T79" fmla="*/ 16 h 46"/>
                <a:gd name="T80" fmla="*/ 319 w 325"/>
                <a:gd name="T81" fmla="*/ 16 h 46"/>
                <a:gd name="T82" fmla="*/ 309 w 325"/>
                <a:gd name="T83" fmla="*/ 22 h 46"/>
                <a:gd name="T84" fmla="*/ 309 w 325"/>
                <a:gd name="T85" fmla="*/ 22 h 46"/>
                <a:gd name="T86" fmla="*/ 274 w 325"/>
                <a:gd name="T87" fmla="*/ 33 h 46"/>
                <a:gd name="T88" fmla="*/ 274 w 325"/>
                <a:gd name="T89" fmla="*/ 33 h 46"/>
                <a:gd name="T90" fmla="*/ 162 w 325"/>
                <a:gd name="T91" fmla="*/ 46 h 46"/>
                <a:gd name="T92" fmla="*/ 162 w 325"/>
                <a:gd name="T93" fmla="*/ 46 h 46"/>
                <a:gd name="T94" fmla="*/ 62 w 325"/>
                <a:gd name="T95" fmla="*/ 36 h 46"/>
                <a:gd name="T96" fmla="*/ 323 w 325"/>
                <a:gd name="T97" fmla="*/ 11 h 46"/>
                <a:gd name="T98" fmla="*/ 318 w 325"/>
                <a:gd name="T99" fmla="*/ 6 h 46"/>
                <a:gd name="T100" fmla="*/ 323 w 325"/>
                <a:gd name="T101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46">
                  <a:moveTo>
                    <a:pt x="62" y="36"/>
                  </a:moveTo>
                  <a:cubicBezTo>
                    <a:pt x="35" y="30"/>
                    <a:pt x="15" y="23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4"/>
                    <a:pt x="1" y="1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7"/>
                    <a:pt x="18" y="9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9" y="13"/>
                    <a:pt x="40" y="17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81" y="27"/>
                    <a:pt x="120" y="32"/>
                    <a:pt x="162" y="33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222" y="32"/>
                    <a:pt x="274" y="2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306" y="9"/>
                    <a:pt x="310" y="6"/>
                    <a:pt x="311" y="5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2" y="4"/>
                    <a:pt x="312" y="3"/>
                    <a:pt x="313" y="2"/>
                  </a:cubicBezTo>
                  <a:cubicBezTo>
                    <a:pt x="313" y="2"/>
                    <a:pt x="313" y="2"/>
                    <a:pt x="313" y="2"/>
                  </a:cubicBezTo>
                  <a:cubicBezTo>
                    <a:pt x="315" y="0"/>
                    <a:pt x="317" y="0"/>
                    <a:pt x="318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4" y="8"/>
                  </a:cubicBezTo>
                  <a:cubicBezTo>
                    <a:pt x="324" y="8"/>
                    <a:pt x="324" y="8"/>
                    <a:pt x="324" y="8"/>
                  </a:cubicBezTo>
                  <a:cubicBezTo>
                    <a:pt x="324" y="12"/>
                    <a:pt x="321" y="14"/>
                    <a:pt x="319" y="16"/>
                  </a:cubicBezTo>
                  <a:cubicBezTo>
                    <a:pt x="319" y="16"/>
                    <a:pt x="319" y="16"/>
                    <a:pt x="319" y="16"/>
                  </a:cubicBezTo>
                  <a:cubicBezTo>
                    <a:pt x="316" y="18"/>
                    <a:pt x="313" y="20"/>
                    <a:pt x="309" y="22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0" y="26"/>
                    <a:pt x="288" y="30"/>
                    <a:pt x="274" y="33"/>
                  </a:cubicBezTo>
                  <a:cubicBezTo>
                    <a:pt x="274" y="33"/>
                    <a:pt x="274" y="33"/>
                    <a:pt x="274" y="33"/>
                  </a:cubicBezTo>
                  <a:cubicBezTo>
                    <a:pt x="245" y="40"/>
                    <a:pt x="206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24" y="46"/>
                    <a:pt x="89" y="41"/>
                    <a:pt x="62" y="36"/>
                  </a:cubicBezTo>
                  <a:close/>
                  <a:moveTo>
                    <a:pt x="323" y="11"/>
                  </a:moveTo>
                  <a:cubicBezTo>
                    <a:pt x="318" y="6"/>
                    <a:pt x="318" y="6"/>
                    <a:pt x="318" y="6"/>
                  </a:cubicBezTo>
                  <a:cubicBezTo>
                    <a:pt x="323" y="11"/>
                    <a:pt x="323" y="11"/>
                    <a:pt x="32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6" name="Freeform 17">
              <a:extLst>
                <a:ext uri="{FF2B5EF4-FFF2-40B4-BE49-F238E27FC236}">
                  <a16:creationId xmlns="" xmlns:a16="http://schemas.microsoft.com/office/drawing/2014/main" id="{2107E0AD-9C5D-4701-B6AC-880898E2E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626" y="752475"/>
              <a:ext cx="700088" cy="249238"/>
            </a:xfrm>
            <a:custGeom>
              <a:avLst/>
              <a:gdLst>
                <a:gd name="T0" fmla="*/ 193 w 417"/>
                <a:gd name="T1" fmla="*/ 146 h 148"/>
                <a:gd name="T2" fmla="*/ 8 w 417"/>
                <a:gd name="T3" fmla="*/ 79 h 148"/>
                <a:gd name="T4" fmla="*/ 3 w 417"/>
                <a:gd name="T5" fmla="*/ 76 h 148"/>
                <a:gd name="T6" fmla="*/ 3 w 417"/>
                <a:gd name="T7" fmla="*/ 76 h 148"/>
                <a:gd name="T8" fmla="*/ 0 w 417"/>
                <a:gd name="T9" fmla="*/ 70 h 148"/>
                <a:gd name="T10" fmla="*/ 0 w 417"/>
                <a:gd name="T11" fmla="*/ 70 h 148"/>
                <a:gd name="T12" fmla="*/ 3 w 417"/>
                <a:gd name="T13" fmla="*/ 62 h 148"/>
                <a:gd name="T14" fmla="*/ 3 w 417"/>
                <a:gd name="T15" fmla="*/ 62 h 148"/>
                <a:gd name="T16" fmla="*/ 9 w 417"/>
                <a:gd name="T17" fmla="*/ 59 h 148"/>
                <a:gd name="T18" fmla="*/ 9 w 417"/>
                <a:gd name="T19" fmla="*/ 59 h 148"/>
                <a:gd name="T20" fmla="*/ 193 w 417"/>
                <a:gd name="T21" fmla="*/ 2 h 148"/>
                <a:gd name="T22" fmla="*/ 205 w 417"/>
                <a:gd name="T23" fmla="*/ 0 h 148"/>
                <a:gd name="T24" fmla="*/ 205 w 417"/>
                <a:gd name="T25" fmla="*/ 0 h 148"/>
                <a:gd name="T26" fmla="*/ 217 w 417"/>
                <a:gd name="T27" fmla="*/ 1 h 148"/>
                <a:gd name="T28" fmla="*/ 217 w 417"/>
                <a:gd name="T29" fmla="*/ 1 h 148"/>
                <a:gd name="T30" fmla="*/ 407 w 417"/>
                <a:gd name="T31" fmla="*/ 59 h 148"/>
                <a:gd name="T32" fmla="*/ 405 w 417"/>
                <a:gd name="T33" fmla="*/ 66 h 148"/>
                <a:gd name="T34" fmla="*/ 405 w 417"/>
                <a:gd name="T35" fmla="*/ 67 h 148"/>
                <a:gd name="T36" fmla="*/ 405 w 417"/>
                <a:gd name="T37" fmla="*/ 66 h 148"/>
                <a:gd name="T38" fmla="*/ 407 w 417"/>
                <a:gd name="T39" fmla="*/ 59 h 148"/>
                <a:gd name="T40" fmla="*/ 413 w 417"/>
                <a:gd name="T41" fmla="*/ 62 h 148"/>
                <a:gd name="T42" fmla="*/ 413 w 417"/>
                <a:gd name="T43" fmla="*/ 62 h 148"/>
                <a:gd name="T44" fmla="*/ 417 w 417"/>
                <a:gd name="T45" fmla="*/ 70 h 148"/>
                <a:gd name="T46" fmla="*/ 417 w 417"/>
                <a:gd name="T47" fmla="*/ 70 h 148"/>
                <a:gd name="T48" fmla="*/ 414 w 417"/>
                <a:gd name="T49" fmla="*/ 76 h 148"/>
                <a:gd name="T50" fmla="*/ 414 w 417"/>
                <a:gd name="T51" fmla="*/ 76 h 148"/>
                <a:gd name="T52" fmla="*/ 409 w 417"/>
                <a:gd name="T53" fmla="*/ 79 h 148"/>
                <a:gd name="T54" fmla="*/ 409 w 417"/>
                <a:gd name="T55" fmla="*/ 79 h 148"/>
                <a:gd name="T56" fmla="*/ 221 w 417"/>
                <a:gd name="T57" fmla="*/ 146 h 148"/>
                <a:gd name="T58" fmla="*/ 207 w 417"/>
                <a:gd name="T59" fmla="*/ 148 h 148"/>
                <a:gd name="T60" fmla="*/ 207 w 417"/>
                <a:gd name="T61" fmla="*/ 148 h 148"/>
                <a:gd name="T62" fmla="*/ 193 w 417"/>
                <a:gd name="T63" fmla="*/ 146 h 148"/>
                <a:gd name="T64" fmla="*/ 217 w 417"/>
                <a:gd name="T65" fmla="*/ 134 h 148"/>
                <a:gd name="T66" fmla="*/ 396 w 417"/>
                <a:gd name="T67" fmla="*/ 70 h 148"/>
                <a:gd name="T68" fmla="*/ 214 w 417"/>
                <a:gd name="T69" fmla="*/ 14 h 148"/>
                <a:gd name="T70" fmla="*/ 205 w 417"/>
                <a:gd name="T71" fmla="*/ 13 h 148"/>
                <a:gd name="T72" fmla="*/ 205 w 417"/>
                <a:gd name="T73" fmla="*/ 13 h 148"/>
                <a:gd name="T74" fmla="*/ 197 w 417"/>
                <a:gd name="T75" fmla="*/ 14 h 148"/>
                <a:gd name="T76" fmla="*/ 197 w 417"/>
                <a:gd name="T77" fmla="*/ 14 h 148"/>
                <a:gd name="T78" fmla="*/ 20 w 417"/>
                <a:gd name="T79" fmla="*/ 70 h 148"/>
                <a:gd name="T80" fmla="*/ 197 w 417"/>
                <a:gd name="T81" fmla="*/ 134 h 148"/>
                <a:gd name="T82" fmla="*/ 207 w 417"/>
                <a:gd name="T83" fmla="*/ 135 h 148"/>
                <a:gd name="T84" fmla="*/ 207 w 417"/>
                <a:gd name="T85" fmla="*/ 135 h 148"/>
                <a:gd name="T86" fmla="*/ 217 w 417"/>
                <a:gd name="T87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7" h="148">
                  <a:moveTo>
                    <a:pt x="193" y="146"/>
                  </a:moveTo>
                  <a:cubicBezTo>
                    <a:pt x="8" y="79"/>
                    <a:pt x="8" y="79"/>
                    <a:pt x="8" y="79"/>
                  </a:cubicBezTo>
                  <a:cubicBezTo>
                    <a:pt x="6" y="78"/>
                    <a:pt x="4" y="78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5"/>
                    <a:pt x="0" y="73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2" y="64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5" y="61"/>
                    <a:pt x="7" y="60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7" y="0"/>
                    <a:pt x="201" y="0"/>
                    <a:pt x="20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10" y="0"/>
                    <a:pt x="214" y="0"/>
                    <a:pt x="217" y="1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407" y="59"/>
                    <a:pt x="407" y="59"/>
                    <a:pt x="407" y="59"/>
                  </a:cubicBezTo>
                  <a:cubicBezTo>
                    <a:pt x="405" y="66"/>
                    <a:pt x="405" y="66"/>
                    <a:pt x="405" y="66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5" y="66"/>
                    <a:pt x="405" y="66"/>
                    <a:pt x="405" y="66"/>
                  </a:cubicBezTo>
                  <a:cubicBezTo>
                    <a:pt x="407" y="59"/>
                    <a:pt x="407" y="59"/>
                    <a:pt x="407" y="59"/>
                  </a:cubicBezTo>
                  <a:cubicBezTo>
                    <a:pt x="409" y="60"/>
                    <a:pt x="411" y="61"/>
                    <a:pt x="413" y="62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415" y="63"/>
                    <a:pt x="417" y="66"/>
                    <a:pt x="417" y="70"/>
                  </a:cubicBezTo>
                  <a:cubicBezTo>
                    <a:pt x="417" y="70"/>
                    <a:pt x="417" y="70"/>
                    <a:pt x="417" y="70"/>
                  </a:cubicBezTo>
                  <a:cubicBezTo>
                    <a:pt x="417" y="73"/>
                    <a:pt x="415" y="75"/>
                    <a:pt x="414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2" y="78"/>
                    <a:pt x="411" y="79"/>
                    <a:pt x="409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217" y="148"/>
                    <a:pt x="212" y="148"/>
                    <a:pt x="207" y="148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2" y="148"/>
                    <a:pt x="197" y="148"/>
                    <a:pt x="193" y="146"/>
                  </a:cubicBezTo>
                  <a:close/>
                  <a:moveTo>
                    <a:pt x="217" y="134"/>
                  </a:moveTo>
                  <a:cubicBezTo>
                    <a:pt x="396" y="70"/>
                    <a:pt x="396" y="70"/>
                    <a:pt x="396" y="70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12" y="13"/>
                    <a:pt x="209" y="13"/>
                    <a:pt x="205" y="13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202" y="13"/>
                    <a:pt x="199" y="13"/>
                    <a:pt x="197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7" y="134"/>
                    <a:pt x="197" y="134"/>
                    <a:pt x="197" y="134"/>
                  </a:cubicBezTo>
                  <a:cubicBezTo>
                    <a:pt x="200" y="134"/>
                    <a:pt x="204" y="135"/>
                    <a:pt x="207" y="135"/>
                  </a:cubicBezTo>
                  <a:cubicBezTo>
                    <a:pt x="207" y="135"/>
                    <a:pt x="207" y="135"/>
                    <a:pt x="207" y="135"/>
                  </a:cubicBezTo>
                  <a:cubicBezTo>
                    <a:pt x="211" y="135"/>
                    <a:pt x="215" y="135"/>
                    <a:pt x="217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="" xmlns:a16="http://schemas.microsoft.com/office/drawing/2014/main" id="{852378FE-4CC5-42D3-9362-8F36A2662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488" y="868363"/>
              <a:ext cx="22225" cy="120650"/>
            </a:xfrm>
            <a:custGeom>
              <a:avLst/>
              <a:gdLst>
                <a:gd name="T0" fmla="*/ 0 w 14"/>
                <a:gd name="T1" fmla="*/ 76 h 76"/>
                <a:gd name="T2" fmla="*/ 0 w 14"/>
                <a:gd name="T3" fmla="*/ 0 h 76"/>
                <a:gd name="T4" fmla="*/ 14 w 14"/>
                <a:gd name="T5" fmla="*/ 0 h 76"/>
                <a:gd name="T6" fmla="*/ 14 w 14"/>
                <a:gd name="T7" fmla="*/ 76 h 76"/>
                <a:gd name="T8" fmla="*/ 0 w 14"/>
                <a:gd name="T9" fmla="*/ 76 h 76"/>
                <a:gd name="T10" fmla="*/ 0 w 14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6">
                  <a:moveTo>
                    <a:pt x="0" y="76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76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="" xmlns:a16="http://schemas.microsoft.com/office/drawing/2014/main" id="{0E4D06A9-E337-4867-AA37-96CD23B00C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973138"/>
              <a:ext cx="98425" cy="85725"/>
            </a:xfrm>
            <a:custGeom>
              <a:avLst/>
              <a:gdLst>
                <a:gd name="T0" fmla="*/ 7 w 59"/>
                <a:gd name="T1" fmla="*/ 52 h 52"/>
                <a:gd name="T2" fmla="*/ 7 w 59"/>
                <a:gd name="T3" fmla="*/ 45 h 52"/>
                <a:gd name="T4" fmla="*/ 13 w 59"/>
                <a:gd name="T5" fmla="*/ 49 h 52"/>
                <a:gd name="T6" fmla="*/ 7 w 59"/>
                <a:gd name="T7" fmla="*/ 45 h 52"/>
                <a:gd name="T8" fmla="*/ 7 w 59"/>
                <a:gd name="T9" fmla="*/ 52 h 52"/>
                <a:gd name="T10" fmla="*/ 1 w 59"/>
                <a:gd name="T11" fmla="*/ 49 h 52"/>
                <a:gd name="T12" fmla="*/ 1 w 59"/>
                <a:gd name="T13" fmla="*/ 49 h 52"/>
                <a:gd name="T14" fmla="*/ 1 w 59"/>
                <a:gd name="T15" fmla="*/ 42 h 52"/>
                <a:gd name="T16" fmla="*/ 1 w 59"/>
                <a:gd name="T17" fmla="*/ 42 h 52"/>
                <a:gd name="T18" fmla="*/ 24 w 59"/>
                <a:gd name="T19" fmla="*/ 3 h 52"/>
                <a:gd name="T20" fmla="*/ 29 w 59"/>
                <a:gd name="T21" fmla="*/ 0 h 52"/>
                <a:gd name="T22" fmla="*/ 29 w 59"/>
                <a:gd name="T23" fmla="*/ 0 h 52"/>
                <a:gd name="T24" fmla="*/ 35 w 59"/>
                <a:gd name="T25" fmla="*/ 3 h 52"/>
                <a:gd name="T26" fmla="*/ 35 w 59"/>
                <a:gd name="T27" fmla="*/ 3 h 52"/>
                <a:gd name="T28" fmla="*/ 58 w 59"/>
                <a:gd name="T29" fmla="*/ 42 h 52"/>
                <a:gd name="T30" fmla="*/ 58 w 59"/>
                <a:gd name="T31" fmla="*/ 49 h 52"/>
                <a:gd name="T32" fmla="*/ 58 w 59"/>
                <a:gd name="T33" fmla="*/ 49 h 52"/>
                <a:gd name="T34" fmla="*/ 52 w 59"/>
                <a:gd name="T35" fmla="*/ 52 h 52"/>
                <a:gd name="T36" fmla="*/ 52 w 59"/>
                <a:gd name="T37" fmla="*/ 52 h 52"/>
                <a:gd name="T38" fmla="*/ 7 w 59"/>
                <a:gd name="T39" fmla="*/ 52 h 52"/>
                <a:gd name="T40" fmla="*/ 40 w 59"/>
                <a:gd name="T41" fmla="*/ 39 h 52"/>
                <a:gd name="T42" fmla="*/ 29 w 59"/>
                <a:gd name="T43" fmla="*/ 19 h 52"/>
                <a:gd name="T44" fmla="*/ 18 w 59"/>
                <a:gd name="T45" fmla="*/ 39 h 52"/>
                <a:gd name="T46" fmla="*/ 40 w 59"/>
                <a:gd name="T47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52">
                  <a:moveTo>
                    <a:pt x="7" y="52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2"/>
                    <a:pt x="2" y="51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6"/>
                    <a:pt x="0" y="44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9" y="44"/>
                    <a:pt x="59" y="46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6" y="51"/>
                    <a:pt x="54" y="5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" y="52"/>
                    <a:pt x="7" y="52"/>
                    <a:pt x="7" y="52"/>
                  </a:cubicBezTo>
                  <a:close/>
                  <a:moveTo>
                    <a:pt x="40" y="3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40" y="39"/>
                    <a:pt x="40" y="39"/>
                    <a:pt x="4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338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59576657-CA58-4DF3-9D31-BB70A1097301}"/>
              </a:ext>
            </a:extLst>
          </p:cNvPr>
          <p:cNvSpPr/>
          <p:nvPr/>
        </p:nvSpPr>
        <p:spPr>
          <a:xfrm>
            <a:off x="4989729" y="1821578"/>
            <a:ext cx="715747" cy="750172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75446904-F196-4BE2-B1E4-07491A46E42A}"/>
              </a:ext>
            </a:extLst>
          </p:cNvPr>
          <p:cNvSpPr/>
          <p:nvPr/>
        </p:nvSpPr>
        <p:spPr>
          <a:xfrm>
            <a:off x="4989729" y="3247832"/>
            <a:ext cx="715747" cy="750172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BE97DF6-180A-4F38-96A2-9A6C43B2BFD8}"/>
              </a:ext>
            </a:extLst>
          </p:cNvPr>
          <p:cNvSpPr txBox="1"/>
          <p:nvPr/>
        </p:nvSpPr>
        <p:spPr>
          <a:xfrm>
            <a:off x="5929527" y="1837481"/>
            <a:ext cx="3196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92E6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Дипломмен</a:t>
            </a:r>
            <a:r>
              <a:rPr lang="ru-RU" b="1" dirty="0">
                <a:solidFill>
                  <a:srgbClr val="192E6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92E6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ауылға</a:t>
            </a:r>
            <a:endParaRPr lang="ru-RU" b="1" dirty="0">
              <a:solidFill>
                <a:srgbClr val="192E6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D236B4DC-0C03-49F4-824E-26819EF66632}"/>
              </a:ext>
            </a:extLst>
          </p:cNvPr>
          <p:cNvSpPr txBox="1"/>
          <p:nvPr/>
        </p:nvSpPr>
        <p:spPr>
          <a:xfrm>
            <a:off x="1622444" y="1810456"/>
            <a:ext cx="28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192E6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b="1" dirty="0" err="1">
                <a:solidFill>
                  <a:srgbClr val="192E6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олодёжная</a:t>
            </a:r>
            <a:r>
              <a:rPr lang="ru-RU" b="1" dirty="0">
                <a:solidFill>
                  <a:srgbClr val="192E6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практика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7E4F4ED-DD45-46C6-8A72-8AB4CD53D608}"/>
              </a:ext>
            </a:extLst>
          </p:cNvPr>
          <p:cNvSpPr txBox="1"/>
          <p:nvPr/>
        </p:nvSpPr>
        <p:spPr>
          <a:xfrm>
            <a:off x="5946096" y="2178106"/>
            <a:ext cx="2919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дополнительная надбавка, равнозначная выплатам, осуществляемым в рамках молодежной практики</a:t>
            </a:r>
            <a:endParaRPr lang="ru-RU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8B42ADCD-1BC6-4ACB-AC5E-7F7C6A4D1B1E}"/>
              </a:ext>
            </a:extLst>
          </p:cNvPr>
          <p:cNvSpPr/>
          <p:nvPr/>
        </p:nvSpPr>
        <p:spPr>
          <a:xfrm>
            <a:off x="1551459" y="3247832"/>
            <a:ext cx="2782642" cy="750172"/>
          </a:xfrm>
          <a:prstGeom prst="rect">
            <a:avLst/>
          </a:prstGeom>
          <a:solidFill>
            <a:srgbClr val="C6C8DD"/>
          </a:solidFill>
          <a:ln>
            <a:solidFill>
              <a:srgbClr val="C6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9DD21D3-863D-47C9-9A8A-21ECC8ECFB04}"/>
              </a:ext>
            </a:extLst>
          </p:cNvPr>
          <p:cNvSpPr txBox="1"/>
          <p:nvPr/>
        </p:nvSpPr>
        <p:spPr>
          <a:xfrm>
            <a:off x="1622444" y="3251972"/>
            <a:ext cx="300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2E6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Первое рабочее место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AB335CF-7425-4117-BC96-9BFCA832376E}"/>
              </a:ext>
            </a:extLst>
          </p:cNvPr>
          <p:cNvSpPr txBox="1"/>
          <p:nvPr/>
        </p:nvSpPr>
        <p:spPr>
          <a:xfrm>
            <a:off x="1641789" y="3520673"/>
            <a:ext cx="26365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2023 г. – 10 тыс. человек;</a:t>
            </a:r>
            <a:b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2024 г. – 20 тыс. человек;</a:t>
            </a:r>
          </a:p>
          <a:p>
            <a: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2025 г. – 20 тыс. человек.</a:t>
            </a:r>
            <a:endParaRPr lang="ru-RU" b="1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E184D519-0081-4216-8688-CED611685333}"/>
              </a:ext>
            </a:extLst>
          </p:cNvPr>
          <p:cNvSpPr/>
          <p:nvPr/>
        </p:nvSpPr>
        <p:spPr>
          <a:xfrm>
            <a:off x="5740539" y="3247832"/>
            <a:ext cx="2782642" cy="750172"/>
          </a:xfrm>
          <a:prstGeom prst="rect">
            <a:avLst/>
          </a:prstGeom>
          <a:solidFill>
            <a:srgbClr val="C6C8DD"/>
          </a:solidFill>
          <a:ln>
            <a:solidFill>
              <a:srgbClr val="C6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846A8A88-5682-40EA-8E97-7BC9001FB2EC}"/>
              </a:ext>
            </a:extLst>
          </p:cNvPr>
          <p:cNvSpPr txBox="1"/>
          <p:nvPr/>
        </p:nvSpPr>
        <p:spPr>
          <a:xfrm>
            <a:off x="5740539" y="3257043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2E6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Льготное кредитование 2,5%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A1A0228F-C9FF-40A8-99DF-C60A3C9F0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9" y="1936706"/>
            <a:ext cx="528596" cy="52859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7AEB852F-EA1E-4176-82E6-9AC9943AE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0" b="8751"/>
          <a:stretch/>
        </p:blipFill>
        <p:spPr>
          <a:xfrm>
            <a:off x="926043" y="3385242"/>
            <a:ext cx="510959" cy="47535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A9C2A532-1259-431E-91B2-C72EAB6AA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45" y="3432927"/>
            <a:ext cx="413647" cy="413647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2DD9A17D-884B-4DFC-BC3C-2DA413891B3B}"/>
              </a:ext>
            </a:extLst>
          </p:cNvPr>
          <p:cNvSpPr txBox="1"/>
          <p:nvPr/>
        </p:nvSpPr>
        <p:spPr>
          <a:xfrm>
            <a:off x="5796248" y="3529753"/>
            <a:ext cx="26365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2023 г. – 5,8 тыс. человек;</a:t>
            </a:r>
            <a:b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2024 г. – 6 тыс. человек;</a:t>
            </a:r>
          </a:p>
          <a:p>
            <a: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2025 г. – 6,3 тыс. человек;</a:t>
            </a:r>
            <a:endParaRPr lang="ru-RU" dirty="0"/>
          </a:p>
        </p:txBody>
      </p:sp>
      <p:sp>
        <p:nvSpPr>
          <p:cNvPr id="102" name="Номер слайда 1">
            <a:extLst>
              <a:ext uri="{FF2B5EF4-FFF2-40B4-BE49-F238E27FC236}">
                <a16:creationId xmlns="" xmlns:a16="http://schemas.microsoft.com/office/drawing/2014/main" id="{BBD0B9D1-66D4-4078-8EC2-C7C065E3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3104" y="4926525"/>
            <a:ext cx="301836" cy="230935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12</a:t>
            </a:fld>
            <a:endParaRPr lang="ru-RU" altLang="ru-RU" sz="900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5" name="Google Shape;307;p19">
            <a:extLst>
              <a:ext uri="{FF2B5EF4-FFF2-40B4-BE49-F238E27FC236}">
                <a16:creationId xmlns="" xmlns:a16="http://schemas.microsoft.com/office/drawing/2014/main" id="{20C3C63F-712B-4EEB-8746-543DFFDB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238" y="2702714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45700" rIns="91426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155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,3</a:t>
            </a: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 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17DBBC13-665D-4AFF-BFCE-5F85B682673B}"/>
              </a:ext>
            </a:extLst>
          </p:cNvPr>
          <p:cNvGrpSpPr/>
          <p:nvPr/>
        </p:nvGrpSpPr>
        <p:grpSpPr>
          <a:xfrm>
            <a:off x="3045399" y="2548895"/>
            <a:ext cx="352226" cy="507831"/>
            <a:chOff x="3278294" y="4801412"/>
            <a:chExt cx="469634" cy="677108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9123F46E-7E3D-4B84-ACE3-39E71F104594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/>
            </a:p>
          </p:txBody>
        </p:sp>
        <p:cxnSp>
          <p:nvCxnSpPr>
            <p:cNvPr id="70" name="Прямая соединительная линия 69">
              <a:extLst>
                <a:ext uri="{FF2B5EF4-FFF2-40B4-BE49-F238E27FC236}">
                  <a16:creationId xmlns="" xmlns:a16="http://schemas.microsoft.com/office/drawing/2014/main" id="{BE74DAB2-6C29-4FC1-BE98-B05652E9BAB2}"/>
                </a:ext>
              </a:extLst>
            </p:cNvPr>
            <p:cNvCxnSpPr/>
            <p:nvPr/>
          </p:nvCxnSpPr>
          <p:spPr>
            <a:xfrm>
              <a:off x="3416260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CBBEB69-FFAC-4FF0-B710-70EE9138AD3D}"/>
              </a:ext>
            </a:extLst>
          </p:cNvPr>
          <p:cNvSpPr txBox="1"/>
          <p:nvPr/>
        </p:nvSpPr>
        <p:spPr>
          <a:xfrm>
            <a:off x="2858991" y="2594094"/>
            <a:ext cx="25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5" name="Google Shape;307;p19">
            <a:extLst>
              <a:ext uri="{FF2B5EF4-FFF2-40B4-BE49-F238E27FC236}">
                <a16:creationId xmlns="" xmlns:a16="http://schemas.microsoft.com/office/drawing/2014/main" id="{A42718C0-24E6-4FC9-92CF-C20899420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00" y="4139015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45700" rIns="91426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52 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C41B23-1F7D-4B62-88D1-9C9AC714E594}"/>
              </a:ext>
            </a:extLst>
          </p:cNvPr>
          <p:cNvSpPr txBox="1"/>
          <p:nvPr/>
        </p:nvSpPr>
        <p:spPr>
          <a:xfrm>
            <a:off x="2858991" y="4030192"/>
            <a:ext cx="25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87" name="Google Shape;307;p19">
            <a:extLst>
              <a:ext uri="{FF2B5EF4-FFF2-40B4-BE49-F238E27FC236}">
                <a16:creationId xmlns="" xmlns:a16="http://schemas.microsoft.com/office/drawing/2014/main" id="{F0ED9BEA-94FC-4E90-95F4-E75D6011A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004" y="4126432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45700" rIns="91426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90,6 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C88D4EB0-D51C-411F-89F6-09087CD30B35}"/>
              </a:ext>
            </a:extLst>
          </p:cNvPr>
          <p:cNvSpPr txBox="1"/>
          <p:nvPr/>
        </p:nvSpPr>
        <p:spPr>
          <a:xfrm>
            <a:off x="7069216" y="4017812"/>
            <a:ext cx="25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FEE625B-373C-4EC4-BA12-746DC0136579}"/>
              </a:ext>
            </a:extLst>
          </p:cNvPr>
          <p:cNvSpPr txBox="1"/>
          <p:nvPr/>
        </p:nvSpPr>
        <p:spPr>
          <a:xfrm>
            <a:off x="1624511" y="2092510"/>
            <a:ext cx="26365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2023 г. – 40 тыс. человек;</a:t>
            </a:r>
            <a:b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2024 г. – 40 тыс. человек;</a:t>
            </a:r>
          </a:p>
          <a:p>
            <a:r>
              <a:rPr lang="ru-RU" sz="900" b="1" i="1" dirty="0">
                <a:solidFill>
                  <a:srgbClr val="192E6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2025 г. – 40 тыс. человек.</a:t>
            </a:r>
            <a:endParaRPr lang="ru-RU" b="1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D98A8C4-9DB4-40D3-B051-DA53435382B0}"/>
              </a:ext>
            </a:extLst>
          </p:cNvPr>
          <p:cNvSpPr txBox="1"/>
          <p:nvPr/>
        </p:nvSpPr>
        <p:spPr>
          <a:xfrm>
            <a:off x="33192" y="60581"/>
            <a:ext cx="819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FFC000"/>
                </a:solidFill>
                <a:latin typeface="Arial Narrow" panose="020B0606020202030204" pitchFamily="34" charset="0"/>
              </a:rPr>
              <a:t>ОБЕСПЕЧЕНИЕ ЗАНЯТОСТИ МОЛОДЕЖИ</a:t>
            </a:r>
            <a:endParaRPr lang="ru-RU" sz="18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="" xmlns:a16="http://schemas.microsoft.com/office/drawing/2014/main" id="{CA80327A-BE0C-4E69-A213-46D1D5E39C72}"/>
              </a:ext>
            </a:extLst>
          </p:cNvPr>
          <p:cNvGrpSpPr/>
          <p:nvPr/>
        </p:nvGrpSpPr>
        <p:grpSpPr>
          <a:xfrm>
            <a:off x="3028224" y="3984026"/>
            <a:ext cx="352226" cy="507831"/>
            <a:chOff x="3278294" y="4801412"/>
            <a:chExt cx="469634" cy="677108"/>
          </a:xfrm>
        </p:grpSpPr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6CCA0EDB-9C58-4A40-8AEB-791132ABF970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/>
            </a:p>
          </p:txBody>
        </p:sp>
        <p:cxnSp>
          <p:nvCxnSpPr>
            <p:cNvPr id="93" name="Прямая соединительная линия 92">
              <a:extLst>
                <a:ext uri="{FF2B5EF4-FFF2-40B4-BE49-F238E27FC236}">
                  <a16:creationId xmlns="" xmlns:a16="http://schemas.microsoft.com/office/drawing/2014/main" id="{8CE762E4-E54E-46A6-9E02-D24CE20417F3}"/>
                </a:ext>
              </a:extLst>
            </p:cNvPr>
            <p:cNvCxnSpPr/>
            <p:nvPr/>
          </p:nvCxnSpPr>
          <p:spPr>
            <a:xfrm>
              <a:off x="3416260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4" name="Группа 93">
            <a:extLst>
              <a:ext uri="{FF2B5EF4-FFF2-40B4-BE49-F238E27FC236}">
                <a16:creationId xmlns="" xmlns:a16="http://schemas.microsoft.com/office/drawing/2014/main" id="{8492A230-BF15-407C-92A4-B96F7A27DDC1}"/>
              </a:ext>
            </a:extLst>
          </p:cNvPr>
          <p:cNvGrpSpPr/>
          <p:nvPr/>
        </p:nvGrpSpPr>
        <p:grpSpPr>
          <a:xfrm>
            <a:off x="7242832" y="3975000"/>
            <a:ext cx="352226" cy="507831"/>
            <a:chOff x="3278294" y="4801412"/>
            <a:chExt cx="469634" cy="677108"/>
          </a:xfrm>
        </p:grpSpPr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649EB038-C7AB-454C-A87C-21BE1CCD55E8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/>
            </a:p>
          </p:txBody>
        </p:sp>
        <p:cxnSp>
          <p:nvCxnSpPr>
            <p:cNvPr id="97" name="Прямая соединительная линия 96">
              <a:extLst>
                <a:ext uri="{FF2B5EF4-FFF2-40B4-BE49-F238E27FC236}">
                  <a16:creationId xmlns="" xmlns:a16="http://schemas.microsoft.com/office/drawing/2014/main" id="{03D7B5C0-185D-4DA7-A296-860FA5A16EFD}"/>
                </a:ext>
              </a:extLst>
            </p:cNvPr>
            <p:cNvCxnSpPr/>
            <p:nvPr/>
          </p:nvCxnSpPr>
          <p:spPr>
            <a:xfrm>
              <a:off x="3416260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99" name="Прямая соединительная линия 98">
            <a:extLst>
              <a:ext uri="{FF2B5EF4-FFF2-40B4-BE49-F238E27FC236}">
                <a16:creationId xmlns="" xmlns:a16="http://schemas.microsoft.com/office/drawing/2014/main" id="{33C80308-1F02-4C65-86EA-6FB41B02E26C}"/>
              </a:ext>
            </a:extLst>
          </p:cNvPr>
          <p:cNvCxnSpPr/>
          <p:nvPr/>
        </p:nvCxnSpPr>
        <p:spPr>
          <a:xfrm>
            <a:off x="28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9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BF3656D-D0C2-43E7-A734-F2A6AB11A179}"/>
              </a:ext>
            </a:extLst>
          </p:cNvPr>
          <p:cNvSpPr txBox="1"/>
          <p:nvPr/>
        </p:nvSpPr>
        <p:spPr>
          <a:xfrm>
            <a:off x="685800" y="536656"/>
            <a:ext cx="4381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Внешняя миграция - как источник привлечения высококвалифицированных иностранных </a:t>
            </a:r>
            <a:br>
              <a:rPr lang="ru-RU" sz="14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специалистов по востребованным профессиям</a:t>
            </a:r>
          </a:p>
        </p:txBody>
      </p:sp>
      <p:graphicFrame>
        <p:nvGraphicFramePr>
          <p:cNvPr id="56" name="Схема 55">
            <a:extLst>
              <a:ext uri="{FF2B5EF4-FFF2-40B4-BE49-F238E27FC236}">
                <a16:creationId xmlns="" xmlns:a16="http://schemas.microsoft.com/office/drawing/2014/main" id="{F524440C-9409-4962-AF2B-020C311BB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124171"/>
              </p:ext>
            </p:extLst>
          </p:nvPr>
        </p:nvGraphicFramePr>
        <p:xfrm>
          <a:off x="1030437" y="1157904"/>
          <a:ext cx="3989238" cy="399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C29E656-0788-4025-8F1C-24B5470876EF}"/>
              </a:ext>
            </a:extLst>
          </p:cNvPr>
          <p:cNvSpPr txBox="1"/>
          <p:nvPr/>
        </p:nvSpPr>
        <p:spPr>
          <a:xfrm>
            <a:off x="-104877" y="2446698"/>
            <a:ext cx="12496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Трансфер знаний, технологий </a:t>
            </a:r>
            <a:b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навыков</a:t>
            </a:r>
            <a:endParaRPr lang="ru-RU" sz="1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="" xmlns:a16="http://schemas.microsoft.com/office/drawing/2014/main" id="{70E9DB10-6B5A-40AA-A176-88408598FA75}"/>
              </a:ext>
            </a:extLst>
          </p:cNvPr>
          <p:cNvSpPr/>
          <p:nvPr/>
        </p:nvSpPr>
        <p:spPr>
          <a:xfrm rot="5400000">
            <a:off x="603284" y="2868693"/>
            <a:ext cx="1248100" cy="148589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EA20CD5D-2BF7-414F-B7AA-0821C463E00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77" y="1531267"/>
            <a:ext cx="510376" cy="4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AF281636-D5CA-4EFD-ABA0-3379D9BAF2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t="17000" r="19556" b="17115"/>
          <a:stretch/>
        </p:blipFill>
        <p:spPr>
          <a:xfrm>
            <a:off x="1620287" y="3389243"/>
            <a:ext cx="394335" cy="41979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0B66B31-6694-42AE-A38F-9669DDDE67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42" y="2471449"/>
            <a:ext cx="535360" cy="428288"/>
          </a:xfrm>
          <a:prstGeom prst="rect">
            <a:avLst/>
          </a:prstGeom>
        </p:spPr>
      </p:pic>
      <p:sp>
        <p:nvSpPr>
          <p:cNvPr id="65" name="Номер слайда 1">
            <a:extLst>
              <a:ext uri="{FF2B5EF4-FFF2-40B4-BE49-F238E27FC236}">
                <a16:creationId xmlns="" xmlns:a16="http://schemas.microsoft.com/office/drawing/2014/main" id="{F2375F33-2E7D-4596-A38F-F42A2B0D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2" y="4863704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13</a:t>
            </a:fld>
            <a:endParaRPr lang="ru-RU" altLang="ru-RU" sz="90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E4DA3A-38A5-4C2D-A535-51FBAC8A0EA9}"/>
              </a:ext>
            </a:extLst>
          </p:cNvPr>
          <p:cNvSpPr txBox="1"/>
          <p:nvPr/>
        </p:nvSpPr>
        <p:spPr>
          <a:xfrm>
            <a:off x="92405" y="93477"/>
            <a:ext cx="8232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НОВАЯ МИГРАЦИОННАЯ ПОЛИТИКА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«АШЫҚ ҚАЗАҚСТАН +500»</a:t>
            </a: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="" xmlns:a16="http://schemas.microsoft.com/office/drawing/2014/main" id="{790E1D24-B388-4BBD-9677-1D4FED92C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496391"/>
              </p:ext>
            </p:extLst>
          </p:nvPr>
        </p:nvGraphicFramePr>
        <p:xfrm>
          <a:off x="5449528" y="721580"/>
          <a:ext cx="3531921" cy="42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2E8A8D7-63C8-41B4-BE42-F128856B4F2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77" y="4299783"/>
            <a:ext cx="510376" cy="4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F63D1B1-5BA6-486D-ACC3-A80A69B9186D}"/>
              </a:ext>
            </a:extLst>
          </p:cNvPr>
          <p:cNvSpPr txBox="1"/>
          <p:nvPr/>
        </p:nvSpPr>
        <p:spPr>
          <a:xfrm>
            <a:off x="5554812" y="707817"/>
            <a:ext cx="3531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4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егулируемая внутренняя миграция в северные и центральные регионы страны</a:t>
            </a:r>
            <a:endParaRPr lang="ru-RU" sz="1400" b="1" dirty="0">
              <a:solidFill>
                <a:srgbClr val="FFC000"/>
              </a:solidFill>
            </a:endParaRPr>
          </a:p>
        </p:txBody>
      </p:sp>
      <p:pic>
        <p:nvPicPr>
          <p:cNvPr id="29" name="Рисунок 19">
            <a:extLst>
              <a:ext uri="{FF2B5EF4-FFF2-40B4-BE49-F238E27FC236}">
                <a16:creationId xmlns="" xmlns:a16="http://schemas.microsoft.com/office/drawing/2014/main" id="{92EFA06E-C313-4F5C-976C-3676B87672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12" y="3389243"/>
            <a:ext cx="531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8882C49-0718-4816-A5C0-B198F0B12D3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4" t="6852" r="14779" b="23360"/>
          <a:stretch/>
        </p:blipFill>
        <p:spPr>
          <a:xfrm>
            <a:off x="5499432" y="1717524"/>
            <a:ext cx="643448" cy="645122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430BDB6A-DD93-4BC6-A147-CEB8C2BD6E7B}"/>
              </a:ext>
            </a:extLst>
          </p:cNvPr>
          <p:cNvCxnSpPr/>
          <p:nvPr/>
        </p:nvCxnSpPr>
        <p:spPr>
          <a:xfrm>
            <a:off x="0" y="536656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8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456;p24">
            <a:extLst>
              <a:ext uri="{FF2B5EF4-FFF2-40B4-BE49-F238E27FC236}">
                <a16:creationId xmlns="" xmlns:a16="http://schemas.microsoft.com/office/drawing/2014/main" id="{1A598B85-06A6-45EC-BE56-272B95B51198}"/>
              </a:ext>
            </a:extLst>
          </p:cNvPr>
          <p:cNvSpPr/>
          <p:nvPr/>
        </p:nvSpPr>
        <p:spPr>
          <a:xfrm rot="10800000">
            <a:off x="978271" y="2693950"/>
            <a:ext cx="1640682" cy="135732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97FA512C-8259-4B42-B4A5-2AF3F959CB31}"/>
              </a:ext>
            </a:extLst>
          </p:cNvPr>
          <p:cNvSpPr/>
          <p:nvPr/>
        </p:nvSpPr>
        <p:spPr>
          <a:xfrm>
            <a:off x="978271" y="893173"/>
            <a:ext cx="1715310" cy="1739503"/>
          </a:xfrm>
          <a:prstGeom prst="rect">
            <a:avLst/>
          </a:prstGeom>
          <a:solidFill>
            <a:schemeClr val="bg1"/>
          </a:solidFill>
          <a:ln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528CC1"/>
                </a:solidFill>
                <a:latin typeface="Arial Narrow" panose="020B0606020202030204" pitchFamily="34" charset="0"/>
              </a:rPr>
              <a:t>705</a:t>
            </a:r>
            <a:r>
              <a:rPr lang="ru-RU" dirty="0">
                <a:solidFill>
                  <a:srgbClr val="1D4999"/>
                </a:solidFill>
                <a:latin typeface="Arial Narrow" panose="020B0606020202030204" pitchFamily="34" charset="0"/>
              </a:rPr>
              <a:t>тыс. лиц с инвалидностью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04EE4B8B-1218-45A2-8D6C-3A6B5DEA850C}"/>
              </a:ext>
            </a:extLst>
          </p:cNvPr>
          <p:cNvSpPr/>
          <p:nvPr/>
        </p:nvSpPr>
        <p:spPr>
          <a:xfrm>
            <a:off x="978271" y="2874376"/>
            <a:ext cx="1715310" cy="1739504"/>
          </a:xfrm>
          <a:prstGeom prst="rect">
            <a:avLst/>
          </a:prstGeom>
          <a:solidFill>
            <a:srgbClr val="52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Aft>
                <a:spcPts val="450"/>
              </a:spcAft>
              <a:defRPr/>
            </a:pPr>
            <a:r>
              <a:rPr lang="ru-RU" sz="6600" b="1" kern="0" dirty="0">
                <a:solidFill>
                  <a:sysClr val="window" lastClr="FFFFFF"/>
                </a:solidFill>
                <a:latin typeface="Arial Narrow" panose="020B0606020202030204" pitchFamily="34" charset="0"/>
                <a:cs typeface="Arial"/>
              </a:rPr>
              <a:t>45</a:t>
            </a:r>
            <a:r>
              <a:rPr lang="ru-RU" sz="3000" kern="0" dirty="0">
                <a:solidFill>
                  <a:sysClr val="window" lastClr="FFFFFF"/>
                </a:solidFill>
                <a:latin typeface="Arial Narrow" panose="020B0606020202030204" pitchFamily="34" charset="0"/>
                <a:cs typeface="Arial"/>
              </a:rPr>
              <a:t>%</a:t>
            </a:r>
            <a:endParaRPr lang="ru-RU" sz="4650" kern="0" dirty="0">
              <a:solidFill>
                <a:sysClr val="window" lastClr="FFFFFF"/>
              </a:solidFill>
              <a:latin typeface="Arial Narrow" panose="020B0606020202030204" pitchFamily="34" charset="0"/>
              <a:cs typeface="Arial"/>
            </a:endParaRPr>
          </a:p>
          <a:p>
            <a:pPr algn="ctr">
              <a:spcAft>
                <a:spcPts val="450"/>
              </a:spcAft>
              <a:defRPr/>
            </a:pPr>
            <a:r>
              <a:rPr lang="ru-RU" sz="1500" kern="0" dirty="0">
                <a:solidFill>
                  <a:sysClr val="window" lastClr="FFFFFF"/>
                </a:solidFill>
                <a:latin typeface="Arial Narrow" panose="020B0606020202030204" pitchFamily="34" charset="0"/>
                <a:cs typeface="Arial"/>
              </a:rPr>
              <a:t>проживают на селе</a:t>
            </a:r>
          </a:p>
        </p:txBody>
      </p:sp>
      <p:sp>
        <p:nvSpPr>
          <p:cNvPr id="103" name="Номер слайда 1">
            <a:extLst>
              <a:ext uri="{FF2B5EF4-FFF2-40B4-BE49-F238E27FC236}">
                <a16:creationId xmlns="" xmlns:a16="http://schemas.microsoft.com/office/drawing/2014/main" id="{7BD0C701-88CD-4723-9429-8F163C4F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2" y="4863704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14</a:t>
            </a:fld>
            <a:endParaRPr lang="ru-RU" altLang="ru-RU" sz="90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136" name="Схема 135">
            <a:extLst>
              <a:ext uri="{FF2B5EF4-FFF2-40B4-BE49-F238E27FC236}">
                <a16:creationId xmlns="" xmlns:a16="http://schemas.microsoft.com/office/drawing/2014/main" id="{5B81E662-0C19-40EC-A3CB-59362F250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201487"/>
              </p:ext>
            </p:extLst>
          </p:nvPr>
        </p:nvGraphicFramePr>
        <p:xfrm>
          <a:off x="2921932" y="828616"/>
          <a:ext cx="5728664" cy="330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8282E0F2-EA5F-4F42-9ED3-5AE2FC1DCF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0250" y="3254836"/>
            <a:ext cx="660143" cy="64944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828AA5E5-D492-4E0F-BD8A-BA1862D248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90" y="1195633"/>
            <a:ext cx="496103" cy="323082"/>
          </a:xfrm>
          <a:prstGeom prst="rect">
            <a:avLst/>
          </a:prstGeom>
        </p:spPr>
      </p:pic>
      <p:pic>
        <p:nvPicPr>
          <p:cNvPr id="142" name="Picture 6">
            <a:extLst>
              <a:ext uri="{FF2B5EF4-FFF2-40B4-BE49-F238E27FC236}">
                <a16:creationId xmlns="" xmlns:a16="http://schemas.microsoft.com/office/drawing/2014/main" id="{25E73983-7173-4B00-9331-CF46FA275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48" y="2266680"/>
            <a:ext cx="409351" cy="40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307;p19">
            <a:extLst>
              <a:ext uri="{FF2B5EF4-FFF2-40B4-BE49-F238E27FC236}">
                <a16:creationId xmlns="" xmlns:a16="http://schemas.microsoft.com/office/drawing/2014/main" id="{711415D9-D87E-4F4C-AD08-44B12A1A3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412" y="3677549"/>
            <a:ext cx="87918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45700" rIns="91426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350" b="1" dirty="0">
                <a:solidFill>
                  <a:srgbClr val="7F6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32,4</a:t>
            </a:r>
            <a:r>
              <a:rPr lang="en-US" altLang="ru-RU" sz="1350" b="1" dirty="0">
                <a:solidFill>
                  <a:srgbClr val="7F6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 </a:t>
            </a:r>
            <a:r>
              <a:rPr lang="kk-KZ" altLang="ru-RU" sz="1350" b="1" dirty="0">
                <a:solidFill>
                  <a:srgbClr val="7F6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350" b="1" dirty="0">
              <a:solidFill>
                <a:srgbClr val="7F6000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BF426A9-BBC7-4907-A866-671F6CC0DAF7}"/>
              </a:ext>
            </a:extLst>
          </p:cNvPr>
          <p:cNvGrpSpPr/>
          <p:nvPr/>
        </p:nvGrpSpPr>
        <p:grpSpPr>
          <a:xfrm>
            <a:off x="7653262" y="3562891"/>
            <a:ext cx="220928" cy="415498"/>
            <a:chOff x="3278294" y="4801412"/>
            <a:chExt cx="820910" cy="55399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0CE8C64-C372-4015-86A3-720D68D546DB}"/>
                </a:ext>
              </a:extLst>
            </p:cNvPr>
            <p:cNvSpPr txBox="1"/>
            <p:nvPr/>
          </p:nvSpPr>
          <p:spPr>
            <a:xfrm>
              <a:off x="3278294" y="4801412"/>
              <a:ext cx="469632" cy="553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100" b="1" cap="small" dirty="0">
                  <a:solidFill>
                    <a:srgbClr val="7F6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100" dirty="0">
                <a:solidFill>
                  <a:srgbClr val="7F6000"/>
                </a:solidFill>
              </a:endParaRP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0110819B-624D-43B9-AA7C-D140890A05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8186" y="4900085"/>
              <a:ext cx="561018" cy="0"/>
            </a:xfrm>
            <a:prstGeom prst="line">
              <a:avLst/>
            </a:prstGeom>
            <a:ln w="28575">
              <a:solidFill>
                <a:srgbClr val="7F6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47A4F8-662B-4DE1-B37B-98DFC29E0733}"/>
              </a:ext>
            </a:extLst>
          </p:cNvPr>
          <p:cNvSpPr/>
          <p:nvPr/>
        </p:nvSpPr>
        <p:spPr>
          <a:xfrm>
            <a:off x="2921931" y="4189456"/>
            <a:ext cx="5728664" cy="4154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ru-RU" sz="1500" b="1" cap="small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</a:rPr>
              <a:t>Всего на эти цели будет направлено </a:t>
            </a:r>
            <a:r>
              <a:rPr lang="ru-RU" sz="2100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</a:rPr>
              <a:t>37,0 </a:t>
            </a:r>
            <a:r>
              <a:rPr lang="ru-RU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</a:rPr>
              <a:t>млрд</a:t>
            </a:r>
            <a:r>
              <a:rPr lang="ru-RU" sz="2100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</a:rPr>
              <a:t> </a:t>
            </a:r>
            <a:r>
              <a:rPr lang="ru-RU" sz="1500" b="1" cap="small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</a:rPr>
              <a:t>тенге</a:t>
            </a:r>
            <a:r>
              <a:rPr lang="ru-RU" sz="2100" b="1" cap="small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307;p19">
            <a:extLst>
              <a:ext uri="{FF2B5EF4-FFF2-40B4-BE49-F238E27FC236}">
                <a16:creationId xmlns="" xmlns:a16="http://schemas.microsoft.com/office/drawing/2014/main" id="{B16F7A07-67DF-42AD-9891-2EAC498E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190" y="2874376"/>
            <a:ext cx="87918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45700" rIns="91426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350" b="1" dirty="0">
                <a:solidFill>
                  <a:srgbClr val="7F6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2,0</a:t>
            </a:r>
            <a:r>
              <a:rPr lang="en-US" altLang="ru-RU" sz="1350" b="1" dirty="0">
                <a:solidFill>
                  <a:srgbClr val="7F6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 </a:t>
            </a:r>
            <a:r>
              <a:rPr lang="kk-KZ" altLang="ru-RU" sz="1350" b="1" dirty="0">
                <a:solidFill>
                  <a:srgbClr val="7F6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350" b="1" dirty="0">
              <a:solidFill>
                <a:srgbClr val="7F6000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5971E0C1-D26D-4EB2-8ACB-A61D94FF479D}"/>
              </a:ext>
            </a:extLst>
          </p:cNvPr>
          <p:cNvGrpSpPr/>
          <p:nvPr/>
        </p:nvGrpSpPr>
        <p:grpSpPr>
          <a:xfrm>
            <a:off x="7804128" y="2764059"/>
            <a:ext cx="235217" cy="415498"/>
            <a:chOff x="3278294" y="4801412"/>
            <a:chExt cx="874005" cy="55399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1F73ED0-B033-407C-9115-4B6C8484A167}"/>
                </a:ext>
              </a:extLst>
            </p:cNvPr>
            <p:cNvSpPr txBox="1"/>
            <p:nvPr/>
          </p:nvSpPr>
          <p:spPr>
            <a:xfrm>
              <a:off x="3278294" y="4801412"/>
              <a:ext cx="540402" cy="553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100" b="1" cap="small" dirty="0">
                  <a:solidFill>
                    <a:srgbClr val="7F6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100" dirty="0">
                <a:solidFill>
                  <a:srgbClr val="7F6000"/>
                </a:solidFill>
              </a:endParaRPr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0AAD4B9B-7346-455C-974E-B9C6F61D3716}"/>
                </a:ext>
              </a:extLst>
            </p:cNvPr>
            <p:cNvCxnSpPr>
              <a:cxnSpLocks/>
            </p:cNvCxnSpPr>
            <p:nvPr/>
          </p:nvCxnSpPr>
          <p:spPr>
            <a:xfrm>
              <a:off x="3591282" y="4900085"/>
              <a:ext cx="561017" cy="0"/>
            </a:xfrm>
            <a:prstGeom prst="line">
              <a:avLst/>
            </a:prstGeom>
            <a:ln w="28575">
              <a:solidFill>
                <a:srgbClr val="7F6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E82EEA7-A84E-4826-9B68-7054F24A50A4}"/>
              </a:ext>
            </a:extLst>
          </p:cNvPr>
          <p:cNvSpPr txBox="1"/>
          <p:nvPr/>
        </p:nvSpPr>
        <p:spPr>
          <a:xfrm>
            <a:off x="28204" y="25113"/>
            <a:ext cx="8085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C000"/>
                </a:solidFill>
                <a:latin typeface="Arial Narrow" panose="020B0606020202030204" pitchFamily="34" charset="0"/>
              </a:rPr>
              <a:t>МОДЕРНИЗАЦИЯ СИСТЕМЫ СПЕЦИАЛЬНЫХ СОЦИАЛЬНЫХ УСЛУГ</a:t>
            </a:r>
            <a:endParaRPr lang="ru-RU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685EE519-3D0C-4F58-BE25-761CDBA39D1E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Схема 70">
            <a:extLst>
              <a:ext uri="{FF2B5EF4-FFF2-40B4-BE49-F238E27FC236}">
                <a16:creationId xmlns="" xmlns:a16="http://schemas.microsoft.com/office/drawing/2014/main" id="{1DF4371E-2BB3-4D7B-A517-F3A077544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254449"/>
              </p:ext>
            </p:extLst>
          </p:nvPr>
        </p:nvGraphicFramePr>
        <p:xfrm>
          <a:off x="2381670" y="3563760"/>
          <a:ext cx="6685450" cy="157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309;p19">
            <a:extLst>
              <a:ext uri="{FF2B5EF4-FFF2-40B4-BE49-F238E27FC236}">
                <a16:creationId xmlns="" xmlns:a16="http://schemas.microsoft.com/office/drawing/2014/main" id="{3DA203F4-F8B7-4F04-BAB3-49D06390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160" y="1509371"/>
            <a:ext cx="1092994" cy="1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00" rIns="91426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000" i="1" dirty="0">
                <a:solidFill>
                  <a:schemeClr val="bg1"/>
                </a:solidFill>
                <a:latin typeface="Arial Narrow" panose="020B0606020202030204" pitchFamily="34" charset="0"/>
                <a:sym typeface="Arial" panose="020B0604020202020204" pitchFamily="34" charset="0"/>
              </a:rPr>
              <a:t>Обследование</a:t>
            </a:r>
          </a:p>
        </p:txBody>
      </p:sp>
      <p:sp>
        <p:nvSpPr>
          <p:cNvPr id="6" name="Google Shape;333;p19">
            <a:extLst>
              <a:ext uri="{FF2B5EF4-FFF2-40B4-BE49-F238E27FC236}">
                <a16:creationId xmlns="" xmlns:a16="http://schemas.microsoft.com/office/drawing/2014/main" id="{7E57902F-A611-46D9-B95F-3A5D60E979DF}"/>
              </a:ext>
            </a:extLst>
          </p:cNvPr>
          <p:cNvSpPr>
            <a:spLocks noChangeArrowheads="1"/>
          </p:cNvSpPr>
          <p:nvPr/>
        </p:nvSpPr>
        <p:spPr bwMode="auto">
          <a:xfrm rot="943849">
            <a:off x="5748453" y="1709396"/>
            <a:ext cx="844153" cy="2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00" rIns="91426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i="1">
                <a:solidFill>
                  <a:schemeClr val="bg1"/>
                </a:solidFill>
                <a:latin typeface="Arial Narrow" panose="020B0606020202030204" pitchFamily="34" charset="0"/>
                <a:sym typeface="Tahoma" panose="020B0604030504040204" pitchFamily="34" charset="0"/>
              </a:rPr>
              <a:t>Социальные услуги и ТСР </a:t>
            </a:r>
          </a:p>
        </p:txBody>
      </p:sp>
      <p:sp>
        <p:nvSpPr>
          <p:cNvPr id="7" name="TextBox 132">
            <a:extLst>
              <a:ext uri="{FF2B5EF4-FFF2-40B4-BE49-F238E27FC236}">
                <a16:creationId xmlns="" xmlns:a16="http://schemas.microsoft.com/office/drawing/2014/main" id="{41936203-BC1D-4870-AD19-D66700D4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635" y="1251005"/>
            <a:ext cx="1307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000" i="1">
                <a:solidFill>
                  <a:schemeClr val="bg1"/>
                </a:solidFill>
                <a:latin typeface="Arial Narrow" panose="020B0606020202030204" pitchFamily="34" charset="0"/>
                <a:sym typeface="Arial" panose="020B0604020202020204" pitchFamily="34" charset="0"/>
              </a:rPr>
              <a:t>Установление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000" i="1">
                <a:solidFill>
                  <a:schemeClr val="bg1"/>
                </a:solidFill>
                <a:latin typeface="Arial Narrow" panose="020B0606020202030204" pitchFamily="34" charset="0"/>
                <a:sym typeface="Arial" panose="020B0604020202020204" pitchFamily="34" charset="0"/>
              </a:rPr>
              <a:t>инвалидности </a:t>
            </a:r>
          </a:p>
        </p:txBody>
      </p:sp>
      <p:sp>
        <p:nvSpPr>
          <p:cNvPr id="8" name="Google Shape;340;p19">
            <a:extLst>
              <a:ext uri="{FF2B5EF4-FFF2-40B4-BE49-F238E27FC236}">
                <a16:creationId xmlns="" xmlns:a16="http://schemas.microsoft.com/office/drawing/2014/main" id="{4D533D1E-AE14-4614-9F34-56F53FAF3AEB}"/>
              </a:ext>
            </a:extLst>
          </p:cNvPr>
          <p:cNvSpPr>
            <a:spLocks noChangeArrowheads="1"/>
          </p:cNvSpPr>
          <p:nvPr/>
        </p:nvSpPr>
        <p:spPr bwMode="auto">
          <a:xfrm rot="20054160">
            <a:off x="5509137" y="1318871"/>
            <a:ext cx="910829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00" rIns="91426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000" i="1">
                <a:solidFill>
                  <a:schemeClr val="bg1"/>
                </a:solidFill>
                <a:latin typeface="Arial Narrow" panose="020B0606020202030204" pitchFamily="34" charset="0"/>
                <a:sym typeface="Tahoma" panose="020B0604030504040204" pitchFamily="34" charset="0"/>
              </a:rPr>
              <a:t>Пособия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587420E-C8E6-4E28-A8B6-DF4706E9A382}"/>
              </a:ext>
            </a:extLst>
          </p:cNvPr>
          <p:cNvSpPr/>
          <p:nvPr/>
        </p:nvSpPr>
        <p:spPr bwMode="auto">
          <a:xfrm>
            <a:off x="6521169" y="1885608"/>
            <a:ext cx="536972" cy="5250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3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Helvetica Light"/>
            </a:endParaRPr>
          </a:p>
        </p:txBody>
      </p:sp>
      <p:cxnSp>
        <p:nvCxnSpPr>
          <p:cNvPr id="10" name="Google Shape;308;p19">
            <a:extLst>
              <a:ext uri="{FF2B5EF4-FFF2-40B4-BE49-F238E27FC236}">
                <a16:creationId xmlns="" xmlns:a16="http://schemas.microsoft.com/office/drawing/2014/main" id="{3DED9919-2CBB-46B1-A4B3-72DAAC536474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 bwMode="auto">
          <a:xfrm flipV="1">
            <a:off x="4472103" y="1874893"/>
            <a:ext cx="441722" cy="3572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Google Shape;308;p19">
            <a:extLst>
              <a:ext uri="{FF2B5EF4-FFF2-40B4-BE49-F238E27FC236}">
                <a16:creationId xmlns="" xmlns:a16="http://schemas.microsoft.com/office/drawing/2014/main" id="{4C045D12-7B0E-4961-AA98-307F15A5720F}"/>
              </a:ext>
            </a:extLst>
          </p:cNvPr>
          <p:cNvCxnSpPr>
            <a:cxnSpLocks/>
            <a:stCxn id="23" idx="6"/>
            <a:endCxn id="9" idx="2"/>
          </p:cNvCxnSpPr>
          <p:nvPr/>
        </p:nvCxnSpPr>
        <p:spPr bwMode="auto">
          <a:xfrm>
            <a:off x="5457941" y="1874893"/>
            <a:ext cx="1063228" cy="272653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308;p19">
            <a:extLst>
              <a:ext uri="{FF2B5EF4-FFF2-40B4-BE49-F238E27FC236}">
                <a16:creationId xmlns="" xmlns:a16="http://schemas.microsoft.com/office/drawing/2014/main" id="{93A20667-2C1B-4DCA-B3E1-F96801397E41}"/>
              </a:ext>
            </a:extLst>
          </p:cNvPr>
          <p:cNvCxnSpPr>
            <a:cxnSpLocks/>
            <a:stCxn id="23" idx="6"/>
            <a:endCxn id="15" idx="2"/>
          </p:cNvCxnSpPr>
          <p:nvPr/>
        </p:nvCxnSpPr>
        <p:spPr bwMode="auto">
          <a:xfrm flipV="1">
            <a:off x="5457940" y="1351018"/>
            <a:ext cx="1051322" cy="523875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Google Shape;307;p19">
            <a:extLst>
              <a:ext uri="{FF2B5EF4-FFF2-40B4-BE49-F238E27FC236}">
                <a16:creationId xmlns="" xmlns:a16="http://schemas.microsoft.com/office/drawing/2014/main" id="{5BDB483E-699E-45B3-B9EE-6F548A6C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472" y="2059439"/>
            <a:ext cx="89892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00" rIns="91426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Заявитель</a:t>
            </a:r>
            <a:endParaRPr lang="ru-RU" altLang="ru-RU" sz="1100" b="1" dirty="0">
              <a:solidFill>
                <a:schemeClr val="bg1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grpSp>
        <p:nvGrpSpPr>
          <p:cNvPr id="14" name="Группа 16">
            <a:extLst>
              <a:ext uri="{FF2B5EF4-FFF2-40B4-BE49-F238E27FC236}">
                <a16:creationId xmlns="" xmlns:a16="http://schemas.microsoft.com/office/drawing/2014/main" id="{95C702AA-8D8E-43B1-81AB-344C74DB68F2}"/>
              </a:ext>
            </a:extLst>
          </p:cNvPr>
          <p:cNvGrpSpPr>
            <a:grpSpLocks/>
          </p:cNvGrpSpPr>
          <p:nvPr/>
        </p:nvGrpSpPr>
        <p:grpSpPr bwMode="auto">
          <a:xfrm>
            <a:off x="6508072" y="1075983"/>
            <a:ext cx="563165" cy="550069"/>
            <a:chOff x="4245946" y="3328116"/>
            <a:chExt cx="880906" cy="861484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C4A27F2A-C40C-4398-93A3-B99DA8326395}"/>
                </a:ext>
              </a:extLst>
            </p:cNvPr>
            <p:cNvSpPr/>
            <p:nvPr/>
          </p:nvSpPr>
          <p:spPr bwMode="auto">
            <a:xfrm>
              <a:off x="4245946" y="3328116"/>
              <a:ext cx="880906" cy="86148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  <p:grpSp>
          <p:nvGrpSpPr>
            <p:cNvPr id="16" name="Группа 18">
              <a:extLst>
                <a:ext uri="{FF2B5EF4-FFF2-40B4-BE49-F238E27FC236}">
                  <a16:creationId xmlns="" xmlns:a16="http://schemas.microsoft.com/office/drawing/2014/main" id="{FE525717-34EE-4B24-9F0A-E51A54E8D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830" y="3449924"/>
              <a:ext cx="658471" cy="642099"/>
              <a:chOff x="2462042" y="1823773"/>
              <a:chExt cx="581554" cy="581554"/>
            </a:xfrm>
          </p:grpSpPr>
          <p:sp>
            <p:nvSpPr>
              <p:cNvPr id="17" name="Овал 16">
                <a:extLst>
                  <a:ext uri="{FF2B5EF4-FFF2-40B4-BE49-F238E27FC236}">
                    <a16:creationId xmlns="" xmlns:a16="http://schemas.microsoft.com/office/drawing/2014/main" id="{E928D66B-F7D7-44DD-A95F-BE96F5DE93F0}"/>
                  </a:ext>
                </a:extLst>
              </p:cNvPr>
              <p:cNvSpPr/>
              <p:nvPr/>
            </p:nvSpPr>
            <p:spPr>
              <a:xfrm>
                <a:off x="2462833" y="1823227"/>
                <a:ext cx="580627" cy="582656"/>
              </a:xfrm>
              <a:prstGeom prst="ellipse">
                <a:avLst/>
              </a:prstGeom>
              <a:solidFill>
                <a:srgbClr val="48B25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  <p:pic>
            <p:nvPicPr>
              <p:cNvPr id="18" name="Рисунок 20">
                <a:extLst>
                  <a:ext uri="{FF2B5EF4-FFF2-40B4-BE49-F238E27FC236}">
                    <a16:creationId xmlns="" xmlns:a16="http://schemas.microsoft.com/office/drawing/2014/main" id="{85A2F29F-93E0-4076-A1EF-2056C532B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2508" y="1874239"/>
                <a:ext cx="480623" cy="480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" name="Google Shape;307;p19">
            <a:extLst>
              <a:ext uri="{FF2B5EF4-FFF2-40B4-BE49-F238E27FC236}">
                <a16:creationId xmlns="" xmlns:a16="http://schemas.microsoft.com/office/drawing/2014/main" id="{099F8663-0CA1-46B8-B98C-FD79702D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819" y="2205886"/>
            <a:ext cx="94654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chemeClr val="bg1"/>
                </a:solidFill>
                <a:latin typeface="Arial Narrow" panose="020B0606020202030204" pitchFamily="34" charset="0"/>
                <a:ea typeface="Open Sans Light"/>
                <a:sym typeface="Open Sans Light"/>
              </a:rPr>
              <a:t>Поликлиника- </a:t>
            </a:r>
            <a:r>
              <a:rPr lang="ru-RU" altLang="ru-RU" sz="1000" b="1" dirty="0">
                <a:solidFill>
                  <a:schemeClr val="bg1"/>
                </a:solidFill>
                <a:latin typeface="Arial Narrow" panose="020B0606020202030204" pitchFamily="34" charset="0"/>
                <a:ea typeface="Open Sans Light"/>
                <a:sym typeface="Open Sans Light"/>
              </a:rPr>
              <a:t>ОДНО-ОКНО</a:t>
            </a:r>
            <a:r>
              <a:rPr lang="ru-RU" altLang="ru-RU" sz="900" b="1" dirty="0">
                <a:solidFill>
                  <a:schemeClr val="bg1"/>
                </a:solidFill>
                <a:latin typeface="Arial Narrow" panose="020B0606020202030204" pitchFamily="34" charset="0"/>
                <a:ea typeface="Open Sans Light"/>
                <a:sym typeface="Open Sans Light"/>
              </a:rPr>
              <a:t> </a:t>
            </a:r>
            <a:endParaRPr lang="ru-RU" altLang="ru-RU" sz="900" b="1" dirty="0">
              <a:solidFill>
                <a:schemeClr val="bg1"/>
              </a:solidFill>
              <a:latin typeface="Arial Narrow" panose="020B0606020202030204" pitchFamily="34" charset="0"/>
              <a:ea typeface="Open Sans Light"/>
              <a:sym typeface="Helvetica Light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02C3BCD8-C872-4ED8-BF19-A9BE8CAB30C1}"/>
              </a:ext>
            </a:extLst>
          </p:cNvPr>
          <p:cNvSpPr/>
          <p:nvPr/>
        </p:nvSpPr>
        <p:spPr>
          <a:xfrm>
            <a:off x="3926797" y="1609384"/>
            <a:ext cx="545306" cy="5369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831" fontAlgn="auto">
              <a:defRPr/>
            </a:pPr>
            <a:endParaRPr lang="ru-RU" sz="8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B1808B0-5E6E-4568-800B-741BA396A399}"/>
              </a:ext>
            </a:extLst>
          </p:cNvPr>
          <p:cNvSpPr/>
          <p:nvPr/>
        </p:nvSpPr>
        <p:spPr>
          <a:xfrm>
            <a:off x="4913825" y="1605811"/>
            <a:ext cx="544116" cy="5369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831" fontAlgn="auto">
              <a:defRPr/>
            </a:pPr>
            <a:endParaRPr lang="ru-RU" sz="8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8C28904B-E0AE-4537-85EC-99CF0C303416}"/>
              </a:ext>
            </a:extLst>
          </p:cNvPr>
          <p:cNvSpPr/>
          <p:nvPr/>
        </p:nvSpPr>
        <p:spPr>
          <a:xfrm>
            <a:off x="3123125" y="1767736"/>
            <a:ext cx="175022" cy="165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  <a:sym typeface="Helvetica Light"/>
              </a:rPr>
              <a:t>1</a:t>
            </a:r>
          </a:p>
        </p:txBody>
      </p:sp>
      <p:sp>
        <p:nvSpPr>
          <p:cNvPr id="26" name="Google Shape;322;p19">
            <a:extLst>
              <a:ext uri="{FF2B5EF4-FFF2-40B4-BE49-F238E27FC236}">
                <a16:creationId xmlns="" xmlns:a16="http://schemas.microsoft.com/office/drawing/2014/main" id="{9A5DB320-73DA-439F-8EFD-048730485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853" y="2213030"/>
            <a:ext cx="857250" cy="1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Arial Narrow" panose="020B0606020202030204" pitchFamily="34" charset="0"/>
                <a:ea typeface="Open Sans Light"/>
                <a:sym typeface="Open Sans Light"/>
              </a:rPr>
              <a:t>МСЭ</a:t>
            </a:r>
            <a:endParaRPr lang="ru-RU" altLang="ru-RU" sz="900" b="1">
              <a:solidFill>
                <a:schemeClr val="bg1"/>
              </a:solidFill>
              <a:latin typeface="Arial Narrow" panose="020B0606020202030204" pitchFamily="34" charset="0"/>
              <a:ea typeface="Open Sans Light"/>
              <a:sym typeface="Helvetica Light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03CEB207-50B3-4837-A43A-2C4A1F22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68" y="1546280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="" xmlns:a16="http://schemas.microsoft.com/office/drawing/2014/main" id="{2BE50675-792B-41B9-8ADE-C38B8C3F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19" y="1698680"/>
            <a:ext cx="351235" cy="3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>
            <a:extLst>
              <a:ext uri="{FF2B5EF4-FFF2-40B4-BE49-F238E27FC236}">
                <a16:creationId xmlns="" xmlns:a16="http://schemas.microsoft.com/office/drawing/2014/main" id="{CD16610A-14D7-40A8-99EB-5D384FCC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94" y="1698680"/>
            <a:ext cx="351235" cy="3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oogle Shape;259;p54">
            <a:extLst>
              <a:ext uri="{FF2B5EF4-FFF2-40B4-BE49-F238E27FC236}">
                <a16:creationId xmlns="" xmlns:a16="http://schemas.microsoft.com/office/drawing/2014/main" id="{6863ADA6-9F30-450C-ADB0-519A494848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8" t="38910" r="19151" b="38615"/>
          <a:stretch>
            <a:fillRect/>
          </a:stretch>
        </p:blipFill>
        <p:spPr bwMode="auto">
          <a:xfrm>
            <a:off x="6610466" y="1990383"/>
            <a:ext cx="361950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Google Shape;309;p19">
            <a:extLst>
              <a:ext uri="{FF2B5EF4-FFF2-40B4-BE49-F238E27FC236}">
                <a16:creationId xmlns="" xmlns:a16="http://schemas.microsoft.com/office/drawing/2014/main" id="{D41A5759-1415-4431-BD53-3AB32EAEC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728" y="1248625"/>
            <a:ext cx="1092994" cy="1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00" rIns="91426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1000" b="1" dirty="0">
                <a:solidFill>
                  <a:schemeClr val="bg1"/>
                </a:solidFill>
                <a:latin typeface="Arial Narrow" panose="020B0606020202030204" pitchFamily="34" charset="0"/>
                <a:sym typeface="Helvetica Light"/>
              </a:rPr>
              <a:t>Госкорпорация</a:t>
            </a:r>
          </a:p>
        </p:txBody>
      </p:sp>
      <p:sp>
        <p:nvSpPr>
          <p:cNvPr id="37" name="Google Shape;309;p19">
            <a:extLst>
              <a:ext uri="{FF2B5EF4-FFF2-40B4-BE49-F238E27FC236}">
                <a16:creationId xmlns="" xmlns:a16="http://schemas.microsoft.com/office/drawing/2014/main" id="{25222AFB-9F21-4B69-B2CE-7A22BC1DD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056" y="2093842"/>
            <a:ext cx="1391178" cy="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00" rIns="91426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1000" b="1" dirty="0">
                <a:solidFill>
                  <a:schemeClr val="bg1"/>
                </a:solidFill>
                <a:latin typeface="Arial Narrow" panose="020B0606020202030204" pitchFamily="34" charset="0"/>
                <a:sym typeface="Helvetica Light"/>
              </a:rPr>
              <a:t>Портал </a:t>
            </a:r>
            <a:r>
              <a:rPr lang="ru-RU" altLang="ru-RU" sz="1000" b="1" dirty="0" err="1">
                <a:solidFill>
                  <a:schemeClr val="bg1"/>
                </a:solidFill>
                <a:latin typeface="Arial Narrow" panose="020B0606020202030204" pitchFamily="34" charset="0"/>
                <a:sym typeface="Helvetica Light"/>
              </a:rPr>
              <a:t>соцуслуг</a:t>
            </a:r>
            <a:endParaRPr lang="ru-RU" altLang="ru-RU" sz="1000" b="1" dirty="0">
              <a:solidFill>
                <a:schemeClr val="bg1"/>
              </a:solidFill>
              <a:latin typeface="Arial Narrow" panose="020B0606020202030204" pitchFamily="34" charset="0"/>
              <a:sym typeface="Helvetica Light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None/>
            </a:pPr>
            <a:endParaRPr lang="ru-RU" altLang="ru-RU" sz="1000" b="1" dirty="0">
              <a:solidFill>
                <a:schemeClr val="bg1"/>
              </a:solidFill>
              <a:latin typeface="Arial Narrow" panose="020B0606020202030204" pitchFamily="34" charset="0"/>
              <a:sym typeface="Helvetica Light"/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51D468DF-D3C9-4994-AA46-B735D5471E7D}"/>
              </a:ext>
            </a:extLst>
          </p:cNvPr>
          <p:cNvCxnSpPr>
            <a:cxnSpLocks/>
          </p:cNvCxnSpPr>
          <p:nvPr/>
        </p:nvCxnSpPr>
        <p:spPr>
          <a:xfrm flipH="1">
            <a:off x="3310649" y="1874297"/>
            <a:ext cx="594717" cy="0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15B339DC-F8E8-409C-9700-6CA3A00558D7}"/>
              </a:ext>
            </a:extLst>
          </p:cNvPr>
          <p:cNvCxnSpPr>
            <a:cxnSpLocks/>
          </p:cNvCxnSpPr>
          <p:nvPr/>
        </p:nvCxnSpPr>
        <p:spPr>
          <a:xfrm>
            <a:off x="3298147" y="1814171"/>
            <a:ext cx="628650" cy="0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2" name="Рисунок 17">
            <a:extLst>
              <a:ext uri="{FF2B5EF4-FFF2-40B4-BE49-F238E27FC236}">
                <a16:creationId xmlns="" xmlns:a16="http://schemas.microsoft.com/office/drawing/2014/main" id="{ABEE200B-BD5C-4D97-BC6D-2F24B1D5E8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11" y="3535413"/>
            <a:ext cx="382835" cy="3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18">
            <a:extLst>
              <a:ext uri="{FF2B5EF4-FFF2-40B4-BE49-F238E27FC236}">
                <a16:creationId xmlns="" xmlns:a16="http://schemas.microsoft.com/office/drawing/2014/main" id="{25204659-1181-4804-8E35-5F6894B15C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05" y="3525066"/>
            <a:ext cx="382884" cy="3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Рисунок 19">
            <a:extLst>
              <a:ext uri="{FF2B5EF4-FFF2-40B4-BE49-F238E27FC236}">
                <a16:creationId xmlns="" xmlns:a16="http://schemas.microsoft.com/office/drawing/2014/main" id="{22BA515D-3308-4FEF-A0E3-549860BD8F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00" y="3535205"/>
            <a:ext cx="371720" cy="36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Рисунок 21">
            <a:extLst>
              <a:ext uri="{FF2B5EF4-FFF2-40B4-BE49-F238E27FC236}">
                <a16:creationId xmlns="" xmlns:a16="http://schemas.microsoft.com/office/drawing/2014/main" id="{78E492E4-CBB0-41B2-AF98-B3F46F7705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28" y="3535413"/>
            <a:ext cx="382835" cy="37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C79A4082-DC2F-4CBB-911E-45C095A26A2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24175" r="19238" b="32816"/>
          <a:stretch/>
        </p:blipFill>
        <p:spPr>
          <a:xfrm>
            <a:off x="420218" y="3393454"/>
            <a:ext cx="1526493" cy="730404"/>
          </a:xfrm>
          <a:prstGeom prst="rect">
            <a:avLst/>
          </a:prstGeom>
        </p:spPr>
      </p:pic>
      <p:pic>
        <p:nvPicPr>
          <p:cNvPr id="65" name="Рисунок 20">
            <a:extLst>
              <a:ext uri="{FF2B5EF4-FFF2-40B4-BE49-F238E27FC236}">
                <a16:creationId xmlns="" xmlns:a16="http://schemas.microsoft.com/office/drawing/2014/main" id="{1404147A-2E1C-471F-8802-113335ED9B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83" y="3525067"/>
            <a:ext cx="371720" cy="3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9629DA79-B483-486F-BA87-7AFCFF57812F}"/>
              </a:ext>
            </a:extLst>
          </p:cNvPr>
          <p:cNvCxnSpPr>
            <a:cxnSpLocks/>
          </p:cNvCxnSpPr>
          <p:nvPr/>
        </p:nvCxnSpPr>
        <p:spPr>
          <a:xfrm flipH="1">
            <a:off x="158043" y="2933766"/>
            <a:ext cx="87471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6F66DFAE-AEA3-40F1-9A05-1EAA8D98F85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9" y="1525237"/>
            <a:ext cx="477348" cy="733336"/>
          </a:xfrm>
          <a:prstGeom prst="rect">
            <a:avLst/>
          </a:prstGeom>
        </p:spPr>
      </p:pic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3977E6F1-721C-4067-9210-6D69A3BD027F}"/>
              </a:ext>
            </a:extLst>
          </p:cNvPr>
          <p:cNvSpPr/>
          <p:nvPr/>
        </p:nvSpPr>
        <p:spPr>
          <a:xfrm>
            <a:off x="879010" y="1525237"/>
            <a:ext cx="1066367" cy="730403"/>
          </a:xfrm>
          <a:prstGeom prst="rect">
            <a:avLst/>
          </a:prstGeom>
          <a:solidFill>
            <a:srgbClr val="2E6CA4"/>
          </a:solidFill>
          <a:ln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441588B1-F2B0-4167-AB4E-232C18A55E82}"/>
              </a:ext>
            </a:extLst>
          </p:cNvPr>
          <p:cNvSpPr txBox="1"/>
          <p:nvPr/>
        </p:nvSpPr>
        <p:spPr>
          <a:xfrm>
            <a:off x="842753" y="1601898"/>
            <a:ext cx="11492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25" b="1" dirty="0">
                <a:solidFill>
                  <a:schemeClr val="bg1"/>
                </a:solidFill>
                <a:latin typeface="Arial Narrow" panose="020B0606020202030204" pitchFamily="34" charset="0"/>
              </a:rPr>
              <a:t>ТРАНСФОРМАЦИЯ МЕДИКО-СОЦИАЛЬНОЙ</a:t>
            </a:r>
            <a:r>
              <a:rPr lang="en-US" altLang="ru-RU" sz="825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825" b="1" dirty="0">
                <a:solidFill>
                  <a:schemeClr val="bg1"/>
                </a:solidFill>
                <a:latin typeface="Arial Narrow" panose="020B0606020202030204" pitchFamily="34" charset="0"/>
              </a:rPr>
              <a:t> ЭКСПЕРТИЗЫ</a:t>
            </a:r>
          </a:p>
        </p:txBody>
      </p:sp>
      <p:sp>
        <p:nvSpPr>
          <p:cNvPr id="87" name="Номер слайда 1">
            <a:extLst>
              <a:ext uri="{FF2B5EF4-FFF2-40B4-BE49-F238E27FC236}">
                <a16:creationId xmlns="" xmlns:a16="http://schemas.microsoft.com/office/drawing/2014/main" id="{1B18CB99-A2F5-452C-A8BF-D56CB170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2" y="4863704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15</a:t>
            </a:fld>
            <a:endParaRPr lang="ru-RU" altLang="ru-RU" sz="900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99EE0A7-AA12-4F43-9449-8B3D7579005B}"/>
              </a:ext>
            </a:extLst>
          </p:cNvPr>
          <p:cNvSpPr txBox="1"/>
          <p:nvPr/>
        </p:nvSpPr>
        <p:spPr>
          <a:xfrm>
            <a:off x="60289" y="40770"/>
            <a:ext cx="8085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C000"/>
                </a:solidFill>
                <a:latin typeface="Arial Narrow" panose="020B0606020202030204" pitchFamily="34" charset="0"/>
              </a:rPr>
              <a:t>ЦИФРОВЫЕ РЕШЕНИЯ В СИСТЕМЕ СПЕЦИАЛЬНЫХ СОЦИАЛЬНЫХ УСЛУГ</a:t>
            </a:r>
            <a:endParaRPr lang="ru-RU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8A49294D-565F-4910-B8DA-FFC92AB9B97D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9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59155"/>
              </p:ext>
            </p:extLst>
          </p:nvPr>
        </p:nvGraphicFramePr>
        <p:xfrm>
          <a:off x="6120537" y="1572923"/>
          <a:ext cx="2901863" cy="2758072"/>
        </p:xfrm>
        <a:graphic>
          <a:graphicData uri="http://schemas.openxmlformats.org/drawingml/2006/table">
            <a:tbl>
              <a:tblPr firstRow="1" bandRow="1"/>
              <a:tblGrid>
                <a:gridCol w="180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1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9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cap="none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78" marR="68578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144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РЕЕСТР</a:t>
                      </a:r>
                      <a:r>
                        <a:rPr lang="ru-RU" sz="1400" b="0" kern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социальных работников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8578" marR="68578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44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ПРОФЕССИОНАЛЬНЫЕ СТАНДАРТЫ</a:t>
                      </a:r>
                      <a:r>
                        <a:rPr lang="ru-RU" sz="1400" b="1" kern="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400" b="0" kern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социальной работе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9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8578" marR="68578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44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СЕРТИФИКАЦИЯ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0023187"/>
                  </a:ext>
                </a:extLst>
              </a:tr>
              <a:tr h="689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8578" marR="68578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44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НОВАЯ СИСТЕМА </a:t>
                      </a:r>
                      <a:r>
                        <a:rPr lang="ru-RU" sz="1400" b="0" kern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оплаты труда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stomShape 3">
            <a:extLst>
              <a:ext uri="{FF2B5EF4-FFF2-40B4-BE49-F238E27FC236}">
                <a16:creationId xmlns="" xmlns:a16="http://schemas.microsoft.com/office/drawing/2014/main" id="{2B6CBDA1-8C4A-4226-8EB8-EA54F6B75D23}"/>
              </a:ext>
            </a:extLst>
          </p:cNvPr>
          <p:cNvSpPr/>
          <p:nvPr/>
        </p:nvSpPr>
        <p:spPr>
          <a:xfrm>
            <a:off x="177391" y="43153"/>
            <a:ext cx="6379264" cy="417690"/>
          </a:xfrm>
          <a:custGeom>
            <a:avLst/>
            <a:gdLst/>
            <a:ahLst/>
            <a:cxnLst/>
            <a:rect l="0" t="0" r="r" b="b"/>
            <a:pathLst>
              <a:path w="5821769" h="1357323">
                <a:moveTo>
                  <a:pt x="6670" y="0"/>
                </a:moveTo>
                <a:lnTo>
                  <a:pt x="5193024" y="0"/>
                </a:lnTo>
                <a:lnTo>
                  <a:pt x="5821768" y="1357322"/>
                </a:lnTo>
                <a:lnTo>
                  <a:pt x="1678364" y="1357322"/>
                </a:lnTo>
                <a:lnTo>
                  <a:pt x="0" y="1336350"/>
                </a:lnTo>
                <a:cubicBezTo>
                  <a:pt x="2223" y="890900"/>
                  <a:pt x="4447" y="445450"/>
                  <a:pt x="6670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kk-KZ" b="1" dirty="0">
                <a:solidFill>
                  <a:srgbClr val="FFC000"/>
                </a:solidFill>
                <a:latin typeface="Arial Narrow" panose="020B0606020202030204" pitchFamily="34" charset="0"/>
              </a:rPr>
              <a:t>НОВЫЕ МЕХАНИЗМЫ ПРАВОВОЙ ПОДДЕРЖКИ</a:t>
            </a:r>
            <a:endParaRPr lang="ru-RU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69AF6967-B8F1-4D1C-989E-72AD0BC9EB40}"/>
              </a:ext>
            </a:extLst>
          </p:cNvPr>
          <p:cNvCxnSpPr/>
          <p:nvPr/>
        </p:nvCxnSpPr>
        <p:spPr>
          <a:xfrm>
            <a:off x="908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">
            <a:extLst>
              <a:ext uri="{FF2B5EF4-FFF2-40B4-BE49-F238E27FC236}">
                <a16:creationId xmlns="" xmlns:a16="http://schemas.microsoft.com/office/drawing/2014/main" id="{EA0F2F45-B734-41B3-9CF3-390D6FBF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2" y="4863704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16</a:t>
            </a:fld>
            <a:endParaRPr lang="ru-RU" altLang="ru-RU" sz="900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2532C50-C719-4EC0-9348-40E53A603243}"/>
              </a:ext>
            </a:extLst>
          </p:cNvPr>
          <p:cNvCxnSpPr>
            <a:cxnSpLocks/>
          </p:cNvCxnSpPr>
          <p:nvPr/>
        </p:nvCxnSpPr>
        <p:spPr>
          <a:xfrm>
            <a:off x="2997604" y="1690795"/>
            <a:ext cx="0" cy="2994619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D2A639-AE1B-46A1-B560-1005FB1D5A1A}"/>
              </a:ext>
            </a:extLst>
          </p:cNvPr>
          <p:cNvSpPr txBox="1"/>
          <p:nvPr/>
        </p:nvSpPr>
        <p:spPr>
          <a:xfrm>
            <a:off x="315069" y="621091"/>
            <a:ext cx="2554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ОМБУДСМЕН</a:t>
            </a:r>
          </a:p>
          <a:p>
            <a:pPr algn="ctr"/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по правам социально-уязвимых слоев населения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D2A639-AE1B-46A1-B560-1005FB1D5A1A}"/>
              </a:ext>
            </a:extLst>
          </p:cNvPr>
          <p:cNvSpPr txBox="1"/>
          <p:nvPr/>
        </p:nvSpPr>
        <p:spPr>
          <a:xfrm>
            <a:off x="3735573" y="598041"/>
            <a:ext cx="1998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СОЦИАЛЬНЫЕ ГОСУДАРСТВЕННЫЕ ИНСПЕКТОРЫ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D2A639-AE1B-46A1-B560-1005FB1D5A1A}"/>
              </a:ext>
            </a:extLst>
          </p:cNvPr>
          <p:cNvSpPr txBox="1"/>
          <p:nvPr/>
        </p:nvSpPr>
        <p:spPr>
          <a:xfrm>
            <a:off x="6410054" y="722763"/>
            <a:ext cx="23241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СОЦИАЛЬНЫЕ РАБОТНИКИ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B916E2-C142-4AAB-A18B-226A2B441E4F}"/>
              </a:ext>
            </a:extLst>
          </p:cNvPr>
          <p:cNvSpPr txBox="1"/>
          <p:nvPr/>
        </p:nvSpPr>
        <p:spPr>
          <a:xfrm>
            <a:off x="354958" y="1659452"/>
            <a:ext cx="2503072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назначается </a:t>
            </a:r>
            <a:r>
              <a:rPr lang="ru-RU" sz="14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ПРЕЗИДЕНТОМ</a:t>
            </a:r>
          </a:p>
          <a:p>
            <a:pPr algn="just"/>
            <a:endParaRPr lang="ru-RU" sz="14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endParaRPr lang="ru-RU" sz="7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деятельность осуществляет на </a:t>
            </a:r>
            <a:r>
              <a:rPr lang="ru-RU" sz="14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общественных началах </a:t>
            </a:r>
          </a:p>
          <a:p>
            <a:pPr algn="just"/>
            <a:endParaRPr lang="ru-RU" sz="1400" b="1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endParaRPr lang="ru-RU" sz="7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ЦЕЛЬ</a:t>
            </a:r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 – обеспечение гарантии прав и законных интересов, а также восстановления</a:t>
            </a:r>
          </a:p>
          <a:p>
            <a:pPr algn="just"/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нарушенных прав и свобод во</a:t>
            </a:r>
          </a:p>
          <a:p>
            <a:pPr algn="just"/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взаимодействии с</a:t>
            </a:r>
          </a:p>
          <a:p>
            <a:pPr algn="just"/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государственными и</a:t>
            </a:r>
          </a:p>
          <a:p>
            <a:pPr algn="just"/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общественными институтами </a:t>
            </a:r>
          </a:p>
          <a:p>
            <a:pPr marL="177800" indent="-177800" algn="just">
              <a:spcBef>
                <a:spcPts val="300"/>
              </a:spcBef>
              <a:tabLst>
                <a:tab pos="177800" algn="l"/>
              </a:tabLst>
            </a:pPr>
            <a:endParaRPr lang="ru-RU" sz="14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05">
            <a:extLst>
              <a:ext uri="{FF2B5EF4-FFF2-40B4-BE49-F238E27FC236}">
                <a16:creationId xmlns="" xmlns:a16="http://schemas.microsoft.com/office/drawing/2014/main" id="{C7889208-65B2-478A-826F-2FE5269D3BCD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6915" y="1764033"/>
            <a:ext cx="134960" cy="172460"/>
            <a:chOff x="5710238" y="2640013"/>
            <a:chExt cx="190499" cy="269875"/>
          </a:xfrm>
        </p:grpSpPr>
        <p:sp>
          <p:nvSpPr>
            <p:cNvPr id="13" name="Chevron1">
              <a:extLst>
                <a:ext uri="{FF2B5EF4-FFF2-40B4-BE49-F238E27FC236}">
                  <a16:creationId xmlns="" xmlns:a16="http://schemas.microsoft.com/office/drawing/2014/main" id="{A0C457A3-5CDB-4D48-87A3-A94460F158D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14" name="Chevron2">
              <a:extLst>
                <a:ext uri="{FF2B5EF4-FFF2-40B4-BE49-F238E27FC236}">
                  <a16:creationId xmlns="" xmlns:a16="http://schemas.microsoft.com/office/drawing/2014/main" id="{45FC1AA8-06B7-45F2-A6FF-7330DDE870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grpSp>
        <p:nvGrpSpPr>
          <p:cNvPr id="19" name="Группа 105">
            <a:extLst>
              <a:ext uri="{FF2B5EF4-FFF2-40B4-BE49-F238E27FC236}">
                <a16:creationId xmlns="" xmlns:a16="http://schemas.microsoft.com/office/drawing/2014/main" id="{DC5AA415-01CB-42F6-9754-4E10B3A698E6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8965" y="2355071"/>
            <a:ext cx="134960" cy="172460"/>
            <a:chOff x="5710238" y="2640013"/>
            <a:chExt cx="190499" cy="269875"/>
          </a:xfrm>
        </p:grpSpPr>
        <p:sp>
          <p:nvSpPr>
            <p:cNvPr id="20" name="Chevron1">
              <a:extLst>
                <a:ext uri="{FF2B5EF4-FFF2-40B4-BE49-F238E27FC236}">
                  <a16:creationId xmlns="" xmlns:a16="http://schemas.microsoft.com/office/drawing/2014/main" id="{64D8ED26-A3A6-4DE3-B3B2-C2CC393CAFB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21" name="Chevron2">
              <a:extLst>
                <a:ext uri="{FF2B5EF4-FFF2-40B4-BE49-F238E27FC236}">
                  <a16:creationId xmlns="" xmlns:a16="http://schemas.microsoft.com/office/drawing/2014/main" id="{AAF10494-D05F-4485-B469-6436E6A9903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grpSp>
        <p:nvGrpSpPr>
          <p:cNvPr id="22" name="Группа 105">
            <a:extLst>
              <a:ext uri="{FF2B5EF4-FFF2-40B4-BE49-F238E27FC236}">
                <a16:creationId xmlns="" xmlns:a16="http://schemas.microsoft.com/office/drawing/2014/main" id="{D83447E3-B9DE-4183-BDCA-A71483E8DFE8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9483" y="3038697"/>
            <a:ext cx="134960" cy="172460"/>
            <a:chOff x="5710238" y="2640013"/>
            <a:chExt cx="190499" cy="269875"/>
          </a:xfrm>
        </p:grpSpPr>
        <p:sp>
          <p:nvSpPr>
            <p:cNvPr id="23" name="Chevron1">
              <a:extLst>
                <a:ext uri="{FF2B5EF4-FFF2-40B4-BE49-F238E27FC236}">
                  <a16:creationId xmlns="" xmlns:a16="http://schemas.microsoft.com/office/drawing/2014/main" id="{2E99685C-E24D-404B-8185-8972B4BAE7C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24" name="Chevron2">
              <a:extLst>
                <a:ext uri="{FF2B5EF4-FFF2-40B4-BE49-F238E27FC236}">
                  <a16:creationId xmlns="" xmlns:a16="http://schemas.microsoft.com/office/drawing/2014/main" id="{DED4EF3D-B54A-4242-9915-53775FC2009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25" name="Равнобедренный треугольник 24">
            <a:extLst>
              <a:ext uri="{FF2B5EF4-FFF2-40B4-BE49-F238E27FC236}">
                <a16:creationId xmlns="" xmlns:a16="http://schemas.microsoft.com/office/drawing/2014/main" id="{34AACC38-CBAA-4D30-915F-7460A214D837}"/>
              </a:ext>
            </a:extLst>
          </p:cNvPr>
          <p:cNvSpPr/>
          <p:nvPr/>
        </p:nvSpPr>
        <p:spPr>
          <a:xfrm rot="10800000">
            <a:off x="802963" y="1478959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="" xmlns:a16="http://schemas.microsoft.com/office/drawing/2014/main" id="{34AACC38-CBAA-4D30-915F-7460A214D837}"/>
              </a:ext>
            </a:extLst>
          </p:cNvPr>
          <p:cNvSpPr/>
          <p:nvPr/>
        </p:nvSpPr>
        <p:spPr>
          <a:xfrm rot="10800000">
            <a:off x="3901266" y="1469358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34AACC38-CBAA-4D30-915F-7460A214D837}"/>
              </a:ext>
            </a:extLst>
          </p:cNvPr>
          <p:cNvSpPr/>
          <p:nvPr/>
        </p:nvSpPr>
        <p:spPr>
          <a:xfrm rot="10800000">
            <a:off x="6914352" y="1454882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7B916E2-C142-4AAB-A18B-226A2B441E4F}"/>
              </a:ext>
            </a:extLst>
          </p:cNvPr>
          <p:cNvSpPr txBox="1"/>
          <p:nvPr/>
        </p:nvSpPr>
        <p:spPr>
          <a:xfrm>
            <a:off x="3341486" y="1667367"/>
            <a:ext cx="2463522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СТАТУС</a:t>
            </a:r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 должностных лиц государственного контроля с усилением персональной ответственности</a:t>
            </a:r>
            <a:endParaRPr lang="ru-RU" sz="1400" b="1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РАСШИРЕНИЕ </a:t>
            </a:r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полномочий инспекторов</a:t>
            </a:r>
            <a:endParaRPr lang="ru-RU" sz="1400" b="1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b="1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endParaRPr lang="ru-RU" sz="7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ЦЕЛЬ</a:t>
            </a:r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 – обеспечение контроля:</a:t>
            </a:r>
          </a:p>
          <a:p>
            <a:pPr algn="just"/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     по защите прав лиц с инвалидностью, </a:t>
            </a:r>
          </a:p>
          <a:p>
            <a:pPr algn="just"/>
            <a:r>
              <a:rPr lang="ru-RU" sz="1400" kern="0" dirty="0">
                <a:solidFill>
                  <a:prstClr val="white"/>
                </a:solidFill>
                <a:latin typeface="Arial Narrow" panose="020B0606020202030204" pitchFamily="34" charset="0"/>
              </a:rPr>
              <a:t>     полноты и качества предоставления специальных социальных услуг и т.д.</a:t>
            </a:r>
          </a:p>
          <a:p>
            <a:pPr marL="177800" indent="-177800" algn="just">
              <a:spcBef>
                <a:spcPts val="300"/>
              </a:spcBef>
              <a:tabLst>
                <a:tab pos="177800" algn="l"/>
              </a:tabLst>
            </a:pPr>
            <a:endParaRPr lang="ru-RU" sz="14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9" name="Группа 105">
            <a:extLst>
              <a:ext uri="{FF2B5EF4-FFF2-40B4-BE49-F238E27FC236}">
                <a16:creationId xmlns="" xmlns:a16="http://schemas.microsoft.com/office/drawing/2014/main" id="{C7889208-65B2-478A-826F-2FE5269D3BCD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161243" y="1764032"/>
            <a:ext cx="134960" cy="172460"/>
            <a:chOff x="5710238" y="2640013"/>
            <a:chExt cx="190499" cy="269875"/>
          </a:xfrm>
        </p:grpSpPr>
        <p:sp>
          <p:nvSpPr>
            <p:cNvPr id="30" name="Chevron1">
              <a:extLst>
                <a:ext uri="{FF2B5EF4-FFF2-40B4-BE49-F238E27FC236}">
                  <a16:creationId xmlns="" xmlns:a16="http://schemas.microsoft.com/office/drawing/2014/main" id="{A0C457A3-5CDB-4D48-87A3-A94460F158D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1" name="Chevron2">
              <a:extLst>
                <a:ext uri="{FF2B5EF4-FFF2-40B4-BE49-F238E27FC236}">
                  <a16:creationId xmlns="" xmlns:a16="http://schemas.microsoft.com/office/drawing/2014/main" id="{45FC1AA8-06B7-45F2-A6FF-7330DDE870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grpSp>
        <p:nvGrpSpPr>
          <p:cNvPr id="32" name="Группа 105">
            <a:extLst>
              <a:ext uri="{FF2B5EF4-FFF2-40B4-BE49-F238E27FC236}">
                <a16:creationId xmlns="" xmlns:a16="http://schemas.microsoft.com/office/drawing/2014/main" id="{DC5AA415-01CB-42F6-9754-4E10B3A698E6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154102" y="2845943"/>
            <a:ext cx="134960" cy="172460"/>
            <a:chOff x="5710238" y="2640013"/>
            <a:chExt cx="190499" cy="269875"/>
          </a:xfrm>
        </p:grpSpPr>
        <p:sp>
          <p:nvSpPr>
            <p:cNvPr id="33" name="Chevron1">
              <a:extLst>
                <a:ext uri="{FF2B5EF4-FFF2-40B4-BE49-F238E27FC236}">
                  <a16:creationId xmlns="" xmlns:a16="http://schemas.microsoft.com/office/drawing/2014/main" id="{64D8ED26-A3A6-4DE3-B3B2-C2CC393CAFB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34" name="Chevron2">
              <a:extLst>
                <a:ext uri="{FF2B5EF4-FFF2-40B4-BE49-F238E27FC236}">
                  <a16:creationId xmlns="" xmlns:a16="http://schemas.microsoft.com/office/drawing/2014/main" id="{AAF10494-D05F-4485-B469-6436E6A9903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grpSp>
        <p:nvGrpSpPr>
          <p:cNvPr id="38" name="Группа 105">
            <a:extLst>
              <a:ext uri="{FF2B5EF4-FFF2-40B4-BE49-F238E27FC236}">
                <a16:creationId xmlns="" xmlns:a16="http://schemas.microsoft.com/office/drawing/2014/main" id="{D83447E3-B9DE-4183-BDCA-A71483E8DFE8}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165531" y="3590290"/>
            <a:ext cx="134960" cy="172460"/>
            <a:chOff x="5710238" y="2640013"/>
            <a:chExt cx="190499" cy="269875"/>
          </a:xfrm>
        </p:grpSpPr>
        <p:sp>
          <p:nvSpPr>
            <p:cNvPr id="39" name="Chevron1">
              <a:extLst>
                <a:ext uri="{FF2B5EF4-FFF2-40B4-BE49-F238E27FC236}">
                  <a16:creationId xmlns="" xmlns:a16="http://schemas.microsoft.com/office/drawing/2014/main" id="{2E99685C-E24D-404B-8185-8972B4BAE7C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40" name="Chevron2">
              <a:extLst>
                <a:ext uri="{FF2B5EF4-FFF2-40B4-BE49-F238E27FC236}">
                  <a16:creationId xmlns="" xmlns:a16="http://schemas.microsoft.com/office/drawing/2014/main" id="{DED4EF3D-B54A-4242-9915-53775FC2009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0226AD5B-475C-4FA8-BF83-6509F711A596}"/>
              </a:ext>
            </a:extLst>
          </p:cNvPr>
          <p:cNvCxnSpPr>
            <a:cxnSpLocks/>
          </p:cNvCxnSpPr>
          <p:nvPr/>
        </p:nvCxnSpPr>
        <p:spPr>
          <a:xfrm>
            <a:off x="5977024" y="1716248"/>
            <a:ext cx="0" cy="2994619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84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27">
            <a:extLst>
              <a:ext uri="{FF2B5EF4-FFF2-40B4-BE49-F238E27FC236}">
                <a16:creationId xmlns="" xmlns:a16="http://schemas.microsoft.com/office/drawing/2014/main" id="{0981DC1D-BFBD-4B41-AEE0-978F1C248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5368" y="1632726"/>
            <a:ext cx="14451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54</a:t>
            </a:r>
            <a:r>
              <a:rPr lang="ru-RU" altLang="ru-RU" sz="5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5DD128-25EC-45D7-BBC5-D802EBE73C7F}"/>
              </a:ext>
            </a:extLst>
          </p:cNvPr>
          <p:cNvSpPr txBox="1"/>
          <p:nvPr/>
        </p:nvSpPr>
        <p:spPr>
          <a:xfrm>
            <a:off x="710499" y="2027065"/>
            <a:ext cx="7480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1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endParaRPr lang="ru-RU" altLang="ru-RU" sz="2100" b="1" kern="0" dirty="0">
              <a:solidFill>
                <a:schemeClr val="bg1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700B06B-C759-4F3C-AA3D-8A96B6CDD015}"/>
              </a:ext>
            </a:extLst>
          </p:cNvPr>
          <p:cNvSpPr/>
          <p:nvPr/>
        </p:nvSpPr>
        <p:spPr>
          <a:xfrm>
            <a:off x="6866315" y="957967"/>
            <a:ext cx="223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Приостановление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повышения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пенсионного возраста женщин </a:t>
            </a:r>
          </a:p>
          <a:p>
            <a:pPr algn="ctr"/>
            <a:endParaRPr lang="ru-RU" sz="900" i="1" dirty="0"/>
          </a:p>
        </p:txBody>
      </p:sp>
      <p:sp>
        <p:nvSpPr>
          <p:cNvPr id="38" name="TextBox 227">
            <a:extLst>
              <a:ext uri="{FF2B5EF4-FFF2-40B4-BE49-F238E27FC236}">
                <a16:creationId xmlns="" xmlns:a16="http://schemas.microsoft.com/office/drawing/2014/main" id="{FA2B8940-F49D-4DFF-811C-EED104CA3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51" y="1821229"/>
            <a:ext cx="177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61</a:t>
            </a:r>
            <a:r>
              <a:rPr lang="ru-RU" altLang="ru-RU" sz="105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год</a:t>
            </a:r>
            <a:endParaRPr lang="ru-RU" sz="825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0D2A639-AE1B-46A1-B560-1005FB1D5A1A}"/>
              </a:ext>
            </a:extLst>
          </p:cNvPr>
          <p:cNvSpPr txBox="1"/>
          <p:nvPr/>
        </p:nvSpPr>
        <p:spPr>
          <a:xfrm>
            <a:off x="-111652" y="958158"/>
            <a:ext cx="2324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Поэтапное доведение </a:t>
            </a:r>
            <a:b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размера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</a:rPr>
              <a:t>базовой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 пенсии </a:t>
            </a: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="" xmlns:a16="http://schemas.microsoft.com/office/drawing/2014/main" id="{779025E8-F80A-44A9-9C7C-63FF5600F26D}"/>
              </a:ext>
            </a:extLst>
          </p:cNvPr>
          <p:cNvSpPr/>
          <p:nvPr/>
        </p:nvSpPr>
        <p:spPr>
          <a:xfrm rot="10800000">
            <a:off x="7028657" y="1587692"/>
            <a:ext cx="1791243" cy="138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="" xmlns:a16="http://schemas.microsoft.com/office/drawing/2014/main" id="{DD2887D0-A5E1-4E6D-AF70-74A7B8694121}"/>
              </a:ext>
            </a:extLst>
          </p:cNvPr>
          <p:cNvSpPr/>
          <p:nvPr/>
        </p:nvSpPr>
        <p:spPr>
          <a:xfrm rot="10800000">
            <a:off x="73575" y="1449432"/>
            <a:ext cx="1896191" cy="138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105">
            <a:extLst>
              <a:ext uri="{FF2B5EF4-FFF2-40B4-BE49-F238E27FC236}">
                <a16:creationId xmlns="" xmlns:a16="http://schemas.microsoft.com/office/drawing/2014/main" id="{2A59BA92-0915-4C00-B9AD-8EA6A86D350D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 rot="5400000">
            <a:off x="411038" y="2376624"/>
            <a:ext cx="292325" cy="393037"/>
            <a:chOff x="5710238" y="2640013"/>
            <a:chExt cx="190499" cy="269875"/>
          </a:xfrm>
        </p:grpSpPr>
        <p:sp>
          <p:nvSpPr>
            <p:cNvPr id="59" name="Chevron1">
              <a:extLst>
                <a:ext uri="{FF2B5EF4-FFF2-40B4-BE49-F238E27FC236}">
                  <a16:creationId xmlns="" xmlns:a16="http://schemas.microsoft.com/office/drawing/2014/main" id="{FF62FF7F-AEA0-424F-B358-A9BAF2A1B60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60" name="Chevron2">
              <a:extLst>
                <a:ext uri="{FF2B5EF4-FFF2-40B4-BE49-F238E27FC236}">
                  <a16:creationId xmlns="" xmlns:a16="http://schemas.microsoft.com/office/drawing/2014/main" id="{C1F49885-CDF5-41E1-8419-CD1F7CA547D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61" name="TextBox 227">
            <a:extLst>
              <a:ext uri="{FF2B5EF4-FFF2-40B4-BE49-F238E27FC236}">
                <a16:creationId xmlns="" xmlns:a16="http://schemas.microsoft.com/office/drawing/2014/main" id="{8B47428F-D464-4AA3-83DC-00462D187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130" y="2504544"/>
            <a:ext cx="14451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70</a:t>
            </a:r>
            <a:r>
              <a:rPr lang="ru-RU" altLang="ru-RU" sz="5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551ADCA-9012-4081-87F3-2818973B27DF}"/>
              </a:ext>
            </a:extLst>
          </p:cNvPr>
          <p:cNvSpPr txBox="1"/>
          <p:nvPr/>
        </p:nvSpPr>
        <p:spPr>
          <a:xfrm>
            <a:off x="688551" y="2897702"/>
            <a:ext cx="7480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1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endParaRPr lang="ru-RU" altLang="ru-RU" sz="2100" b="1" kern="0" dirty="0">
              <a:solidFill>
                <a:schemeClr val="bg1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227">
            <a:extLst>
              <a:ext uri="{FF2B5EF4-FFF2-40B4-BE49-F238E27FC236}">
                <a16:creationId xmlns="" xmlns:a16="http://schemas.microsoft.com/office/drawing/2014/main" id="{61415CA6-5E97-4FB7-89DD-FE9B7C427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84" y="1632223"/>
            <a:ext cx="14451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100</a:t>
            </a:r>
            <a:r>
              <a:rPr lang="ru-RU" altLang="ru-RU" sz="5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9A91AF9-F19E-4284-869A-8D110416DAE2}"/>
              </a:ext>
            </a:extLst>
          </p:cNvPr>
          <p:cNvSpPr txBox="1"/>
          <p:nvPr/>
        </p:nvSpPr>
        <p:spPr>
          <a:xfrm>
            <a:off x="1814975" y="1991820"/>
            <a:ext cx="7480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1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endParaRPr lang="ru-RU" altLang="ru-RU" sz="2100" b="1" kern="0" dirty="0">
              <a:solidFill>
                <a:schemeClr val="bg1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227">
            <a:extLst>
              <a:ext uri="{FF2B5EF4-FFF2-40B4-BE49-F238E27FC236}">
                <a16:creationId xmlns="" xmlns:a16="http://schemas.microsoft.com/office/drawing/2014/main" id="{CC61577B-23DB-4256-BF27-EA3A2EA1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44" y="2516590"/>
            <a:ext cx="14451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120</a:t>
            </a:r>
            <a:r>
              <a:rPr lang="ru-RU" altLang="ru-RU" sz="5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02554AA-BFE0-4094-8DBC-EDCB90031D05}"/>
              </a:ext>
            </a:extLst>
          </p:cNvPr>
          <p:cNvSpPr txBox="1"/>
          <p:nvPr/>
        </p:nvSpPr>
        <p:spPr>
          <a:xfrm>
            <a:off x="1838481" y="2898727"/>
            <a:ext cx="7480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1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endParaRPr lang="ru-RU" altLang="ru-RU" sz="2100" b="1" kern="0" dirty="0">
              <a:solidFill>
                <a:schemeClr val="bg1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4BA2CD8E-9A02-43E2-BF01-4213BC397CB9}"/>
              </a:ext>
            </a:extLst>
          </p:cNvPr>
          <p:cNvCxnSpPr>
            <a:cxnSpLocks/>
          </p:cNvCxnSpPr>
          <p:nvPr/>
        </p:nvCxnSpPr>
        <p:spPr>
          <a:xfrm>
            <a:off x="13157346" y="1263186"/>
            <a:ext cx="0" cy="2422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F2532C50-C719-4EC0-9348-40E53A603243}"/>
              </a:ext>
            </a:extLst>
          </p:cNvPr>
          <p:cNvCxnSpPr>
            <a:cxnSpLocks/>
          </p:cNvCxnSpPr>
          <p:nvPr/>
        </p:nvCxnSpPr>
        <p:spPr>
          <a:xfrm>
            <a:off x="2281677" y="1005978"/>
            <a:ext cx="0" cy="2422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7630482-FD96-43C0-9E8E-224D482DFA95}"/>
              </a:ext>
            </a:extLst>
          </p:cNvPr>
          <p:cNvSpPr txBox="1"/>
          <p:nvPr/>
        </p:nvSpPr>
        <p:spPr>
          <a:xfrm>
            <a:off x="2299983" y="970160"/>
            <a:ext cx="2149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Увеличение размера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max</a:t>
            </a:r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дохода для исчисления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</a:rPr>
              <a:t>солидарной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 пенсии</a:t>
            </a:r>
          </a:p>
        </p:txBody>
      </p:sp>
      <p:sp>
        <p:nvSpPr>
          <p:cNvPr id="79" name="Равнобедренный треугольник 78">
            <a:extLst>
              <a:ext uri="{FF2B5EF4-FFF2-40B4-BE49-F238E27FC236}">
                <a16:creationId xmlns="" xmlns:a16="http://schemas.microsoft.com/office/drawing/2014/main" id="{13C7E8AA-8AC8-4D81-90A7-853EBD7ABB3B}"/>
              </a:ext>
            </a:extLst>
          </p:cNvPr>
          <p:cNvSpPr/>
          <p:nvPr/>
        </p:nvSpPr>
        <p:spPr>
          <a:xfrm rot="10800000">
            <a:off x="2368234" y="1593971"/>
            <a:ext cx="2007518" cy="1414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227">
            <a:extLst>
              <a:ext uri="{FF2B5EF4-FFF2-40B4-BE49-F238E27FC236}">
                <a16:creationId xmlns="" xmlns:a16="http://schemas.microsoft.com/office/drawing/2014/main" id="{F5138151-D9F7-4ADE-83E1-2B86ED98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79" y="1719714"/>
            <a:ext cx="144513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46</a:t>
            </a:r>
            <a:r>
              <a:rPr lang="ru-RU" altLang="ru-RU" sz="45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1" name="Группа 105">
            <a:extLst>
              <a:ext uri="{FF2B5EF4-FFF2-40B4-BE49-F238E27FC236}">
                <a16:creationId xmlns="" xmlns:a16="http://schemas.microsoft.com/office/drawing/2014/main" id="{E2DD7C99-34AE-42EB-92E8-38F1A792DC90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5400000">
            <a:off x="3029740" y="2376624"/>
            <a:ext cx="292325" cy="393037"/>
            <a:chOff x="5710238" y="2640013"/>
            <a:chExt cx="190499" cy="269875"/>
          </a:xfrm>
        </p:grpSpPr>
        <p:sp>
          <p:nvSpPr>
            <p:cNvPr id="82" name="Chevron1">
              <a:extLst>
                <a:ext uri="{FF2B5EF4-FFF2-40B4-BE49-F238E27FC236}">
                  <a16:creationId xmlns="" xmlns:a16="http://schemas.microsoft.com/office/drawing/2014/main" id="{0E3A8B3A-8FF0-4C98-9B5A-97D8122CE09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83" name="Chevron2">
              <a:extLst>
                <a:ext uri="{FF2B5EF4-FFF2-40B4-BE49-F238E27FC236}">
                  <a16:creationId xmlns="" xmlns:a16="http://schemas.microsoft.com/office/drawing/2014/main" id="{EBCC599C-061A-4109-9C9A-2208129A049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84" name="TextBox 227">
            <a:extLst>
              <a:ext uri="{FF2B5EF4-FFF2-40B4-BE49-F238E27FC236}">
                <a16:creationId xmlns="" xmlns:a16="http://schemas.microsoft.com/office/drawing/2014/main" id="{2E9ED8C1-31CA-4205-865C-29CB4B59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79" y="2507880"/>
            <a:ext cx="14451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55</a:t>
            </a:r>
            <a:r>
              <a:rPr lang="ru-RU" altLang="ru-RU" sz="5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BA2D43C-166C-48A7-A5A0-8CEA448D85B0}"/>
              </a:ext>
            </a:extLst>
          </p:cNvPr>
          <p:cNvSpPr txBox="1"/>
          <p:nvPr/>
        </p:nvSpPr>
        <p:spPr>
          <a:xfrm>
            <a:off x="3211463" y="1864755"/>
            <a:ext cx="8653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МРП</a:t>
            </a:r>
            <a:r>
              <a:rPr lang="ru-RU" altLang="ru-RU" sz="33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675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76C3834-CB7E-4918-9897-667D7AC9482F}"/>
              </a:ext>
            </a:extLst>
          </p:cNvPr>
          <p:cNvSpPr txBox="1"/>
          <p:nvPr/>
        </p:nvSpPr>
        <p:spPr>
          <a:xfrm>
            <a:off x="3211463" y="2673188"/>
            <a:ext cx="86536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МРП</a:t>
            </a:r>
            <a:r>
              <a:rPr lang="ru-RU" altLang="ru-RU" sz="405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788" dirty="0">
              <a:solidFill>
                <a:schemeClr val="bg1"/>
              </a:solidFill>
            </a:endParaRPr>
          </a:p>
        </p:txBody>
      </p:sp>
      <p:sp>
        <p:nvSpPr>
          <p:cNvPr id="88" name="Rectangle: Rounded Corners 30">
            <a:extLst>
              <a:ext uri="{FF2B5EF4-FFF2-40B4-BE49-F238E27FC236}">
                <a16:creationId xmlns="" xmlns:a16="http://schemas.microsoft.com/office/drawing/2014/main" id="{8C370751-1FFE-4FDB-A469-39C0F76A7280}"/>
              </a:ext>
            </a:extLst>
          </p:cNvPr>
          <p:cNvSpPr/>
          <p:nvPr/>
        </p:nvSpPr>
        <p:spPr>
          <a:xfrm>
            <a:off x="969646" y="4097545"/>
            <a:ext cx="7245655" cy="496203"/>
          </a:xfrm>
          <a:prstGeom prst="roundRect">
            <a:avLst>
              <a:gd name="adj" fmla="val 5173"/>
            </a:avLst>
          </a:prstGeom>
          <a:solidFill>
            <a:srgbClr val="192E6D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25">
              <a:defRPr/>
            </a:pPr>
            <a:r>
              <a:rPr lang="ru-RU" sz="2100" b="1" cap="small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Всего на эти цели будет направлено </a:t>
            </a:r>
            <a:r>
              <a:rPr lang="ru-RU" sz="2700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1,3 </a:t>
            </a:r>
            <a:r>
              <a:rPr lang="ru-RU" sz="2400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трлн</a:t>
            </a:r>
            <a:r>
              <a:rPr lang="ru-RU" sz="2700" b="1" cap="small" dirty="0">
                <a:solidFill>
                  <a:srgbClr val="FFC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100" b="1" cap="small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тенге</a:t>
            </a:r>
            <a:r>
              <a:rPr lang="ru-RU" sz="2700" b="1" cap="small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Номер слайда 1">
            <a:extLst>
              <a:ext uri="{FF2B5EF4-FFF2-40B4-BE49-F238E27FC236}">
                <a16:creationId xmlns="" xmlns:a16="http://schemas.microsoft.com/office/drawing/2014/main" id="{3895CE13-C6C5-477A-A171-A0690704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2" y="4863704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17</a:t>
            </a:fld>
            <a:endParaRPr lang="ru-RU" altLang="ru-RU" sz="90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0" name="Группа 105">
            <a:extLst>
              <a:ext uri="{FF2B5EF4-FFF2-40B4-BE49-F238E27FC236}">
                <a16:creationId xmlns="" xmlns:a16="http://schemas.microsoft.com/office/drawing/2014/main" id="{C67D3504-7B5F-46A1-A635-9FC49310B444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1452971" y="2376624"/>
            <a:ext cx="292325" cy="393037"/>
            <a:chOff x="5710238" y="2640013"/>
            <a:chExt cx="190499" cy="269875"/>
          </a:xfrm>
        </p:grpSpPr>
        <p:sp>
          <p:nvSpPr>
            <p:cNvPr id="41" name="Chevron1">
              <a:extLst>
                <a:ext uri="{FF2B5EF4-FFF2-40B4-BE49-F238E27FC236}">
                  <a16:creationId xmlns="" xmlns:a16="http://schemas.microsoft.com/office/drawing/2014/main" id="{2661C2E5-7487-40CC-8A84-EA07E0B174D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43" name="Chevron2">
              <a:extLst>
                <a:ext uri="{FF2B5EF4-FFF2-40B4-BE49-F238E27FC236}">
                  <a16:creationId xmlns="" xmlns:a16="http://schemas.microsoft.com/office/drawing/2014/main" id="{4CF05C68-39BB-4487-8053-4DDD6CECB11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BE8CBA7-6AD8-49FB-840F-1D1C2F8F5BF2}"/>
              </a:ext>
            </a:extLst>
          </p:cNvPr>
          <p:cNvSpPr txBox="1"/>
          <p:nvPr/>
        </p:nvSpPr>
        <p:spPr>
          <a:xfrm>
            <a:off x="-60454" y="1692329"/>
            <a:ext cx="12172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FFC000"/>
                </a:solidFill>
                <a:latin typeface="Arial" panose="020B0604020202020204" pitchFamily="34" charset="0"/>
              </a:rPr>
              <a:t>MIN</a:t>
            </a:r>
            <a:endParaRPr lang="ru-RU" sz="1050" dirty="0">
              <a:solidFill>
                <a:srgbClr val="FFC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9B0B823-05A2-42BB-A44C-7253B5FC201D}"/>
              </a:ext>
            </a:extLst>
          </p:cNvPr>
          <p:cNvSpPr txBox="1"/>
          <p:nvPr/>
        </p:nvSpPr>
        <p:spPr>
          <a:xfrm>
            <a:off x="1005271" y="1689680"/>
            <a:ext cx="12172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FFC000"/>
                </a:solidFill>
                <a:latin typeface="Arial" panose="020B0604020202020204" pitchFamily="34" charset="0"/>
              </a:rPr>
              <a:t>MAX</a:t>
            </a:r>
            <a:endParaRPr lang="ru-RU" sz="1050" dirty="0">
              <a:solidFill>
                <a:srgbClr val="FFC000"/>
              </a:solidFill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B2DA51E4-BEE2-4985-B14B-DEBBAA8E8A57}"/>
              </a:ext>
            </a:extLst>
          </p:cNvPr>
          <p:cNvCxnSpPr>
            <a:cxnSpLocks/>
          </p:cNvCxnSpPr>
          <p:nvPr/>
        </p:nvCxnSpPr>
        <p:spPr>
          <a:xfrm>
            <a:off x="4515266" y="994823"/>
            <a:ext cx="0" cy="2422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ACBFBE1-8D1F-4F3A-BCCA-60338ED9F3D6}"/>
              </a:ext>
            </a:extLst>
          </p:cNvPr>
          <p:cNvSpPr txBox="1"/>
          <p:nvPr/>
        </p:nvSpPr>
        <p:spPr>
          <a:xfrm>
            <a:off x="4572000" y="970160"/>
            <a:ext cx="2149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Введение 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</a:rPr>
              <a:t>условно-накопительного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компонента </a:t>
            </a:r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="" xmlns:a16="http://schemas.microsoft.com/office/drawing/2014/main" id="{FE5F2D24-A665-4D0B-B0E0-F72583419BBD}"/>
              </a:ext>
            </a:extLst>
          </p:cNvPr>
          <p:cNvSpPr/>
          <p:nvPr/>
        </p:nvSpPr>
        <p:spPr>
          <a:xfrm rot="10800000">
            <a:off x="4654780" y="1593407"/>
            <a:ext cx="2007518" cy="1414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227">
            <a:extLst>
              <a:ext uri="{FF2B5EF4-FFF2-40B4-BE49-F238E27FC236}">
                <a16:creationId xmlns="" xmlns:a16="http://schemas.microsoft.com/office/drawing/2014/main" id="{0E89CF37-2062-4D99-8EA3-175C9010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743" y="1635478"/>
            <a:ext cx="1072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1,5</a:t>
            </a:r>
            <a:r>
              <a:rPr lang="ru-RU" altLang="ru-RU" sz="12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r>
              <a:rPr lang="ru-RU" altLang="ru-RU" sz="5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4" name="TextBox 227">
            <a:extLst>
              <a:ext uri="{FF2B5EF4-FFF2-40B4-BE49-F238E27FC236}">
                <a16:creationId xmlns="" xmlns:a16="http://schemas.microsoft.com/office/drawing/2014/main" id="{2CE599B0-CD1E-4070-9012-759BF049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906" y="1632222"/>
            <a:ext cx="13631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с</a:t>
            </a:r>
            <a:r>
              <a:rPr lang="ru-RU" altLang="ru-RU" sz="27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202</a:t>
            </a:r>
            <a:r>
              <a:rPr lang="en-US" altLang="ru-RU" sz="27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4</a:t>
            </a:r>
            <a:r>
              <a:rPr lang="ru-RU" altLang="ru-RU" sz="27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5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г.</a:t>
            </a:r>
            <a:r>
              <a:rPr lang="ru-RU" altLang="ru-RU" sz="5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  <p:grpSp>
        <p:nvGrpSpPr>
          <p:cNvPr id="55" name="Группа 105">
            <a:extLst>
              <a:ext uri="{FF2B5EF4-FFF2-40B4-BE49-F238E27FC236}">
                <a16:creationId xmlns="" xmlns:a16="http://schemas.microsoft.com/office/drawing/2014/main" id="{E3E98348-4F08-424B-8241-F7F7909D12F8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849444" y="2376624"/>
            <a:ext cx="292325" cy="393037"/>
            <a:chOff x="5710238" y="2640013"/>
            <a:chExt cx="190499" cy="269875"/>
          </a:xfrm>
        </p:grpSpPr>
        <p:sp>
          <p:nvSpPr>
            <p:cNvPr id="71" name="Chevron1">
              <a:extLst>
                <a:ext uri="{FF2B5EF4-FFF2-40B4-BE49-F238E27FC236}">
                  <a16:creationId xmlns="" xmlns:a16="http://schemas.microsoft.com/office/drawing/2014/main" id="{0907FCF2-7C08-4A08-B7F4-19507FB7C00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72" name="Chevron2">
              <a:extLst>
                <a:ext uri="{FF2B5EF4-FFF2-40B4-BE49-F238E27FC236}">
                  <a16:creationId xmlns="" xmlns:a16="http://schemas.microsoft.com/office/drawing/2014/main" id="{8ADF7308-88C6-4FD0-8548-A1B742340F83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73" name="TextBox 227">
            <a:extLst>
              <a:ext uri="{FF2B5EF4-FFF2-40B4-BE49-F238E27FC236}">
                <a16:creationId xmlns="" xmlns:a16="http://schemas.microsoft.com/office/drawing/2014/main" id="{2EA73304-166A-46F2-8950-25578F828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431" y="2507879"/>
            <a:ext cx="1072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3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5</a:t>
            </a:r>
            <a:r>
              <a:rPr lang="ru-RU" altLang="ru-RU" sz="12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</a:t>
            </a:r>
            <a:r>
              <a:rPr lang="ru-RU" altLang="ru-RU" sz="5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74" name="TextBox 227">
            <a:extLst>
              <a:ext uri="{FF2B5EF4-FFF2-40B4-BE49-F238E27FC236}">
                <a16:creationId xmlns="" xmlns:a16="http://schemas.microsoft.com/office/drawing/2014/main" id="{6AB9FC3C-D039-42AD-AB75-4381C38EA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881" y="2493694"/>
            <a:ext cx="13631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к</a:t>
            </a:r>
            <a:r>
              <a:rPr lang="ru-RU" altLang="ru-RU" sz="27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202</a:t>
            </a:r>
            <a:r>
              <a:rPr lang="en-US" altLang="ru-RU" sz="27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8</a:t>
            </a:r>
            <a:r>
              <a:rPr lang="ru-RU" altLang="ru-RU" sz="27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5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г.</a:t>
            </a:r>
            <a:r>
              <a:rPr lang="ru-RU" altLang="ru-RU" sz="5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FEA82D07-8DCE-42C2-A315-2DDE5CF3D06C}"/>
              </a:ext>
            </a:extLst>
          </p:cNvPr>
          <p:cNvCxnSpPr>
            <a:cxnSpLocks/>
          </p:cNvCxnSpPr>
          <p:nvPr/>
        </p:nvCxnSpPr>
        <p:spPr>
          <a:xfrm>
            <a:off x="6808409" y="986112"/>
            <a:ext cx="0" cy="2422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7">
            <a:extLst>
              <a:ext uri="{FF2B5EF4-FFF2-40B4-BE49-F238E27FC236}">
                <a16:creationId xmlns="" xmlns:a16="http://schemas.microsoft.com/office/drawing/2014/main" id="{B482A38C-FFF0-4CC8-B9C3-BA0AE2B5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269" y="1630566"/>
            <a:ext cx="13631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до</a:t>
            </a:r>
            <a:r>
              <a:rPr lang="ru-RU" altLang="ru-RU" sz="27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2028 </a:t>
            </a:r>
            <a:r>
              <a:rPr lang="ru-RU" altLang="ru-RU" sz="15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г.</a:t>
            </a:r>
            <a:r>
              <a:rPr lang="ru-RU" altLang="ru-RU" sz="5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91" name="TextBox 227">
            <a:extLst>
              <a:ext uri="{FF2B5EF4-FFF2-40B4-BE49-F238E27FC236}">
                <a16:creationId xmlns="" xmlns:a16="http://schemas.microsoft.com/office/drawing/2014/main" id="{639F9B86-DECA-4708-B88F-DFECE2711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902" y="2690588"/>
            <a:ext cx="2319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altLang="ru-RU" sz="27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325</a:t>
            </a:r>
            <a:r>
              <a:rPr lang="ru-RU" altLang="ru-RU" sz="3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тыс</a:t>
            </a:r>
            <a:r>
              <a:rPr lang="ru-RU" altLang="ru-RU" sz="16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. без доходов</a:t>
            </a:r>
            <a:r>
              <a:rPr lang="ru-RU" altLang="ru-RU" sz="28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ru-RU" altLang="ru-RU" sz="3600" b="1" kern="0" dirty="0">
              <a:solidFill>
                <a:schemeClr val="bg1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grpSp>
        <p:nvGrpSpPr>
          <p:cNvPr id="93" name="Группа 105">
            <a:extLst>
              <a:ext uri="{FF2B5EF4-FFF2-40B4-BE49-F238E27FC236}">
                <a16:creationId xmlns="" xmlns:a16="http://schemas.microsoft.com/office/drawing/2014/main" id="{43AD2BB0-30C7-43E7-8A6E-5BBAD015974B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7708557" y="2376624"/>
            <a:ext cx="292325" cy="393037"/>
            <a:chOff x="5710238" y="2640013"/>
            <a:chExt cx="190499" cy="269875"/>
          </a:xfrm>
        </p:grpSpPr>
        <p:sp>
          <p:nvSpPr>
            <p:cNvPr id="94" name="Chevron1">
              <a:extLst>
                <a:ext uri="{FF2B5EF4-FFF2-40B4-BE49-F238E27FC236}">
                  <a16:creationId xmlns="" xmlns:a16="http://schemas.microsoft.com/office/drawing/2014/main" id="{E4DAAB28-8BFC-49E5-9ED5-1863A1B6514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95" name="Chevron2">
              <a:extLst>
                <a:ext uri="{FF2B5EF4-FFF2-40B4-BE49-F238E27FC236}">
                  <a16:creationId xmlns="" xmlns:a16="http://schemas.microsoft.com/office/drawing/2014/main" id="{326705FC-E84B-42E7-B87F-BE89D575569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6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96" name="Google Shape;307;p19">
            <a:extLst>
              <a:ext uri="{FF2B5EF4-FFF2-40B4-BE49-F238E27FC236}">
                <a16:creationId xmlns="" xmlns:a16="http://schemas.microsoft.com/office/drawing/2014/main" id="{91294B79-34A1-4648-B219-4530622F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2" y="3622470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45700" rIns="91426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285,2 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8E602EB4-54A2-48CE-B5A3-64D8B080BDD5}"/>
              </a:ext>
            </a:extLst>
          </p:cNvPr>
          <p:cNvGrpSpPr/>
          <p:nvPr/>
        </p:nvGrpSpPr>
        <p:grpSpPr>
          <a:xfrm>
            <a:off x="470258" y="3468651"/>
            <a:ext cx="352226" cy="507831"/>
            <a:chOff x="3278294" y="4801412"/>
            <a:chExt cx="469634" cy="677108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68ED1A86-F76E-4517-8320-29D21535F1F6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/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AF7E88C4-B04E-4FB0-B838-71F3D8963176}"/>
                </a:ext>
              </a:extLst>
            </p:cNvPr>
            <p:cNvCxnSpPr/>
            <p:nvPr/>
          </p:nvCxnSpPr>
          <p:spPr>
            <a:xfrm>
              <a:off x="3415031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CE15B8B-65B1-4607-AECF-B339D0EBAC50}"/>
              </a:ext>
            </a:extLst>
          </p:cNvPr>
          <p:cNvSpPr txBox="1"/>
          <p:nvPr/>
        </p:nvSpPr>
        <p:spPr>
          <a:xfrm>
            <a:off x="281095" y="3513850"/>
            <a:ext cx="25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7" name="Равнобедренный треугольник 76">
            <a:extLst>
              <a:ext uri="{FF2B5EF4-FFF2-40B4-BE49-F238E27FC236}">
                <a16:creationId xmlns="" xmlns:a16="http://schemas.microsoft.com/office/drawing/2014/main" id="{F4ED6440-587B-498C-8B42-68CA838CFC80}"/>
              </a:ext>
            </a:extLst>
          </p:cNvPr>
          <p:cNvSpPr/>
          <p:nvPr/>
        </p:nvSpPr>
        <p:spPr>
          <a:xfrm rot="10800000">
            <a:off x="111691" y="3357126"/>
            <a:ext cx="1896191" cy="758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Google Shape;307;p19">
            <a:extLst>
              <a:ext uri="{FF2B5EF4-FFF2-40B4-BE49-F238E27FC236}">
                <a16:creationId xmlns="" xmlns:a16="http://schemas.microsoft.com/office/drawing/2014/main" id="{FFEC4245-224C-4F8D-A053-90630EDD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035" y="3622470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45700" rIns="91426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136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,0</a:t>
            </a: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 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="" xmlns:a16="http://schemas.microsoft.com/office/drawing/2014/main" id="{7AADC76B-A1D3-424B-B4CA-27FA9750C2F9}"/>
              </a:ext>
            </a:extLst>
          </p:cNvPr>
          <p:cNvGrpSpPr/>
          <p:nvPr/>
        </p:nvGrpSpPr>
        <p:grpSpPr>
          <a:xfrm>
            <a:off x="2760196" y="3468651"/>
            <a:ext cx="352226" cy="507831"/>
            <a:chOff x="3278294" y="4801412"/>
            <a:chExt cx="469634" cy="677108"/>
          </a:xfrm>
        </p:grpSpPr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ADDD73EA-F866-4970-A87E-B28B1053BF8D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="" xmlns:a16="http://schemas.microsoft.com/office/drawing/2014/main" id="{D73A1F34-67EE-4B20-8942-27CFDFF0D0B0}"/>
                </a:ext>
              </a:extLst>
            </p:cNvPr>
            <p:cNvCxnSpPr/>
            <p:nvPr/>
          </p:nvCxnSpPr>
          <p:spPr>
            <a:xfrm>
              <a:off x="3422028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B45B108D-EA9D-4A66-997C-682DE28A3520}"/>
              </a:ext>
            </a:extLst>
          </p:cNvPr>
          <p:cNvSpPr txBox="1"/>
          <p:nvPr/>
        </p:nvSpPr>
        <p:spPr>
          <a:xfrm>
            <a:off x="2573788" y="3513850"/>
            <a:ext cx="25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07" name="Google Shape;307;p19">
            <a:extLst>
              <a:ext uri="{FF2B5EF4-FFF2-40B4-BE49-F238E27FC236}">
                <a16:creationId xmlns="" xmlns:a16="http://schemas.microsoft.com/office/drawing/2014/main" id="{185B70B1-DCB3-452C-B125-6D0A8537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610" y="3634335"/>
            <a:ext cx="2450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45700" rIns="91426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846</a:t>
            </a:r>
            <a:r>
              <a:rPr lang="ru-RU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,0</a:t>
            </a:r>
            <a:r>
              <a:rPr lang="en-US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 </a:t>
            </a:r>
            <a:r>
              <a:rPr lang="kk-KZ" altLang="ru-RU" sz="18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млрд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  <a:ea typeface="Open Sans Light"/>
              <a:cs typeface="Open Sans Light"/>
              <a:sym typeface="Arial" panose="020B0604020202020204" pitchFamily="34" charset="0"/>
            </a:endParaRPr>
          </a:p>
        </p:txBody>
      </p:sp>
      <p:grpSp>
        <p:nvGrpSpPr>
          <p:cNvPr id="108" name="Группа 107">
            <a:extLst>
              <a:ext uri="{FF2B5EF4-FFF2-40B4-BE49-F238E27FC236}">
                <a16:creationId xmlns="" xmlns:a16="http://schemas.microsoft.com/office/drawing/2014/main" id="{52A2B70C-EA16-45FA-9E7C-197CAF58C3BB}"/>
              </a:ext>
            </a:extLst>
          </p:cNvPr>
          <p:cNvGrpSpPr/>
          <p:nvPr/>
        </p:nvGrpSpPr>
        <p:grpSpPr>
          <a:xfrm>
            <a:off x="7467055" y="3468651"/>
            <a:ext cx="352226" cy="507831"/>
            <a:chOff x="3278294" y="4801412"/>
            <a:chExt cx="469634" cy="677108"/>
          </a:xfrm>
        </p:grpSpPr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138FFCE1-087A-47BA-BFF5-AB287BD417C8}"/>
                </a:ext>
              </a:extLst>
            </p:cNvPr>
            <p:cNvSpPr txBox="1"/>
            <p:nvPr/>
          </p:nvSpPr>
          <p:spPr>
            <a:xfrm>
              <a:off x="3278294" y="4801412"/>
              <a:ext cx="46963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700" b="1" cap="small" dirty="0">
                  <a:solidFill>
                    <a:srgbClr val="FFC000"/>
                  </a:solidFill>
                  <a:latin typeface="Arial" pitchFamily="34" charset="0"/>
                  <a:ea typeface="Tahoma" panose="020B0604030504040204" pitchFamily="34" charset="0"/>
                </a:rPr>
                <a:t>Т</a:t>
              </a:r>
              <a:endParaRPr lang="ru-RU" sz="2700" dirty="0"/>
            </a:p>
          </p:txBody>
        </p:sp>
        <p:cxnSp>
          <p:nvCxnSpPr>
            <p:cNvPr id="110" name="Прямая соединительная линия 109">
              <a:extLst>
                <a:ext uri="{FF2B5EF4-FFF2-40B4-BE49-F238E27FC236}">
                  <a16:creationId xmlns="" xmlns:a16="http://schemas.microsoft.com/office/drawing/2014/main" id="{B69B9BE5-3B73-43CB-8697-45AD71859B22}"/>
                </a:ext>
              </a:extLst>
            </p:cNvPr>
            <p:cNvCxnSpPr/>
            <p:nvPr/>
          </p:nvCxnSpPr>
          <p:spPr>
            <a:xfrm>
              <a:off x="3422028" y="4897704"/>
              <a:ext cx="2532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17838E29-17CC-4CF2-8B22-74066994672C}"/>
              </a:ext>
            </a:extLst>
          </p:cNvPr>
          <p:cNvSpPr txBox="1"/>
          <p:nvPr/>
        </p:nvSpPr>
        <p:spPr>
          <a:xfrm>
            <a:off x="7280648" y="3513850"/>
            <a:ext cx="25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C000"/>
                </a:solidFill>
                <a:latin typeface="Arial Narrow" panose="020B0606020202030204" pitchFamily="34" charset="0"/>
                <a:ea typeface="Open Sans Light"/>
                <a:cs typeface="Open Sans Light"/>
                <a:sym typeface="Open Sans Light"/>
              </a:rPr>
              <a:t>+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12" name="Равнобедренный треугольник 111">
            <a:extLst>
              <a:ext uri="{FF2B5EF4-FFF2-40B4-BE49-F238E27FC236}">
                <a16:creationId xmlns="" xmlns:a16="http://schemas.microsoft.com/office/drawing/2014/main" id="{7648D8DF-3FED-4E9B-B3E9-ED1F4EDFAE35}"/>
              </a:ext>
            </a:extLst>
          </p:cNvPr>
          <p:cNvSpPr/>
          <p:nvPr/>
        </p:nvSpPr>
        <p:spPr>
          <a:xfrm rot="10800000">
            <a:off x="2460467" y="3357126"/>
            <a:ext cx="1896191" cy="758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Равнобедренный треугольник 112">
            <a:extLst>
              <a:ext uri="{FF2B5EF4-FFF2-40B4-BE49-F238E27FC236}">
                <a16:creationId xmlns="" xmlns:a16="http://schemas.microsoft.com/office/drawing/2014/main" id="{5816076F-1E42-4C62-BD0C-84BD78436DBA}"/>
              </a:ext>
            </a:extLst>
          </p:cNvPr>
          <p:cNvSpPr/>
          <p:nvPr/>
        </p:nvSpPr>
        <p:spPr>
          <a:xfrm rot="10800000">
            <a:off x="4875595" y="3357126"/>
            <a:ext cx="1896191" cy="758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Равнобедренный треугольник 113">
            <a:extLst>
              <a:ext uri="{FF2B5EF4-FFF2-40B4-BE49-F238E27FC236}">
                <a16:creationId xmlns="" xmlns:a16="http://schemas.microsoft.com/office/drawing/2014/main" id="{48925118-5420-4157-8CD9-462F4DC4BE6D}"/>
              </a:ext>
            </a:extLst>
          </p:cNvPr>
          <p:cNvSpPr/>
          <p:nvPr/>
        </p:nvSpPr>
        <p:spPr>
          <a:xfrm rot="10800000">
            <a:off x="7094230" y="3357126"/>
            <a:ext cx="1896191" cy="758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296036E-6F1C-4473-8DC8-B9DF74E9FD47}"/>
              </a:ext>
            </a:extLst>
          </p:cNvPr>
          <p:cNvSpPr txBox="1"/>
          <p:nvPr/>
        </p:nvSpPr>
        <p:spPr>
          <a:xfrm>
            <a:off x="203050" y="94156"/>
            <a:ext cx="668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C000"/>
                </a:solidFill>
                <a:latin typeface="Arial Narrow" panose="020B0606020202030204" pitchFamily="34" charset="0"/>
              </a:rPr>
              <a:t>ПЕНСИОННАЯ СИСТЕМА 2.0</a:t>
            </a:r>
            <a:endParaRPr lang="ru-RU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73722A0E-33E4-481A-822C-272C468953E4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9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8FCE822-E7F1-4873-B23A-7F4CEC919D15}"/>
              </a:ext>
            </a:extLst>
          </p:cNvPr>
          <p:cNvCxnSpPr>
            <a:cxnSpLocks/>
          </p:cNvCxnSpPr>
          <p:nvPr/>
        </p:nvCxnSpPr>
        <p:spPr>
          <a:xfrm flipV="1">
            <a:off x="2757852" y="2890838"/>
            <a:ext cx="654706" cy="12703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63758" y="3226837"/>
            <a:ext cx="2634512" cy="116502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Объект 33" hidden="1">
            <a:extLst>
              <a:ext uri="{FF2B5EF4-FFF2-40B4-BE49-F238E27FC236}">
                <a16:creationId xmlns="" xmlns:a16="http://schemas.microsoft.com/office/drawing/2014/main" id="{F402E683-9839-D9DA-C614-2F818FE13C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4" name="Объект 33" hidden="1">
                        <a:extLst>
                          <a:ext uri="{FF2B5EF4-FFF2-40B4-BE49-F238E27FC236}">
                            <a16:creationId xmlns="" xmlns:a16="http://schemas.microsoft.com/office/drawing/2014/main" id="{F402E683-9839-D9DA-C614-2F818FE13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163642" y="80695"/>
            <a:ext cx="868232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</a:rPr>
              <a:t>СТРУКТУРА ЖЕНЩИН ОТ 50 ДО 60 ЛЕТ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="" xmlns:a16="http://schemas.microsoft.com/office/drawing/2014/main" id="{F0D4D5AD-5296-0E64-C971-F120C99C7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865828"/>
              </p:ext>
            </p:extLst>
          </p:nvPr>
        </p:nvGraphicFramePr>
        <p:xfrm>
          <a:off x="244670" y="1759504"/>
          <a:ext cx="2581274" cy="258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ee4pHeader1">
            <a:extLst>
              <a:ext uri="{FF2B5EF4-FFF2-40B4-BE49-F238E27FC236}">
                <a16:creationId xmlns="" xmlns:a16="http://schemas.microsoft.com/office/drawing/2014/main" id="{4B818F9E-ABA9-0F02-85DC-9A5A11BCB10C}"/>
              </a:ext>
            </a:extLst>
          </p:cNvPr>
          <p:cNvSpPr txBox="1"/>
          <p:nvPr/>
        </p:nvSpPr>
        <p:spPr>
          <a:xfrm>
            <a:off x="234012" y="699837"/>
            <a:ext cx="2763197" cy="65975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 indent="0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В Казахстане </a:t>
            </a: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967 тысяч </a:t>
            </a: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женщин старшего трудоспособного возраста, </a:t>
            </a:r>
            <a:r>
              <a:rPr lang="ru-RU" sz="1200" b="1" dirty="0">
                <a:solidFill>
                  <a:srgbClr val="FF0000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34%</a:t>
            </a: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которых не работают</a:t>
            </a:r>
          </a:p>
        </p:txBody>
      </p:sp>
      <p:sp>
        <p:nvSpPr>
          <p:cNvPr id="23" name="ee4pHeader1">
            <a:extLst>
              <a:ext uri="{FF2B5EF4-FFF2-40B4-BE49-F238E27FC236}">
                <a16:creationId xmlns="" xmlns:a16="http://schemas.microsoft.com/office/drawing/2014/main" id="{9B4DE9A7-6734-0620-B277-C505E994C301}"/>
              </a:ext>
            </a:extLst>
          </p:cNvPr>
          <p:cNvSpPr txBox="1"/>
          <p:nvPr/>
        </p:nvSpPr>
        <p:spPr>
          <a:xfrm>
            <a:off x="234012" y="1506181"/>
            <a:ext cx="2692601" cy="34325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indent="0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Градация женщин 50-60 лет по доходам в 2021 (кроме пенсионеров и лиц с инвалидностью), тыс. человек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629BD472-479D-BF0A-0E12-A0B9D0A21F80}"/>
              </a:ext>
            </a:extLst>
          </p:cNvPr>
          <p:cNvCxnSpPr/>
          <p:nvPr/>
        </p:nvCxnSpPr>
        <p:spPr>
          <a:xfrm>
            <a:off x="361827" y="1784480"/>
            <a:ext cx="2484000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B80DFEF3-6ED0-A613-5E58-8B4413F1645E}"/>
              </a:ext>
            </a:extLst>
          </p:cNvPr>
          <p:cNvCxnSpPr>
            <a:cxnSpLocks/>
          </p:cNvCxnSpPr>
          <p:nvPr/>
        </p:nvCxnSpPr>
        <p:spPr>
          <a:xfrm flipV="1">
            <a:off x="2580156" y="2122966"/>
            <a:ext cx="216000" cy="95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2D51835C-D464-10AB-5000-734AD825B5F6}"/>
              </a:ext>
            </a:extLst>
          </p:cNvPr>
          <p:cNvCxnSpPr>
            <a:cxnSpLocks/>
          </p:cNvCxnSpPr>
          <p:nvPr/>
        </p:nvCxnSpPr>
        <p:spPr>
          <a:xfrm flipV="1">
            <a:off x="2796156" y="959444"/>
            <a:ext cx="609472" cy="11657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>
            <a:extLst>
              <a:ext uri="{FF2B5EF4-FFF2-40B4-BE49-F238E27FC236}">
                <a16:creationId xmlns="" xmlns:a16="http://schemas.microsoft.com/office/drawing/2014/main" id="{6BB43F0F-55DD-4F63-A739-1509B75E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5" y="4651443"/>
            <a:ext cx="8904092" cy="343583"/>
          </a:xfrm>
          <a:prstGeom prst="rect">
            <a:avLst/>
          </a:prstGeom>
          <a:solidFill>
            <a:srgbClr val="002F8E"/>
          </a:solidFill>
          <a:ln>
            <a:noFill/>
          </a:ln>
        </p:spPr>
        <p:txBody>
          <a:bodyPr wrap="square" lIns="65940" tIns="32970" rIns="65940" bIns="32970">
            <a:spAutoFit/>
          </a:bodyPr>
          <a:lstStyle>
            <a:defPPr>
              <a:defRPr lang="x-non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en-US" sz="1800" dirty="0">
                <a:latin typeface="Arial Narrow" panose="020B0606020202030204" pitchFamily="34" charset="0"/>
              </a:rPr>
              <a:t>В Казахстане </a:t>
            </a:r>
            <a:r>
              <a:rPr lang="ru-RU" altLang="en-US" sz="1800" dirty="0">
                <a:solidFill>
                  <a:srgbClr val="FFC000"/>
                </a:solidFill>
                <a:latin typeface="Arial Narrow" panose="020B0606020202030204" pitchFamily="34" charset="0"/>
              </a:rPr>
              <a:t>более 325 тыс. женщин </a:t>
            </a:r>
            <a:r>
              <a:rPr lang="ru-RU" altLang="en-US" sz="1800" dirty="0">
                <a:latin typeface="Arial Narrow" panose="020B0606020202030204" pitchFamily="34" charset="0"/>
              </a:rPr>
              <a:t>в возрасте 50-60 лет </a:t>
            </a:r>
            <a:r>
              <a:rPr lang="ru-RU" altLang="en-US" sz="1800" dirty="0">
                <a:solidFill>
                  <a:srgbClr val="FFC000"/>
                </a:solidFill>
                <a:latin typeface="Arial Narrow" panose="020B0606020202030204" pitchFamily="34" charset="0"/>
              </a:rPr>
              <a:t>не имеют дохода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CA76F3C2-BBC8-4EDB-8200-8312A1D192A9}"/>
              </a:ext>
            </a:extLst>
          </p:cNvPr>
          <p:cNvGrpSpPr/>
          <p:nvPr/>
        </p:nvGrpSpPr>
        <p:grpSpPr>
          <a:xfrm>
            <a:off x="3403952" y="937383"/>
            <a:ext cx="5387880" cy="1474815"/>
            <a:chOff x="4444192" y="786436"/>
            <a:chExt cx="4207360" cy="2496477"/>
          </a:xfrm>
        </p:grpSpPr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2BE2AB4C-1370-A43D-3891-D7D7E93BC498}"/>
                </a:ext>
              </a:extLst>
            </p:cNvPr>
            <p:cNvGrpSpPr/>
            <p:nvPr/>
          </p:nvGrpSpPr>
          <p:grpSpPr>
            <a:xfrm>
              <a:off x="4444192" y="786436"/>
              <a:ext cx="4207360" cy="2496477"/>
              <a:chOff x="5270393" y="1738231"/>
              <a:chExt cx="6461473" cy="2160000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="" xmlns:a16="http://schemas.microsoft.com/office/drawing/2014/main" id="{E2E94F6E-23E4-8B87-C6C2-EC6251E7D29A}"/>
                  </a:ext>
                </a:extLst>
              </p:cNvPr>
              <p:cNvGrpSpPr/>
              <p:nvPr/>
            </p:nvGrpSpPr>
            <p:grpSpPr>
              <a:xfrm>
                <a:off x="5270393" y="1738231"/>
                <a:ext cx="6461473" cy="2160000"/>
                <a:chOff x="5270393" y="1728915"/>
                <a:chExt cx="7790402" cy="4861263"/>
              </a:xfrm>
            </p:grpSpPr>
            <p:sp>
              <p:nvSpPr>
                <p:cNvPr id="40" name="ee4pHeader1">
                  <a:extLst>
                    <a:ext uri="{FF2B5EF4-FFF2-40B4-BE49-F238E27FC236}">
                      <a16:creationId xmlns="" xmlns:a16="http://schemas.microsoft.com/office/drawing/2014/main" id="{9E998280-ACA5-291A-1232-5AA126217B94}"/>
                    </a:ext>
                  </a:extLst>
                </p:cNvPr>
                <p:cNvSpPr txBox="1"/>
                <p:nvPr/>
              </p:nvSpPr>
              <p:spPr>
                <a:xfrm rot="16200000">
                  <a:off x="6734962" y="264346"/>
                  <a:ext cx="4861263" cy="7790402"/>
                </a:xfrm>
                <a:prstGeom prst="roundRect">
                  <a:avLst>
                    <a:gd name="adj" fmla="val 3398"/>
                  </a:avLst>
                </a:prstGeom>
                <a:solidFill>
                  <a:srgbClr val="E8EEF1"/>
                </a:solidFill>
                <a:ln cap="rnd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lvl="3" indent="0"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900" dirty="0">
                    <a:solidFill>
                      <a:prstClr val="black"/>
                    </a:solidFill>
                    <a:latin typeface="Trebuchet MS" panose="020B0603020202020204" pitchFamily="34" charset="0"/>
                    <a:ea typeface="Segoe UI Black" panose="020B0A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5" name="ee4pHeader1">
                  <a:extLst>
                    <a:ext uri="{FF2B5EF4-FFF2-40B4-BE49-F238E27FC236}">
                      <a16:creationId xmlns="" xmlns:a16="http://schemas.microsoft.com/office/drawing/2014/main" id="{1AA79C25-D0E5-FE68-082B-716FAA2092A7}"/>
                    </a:ext>
                  </a:extLst>
                </p:cNvPr>
                <p:cNvSpPr txBox="1"/>
                <p:nvPr/>
              </p:nvSpPr>
              <p:spPr>
                <a:xfrm rot="16200000">
                  <a:off x="7168498" y="655564"/>
                  <a:ext cx="3987046" cy="7596000"/>
                </a:xfrm>
                <a:prstGeom prst="roundRect">
                  <a:avLst>
                    <a:gd name="adj" fmla="val 2572"/>
                  </a:avLst>
                </a:prstGeom>
                <a:solidFill>
                  <a:srgbClr val="002F8E"/>
                </a:solidFill>
                <a:ln cap="rnd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lvl="3" indent="0"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900" dirty="0">
                    <a:solidFill>
                      <a:prstClr val="black"/>
                    </a:solidFill>
                    <a:latin typeface="Trebuchet MS" panose="020B0603020202020204" pitchFamily="34" charset="0"/>
                    <a:ea typeface="Segoe UI Black" panose="020B0A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19C37506-96CD-CD5C-F06D-5FCD5CBD19EE}"/>
                  </a:ext>
                </a:extLst>
              </p:cNvPr>
              <p:cNvSpPr/>
              <p:nvPr/>
            </p:nvSpPr>
            <p:spPr>
              <a:xfrm>
                <a:off x="5364520" y="1804101"/>
                <a:ext cx="5439471" cy="132955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 pitchFamily="34" charset="0"/>
                    <a:cs typeface="Segoe UI Light" panose="020B0502040204020203" pitchFamily="34" charset="0"/>
                  </a:rPr>
                  <a:t>Работающие женщины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BE304B5-44DE-2D7C-E577-78229749C254}"/>
                </a:ext>
              </a:extLst>
            </p:cNvPr>
            <p:cNvSpPr txBox="1"/>
            <p:nvPr/>
          </p:nvSpPr>
          <p:spPr>
            <a:xfrm>
              <a:off x="4576537" y="1823386"/>
              <a:ext cx="3890491" cy="11982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bg1"/>
                  </a:solidFill>
                  <a:latin typeface="Trebuchet MS" panose="020B0603020202020204" pitchFamily="34" charset="0"/>
                  <a:cs typeface="+mn-cs"/>
                </a:rPr>
                <a:t>Они будут продолжать работать, большинство смогут прибрести </a:t>
              </a:r>
              <a:r>
                <a:rPr lang="ru-RU" sz="10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пенсионный аннуитет. Однако, значительная часть женщин старше 50 лет не сможет реализовать это право, так как у них небольшой трудовой стаж, небольшие накопления в ЕНПФ и невысокий доход.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BE304B5-44DE-2D7C-E577-78229749C254}"/>
                </a:ext>
              </a:extLst>
            </p:cNvPr>
            <p:cNvSpPr txBox="1"/>
            <p:nvPr/>
          </p:nvSpPr>
          <p:spPr>
            <a:xfrm>
              <a:off x="4572092" y="1173064"/>
              <a:ext cx="3890491" cy="7293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bg1"/>
                  </a:solidFill>
                  <a:latin typeface="Trebuchet MS" panose="020B0603020202020204" pitchFamily="34" charset="0"/>
                  <a:cs typeface="+mn-cs"/>
                </a:rPr>
                <a:t>Большинство из этих женщин, не пойдут на пенсию раньше установленного возраста, так как их зарплата больше чем пенсия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69AC2C26-C01A-4736-A55F-59B50B04C9EF}"/>
              </a:ext>
            </a:extLst>
          </p:cNvPr>
          <p:cNvGrpSpPr/>
          <p:nvPr/>
        </p:nvGrpSpPr>
        <p:grpSpPr>
          <a:xfrm>
            <a:off x="3417490" y="2833438"/>
            <a:ext cx="5374346" cy="1610382"/>
            <a:chOff x="4451699" y="3435937"/>
            <a:chExt cx="4183708" cy="2008522"/>
          </a:xfrm>
        </p:grpSpPr>
        <p:grpSp>
          <p:nvGrpSpPr>
            <p:cNvPr id="63" name="Группа 62">
              <a:extLst>
                <a:ext uri="{FF2B5EF4-FFF2-40B4-BE49-F238E27FC236}">
                  <a16:creationId xmlns="" xmlns:a16="http://schemas.microsoft.com/office/drawing/2014/main" id="{A95A43A5-8F62-03ED-FE88-2AF3C2F8D566}"/>
                </a:ext>
              </a:extLst>
            </p:cNvPr>
            <p:cNvGrpSpPr/>
            <p:nvPr/>
          </p:nvGrpSpPr>
          <p:grpSpPr>
            <a:xfrm>
              <a:off x="4451699" y="3435937"/>
              <a:ext cx="4183708" cy="2008522"/>
              <a:chOff x="5270395" y="1738231"/>
              <a:chExt cx="6461473" cy="2159999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="" xmlns:a16="http://schemas.microsoft.com/office/drawing/2014/main" id="{299D7305-5A41-179F-4E86-F5F6A2A3711A}"/>
                  </a:ext>
                </a:extLst>
              </p:cNvPr>
              <p:cNvGrpSpPr/>
              <p:nvPr/>
            </p:nvGrpSpPr>
            <p:grpSpPr>
              <a:xfrm>
                <a:off x="5270395" y="1738231"/>
                <a:ext cx="6461473" cy="2159999"/>
                <a:chOff x="5270395" y="1728915"/>
                <a:chExt cx="7790402" cy="4861261"/>
              </a:xfrm>
            </p:grpSpPr>
            <p:sp>
              <p:nvSpPr>
                <p:cNvPr id="69" name="ee4pHeader1">
                  <a:extLst>
                    <a:ext uri="{FF2B5EF4-FFF2-40B4-BE49-F238E27FC236}">
                      <a16:creationId xmlns="" xmlns:a16="http://schemas.microsoft.com/office/drawing/2014/main" id="{AE18BBA3-92FC-384E-AA7F-6B674BD37856}"/>
                    </a:ext>
                  </a:extLst>
                </p:cNvPr>
                <p:cNvSpPr txBox="1"/>
                <p:nvPr/>
              </p:nvSpPr>
              <p:spPr>
                <a:xfrm rot="16200000">
                  <a:off x="6734965" y="264345"/>
                  <a:ext cx="4861261" cy="7790402"/>
                </a:xfrm>
                <a:prstGeom prst="roundRect">
                  <a:avLst>
                    <a:gd name="adj" fmla="val 3398"/>
                  </a:avLst>
                </a:prstGeom>
                <a:solidFill>
                  <a:srgbClr val="FAD2DD">
                    <a:alpha val="50196"/>
                  </a:srgbClr>
                </a:solidFill>
                <a:ln cap="rnd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lvl="3" indent="0"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900" dirty="0">
                    <a:solidFill>
                      <a:prstClr val="black"/>
                    </a:solidFill>
                    <a:latin typeface="Trebuchet MS" panose="020B0603020202020204" pitchFamily="34" charset="0"/>
                    <a:ea typeface="Segoe UI Black" panose="020B0A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0" name="ee4pHeader1">
                  <a:extLst>
                    <a:ext uri="{FF2B5EF4-FFF2-40B4-BE49-F238E27FC236}">
                      <a16:creationId xmlns="" xmlns:a16="http://schemas.microsoft.com/office/drawing/2014/main" id="{15B29A51-C009-3DC8-C509-E721273B7B03}"/>
                    </a:ext>
                  </a:extLst>
                </p:cNvPr>
                <p:cNvSpPr txBox="1"/>
                <p:nvPr/>
              </p:nvSpPr>
              <p:spPr>
                <a:xfrm rot="16200000">
                  <a:off x="7233600" y="720664"/>
                  <a:ext cx="3856839" cy="7595999"/>
                </a:xfrm>
                <a:prstGeom prst="roundRect">
                  <a:avLst>
                    <a:gd name="adj" fmla="val 2572"/>
                  </a:avLst>
                </a:prstGeom>
                <a:solidFill>
                  <a:srgbClr val="002F8E"/>
                </a:solidFill>
                <a:ln cap="rnd"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lvl="3" indent="0"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900" dirty="0">
                    <a:solidFill>
                      <a:prstClr val="black"/>
                    </a:solidFill>
                    <a:latin typeface="Trebuchet MS" panose="020B0603020202020204" pitchFamily="34" charset="0"/>
                    <a:ea typeface="Segoe UI Black" panose="020B0A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68" name="Прямоугольник 67">
                <a:extLst>
                  <a:ext uri="{FF2B5EF4-FFF2-40B4-BE49-F238E27FC236}">
                    <a16:creationId xmlns="" xmlns:a16="http://schemas.microsoft.com/office/drawing/2014/main" id="{2D2171F7-3A64-82BD-08EF-91CDD816786A}"/>
                  </a:ext>
                </a:extLst>
              </p:cNvPr>
              <p:cNvSpPr/>
              <p:nvPr/>
            </p:nvSpPr>
            <p:spPr>
              <a:xfrm>
                <a:off x="5451036" y="1738656"/>
                <a:ext cx="6116941" cy="315769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solidFill>
                      <a:schemeClr val="bg1"/>
                    </a:solidFill>
                    <a:latin typeface="Trebuchet MS" panose="020B0603020202020204" pitchFamily="34" charset="0"/>
                    <a:cs typeface="Segoe UI Light" panose="020B0502040204020203" pitchFamily="34" charset="0"/>
                  </a:rPr>
                  <a:t>Неработающие женщины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594B00F-9315-65B9-3E24-FE1553273808}"/>
                </a:ext>
              </a:extLst>
            </p:cNvPr>
            <p:cNvSpPr txBox="1"/>
            <p:nvPr/>
          </p:nvSpPr>
          <p:spPr>
            <a:xfrm>
              <a:off x="4568662" y="3791808"/>
              <a:ext cx="3978110" cy="575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В основном женщины в возрасте от </a:t>
              </a:r>
              <a:r>
                <a:rPr lang="en-US" sz="1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50</a:t>
              </a:r>
              <a:r>
                <a:rPr lang="ru-RU" sz="1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до </a:t>
              </a:r>
              <a:r>
                <a:rPr lang="en-US" sz="1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60</a:t>
              </a:r>
              <a:r>
                <a:rPr lang="ru-RU" sz="1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лет не имеют постоянной работы, из них </a:t>
              </a:r>
              <a:r>
                <a:rPr lang="en-US" sz="1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  <a:r>
                <a:rPr lang="ru-RU" sz="1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6% женщин из села 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547874" y="4372398"/>
              <a:ext cx="3949705" cy="719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ru-RU" sz="105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Для них требуется специальная программа для вовлечения в продуктивную занятость или трансформация Программы «Серебряный возраст» в программу занятости женщин предпенсионного возраста </a:t>
              </a:r>
            </a:p>
          </p:txBody>
        </p:sp>
      </p:grpSp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D2F7EC61-E861-4887-9BAD-BF5B4EDB484C}"/>
              </a:ext>
            </a:extLst>
          </p:cNvPr>
          <p:cNvCxnSpPr>
            <a:cxnSpLocks/>
          </p:cNvCxnSpPr>
          <p:nvPr/>
        </p:nvCxnSpPr>
        <p:spPr>
          <a:xfrm flipV="1">
            <a:off x="2545368" y="4161142"/>
            <a:ext cx="216000" cy="95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8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11">
            <a:extLst>
              <a:ext uri="{FF2B5EF4-FFF2-40B4-BE49-F238E27FC236}">
                <a16:creationId xmlns="" xmlns:a16="http://schemas.microsoft.com/office/drawing/2014/main" id="{1EAAF7DD-5F22-4AE1-9583-4A126D162298}"/>
              </a:ext>
            </a:extLst>
          </p:cNvPr>
          <p:cNvSpPr/>
          <p:nvPr/>
        </p:nvSpPr>
        <p:spPr>
          <a:xfrm>
            <a:off x="5292061" y="788393"/>
            <a:ext cx="3628769" cy="3864414"/>
          </a:xfrm>
          <a:custGeom>
            <a:avLst/>
            <a:gdLst/>
            <a:ahLst/>
            <a:cxnLst/>
            <a:rect l="l" t="t" r="r" b="b"/>
            <a:pathLst>
              <a:path w="4141470" h="3959859">
                <a:moveTo>
                  <a:pt x="0" y="3959438"/>
                </a:moveTo>
                <a:lnTo>
                  <a:pt x="4141425" y="3959438"/>
                </a:lnTo>
                <a:lnTo>
                  <a:pt x="4141425" y="0"/>
                </a:lnTo>
                <a:lnTo>
                  <a:pt x="0" y="0"/>
                </a:lnTo>
                <a:lnTo>
                  <a:pt x="0" y="3959438"/>
                </a:lnTo>
                <a:close/>
              </a:path>
            </a:pathLst>
          </a:custGeom>
          <a:solidFill>
            <a:srgbClr val="F3A107">
              <a:alpha val="14999"/>
            </a:srgbClr>
          </a:solidFill>
        </p:spPr>
        <p:txBody>
          <a:bodyPr wrap="square" lIns="0" tIns="0" rIns="0" bIns="0" rtlCol="0"/>
          <a:lstStyle/>
          <a:p>
            <a:endParaRPr sz="1188" dirty="0">
              <a:latin typeface="Trebuchet MS" panose="020B0603020202020204" pitchFamily="34" charset="0"/>
            </a:endParaRPr>
          </a:p>
        </p:txBody>
      </p:sp>
      <p:sp>
        <p:nvSpPr>
          <p:cNvPr id="47" name="object 6">
            <a:extLst>
              <a:ext uri="{FF2B5EF4-FFF2-40B4-BE49-F238E27FC236}">
                <a16:creationId xmlns="" xmlns:a16="http://schemas.microsoft.com/office/drawing/2014/main" id="{4F0D2591-243A-44CA-9C40-6F4DAC98CFB6}"/>
              </a:ext>
            </a:extLst>
          </p:cNvPr>
          <p:cNvSpPr/>
          <p:nvPr/>
        </p:nvSpPr>
        <p:spPr>
          <a:xfrm>
            <a:off x="5536198" y="3564579"/>
            <a:ext cx="2822972" cy="827484"/>
          </a:xfrm>
          <a:custGeom>
            <a:avLst/>
            <a:gdLst/>
            <a:ahLst/>
            <a:cxnLst/>
            <a:rect l="l" t="t" r="r" b="b"/>
            <a:pathLst>
              <a:path w="3173095" h="921385">
                <a:moveTo>
                  <a:pt x="93" y="669268"/>
                </a:moveTo>
                <a:lnTo>
                  <a:pt x="93" y="196242"/>
                </a:lnTo>
                <a:lnTo>
                  <a:pt x="0" y="152381"/>
                </a:lnTo>
                <a:lnTo>
                  <a:pt x="4178" y="111516"/>
                </a:lnTo>
                <a:lnTo>
                  <a:pt x="34902" y="44247"/>
                </a:lnTo>
                <a:lnTo>
                  <a:pt x="66223" y="20576"/>
                </a:lnTo>
                <a:lnTo>
                  <a:pt x="111367" y="5372"/>
                </a:lnTo>
                <a:lnTo>
                  <a:pt x="172723" y="0"/>
                </a:lnTo>
                <a:lnTo>
                  <a:pt x="710667" y="0"/>
                </a:lnTo>
                <a:lnTo>
                  <a:pt x="1734304" y="0"/>
                </a:lnTo>
                <a:lnTo>
                  <a:pt x="2727203" y="0"/>
                </a:lnTo>
                <a:lnTo>
                  <a:pt x="3172932" y="0"/>
                </a:lnTo>
              </a:path>
              <a:path w="3173095" h="921385">
                <a:moveTo>
                  <a:pt x="93" y="251830"/>
                </a:moveTo>
                <a:lnTo>
                  <a:pt x="93" y="724856"/>
                </a:lnTo>
                <a:lnTo>
                  <a:pt x="0" y="768718"/>
                </a:lnTo>
                <a:lnTo>
                  <a:pt x="4178" y="809582"/>
                </a:lnTo>
                <a:lnTo>
                  <a:pt x="34902" y="876851"/>
                </a:lnTo>
                <a:lnTo>
                  <a:pt x="66223" y="900522"/>
                </a:lnTo>
                <a:lnTo>
                  <a:pt x="111367" y="915727"/>
                </a:lnTo>
                <a:lnTo>
                  <a:pt x="172723" y="921099"/>
                </a:lnTo>
                <a:lnTo>
                  <a:pt x="710667" y="921099"/>
                </a:lnTo>
                <a:lnTo>
                  <a:pt x="1734304" y="921099"/>
                </a:lnTo>
                <a:lnTo>
                  <a:pt x="2727203" y="921099"/>
                </a:lnTo>
                <a:lnTo>
                  <a:pt x="3172932" y="921099"/>
                </a:lnTo>
              </a:path>
            </a:pathLst>
          </a:custGeom>
          <a:ln w="38098">
            <a:solidFill>
              <a:srgbClr val="F3A107"/>
            </a:solidFill>
          </a:ln>
        </p:spPr>
        <p:txBody>
          <a:bodyPr lIns="0" tIns="0" rIns="0" bIns="0"/>
          <a:lstStyle/>
          <a:p>
            <a:pPr defTabSz="685760" fontAlgn="auto">
              <a:spcBef>
                <a:spcPts val="0"/>
              </a:spcBef>
              <a:spcAft>
                <a:spcPts val="0"/>
              </a:spcAft>
              <a:defRPr/>
            </a:pPr>
            <a:endParaRPr sz="1188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5" name="object 10">
            <a:extLst>
              <a:ext uri="{FF2B5EF4-FFF2-40B4-BE49-F238E27FC236}">
                <a16:creationId xmlns="" xmlns:a16="http://schemas.microsoft.com/office/drawing/2014/main" id="{63A7217A-ACCF-40FB-A01F-CC2F2D4DE565}"/>
              </a:ext>
            </a:extLst>
          </p:cNvPr>
          <p:cNvGrpSpPr>
            <a:grpSpLocks/>
          </p:cNvGrpSpPr>
          <p:nvPr/>
        </p:nvGrpSpPr>
        <p:grpSpPr bwMode="auto">
          <a:xfrm>
            <a:off x="5631897" y="885668"/>
            <a:ext cx="2974182" cy="3605213"/>
            <a:chOff x="6478237" y="2320723"/>
            <a:chExt cx="3216852" cy="3913260"/>
          </a:xfrm>
        </p:grpSpPr>
        <p:sp>
          <p:nvSpPr>
            <p:cNvPr id="28" name="object 13">
              <a:extLst>
                <a:ext uri="{FF2B5EF4-FFF2-40B4-BE49-F238E27FC236}">
                  <a16:creationId xmlns="" xmlns:a16="http://schemas.microsoft.com/office/drawing/2014/main" id="{8A17FA50-0094-4FB4-A890-90DB0E876B4A}"/>
                </a:ext>
              </a:extLst>
            </p:cNvPr>
            <p:cNvSpPr/>
            <p:nvPr/>
          </p:nvSpPr>
          <p:spPr>
            <a:xfrm>
              <a:off x="6837525" y="2320723"/>
              <a:ext cx="2439038" cy="156375"/>
            </a:xfrm>
            <a:custGeom>
              <a:avLst/>
              <a:gdLst/>
              <a:ahLst/>
              <a:cxnLst/>
              <a:rect l="l" t="t" r="r" b="b"/>
              <a:pathLst>
                <a:path w="2439670" h="156210">
                  <a:moveTo>
                    <a:pt x="27496" y="27496"/>
                  </a:moveTo>
                  <a:lnTo>
                    <a:pt x="2959" y="27496"/>
                  </a:lnTo>
                  <a:lnTo>
                    <a:pt x="34444" y="70365"/>
                  </a:lnTo>
                  <a:lnTo>
                    <a:pt x="0" y="132750"/>
                  </a:lnTo>
                  <a:lnTo>
                    <a:pt x="24098" y="132750"/>
                  </a:lnTo>
                  <a:lnTo>
                    <a:pt x="47898" y="86479"/>
                  </a:lnTo>
                  <a:lnTo>
                    <a:pt x="112783" y="86479"/>
                  </a:lnTo>
                  <a:lnTo>
                    <a:pt x="105876" y="73915"/>
                  </a:lnTo>
                  <a:lnTo>
                    <a:pt x="58835" y="73915"/>
                  </a:lnTo>
                  <a:lnTo>
                    <a:pt x="27496" y="27496"/>
                  </a:lnTo>
                  <a:close/>
                </a:path>
                <a:path w="2439670" h="156210">
                  <a:moveTo>
                    <a:pt x="90324" y="86479"/>
                  </a:moveTo>
                  <a:lnTo>
                    <a:pt x="47898" y="86479"/>
                  </a:lnTo>
                  <a:lnTo>
                    <a:pt x="58835" y="100670"/>
                  </a:lnTo>
                  <a:lnTo>
                    <a:pt x="58835" y="132750"/>
                  </a:lnTo>
                  <a:lnTo>
                    <a:pt x="79383" y="132750"/>
                  </a:lnTo>
                  <a:lnTo>
                    <a:pt x="79383" y="100670"/>
                  </a:lnTo>
                  <a:lnTo>
                    <a:pt x="90324" y="86479"/>
                  </a:lnTo>
                  <a:close/>
                </a:path>
                <a:path w="2439670" h="156210">
                  <a:moveTo>
                    <a:pt x="112783" y="86479"/>
                  </a:moveTo>
                  <a:lnTo>
                    <a:pt x="90324" y="86479"/>
                  </a:lnTo>
                  <a:lnTo>
                    <a:pt x="114272" y="132750"/>
                  </a:lnTo>
                  <a:lnTo>
                    <a:pt x="138219" y="132750"/>
                  </a:lnTo>
                  <a:lnTo>
                    <a:pt x="112783" y="86479"/>
                  </a:lnTo>
                  <a:close/>
                </a:path>
                <a:path w="2439670" h="156210">
                  <a:moveTo>
                    <a:pt x="79383" y="27496"/>
                  </a:moveTo>
                  <a:lnTo>
                    <a:pt x="58835" y="27496"/>
                  </a:lnTo>
                  <a:lnTo>
                    <a:pt x="58835" y="73915"/>
                  </a:lnTo>
                  <a:lnTo>
                    <a:pt x="79383" y="73915"/>
                  </a:lnTo>
                  <a:lnTo>
                    <a:pt x="79383" y="27496"/>
                  </a:lnTo>
                  <a:close/>
                </a:path>
                <a:path w="2439670" h="156210">
                  <a:moveTo>
                    <a:pt x="135262" y="27496"/>
                  </a:moveTo>
                  <a:lnTo>
                    <a:pt x="110724" y="27496"/>
                  </a:lnTo>
                  <a:lnTo>
                    <a:pt x="79383" y="73915"/>
                  </a:lnTo>
                  <a:lnTo>
                    <a:pt x="105876" y="73915"/>
                  </a:lnTo>
                  <a:lnTo>
                    <a:pt x="103925" y="70365"/>
                  </a:lnTo>
                  <a:lnTo>
                    <a:pt x="135262" y="27496"/>
                  </a:lnTo>
                  <a:close/>
                </a:path>
                <a:path w="2439670" h="156210">
                  <a:moveTo>
                    <a:pt x="171777" y="27496"/>
                  </a:moveTo>
                  <a:lnTo>
                    <a:pt x="151229" y="27496"/>
                  </a:lnTo>
                  <a:lnTo>
                    <a:pt x="151229" y="132750"/>
                  </a:lnTo>
                  <a:lnTo>
                    <a:pt x="169560" y="132750"/>
                  </a:lnTo>
                  <a:lnTo>
                    <a:pt x="192496" y="94907"/>
                  </a:lnTo>
                  <a:lnTo>
                    <a:pt x="171777" y="94907"/>
                  </a:lnTo>
                  <a:lnTo>
                    <a:pt x="171777" y="27496"/>
                  </a:lnTo>
                  <a:close/>
                </a:path>
                <a:path w="2439670" h="156210">
                  <a:moveTo>
                    <a:pt x="231056" y="65192"/>
                  </a:moveTo>
                  <a:lnTo>
                    <a:pt x="210506" y="65192"/>
                  </a:lnTo>
                  <a:lnTo>
                    <a:pt x="210506" y="132750"/>
                  </a:lnTo>
                  <a:lnTo>
                    <a:pt x="231056" y="132750"/>
                  </a:lnTo>
                  <a:lnTo>
                    <a:pt x="231056" y="65192"/>
                  </a:lnTo>
                  <a:close/>
                </a:path>
                <a:path w="2439670" h="156210">
                  <a:moveTo>
                    <a:pt x="231056" y="27496"/>
                  </a:moveTo>
                  <a:lnTo>
                    <a:pt x="212725" y="27496"/>
                  </a:lnTo>
                  <a:lnTo>
                    <a:pt x="171777" y="94907"/>
                  </a:lnTo>
                  <a:lnTo>
                    <a:pt x="192496" y="94907"/>
                  </a:lnTo>
                  <a:lnTo>
                    <a:pt x="210506" y="65192"/>
                  </a:lnTo>
                  <a:lnTo>
                    <a:pt x="231056" y="65192"/>
                  </a:lnTo>
                  <a:lnTo>
                    <a:pt x="231056" y="27496"/>
                  </a:lnTo>
                  <a:close/>
                </a:path>
                <a:path w="2439670" h="156210">
                  <a:moveTo>
                    <a:pt x="259142" y="106437"/>
                  </a:moveTo>
                  <a:lnTo>
                    <a:pt x="245985" y="119739"/>
                  </a:lnTo>
                  <a:lnTo>
                    <a:pt x="248843" y="122500"/>
                  </a:lnTo>
                  <a:lnTo>
                    <a:pt x="251773" y="124768"/>
                  </a:lnTo>
                  <a:lnTo>
                    <a:pt x="281315" y="133635"/>
                  </a:lnTo>
                  <a:lnTo>
                    <a:pt x="290282" y="133635"/>
                  </a:lnTo>
                  <a:lnTo>
                    <a:pt x="318815" y="115308"/>
                  </a:lnTo>
                  <a:lnTo>
                    <a:pt x="279688" y="115308"/>
                  </a:lnTo>
                  <a:lnTo>
                    <a:pt x="275181" y="114617"/>
                  </a:lnTo>
                  <a:lnTo>
                    <a:pt x="266606" y="111855"/>
                  </a:lnTo>
                  <a:lnTo>
                    <a:pt x="262689" y="109590"/>
                  </a:lnTo>
                  <a:lnTo>
                    <a:pt x="259142" y="106437"/>
                  </a:lnTo>
                  <a:close/>
                </a:path>
                <a:path w="2439670" h="156210">
                  <a:moveTo>
                    <a:pt x="317884" y="44495"/>
                  </a:moveTo>
                  <a:lnTo>
                    <a:pt x="288608" y="44495"/>
                  </a:lnTo>
                  <a:lnTo>
                    <a:pt x="292133" y="45582"/>
                  </a:lnTo>
                  <a:lnTo>
                    <a:pt x="298145" y="49917"/>
                  </a:lnTo>
                  <a:lnTo>
                    <a:pt x="299646" y="53021"/>
                  </a:lnTo>
                  <a:lnTo>
                    <a:pt x="299646" y="61301"/>
                  </a:lnTo>
                  <a:lnTo>
                    <a:pt x="298390" y="64576"/>
                  </a:lnTo>
                  <a:lnTo>
                    <a:pt x="293364" y="69209"/>
                  </a:lnTo>
                  <a:lnTo>
                    <a:pt x="289839" y="70365"/>
                  </a:lnTo>
                  <a:lnTo>
                    <a:pt x="272002" y="70365"/>
                  </a:lnTo>
                  <a:lnTo>
                    <a:pt x="272002" y="87368"/>
                  </a:lnTo>
                  <a:lnTo>
                    <a:pt x="289890" y="87368"/>
                  </a:lnTo>
                  <a:lnTo>
                    <a:pt x="293731" y="88624"/>
                  </a:lnTo>
                  <a:lnTo>
                    <a:pt x="299646" y="93651"/>
                  </a:lnTo>
                  <a:lnTo>
                    <a:pt x="301125" y="97222"/>
                  </a:lnTo>
                  <a:lnTo>
                    <a:pt x="301125" y="103925"/>
                  </a:lnTo>
                  <a:lnTo>
                    <a:pt x="286685" y="115308"/>
                  </a:lnTo>
                  <a:lnTo>
                    <a:pt x="318815" y="115308"/>
                  </a:lnTo>
                  <a:lnTo>
                    <a:pt x="320734" y="111315"/>
                  </a:lnTo>
                  <a:lnTo>
                    <a:pt x="321670" y="106978"/>
                  </a:lnTo>
                  <a:lnTo>
                    <a:pt x="321670" y="96433"/>
                  </a:lnTo>
                  <a:lnTo>
                    <a:pt x="320318" y="91504"/>
                  </a:lnTo>
                  <a:lnTo>
                    <a:pt x="314896" y="83400"/>
                  </a:lnTo>
                  <a:lnTo>
                    <a:pt x="311176" y="80345"/>
                  </a:lnTo>
                  <a:lnTo>
                    <a:pt x="306447" y="78275"/>
                  </a:lnTo>
                  <a:lnTo>
                    <a:pt x="310683" y="76010"/>
                  </a:lnTo>
                  <a:lnTo>
                    <a:pt x="314035" y="72953"/>
                  </a:lnTo>
                  <a:lnTo>
                    <a:pt x="318964" y="65293"/>
                  </a:lnTo>
                  <a:lnTo>
                    <a:pt x="320194" y="60807"/>
                  </a:lnTo>
                  <a:lnTo>
                    <a:pt x="320194" y="51249"/>
                  </a:lnTo>
                  <a:lnTo>
                    <a:pt x="319284" y="47257"/>
                  </a:lnTo>
                  <a:lnTo>
                    <a:pt x="317884" y="44495"/>
                  </a:lnTo>
                  <a:close/>
                </a:path>
                <a:path w="2439670" h="156210">
                  <a:moveTo>
                    <a:pt x="290282" y="26611"/>
                  </a:moveTo>
                  <a:lnTo>
                    <a:pt x="278654" y="26611"/>
                  </a:lnTo>
                  <a:lnTo>
                    <a:pt x="272249" y="27547"/>
                  </a:lnTo>
                  <a:lnTo>
                    <a:pt x="260226" y="31240"/>
                  </a:lnTo>
                  <a:lnTo>
                    <a:pt x="254707" y="34372"/>
                  </a:lnTo>
                  <a:lnTo>
                    <a:pt x="249681" y="38783"/>
                  </a:lnTo>
                  <a:lnTo>
                    <a:pt x="262393" y="51739"/>
                  </a:lnTo>
                  <a:lnTo>
                    <a:pt x="265546" y="48981"/>
                  </a:lnTo>
                  <a:lnTo>
                    <a:pt x="268970" y="47085"/>
                  </a:lnTo>
                  <a:lnTo>
                    <a:pt x="276364" y="45015"/>
                  </a:lnTo>
                  <a:lnTo>
                    <a:pt x="280328" y="44495"/>
                  </a:lnTo>
                  <a:lnTo>
                    <a:pt x="317884" y="44495"/>
                  </a:lnTo>
                  <a:lnTo>
                    <a:pt x="315638" y="40060"/>
                  </a:lnTo>
                  <a:lnTo>
                    <a:pt x="313146" y="37007"/>
                  </a:lnTo>
                  <a:lnTo>
                    <a:pt x="306839" y="32007"/>
                  </a:lnTo>
                  <a:lnTo>
                    <a:pt x="303170" y="30059"/>
                  </a:lnTo>
                  <a:lnTo>
                    <a:pt x="294793" y="27298"/>
                  </a:lnTo>
                  <a:lnTo>
                    <a:pt x="290282" y="26611"/>
                  </a:lnTo>
                  <a:close/>
                </a:path>
                <a:path w="2439670" h="156210">
                  <a:moveTo>
                    <a:pt x="363211" y="27496"/>
                  </a:moveTo>
                  <a:lnTo>
                    <a:pt x="342662" y="27496"/>
                  </a:lnTo>
                  <a:lnTo>
                    <a:pt x="342662" y="132750"/>
                  </a:lnTo>
                  <a:lnTo>
                    <a:pt x="363211" y="132750"/>
                  </a:lnTo>
                  <a:lnTo>
                    <a:pt x="363211" y="88696"/>
                  </a:lnTo>
                  <a:lnTo>
                    <a:pt x="419385" y="88696"/>
                  </a:lnTo>
                  <a:lnTo>
                    <a:pt x="419385" y="70365"/>
                  </a:lnTo>
                  <a:lnTo>
                    <a:pt x="363211" y="70365"/>
                  </a:lnTo>
                  <a:lnTo>
                    <a:pt x="363211" y="27496"/>
                  </a:lnTo>
                  <a:close/>
                </a:path>
                <a:path w="2439670" h="156210">
                  <a:moveTo>
                    <a:pt x="419385" y="88696"/>
                  </a:moveTo>
                  <a:lnTo>
                    <a:pt x="398837" y="88696"/>
                  </a:lnTo>
                  <a:lnTo>
                    <a:pt x="398837" y="132750"/>
                  </a:lnTo>
                  <a:lnTo>
                    <a:pt x="419385" y="132750"/>
                  </a:lnTo>
                  <a:lnTo>
                    <a:pt x="419385" y="88696"/>
                  </a:lnTo>
                  <a:close/>
                </a:path>
                <a:path w="2439670" h="156210">
                  <a:moveTo>
                    <a:pt x="419385" y="27496"/>
                  </a:moveTo>
                  <a:lnTo>
                    <a:pt x="398837" y="27496"/>
                  </a:lnTo>
                  <a:lnTo>
                    <a:pt x="398837" y="70365"/>
                  </a:lnTo>
                  <a:lnTo>
                    <a:pt x="419385" y="70365"/>
                  </a:lnTo>
                  <a:lnTo>
                    <a:pt x="419385" y="27496"/>
                  </a:lnTo>
                  <a:close/>
                </a:path>
                <a:path w="2439670" h="156210">
                  <a:moveTo>
                    <a:pt x="513256" y="27496"/>
                  </a:moveTo>
                  <a:lnTo>
                    <a:pt x="443923" y="27496"/>
                  </a:lnTo>
                  <a:lnTo>
                    <a:pt x="443923" y="132750"/>
                  </a:lnTo>
                  <a:lnTo>
                    <a:pt x="513256" y="132750"/>
                  </a:lnTo>
                  <a:lnTo>
                    <a:pt x="513256" y="114419"/>
                  </a:lnTo>
                  <a:lnTo>
                    <a:pt x="464472" y="114419"/>
                  </a:lnTo>
                  <a:lnTo>
                    <a:pt x="464472" y="88844"/>
                  </a:lnTo>
                  <a:lnTo>
                    <a:pt x="506012" y="88844"/>
                  </a:lnTo>
                  <a:lnTo>
                    <a:pt x="506012" y="70512"/>
                  </a:lnTo>
                  <a:lnTo>
                    <a:pt x="464472" y="70512"/>
                  </a:lnTo>
                  <a:lnTo>
                    <a:pt x="464472" y="45827"/>
                  </a:lnTo>
                  <a:lnTo>
                    <a:pt x="513256" y="45827"/>
                  </a:lnTo>
                  <a:lnTo>
                    <a:pt x="513256" y="27496"/>
                  </a:lnTo>
                  <a:close/>
                </a:path>
                <a:path w="2439670" h="156210">
                  <a:moveTo>
                    <a:pt x="553906" y="27496"/>
                  </a:moveTo>
                  <a:lnTo>
                    <a:pt x="533358" y="27496"/>
                  </a:lnTo>
                  <a:lnTo>
                    <a:pt x="533358" y="132750"/>
                  </a:lnTo>
                  <a:lnTo>
                    <a:pt x="553906" y="132750"/>
                  </a:lnTo>
                  <a:lnTo>
                    <a:pt x="553906" y="88696"/>
                  </a:lnTo>
                  <a:lnTo>
                    <a:pt x="610081" y="88696"/>
                  </a:lnTo>
                  <a:lnTo>
                    <a:pt x="610081" y="70365"/>
                  </a:lnTo>
                  <a:lnTo>
                    <a:pt x="553906" y="70365"/>
                  </a:lnTo>
                  <a:lnTo>
                    <a:pt x="553906" y="27496"/>
                  </a:lnTo>
                  <a:close/>
                </a:path>
                <a:path w="2439670" h="156210">
                  <a:moveTo>
                    <a:pt x="610081" y="88696"/>
                  </a:moveTo>
                  <a:lnTo>
                    <a:pt x="589532" y="88696"/>
                  </a:lnTo>
                  <a:lnTo>
                    <a:pt x="589532" y="132750"/>
                  </a:lnTo>
                  <a:lnTo>
                    <a:pt x="610081" y="132750"/>
                  </a:lnTo>
                  <a:lnTo>
                    <a:pt x="610081" y="88696"/>
                  </a:lnTo>
                  <a:close/>
                </a:path>
                <a:path w="2439670" h="156210">
                  <a:moveTo>
                    <a:pt x="610081" y="27496"/>
                  </a:moveTo>
                  <a:lnTo>
                    <a:pt x="589532" y="27496"/>
                  </a:lnTo>
                  <a:lnTo>
                    <a:pt x="589532" y="70365"/>
                  </a:lnTo>
                  <a:lnTo>
                    <a:pt x="610081" y="70365"/>
                  </a:lnTo>
                  <a:lnTo>
                    <a:pt x="610081" y="27496"/>
                  </a:lnTo>
                  <a:close/>
                </a:path>
                <a:path w="2439670" h="156210">
                  <a:moveTo>
                    <a:pt x="655167" y="27496"/>
                  </a:moveTo>
                  <a:lnTo>
                    <a:pt x="634619" y="27496"/>
                  </a:lnTo>
                  <a:lnTo>
                    <a:pt x="634619" y="132750"/>
                  </a:lnTo>
                  <a:lnTo>
                    <a:pt x="655167" y="132750"/>
                  </a:lnTo>
                  <a:lnTo>
                    <a:pt x="655167" y="88696"/>
                  </a:lnTo>
                  <a:lnTo>
                    <a:pt x="711342" y="88696"/>
                  </a:lnTo>
                  <a:lnTo>
                    <a:pt x="711342" y="70365"/>
                  </a:lnTo>
                  <a:lnTo>
                    <a:pt x="655167" y="70365"/>
                  </a:lnTo>
                  <a:lnTo>
                    <a:pt x="655167" y="27496"/>
                  </a:lnTo>
                  <a:close/>
                </a:path>
                <a:path w="2439670" h="156210">
                  <a:moveTo>
                    <a:pt x="711342" y="88696"/>
                  </a:moveTo>
                  <a:lnTo>
                    <a:pt x="690793" y="88696"/>
                  </a:lnTo>
                  <a:lnTo>
                    <a:pt x="690793" y="132750"/>
                  </a:lnTo>
                  <a:lnTo>
                    <a:pt x="711342" y="132750"/>
                  </a:lnTo>
                  <a:lnTo>
                    <a:pt x="711342" y="88696"/>
                  </a:lnTo>
                  <a:close/>
                </a:path>
                <a:path w="2439670" h="156210">
                  <a:moveTo>
                    <a:pt x="711342" y="27496"/>
                  </a:moveTo>
                  <a:lnTo>
                    <a:pt x="690793" y="27496"/>
                  </a:lnTo>
                  <a:lnTo>
                    <a:pt x="690793" y="70365"/>
                  </a:lnTo>
                  <a:lnTo>
                    <a:pt x="711342" y="70365"/>
                  </a:lnTo>
                  <a:lnTo>
                    <a:pt x="711342" y="27496"/>
                  </a:lnTo>
                  <a:close/>
                </a:path>
                <a:path w="2439670" h="156210">
                  <a:moveTo>
                    <a:pt x="843351" y="27496"/>
                  </a:moveTo>
                  <a:lnTo>
                    <a:pt x="822802" y="27496"/>
                  </a:lnTo>
                  <a:lnTo>
                    <a:pt x="822802" y="132750"/>
                  </a:lnTo>
                  <a:lnTo>
                    <a:pt x="843351" y="132750"/>
                  </a:lnTo>
                  <a:lnTo>
                    <a:pt x="843351" y="27496"/>
                  </a:lnTo>
                  <a:close/>
                </a:path>
                <a:path w="2439670" h="156210">
                  <a:moveTo>
                    <a:pt x="756428" y="27496"/>
                  </a:moveTo>
                  <a:lnTo>
                    <a:pt x="735879" y="27496"/>
                  </a:lnTo>
                  <a:lnTo>
                    <a:pt x="735879" y="132750"/>
                  </a:lnTo>
                  <a:lnTo>
                    <a:pt x="782396" y="132750"/>
                  </a:lnTo>
                  <a:lnTo>
                    <a:pt x="787054" y="131936"/>
                  </a:lnTo>
                  <a:lnTo>
                    <a:pt x="808469" y="114419"/>
                  </a:lnTo>
                  <a:lnTo>
                    <a:pt x="756428" y="114419"/>
                  </a:lnTo>
                  <a:lnTo>
                    <a:pt x="756428" y="85445"/>
                  </a:lnTo>
                  <a:lnTo>
                    <a:pt x="808469" y="85445"/>
                  </a:lnTo>
                  <a:lnTo>
                    <a:pt x="807354" y="82710"/>
                  </a:lnTo>
                  <a:lnTo>
                    <a:pt x="782396" y="67114"/>
                  </a:lnTo>
                  <a:lnTo>
                    <a:pt x="756428" y="67114"/>
                  </a:lnTo>
                  <a:lnTo>
                    <a:pt x="756428" y="27496"/>
                  </a:lnTo>
                  <a:close/>
                </a:path>
                <a:path w="2439670" h="156210">
                  <a:moveTo>
                    <a:pt x="808469" y="85445"/>
                  </a:moveTo>
                  <a:lnTo>
                    <a:pt x="780375" y="85445"/>
                  </a:lnTo>
                  <a:lnTo>
                    <a:pt x="784098" y="86774"/>
                  </a:lnTo>
                  <a:lnTo>
                    <a:pt x="789515" y="92099"/>
                  </a:lnTo>
                  <a:lnTo>
                    <a:pt x="790873" y="95594"/>
                  </a:lnTo>
                  <a:lnTo>
                    <a:pt x="790873" y="104367"/>
                  </a:lnTo>
                  <a:lnTo>
                    <a:pt x="789515" y="107892"/>
                  </a:lnTo>
                  <a:lnTo>
                    <a:pt x="784098" y="113112"/>
                  </a:lnTo>
                  <a:lnTo>
                    <a:pt x="780375" y="114419"/>
                  </a:lnTo>
                  <a:lnTo>
                    <a:pt x="808469" y="114419"/>
                  </a:lnTo>
                  <a:lnTo>
                    <a:pt x="810609" y="109170"/>
                  </a:lnTo>
                  <a:lnTo>
                    <a:pt x="811418" y="104759"/>
                  </a:lnTo>
                  <a:lnTo>
                    <a:pt x="811418" y="95105"/>
                  </a:lnTo>
                  <a:lnTo>
                    <a:pt x="810609" y="90694"/>
                  </a:lnTo>
                  <a:lnTo>
                    <a:pt x="808469" y="85445"/>
                  </a:lnTo>
                  <a:close/>
                </a:path>
                <a:path w="2439670" h="156210">
                  <a:moveTo>
                    <a:pt x="897012" y="0"/>
                  </a:moveTo>
                  <a:lnTo>
                    <a:pt x="884002" y="0"/>
                  </a:lnTo>
                  <a:lnTo>
                    <a:pt x="884693" y="6998"/>
                  </a:lnTo>
                  <a:lnTo>
                    <a:pt x="887007" y="12395"/>
                  </a:lnTo>
                  <a:lnTo>
                    <a:pt x="894891" y="19983"/>
                  </a:lnTo>
                  <a:lnTo>
                    <a:pt x="900558" y="21880"/>
                  </a:lnTo>
                  <a:lnTo>
                    <a:pt x="915339" y="21880"/>
                  </a:lnTo>
                  <a:lnTo>
                    <a:pt x="921010" y="19983"/>
                  </a:lnTo>
                  <a:lnTo>
                    <a:pt x="928894" y="12395"/>
                  </a:lnTo>
                  <a:lnTo>
                    <a:pt x="930633" y="8427"/>
                  </a:lnTo>
                  <a:lnTo>
                    <a:pt x="904749" y="8427"/>
                  </a:lnTo>
                  <a:lnTo>
                    <a:pt x="902185" y="7689"/>
                  </a:lnTo>
                  <a:lnTo>
                    <a:pt x="898635" y="4730"/>
                  </a:lnTo>
                  <a:lnTo>
                    <a:pt x="897505" y="2664"/>
                  </a:lnTo>
                  <a:lnTo>
                    <a:pt x="897012" y="0"/>
                  </a:lnTo>
                  <a:close/>
                </a:path>
                <a:path w="2439670" h="156210">
                  <a:moveTo>
                    <a:pt x="932047" y="0"/>
                  </a:moveTo>
                  <a:lnTo>
                    <a:pt x="918889" y="0"/>
                  </a:lnTo>
                  <a:lnTo>
                    <a:pt x="918396" y="2664"/>
                  </a:lnTo>
                  <a:lnTo>
                    <a:pt x="917313" y="4730"/>
                  </a:lnTo>
                  <a:lnTo>
                    <a:pt x="913960" y="7689"/>
                  </a:lnTo>
                  <a:lnTo>
                    <a:pt x="911448" y="8427"/>
                  </a:lnTo>
                  <a:lnTo>
                    <a:pt x="930633" y="8427"/>
                  </a:lnTo>
                  <a:lnTo>
                    <a:pt x="931259" y="6998"/>
                  </a:lnTo>
                  <a:lnTo>
                    <a:pt x="932047" y="0"/>
                  </a:lnTo>
                  <a:close/>
                </a:path>
                <a:path w="2439670" h="156210">
                  <a:moveTo>
                    <a:pt x="888437" y="27496"/>
                  </a:moveTo>
                  <a:lnTo>
                    <a:pt x="867888" y="27496"/>
                  </a:lnTo>
                  <a:lnTo>
                    <a:pt x="867888" y="132750"/>
                  </a:lnTo>
                  <a:lnTo>
                    <a:pt x="886219" y="132750"/>
                  </a:lnTo>
                  <a:lnTo>
                    <a:pt x="909156" y="94907"/>
                  </a:lnTo>
                  <a:lnTo>
                    <a:pt x="888437" y="94907"/>
                  </a:lnTo>
                  <a:lnTo>
                    <a:pt x="888437" y="27496"/>
                  </a:lnTo>
                  <a:close/>
                </a:path>
                <a:path w="2439670" h="156210">
                  <a:moveTo>
                    <a:pt x="947714" y="65192"/>
                  </a:moveTo>
                  <a:lnTo>
                    <a:pt x="927166" y="65192"/>
                  </a:lnTo>
                  <a:lnTo>
                    <a:pt x="927166" y="132750"/>
                  </a:lnTo>
                  <a:lnTo>
                    <a:pt x="947714" y="132750"/>
                  </a:lnTo>
                  <a:lnTo>
                    <a:pt x="947714" y="65192"/>
                  </a:lnTo>
                  <a:close/>
                </a:path>
                <a:path w="2439670" h="156210">
                  <a:moveTo>
                    <a:pt x="947714" y="27496"/>
                  </a:moveTo>
                  <a:lnTo>
                    <a:pt x="929383" y="27496"/>
                  </a:lnTo>
                  <a:lnTo>
                    <a:pt x="888437" y="94907"/>
                  </a:lnTo>
                  <a:lnTo>
                    <a:pt x="909156" y="94907"/>
                  </a:lnTo>
                  <a:lnTo>
                    <a:pt x="927166" y="65192"/>
                  </a:lnTo>
                  <a:lnTo>
                    <a:pt x="947714" y="65192"/>
                  </a:lnTo>
                  <a:lnTo>
                    <a:pt x="947714" y="27496"/>
                  </a:lnTo>
                  <a:close/>
                </a:path>
                <a:path w="2439670" h="156210">
                  <a:moveTo>
                    <a:pt x="1027098" y="27496"/>
                  </a:moveTo>
                  <a:lnTo>
                    <a:pt x="1006549" y="27496"/>
                  </a:lnTo>
                  <a:lnTo>
                    <a:pt x="1006549" y="132750"/>
                  </a:lnTo>
                  <a:lnTo>
                    <a:pt x="1075734" y="132750"/>
                  </a:lnTo>
                  <a:lnTo>
                    <a:pt x="1075734" y="156107"/>
                  </a:lnTo>
                  <a:lnTo>
                    <a:pt x="1095541" y="156107"/>
                  </a:lnTo>
                  <a:lnTo>
                    <a:pt x="1095541" y="114419"/>
                  </a:lnTo>
                  <a:lnTo>
                    <a:pt x="1027098" y="114419"/>
                  </a:lnTo>
                  <a:lnTo>
                    <a:pt x="1027098" y="27496"/>
                  </a:lnTo>
                  <a:close/>
                </a:path>
                <a:path w="2439670" h="156210">
                  <a:moveTo>
                    <a:pt x="1083273" y="27496"/>
                  </a:moveTo>
                  <a:lnTo>
                    <a:pt x="1062724" y="27496"/>
                  </a:lnTo>
                  <a:lnTo>
                    <a:pt x="1062724" y="114419"/>
                  </a:lnTo>
                  <a:lnTo>
                    <a:pt x="1083273" y="114419"/>
                  </a:lnTo>
                  <a:lnTo>
                    <a:pt x="1083273" y="27496"/>
                  </a:lnTo>
                  <a:close/>
                </a:path>
                <a:path w="2439670" h="156210">
                  <a:moveTo>
                    <a:pt x="1132351" y="27496"/>
                  </a:moveTo>
                  <a:lnTo>
                    <a:pt x="1111802" y="27496"/>
                  </a:lnTo>
                  <a:lnTo>
                    <a:pt x="1111802" y="132750"/>
                  </a:lnTo>
                  <a:lnTo>
                    <a:pt x="1130133" y="132750"/>
                  </a:lnTo>
                  <a:lnTo>
                    <a:pt x="1153070" y="94907"/>
                  </a:lnTo>
                  <a:lnTo>
                    <a:pt x="1132351" y="94907"/>
                  </a:lnTo>
                  <a:lnTo>
                    <a:pt x="1132351" y="27496"/>
                  </a:lnTo>
                  <a:close/>
                </a:path>
                <a:path w="2439670" h="156210">
                  <a:moveTo>
                    <a:pt x="1191629" y="65192"/>
                  </a:moveTo>
                  <a:lnTo>
                    <a:pt x="1171080" y="65192"/>
                  </a:lnTo>
                  <a:lnTo>
                    <a:pt x="1171080" y="132750"/>
                  </a:lnTo>
                  <a:lnTo>
                    <a:pt x="1191629" y="132750"/>
                  </a:lnTo>
                  <a:lnTo>
                    <a:pt x="1191629" y="65192"/>
                  </a:lnTo>
                  <a:close/>
                </a:path>
                <a:path w="2439670" h="156210">
                  <a:moveTo>
                    <a:pt x="1191629" y="27496"/>
                  </a:moveTo>
                  <a:lnTo>
                    <a:pt x="1173298" y="27496"/>
                  </a:lnTo>
                  <a:lnTo>
                    <a:pt x="1132351" y="94907"/>
                  </a:lnTo>
                  <a:lnTo>
                    <a:pt x="1153070" y="94907"/>
                  </a:lnTo>
                  <a:lnTo>
                    <a:pt x="1171080" y="65192"/>
                  </a:lnTo>
                  <a:lnTo>
                    <a:pt x="1191629" y="65192"/>
                  </a:lnTo>
                  <a:lnTo>
                    <a:pt x="1191629" y="27496"/>
                  </a:lnTo>
                  <a:close/>
                </a:path>
                <a:path w="2439670" h="156210">
                  <a:moveTo>
                    <a:pt x="1236715" y="27496"/>
                  </a:moveTo>
                  <a:lnTo>
                    <a:pt x="1216167" y="27496"/>
                  </a:lnTo>
                  <a:lnTo>
                    <a:pt x="1216167" y="132750"/>
                  </a:lnTo>
                  <a:lnTo>
                    <a:pt x="1236715" y="132750"/>
                  </a:lnTo>
                  <a:lnTo>
                    <a:pt x="1236715" y="101117"/>
                  </a:lnTo>
                  <a:lnTo>
                    <a:pt x="1250316" y="84856"/>
                  </a:lnTo>
                  <a:lnTo>
                    <a:pt x="1273071" y="84856"/>
                  </a:lnTo>
                  <a:lnTo>
                    <a:pt x="1266270" y="73324"/>
                  </a:lnTo>
                  <a:lnTo>
                    <a:pt x="1236715" y="73324"/>
                  </a:lnTo>
                  <a:lnTo>
                    <a:pt x="1236715" y="27496"/>
                  </a:lnTo>
                  <a:close/>
                </a:path>
                <a:path w="2439670" h="156210">
                  <a:moveTo>
                    <a:pt x="1273071" y="84856"/>
                  </a:moveTo>
                  <a:lnTo>
                    <a:pt x="1250316" y="84856"/>
                  </a:lnTo>
                  <a:lnTo>
                    <a:pt x="1277367" y="132750"/>
                  </a:lnTo>
                  <a:lnTo>
                    <a:pt x="1301318" y="132750"/>
                  </a:lnTo>
                  <a:lnTo>
                    <a:pt x="1273071" y="84856"/>
                  </a:lnTo>
                  <a:close/>
                </a:path>
                <a:path w="2439670" h="156210">
                  <a:moveTo>
                    <a:pt x="1298801" y="27496"/>
                  </a:moveTo>
                  <a:lnTo>
                    <a:pt x="1273820" y="27496"/>
                  </a:lnTo>
                  <a:lnTo>
                    <a:pt x="1236715" y="73324"/>
                  </a:lnTo>
                  <a:lnTo>
                    <a:pt x="1266270" y="73324"/>
                  </a:lnTo>
                  <a:lnTo>
                    <a:pt x="1263916" y="69333"/>
                  </a:lnTo>
                  <a:lnTo>
                    <a:pt x="1298801" y="27496"/>
                  </a:lnTo>
                  <a:close/>
                </a:path>
                <a:path w="2439670" h="156210">
                  <a:moveTo>
                    <a:pt x="1391194" y="27496"/>
                  </a:moveTo>
                  <a:lnTo>
                    <a:pt x="1326445" y="27496"/>
                  </a:lnTo>
                  <a:lnTo>
                    <a:pt x="1324787" y="89881"/>
                  </a:lnTo>
                  <a:lnTo>
                    <a:pt x="1324623" y="94018"/>
                  </a:lnTo>
                  <a:lnTo>
                    <a:pt x="1309889" y="114419"/>
                  </a:lnTo>
                  <a:lnTo>
                    <a:pt x="1304126" y="114419"/>
                  </a:lnTo>
                  <a:lnTo>
                    <a:pt x="1304126" y="132750"/>
                  </a:lnTo>
                  <a:lnTo>
                    <a:pt x="1313143" y="132750"/>
                  </a:lnTo>
                  <a:lnTo>
                    <a:pt x="1320382" y="132108"/>
                  </a:lnTo>
                  <a:lnTo>
                    <a:pt x="1344744" y="100288"/>
                  </a:lnTo>
                  <a:lnTo>
                    <a:pt x="1346699" y="45827"/>
                  </a:lnTo>
                  <a:lnTo>
                    <a:pt x="1391194" y="45827"/>
                  </a:lnTo>
                  <a:lnTo>
                    <a:pt x="1391194" y="27496"/>
                  </a:lnTo>
                  <a:close/>
                </a:path>
                <a:path w="2439670" h="156210">
                  <a:moveTo>
                    <a:pt x="1391194" y="45827"/>
                  </a:moveTo>
                  <a:lnTo>
                    <a:pt x="1370646" y="45827"/>
                  </a:lnTo>
                  <a:lnTo>
                    <a:pt x="1370646" y="132750"/>
                  </a:lnTo>
                  <a:lnTo>
                    <a:pt x="1391194" y="132750"/>
                  </a:lnTo>
                  <a:lnTo>
                    <a:pt x="1391194" y="45827"/>
                  </a:lnTo>
                  <a:close/>
                </a:path>
                <a:path w="2439670" h="156210">
                  <a:moveTo>
                    <a:pt x="1516849" y="27496"/>
                  </a:moveTo>
                  <a:lnTo>
                    <a:pt x="1450620" y="27496"/>
                  </a:lnTo>
                  <a:lnTo>
                    <a:pt x="1450620" y="132750"/>
                  </a:lnTo>
                  <a:lnTo>
                    <a:pt x="1471169" y="132750"/>
                  </a:lnTo>
                  <a:lnTo>
                    <a:pt x="1471169" y="45827"/>
                  </a:lnTo>
                  <a:lnTo>
                    <a:pt x="1516849" y="45827"/>
                  </a:lnTo>
                  <a:lnTo>
                    <a:pt x="1516849" y="27496"/>
                  </a:lnTo>
                  <a:close/>
                </a:path>
                <a:path w="2439670" h="156210">
                  <a:moveTo>
                    <a:pt x="1578935" y="27496"/>
                  </a:moveTo>
                  <a:lnTo>
                    <a:pt x="1533107" y="27496"/>
                  </a:lnTo>
                  <a:lnTo>
                    <a:pt x="1533107" y="132750"/>
                  </a:lnTo>
                  <a:lnTo>
                    <a:pt x="1553655" y="132750"/>
                  </a:lnTo>
                  <a:lnTo>
                    <a:pt x="1553655" y="93131"/>
                  </a:lnTo>
                  <a:lnTo>
                    <a:pt x="1579032" y="93131"/>
                  </a:lnTo>
                  <a:lnTo>
                    <a:pt x="1605519" y="74800"/>
                  </a:lnTo>
                  <a:lnTo>
                    <a:pt x="1553655" y="74800"/>
                  </a:lnTo>
                  <a:lnTo>
                    <a:pt x="1553655" y="45827"/>
                  </a:lnTo>
                  <a:lnTo>
                    <a:pt x="1605518" y="45827"/>
                  </a:lnTo>
                  <a:lnTo>
                    <a:pt x="1604336" y="43092"/>
                  </a:lnTo>
                  <a:lnTo>
                    <a:pt x="1601946" y="39643"/>
                  </a:lnTo>
                  <a:lnTo>
                    <a:pt x="1595837" y="33828"/>
                  </a:lnTo>
                  <a:lnTo>
                    <a:pt x="1592164" y="31562"/>
                  </a:lnTo>
                  <a:lnTo>
                    <a:pt x="1583589" y="28310"/>
                  </a:lnTo>
                  <a:lnTo>
                    <a:pt x="1578935" y="27496"/>
                  </a:lnTo>
                  <a:close/>
                </a:path>
                <a:path w="2439670" h="156210">
                  <a:moveTo>
                    <a:pt x="1660831" y="27496"/>
                  </a:moveTo>
                  <a:lnTo>
                    <a:pt x="1644721" y="27496"/>
                  </a:lnTo>
                  <a:lnTo>
                    <a:pt x="1606431" y="132750"/>
                  </a:lnTo>
                  <a:lnTo>
                    <a:pt x="1627866" y="132750"/>
                  </a:lnTo>
                  <a:lnTo>
                    <a:pt x="1634224" y="114123"/>
                  </a:lnTo>
                  <a:lnTo>
                    <a:pt x="1692466" y="114123"/>
                  </a:lnTo>
                  <a:lnTo>
                    <a:pt x="1686150" y="96829"/>
                  </a:lnTo>
                  <a:lnTo>
                    <a:pt x="1639991" y="96829"/>
                  </a:lnTo>
                  <a:lnTo>
                    <a:pt x="1653293" y="58539"/>
                  </a:lnTo>
                  <a:lnTo>
                    <a:pt x="1672167" y="58539"/>
                  </a:lnTo>
                  <a:lnTo>
                    <a:pt x="1660831" y="27496"/>
                  </a:lnTo>
                  <a:close/>
                </a:path>
                <a:path w="2439670" h="156210">
                  <a:moveTo>
                    <a:pt x="1692466" y="114123"/>
                  </a:moveTo>
                  <a:lnTo>
                    <a:pt x="1671624" y="114123"/>
                  </a:lnTo>
                  <a:lnTo>
                    <a:pt x="1677833" y="132750"/>
                  </a:lnTo>
                  <a:lnTo>
                    <a:pt x="1699268" y="132750"/>
                  </a:lnTo>
                  <a:lnTo>
                    <a:pt x="1692466" y="114123"/>
                  </a:lnTo>
                  <a:close/>
                </a:path>
                <a:path w="2439670" h="156210">
                  <a:moveTo>
                    <a:pt x="1672167" y="58539"/>
                  </a:moveTo>
                  <a:lnTo>
                    <a:pt x="1653293" y="58539"/>
                  </a:lnTo>
                  <a:lnTo>
                    <a:pt x="1666156" y="96829"/>
                  </a:lnTo>
                  <a:lnTo>
                    <a:pt x="1686150" y="96829"/>
                  </a:lnTo>
                  <a:lnTo>
                    <a:pt x="1672167" y="58539"/>
                  </a:lnTo>
                  <a:close/>
                </a:path>
                <a:path w="2439670" h="156210">
                  <a:moveTo>
                    <a:pt x="1605518" y="45827"/>
                  </a:moveTo>
                  <a:lnTo>
                    <a:pt x="1577506" y="45827"/>
                  </a:lnTo>
                  <a:lnTo>
                    <a:pt x="1581199" y="47134"/>
                  </a:lnTo>
                  <a:lnTo>
                    <a:pt x="1586718" y="52379"/>
                  </a:lnTo>
                  <a:lnTo>
                    <a:pt x="1587928" y="55487"/>
                  </a:lnTo>
                  <a:lnTo>
                    <a:pt x="1587983" y="65145"/>
                  </a:lnTo>
                  <a:lnTo>
                    <a:pt x="1586718" y="68371"/>
                  </a:lnTo>
                  <a:lnTo>
                    <a:pt x="1581199" y="73519"/>
                  </a:lnTo>
                  <a:lnTo>
                    <a:pt x="1577506" y="74800"/>
                  </a:lnTo>
                  <a:lnTo>
                    <a:pt x="1605519" y="74800"/>
                  </a:lnTo>
                  <a:lnTo>
                    <a:pt x="1607785" y="69555"/>
                  </a:lnTo>
                  <a:lnTo>
                    <a:pt x="1608645" y="65145"/>
                  </a:lnTo>
                  <a:lnTo>
                    <a:pt x="1608645" y="55487"/>
                  </a:lnTo>
                  <a:lnTo>
                    <a:pt x="1607785" y="51076"/>
                  </a:lnTo>
                  <a:lnTo>
                    <a:pt x="1605518" y="45827"/>
                  </a:lnTo>
                  <a:close/>
                </a:path>
                <a:path w="2439670" h="156210">
                  <a:moveTo>
                    <a:pt x="1728241" y="27496"/>
                  </a:moveTo>
                  <a:lnTo>
                    <a:pt x="1703703" y="27496"/>
                  </a:lnTo>
                  <a:lnTo>
                    <a:pt x="1735189" y="70365"/>
                  </a:lnTo>
                  <a:lnTo>
                    <a:pt x="1700744" y="132750"/>
                  </a:lnTo>
                  <a:lnTo>
                    <a:pt x="1724842" y="132750"/>
                  </a:lnTo>
                  <a:lnTo>
                    <a:pt x="1748642" y="86479"/>
                  </a:lnTo>
                  <a:lnTo>
                    <a:pt x="1813527" y="86479"/>
                  </a:lnTo>
                  <a:lnTo>
                    <a:pt x="1806621" y="73915"/>
                  </a:lnTo>
                  <a:lnTo>
                    <a:pt x="1759579" y="73915"/>
                  </a:lnTo>
                  <a:lnTo>
                    <a:pt x="1728241" y="27496"/>
                  </a:lnTo>
                  <a:close/>
                </a:path>
                <a:path w="2439670" h="156210">
                  <a:moveTo>
                    <a:pt x="1791068" y="86479"/>
                  </a:moveTo>
                  <a:lnTo>
                    <a:pt x="1748642" y="86479"/>
                  </a:lnTo>
                  <a:lnTo>
                    <a:pt x="1759579" y="100670"/>
                  </a:lnTo>
                  <a:lnTo>
                    <a:pt x="1759579" y="132750"/>
                  </a:lnTo>
                  <a:lnTo>
                    <a:pt x="1780128" y="132750"/>
                  </a:lnTo>
                  <a:lnTo>
                    <a:pt x="1780128" y="100670"/>
                  </a:lnTo>
                  <a:lnTo>
                    <a:pt x="1791068" y="86479"/>
                  </a:lnTo>
                  <a:close/>
                </a:path>
                <a:path w="2439670" h="156210">
                  <a:moveTo>
                    <a:pt x="1813527" y="86479"/>
                  </a:moveTo>
                  <a:lnTo>
                    <a:pt x="1791068" y="86479"/>
                  </a:lnTo>
                  <a:lnTo>
                    <a:pt x="1815015" y="132750"/>
                  </a:lnTo>
                  <a:lnTo>
                    <a:pt x="1838962" y="132750"/>
                  </a:lnTo>
                  <a:lnTo>
                    <a:pt x="1813527" y="86479"/>
                  </a:lnTo>
                  <a:close/>
                </a:path>
                <a:path w="2439670" h="156210">
                  <a:moveTo>
                    <a:pt x="1780128" y="27496"/>
                  </a:moveTo>
                  <a:lnTo>
                    <a:pt x="1759579" y="27496"/>
                  </a:lnTo>
                  <a:lnTo>
                    <a:pt x="1759579" y="73915"/>
                  </a:lnTo>
                  <a:lnTo>
                    <a:pt x="1780128" y="73915"/>
                  </a:lnTo>
                  <a:lnTo>
                    <a:pt x="1780128" y="27496"/>
                  </a:lnTo>
                  <a:close/>
                </a:path>
                <a:path w="2439670" h="156210">
                  <a:moveTo>
                    <a:pt x="1836007" y="27496"/>
                  </a:moveTo>
                  <a:lnTo>
                    <a:pt x="1811469" y="27496"/>
                  </a:lnTo>
                  <a:lnTo>
                    <a:pt x="1780128" y="73915"/>
                  </a:lnTo>
                  <a:lnTo>
                    <a:pt x="1806621" y="73915"/>
                  </a:lnTo>
                  <a:lnTo>
                    <a:pt x="1804670" y="70365"/>
                  </a:lnTo>
                  <a:lnTo>
                    <a:pt x="1836007" y="27496"/>
                  </a:lnTo>
                  <a:close/>
                </a:path>
                <a:path w="2439670" h="156210">
                  <a:moveTo>
                    <a:pt x="1940523" y="114419"/>
                  </a:moveTo>
                  <a:lnTo>
                    <a:pt x="1842660" y="114419"/>
                  </a:lnTo>
                  <a:lnTo>
                    <a:pt x="1842660" y="156107"/>
                  </a:lnTo>
                  <a:lnTo>
                    <a:pt x="1862471" y="156107"/>
                  </a:lnTo>
                  <a:lnTo>
                    <a:pt x="1862471" y="132750"/>
                  </a:lnTo>
                  <a:lnTo>
                    <a:pt x="1940523" y="132750"/>
                  </a:lnTo>
                  <a:lnTo>
                    <a:pt x="1940523" y="114419"/>
                  </a:lnTo>
                  <a:close/>
                </a:path>
                <a:path w="2439670" h="156210">
                  <a:moveTo>
                    <a:pt x="1940523" y="132750"/>
                  </a:moveTo>
                  <a:lnTo>
                    <a:pt x="1920714" y="132750"/>
                  </a:lnTo>
                  <a:lnTo>
                    <a:pt x="1920714" y="156107"/>
                  </a:lnTo>
                  <a:lnTo>
                    <a:pt x="1940523" y="156107"/>
                  </a:lnTo>
                  <a:lnTo>
                    <a:pt x="1940523" y="132750"/>
                  </a:lnTo>
                  <a:close/>
                </a:path>
                <a:path w="2439670" h="156210">
                  <a:moveTo>
                    <a:pt x="1928401" y="27496"/>
                  </a:moveTo>
                  <a:lnTo>
                    <a:pt x="1865132" y="27496"/>
                  </a:lnTo>
                  <a:lnTo>
                    <a:pt x="1865085" y="39628"/>
                  </a:lnTo>
                  <a:lnTo>
                    <a:pt x="1864946" y="46604"/>
                  </a:lnTo>
                  <a:lnTo>
                    <a:pt x="1861311" y="87120"/>
                  </a:lnTo>
                  <a:lnTo>
                    <a:pt x="1853158" y="114419"/>
                  </a:lnTo>
                  <a:lnTo>
                    <a:pt x="1874445" y="114419"/>
                  </a:lnTo>
                  <a:lnTo>
                    <a:pt x="1884028" y="76183"/>
                  </a:lnTo>
                  <a:lnTo>
                    <a:pt x="1885381" y="45827"/>
                  </a:lnTo>
                  <a:lnTo>
                    <a:pt x="1928401" y="45827"/>
                  </a:lnTo>
                  <a:lnTo>
                    <a:pt x="1928401" y="27496"/>
                  </a:lnTo>
                  <a:close/>
                </a:path>
                <a:path w="2439670" h="156210">
                  <a:moveTo>
                    <a:pt x="1928401" y="45827"/>
                  </a:moveTo>
                  <a:lnTo>
                    <a:pt x="1907852" y="45827"/>
                  </a:lnTo>
                  <a:lnTo>
                    <a:pt x="1907852" y="114419"/>
                  </a:lnTo>
                  <a:lnTo>
                    <a:pt x="1928401" y="114419"/>
                  </a:lnTo>
                  <a:lnTo>
                    <a:pt x="1928401" y="45827"/>
                  </a:lnTo>
                  <a:close/>
                </a:path>
                <a:path w="2439670" h="156210">
                  <a:moveTo>
                    <a:pt x="1999800" y="27496"/>
                  </a:moveTo>
                  <a:lnTo>
                    <a:pt x="1983690" y="27496"/>
                  </a:lnTo>
                  <a:lnTo>
                    <a:pt x="1945401" y="132750"/>
                  </a:lnTo>
                  <a:lnTo>
                    <a:pt x="1966835" y="132750"/>
                  </a:lnTo>
                  <a:lnTo>
                    <a:pt x="1973192" y="114123"/>
                  </a:lnTo>
                  <a:lnTo>
                    <a:pt x="2031434" y="114123"/>
                  </a:lnTo>
                  <a:lnTo>
                    <a:pt x="2025119" y="96829"/>
                  </a:lnTo>
                  <a:lnTo>
                    <a:pt x="1978959" y="96829"/>
                  </a:lnTo>
                  <a:lnTo>
                    <a:pt x="1992261" y="58539"/>
                  </a:lnTo>
                  <a:lnTo>
                    <a:pt x="2011136" y="58539"/>
                  </a:lnTo>
                  <a:lnTo>
                    <a:pt x="1999800" y="27496"/>
                  </a:lnTo>
                  <a:close/>
                </a:path>
                <a:path w="2439670" h="156210">
                  <a:moveTo>
                    <a:pt x="2031434" y="114123"/>
                  </a:moveTo>
                  <a:lnTo>
                    <a:pt x="2010592" y="114123"/>
                  </a:lnTo>
                  <a:lnTo>
                    <a:pt x="2016803" y="132750"/>
                  </a:lnTo>
                  <a:lnTo>
                    <a:pt x="2038236" y="132750"/>
                  </a:lnTo>
                  <a:lnTo>
                    <a:pt x="2031434" y="114123"/>
                  </a:lnTo>
                  <a:close/>
                </a:path>
                <a:path w="2439670" h="156210">
                  <a:moveTo>
                    <a:pt x="2011136" y="58539"/>
                  </a:moveTo>
                  <a:lnTo>
                    <a:pt x="1992261" y="58539"/>
                  </a:lnTo>
                  <a:lnTo>
                    <a:pt x="2005124" y="96829"/>
                  </a:lnTo>
                  <a:lnTo>
                    <a:pt x="2025119" y="96829"/>
                  </a:lnTo>
                  <a:lnTo>
                    <a:pt x="2011136" y="58539"/>
                  </a:lnTo>
                  <a:close/>
                </a:path>
                <a:path w="2439670" h="156210">
                  <a:moveTo>
                    <a:pt x="2071792" y="27496"/>
                  </a:moveTo>
                  <a:lnTo>
                    <a:pt x="2051244" y="27496"/>
                  </a:lnTo>
                  <a:lnTo>
                    <a:pt x="2051244" y="132750"/>
                  </a:lnTo>
                  <a:lnTo>
                    <a:pt x="2071792" y="132750"/>
                  </a:lnTo>
                  <a:lnTo>
                    <a:pt x="2071792" y="88696"/>
                  </a:lnTo>
                  <a:lnTo>
                    <a:pt x="2127967" y="88696"/>
                  </a:lnTo>
                  <a:lnTo>
                    <a:pt x="2127967" y="70365"/>
                  </a:lnTo>
                  <a:lnTo>
                    <a:pt x="2071792" y="70365"/>
                  </a:lnTo>
                  <a:lnTo>
                    <a:pt x="2071792" y="27496"/>
                  </a:lnTo>
                  <a:close/>
                </a:path>
                <a:path w="2439670" h="156210">
                  <a:moveTo>
                    <a:pt x="2127967" y="88696"/>
                  </a:moveTo>
                  <a:lnTo>
                    <a:pt x="2107418" y="88696"/>
                  </a:lnTo>
                  <a:lnTo>
                    <a:pt x="2107418" y="132750"/>
                  </a:lnTo>
                  <a:lnTo>
                    <a:pt x="2127967" y="132750"/>
                  </a:lnTo>
                  <a:lnTo>
                    <a:pt x="2127967" y="88696"/>
                  </a:lnTo>
                  <a:close/>
                </a:path>
                <a:path w="2439670" h="156210">
                  <a:moveTo>
                    <a:pt x="2127967" y="27496"/>
                  </a:moveTo>
                  <a:lnTo>
                    <a:pt x="2107418" y="27496"/>
                  </a:lnTo>
                  <a:lnTo>
                    <a:pt x="2107418" y="70365"/>
                  </a:lnTo>
                  <a:lnTo>
                    <a:pt x="2127967" y="70365"/>
                  </a:lnTo>
                  <a:lnTo>
                    <a:pt x="2127967" y="27496"/>
                  </a:lnTo>
                  <a:close/>
                </a:path>
                <a:path w="2439670" h="156210">
                  <a:moveTo>
                    <a:pt x="2173053" y="27496"/>
                  </a:moveTo>
                  <a:lnTo>
                    <a:pt x="2152505" y="27496"/>
                  </a:lnTo>
                  <a:lnTo>
                    <a:pt x="2152505" y="132750"/>
                  </a:lnTo>
                  <a:lnTo>
                    <a:pt x="2170836" y="132750"/>
                  </a:lnTo>
                  <a:lnTo>
                    <a:pt x="2193772" y="94907"/>
                  </a:lnTo>
                  <a:lnTo>
                    <a:pt x="2173053" y="94907"/>
                  </a:lnTo>
                  <a:lnTo>
                    <a:pt x="2173053" y="27496"/>
                  </a:lnTo>
                  <a:close/>
                </a:path>
                <a:path w="2439670" h="156210">
                  <a:moveTo>
                    <a:pt x="2232331" y="65192"/>
                  </a:moveTo>
                  <a:lnTo>
                    <a:pt x="2211782" y="65192"/>
                  </a:lnTo>
                  <a:lnTo>
                    <a:pt x="2211782" y="132750"/>
                  </a:lnTo>
                  <a:lnTo>
                    <a:pt x="2232331" y="132750"/>
                  </a:lnTo>
                  <a:lnTo>
                    <a:pt x="2232331" y="65192"/>
                  </a:lnTo>
                  <a:close/>
                </a:path>
                <a:path w="2439670" h="156210">
                  <a:moveTo>
                    <a:pt x="2232331" y="27496"/>
                  </a:moveTo>
                  <a:lnTo>
                    <a:pt x="2213999" y="27496"/>
                  </a:lnTo>
                  <a:lnTo>
                    <a:pt x="2173053" y="94907"/>
                  </a:lnTo>
                  <a:lnTo>
                    <a:pt x="2193772" y="94907"/>
                  </a:lnTo>
                  <a:lnTo>
                    <a:pt x="2211782" y="65192"/>
                  </a:lnTo>
                  <a:lnTo>
                    <a:pt x="2232331" y="65192"/>
                  </a:lnTo>
                  <a:lnTo>
                    <a:pt x="2232331" y="27496"/>
                  </a:lnTo>
                  <a:close/>
                </a:path>
                <a:path w="2439670" h="156210">
                  <a:moveTo>
                    <a:pt x="2277417" y="27496"/>
                  </a:moveTo>
                  <a:lnTo>
                    <a:pt x="2256868" y="27496"/>
                  </a:lnTo>
                  <a:lnTo>
                    <a:pt x="2256868" y="132750"/>
                  </a:lnTo>
                  <a:lnTo>
                    <a:pt x="2277417" y="132750"/>
                  </a:lnTo>
                  <a:lnTo>
                    <a:pt x="2277417" y="88696"/>
                  </a:lnTo>
                  <a:lnTo>
                    <a:pt x="2333591" y="88696"/>
                  </a:lnTo>
                  <a:lnTo>
                    <a:pt x="2333591" y="70365"/>
                  </a:lnTo>
                  <a:lnTo>
                    <a:pt x="2277417" y="70365"/>
                  </a:lnTo>
                  <a:lnTo>
                    <a:pt x="2277417" y="27496"/>
                  </a:lnTo>
                  <a:close/>
                </a:path>
                <a:path w="2439670" h="156210">
                  <a:moveTo>
                    <a:pt x="2333591" y="88696"/>
                  </a:moveTo>
                  <a:lnTo>
                    <a:pt x="2313043" y="88696"/>
                  </a:lnTo>
                  <a:lnTo>
                    <a:pt x="2313043" y="132750"/>
                  </a:lnTo>
                  <a:lnTo>
                    <a:pt x="2333591" y="132750"/>
                  </a:lnTo>
                  <a:lnTo>
                    <a:pt x="2333591" y="88696"/>
                  </a:lnTo>
                  <a:close/>
                </a:path>
                <a:path w="2439670" h="156210">
                  <a:moveTo>
                    <a:pt x="2333591" y="27496"/>
                  </a:moveTo>
                  <a:lnTo>
                    <a:pt x="2313043" y="27496"/>
                  </a:lnTo>
                  <a:lnTo>
                    <a:pt x="2313043" y="70365"/>
                  </a:lnTo>
                  <a:lnTo>
                    <a:pt x="2333591" y="70365"/>
                  </a:lnTo>
                  <a:lnTo>
                    <a:pt x="2333591" y="27496"/>
                  </a:lnTo>
                  <a:close/>
                </a:path>
                <a:path w="2439670" h="156210">
                  <a:moveTo>
                    <a:pt x="2400998" y="27496"/>
                  </a:moveTo>
                  <a:lnTo>
                    <a:pt x="2384888" y="27496"/>
                  </a:lnTo>
                  <a:lnTo>
                    <a:pt x="2346599" y="132750"/>
                  </a:lnTo>
                  <a:lnTo>
                    <a:pt x="2368033" y="132750"/>
                  </a:lnTo>
                  <a:lnTo>
                    <a:pt x="2374390" y="114123"/>
                  </a:lnTo>
                  <a:lnTo>
                    <a:pt x="2432633" y="114123"/>
                  </a:lnTo>
                  <a:lnTo>
                    <a:pt x="2426318" y="96829"/>
                  </a:lnTo>
                  <a:lnTo>
                    <a:pt x="2380157" y="96829"/>
                  </a:lnTo>
                  <a:lnTo>
                    <a:pt x="2393459" y="58539"/>
                  </a:lnTo>
                  <a:lnTo>
                    <a:pt x="2412335" y="58539"/>
                  </a:lnTo>
                  <a:lnTo>
                    <a:pt x="2400998" y="27496"/>
                  </a:lnTo>
                  <a:close/>
                </a:path>
                <a:path w="2439670" h="156210">
                  <a:moveTo>
                    <a:pt x="2432633" y="114123"/>
                  </a:moveTo>
                  <a:lnTo>
                    <a:pt x="2411790" y="114123"/>
                  </a:lnTo>
                  <a:lnTo>
                    <a:pt x="2418001" y="132750"/>
                  </a:lnTo>
                  <a:lnTo>
                    <a:pt x="2439436" y="132750"/>
                  </a:lnTo>
                  <a:lnTo>
                    <a:pt x="2432633" y="114123"/>
                  </a:lnTo>
                  <a:close/>
                </a:path>
                <a:path w="2439670" h="156210">
                  <a:moveTo>
                    <a:pt x="2412335" y="58539"/>
                  </a:moveTo>
                  <a:lnTo>
                    <a:pt x="2393459" y="58539"/>
                  </a:lnTo>
                  <a:lnTo>
                    <a:pt x="2406323" y="96829"/>
                  </a:lnTo>
                  <a:lnTo>
                    <a:pt x="2426318" y="96829"/>
                  </a:lnTo>
                  <a:lnTo>
                    <a:pt x="2412335" y="58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defTabSz="6857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188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object 16">
              <a:extLst>
                <a:ext uri="{FF2B5EF4-FFF2-40B4-BE49-F238E27FC236}">
                  <a16:creationId xmlns="" xmlns:a16="http://schemas.microsoft.com/office/drawing/2014/main" id="{2B025F73-1FC0-4AB6-8169-EA9A2C237A88}"/>
                </a:ext>
              </a:extLst>
            </p:cNvPr>
            <p:cNvSpPr/>
            <p:nvPr/>
          </p:nvSpPr>
          <p:spPr>
            <a:xfrm>
              <a:off x="6522022" y="4305785"/>
              <a:ext cx="3173067" cy="669442"/>
            </a:xfrm>
            <a:custGeom>
              <a:avLst/>
              <a:gdLst/>
              <a:ahLst/>
              <a:cxnLst/>
              <a:rect l="l" t="t" r="r" b="b"/>
              <a:pathLst>
                <a:path w="3173095" h="669289">
                  <a:moveTo>
                    <a:pt x="3172838" y="669268"/>
                  </a:moveTo>
                  <a:lnTo>
                    <a:pt x="3172838" y="196242"/>
                  </a:lnTo>
                  <a:lnTo>
                    <a:pt x="3172932" y="152381"/>
                  </a:lnTo>
                  <a:lnTo>
                    <a:pt x="3168753" y="111516"/>
                  </a:lnTo>
                  <a:lnTo>
                    <a:pt x="3138029" y="44247"/>
                  </a:lnTo>
                  <a:lnTo>
                    <a:pt x="3106708" y="20576"/>
                  </a:lnTo>
                  <a:lnTo>
                    <a:pt x="3061564" y="5372"/>
                  </a:lnTo>
                  <a:lnTo>
                    <a:pt x="3000208" y="0"/>
                  </a:lnTo>
                  <a:lnTo>
                    <a:pt x="2462265" y="0"/>
                  </a:lnTo>
                  <a:lnTo>
                    <a:pt x="1438628" y="0"/>
                  </a:lnTo>
                  <a:lnTo>
                    <a:pt x="445729" y="0"/>
                  </a:lnTo>
                  <a:lnTo>
                    <a:pt x="0" y="0"/>
                  </a:lnTo>
                </a:path>
              </a:pathLst>
            </a:custGeom>
            <a:ln w="38098">
              <a:solidFill>
                <a:srgbClr val="F3A107"/>
              </a:solidFill>
            </a:ln>
          </p:spPr>
          <p:txBody>
            <a:bodyPr lIns="0" tIns="0" rIns="0" bIns="0"/>
            <a:lstStyle/>
            <a:p>
              <a:pPr defTabSz="6857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188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31" name="object 19">
              <a:extLst>
                <a:ext uri="{FF2B5EF4-FFF2-40B4-BE49-F238E27FC236}">
                  <a16:creationId xmlns="" xmlns:a16="http://schemas.microsoft.com/office/drawing/2014/main" id="{84D46576-8847-441C-AF70-CA19E797E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486" y="4234434"/>
              <a:ext cx="161899" cy="12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object 20">
              <a:extLst>
                <a:ext uri="{FF2B5EF4-FFF2-40B4-BE49-F238E27FC236}">
                  <a16:creationId xmlns="" xmlns:a16="http://schemas.microsoft.com/office/drawing/2014/main" id="{F13D86A0-C46D-4748-B6C9-605A02101BFC}"/>
                </a:ext>
              </a:extLst>
            </p:cNvPr>
            <p:cNvSpPr/>
            <p:nvPr/>
          </p:nvSpPr>
          <p:spPr>
            <a:xfrm>
              <a:off x="6522022" y="4241167"/>
              <a:ext cx="82417" cy="129236"/>
            </a:xfrm>
            <a:custGeom>
              <a:avLst/>
              <a:gdLst/>
              <a:ahLst/>
              <a:cxnLst/>
              <a:rect l="l" t="t" r="r" b="b"/>
              <a:pathLst>
                <a:path w="81279" h="128904">
                  <a:moveTo>
                    <a:pt x="0" y="0"/>
                  </a:moveTo>
                  <a:lnTo>
                    <a:pt x="0" y="128873"/>
                  </a:lnTo>
                  <a:lnTo>
                    <a:pt x="80945" y="64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107"/>
            </a:solidFill>
          </p:spPr>
          <p:txBody>
            <a:bodyPr lIns="0" tIns="0" rIns="0" bIns="0"/>
            <a:lstStyle/>
            <a:p>
              <a:pPr defTabSz="6857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188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33" name="object 22">
              <a:extLst>
                <a:ext uri="{FF2B5EF4-FFF2-40B4-BE49-F238E27FC236}">
                  <a16:creationId xmlns="" xmlns:a16="http://schemas.microsoft.com/office/drawing/2014/main" id="{14F06E37-C4D9-43F9-AF7C-1A5A8434B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7088" y="4234434"/>
              <a:ext cx="161899" cy="12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bject 23">
              <a:extLst>
                <a:ext uri="{FF2B5EF4-FFF2-40B4-BE49-F238E27FC236}">
                  <a16:creationId xmlns="" xmlns:a16="http://schemas.microsoft.com/office/drawing/2014/main" id="{9BD93B63-FEB3-42E2-BA76-ACBAE99163D5}"/>
                </a:ext>
              </a:extLst>
            </p:cNvPr>
            <p:cNvSpPr/>
            <p:nvPr/>
          </p:nvSpPr>
          <p:spPr>
            <a:xfrm>
              <a:off x="6522022" y="4557795"/>
              <a:ext cx="3173067" cy="669442"/>
            </a:xfrm>
            <a:custGeom>
              <a:avLst/>
              <a:gdLst/>
              <a:ahLst/>
              <a:cxnLst/>
              <a:rect l="l" t="t" r="r" b="b"/>
              <a:pathLst>
                <a:path w="3173095" h="669289">
                  <a:moveTo>
                    <a:pt x="3172838" y="0"/>
                  </a:moveTo>
                  <a:lnTo>
                    <a:pt x="3172838" y="473025"/>
                  </a:lnTo>
                  <a:lnTo>
                    <a:pt x="3172932" y="516887"/>
                  </a:lnTo>
                  <a:lnTo>
                    <a:pt x="3168753" y="557751"/>
                  </a:lnTo>
                  <a:lnTo>
                    <a:pt x="3138029" y="625021"/>
                  </a:lnTo>
                  <a:lnTo>
                    <a:pt x="3106708" y="648691"/>
                  </a:lnTo>
                  <a:lnTo>
                    <a:pt x="3061564" y="663896"/>
                  </a:lnTo>
                  <a:lnTo>
                    <a:pt x="3000208" y="669268"/>
                  </a:lnTo>
                  <a:lnTo>
                    <a:pt x="2462265" y="669268"/>
                  </a:lnTo>
                  <a:lnTo>
                    <a:pt x="1438628" y="669268"/>
                  </a:lnTo>
                  <a:lnTo>
                    <a:pt x="445729" y="669268"/>
                  </a:lnTo>
                  <a:lnTo>
                    <a:pt x="0" y="669268"/>
                  </a:lnTo>
                </a:path>
              </a:pathLst>
            </a:custGeom>
            <a:ln w="38098">
              <a:solidFill>
                <a:srgbClr val="F3A107"/>
              </a:solidFill>
            </a:ln>
          </p:spPr>
          <p:txBody>
            <a:bodyPr lIns="0" tIns="0" rIns="0" bIns="0"/>
            <a:lstStyle/>
            <a:p>
              <a:pPr defTabSz="6857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188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36" name="object 26">
              <a:extLst>
                <a:ext uri="{FF2B5EF4-FFF2-40B4-BE49-F238E27FC236}">
                  <a16:creationId xmlns="" xmlns:a16="http://schemas.microsoft.com/office/drawing/2014/main" id="{A8CD536B-E9B1-45E9-A52A-CF6ED0617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535" y="5162558"/>
              <a:ext cx="161899" cy="12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object 27">
              <a:extLst>
                <a:ext uri="{FF2B5EF4-FFF2-40B4-BE49-F238E27FC236}">
                  <a16:creationId xmlns="" xmlns:a16="http://schemas.microsoft.com/office/drawing/2014/main" id="{E83F7ADA-F01D-475A-9EAE-2A380CFED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036" y="5162558"/>
              <a:ext cx="161899" cy="12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object 31">
              <a:extLst>
                <a:ext uri="{FF2B5EF4-FFF2-40B4-BE49-F238E27FC236}">
                  <a16:creationId xmlns="" xmlns:a16="http://schemas.microsoft.com/office/drawing/2014/main" id="{BA1E843B-37CF-4C8D-9424-F15699DE9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532" y="6057359"/>
              <a:ext cx="161899" cy="12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object 32">
              <a:extLst>
                <a:ext uri="{FF2B5EF4-FFF2-40B4-BE49-F238E27FC236}">
                  <a16:creationId xmlns="" xmlns:a16="http://schemas.microsoft.com/office/drawing/2014/main" id="{35609360-CECB-457F-BD5E-AACB9F798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397" y="6057359"/>
              <a:ext cx="161898" cy="12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bject 34">
              <a:extLst>
                <a:ext uri="{FF2B5EF4-FFF2-40B4-BE49-F238E27FC236}">
                  <a16:creationId xmlns="" xmlns:a16="http://schemas.microsoft.com/office/drawing/2014/main" id="{B89E1C18-AB3E-4FAB-9D5F-1D3B93624CA3}"/>
                </a:ext>
              </a:extLst>
            </p:cNvPr>
            <p:cNvSpPr/>
            <p:nvPr/>
          </p:nvSpPr>
          <p:spPr>
            <a:xfrm>
              <a:off x="6478237" y="4212735"/>
              <a:ext cx="3091937" cy="2021248"/>
            </a:xfrm>
            <a:custGeom>
              <a:avLst/>
              <a:gdLst/>
              <a:ahLst/>
              <a:cxnLst/>
              <a:rect l="l" t="t" r="r" b="b"/>
              <a:pathLst>
                <a:path w="3147695" h="2042160">
                  <a:moveTo>
                    <a:pt x="125260" y="99720"/>
                  </a:moveTo>
                  <a:lnTo>
                    <a:pt x="0" y="0"/>
                  </a:lnTo>
                  <a:lnTo>
                    <a:pt x="0" y="199428"/>
                  </a:lnTo>
                  <a:lnTo>
                    <a:pt x="125260" y="99720"/>
                  </a:lnTo>
                  <a:close/>
                </a:path>
                <a:path w="3147695" h="2042160">
                  <a:moveTo>
                    <a:pt x="3147618" y="1941918"/>
                  </a:moveTo>
                  <a:lnTo>
                    <a:pt x="3022371" y="1842198"/>
                  </a:lnTo>
                  <a:lnTo>
                    <a:pt x="3022371" y="2041626"/>
                  </a:lnTo>
                  <a:lnTo>
                    <a:pt x="3147618" y="1941918"/>
                  </a:lnTo>
                  <a:close/>
                </a:path>
              </a:pathLst>
            </a:custGeom>
            <a:solidFill>
              <a:srgbClr val="F3A107"/>
            </a:solidFill>
          </p:spPr>
          <p:txBody>
            <a:bodyPr lIns="0" tIns="0" rIns="0" bIns="0"/>
            <a:lstStyle/>
            <a:p>
              <a:pPr defTabSz="6857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188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5" name="object 35">
              <a:extLst>
                <a:ext uri="{FF2B5EF4-FFF2-40B4-BE49-F238E27FC236}">
                  <a16:creationId xmlns="" xmlns:a16="http://schemas.microsoft.com/office/drawing/2014/main" id="{2D494CF9-3B7E-4696-9A58-B9FCB77636DC}"/>
                </a:ext>
              </a:extLst>
            </p:cNvPr>
            <p:cNvSpPr/>
            <p:nvPr/>
          </p:nvSpPr>
          <p:spPr>
            <a:xfrm>
              <a:off x="7744116" y="2968194"/>
              <a:ext cx="625857" cy="646179"/>
            </a:xfrm>
            <a:custGeom>
              <a:avLst/>
              <a:gdLst/>
              <a:ahLst/>
              <a:cxnLst/>
              <a:rect l="l" t="t" r="r" b="b"/>
              <a:pathLst>
                <a:path w="626745" h="645795">
                  <a:moveTo>
                    <a:pt x="185127" y="117157"/>
                  </a:moveTo>
                  <a:lnTo>
                    <a:pt x="172377" y="85471"/>
                  </a:lnTo>
                  <a:lnTo>
                    <a:pt x="145986" y="64008"/>
                  </a:lnTo>
                  <a:lnTo>
                    <a:pt x="107010" y="60553"/>
                  </a:lnTo>
                  <a:lnTo>
                    <a:pt x="82829" y="69773"/>
                  </a:lnTo>
                  <a:lnTo>
                    <a:pt x="63525" y="87109"/>
                  </a:lnTo>
                  <a:lnTo>
                    <a:pt x="51943" y="111023"/>
                  </a:lnTo>
                  <a:lnTo>
                    <a:pt x="50901" y="139954"/>
                  </a:lnTo>
                  <a:lnTo>
                    <a:pt x="59994" y="164439"/>
                  </a:lnTo>
                  <a:lnTo>
                    <a:pt x="77431" y="183438"/>
                  </a:lnTo>
                  <a:lnTo>
                    <a:pt x="101663" y="194640"/>
                  </a:lnTo>
                  <a:lnTo>
                    <a:pt x="131152" y="195707"/>
                  </a:lnTo>
                  <a:lnTo>
                    <a:pt x="165569" y="180060"/>
                  </a:lnTo>
                  <a:lnTo>
                    <a:pt x="183210" y="151282"/>
                  </a:lnTo>
                  <a:lnTo>
                    <a:pt x="185127" y="117157"/>
                  </a:lnTo>
                  <a:close/>
                </a:path>
                <a:path w="626745" h="645795">
                  <a:moveTo>
                    <a:pt x="205816" y="91186"/>
                  </a:moveTo>
                  <a:lnTo>
                    <a:pt x="204774" y="90208"/>
                  </a:lnTo>
                  <a:lnTo>
                    <a:pt x="202946" y="90512"/>
                  </a:lnTo>
                  <a:lnTo>
                    <a:pt x="205816" y="91186"/>
                  </a:lnTo>
                  <a:close/>
                </a:path>
                <a:path w="626745" h="645795">
                  <a:moveTo>
                    <a:pt x="215417" y="531622"/>
                  </a:moveTo>
                  <a:lnTo>
                    <a:pt x="205193" y="524433"/>
                  </a:lnTo>
                  <a:lnTo>
                    <a:pt x="188620" y="518972"/>
                  </a:lnTo>
                  <a:lnTo>
                    <a:pt x="166776" y="510832"/>
                  </a:lnTo>
                  <a:lnTo>
                    <a:pt x="126695" y="483019"/>
                  </a:lnTo>
                  <a:lnTo>
                    <a:pt x="103200" y="451142"/>
                  </a:lnTo>
                  <a:lnTo>
                    <a:pt x="99352" y="429056"/>
                  </a:lnTo>
                  <a:lnTo>
                    <a:pt x="108280" y="425831"/>
                  </a:lnTo>
                  <a:lnTo>
                    <a:pt x="117830" y="423570"/>
                  </a:lnTo>
                  <a:lnTo>
                    <a:pt x="137604" y="419760"/>
                  </a:lnTo>
                  <a:lnTo>
                    <a:pt x="134899" y="409613"/>
                  </a:lnTo>
                  <a:lnTo>
                    <a:pt x="126784" y="400367"/>
                  </a:lnTo>
                  <a:lnTo>
                    <a:pt x="114503" y="390626"/>
                  </a:lnTo>
                  <a:lnTo>
                    <a:pt x="99275" y="378968"/>
                  </a:lnTo>
                  <a:lnTo>
                    <a:pt x="75755" y="359295"/>
                  </a:lnTo>
                  <a:lnTo>
                    <a:pt x="63741" y="351624"/>
                  </a:lnTo>
                  <a:lnTo>
                    <a:pt x="53936" y="349923"/>
                  </a:lnTo>
                  <a:lnTo>
                    <a:pt x="42164" y="363867"/>
                  </a:lnTo>
                  <a:lnTo>
                    <a:pt x="23926" y="393128"/>
                  </a:lnTo>
                  <a:lnTo>
                    <a:pt x="7200" y="424078"/>
                  </a:lnTo>
                  <a:lnTo>
                    <a:pt x="0" y="443103"/>
                  </a:lnTo>
                  <a:lnTo>
                    <a:pt x="7531" y="445668"/>
                  </a:lnTo>
                  <a:lnTo>
                    <a:pt x="13779" y="445160"/>
                  </a:lnTo>
                  <a:lnTo>
                    <a:pt x="20574" y="443649"/>
                  </a:lnTo>
                  <a:lnTo>
                    <a:pt x="29794" y="443191"/>
                  </a:lnTo>
                  <a:lnTo>
                    <a:pt x="36436" y="452767"/>
                  </a:lnTo>
                  <a:lnTo>
                    <a:pt x="49987" y="478434"/>
                  </a:lnTo>
                  <a:lnTo>
                    <a:pt x="57632" y="490258"/>
                  </a:lnTo>
                  <a:lnTo>
                    <a:pt x="84010" y="516851"/>
                  </a:lnTo>
                  <a:lnTo>
                    <a:pt x="115087" y="535025"/>
                  </a:lnTo>
                  <a:lnTo>
                    <a:pt x="150190" y="544004"/>
                  </a:lnTo>
                  <a:lnTo>
                    <a:pt x="188633" y="542988"/>
                  </a:lnTo>
                  <a:lnTo>
                    <a:pt x="204241" y="540181"/>
                  </a:lnTo>
                  <a:lnTo>
                    <a:pt x="211391" y="537870"/>
                  </a:lnTo>
                  <a:lnTo>
                    <a:pt x="213855" y="535279"/>
                  </a:lnTo>
                  <a:lnTo>
                    <a:pt x="215417" y="531622"/>
                  </a:lnTo>
                  <a:close/>
                </a:path>
                <a:path w="626745" h="645795">
                  <a:moveTo>
                    <a:pt x="218287" y="330454"/>
                  </a:moveTo>
                  <a:lnTo>
                    <a:pt x="213093" y="274675"/>
                  </a:lnTo>
                  <a:lnTo>
                    <a:pt x="197573" y="224548"/>
                  </a:lnTo>
                  <a:lnTo>
                    <a:pt x="166573" y="193662"/>
                  </a:lnTo>
                  <a:lnTo>
                    <a:pt x="158940" y="194297"/>
                  </a:lnTo>
                  <a:lnTo>
                    <a:pt x="147548" y="198247"/>
                  </a:lnTo>
                  <a:lnTo>
                    <a:pt x="133604" y="202679"/>
                  </a:lnTo>
                  <a:lnTo>
                    <a:pt x="118300" y="204724"/>
                  </a:lnTo>
                  <a:lnTo>
                    <a:pt x="105003" y="202704"/>
                  </a:lnTo>
                  <a:lnTo>
                    <a:pt x="91160" y="198437"/>
                  </a:lnTo>
                  <a:lnTo>
                    <a:pt x="79286" y="194475"/>
                  </a:lnTo>
                  <a:lnTo>
                    <a:pt x="71920" y="193332"/>
                  </a:lnTo>
                  <a:lnTo>
                    <a:pt x="39065" y="224485"/>
                  </a:lnTo>
                  <a:lnTo>
                    <a:pt x="23456" y="275907"/>
                  </a:lnTo>
                  <a:lnTo>
                    <a:pt x="18961" y="307924"/>
                  </a:lnTo>
                  <a:lnTo>
                    <a:pt x="19532" y="332600"/>
                  </a:lnTo>
                  <a:lnTo>
                    <a:pt x="60401" y="341845"/>
                  </a:lnTo>
                  <a:lnTo>
                    <a:pt x="121119" y="345833"/>
                  </a:lnTo>
                  <a:lnTo>
                    <a:pt x="180733" y="342684"/>
                  </a:lnTo>
                  <a:lnTo>
                    <a:pt x="218287" y="330454"/>
                  </a:lnTo>
                  <a:close/>
                </a:path>
                <a:path w="626745" h="645795">
                  <a:moveTo>
                    <a:pt x="380149" y="440423"/>
                  </a:moveTo>
                  <a:lnTo>
                    <a:pt x="379780" y="411556"/>
                  </a:lnTo>
                  <a:lnTo>
                    <a:pt x="368249" y="387883"/>
                  </a:lnTo>
                  <a:lnTo>
                    <a:pt x="349135" y="370789"/>
                  </a:lnTo>
                  <a:lnTo>
                    <a:pt x="325996" y="361696"/>
                  </a:lnTo>
                  <a:lnTo>
                    <a:pt x="297205" y="361962"/>
                  </a:lnTo>
                  <a:lnTo>
                    <a:pt x="272872" y="372719"/>
                  </a:lnTo>
                  <a:lnTo>
                    <a:pt x="254952" y="391236"/>
                  </a:lnTo>
                  <a:lnTo>
                    <a:pt x="245376" y="414769"/>
                  </a:lnTo>
                  <a:lnTo>
                    <a:pt x="248170" y="454253"/>
                  </a:lnTo>
                  <a:lnTo>
                    <a:pt x="268617" y="481622"/>
                  </a:lnTo>
                  <a:lnTo>
                    <a:pt x="299377" y="495414"/>
                  </a:lnTo>
                  <a:lnTo>
                    <a:pt x="333121" y="494144"/>
                  </a:lnTo>
                  <a:lnTo>
                    <a:pt x="362496" y="476300"/>
                  </a:lnTo>
                  <a:lnTo>
                    <a:pt x="380149" y="440423"/>
                  </a:lnTo>
                  <a:close/>
                </a:path>
                <a:path w="626745" h="645795">
                  <a:moveTo>
                    <a:pt x="409892" y="584"/>
                  </a:moveTo>
                  <a:lnTo>
                    <a:pt x="406146" y="1828"/>
                  </a:lnTo>
                  <a:lnTo>
                    <a:pt x="409486" y="1206"/>
                  </a:lnTo>
                  <a:lnTo>
                    <a:pt x="409892" y="584"/>
                  </a:lnTo>
                  <a:close/>
                </a:path>
                <a:path w="626745" h="645795">
                  <a:moveTo>
                    <a:pt x="412115" y="614464"/>
                  </a:moveTo>
                  <a:lnTo>
                    <a:pt x="408584" y="574903"/>
                  </a:lnTo>
                  <a:lnTo>
                    <a:pt x="392887" y="528866"/>
                  </a:lnTo>
                  <a:lnTo>
                    <a:pt x="357009" y="492544"/>
                  </a:lnTo>
                  <a:lnTo>
                    <a:pt x="326097" y="503542"/>
                  </a:lnTo>
                  <a:lnTo>
                    <a:pt x="308902" y="506107"/>
                  </a:lnTo>
                  <a:lnTo>
                    <a:pt x="293636" y="501904"/>
                  </a:lnTo>
                  <a:lnTo>
                    <a:pt x="268503" y="492544"/>
                  </a:lnTo>
                  <a:lnTo>
                    <a:pt x="241287" y="512826"/>
                  </a:lnTo>
                  <a:lnTo>
                    <a:pt x="226225" y="538797"/>
                  </a:lnTo>
                  <a:lnTo>
                    <a:pt x="219049" y="568426"/>
                  </a:lnTo>
                  <a:lnTo>
                    <a:pt x="214845" y="606171"/>
                  </a:lnTo>
                  <a:lnTo>
                    <a:pt x="212636" y="617702"/>
                  </a:lnTo>
                  <a:lnTo>
                    <a:pt x="212344" y="634377"/>
                  </a:lnTo>
                  <a:lnTo>
                    <a:pt x="212496" y="633768"/>
                  </a:lnTo>
                  <a:lnTo>
                    <a:pt x="222211" y="636981"/>
                  </a:lnTo>
                  <a:lnTo>
                    <a:pt x="254622" y="643267"/>
                  </a:lnTo>
                  <a:lnTo>
                    <a:pt x="295478" y="645718"/>
                  </a:lnTo>
                  <a:lnTo>
                    <a:pt x="337185" y="645172"/>
                  </a:lnTo>
                  <a:lnTo>
                    <a:pt x="386969" y="640664"/>
                  </a:lnTo>
                  <a:lnTo>
                    <a:pt x="411467" y="631304"/>
                  </a:lnTo>
                  <a:lnTo>
                    <a:pt x="412115" y="614464"/>
                  </a:lnTo>
                  <a:close/>
                </a:path>
                <a:path w="626745" h="645795">
                  <a:moveTo>
                    <a:pt x="444080" y="96240"/>
                  </a:moveTo>
                  <a:lnTo>
                    <a:pt x="442480" y="82245"/>
                  </a:lnTo>
                  <a:lnTo>
                    <a:pt x="438099" y="67487"/>
                  </a:lnTo>
                  <a:lnTo>
                    <a:pt x="436016" y="61023"/>
                  </a:lnTo>
                  <a:lnTo>
                    <a:pt x="434086" y="54978"/>
                  </a:lnTo>
                  <a:lnTo>
                    <a:pt x="426986" y="24841"/>
                  </a:lnTo>
                  <a:lnTo>
                    <a:pt x="425958" y="21640"/>
                  </a:lnTo>
                  <a:lnTo>
                    <a:pt x="422236" y="10109"/>
                  </a:lnTo>
                  <a:lnTo>
                    <a:pt x="416013" y="0"/>
                  </a:lnTo>
                  <a:lnTo>
                    <a:pt x="409486" y="1206"/>
                  </a:lnTo>
                  <a:lnTo>
                    <a:pt x="404888" y="8356"/>
                  </a:lnTo>
                  <a:lnTo>
                    <a:pt x="396811" y="19431"/>
                  </a:lnTo>
                  <a:lnTo>
                    <a:pt x="390626" y="21640"/>
                  </a:lnTo>
                  <a:lnTo>
                    <a:pt x="381381" y="18110"/>
                  </a:lnTo>
                  <a:lnTo>
                    <a:pt x="364185" y="11963"/>
                  </a:lnTo>
                  <a:lnTo>
                    <a:pt x="304622" y="7010"/>
                  </a:lnTo>
                  <a:lnTo>
                    <a:pt x="257352" y="22161"/>
                  </a:lnTo>
                  <a:lnTo>
                    <a:pt x="223697" y="47383"/>
                  </a:lnTo>
                  <a:lnTo>
                    <a:pt x="202387" y="87960"/>
                  </a:lnTo>
                  <a:lnTo>
                    <a:pt x="204774" y="90208"/>
                  </a:lnTo>
                  <a:lnTo>
                    <a:pt x="207911" y="89687"/>
                  </a:lnTo>
                  <a:lnTo>
                    <a:pt x="234175" y="76288"/>
                  </a:lnTo>
                  <a:lnTo>
                    <a:pt x="243535" y="72034"/>
                  </a:lnTo>
                  <a:lnTo>
                    <a:pt x="252653" y="68681"/>
                  </a:lnTo>
                  <a:lnTo>
                    <a:pt x="262039" y="65976"/>
                  </a:lnTo>
                  <a:lnTo>
                    <a:pt x="272249" y="63677"/>
                  </a:lnTo>
                  <a:lnTo>
                    <a:pt x="294347" y="61023"/>
                  </a:lnTo>
                  <a:lnTo>
                    <a:pt x="317182" y="62001"/>
                  </a:lnTo>
                  <a:lnTo>
                    <a:pt x="337921" y="67487"/>
                  </a:lnTo>
                  <a:lnTo>
                    <a:pt x="353758" y="78346"/>
                  </a:lnTo>
                  <a:lnTo>
                    <a:pt x="351256" y="90131"/>
                  </a:lnTo>
                  <a:lnTo>
                    <a:pt x="345490" y="98374"/>
                  </a:lnTo>
                  <a:lnTo>
                    <a:pt x="339699" y="106972"/>
                  </a:lnTo>
                  <a:lnTo>
                    <a:pt x="337121" y="119811"/>
                  </a:lnTo>
                  <a:lnTo>
                    <a:pt x="358241" y="119126"/>
                  </a:lnTo>
                  <a:lnTo>
                    <a:pt x="390347" y="116332"/>
                  </a:lnTo>
                  <a:lnTo>
                    <a:pt x="421601" y="112318"/>
                  </a:lnTo>
                  <a:lnTo>
                    <a:pt x="440156" y="107937"/>
                  </a:lnTo>
                  <a:lnTo>
                    <a:pt x="444080" y="96240"/>
                  </a:lnTo>
                  <a:close/>
                </a:path>
                <a:path w="626745" h="645795">
                  <a:moveTo>
                    <a:pt x="594360" y="117157"/>
                  </a:moveTo>
                  <a:lnTo>
                    <a:pt x="585762" y="93154"/>
                  </a:lnTo>
                  <a:lnTo>
                    <a:pt x="568629" y="73850"/>
                  </a:lnTo>
                  <a:lnTo>
                    <a:pt x="544957" y="61937"/>
                  </a:lnTo>
                  <a:lnTo>
                    <a:pt x="516699" y="60185"/>
                  </a:lnTo>
                  <a:lnTo>
                    <a:pt x="481965" y="75336"/>
                  </a:lnTo>
                  <a:lnTo>
                    <a:pt x="463067" y="103632"/>
                  </a:lnTo>
                  <a:lnTo>
                    <a:pt x="459663" y="137464"/>
                  </a:lnTo>
                  <a:lnTo>
                    <a:pt x="471398" y="169189"/>
                  </a:lnTo>
                  <a:lnTo>
                    <a:pt x="497954" y="191198"/>
                  </a:lnTo>
                  <a:lnTo>
                    <a:pt x="538962" y="195872"/>
                  </a:lnTo>
                  <a:lnTo>
                    <a:pt x="562660" y="187274"/>
                  </a:lnTo>
                  <a:lnTo>
                    <a:pt x="581482" y="169824"/>
                  </a:lnTo>
                  <a:lnTo>
                    <a:pt x="592899" y="145719"/>
                  </a:lnTo>
                  <a:lnTo>
                    <a:pt x="594360" y="117157"/>
                  </a:lnTo>
                  <a:close/>
                </a:path>
                <a:path w="626745" h="645795">
                  <a:moveTo>
                    <a:pt x="597662" y="405511"/>
                  </a:moveTo>
                  <a:lnTo>
                    <a:pt x="596900" y="390867"/>
                  </a:lnTo>
                  <a:lnTo>
                    <a:pt x="594741" y="376999"/>
                  </a:lnTo>
                  <a:lnTo>
                    <a:pt x="590054" y="366039"/>
                  </a:lnTo>
                  <a:lnTo>
                    <a:pt x="581685" y="360121"/>
                  </a:lnTo>
                  <a:lnTo>
                    <a:pt x="577443" y="369036"/>
                  </a:lnTo>
                  <a:lnTo>
                    <a:pt x="574040" y="379831"/>
                  </a:lnTo>
                  <a:lnTo>
                    <a:pt x="570877" y="391134"/>
                  </a:lnTo>
                  <a:lnTo>
                    <a:pt x="567410" y="401510"/>
                  </a:lnTo>
                  <a:lnTo>
                    <a:pt x="547878" y="435610"/>
                  </a:lnTo>
                  <a:lnTo>
                    <a:pt x="520522" y="462775"/>
                  </a:lnTo>
                  <a:lnTo>
                    <a:pt x="483069" y="475475"/>
                  </a:lnTo>
                  <a:lnTo>
                    <a:pt x="478256" y="466242"/>
                  </a:lnTo>
                  <a:lnTo>
                    <a:pt x="474421" y="446913"/>
                  </a:lnTo>
                  <a:lnTo>
                    <a:pt x="469658" y="437502"/>
                  </a:lnTo>
                  <a:lnTo>
                    <a:pt x="459536" y="442849"/>
                  </a:lnTo>
                  <a:lnTo>
                    <a:pt x="448919" y="453859"/>
                  </a:lnTo>
                  <a:lnTo>
                    <a:pt x="439077" y="466610"/>
                  </a:lnTo>
                  <a:lnTo>
                    <a:pt x="431241" y="477113"/>
                  </a:lnTo>
                  <a:lnTo>
                    <a:pt x="410718" y="501408"/>
                  </a:lnTo>
                  <a:lnTo>
                    <a:pt x="404710" y="511937"/>
                  </a:lnTo>
                  <a:lnTo>
                    <a:pt x="402907" y="524040"/>
                  </a:lnTo>
                  <a:lnTo>
                    <a:pt x="415531" y="533742"/>
                  </a:lnTo>
                  <a:lnTo>
                    <a:pt x="437857" y="547027"/>
                  </a:lnTo>
                  <a:lnTo>
                    <a:pt x="479679" y="570179"/>
                  </a:lnTo>
                  <a:lnTo>
                    <a:pt x="493903" y="575868"/>
                  </a:lnTo>
                  <a:lnTo>
                    <a:pt x="497357" y="571068"/>
                  </a:lnTo>
                  <a:lnTo>
                    <a:pt x="495985" y="560387"/>
                  </a:lnTo>
                  <a:lnTo>
                    <a:pt x="495719" y="548424"/>
                  </a:lnTo>
                  <a:lnTo>
                    <a:pt x="507720" y="538111"/>
                  </a:lnTo>
                  <a:lnTo>
                    <a:pt x="533234" y="524497"/>
                  </a:lnTo>
                  <a:lnTo>
                    <a:pt x="563295" y="500253"/>
                  </a:lnTo>
                  <a:lnTo>
                    <a:pt x="588937" y="458050"/>
                  </a:lnTo>
                  <a:lnTo>
                    <a:pt x="593013" y="445528"/>
                  </a:lnTo>
                  <a:lnTo>
                    <a:pt x="595858" y="432523"/>
                  </a:lnTo>
                  <a:lnTo>
                    <a:pt x="597420" y="419138"/>
                  </a:lnTo>
                  <a:lnTo>
                    <a:pt x="597662" y="405511"/>
                  </a:lnTo>
                  <a:close/>
                </a:path>
                <a:path w="626745" h="645795">
                  <a:moveTo>
                    <a:pt x="626630" y="330454"/>
                  </a:moveTo>
                  <a:lnTo>
                    <a:pt x="624751" y="293941"/>
                  </a:lnTo>
                  <a:lnTo>
                    <a:pt x="616750" y="252641"/>
                  </a:lnTo>
                  <a:lnTo>
                    <a:pt x="600595" y="216052"/>
                  </a:lnTo>
                  <a:lnTo>
                    <a:pt x="574268" y="193611"/>
                  </a:lnTo>
                  <a:lnTo>
                    <a:pt x="566623" y="194513"/>
                  </a:lnTo>
                  <a:lnTo>
                    <a:pt x="539292" y="202768"/>
                  </a:lnTo>
                  <a:lnTo>
                    <a:pt x="525970" y="204711"/>
                  </a:lnTo>
                  <a:lnTo>
                    <a:pt x="505663" y="200952"/>
                  </a:lnTo>
                  <a:lnTo>
                    <a:pt x="491807" y="195148"/>
                  </a:lnTo>
                  <a:lnTo>
                    <a:pt x="478777" y="194576"/>
                  </a:lnTo>
                  <a:lnTo>
                    <a:pt x="460984" y="206514"/>
                  </a:lnTo>
                  <a:lnTo>
                    <a:pt x="444360" y="232702"/>
                  </a:lnTo>
                  <a:lnTo>
                    <a:pt x="433082" y="268846"/>
                  </a:lnTo>
                  <a:lnTo>
                    <a:pt x="427456" y="305231"/>
                  </a:lnTo>
                  <a:lnTo>
                    <a:pt x="427748" y="332117"/>
                  </a:lnTo>
                  <a:lnTo>
                    <a:pt x="468820" y="341972"/>
                  </a:lnTo>
                  <a:lnTo>
                    <a:pt x="529767" y="345859"/>
                  </a:lnTo>
                  <a:lnTo>
                    <a:pt x="589432" y="342455"/>
                  </a:lnTo>
                  <a:lnTo>
                    <a:pt x="626630" y="330454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lIns="0" tIns="0" rIns="0" bIns="0"/>
            <a:lstStyle/>
            <a:p>
              <a:pPr defTabSz="6857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188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43" name="object 33">
              <a:extLst>
                <a:ext uri="{FF2B5EF4-FFF2-40B4-BE49-F238E27FC236}">
                  <a16:creationId xmlns="" xmlns:a16="http://schemas.microsoft.com/office/drawing/2014/main" id="{22619840-70A1-4DB1-96A0-F0608D321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724" y="6057359"/>
              <a:ext cx="161899" cy="12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object 26">
            <a:extLst>
              <a:ext uri="{FF2B5EF4-FFF2-40B4-BE49-F238E27FC236}">
                <a16:creationId xmlns="" xmlns:a16="http://schemas.microsoft.com/office/drawing/2014/main" id="{71D63EB5-1F79-4ABA-AD58-272841655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86" y="3509752"/>
            <a:ext cx="149686" cy="1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3C2E795-BF00-43BD-A302-10239BB48CE0}"/>
              </a:ext>
            </a:extLst>
          </p:cNvPr>
          <p:cNvSpPr txBox="1"/>
          <p:nvPr/>
        </p:nvSpPr>
        <p:spPr>
          <a:xfrm>
            <a:off x="6148511" y="1098639"/>
            <a:ext cx="1860947" cy="234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24" dirty="0">
                <a:solidFill>
                  <a:prstClr val="white"/>
                </a:solidFill>
                <a:latin typeface="Trebuchet MS" panose="020B0603020202020204" pitchFamily="34" charset="0"/>
              </a:rPr>
              <a:t>с учетом социальных рисков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9B68AE1-89A7-4189-963D-A03DCEC3BA09}"/>
              </a:ext>
            </a:extLst>
          </p:cNvPr>
          <p:cNvSpPr txBox="1"/>
          <p:nvPr/>
        </p:nvSpPr>
        <p:spPr>
          <a:xfrm>
            <a:off x="5748579" y="2212327"/>
            <a:ext cx="153990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Рождение/уход</a:t>
            </a:r>
          </a:p>
          <a:p>
            <a:pPr algn="ctr"/>
            <a:r>
              <a:rPr lang="ru-RU" sz="900" i="1" dirty="0">
                <a:solidFill>
                  <a:srgbClr val="FFFFFF"/>
                </a:solidFill>
                <a:latin typeface="Arial Narrow" panose="020B0606020202030204" pitchFamily="34" charset="0"/>
              </a:rPr>
              <a:t>Поддержка материнства</a:t>
            </a:r>
            <a:endParaRPr lang="ru-RU" sz="900" i="1" dirty="0">
              <a:solidFill>
                <a:srgbClr val="FFFFFF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1DC35C8-E608-41FB-B24D-0F31C7066399}"/>
              </a:ext>
            </a:extLst>
          </p:cNvPr>
          <p:cNvSpPr txBox="1"/>
          <p:nvPr/>
        </p:nvSpPr>
        <p:spPr>
          <a:xfrm>
            <a:off x="7000974" y="2286127"/>
            <a:ext cx="1539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Детство</a:t>
            </a:r>
            <a:endParaRPr lang="ru-RU" sz="900" i="1" dirty="0">
              <a:solidFill>
                <a:srgbClr val="FFFFFF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E72CC84-52DC-4D6A-8E8C-17398AEBDF49}"/>
              </a:ext>
            </a:extLst>
          </p:cNvPr>
          <p:cNvSpPr txBox="1"/>
          <p:nvPr/>
        </p:nvSpPr>
        <p:spPr>
          <a:xfrm>
            <a:off x="5367909" y="3168314"/>
            <a:ext cx="1539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Семья</a:t>
            </a:r>
            <a:endParaRPr lang="ru-RU" sz="900" i="1" dirty="0">
              <a:solidFill>
                <a:srgbClr val="FFFFFF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0A48E18-BB0E-440A-AA6F-6308A62EB939}"/>
              </a:ext>
            </a:extLst>
          </p:cNvPr>
          <p:cNvSpPr txBox="1"/>
          <p:nvPr/>
        </p:nvSpPr>
        <p:spPr>
          <a:xfrm>
            <a:off x="6353970" y="3168314"/>
            <a:ext cx="1539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Работа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CD71887-5AD9-489D-9864-AD0E29340A7D}"/>
              </a:ext>
            </a:extLst>
          </p:cNvPr>
          <p:cNvSpPr txBox="1"/>
          <p:nvPr/>
        </p:nvSpPr>
        <p:spPr>
          <a:xfrm>
            <a:off x="7380927" y="3168314"/>
            <a:ext cx="1539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Обучение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0474228-AE72-4573-81DF-6F4B9651074F}"/>
              </a:ext>
            </a:extLst>
          </p:cNvPr>
          <p:cNvSpPr txBox="1"/>
          <p:nvPr/>
        </p:nvSpPr>
        <p:spPr>
          <a:xfrm>
            <a:off x="5404781" y="4000908"/>
            <a:ext cx="1539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Болезни</a:t>
            </a:r>
            <a:endParaRPr lang="ru-RU" sz="900" i="1" dirty="0">
              <a:solidFill>
                <a:srgbClr val="FFFFFF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2741C92-78FB-4572-ABEC-18F0FDAFB212}"/>
              </a:ext>
            </a:extLst>
          </p:cNvPr>
          <p:cNvSpPr txBox="1"/>
          <p:nvPr/>
        </p:nvSpPr>
        <p:spPr>
          <a:xfrm>
            <a:off x="6369277" y="4000908"/>
            <a:ext cx="1539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Старость</a:t>
            </a:r>
            <a:endParaRPr lang="ru-RU" sz="900" i="1" dirty="0">
              <a:solidFill>
                <a:srgbClr val="FFFFFF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2C785A2-FCB7-457C-9A17-8253ADB7CD37}"/>
              </a:ext>
            </a:extLst>
          </p:cNvPr>
          <p:cNvSpPr txBox="1"/>
          <p:nvPr/>
        </p:nvSpPr>
        <p:spPr>
          <a:xfrm>
            <a:off x="7363358" y="4000908"/>
            <a:ext cx="1539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Смерть</a:t>
            </a:r>
            <a:endParaRPr lang="ru-RU" sz="900" i="1" dirty="0">
              <a:solidFill>
                <a:srgbClr val="FFFFFF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B83E178-DF78-4F7B-AFC3-2B05291A254F}"/>
              </a:ext>
            </a:extLst>
          </p:cNvPr>
          <p:cNvSpPr txBox="1"/>
          <p:nvPr/>
        </p:nvSpPr>
        <p:spPr>
          <a:xfrm>
            <a:off x="129089" y="32274"/>
            <a:ext cx="80852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100" b="1" dirty="0">
                <a:solidFill>
                  <a:srgbClr val="FFC000"/>
                </a:solidFill>
                <a:latin typeface="Arial Narrow" panose="020B0606020202030204" pitchFamily="34" charset="0"/>
              </a:rPr>
              <a:t>СТРУКТУРА СОЦИАЛЬНОГО КОДЕКСА</a:t>
            </a:r>
            <a:endParaRPr lang="ru-RU" sz="21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C1A7F309-FB97-496A-BCB7-3E195AA0A33A}"/>
              </a:ext>
            </a:extLst>
          </p:cNvPr>
          <p:cNvSpPr/>
          <p:nvPr/>
        </p:nvSpPr>
        <p:spPr>
          <a:xfrm>
            <a:off x="5292061" y="788392"/>
            <a:ext cx="3628770" cy="386441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latin typeface="Arial Narrow" panose="020B0606020202030204" pitchFamily="34" charset="0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E894A1CF-68F8-44E5-9A0F-C24E652313B2}"/>
              </a:ext>
            </a:extLst>
          </p:cNvPr>
          <p:cNvCxnSpPr>
            <a:cxnSpLocks/>
          </p:cNvCxnSpPr>
          <p:nvPr/>
        </p:nvCxnSpPr>
        <p:spPr>
          <a:xfrm flipH="1">
            <a:off x="5988951" y="1085822"/>
            <a:ext cx="21800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7" name="Номер слайда 1">
            <a:extLst>
              <a:ext uri="{FF2B5EF4-FFF2-40B4-BE49-F238E27FC236}">
                <a16:creationId xmlns="" xmlns:a16="http://schemas.microsoft.com/office/drawing/2014/main" id="{1548C5CB-F827-40BA-BB1C-04D42D9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2" y="4863704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fld id="{7F85909D-46BC-4A68-9082-CFDF1ACF0408}" type="slidenum">
              <a:rPr lang="ru-RU" altLang="ru-RU"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898989"/>
                </a:buClr>
                <a:buFont typeface="Calibri" panose="020F0502020204030204" pitchFamily="34" charset="0"/>
                <a:buNone/>
              </a:pPr>
              <a:t>1</a:t>
            </a:fld>
            <a:endParaRPr lang="ru-RU" altLang="ru-RU" sz="900" dirty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4F25256A-98A6-433C-A64E-382493EAD50C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41997" y="643803"/>
            <a:ext cx="5041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FFC000"/>
                </a:solidFill>
                <a:latin typeface="Trebuchet MS" panose="020B0603020202020204" pitchFamily="34" charset="0"/>
              </a:rPr>
              <a:t>ОБЩАЯ ЧАСТЬ</a:t>
            </a:r>
          </a:p>
          <a:p>
            <a:r>
              <a:rPr lang="ru-RU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Раздел 1. Общие положения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1. Основные положения </a:t>
            </a:r>
            <a:r>
              <a:rPr lang="ru-RU" sz="800" dirty="0">
                <a:solidFill>
                  <a:schemeClr val="bg1"/>
                </a:solidFill>
                <a:latin typeface="Trebuchet MS" panose="020B0603020202020204" pitchFamily="34" charset="0"/>
              </a:rPr>
              <a:t>(основные понятия, принципы)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2. Права лиц в сфере социальной защиты населения 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3. Компетенция государственных органов и иных организаций</a:t>
            </a:r>
          </a:p>
          <a:p>
            <a:r>
              <a:rPr lang="ru-RU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Раздел 2. Правовое положение субъектов в сфере социальной защиты населения 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4. Государственный фонд социального страхования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5. Единый накопительный пенсионный фонд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6. Добровольные накопительные пенсионные фонды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7. Порядок осуществления деятельности единого накопительного пенсионного фонда и добровольных накопительных пенсионных фондов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8. Социальные работники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</a:t>
            </a:r>
          </a:p>
          <a:p>
            <a:r>
              <a:rPr lang="ru-RU" sz="900" b="1" dirty="0">
                <a:solidFill>
                  <a:srgbClr val="FFC000"/>
                </a:solidFill>
                <a:latin typeface="Trebuchet MS" panose="020B0603020202020204" pitchFamily="34" charset="0"/>
              </a:rPr>
              <a:t>ОСОБЕННАЯ ЧАСТЬ</a:t>
            </a:r>
          </a:p>
          <a:p>
            <a:r>
              <a:rPr lang="ru-RU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Раздел 3. Направления социальной защиты населения и порядок их реализации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9. Социальная поддержка лиц (семей), имеющих детей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10. Занятость населения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11. Адресная социальная помощь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12. Специальные социальные услуги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13. Социальная защита лиц с инвалидностью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14. Социальная поддержка отдельных категорий граждан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15. Пенсионное обеспечение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16. Социальная поддержка для лиц, потерявших кормильца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17. Единовременные выплаты на погребение некоторым категориям граждан </a:t>
            </a:r>
          </a:p>
          <a:p>
            <a:r>
              <a:rPr lang="ru-RU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Раздел 4. Социальные отчисления и пенсионные взносы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18. Социальные отчисления</a:t>
            </a:r>
          </a:p>
          <a:p>
            <a:r>
              <a:rPr lang="ru-RU" sz="900" dirty="0">
                <a:solidFill>
                  <a:schemeClr val="bg1"/>
                </a:solidFill>
                <a:latin typeface="Trebuchet MS" panose="020B0603020202020204" pitchFamily="34" charset="0"/>
              </a:rPr>
              <a:t>   Глава 19. Пенсионные взносы</a:t>
            </a:r>
          </a:p>
          <a:p>
            <a:r>
              <a:rPr lang="ru-RU" sz="900" b="1" dirty="0">
                <a:solidFill>
                  <a:schemeClr val="bg1"/>
                </a:solidFill>
                <a:latin typeface="Trebuchet MS" panose="020B0603020202020204" pitchFamily="34" charset="0"/>
              </a:rPr>
              <a:t>Раздел 5. Ответственность за нарушение законодательства Республики Казахстан о социальной защите населения. Переходные и заключительные положения </a:t>
            </a:r>
            <a:r>
              <a:rPr lang="ru-RU" sz="800" dirty="0">
                <a:solidFill>
                  <a:schemeClr val="bg1"/>
                </a:solidFill>
                <a:latin typeface="Trebuchet MS" panose="020B0603020202020204" pitchFamily="34" charset="0"/>
              </a:rPr>
              <a:t>(госконтроль, законы на утрату, поэтапный ввод отдельных норм)</a:t>
            </a:r>
            <a:endParaRPr lang="ru-RU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0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e4pHeader1">
            <a:extLst>
              <a:ext uri="{FF2B5EF4-FFF2-40B4-BE49-F238E27FC236}">
                <a16:creationId xmlns="" xmlns:a16="http://schemas.microsoft.com/office/drawing/2014/main" id="{45A51D2B-406B-433D-821B-547C6A285F59}"/>
              </a:ext>
            </a:extLst>
          </p:cNvPr>
          <p:cNvSpPr txBox="1"/>
          <p:nvPr/>
        </p:nvSpPr>
        <p:spPr>
          <a:xfrm rot="16200000">
            <a:off x="7022178" y="1642214"/>
            <a:ext cx="738664" cy="3305705"/>
          </a:xfrm>
          <a:prstGeom prst="roundRect">
            <a:avLst>
              <a:gd name="adj" fmla="val 2572"/>
            </a:avLst>
          </a:prstGeom>
          <a:solidFill>
            <a:srgbClr val="2E75B6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algn="ctr"/>
            <a:endParaRPr lang="ru-RU" sz="1000" dirty="0"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ee4pHeader1">
            <a:extLst>
              <a:ext uri="{FF2B5EF4-FFF2-40B4-BE49-F238E27FC236}">
                <a16:creationId xmlns="" xmlns:a16="http://schemas.microsoft.com/office/drawing/2014/main" id="{918FA00D-7195-42B2-81E4-51C2FDEC3F66}"/>
              </a:ext>
            </a:extLst>
          </p:cNvPr>
          <p:cNvSpPr txBox="1"/>
          <p:nvPr/>
        </p:nvSpPr>
        <p:spPr>
          <a:xfrm rot="16200000">
            <a:off x="6986360" y="759474"/>
            <a:ext cx="738664" cy="3305706"/>
          </a:xfrm>
          <a:prstGeom prst="roundRect">
            <a:avLst>
              <a:gd name="adj" fmla="val 2572"/>
            </a:avLst>
          </a:prstGeom>
          <a:solidFill>
            <a:srgbClr val="2E75B6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algn="ctr"/>
            <a:endParaRPr lang="ru-RU" sz="1000" dirty="0"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ee4pHeader1">
            <a:extLst>
              <a:ext uri="{FF2B5EF4-FFF2-40B4-BE49-F238E27FC236}">
                <a16:creationId xmlns="" xmlns:a16="http://schemas.microsoft.com/office/drawing/2014/main" id="{7A7FB7D5-C26C-4766-8106-A1FC00A719D3}"/>
              </a:ext>
            </a:extLst>
          </p:cNvPr>
          <p:cNvSpPr txBox="1"/>
          <p:nvPr/>
        </p:nvSpPr>
        <p:spPr>
          <a:xfrm rot="16200000">
            <a:off x="3098397" y="2719551"/>
            <a:ext cx="1099297" cy="3263078"/>
          </a:xfrm>
          <a:prstGeom prst="roundRect">
            <a:avLst>
              <a:gd name="adj" fmla="val 2572"/>
            </a:avLst>
          </a:prstGeom>
          <a:solidFill>
            <a:srgbClr val="295E7E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algn="ctr"/>
            <a:endParaRPr lang="ru-RU" sz="1000" dirty="0"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ee4pHeader1">
            <a:extLst>
              <a:ext uri="{FF2B5EF4-FFF2-40B4-BE49-F238E27FC236}">
                <a16:creationId xmlns="" xmlns:a16="http://schemas.microsoft.com/office/drawing/2014/main" id="{16EF1316-C8A0-4F85-8324-06AB76E6B65E}"/>
              </a:ext>
            </a:extLst>
          </p:cNvPr>
          <p:cNvSpPr txBox="1"/>
          <p:nvPr/>
        </p:nvSpPr>
        <p:spPr>
          <a:xfrm rot="16200000">
            <a:off x="3284297" y="1664668"/>
            <a:ext cx="740942" cy="3263078"/>
          </a:xfrm>
          <a:prstGeom prst="roundRect">
            <a:avLst>
              <a:gd name="adj" fmla="val 2572"/>
            </a:avLst>
          </a:prstGeom>
          <a:solidFill>
            <a:srgbClr val="2E75B6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algn="ctr"/>
            <a:endParaRPr lang="ru-RU" sz="1000" dirty="0"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ee4pHeader1">
            <a:extLst>
              <a:ext uri="{FF2B5EF4-FFF2-40B4-BE49-F238E27FC236}">
                <a16:creationId xmlns="" xmlns:a16="http://schemas.microsoft.com/office/drawing/2014/main" id="{298EF35D-2C90-4F2C-B388-620F4899ED05}"/>
              </a:ext>
            </a:extLst>
          </p:cNvPr>
          <p:cNvSpPr txBox="1"/>
          <p:nvPr/>
        </p:nvSpPr>
        <p:spPr>
          <a:xfrm rot="16200000">
            <a:off x="3284299" y="781928"/>
            <a:ext cx="740942" cy="3263078"/>
          </a:xfrm>
          <a:prstGeom prst="roundRect">
            <a:avLst>
              <a:gd name="adj" fmla="val 2572"/>
            </a:avLst>
          </a:prstGeom>
          <a:solidFill>
            <a:srgbClr val="2E75B6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algn="ctr"/>
            <a:endParaRPr lang="ru-RU" sz="1000" dirty="0"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ee4pHeader1">
            <a:extLst>
              <a:ext uri="{FF2B5EF4-FFF2-40B4-BE49-F238E27FC236}">
                <a16:creationId xmlns="" xmlns:a16="http://schemas.microsoft.com/office/drawing/2014/main" id="{44D2EE39-39D4-4CD9-B986-B05087DE95D5}"/>
              </a:ext>
            </a:extLst>
          </p:cNvPr>
          <p:cNvSpPr txBox="1"/>
          <p:nvPr/>
        </p:nvSpPr>
        <p:spPr>
          <a:xfrm rot="16200000">
            <a:off x="7019001" y="-130264"/>
            <a:ext cx="673382" cy="3305705"/>
          </a:xfrm>
          <a:prstGeom prst="roundRect">
            <a:avLst>
              <a:gd name="adj" fmla="val 2572"/>
            </a:avLst>
          </a:prstGeom>
          <a:solidFill>
            <a:srgbClr val="5BAD82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algn="ctr"/>
            <a:endParaRPr lang="ru-RU" sz="1000" dirty="0"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Объект 33" hidden="1">
            <a:extLst>
              <a:ext uri="{FF2B5EF4-FFF2-40B4-BE49-F238E27FC236}">
                <a16:creationId xmlns="" xmlns:a16="http://schemas.microsoft.com/office/drawing/2014/main" id="{F402E683-9839-D9DA-C614-2F818FE13C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34" name="Объект 33" hidden="1">
                        <a:extLst>
                          <a:ext uri="{FF2B5EF4-FFF2-40B4-BE49-F238E27FC236}">
                            <a16:creationId xmlns="" xmlns:a16="http://schemas.microsoft.com/office/drawing/2014/main" id="{F402E683-9839-D9DA-C614-2F818FE13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EF81480-1B54-F607-E044-2BA8C00BC0F6}"/>
              </a:ext>
            </a:extLst>
          </p:cNvPr>
          <p:cNvSpPr/>
          <p:nvPr/>
        </p:nvSpPr>
        <p:spPr>
          <a:xfrm>
            <a:off x="2023231" y="670374"/>
            <a:ext cx="3263076" cy="338723"/>
          </a:xfrm>
          <a:prstGeom prst="rect">
            <a:avLst/>
          </a:prstGeom>
          <a:solidFill>
            <a:srgbClr val="002F8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Segoe UI Light" panose="020B0502040204020203" pitchFamily="34" charset="0"/>
              </a:rPr>
              <a:t>Действующий механизм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E110927-3129-35B1-A232-138A74A68CB8}"/>
              </a:ext>
            </a:extLst>
          </p:cNvPr>
          <p:cNvSpPr/>
          <p:nvPr/>
        </p:nvSpPr>
        <p:spPr>
          <a:xfrm>
            <a:off x="5718516" y="671909"/>
            <a:ext cx="3119181" cy="338723"/>
          </a:xfrm>
          <a:prstGeom prst="rect">
            <a:avLst/>
          </a:prstGeom>
          <a:solidFill>
            <a:srgbClr val="002F8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Segoe UI Light" panose="020B0502040204020203" pitchFamily="34" charset="0"/>
              </a:rPr>
              <a:t>Предлагаемый механизм</a:t>
            </a:r>
          </a:p>
        </p:txBody>
      </p:sp>
      <p:sp>
        <p:nvSpPr>
          <p:cNvPr id="25" name="ee4pHeader1">
            <a:extLst>
              <a:ext uri="{FF2B5EF4-FFF2-40B4-BE49-F238E27FC236}">
                <a16:creationId xmlns="" xmlns:a16="http://schemas.microsoft.com/office/drawing/2014/main" id="{1D1960DD-68F6-A12F-2A6A-44978FCE6B92}"/>
              </a:ext>
            </a:extLst>
          </p:cNvPr>
          <p:cNvSpPr txBox="1"/>
          <p:nvPr/>
        </p:nvSpPr>
        <p:spPr>
          <a:xfrm rot="16200000">
            <a:off x="3311355" y="-108949"/>
            <a:ext cx="673381" cy="3263078"/>
          </a:xfrm>
          <a:prstGeom prst="roundRect">
            <a:avLst>
              <a:gd name="adj" fmla="val 2572"/>
            </a:avLst>
          </a:prstGeom>
          <a:solidFill>
            <a:srgbClr val="5BAD82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algn="ctr"/>
            <a:endParaRPr lang="ru-RU" sz="1000" dirty="0"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9E1326C-F12C-4802-887A-EDE54F8DDBAD}"/>
              </a:ext>
            </a:extLst>
          </p:cNvPr>
          <p:cNvSpPr txBox="1"/>
          <p:nvPr/>
        </p:nvSpPr>
        <p:spPr>
          <a:xfrm>
            <a:off x="2023232" y="1396578"/>
            <a:ext cx="30622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80975" indent="-180975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до 24 месяцев</a:t>
            </a: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, до выхода гражданина на пенсию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33902EA-67E7-4DBF-B453-068ED0EFE953}"/>
              </a:ext>
            </a:extLst>
          </p:cNvPr>
          <p:cNvSpPr/>
          <p:nvPr/>
        </p:nvSpPr>
        <p:spPr>
          <a:xfrm>
            <a:off x="5851591" y="1382597"/>
            <a:ext cx="30566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Начиная с 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50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лет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8D56268-1B18-42B8-80BB-2350071D0C29}"/>
              </a:ext>
            </a:extLst>
          </p:cNvPr>
          <p:cNvSpPr txBox="1"/>
          <p:nvPr/>
        </p:nvSpPr>
        <p:spPr>
          <a:xfrm>
            <a:off x="2023231" y="2184793"/>
            <a:ext cx="30087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80975" indent="-180975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ru-RU" sz="105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Софинансирование</a:t>
            </a: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 зарплаты участника в размере до 50% между государством и работодателем.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9EE2264-10D6-4F27-A042-8F182D94FF9A}"/>
              </a:ext>
            </a:extLst>
          </p:cNvPr>
          <p:cNvSpPr txBox="1"/>
          <p:nvPr/>
        </p:nvSpPr>
        <p:spPr>
          <a:xfrm>
            <a:off x="5837295" y="2031418"/>
            <a:ext cx="30566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80975" indent="-180975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ru-RU" sz="105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Софинансирование</a:t>
            </a: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 зарплаты участника:</a:t>
            </a:r>
          </a:p>
          <a:p>
            <a:pPr marL="0" indent="0" algn="just">
              <a:buNone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1 год - 70% государством/30% работодатель;</a:t>
            </a:r>
          </a:p>
          <a:p>
            <a:pPr marL="0" indent="0" algn="just">
              <a:buNone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2 год - 65% государством/35% работодатель;</a:t>
            </a:r>
          </a:p>
          <a:p>
            <a:pPr marL="0" indent="0" algn="just">
              <a:buNone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3 год - 60% государством/40% работодатель.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F7FCF645-F8A6-4A61-A085-49879410E736}"/>
              </a:ext>
            </a:extLst>
          </p:cNvPr>
          <p:cNvSpPr/>
          <p:nvPr/>
        </p:nvSpPr>
        <p:spPr>
          <a:xfrm>
            <a:off x="2023231" y="3865018"/>
            <a:ext cx="326307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3AB09E"/>
              </a:buClr>
              <a:buSzPct val="140000"/>
            </a:pPr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Не создаются: н</a:t>
            </a: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</a:rPr>
              <a:t>а тяжелых работах, работах с вредными и (или) опасными условиями труда и по профессиям/занятиям, относящимся к 9-ой группе низкоквалифицированных работников согласно Национальному классификатору занятий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</a:rPr>
              <a:t>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93A47F8-BDCC-4156-86C8-83BE7C69E6E6}"/>
              </a:ext>
            </a:extLst>
          </p:cNvPr>
          <p:cNvSpPr txBox="1"/>
          <p:nvPr/>
        </p:nvSpPr>
        <p:spPr>
          <a:xfrm>
            <a:off x="129041" y="90363"/>
            <a:ext cx="774171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</a:rPr>
              <a:t>ТРАНСФОРМАЦИЯ ПРОГРАММЫ «СЕРЕБРЯНЫЙ ВОЗРАСТ» </a:t>
            </a:r>
          </a:p>
        </p:txBody>
      </p:sp>
      <p:sp>
        <p:nvSpPr>
          <p:cNvPr id="20" name="Rectangle 46">
            <a:extLst>
              <a:ext uri="{FF2B5EF4-FFF2-40B4-BE49-F238E27FC236}">
                <a16:creationId xmlns="" xmlns:a16="http://schemas.microsoft.com/office/drawing/2014/main" id="{0FE6CDD6-C442-40DF-A0ED-18E9600C7319}"/>
              </a:ext>
            </a:extLst>
          </p:cNvPr>
          <p:cNvSpPr/>
          <p:nvPr/>
        </p:nvSpPr>
        <p:spPr>
          <a:xfrm>
            <a:off x="249966" y="1185902"/>
            <a:ext cx="1343287" cy="673379"/>
          </a:xfrm>
          <a:prstGeom prst="rect">
            <a:avLst/>
          </a:prstGeom>
          <a:solidFill>
            <a:srgbClr val="5BAD8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Продолжительность участия</a:t>
            </a:r>
          </a:p>
        </p:txBody>
      </p:sp>
      <p:sp>
        <p:nvSpPr>
          <p:cNvPr id="21" name="Rectangle 46">
            <a:extLst>
              <a:ext uri="{FF2B5EF4-FFF2-40B4-BE49-F238E27FC236}">
                <a16:creationId xmlns="" xmlns:a16="http://schemas.microsoft.com/office/drawing/2014/main" id="{8A622E3A-2721-4516-B94A-5C2147D51CCA}"/>
              </a:ext>
            </a:extLst>
          </p:cNvPr>
          <p:cNvSpPr/>
          <p:nvPr/>
        </p:nvSpPr>
        <p:spPr>
          <a:xfrm>
            <a:off x="249966" y="2044753"/>
            <a:ext cx="1343287" cy="740942"/>
          </a:xfrm>
          <a:prstGeom prst="rect">
            <a:avLst/>
          </a:prstGeom>
          <a:solidFill>
            <a:srgbClr val="2E75B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Софинансирование</a:t>
            </a:r>
            <a:endParaRPr lang="ru-RU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angle 46">
            <a:extLst>
              <a:ext uri="{FF2B5EF4-FFF2-40B4-BE49-F238E27FC236}">
                <a16:creationId xmlns="" xmlns:a16="http://schemas.microsoft.com/office/drawing/2014/main" id="{61E47A09-8C6E-41DD-98C9-88AA4763F86B}"/>
              </a:ext>
            </a:extLst>
          </p:cNvPr>
          <p:cNvSpPr/>
          <p:nvPr/>
        </p:nvSpPr>
        <p:spPr>
          <a:xfrm>
            <a:off x="250032" y="3865018"/>
            <a:ext cx="1363793" cy="900246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Рабочие места</a:t>
            </a:r>
            <a:endParaRPr lang="ru-RU" sz="1050" b="1" i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46">
            <a:extLst>
              <a:ext uri="{FF2B5EF4-FFF2-40B4-BE49-F238E27FC236}">
                <a16:creationId xmlns="" xmlns:a16="http://schemas.microsoft.com/office/drawing/2014/main" id="{F0C0679B-5094-49D9-B103-3EB9E384A24C}"/>
              </a:ext>
            </a:extLst>
          </p:cNvPr>
          <p:cNvSpPr/>
          <p:nvPr/>
        </p:nvSpPr>
        <p:spPr>
          <a:xfrm>
            <a:off x="249965" y="2939872"/>
            <a:ext cx="1343287" cy="740942"/>
          </a:xfrm>
          <a:prstGeom prst="rect">
            <a:avLst/>
          </a:prstGeom>
          <a:solidFill>
            <a:srgbClr val="2E75B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Размер субсидии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A0A6778-FEA4-4FDD-BC02-A9BB70B43033}"/>
              </a:ext>
            </a:extLst>
          </p:cNvPr>
          <p:cNvSpPr txBox="1"/>
          <p:nvPr/>
        </p:nvSpPr>
        <p:spPr>
          <a:xfrm>
            <a:off x="2023231" y="2987349"/>
            <a:ext cx="325635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80975" indent="-180975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 выплаты </a:t>
            </a:r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не более 30 МРП</a:t>
            </a: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(в 2022 году – 95,4 тыс. </a:t>
            </a:r>
            <a:r>
              <a:rPr lang="ru-RU" sz="105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тг</a:t>
            </a: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.) с учетом обязательных социальных отчислений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79FEE2C-AB5A-43C3-8126-BAB4E1D90774}"/>
              </a:ext>
            </a:extLst>
          </p:cNvPr>
          <p:cNvSpPr txBox="1"/>
          <p:nvPr/>
        </p:nvSpPr>
        <p:spPr>
          <a:xfrm>
            <a:off x="5803774" y="2997694"/>
            <a:ext cx="303392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80975" indent="-180975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Размер выплаты </a:t>
            </a:r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не более 30 МРП</a:t>
            </a: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(в 2023 году – 100,2 тыс. т.) с учетом обязательных социальных отчислений</a:t>
            </a:r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="" xmlns:a16="http://schemas.microsoft.com/office/drawing/2014/main" id="{B7A804AE-4BD0-4D80-BC5E-CC9776908F87}"/>
              </a:ext>
            </a:extLst>
          </p:cNvPr>
          <p:cNvSpPr/>
          <p:nvPr/>
        </p:nvSpPr>
        <p:spPr>
          <a:xfrm rot="5400000">
            <a:off x="5226228" y="1452555"/>
            <a:ext cx="576665" cy="164001"/>
          </a:xfrm>
          <a:prstGeom prst="triangle">
            <a:avLst/>
          </a:prstGeom>
          <a:solidFill>
            <a:srgbClr val="5BAD82"/>
          </a:solidFill>
          <a:ln>
            <a:solidFill>
              <a:srgbClr val="5B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ee4pHeader1">
            <a:extLst>
              <a:ext uri="{FF2B5EF4-FFF2-40B4-BE49-F238E27FC236}">
                <a16:creationId xmlns="" xmlns:a16="http://schemas.microsoft.com/office/drawing/2014/main" id="{09227DC2-85DF-4F7E-B785-FD30EA890228}"/>
              </a:ext>
            </a:extLst>
          </p:cNvPr>
          <p:cNvSpPr txBox="1"/>
          <p:nvPr/>
        </p:nvSpPr>
        <p:spPr>
          <a:xfrm rot="16200000">
            <a:off x="6820788" y="2704866"/>
            <a:ext cx="1126082" cy="3305705"/>
          </a:xfrm>
          <a:prstGeom prst="roundRect">
            <a:avLst>
              <a:gd name="adj" fmla="val 2572"/>
            </a:avLst>
          </a:prstGeom>
          <a:solidFill>
            <a:srgbClr val="295E7E"/>
          </a:solidFill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algn="ctr"/>
            <a:endParaRPr lang="ru-RU" sz="1000" dirty="0"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63A7B60-3BAA-41ED-9A15-56B8FA80C7DA}"/>
              </a:ext>
            </a:extLst>
          </p:cNvPr>
          <p:cNvSpPr/>
          <p:nvPr/>
        </p:nvSpPr>
        <p:spPr>
          <a:xfrm>
            <a:off x="5784250" y="3766196"/>
            <a:ext cx="2968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Вовлечение женщин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предпенсионного возраста в социальные проекты с целью увеличения периода участия в пенсионной системе:</a:t>
            </a:r>
          </a:p>
          <a:p>
            <a:pPr lvl="0" algn="just">
              <a:buFontTx/>
              <a:buChar char="-"/>
              <a:defRPr/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индивидуальными помощниками;</a:t>
            </a:r>
          </a:p>
          <a:p>
            <a:pPr lvl="0">
              <a:buFontTx/>
              <a:buChar char="-"/>
              <a:defRPr/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социальными работниками по уходу;</a:t>
            </a:r>
          </a:p>
          <a:p>
            <a:pPr lvl="0">
              <a:buFontTx/>
              <a:buChar char="-"/>
              <a:defRPr/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консультантами по социальной работе;</a:t>
            </a:r>
          </a:p>
          <a:p>
            <a:pPr lvl="0">
              <a:buFontTx/>
              <a:buChar char="-"/>
              <a:defRPr/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 наставниками для молодых работников</a:t>
            </a:r>
            <a:endParaRPr lang="ru-RU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="" xmlns:a16="http://schemas.microsoft.com/office/drawing/2014/main" id="{7A70DB32-76ED-4E06-8AC9-1CC8386D829C}"/>
              </a:ext>
            </a:extLst>
          </p:cNvPr>
          <p:cNvSpPr/>
          <p:nvPr/>
        </p:nvSpPr>
        <p:spPr>
          <a:xfrm rot="5400000">
            <a:off x="5226228" y="2310541"/>
            <a:ext cx="576665" cy="164001"/>
          </a:xfrm>
          <a:prstGeom prst="triangle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="" xmlns:a16="http://schemas.microsoft.com/office/drawing/2014/main" id="{40111157-A839-4E55-BE3E-9DBFBB1B5086}"/>
              </a:ext>
            </a:extLst>
          </p:cNvPr>
          <p:cNvSpPr/>
          <p:nvPr/>
        </p:nvSpPr>
        <p:spPr>
          <a:xfrm rot="5400000">
            <a:off x="5226228" y="3228342"/>
            <a:ext cx="576665" cy="164001"/>
          </a:xfrm>
          <a:prstGeom prst="triangle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="" xmlns:a16="http://schemas.microsoft.com/office/drawing/2014/main" id="{EC2268C9-22F1-4E05-AEB2-378F335954A4}"/>
              </a:ext>
            </a:extLst>
          </p:cNvPr>
          <p:cNvSpPr/>
          <p:nvPr/>
        </p:nvSpPr>
        <p:spPr>
          <a:xfrm rot="5400000">
            <a:off x="1557740" y="1460811"/>
            <a:ext cx="576665" cy="164001"/>
          </a:xfrm>
          <a:prstGeom prst="triangle">
            <a:avLst/>
          </a:prstGeom>
          <a:solidFill>
            <a:srgbClr val="5BAD82"/>
          </a:solidFill>
          <a:ln>
            <a:solidFill>
              <a:srgbClr val="5B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="" xmlns:a16="http://schemas.microsoft.com/office/drawing/2014/main" id="{39B40F70-9FCE-4295-829F-E95A83FBCEA9}"/>
              </a:ext>
            </a:extLst>
          </p:cNvPr>
          <p:cNvSpPr/>
          <p:nvPr/>
        </p:nvSpPr>
        <p:spPr>
          <a:xfrm rot="5400000">
            <a:off x="1557740" y="2332865"/>
            <a:ext cx="576665" cy="164001"/>
          </a:xfrm>
          <a:prstGeom prst="triangle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="" xmlns:a16="http://schemas.microsoft.com/office/drawing/2014/main" id="{AA8C8BD2-0C67-438E-A9FB-8D06DC777723}"/>
              </a:ext>
            </a:extLst>
          </p:cNvPr>
          <p:cNvSpPr/>
          <p:nvPr/>
        </p:nvSpPr>
        <p:spPr>
          <a:xfrm rot="5400000">
            <a:off x="1557740" y="3243632"/>
            <a:ext cx="576665" cy="164001"/>
          </a:xfrm>
          <a:prstGeom prst="triangle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="" xmlns:a16="http://schemas.microsoft.com/office/drawing/2014/main" id="{3130D725-B4B8-466A-AA34-70FE1525A943}"/>
              </a:ext>
            </a:extLst>
          </p:cNvPr>
          <p:cNvSpPr/>
          <p:nvPr/>
        </p:nvSpPr>
        <p:spPr>
          <a:xfrm rot="5400000">
            <a:off x="1462302" y="4263158"/>
            <a:ext cx="767542" cy="164001"/>
          </a:xfrm>
          <a:prstGeom prst="triangle">
            <a:avLst/>
          </a:prstGeom>
          <a:solidFill>
            <a:srgbClr val="295E7E"/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="" xmlns:a16="http://schemas.microsoft.com/office/drawing/2014/main" id="{0C7F80A8-FAB4-41DB-92A6-8B35A8EE3C19}"/>
              </a:ext>
            </a:extLst>
          </p:cNvPr>
          <p:cNvSpPr/>
          <p:nvPr/>
        </p:nvSpPr>
        <p:spPr>
          <a:xfrm rot="5400000">
            <a:off x="5130790" y="4233141"/>
            <a:ext cx="767542" cy="164001"/>
          </a:xfrm>
          <a:prstGeom prst="triangle">
            <a:avLst/>
          </a:prstGeom>
          <a:solidFill>
            <a:srgbClr val="295E7E"/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92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F8CB959-2812-4027-9408-C9E091A04678}"/>
              </a:ext>
            </a:extLst>
          </p:cNvPr>
          <p:cNvSpPr/>
          <p:nvPr/>
        </p:nvSpPr>
        <p:spPr>
          <a:xfrm>
            <a:off x="3442574" y="831532"/>
            <a:ext cx="5444728" cy="38892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78851" name="ee4pHeader1">
            <a:extLst>
              <a:ext uri="{FF2B5EF4-FFF2-40B4-BE49-F238E27FC236}">
                <a16:creationId xmlns="" xmlns:a16="http://schemas.microsoft.com/office/drawing/2014/main" id="{6F69E874-FF83-41BE-B9D9-5A1FBEEC1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770" y="916068"/>
            <a:ext cx="1376363" cy="2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>
                <a:solidFill>
                  <a:srgbClr val="FFD966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Новые задачи</a:t>
            </a:r>
            <a:endParaRPr lang="ru-RU" altLang="ru-RU" sz="1500" b="1" dirty="0">
              <a:solidFill>
                <a:srgbClr val="FFD966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46">
            <a:extLst>
              <a:ext uri="{FF2B5EF4-FFF2-40B4-BE49-F238E27FC236}">
                <a16:creationId xmlns="" xmlns:a16="http://schemas.microsoft.com/office/drawing/2014/main" id="{321CBB62-04EB-4691-95B9-65C783BF7271}"/>
              </a:ext>
            </a:extLst>
          </p:cNvPr>
          <p:cNvSpPr/>
          <p:nvPr/>
        </p:nvSpPr>
        <p:spPr>
          <a:xfrm>
            <a:off x="276702" y="831533"/>
            <a:ext cx="3879056" cy="3889772"/>
          </a:xfrm>
          <a:prstGeom prst="homePlate">
            <a:avLst>
              <a:gd name="adj" fmla="val 13243"/>
            </a:avLst>
          </a:prstGeom>
          <a:solidFill>
            <a:schemeClr val="accent3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/>
          <a:lstStyle/>
          <a:p>
            <a:pPr algn="ctr" defTabSz="685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8854" name="Группа 7">
            <a:extLst>
              <a:ext uri="{FF2B5EF4-FFF2-40B4-BE49-F238E27FC236}">
                <a16:creationId xmlns="" xmlns:a16="http://schemas.microsoft.com/office/drawing/2014/main" id="{F9D80FFA-FD10-4DAE-8173-FE28CB04336D}"/>
              </a:ext>
            </a:extLst>
          </p:cNvPr>
          <p:cNvGrpSpPr>
            <a:grpSpLocks/>
          </p:cNvGrpSpPr>
          <p:nvPr/>
        </p:nvGrpSpPr>
        <p:grpSpPr bwMode="auto">
          <a:xfrm>
            <a:off x="755333" y="1853089"/>
            <a:ext cx="1203722" cy="659606"/>
            <a:chOff x="960965" y="3011238"/>
            <a:chExt cx="1879085" cy="879677"/>
          </a:xfrm>
        </p:grpSpPr>
        <p:sp>
          <p:nvSpPr>
            <p:cNvPr id="78893" name="ee4pHeader1">
              <a:extLst>
                <a:ext uri="{FF2B5EF4-FFF2-40B4-BE49-F238E27FC236}">
                  <a16:creationId xmlns="" xmlns:a16="http://schemas.microsoft.com/office/drawing/2014/main" id="{078C5F77-4C88-47B5-934B-321AF62EA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130" y="3011238"/>
              <a:ext cx="1877920" cy="8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3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500" b="1" dirty="0">
                  <a:solidFill>
                    <a:srgbClr val="295E7E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от…</a:t>
              </a:r>
              <a:endParaRPr lang="ru-RU" altLang="ru-RU" sz="1500" b="1" dirty="0">
                <a:solidFill>
                  <a:srgbClr val="000000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35E38481-1120-46C7-8596-4E59A18487AD}"/>
                </a:ext>
              </a:extLst>
            </p:cNvPr>
            <p:cNvCxnSpPr/>
            <p:nvPr/>
          </p:nvCxnSpPr>
          <p:spPr>
            <a:xfrm>
              <a:off x="960965" y="3476483"/>
              <a:ext cx="1879085" cy="0"/>
            </a:xfrm>
            <a:prstGeom prst="line">
              <a:avLst/>
            </a:prstGeom>
            <a:ln w="19050" cap="rnd" cmpd="sng" algn="ctr">
              <a:solidFill>
                <a:srgbClr val="B2B2B2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55" name="ee4pHeader1">
            <a:extLst>
              <a:ext uri="{FF2B5EF4-FFF2-40B4-BE49-F238E27FC236}">
                <a16:creationId xmlns="" xmlns:a16="http://schemas.microsoft.com/office/drawing/2014/main" id="{556542C2-A1CA-4591-83A4-727584D23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724" y="1853089"/>
            <a:ext cx="1408509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>
                <a:solidFill>
                  <a:srgbClr val="295E7E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… к</a:t>
            </a:r>
            <a:endParaRPr lang="ru-RU" altLang="ru-RU" sz="1500" b="1" dirty="0">
              <a:solidFill>
                <a:srgbClr val="000000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C7A9BB6-30BB-40E2-A1BB-DEA67438F181}"/>
              </a:ext>
            </a:extLst>
          </p:cNvPr>
          <p:cNvCxnSpPr/>
          <p:nvPr/>
        </p:nvCxnSpPr>
        <p:spPr>
          <a:xfrm>
            <a:off x="2355533" y="2201942"/>
            <a:ext cx="1322785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e4pContent3">
            <a:extLst>
              <a:ext uri="{FF2B5EF4-FFF2-40B4-BE49-F238E27FC236}">
                <a16:creationId xmlns="" xmlns:a16="http://schemas.microsoft.com/office/drawing/2014/main" id="{239017DA-DDEF-48E6-B978-A558179BF170}"/>
              </a:ext>
            </a:extLst>
          </p:cNvPr>
          <p:cNvSpPr txBox="1"/>
          <p:nvPr/>
        </p:nvSpPr>
        <p:spPr>
          <a:xfrm>
            <a:off x="773194" y="2385299"/>
            <a:ext cx="1097180" cy="10387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002F8E"/>
                </a:solidFill>
              </a:rPr>
              <a:t>поддержки отдельных уязвимых категорий граждан</a:t>
            </a:r>
          </a:p>
        </p:txBody>
      </p:sp>
      <p:sp>
        <p:nvSpPr>
          <p:cNvPr id="17" name="ee4pContent3">
            <a:extLst>
              <a:ext uri="{FF2B5EF4-FFF2-40B4-BE49-F238E27FC236}">
                <a16:creationId xmlns="" xmlns:a16="http://schemas.microsoft.com/office/drawing/2014/main" id="{830B8B8D-4786-4AC6-B6CA-B9212EDA8326}"/>
              </a:ext>
            </a:extLst>
          </p:cNvPr>
          <p:cNvSpPr txBox="1"/>
          <p:nvPr/>
        </p:nvSpPr>
        <p:spPr>
          <a:xfrm>
            <a:off x="2267426" y="2357914"/>
            <a:ext cx="1524000" cy="124649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002F8E"/>
                </a:solidFill>
              </a:rPr>
              <a:t>созданию базовых условий для укрепления и развития  казахстанской семьи</a:t>
            </a:r>
          </a:p>
        </p:txBody>
      </p:sp>
      <p:sp>
        <p:nvSpPr>
          <p:cNvPr id="78860" name="ee4pHeader1">
            <a:extLst>
              <a:ext uri="{FF2B5EF4-FFF2-40B4-BE49-F238E27FC236}">
                <a16:creationId xmlns="" xmlns:a16="http://schemas.microsoft.com/office/drawing/2014/main" id="{E5881373-0FA0-4653-841A-753E1AB03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" y="869632"/>
            <a:ext cx="3049191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>
                <a:solidFill>
                  <a:srgbClr val="002F8E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Предполагает переход</a:t>
            </a:r>
            <a:endParaRPr lang="ru-RU" altLang="ru-RU" sz="1500" b="1" dirty="0">
              <a:solidFill>
                <a:srgbClr val="002F8E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ee4pContent2">
            <a:extLst>
              <a:ext uri="{FF2B5EF4-FFF2-40B4-BE49-F238E27FC236}">
                <a16:creationId xmlns="" xmlns:a16="http://schemas.microsoft.com/office/drawing/2014/main" id="{27C2FA32-0EEA-4070-960A-E038869B516F}"/>
              </a:ext>
            </a:extLst>
          </p:cNvPr>
          <p:cNvSpPr txBox="1"/>
          <p:nvPr/>
        </p:nvSpPr>
        <p:spPr>
          <a:xfrm>
            <a:off x="6613208" y="3667601"/>
            <a:ext cx="1965722" cy="6238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76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ee4pContent2">
            <a:extLst>
              <a:ext uri="{FF2B5EF4-FFF2-40B4-BE49-F238E27FC236}">
                <a16:creationId xmlns="" xmlns:a16="http://schemas.microsoft.com/office/drawing/2014/main" id="{465E0066-6008-4774-9B68-88861E051009}"/>
              </a:ext>
            </a:extLst>
          </p:cNvPr>
          <p:cNvSpPr txBox="1"/>
          <p:nvPr/>
        </p:nvSpPr>
        <p:spPr>
          <a:xfrm>
            <a:off x="4782026" y="3248501"/>
            <a:ext cx="1300163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76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50" b="1" dirty="0">
                <a:solidFill>
                  <a:srgbClr val="FFD966"/>
                </a:solidFill>
              </a:rPr>
              <a:t>Пенсионная </a:t>
            </a:r>
          </a:p>
          <a:p>
            <a:pPr defTabSz="68576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50" b="1" dirty="0">
                <a:solidFill>
                  <a:srgbClr val="FFD966"/>
                </a:solidFill>
              </a:rPr>
              <a:t>политика 2.0</a:t>
            </a:r>
          </a:p>
        </p:txBody>
      </p:sp>
      <p:sp>
        <p:nvSpPr>
          <p:cNvPr id="24" name="ee4pContent2">
            <a:extLst>
              <a:ext uri="{FF2B5EF4-FFF2-40B4-BE49-F238E27FC236}">
                <a16:creationId xmlns="" xmlns:a16="http://schemas.microsoft.com/office/drawing/2014/main" id="{CCB7858C-8583-4698-926F-C7B2CCE37980}"/>
              </a:ext>
            </a:extLst>
          </p:cNvPr>
          <p:cNvSpPr txBox="1"/>
          <p:nvPr/>
        </p:nvSpPr>
        <p:spPr>
          <a:xfrm>
            <a:off x="5942886" y="3113962"/>
            <a:ext cx="2863453" cy="7834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28588" indent="-128588" defTabSz="685760" font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sz="975" dirty="0">
                <a:solidFill>
                  <a:prstClr val="white"/>
                </a:solidFill>
              </a:rPr>
              <a:t>Участие государства, работодателя и работника в пенсионной системе</a:t>
            </a:r>
          </a:p>
          <a:p>
            <a:pPr marL="128588" indent="-128588" defTabSz="685760" font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sz="975" dirty="0">
                <a:solidFill>
                  <a:prstClr val="white"/>
                </a:solidFill>
              </a:rPr>
              <a:t>Многоуровневая устойчивая пенсионная система</a:t>
            </a:r>
          </a:p>
        </p:txBody>
      </p:sp>
      <p:sp>
        <p:nvSpPr>
          <p:cNvPr id="27" name="ee4pContent2">
            <a:extLst>
              <a:ext uri="{FF2B5EF4-FFF2-40B4-BE49-F238E27FC236}">
                <a16:creationId xmlns="" xmlns:a16="http://schemas.microsoft.com/office/drawing/2014/main" id="{222CB3B8-0D38-4781-9FAC-1897B370A5F7}"/>
              </a:ext>
            </a:extLst>
          </p:cNvPr>
          <p:cNvSpPr txBox="1"/>
          <p:nvPr/>
        </p:nvSpPr>
        <p:spPr>
          <a:xfrm>
            <a:off x="4777264" y="2313861"/>
            <a:ext cx="1475185" cy="57030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76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50" b="1" dirty="0">
                <a:solidFill>
                  <a:srgbClr val="FFD966"/>
                </a:solidFill>
              </a:rPr>
              <a:t>Новая политика занятости</a:t>
            </a:r>
          </a:p>
        </p:txBody>
      </p:sp>
      <p:sp>
        <p:nvSpPr>
          <p:cNvPr id="28" name="ee4pContent2">
            <a:extLst>
              <a:ext uri="{FF2B5EF4-FFF2-40B4-BE49-F238E27FC236}">
                <a16:creationId xmlns="" xmlns:a16="http://schemas.microsoft.com/office/drawing/2014/main" id="{B577DD53-CA14-454C-B641-AB995BF20133}"/>
              </a:ext>
            </a:extLst>
          </p:cNvPr>
          <p:cNvSpPr txBox="1"/>
          <p:nvPr/>
        </p:nvSpPr>
        <p:spPr>
          <a:xfrm>
            <a:off x="5942886" y="2223374"/>
            <a:ext cx="2863453" cy="68460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28588" indent="-128588" defTabSz="685760" font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sz="975" dirty="0">
                <a:solidFill>
                  <a:prstClr val="white"/>
                </a:solidFill>
              </a:rPr>
              <a:t>НОВЫЙ СОЦИАЛЬНЫЙ КОНТРАКТ между государством, работодателями и работниками на развитие рабочей силы </a:t>
            </a:r>
          </a:p>
          <a:p>
            <a:pPr marL="128588" indent="-128588" defTabSz="685760" font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sz="975" dirty="0">
                <a:solidFill>
                  <a:prstClr val="white"/>
                </a:solidFill>
              </a:rPr>
              <a:t>Либерализация рынка труда</a:t>
            </a:r>
          </a:p>
        </p:txBody>
      </p:sp>
      <p:sp>
        <p:nvSpPr>
          <p:cNvPr id="31" name="ee4pContent2">
            <a:extLst>
              <a:ext uri="{FF2B5EF4-FFF2-40B4-BE49-F238E27FC236}">
                <a16:creationId xmlns="" xmlns:a16="http://schemas.microsoft.com/office/drawing/2014/main" id="{D81E4775-9BD9-44B2-A401-1A7AE79CE851}"/>
              </a:ext>
            </a:extLst>
          </p:cNvPr>
          <p:cNvSpPr txBox="1"/>
          <p:nvPr/>
        </p:nvSpPr>
        <p:spPr>
          <a:xfrm>
            <a:off x="4762976" y="1481614"/>
            <a:ext cx="1572816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76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50" b="1" dirty="0">
                <a:solidFill>
                  <a:srgbClr val="FFD966"/>
                </a:solidFill>
              </a:rPr>
              <a:t>Внедрение</a:t>
            </a:r>
            <a:br>
              <a:rPr lang="ru-RU" sz="1050" b="1" dirty="0">
                <a:solidFill>
                  <a:srgbClr val="FFD966"/>
                </a:solidFill>
              </a:rPr>
            </a:br>
            <a:r>
              <a:rPr lang="ru-RU" sz="1050" b="1" dirty="0">
                <a:solidFill>
                  <a:srgbClr val="FFD966"/>
                </a:solidFill>
              </a:rPr>
              <a:t>Цифровой </a:t>
            </a:r>
            <a:br>
              <a:rPr lang="ru-RU" sz="1050" b="1" dirty="0">
                <a:solidFill>
                  <a:srgbClr val="FFD966"/>
                </a:solidFill>
              </a:rPr>
            </a:br>
            <a:r>
              <a:rPr lang="ru-RU" sz="1050" b="1" dirty="0">
                <a:solidFill>
                  <a:srgbClr val="FFD966"/>
                </a:solidFill>
              </a:rPr>
              <a:t>карты семьи</a:t>
            </a:r>
          </a:p>
        </p:txBody>
      </p:sp>
      <p:sp>
        <p:nvSpPr>
          <p:cNvPr id="32" name="ee4pContent2">
            <a:extLst>
              <a:ext uri="{FF2B5EF4-FFF2-40B4-BE49-F238E27FC236}">
                <a16:creationId xmlns="" xmlns:a16="http://schemas.microsoft.com/office/drawing/2014/main" id="{29290609-9A50-48B1-A5ED-4B511C5068CB}"/>
              </a:ext>
            </a:extLst>
          </p:cNvPr>
          <p:cNvSpPr txBox="1"/>
          <p:nvPr/>
        </p:nvSpPr>
        <p:spPr>
          <a:xfrm>
            <a:off x="5950030" y="1572102"/>
            <a:ext cx="2721769" cy="56435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28588" indent="-128588" defTabSz="68576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975" dirty="0">
                <a:solidFill>
                  <a:prstClr val="white"/>
                </a:solidFill>
              </a:rPr>
              <a:t>СИСТЕМА УПРЕЖДЕНИЙ социальных рисков  семей через предоставление установленных социальных </a:t>
            </a:r>
            <a:r>
              <a:rPr lang="kk-KZ" sz="975" dirty="0">
                <a:solidFill>
                  <a:prstClr val="white"/>
                </a:solidFill>
              </a:rPr>
              <a:t>гос</a:t>
            </a:r>
            <a:r>
              <a:rPr lang="ru-RU" sz="975" dirty="0">
                <a:solidFill>
                  <a:prstClr val="white"/>
                </a:solidFill>
              </a:rPr>
              <a:t>гарантий в </a:t>
            </a:r>
            <a:r>
              <a:rPr lang="ru-RU" sz="975" dirty="0" err="1">
                <a:solidFill>
                  <a:prstClr val="white"/>
                </a:solidFill>
              </a:rPr>
              <a:t>проактивном</a:t>
            </a:r>
            <a:r>
              <a:rPr lang="ru-RU" sz="975" dirty="0">
                <a:solidFill>
                  <a:prstClr val="white"/>
                </a:solidFill>
              </a:rPr>
              <a:t> формате</a:t>
            </a:r>
          </a:p>
          <a:p>
            <a:pPr marL="128588" indent="-128588" defTabSz="68576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050" dirty="0">
              <a:solidFill>
                <a:prstClr val="white"/>
              </a:solidFill>
            </a:endParaRPr>
          </a:p>
          <a:p>
            <a:pPr defTabSz="68576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78869" name="Прямоугольник 37">
            <a:extLst>
              <a:ext uri="{FF2B5EF4-FFF2-40B4-BE49-F238E27FC236}">
                <a16:creationId xmlns="" xmlns:a16="http://schemas.microsoft.com/office/drawing/2014/main" id="{A7CF5B8D-8764-40B1-A237-9A342552D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7652" y="3964022"/>
            <a:ext cx="305871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2075" indent="-92075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975" dirty="0">
                <a:solidFill>
                  <a:srgbClr val="FFFFFF"/>
                </a:solidFill>
                <a:latin typeface="Trebuchet MS" panose="020B0603020202020204" pitchFamily="34" charset="0"/>
              </a:rPr>
              <a:t>Расширение доступности </a:t>
            </a:r>
            <a:r>
              <a:rPr lang="ru-RU" altLang="ru-RU" sz="975" dirty="0" err="1">
                <a:solidFill>
                  <a:srgbClr val="FFFFFF"/>
                </a:solidFill>
                <a:latin typeface="Trebuchet MS" panose="020B0603020202020204" pitchFamily="34" charset="0"/>
              </a:rPr>
              <a:t>госсоцуслуг</a:t>
            </a:r>
            <a:r>
              <a:rPr lang="ru-RU" altLang="ru-RU" sz="975" dirty="0">
                <a:solidFill>
                  <a:srgbClr val="FFFFFF"/>
                </a:solidFill>
                <a:latin typeface="Trebuchet MS" panose="020B0603020202020204" pitchFamily="34" charset="0"/>
              </a:rPr>
              <a:t> через механизмы ГЧП</a:t>
            </a:r>
          </a:p>
          <a:p>
            <a:pPr marL="92075" indent="-92075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975" dirty="0">
                <a:solidFill>
                  <a:srgbClr val="FFFFFF"/>
                </a:solidFill>
                <a:latin typeface="Trebuchet MS" panose="020B0603020202020204" pitchFamily="34" charset="0"/>
              </a:rPr>
              <a:t>Масштабная цифровизация снижение человеческого фактора 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EB5FEC1C-C0A5-4401-ABC4-80975C6CC495}"/>
              </a:ext>
            </a:extLst>
          </p:cNvPr>
          <p:cNvCxnSpPr/>
          <p:nvPr/>
        </p:nvCxnSpPr>
        <p:spPr>
          <a:xfrm>
            <a:off x="4614149" y="2120980"/>
            <a:ext cx="4092178" cy="10715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58B5C0C3-2877-4F38-B6E0-93AA9499762E}"/>
              </a:ext>
            </a:extLst>
          </p:cNvPr>
          <p:cNvCxnSpPr/>
          <p:nvPr/>
        </p:nvCxnSpPr>
        <p:spPr>
          <a:xfrm>
            <a:off x="4551045" y="3040143"/>
            <a:ext cx="4092179" cy="10715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17588384-BE93-495B-93FB-E6A42F8EB2BE}"/>
              </a:ext>
            </a:extLst>
          </p:cNvPr>
          <p:cNvCxnSpPr/>
          <p:nvPr/>
        </p:nvCxnSpPr>
        <p:spPr>
          <a:xfrm>
            <a:off x="4580811" y="3885487"/>
            <a:ext cx="4090988" cy="10715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3" name="Прямоугольник 39">
            <a:extLst>
              <a:ext uri="{FF2B5EF4-FFF2-40B4-BE49-F238E27FC236}">
                <a16:creationId xmlns="" xmlns:a16="http://schemas.microsoft.com/office/drawing/2014/main" id="{86980FBD-FDAC-45B1-9D4C-B4A91FFF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9" y="115623"/>
            <a:ext cx="9144000" cy="2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Arial Narrow" panose="020B0606020202030204" pitchFamily="34" charset="0"/>
              </a:rPr>
              <a:t>НОВАЯ СОЦИАЛЬНАЯ ПОЛИТИКА: КРЕПКАЯ СЕМЬЯ – СИЛЬНОЕ ГОСУДАРСТВО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CF96DDF-ADA8-4492-AD19-2E18B3C8CA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9487" y="2422726"/>
            <a:ext cx="338865" cy="326762"/>
          </a:xfrm>
          <a:prstGeom prst="rect">
            <a:avLst/>
          </a:prstGeom>
        </p:spPr>
      </p:pic>
      <p:grpSp>
        <p:nvGrpSpPr>
          <p:cNvPr id="78875" name="Group 137">
            <a:extLst>
              <a:ext uri="{FF2B5EF4-FFF2-40B4-BE49-F238E27FC236}">
                <a16:creationId xmlns="" xmlns:a16="http://schemas.microsoft.com/office/drawing/2014/main" id="{86DCC00A-AB4D-49F1-B2AE-A21EBF0DDE75}"/>
              </a:ext>
            </a:extLst>
          </p:cNvPr>
          <p:cNvGrpSpPr>
            <a:grpSpLocks/>
          </p:cNvGrpSpPr>
          <p:nvPr/>
        </p:nvGrpSpPr>
        <p:grpSpPr bwMode="auto">
          <a:xfrm>
            <a:off x="4233149" y="1510189"/>
            <a:ext cx="350044" cy="326231"/>
            <a:chOff x="2540138" y="3931714"/>
            <a:chExt cx="428625" cy="466725"/>
          </a:xfrm>
        </p:grpSpPr>
        <p:sp>
          <p:nvSpPr>
            <p:cNvPr id="78882" name="Freeform: Shape 138">
              <a:extLst>
                <a:ext uri="{FF2B5EF4-FFF2-40B4-BE49-F238E27FC236}">
                  <a16:creationId xmlns="" xmlns:a16="http://schemas.microsoft.com/office/drawing/2014/main" id="{364CEF33-6182-4594-9F48-ED7CF1C7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306" y="4159613"/>
              <a:ext cx="305457" cy="29658"/>
            </a:xfrm>
            <a:custGeom>
              <a:avLst/>
              <a:gdLst>
                <a:gd name="T0" fmla="*/ 20077 w 304800"/>
                <a:gd name="T1" fmla="*/ 5099712 h 28575"/>
                <a:gd name="T2" fmla="*/ 408238 w 304800"/>
                <a:gd name="T3" fmla="*/ 5099712 h 28575"/>
                <a:gd name="T4" fmla="*/ 0 60000 65536"/>
                <a:gd name="T5" fmla="*/ 0 60000 65536"/>
                <a:gd name="T6" fmla="*/ 0 w 304800"/>
                <a:gd name="T7" fmla="*/ 0 h 28575"/>
                <a:gd name="T8" fmla="*/ 304800 w 304800"/>
                <a:gd name="T9" fmla="*/ 28575 h 285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4800" h="28575">
                  <a:moveTo>
                    <a:pt x="14288" y="14288"/>
                  </a:moveTo>
                  <a:lnTo>
                    <a:pt x="290513" y="14288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883" name="Freeform: Shape 139">
              <a:extLst>
                <a:ext uri="{FF2B5EF4-FFF2-40B4-BE49-F238E27FC236}">
                  <a16:creationId xmlns="" xmlns:a16="http://schemas.microsoft.com/office/drawing/2014/main" id="{6E58165C-753A-476C-BB42-F8AD23718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116" y="4131516"/>
              <a:ext cx="65690" cy="57755"/>
            </a:xfrm>
            <a:custGeom>
              <a:avLst/>
              <a:gdLst>
                <a:gd name="T0" fmla="*/ 1362 w 66675"/>
                <a:gd name="T1" fmla="*/ 75443 h 57150"/>
                <a:gd name="T2" fmla="*/ 4988 w 66675"/>
                <a:gd name="T3" fmla="*/ 75443 h 57150"/>
                <a:gd name="T4" fmla="*/ 4988 w 66675"/>
                <a:gd name="T5" fmla="*/ 226285 h 57150"/>
                <a:gd name="T6" fmla="*/ 0 60000 65536"/>
                <a:gd name="T7" fmla="*/ 0 60000 65536"/>
                <a:gd name="T8" fmla="*/ 0 60000 65536"/>
                <a:gd name="T9" fmla="*/ 0 w 66675"/>
                <a:gd name="T10" fmla="*/ 0 h 57150"/>
                <a:gd name="T11" fmla="*/ 66675 w 66675"/>
                <a:gd name="T12" fmla="*/ 57150 h 57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675" h="57150">
                  <a:moveTo>
                    <a:pt x="14288" y="14288"/>
                  </a:moveTo>
                  <a:lnTo>
                    <a:pt x="52388" y="14288"/>
                  </a:lnTo>
                  <a:lnTo>
                    <a:pt x="52388" y="42863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884" name="Freeform: Shape 140">
              <a:extLst>
                <a:ext uri="{FF2B5EF4-FFF2-40B4-BE49-F238E27FC236}">
                  <a16:creationId xmlns="" xmlns:a16="http://schemas.microsoft.com/office/drawing/2014/main" id="{96BB9B37-9B66-4290-8647-928E3A70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659" y="4017566"/>
              <a:ext cx="85397" cy="171705"/>
            </a:xfrm>
            <a:custGeom>
              <a:avLst/>
              <a:gdLst>
                <a:gd name="T0" fmla="*/ 7799 w 85725"/>
                <a:gd name="T1" fmla="*/ 198761 h 171450"/>
                <a:gd name="T2" fmla="*/ 7799 w 85725"/>
                <a:gd name="T3" fmla="*/ 162625 h 171450"/>
                <a:gd name="T4" fmla="*/ 28587 w 85725"/>
                <a:gd name="T5" fmla="*/ 162625 h 171450"/>
                <a:gd name="T6" fmla="*/ 38985 w 85725"/>
                <a:gd name="T7" fmla="*/ 162625 h 171450"/>
                <a:gd name="T8" fmla="*/ 38985 w 85725"/>
                <a:gd name="T9" fmla="*/ 18071 h 171450"/>
                <a:gd name="T10" fmla="*/ 12994 w 85725"/>
                <a:gd name="T11" fmla="*/ 18071 h 171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725"/>
                <a:gd name="T19" fmla="*/ 0 h 171450"/>
                <a:gd name="T20" fmla="*/ 85725 w 85725"/>
                <a:gd name="T21" fmla="*/ 171450 h 1714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725" h="171450">
                  <a:moveTo>
                    <a:pt x="14288" y="157163"/>
                  </a:moveTo>
                  <a:lnTo>
                    <a:pt x="14288" y="128588"/>
                  </a:lnTo>
                  <a:lnTo>
                    <a:pt x="52388" y="128588"/>
                  </a:lnTo>
                  <a:lnTo>
                    <a:pt x="71438" y="128588"/>
                  </a:lnTo>
                  <a:lnTo>
                    <a:pt x="71438" y="14288"/>
                  </a:lnTo>
                  <a:lnTo>
                    <a:pt x="23813" y="14288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885" name="Freeform: Shape 141">
              <a:extLst>
                <a:ext uri="{FF2B5EF4-FFF2-40B4-BE49-F238E27FC236}">
                  <a16:creationId xmlns="" xmlns:a16="http://schemas.microsoft.com/office/drawing/2014/main" id="{E9FA7F4A-D3BC-4EAF-9B3B-F51594B5F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742" y="3931714"/>
              <a:ext cx="75543" cy="190436"/>
            </a:xfrm>
            <a:custGeom>
              <a:avLst/>
              <a:gdLst>
                <a:gd name="T0" fmla="*/ 10909 w 76200"/>
                <a:gd name="T1" fmla="*/ 167103 h 190500"/>
                <a:gd name="T2" fmla="*/ 3636 w 76200"/>
                <a:gd name="T3" fmla="*/ 167103 h 190500"/>
                <a:gd name="T4" fmla="*/ 3636 w 76200"/>
                <a:gd name="T5" fmla="*/ 13498 h 190500"/>
                <a:gd name="T6" fmla="*/ 10909 w 76200"/>
                <a:gd name="T7" fmla="*/ 13498 h 190500"/>
                <a:gd name="T8" fmla="*/ 15763 w 76200"/>
                <a:gd name="T9" fmla="*/ 31600 h 190500"/>
                <a:gd name="T10" fmla="*/ 15763 w 76200"/>
                <a:gd name="T11" fmla="*/ 149038 h 190500"/>
                <a:gd name="T12" fmla="*/ 10909 w 76200"/>
                <a:gd name="T13" fmla="*/ 167103 h 190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200"/>
                <a:gd name="T22" fmla="*/ 0 h 190500"/>
                <a:gd name="T23" fmla="*/ 76200 w 76200"/>
                <a:gd name="T24" fmla="*/ 190500 h 1905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200" h="190500">
                  <a:moveTo>
                    <a:pt x="42863" y="176213"/>
                  </a:moveTo>
                  <a:lnTo>
                    <a:pt x="14288" y="176213"/>
                  </a:lnTo>
                  <a:lnTo>
                    <a:pt x="14288" y="14288"/>
                  </a:lnTo>
                  <a:lnTo>
                    <a:pt x="42863" y="14288"/>
                  </a:lnTo>
                  <a:cubicBezTo>
                    <a:pt x="53340" y="14288"/>
                    <a:pt x="61913" y="22860"/>
                    <a:pt x="61913" y="33338"/>
                  </a:cubicBezTo>
                  <a:lnTo>
                    <a:pt x="61913" y="157163"/>
                  </a:lnTo>
                  <a:cubicBezTo>
                    <a:pt x="61913" y="167640"/>
                    <a:pt x="53340" y="176213"/>
                    <a:pt x="42863" y="176213"/>
                  </a:cubicBezTo>
                  <a:close/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886" name="Freeform: Shape 142">
              <a:extLst>
                <a:ext uri="{FF2B5EF4-FFF2-40B4-BE49-F238E27FC236}">
                  <a16:creationId xmlns="" xmlns:a16="http://schemas.microsoft.com/office/drawing/2014/main" id="{D27E6250-60C7-4FF2-A717-163CCBA2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535" y="4303221"/>
              <a:ext cx="29560" cy="76486"/>
            </a:xfrm>
            <a:custGeom>
              <a:avLst/>
              <a:gdLst>
                <a:gd name="T0" fmla="*/ 3022992 w 28575"/>
                <a:gd name="T1" fmla="*/ 25824 h 76200"/>
                <a:gd name="T2" fmla="*/ 3022992 w 28575"/>
                <a:gd name="T3" fmla="*/ 111904 h 76200"/>
                <a:gd name="T4" fmla="*/ 0 60000 65536"/>
                <a:gd name="T5" fmla="*/ 0 60000 65536"/>
                <a:gd name="T6" fmla="*/ 0 w 28575"/>
                <a:gd name="T7" fmla="*/ 0 h 76200"/>
                <a:gd name="T8" fmla="*/ 28575 w 28575"/>
                <a:gd name="T9" fmla="*/ 76200 h 76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75" h="76200">
                  <a:moveTo>
                    <a:pt x="14288" y="14288"/>
                  </a:moveTo>
                  <a:lnTo>
                    <a:pt x="14288" y="61913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887" name="Freeform: Shape 143">
              <a:extLst>
                <a:ext uri="{FF2B5EF4-FFF2-40B4-BE49-F238E27FC236}">
                  <a16:creationId xmlns="" xmlns:a16="http://schemas.microsoft.com/office/drawing/2014/main" id="{81A9D16D-9AB0-4497-B7C2-AF80A131C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09" y="4064395"/>
              <a:ext cx="220061" cy="334044"/>
            </a:xfrm>
            <a:custGeom>
              <a:avLst/>
              <a:gdLst>
                <a:gd name="T0" fmla="*/ 396974 w 219075"/>
                <a:gd name="T1" fmla="*/ 437999 h 333375"/>
                <a:gd name="T2" fmla="*/ 280785 w 219075"/>
                <a:gd name="T3" fmla="*/ 294177 h 333375"/>
                <a:gd name="T4" fmla="*/ 145235 w 219075"/>
                <a:gd name="T5" fmla="*/ 294177 h 333375"/>
                <a:gd name="T6" fmla="*/ 29046 w 219075"/>
                <a:gd name="T7" fmla="*/ 215731 h 333375"/>
                <a:gd name="T8" fmla="*/ 29046 w 219075"/>
                <a:gd name="T9" fmla="*/ 71909 h 333375"/>
                <a:gd name="T10" fmla="*/ 106499 w 219075"/>
                <a:gd name="T11" fmla="*/ 19613 h 333375"/>
                <a:gd name="T12" fmla="*/ 183973 w 219075"/>
                <a:gd name="T13" fmla="*/ 19613 h 333375"/>
                <a:gd name="T14" fmla="*/ 319512 w 219075"/>
                <a:gd name="T15" fmla="*/ 84988 h 333375"/>
                <a:gd name="T16" fmla="*/ 416339 w 219075"/>
                <a:gd name="T17" fmla="*/ 84988 h 333375"/>
                <a:gd name="T18" fmla="*/ 338880 w 219075"/>
                <a:gd name="T19" fmla="*/ 150357 h 333375"/>
                <a:gd name="T20" fmla="*/ 261424 w 219075"/>
                <a:gd name="T21" fmla="*/ 150357 h 333375"/>
                <a:gd name="T22" fmla="*/ 145235 w 219075"/>
                <a:gd name="T23" fmla="*/ 98060 h 33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075"/>
                <a:gd name="T37" fmla="*/ 0 h 333375"/>
                <a:gd name="T38" fmla="*/ 219075 w 219075"/>
                <a:gd name="T39" fmla="*/ 333375 h 3333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075" h="333375">
                  <a:moveTo>
                    <a:pt x="195263" y="319088"/>
                  </a:moveTo>
                  <a:lnTo>
                    <a:pt x="138113" y="214313"/>
                  </a:lnTo>
                  <a:lnTo>
                    <a:pt x="71438" y="214313"/>
                  </a:lnTo>
                  <a:cubicBezTo>
                    <a:pt x="39910" y="214313"/>
                    <a:pt x="14288" y="188690"/>
                    <a:pt x="14288" y="157163"/>
                  </a:cubicBezTo>
                  <a:lnTo>
                    <a:pt x="14288" y="52388"/>
                  </a:lnTo>
                  <a:cubicBezTo>
                    <a:pt x="14288" y="31337"/>
                    <a:pt x="31337" y="14288"/>
                    <a:pt x="52388" y="14288"/>
                  </a:cubicBezTo>
                  <a:lnTo>
                    <a:pt x="90488" y="14288"/>
                  </a:lnTo>
                  <a:lnTo>
                    <a:pt x="157163" y="61913"/>
                  </a:lnTo>
                  <a:lnTo>
                    <a:pt x="204788" y="61913"/>
                  </a:lnTo>
                  <a:cubicBezTo>
                    <a:pt x="204788" y="61913"/>
                    <a:pt x="210217" y="109538"/>
                    <a:pt x="166688" y="109538"/>
                  </a:cubicBezTo>
                  <a:cubicBezTo>
                    <a:pt x="141256" y="109538"/>
                    <a:pt x="128588" y="109538"/>
                    <a:pt x="128588" y="109538"/>
                  </a:cubicBezTo>
                  <a:lnTo>
                    <a:pt x="71438" y="71438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888" name="Freeform: Shape 144">
              <a:extLst>
                <a:ext uri="{FF2B5EF4-FFF2-40B4-BE49-F238E27FC236}">
                  <a16:creationId xmlns="" xmlns:a16="http://schemas.microsoft.com/office/drawing/2014/main" id="{7CA723A3-8BA8-40F0-954D-D81667568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306" y="4140882"/>
              <a:ext cx="162583" cy="257557"/>
            </a:xfrm>
            <a:custGeom>
              <a:avLst/>
              <a:gdLst>
                <a:gd name="T0" fmla="*/ 27116 w 161925"/>
                <a:gd name="T1" fmla="*/ 18065 h 257175"/>
                <a:gd name="T2" fmla="*/ 27116 w 161925"/>
                <a:gd name="T3" fmla="*/ 90318 h 257175"/>
                <a:gd name="T4" fmla="*/ 117506 w 161925"/>
                <a:gd name="T5" fmla="*/ 90318 h 257175"/>
                <a:gd name="T6" fmla="*/ 202836 w 161925"/>
                <a:gd name="T7" fmla="*/ 130662 h 257175"/>
                <a:gd name="T8" fmla="*/ 290153 w 161925"/>
                <a:gd name="T9" fmla="*/ 307081 h 257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925"/>
                <a:gd name="T16" fmla="*/ 0 h 257175"/>
                <a:gd name="T17" fmla="*/ 161925 w 161925"/>
                <a:gd name="T18" fmla="*/ 257175 h 257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925" h="257175">
                  <a:moveTo>
                    <a:pt x="14288" y="14288"/>
                  </a:moveTo>
                  <a:lnTo>
                    <a:pt x="14288" y="71438"/>
                  </a:lnTo>
                  <a:lnTo>
                    <a:pt x="61913" y="71438"/>
                  </a:lnTo>
                  <a:cubicBezTo>
                    <a:pt x="82105" y="71438"/>
                    <a:pt x="100203" y="84201"/>
                    <a:pt x="106871" y="103346"/>
                  </a:cubicBezTo>
                  <a:lnTo>
                    <a:pt x="152876" y="242888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889" name="Freeform: Shape 145">
              <a:extLst>
                <a:ext uri="{FF2B5EF4-FFF2-40B4-BE49-F238E27FC236}">
                  <a16:creationId xmlns="" xmlns:a16="http://schemas.microsoft.com/office/drawing/2014/main" id="{5304E084-7022-4924-9D27-CB3A811C0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138" y="4084688"/>
              <a:ext cx="170793" cy="246631"/>
            </a:xfrm>
            <a:custGeom>
              <a:avLst/>
              <a:gdLst>
                <a:gd name="T0" fmla="*/ 7791 w 171450"/>
                <a:gd name="T1" fmla="*/ 7448 h 247650"/>
                <a:gd name="T2" fmla="*/ 7791 w 171450"/>
                <a:gd name="T3" fmla="*/ 81924 h 247650"/>
                <a:gd name="T4" fmla="*/ 49334 w 171450"/>
                <a:gd name="T5" fmla="*/ 121646 h 247650"/>
                <a:gd name="T6" fmla="*/ 85682 w 171450"/>
                <a:gd name="T7" fmla="*/ 121646 h 2476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450"/>
                <a:gd name="T13" fmla="*/ 0 h 247650"/>
                <a:gd name="T14" fmla="*/ 171450 w 171450"/>
                <a:gd name="T15" fmla="*/ 247650 h 2476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450" h="247650">
                  <a:moveTo>
                    <a:pt x="14288" y="14288"/>
                  </a:moveTo>
                  <a:lnTo>
                    <a:pt x="14288" y="157163"/>
                  </a:lnTo>
                  <a:cubicBezTo>
                    <a:pt x="14288" y="199263"/>
                    <a:pt x="48387" y="233363"/>
                    <a:pt x="90488" y="233363"/>
                  </a:cubicBezTo>
                  <a:lnTo>
                    <a:pt x="157163" y="233363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890" name="Freeform: Shape 146">
              <a:extLst>
                <a:ext uri="{FF2B5EF4-FFF2-40B4-BE49-F238E27FC236}">
                  <a16:creationId xmlns="" xmlns:a16="http://schemas.microsoft.com/office/drawing/2014/main" id="{56B709DF-1D50-4EE7-933A-C1193B30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138" y="4198637"/>
              <a:ext cx="123168" cy="56194"/>
            </a:xfrm>
            <a:custGeom>
              <a:avLst/>
              <a:gdLst>
                <a:gd name="T0" fmla="*/ 6165 w 123825"/>
                <a:gd name="T1" fmla="*/ 994 h 57150"/>
                <a:gd name="T2" fmla="*/ 39041 w 123825"/>
                <a:gd name="T3" fmla="*/ 994 h 57150"/>
                <a:gd name="T4" fmla="*/ 47264 w 123825"/>
                <a:gd name="T5" fmla="*/ 2983 h 57150"/>
                <a:gd name="T6" fmla="*/ 0 60000 65536"/>
                <a:gd name="T7" fmla="*/ 0 60000 65536"/>
                <a:gd name="T8" fmla="*/ 0 60000 65536"/>
                <a:gd name="T9" fmla="*/ 0 w 123825"/>
                <a:gd name="T10" fmla="*/ 0 h 57150"/>
                <a:gd name="T11" fmla="*/ 123825 w 123825"/>
                <a:gd name="T12" fmla="*/ 57150 h 57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5" h="57150">
                  <a:moveTo>
                    <a:pt x="14288" y="14288"/>
                  </a:moveTo>
                  <a:lnTo>
                    <a:pt x="90488" y="14288"/>
                  </a:lnTo>
                  <a:lnTo>
                    <a:pt x="109538" y="42863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891" name="Freeform: Shape 147">
              <a:extLst>
                <a:ext uri="{FF2B5EF4-FFF2-40B4-BE49-F238E27FC236}">
                  <a16:creationId xmlns="" xmlns:a16="http://schemas.microsoft.com/office/drawing/2014/main" id="{BC7F3485-13BD-4A7E-B973-806C990E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56" y="4350050"/>
              <a:ext cx="142876" cy="48389"/>
            </a:xfrm>
            <a:custGeom>
              <a:avLst/>
              <a:gdLst>
                <a:gd name="T0" fmla="*/ 128746 w 142875"/>
                <a:gd name="T1" fmla="*/ 412043 h 47625"/>
                <a:gd name="T2" fmla="*/ 109696 w 142875"/>
                <a:gd name="T3" fmla="*/ 412043 h 47625"/>
                <a:gd name="T4" fmla="*/ 90646 w 142875"/>
                <a:gd name="T5" fmla="*/ 412043 h 47625"/>
                <a:gd name="T6" fmla="*/ 71596 w 142875"/>
                <a:gd name="T7" fmla="*/ 176576 h 47625"/>
                <a:gd name="T8" fmla="*/ 52388 w 142875"/>
                <a:gd name="T9" fmla="*/ 412043 h 47625"/>
                <a:gd name="T10" fmla="*/ 33338 w 142875"/>
                <a:gd name="T11" fmla="*/ 412043 h 47625"/>
                <a:gd name="T12" fmla="*/ 14288 w 142875"/>
                <a:gd name="T13" fmla="*/ 412043 h 476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875"/>
                <a:gd name="T22" fmla="*/ 0 h 47625"/>
                <a:gd name="T23" fmla="*/ 142875 w 142875"/>
                <a:gd name="T24" fmla="*/ 47625 h 476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875" h="47625">
                  <a:moveTo>
                    <a:pt x="128588" y="33338"/>
                  </a:moveTo>
                  <a:lnTo>
                    <a:pt x="109538" y="33338"/>
                  </a:lnTo>
                  <a:lnTo>
                    <a:pt x="90488" y="33338"/>
                  </a:lnTo>
                  <a:lnTo>
                    <a:pt x="71438" y="14288"/>
                  </a:lnTo>
                  <a:lnTo>
                    <a:pt x="52388" y="33338"/>
                  </a:lnTo>
                  <a:lnTo>
                    <a:pt x="33338" y="33338"/>
                  </a:lnTo>
                  <a:lnTo>
                    <a:pt x="14288" y="33338"/>
                  </a:lnTo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8892" name="Freeform: Shape 148">
              <a:extLst>
                <a:ext uri="{FF2B5EF4-FFF2-40B4-BE49-F238E27FC236}">
                  <a16:creationId xmlns="" xmlns:a16="http://schemas.microsoft.com/office/drawing/2014/main" id="{9885B322-D61A-489B-9811-C7E409C27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763" y="3941080"/>
              <a:ext cx="114957" cy="123315"/>
            </a:xfrm>
            <a:custGeom>
              <a:avLst/>
              <a:gdLst>
                <a:gd name="T0" fmla="*/ 141361 w 114300"/>
                <a:gd name="T1" fmla="*/ 57116 h 123825"/>
                <a:gd name="T2" fmla="*/ 247379 w 114300"/>
                <a:gd name="T3" fmla="*/ 35828 h 123825"/>
                <a:gd name="T4" fmla="*/ 247379 w 114300"/>
                <a:gd name="T5" fmla="*/ 28731 h 123825"/>
                <a:gd name="T6" fmla="*/ 141361 w 114300"/>
                <a:gd name="T7" fmla="*/ 7444 h 123825"/>
                <a:gd name="T8" fmla="*/ 35341 w 114300"/>
                <a:gd name="T9" fmla="*/ 28731 h 123825"/>
                <a:gd name="T10" fmla="*/ 35341 w 114300"/>
                <a:gd name="T11" fmla="*/ 35828 h 123825"/>
                <a:gd name="T12" fmla="*/ 141361 w 114300"/>
                <a:gd name="T13" fmla="*/ 57116 h 1238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300"/>
                <a:gd name="T22" fmla="*/ 0 h 123825"/>
                <a:gd name="T23" fmla="*/ 114300 w 114300"/>
                <a:gd name="T24" fmla="*/ 123825 h 1238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300" h="123825">
                  <a:moveTo>
                    <a:pt x="57150" y="109633"/>
                  </a:moveTo>
                  <a:cubicBezTo>
                    <a:pt x="81058" y="109633"/>
                    <a:pt x="100013" y="91345"/>
                    <a:pt x="100013" y="68771"/>
                  </a:cubicBezTo>
                  <a:lnTo>
                    <a:pt x="100013" y="55150"/>
                  </a:lnTo>
                  <a:cubicBezTo>
                    <a:pt x="100013" y="32575"/>
                    <a:pt x="81058" y="14288"/>
                    <a:pt x="57150" y="14288"/>
                  </a:cubicBezTo>
                  <a:cubicBezTo>
                    <a:pt x="33242" y="14288"/>
                    <a:pt x="14288" y="32575"/>
                    <a:pt x="14288" y="55150"/>
                  </a:cubicBezTo>
                  <a:lnTo>
                    <a:pt x="14288" y="68771"/>
                  </a:lnTo>
                  <a:cubicBezTo>
                    <a:pt x="14288" y="91345"/>
                    <a:pt x="33242" y="109633"/>
                    <a:pt x="57150" y="109633"/>
                  </a:cubicBezTo>
                  <a:close/>
                </a:path>
              </a:pathLst>
            </a:custGeom>
            <a:noFill/>
            <a:ln w="952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8DDF521F-4D8C-46AD-AF92-E46FF68D47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0765" y="3294493"/>
            <a:ext cx="326762" cy="326762"/>
          </a:xfrm>
          <a:prstGeom prst="rect">
            <a:avLst/>
          </a:prstGeom>
        </p:spPr>
      </p:pic>
      <p:pic>
        <p:nvPicPr>
          <p:cNvPr id="57" name="Picture 3">
            <a:extLst>
              <a:ext uri="{FF2B5EF4-FFF2-40B4-BE49-F238E27FC236}">
                <a16:creationId xmlns="" xmlns:a16="http://schemas.microsoft.com/office/drawing/2014/main" id="{2261C52A-61E6-46F2-8B72-E5AA4F9C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8526" y="4116514"/>
            <a:ext cx="332852" cy="3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AD16AFFE-9E84-4303-9B92-21D8495D0D46}"/>
              </a:ext>
            </a:extLst>
          </p:cNvPr>
          <p:cNvCxnSpPr>
            <a:cxnSpLocks/>
          </p:cNvCxnSpPr>
          <p:nvPr/>
        </p:nvCxnSpPr>
        <p:spPr>
          <a:xfrm flipH="1">
            <a:off x="337424" y="1199436"/>
            <a:ext cx="3412331" cy="5953"/>
          </a:xfrm>
          <a:prstGeom prst="straightConnector1">
            <a:avLst/>
          </a:prstGeom>
          <a:ln w="38100">
            <a:solidFill>
              <a:srgbClr val="2F5597"/>
            </a:solidFill>
            <a:round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82E3134B-B791-44BA-AA86-9AB7B2F0A905}"/>
              </a:ext>
            </a:extLst>
          </p:cNvPr>
          <p:cNvCxnSpPr/>
          <p:nvPr/>
        </p:nvCxnSpPr>
        <p:spPr>
          <a:xfrm flipV="1">
            <a:off x="0" y="556023"/>
            <a:ext cx="9144000" cy="166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1" name="Номер слайда 4">
            <a:extLst>
              <a:ext uri="{FF2B5EF4-FFF2-40B4-BE49-F238E27FC236}">
                <a16:creationId xmlns="" xmlns:a16="http://schemas.microsoft.com/office/drawing/2014/main" id="{924338E0-65EE-47F9-A2D0-0CC015063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78466" y="4874419"/>
            <a:ext cx="442913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7F8BBBF-4337-4969-BB0D-C5C11AF5D8DE}" type="slidenum">
              <a:rPr lang="ru-RU" altLang="ru-RU" sz="9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900">
              <a:solidFill>
                <a:srgbClr val="898989"/>
              </a:solidFill>
            </a:endParaRPr>
          </a:p>
        </p:txBody>
      </p:sp>
      <p:sp>
        <p:nvSpPr>
          <p:cNvPr id="49" name="ee4pContent2">
            <a:extLst>
              <a:ext uri="{FF2B5EF4-FFF2-40B4-BE49-F238E27FC236}">
                <a16:creationId xmlns="" xmlns:a16="http://schemas.microsoft.com/office/drawing/2014/main" id="{79DB4126-5ADB-4AB3-AFD2-2B7A03147CF3}"/>
              </a:ext>
            </a:extLst>
          </p:cNvPr>
          <p:cNvSpPr txBox="1"/>
          <p:nvPr/>
        </p:nvSpPr>
        <p:spPr>
          <a:xfrm>
            <a:off x="4743943" y="4099883"/>
            <a:ext cx="1606760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defTabSz="685760" fontAlgn="ctr">
              <a:lnSpc>
                <a:spcPct val="90000"/>
              </a:lnSpc>
              <a:buNone/>
              <a:defRPr/>
            </a:pPr>
            <a:r>
              <a:rPr lang="ru-RU" sz="1050" b="1" dirty="0">
                <a:solidFill>
                  <a:srgbClr val="FFD966"/>
                </a:solidFill>
              </a:rPr>
              <a:t>Модернизация </a:t>
            </a:r>
            <a:endParaRPr lang="en-US" sz="1050" b="1" dirty="0">
              <a:solidFill>
                <a:srgbClr val="FFD966"/>
              </a:solidFill>
            </a:endParaRPr>
          </a:p>
          <a:p>
            <a:pPr defTabSz="685760" fontAlgn="ctr">
              <a:lnSpc>
                <a:spcPct val="90000"/>
              </a:lnSpc>
              <a:buNone/>
              <a:defRPr/>
            </a:pPr>
            <a:r>
              <a:rPr lang="ru-RU" sz="1050" b="1" dirty="0">
                <a:solidFill>
                  <a:srgbClr val="FFD966"/>
                </a:solidFill>
              </a:rPr>
              <a:t>системы </a:t>
            </a:r>
            <a:endParaRPr lang="en-US" sz="1050" b="1" dirty="0">
              <a:solidFill>
                <a:srgbClr val="FFD966"/>
              </a:solidFill>
            </a:endParaRPr>
          </a:p>
          <a:p>
            <a:pPr defTabSz="685760" fontAlgn="ctr">
              <a:lnSpc>
                <a:spcPct val="90000"/>
              </a:lnSpc>
              <a:buNone/>
              <a:defRPr/>
            </a:pPr>
            <a:r>
              <a:rPr lang="ru-RU" sz="1050" b="1" dirty="0">
                <a:solidFill>
                  <a:srgbClr val="FFD966"/>
                </a:solidFill>
              </a:rPr>
              <a:t>социального обслуживания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E9DAD835-204C-4B8F-B105-FB89D8394477}"/>
              </a:ext>
            </a:extLst>
          </p:cNvPr>
          <p:cNvCxnSpPr/>
          <p:nvPr/>
        </p:nvCxnSpPr>
        <p:spPr>
          <a:xfrm>
            <a:off x="3864293" y="1202532"/>
            <a:ext cx="5029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DEBCFD33-DBE2-41EE-8222-1ACB37F93856}"/>
              </a:ext>
            </a:extLst>
          </p:cNvPr>
          <p:cNvSpPr/>
          <p:nvPr/>
        </p:nvSpPr>
        <p:spPr>
          <a:xfrm>
            <a:off x="3751992" y="1124166"/>
            <a:ext cx="157163" cy="1505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6CD04265-2229-4453-81F9-548149EDAA1F}"/>
              </a:ext>
            </a:extLst>
          </p:cNvPr>
          <p:cNvGrpSpPr/>
          <p:nvPr/>
        </p:nvGrpSpPr>
        <p:grpSpPr>
          <a:xfrm>
            <a:off x="1997155" y="2645284"/>
            <a:ext cx="138688" cy="518776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60" name="Шеврон 20">
              <a:extLst>
                <a:ext uri="{FF2B5EF4-FFF2-40B4-BE49-F238E27FC236}">
                  <a16:creationId xmlns="" xmlns:a16="http://schemas.microsoft.com/office/drawing/2014/main" id="{8510183D-E65A-452D-96BF-5CE64D98EBD2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rgbClr val="2F5597"/>
            </a:solidFill>
            <a:ln w="952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err="1">
                <a:solidFill>
                  <a:prstClr val="black"/>
                </a:solidFill>
              </a:endParaRPr>
            </a:p>
          </p:txBody>
        </p:sp>
        <p:sp>
          <p:nvSpPr>
            <p:cNvPr id="61" name="Шеврон 71">
              <a:extLst>
                <a:ext uri="{FF2B5EF4-FFF2-40B4-BE49-F238E27FC236}">
                  <a16:creationId xmlns="" xmlns:a16="http://schemas.microsoft.com/office/drawing/2014/main" id="{6FA194E7-364F-4A10-BFEC-68947A8B6653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err="1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7A352436-76E9-4B9B-9D4B-095866A30033}"/>
              </a:ext>
            </a:extLst>
          </p:cNvPr>
          <p:cNvSpPr/>
          <p:nvPr/>
        </p:nvSpPr>
        <p:spPr>
          <a:xfrm>
            <a:off x="2597275" y="984564"/>
            <a:ext cx="1710434" cy="3843197"/>
          </a:xfrm>
          <a:prstGeom prst="rect">
            <a:avLst/>
          </a:prstGeom>
          <a:solidFill>
            <a:srgbClr val="2F559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39">
            <a:extLst>
              <a:ext uri="{FF2B5EF4-FFF2-40B4-BE49-F238E27FC236}">
                <a16:creationId xmlns="" xmlns:a16="http://schemas.microsoft.com/office/drawing/2014/main" id="{86980FBD-FDAC-45B1-9D4C-B4A91FFF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4" y="75290"/>
            <a:ext cx="9144000" cy="4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ts val="2400"/>
              <a:buNone/>
            </a:pPr>
            <a:r>
              <a:rPr lang="ru-RU" sz="1800" b="1" dirty="0">
                <a:solidFill>
                  <a:srgbClr val="FFC000"/>
                </a:solidFill>
                <a:latin typeface="Arial Narrow" panose="020B0606020202030204" pitchFamily="34" charset="0"/>
              </a:rPr>
              <a:t>ЦИФРОВАЯ КАРТА СЕМЬИ - ПЕРСОНИФИЦИРОВАННАЯ БАЗА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ts val="2400"/>
              <a:buNone/>
            </a:pPr>
            <a:r>
              <a:rPr lang="ru-RU" sz="1800" b="1" dirty="0">
                <a:solidFill>
                  <a:srgbClr val="FFC000"/>
                </a:solidFill>
                <a:latin typeface="Arial Narrow" panose="020B0606020202030204" pitchFamily="34" charset="0"/>
              </a:rPr>
              <a:t>ПО ГОСУДАРСТВЕННЫМ ГАРАНТИЯМ КАЗАХСТАНСКИХ СЕМЕЙ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82E3134B-B791-44BA-AA86-9AB7B2F0A905}"/>
              </a:ext>
            </a:extLst>
          </p:cNvPr>
          <p:cNvCxnSpPr/>
          <p:nvPr/>
        </p:nvCxnSpPr>
        <p:spPr>
          <a:xfrm flipV="1">
            <a:off x="-27863" y="654182"/>
            <a:ext cx="9144000" cy="166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Номер слайда 4">
            <a:extLst>
              <a:ext uri="{FF2B5EF4-FFF2-40B4-BE49-F238E27FC236}">
                <a16:creationId xmlns="" xmlns:a16="http://schemas.microsoft.com/office/drawing/2014/main" id="{924338E0-65EE-47F9-A2D0-0CC015063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78466" y="4874419"/>
            <a:ext cx="442913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7F8BBBF-4337-4969-BB0D-C5C11AF5D8DE}" type="slidenum">
              <a:rPr lang="ru-RU" altLang="ru-RU" sz="9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900">
              <a:solidFill>
                <a:srgbClr val="898989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9FC0726D-A4A9-4272-BCEF-2C598510C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40347" y="2660396"/>
            <a:ext cx="2609866" cy="1724862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7A352436-76E9-4B9B-9D4B-095866A30033}"/>
              </a:ext>
            </a:extLst>
          </p:cNvPr>
          <p:cNvSpPr/>
          <p:nvPr/>
        </p:nvSpPr>
        <p:spPr>
          <a:xfrm>
            <a:off x="298851" y="984564"/>
            <a:ext cx="1711615" cy="3843197"/>
          </a:xfrm>
          <a:prstGeom prst="rect">
            <a:avLst/>
          </a:prstGeom>
          <a:solidFill>
            <a:srgbClr val="2F559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E3C9874-0595-4185-A98F-4B376E7D49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544509" y="2570462"/>
            <a:ext cx="434957" cy="5562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54A3961-093C-4CA9-8887-10F7DCCBA9B8}"/>
              </a:ext>
            </a:extLst>
          </p:cNvPr>
          <p:cNvSpPr txBox="1"/>
          <p:nvPr/>
        </p:nvSpPr>
        <p:spPr>
          <a:xfrm>
            <a:off x="436668" y="3115845"/>
            <a:ext cx="642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+mj-lt"/>
              </a:rPr>
              <a:t>ИС ГО 1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D1ED7EC-518D-420D-AAC6-606F9B273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1338584" y="2570462"/>
            <a:ext cx="434957" cy="55627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E5EBDBD-285E-455F-A68E-ED07AC2CFB84}"/>
              </a:ext>
            </a:extLst>
          </p:cNvPr>
          <p:cNvSpPr txBox="1"/>
          <p:nvPr/>
        </p:nvSpPr>
        <p:spPr>
          <a:xfrm>
            <a:off x="1239842" y="3115845"/>
            <a:ext cx="6201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+mj-lt"/>
              </a:rPr>
              <a:t>ИС ГО 2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461920C-39C2-4B1B-ACFA-B9C534C24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557440" y="3826734"/>
            <a:ext cx="434957" cy="55627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AF77D3D-3A08-486F-AA51-B057FBC81A4A}"/>
              </a:ext>
            </a:extLst>
          </p:cNvPr>
          <p:cNvSpPr txBox="1"/>
          <p:nvPr/>
        </p:nvSpPr>
        <p:spPr>
          <a:xfrm>
            <a:off x="442099" y="4383010"/>
            <a:ext cx="637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+mj-lt"/>
              </a:rPr>
              <a:t>ИС ГО 3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E3855048-5415-4FA0-AC7C-FE14DF99C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1330958" y="3840311"/>
            <a:ext cx="434957" cy="55627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2A7DF37-1450-4FC4-831A-86E9F44AB91A}"/>
              </a:ext>
            </a:extLst>
          </p:cNvPr>
          <p:cNvSpPr txBox="1"/>
          <p:nvPr/>
        </p:nvSpPr>
        <p:spPr>
          <a:xfrm>
            <a:off x="1221905" y="4383010"/>
            <a:ext cx="653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+mj-lt"/>
              </a:rPr>
              <a:t>ИС ГО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7867" y="1039337"/>
            <a:ext cx="157930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latin typeface="Calibri Light" panose="020F0302020204030204" pitchFamily="34" charset="0"/>
              </a:rPr>
              <a:t>Зона госорганов</a:t>
            </a:r>
            <a:endParaRPr lang="ru-RU" sz="1600" b="1" dirty="0">
              <a:latin typeface="Calibri Light" panose="020F03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106" y="1486756"/>
            <a:ext cx="15793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i="1" dirty="0">
                <a:solidFill>
                  <a:schemeClr val="bg1"/>
                </a:solidFill>
                <a:latin typeface="Calibri Light" panose="020F0302020204030204" pitchFamily="34" charset="0"/>
              </a:rPr>
              <a:t>Фомирование и передача сведений о физических лицах в </a:t>
            </a:r>
            <a:r>
              <a:rPr lang="en-US" sz="1050" i="1" dirty="0">
                <a:solidFill>
                  <a:schemeClr val="bg1"/>
                </a:solidFill>
                <a:latin typeface="Calibri Light" panose="020F0302020204030204" pitchFamily="34" charset="0"/>
              </a:rPr>
              <a:t>SDU</a:t>
            </a:r>
            <a:endParaRPr lang="ru-RU" sz="105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397109" y="2217893"/>
            <a:ext cx="1513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669683" y="1039337"/>
            <a:ext cx="157930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latin typeface="Calibri Light" panose="020F0302020204030204" pitchFamily="34" charset="0"/>
              </a:rPr>
              <a:t>Зона МЦРИАП</a:t>
            </a:r>
            <a:endParaRPr lang="ru-RU" sz="1600" b="1" dirty="0">
              <a:latin typeface="Calibri Light" panose="020F03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36679" y="1463442"/>
            <a:ext cx="157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i="1" dirty="0">
                <a:solidFill>
                  <a:schemeClr val="bg1"/>
                </a:solidFill>
                <a:latin typeface="Calibri Light" panose="020F0302020204030204" pitchFamily="34" charset="0"/>
              </a:rPr>
              <a:t>Сбор и обработка персонифицированных данных о физических лицах</a:t>
            </a:r>
            <a:endParaRPr lang="ru-RU" sz="105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702685" y="2217895"/>
            <a:ext cx="1513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35520CC5-1DDA-47BA-A7AC-AC01D19C2654}"/>
              </a:ext>
            </a:extLst>
          </p:cNvPr>
          <p:cNvGrpSpPr/>
          <p:nvPr/>
        </p:nvGrpSpPr>
        <p:grpSpPr>
          <a:xfrm rot="10800000" flipH="1">
            <a:off x="2204631" y="2511036"/>
            <a:ext cx="171809" cy="796419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67" name="Шеврон 20">
              <a:extLst>
                <a:ext uri="{FF2B5EF4-FFF2-40B4-BE49-F238E27FC236}">
                  <a16:creationId xmlns="" xmlns:a16="http://schemas.microsoft.com/office/drawing/2014/main" id="{59C4315E-9A53-43CA-9409-376A8598AF4D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8" name="Шеврон 71">
              <a:extLst>
                <a:ext uri="{FF2B5EF4-FFF2-40B4-BE49-F238E27FC236}">
                  <a16:creationId xmlns="" xmlns:a16="http://schemas.microsoft.com/office/drawing/2014/main" id="{BD8AE867-690E-4591-804A-7B31B7DC00CA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7A352436-76E9-4B9B-9D4B-095866A30033}"/>
              </a:ext>
            </a:extLst>
          </p:cNvPr>
          <p:cNvSpPr/>
          <p:nvPr/>
        </p:nvSpPr>
        <p:spPr>
          <a:xfrm>
            <a:off x="4894519" y="984564"/>
            <a:ext cx="3987527" cy="3843197"/>
          </a:xfrm>
          <a:prstGeom prst="rect">
            <a:avLst/>
          </a:prstGeom>
          <a:solidFill>
            <a:srgbClr val="2F559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63604" y="1039337"/>
            <a:ext cx="384375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latin typeface="Calibri Light" panose="020F0302020204030204" pitchFamily="34" charset="0"/>
              </a:rPr>
              <a:t>Зона МТСЗН</a:t>
            </a:r>
            <a:endParaRPr lang="ru-RU" sz="1600" b="1" dirty="0">
              <a:latin typeface="Calibri Light" panose="020F030202020403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CF59908F-98DA-4695-826D-551B7BE42D67}"/>
              </a:ext>
            </a:extLst>
          </p:cNvPr>
          <p:cNvSpPr/>
          <p:nvPr/>
        </p:nvSpPr>
        <p:spPr>
          <a:xfrm>
            <a:off x="5588521" y="2657863"/>
            <a:ext cx="117513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</a:rPr>
              <a:t>ЭКОНОМИЧЕСКИЕ</a:t>
            </a:r>
            <a:r>
              <a:rPr lang="ru-RU" sz="825" dirty="0">
                <a:solidFill>
                  <a:schemeClr val="bg1"/>
                </a:solidFill>
                <a:ea typeface="Century Gothic"/>
                <a:cs typeface="Century Gothic"/>
              </a:rPr>
              <a:t> </a:t>
            </a:r>
          </a:p>
          <a:p>
            <a:r>
              <a:rPr lang="ru-RU" sz="825" dirty="0">
                <a:solidFill>
                  <a:schemeClr val="bg1"/>
                </a:solidFill>
              </a:rPr>
              <a:t>УСЛОВИЯ</a:t>
            </a:r>
            <a:endParaRPr lang="en-US" sz="825" dirty="0">
              <a:solidFill>
                <a:schemeClr val="bg1"/>
              </a:solidFill>
              <a:ea typeface="Century Gothic"/>
              <a:cs typeface="Century Gothic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5ED613BF-F739-49E8-ABA0-38614A26CFD3}"/>
              </a:ext>
            </a:extLst>
          </p:cNvPr>
          <p:cNvSpPr/>
          <p:nvPr/>
        </p:nvSpPr>
        <p:spPr>
          <a:xfrm>
            <a:off x="5588520" y="3129126"/>
            <a:ext cx="78418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</a:rPr>
              <a:t>ЖИЛИЩНЫЕ</a:t>
            </a:r>
            <a:r>
              <a:rPr lang="ru-RU" sz="825" dirty="0">
                <a:solidFill>
                  <a:schemeClr val="bg1"/>
                </a:solidFill>
                <a:ea typeface="Century Gothic"/>
                <a:cs typeface="Century Gothic"/>
              </a:rPr>
              <a:t> </a:t>
            </a:r>
          </a:p>
          <a:p>
            <a:r>
              <a:rPr lang="ru-RU" sz="825" dirty="0">
                <a:solidFill>
                  <a:schemeClr val="bg1"/>
                </a:solidFill>
              </a:rPr>
              <a:t>УСЛОВИЯ</a:t>
            </a:r>
            <a:endParaRPr lang="en-US" sz="825" dirty="0">
              <a:solidFill>
                <a:schemeClr val="bg1"/>
              </a:solidFill>
              <a:ea typeface="Century Gothic"/>
              <a:cs typeface="Century Gothic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6A59431F-8E88-452B-9A5C-DC451EA4A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33" y="3900089"/>
            <a:ext cx="347450" cy="3230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E3E3E23F-F07C-4F0E-9028-7F56B84C8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16" y="3040036"/>
            <a:ext cx="501547" cy="38251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12E37F17-04A4-4BF2-82F9-E9F8E93E65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72" y="2620963"/>
            <a:ext cx="496103" cy="323082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79903581-BD44-4FD1-9860-5DA32AE1D5DA}"/>
              </a:ext>
            </a:extLst>
          </p:cNvPr>
          <p:cNvSpPr/>
          <p:nvPr/>
        </p:nvSpPr>
        <p:spPr>
          <a:xfrm>
            <a:off x="5563258" y="4433067"/>
            <a:ext cx="849913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25" dirty="0">
                <a:solidFill>
                  <a:schemeClr val="bg1"/>
                </a:solidFill>
              </a:rPr>
              <a:t>ОБРАЗОВАНИЕ</a:t>
            </a:r>
            <a:endParaRPr lang="en-US" sz="825" dirty="0">
              <a:solidFill>
                <a:schemeClr val="bg1"/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FAF6F292-DD76-4150-9E0F-945974986B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72" y="4304456"/>
            <a:ext cx="341646" cy="341646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A140881B-876D-4954-9BB7-977FBF1E1416}"/>
              </a:ext>
            </a:extLst>
          </p:cNvPr>
          <p:cNvSpPr/>
          <p:nvPr/>
        </p:nvSpPr>
        <p:spPr>
          <a:xfrm>
            <a:off x="5598593" y="3605347"/>
            <a:ext cx="663964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</a:rPr>
              <a:t>ЗДОРОВЬЕ</a:t>
            </a:r>
            <a:endParaRPr lang="en-US" sz="825" dirty="0">
              <a:solidFill>
                <a:schemeClr val="bg1"/>
              </a:solidFill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D526D375-502D-4FD3-8CBC-F834BD01A4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81" y="3503278"/>
            <a:ext cx="344330" cy="344330"/>
          </a:xfrm>
          <a:prstGeom prst="rect">
            <a:avLst/>
          </a:prstGeom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6733048" y="1467596"/>
            <a:ext cx="5207" cy="324908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119771" y="1446656"/>
            <a:ext cx="157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i="1" dirty="0">
                <a:solidFill>
                  <a:schemeClr val="bg1"/>
                </a:solidFill>
                <a:latin typeface="Calibri Light" panose="020F0302020204030204" pitchFamily="34" charset="0"/>
              </a:rPr>
              <a:t>Определение благосостояния семьи на основании критериев оценки</a:t>
            </a:r>
            <a:endParaRPr lang="ru-RU" sz="105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074316" y="2217894"/>
            <a:ext cx="1513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012370" y="1578904"/>
            <a:ext cx="1579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i="1" dirty="0">
                <a:solidFill>
                  <a:schemeClr val="bg1"/>
                </a:solidFill>
                <a:latin typeface="Calibri Light" panose="020F0302020204030204" pitchFamily="34" charset="0"/>
              </a:rPr>
              <a:t>Распределение семей по категориям</a:t>
            </a:r>
            <a:endParaRPr lang="ru-RU" sz="105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6878872" y="2217894"/>
            <a:ext cx="1867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Таблица 84"/>
          <p:cNvGraphicFramePr>
            <a:graphicFrameLocks noGrp="1"/>
          </p:cNvGraphicFramePr>
          <p:nvPr>
            <p:extLst/>
          </p:nvPr>
        </p:nvGraphicFramePr>
        <p:xfrm>
          <a:off x="6832828" y="2368556"/>
          <a:ext cx="1971900" cy="2304424"/>
        </p:xfrm>
        <a:graphic>
          <a:graphicData uri="http://schemas.openxmlformats.org/drawingml/2006/table">
            <a:tbl>
              <a:tblPr firstRow="1" bandRow="1"/>
              <a:tblGrid>
                <a:gridCol w="657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4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9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53">
                <a:tc gridSpan="3">
                  <a:txBody>
                    <a:bodyPr/>
                    <a:lstStyle/>
                    <a:p>
                      <a:pPr algn="ctr"/>
                      <a:r>
                        <a:rPr lang="kk-KZ" sz="1100" b="1" dirty="0">
                          <a:latin typeface="Calibri Light" panose="020F0302020204030204" pitchFamily="34" charset="0"/>
                        </a:rPr>
                        <a:t>Цифровая карта</a:t>
                      </a:r>
                      <a:r>
                        <a:rPr lang="kk-KZ" sz="1100" b="1" baseline="0" dirty="0">
                          <a:latin typeface="Calibri Light" panose="020F0302020204030204" pitchFamily="34" charset="0"/>
                        </a:rPr>
                        <a:t> семьи</a:t>
                      </a:r>
                      <a:endParaRPr lang="ru-RU" sz="1100" b="1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53"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>
                          <a:latin typeface="Calibri Light" panose="020F0302020204030204" pitchFamily="34" charset="0"/>
                        </a:rPr>
                        <a:t>Уровень</a:t>
                      </a:r>
                      <a:endParaRPr lang="ru-RU" sz="900" b="1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>
                          <a:latin typeface="Calibri Light" panose="020F0302020204030204" pitchFamily="34" charset="0"/>
                        </a:rPr>
                        <a:t>Семей</a:t>
                      </a:r>
                      <a:endParaRPr lang="ru-RU" sz="900" b="1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>
                          <a:latin typeface="Calibri Light" panose="020F0302020204030204" pitchFamily="34" charset="0"/>
                        </a:rPr>
                        <a:t>Человек</a:t>
                      </a:r>
                      <a:endParaRPr lang="ru-RU" sz="900" b="1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53">
                <a:tc>
                  <a:txBody>
                    <a:bodyPr/>
                    <a:lstStyle/>
                    <a:p>
                      <a:pPr algn="l"/>
                      <a:r>
                        <a:rPr lang="kk-KZ" sz="900" dirty="0">
                          <a:latin typeface="Calibri Light" panose="020F0302020204030204" pitchFamily="34" charset="0"/>
                        </a:rPr>
                        <a:t>А (благ.)</a:t>
                      </a:r>
                      <a:endParaRPr lang="ru-RU" sz="5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2 510 186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8 065 117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53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Calibri Light" panose="020F0302020204030204" pitchFamily="34" charset="0"/>
                        </a:rPr>
                        <a:t>B</a:t>
                      </a:r>
                      <a:r>
                        <a:rPr lang="ru-RU" sz="900" dirty="0">
                          <a:latin typeface="Calibri Light" panose="020F0302020204030204" pitchFamily="34" charset="0"/>
                        </a:rPr>
                        <a:t> (удов.)</a:t>
                      </a:r>
                      <a:endParaRPr lang="ru-RU" sz="5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814 557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2 852 562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53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Calibri Light" panose="020F0302020204030204" pitchFamily="34" charset="0"/>
                        </a:rPr>
                        <a:t>C</a:t>
                      </a:r>
                      <a:r>
                        <a:rPr lang="ru-RU" sz="900" dirty="0">
                          <a:latin typeface="Calibri Light" panose="020F0302020204030204" pitchFamily="34" charset="0"/>
                        </a:rPr>
                        <a:t> (</a:t>
                      </a:r>
                      <a:r>
                        <a:rPr lang="ru-RU" sz="900" dirty="0" err="1">
                          <a:latin typeface="Calibri Light" panose="020F0302020204030204" pitchFamily="34" charset="0"/>
                        </a:rPr>
                        <a:t>неблаг</a:t>
                      </a:r>
                      <a:r>
                        <a:rPr lang="ru-RU" sz="900" dirty="0">
                          <a:latin typeface="Calibri Light" panose="020F0302020204030204" pitchFamily="34" charset="0"/>
                        </a:rPr>
                        <a:t>.)</a:t>
                      </a: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804 419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2 672 255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53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Calibri Light" panose="020F0302020204030204" pitchFamily="34" charset="0"/>
                        </a:rPr>
                        <a:t>D</a:t>
                      </a:r>
                      <a:r>
                        <a:rPr lang="ru-RU" sz="900" dirty="0">
                          <a:latin typeface="Calibri Light" panose="020F0302020204030204" pitchFamily="34" charset="0"/>
                        </a:rPr>
                        <a:t> (криз.)</a:t>
                      </a: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994 558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3 027 903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53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ru-RU" sz="900" dirty="0">
                          <a:latin typeface="Calibri Light" panose="020F0302020204030204" pitchFamily="34" charset="0"/>
                        </a:rPr>
                        <a:t> (экстр.)</a:t>
                      </a: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1 175 921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2 868 981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53"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>
                          <a:latin typeface="Calibri Light" panose="020F0302020204030204" pitchFamily="34" charset="0"/>
                        </a:rPr>
                        <a:t>Всего</a:t>
                      </a:r>
                      <a:endParaRPr lang="ru-RU" sz="900" b="1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kk-KZ" sz="9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299</a:t>
                      </a:r>
                      <a:r>
                        <a:rPr lang="kk-KZ" sz="9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641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19 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486</a:t>
                      </a:r>
                      <a:r>
                        <a:rPr lang="kk-KZ" sz="9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818</a:t>
                      </a:r>
                      <a:r>
                        <a:rPr lang="kk-KZ" sz="900" b="1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B2F8305C-14BD-4007-816B-856406DA3DB6}"/>
              </a:ext>
            </a:extLst>
          </p:cNvPr>
          <p:cNvSpPr/>
          <p:nvPr/>
        </p:nvSpPr>
        <p:spPr>
          <a:xfrm>
            <a:off x="5588913" y="3922245"/>
            <a:ext cx="130996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</a:rPr>
              <a:t>СОЦИАЛЬНЫЕ </a:t>
            </a:r>
          </a:p>
          <a:p>
            <a:r>
              <a:rPr lang="ru-RU" sz="825" dirty="0">
                <a:solidFill>
                  <a:schemeClr val="bg1"/>
                </a:solidFill>
              </a:rPr>
              <a:t>УСЛОВИЯ</a:t>
            </a:r>
          </a:p>
        </p:txBody>
      </p:sp>
      <p:grpSp>
        <p:nvGrpSpPr>
          <p:cNvPr id="87" name="Группа 86">
            <a:extLst>
              <a:ext uri="{FF2B5EF4-FFF2-40B4-BE49-F238E27FC236}">
                <a16:creationId xmlns="" xmlns:a16="http://schemas.microsoft.com/office/drawing/2014/main" id="{35520CC5-1DDA-47BA-A7AC-AC01D19C2654}"/>
              </a:ext>
            </a:extLst>
          </p:cNvPr>
          <p:cNvGrpSpPr/>
          <p:nvPr/>
        </p:nvGrpSpPr>
        <p:grpSpPr>
          <a:xfrm rot="10800000" flipH="1">
            <a:off x="4519609" y="2519627"/>
            <a:ext cx="171809" cy="796419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88" name="Шеврон 20">
              <a:extLst>
                <a:ext uri="{FF2B5EF4-FFF2-40B4-BE49-F238E27FC236}">
                  <a16:creationId xmlns="" xmlns:a16="http://schemas.microsoft.com/office/drawing/2014/main" id="{59C4315E-9A53-43CA-9409-376A8598AF4D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9" name="Шеврон 71">
              <a:extLst>
                <a:ext uri="{FF2B5EF4-FFF2-40B4-BE49-F238E27FC236}">
                  <a16:creationId xmlns="" xmlns:a16="http://schemas.microsoft.com/office/drawing/2014/main" id="{BD8AE867-690E-4591-804A-7B31B7DC00CA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158732" y="2267322"/>
            <a:ext cx="157930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25" dirty="0">
                <a:solidFill>
                  <a:schemeClr val="bg1"/>
                </a:solidFill>
                <a:latin typeface="Calibri Light" panose="020F0302020204030204" pitchFamily="34" charset="0"/>
              </a:rPr>
              <a:t>(Методика Алкира-Фостера по измерению бедности)</a:t>
            </a:r>
            <a:endParaRPr lang="ru-RU" sz="825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9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F59EC30-112D-4558-ACB1-AC39936E8485}"/>
              </a:ext>
            </a:extLst>
          </p:cNvPr>
          <p:cNvSpPr/>
          <p:nvPr/>
        </p:nvSpPr>
        <p:spPr>
          <a:xfrm>
            <a:off x="975585" y="3167989"/>
            <a:ext cx="1763361" cy="149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8" name="Прямая со стрелкой 127">
            <a:extLst>
              <a:ext uri="{FF2B5EF4-FFF2-40B4-BE49-F238E27FC236}">
                <a16:creationId xmlns="" xmlns:a16="http://schemas.microsoft.com/office/drawing/2014/main" id="{65D1D734-8877-4A63-AE2F-A02521B46B76}"/>
              </a:ext>
            </a:extLst>
          </p:cNvPr>
          <p:cNvCxnSpPr>
            <a:cxnSpLocks/>
            <a:stCxn id="119" idx="2"/>
            <a:endCxn id="126" idx="0"/>
          </p:cNvCxnSpPr>
          <p:nvPr/>
        </p:nvCxnSpPr>
        <p:spPr>
          <a:xfrm>
            <a:off x="4123466" y="1999491"/>
            <a:ext cx="0" cy="14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30">
            <a:extLst>
              <a:ext uri="{FF2B5EF4-FFF2-40B4-BE49-F238E27FC236}">
                <a16:creationId xmlns="" xmlns:a16="http://schemas.microsoft.com/office/drawing/2014/main" id="{7708954B-BCD2-4C6A-831D-B1F40B5A812D}"/>
              </a:ext>
            </a:extLst>
          </p:cNvPr>
          <p:cNvSpPr/>
          <p:nvPr/>
        </p:nvSpPr>
        <p:spPr>
          <a:xfrm>
            <a:off x="88213" y="3167990"/>
            <a:ext cx="759721" cy="1498979"/>
          </a:xfrm>
          <a:prstGeom prst="roundRect">
            <a:avLst>
              <a:gd name="adj" fmla="val 5173"/>
            </a:avLst>
          </a:prstGeom>
          <a:solidFill>
            <a:srgbClr val="192E6D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time.png">
            <a:extLst>
              <a:ext uri="{FF2B5EF4-FFF2-40B4-BE49-F238E27FC236}">
                <a16:creationId xmlns="" xmlns:a16="http://schemas.microsoft.com/office/drawing/2014/main" id="{E321A53A-E883-4769-907A-73A3818B5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1" y="3647690"/>
            <a:ext cx="558866" cy="60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1B718C11-FED2-42DE-8054-9027A620098C}"/>
              </a:ext>
            </a:extLst>
          </p:cNvPr>
          <p:cNvSpPr/>
          <p:nvPr/>
        </p:nvSpPr>
        <p:spPr>
          <a:xfrm>
            <a:off x="1132012" y="3206206"/>
            <a:ext cx="17570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C000"/>
                </a:solidFill>
                <a:latin typeface="Arial Narrow" panose="020B0606020202030204" pitchFamily="34" charset="0"/>
                <a:cs typeface="+mn-cs"/>
              </a:rPr>
              <a:t>с 1 сентября 2022 года 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B1B015D5-E13A-419A-BEA6-0927429DDE97}"/>
              </a:ext>
            </a:extLst>
          </p:cNvPr>
          <p:cNvSpPr/>
          <p:nvPr/>
        </p:nvSpPr>
        <p:spPr>
          <a:xfrm>
            <a:off x="1167782" y="1076334"/>
            <a:ext cx="1591057" cy="838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1E3D4E0C-43BE-4354-B58D-109A61043D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7672" y="1107361"/>
            <a:ext cx="1551273" cy="779648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08273C6-0DA5-4798-AABA-E430B0FFA6AC}"/>
              </a:ext>
            </a:extLst>
          </p:cNvPr>
          <p:cNvSpPr txBox="1"/>
          <p:nvPr/>
        </p:nvSpPr>
        <p:spPr>
          <a:xfrm>
            <a:off x="1390535" y="1914772"/>
            <a:ext cx="1145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Цифровая карта семьи</a:t>
            </a:r>
          </a:p>
        </p:txBody>
      </p:sp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5846FC1D-CB1A-4178-9F83-CA51C1CAE2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3833631" y="1183043"/>
            <a:ext cx="516830" cy="617834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68B65945-A28F-45DF-B2C4-0985263D828B}"/>
              </a:ext>
            </a:extLst>
          </p:cNvPr>
          <p:cNvSpPr txBox="1"/>
          <p:nvPr/>
        </p:nvSpPr>
        <p:spPr>
          <a:xfrm>
            <a:off x="3616188" y="1780200"/>
            <a:ext cx="10145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825" b="1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ИС МТСЗН</a:t>
            </a:r>
          </a:p>
        </p:txBody>
      </p:sp>
      <p:cxnSp>
        <p:nvCxnSpPr>
          <p:cNvPr id="120" name="Прямая со стрелкой 119">
            <a:extLst>
              <a:ext uri="{FF2B5EF4-FFF2-40B4-BE49-F238E27FC236}">
                <a16:creationId xmlns="" xmlns:a16="http://schemas.microsoft.com/office/drawing/2014/main" id="{71AFBB9B-D091-4CAF-A8CC-0CD365A5420D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 flipV="1">
            <a:off x="2758838" y="1491961"/>
            <a:ext cx="1074792" cy="35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AC340384-A315-44BC-BD47-9A5E86D097D3}"/>
              </a:ext>
            </a:extLst>
          </p:cNvPr>
          <p:cNvSpPr txBox="1"/>
          <p:nvPr/>
        </p:nvSpPr>
        <p:spPr>
          <a:xfrm>
            <a:off x="2797053" y="936260"/>
            <a:ext cx="1019059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788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Направление информации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788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для оказания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788" dirty="0" err="1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проактивных</a:t>
            </a:r>
            <a:r>
              <a:rPr lang="ru-RU" sz="788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 услуг</a:t>
            </a:r>
          </a:p>
        </p:txBody>
      </p:sp>
      <p:cxnSp>
        <p:nvCxnSpPr>
          <p:cNvPr id="122" name="Прямая со стрелкой 121">
            <a:extLst>
              <a:ext uri="{FF2B5EF4-FFF2-40B4-BE49-F238E27FC236}">
                <a16:creationId xmlns="" xmlns:a16="http://schemas.microsoft.com/office/drawing/2014/main" id="{5A6BE057-7333-4E1B-80E0-89BCD190CB6D}"/>
              </a:ext>
            </a:extLst>
          </p:cNvPr>
          <p:cNvCxnSpPr>
            <a:cxnSpLocks/>
            <a:stCxn id="140" idx="1"/>
            <a:endCxn id="118" idx="3"/>
          </p:cNvCxnSpPr>
          <p:nvPr/>
        </p:nvCxnSpPr>
        <p:spPr>
          <a:xfrm flipH="1" flipV="1">
            <a:off x="4350461" y="1491961"/>
            <a:ext cx="2530303" cy="8882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948A894B-7A06-4B91-A1B6-00601D501A11}"/>
              </a:ext>
            </a:extLst>
          </p:cNvPr>
          <p:cNvSpPr txBox="1"/>
          <p:nvPr/>
        </p:nvSpPr>
        <p:spPr>
          <a:xfrm>
            <a:off x="5145778" y="652301"/>
            <a:ext cx="2203370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788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Направление </a:t>
            </a:r>
            <a:r>
              <a:rPr lang="en-US" sz="788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SMS </a:t>
            </a:r>
            <a:r>
              <a:rPr lang="ru-RU" sz="788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сообщения для получения согласия на предоставление услуги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C6298663-8464-4515-B235-F724E82D889A}"/>
              </a:ext>
            </a:extLst>
          </p:cNvPr>
          <p:cNvSpPr txBox="1"/>
          <p:nvPr/>
        </p:nvSpPr>
        <p:spPr>
          <a:xfrm>
            <a:off x="5138104" y="1171002"/>
            <a:ext cx="180791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788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Предоставление ответа посредством </a:t>
            </a:r>
            <a:r>
              <a:rPr lang="en-US" sz="788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SMS</a:t>
            </a:r>
            <a:endParaRPr lang="ru-RU" sz="788" dirty="0">
              <a:solidFill>
                <a:prstClr val="white"/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25" name="Соединительная линия уступом 77">
            <a:extLst>
              <a:ext uri="{FF2B5EF4-FFF2-40B4-BE49-F238E27FC236}">
                <a16:creationId xmlns="" xmlns:a16="http://schemas.microsoft.com/office/drawing/2014/main" id="{E04A8D12-9831-47CE-9217-FFCB32F0B41B}"/>
              </a:ext>
            </a:extLst>
          </p:cNvPr>
          <p:cNvCxnSpPr>
            <a:cxnSpLocks/>
            <a:stCxn id="118" idx="0"/>
            <a:endCxn id="140" idx="0"/>
          </p:cNvCxnSpPr>
          <p:nvPr/>
        </p:nvCxnSpPr>
        <p:spPr>
          <a:xfrm rot="5400000" flipH="1" flipV="1">
            <a:off x="5645303" y="-426812"/>
            <a:ext cx="56598" cy="3163114"/>
          </a:xfrm>
          <a:prstGeom prst="bentConnector3">
            <a:avLst>
              <a:gd name="adj1" fmla="val 402926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F177176C-33DE-484D-B49C-72126DAA16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3865051" y="2149333"/>
            <a:ext cx="516830" cy="617834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2944D252-90CA-40AD-81FB-9E0428575F04}"/>
              </a:ext>
            </a:extLst>
          </p:cNvPr>
          <p:cNvSpPr txBox="1"/>
          <p:nvPr/>
        </p:nvSpPr>
        <p:spPr>
          <a:xfrm>
            <a:off x="3655855" y="2705016"/>
            <a:ext cx="10155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825" b="1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Социальное казначейство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E43AAB8E-21DA-4657-9483-3C18EB121766}"/>
              </a:ext>
            </a:extLst>
          </p:cNvPr>
          <p:cNvSpPr txBox="1"/>
          <p:nvPr/>
        </p:nvSpPr>
        <p:spPr>
          <a:xfrm>
            <a:off x="2972413" y="2084265"/>
            <a:ext cx="976946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788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Направление информации для выплаты пособия</a:t>
            </a:r>
          </a:p>
        </p:txBody>
      </p:sp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E4C5BC7E-AB27-468D-AA85-9034BA1B95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13535" r="9931" b="14781"/>
          <a:stretch/>
        </p:blipFill>
        <p:spPr>
          <a:xfrm>
            <a:off x="7282701" y="1840445"/>
            <a:ext cx="555498" cy="500635"/>
          </a:xfrm>
          <a:prstGeom prst="rect">
            <a:avLst/>
          </a:prstGeom>
        </p:spPr>
      </p:pic>
      <p:cxnSp>
        <p:nvCxnSpPr>
          <p:cNvPr id="131" name="Соединительная линия уступом 89">
            <a:extLst>
              <a:ext uri="{FF2B5EF4-FFF2-40B4-BE49-F238E27FC236}">
                <a16:creationId xmlns="" xmlns:a16="http://schemas.microsoft.com/office/drawing/2014/main" id="{A04C60B9-CEE9-4053-A98A-DEEA20F6A1E7}"/>
              </a:ext>
            </a:extLst>
          </p:cNvPr>
          <p:cNvCxnSpPr>
            <a:cxnSpLocks/>
            <a:stCxn id="126" idx="3"/>
            <a:endCxn id="140" idx="2"/>
          </p:cNvCxnSpPr>
          <p:nvPr/>
        </p:nvCxnSpPr>
        <p:spPr>
          <a:xfrm flipV="1">
            <a:off x="4381881" y="1875238"/>
            <a:ext cx="2873279" cy="583012"/>
          </a:xfrm>
          <a:prstGeom prst="bentConnector2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37D35A88-E83B-4373-BFC9-40C13DF1FE20}"/>
              </a:ext>
            </a:extLst>
          </p:cNvPr>
          <p:cNvSpPr txBox="1"/>
          <p:nvPr/>
        </p:nvSpPr>
        <p:spPr>
          <a:xfrm>
            <a:off x="5082647" y="2205450"/>
            <a:ext cx="177664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788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Зачисление  социальных выплат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31FF35A-FDEF-4C10-86E7-2FE47BE7EE45}"/>
              </a:ext>
            </a:extLst>
          </p:cNvPr>
          <p:cNvSpPr txBox="1"/>
          <p:nvPr/>
        </p:nvSpPr>
        <p:spPr>
          <a:xfrm>
            <a:off x="1081808" y="738782"/>
            <a:ext cx="180459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825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Выявление лиц,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825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кому положена помощь</a:t>
            </a:r>
          </a:p>
        </p:txBody>
      </p:sp>
      <p:sp>
        <p:nvSpPr>
          <p:cNvPr id="134" name="Овал 133">
            <a:extLst>
              <a:ext uri="{FF2B5EF4-FFF2-40B4-BE49-F238E27FC236}">
                <a16:creationId xmlns="" xmlns:a16="http://schemas.microsoft.com/office/drawing/2014/main" id="{A95E1132-DB64-44E8-AD91-0CFA8B31452D}"/>
              </a:ext>
            </a:extLst>
          </p:cNvPr>
          <p:cNvSpPr/>
          <p:nvPr/>
        </p:nvSpPr>
        <p:spPr>
          <a:xfrm>
            <a:off x="1387091" y="704842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35" name="Овал 134">
            <a:extLst>
              <a:ext uri="{FF2B5EF4-FFF2-40B4-BE49-F238E27FC236}">
                <a16:creationId xmlns="" xmlns:a16="http://schemas.microsoft.com/office/drawing/2014/main" id="{2074F7B3-A0D1-4629-B4FA-7A56D5F27ED6}"/>
              </a:ext>
            </a:extLst>
          </p:cNvPr>
          <p:cNvSpPr/>
          <p:nvPr/>
        </p:nvSpPr>
        <p:spPr>
          <a:xfrm>
            <a:off x="3193522" y="718570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36" name="Овал 135">
            <a:extLst>
              <a:ext uri="{FF2B5EF4-FFF2-40B4-BE49-F238E27FC236}">
                <a16:creationId xmlns="" xmlns:a16="http://schemas.microsoft.com/office/drawing/2014/main" id="{21B38D96-8A42-4150-8D0B-81A259A479A3}"/>
              </a:ext>
            </a:extLst>
          </p:cNvPr>
          <p:cNvSpPr/>
          <p:nvPr/>
        </p:nvSpPr>
        <p:spPr>
          <a:xfrm>
            <a:off x="5032374" y="721398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37" name="Овал 136">
            <a:extLst>
              <a:ext uri="{FF2B5EF4-FFF2-40B4-BE49-F238E27FC236}">
                <a16:creationId xmlns="" xmlns:a16="http://schemas.microsoft.com/office/drawing/2014/main" id="{923A164B-2A9A-45F7-BD3A-FE999F03C7FF}"/>
              </a:ext>
            </a:extLst>
          </p:cNvPr>
          <p:cNvSpPr/>
          <p:nvPr/>
        </p:nvSpPr>
        <p:spPr>
          <a:xfrm>
            <a:off x="5045622" y="1304893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38" name="Овал 137">
            <a:extLst>
              <a:ext uri="{FF2B5EF4-FFF2-40B4-BE49-F238E27FC236}">
                <a16:creationId xmlns="" xmlns:a16="http://schemas.microsoft.com/office/drawing/2014/main" id="{711BB265-A8FE-4574-80C5-6370A74107A6}"/>
              </a:ext>
            </a:extLst>
          </p:cNvPr>
          <p:cNvSpPr/>
          <p:nvPr/>
        </p:nvSpPr>
        <p:spPr>
          <a:xfrm>
            <a:off x="3774139" y="1983913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white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39" name="Овал 138">
            <a:extLst>
              <a:ext uri="{FF2B5EF4-FFF2-40B4-BE49-F238E27FC236}">
                <a16:creationId xmlns="" xmlns:a16="http://schemas.microsoft.com/office/drawing/2014/main" id="{D7499292-3711-4944-9923-9DDCA19ABD34}"/>
              </a:ext>
            </a:extLst>
          </p:cNvPr>
          <p:cNvSpPr/>
          <p:nvPr/>
        </p:nvSpPr>
        <p:spPr>
          <a:xfrm>
            <a:off x="5045624" y="2229280"/>
            <a:ext cx="157734" cy="155812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8F017159-19EC-4C44-9FEA-1A7BC022BB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64" y="1126446"/>
            <a:ext cx="748792" cy="748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8850007D-4D6F-417D-AB4B-ABFF86007E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4915" r="16897" b="7932"/>
          <a:stretch/>
        </p:blipFill>
        <p:spPr>
          <a:xfrm>
            <a:off x="7482769" y="849154"/>
            <a:ext cx="365390" cy="39206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24E8CB6-4973-485A-B77D-97599CC23EB6}"/>
              </a:ext>
            </a:extLst>
          </p:cNvPr>
          <p:cNvSpPr txBox="1"/>
          <p:nvPr/>
        </p:nvSpPr>
        <p:spPr>
          <a:xfrm>
            <a:off x="28204" y="29910"/>
            <a:ext cx="8165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>
                <a:solidFill>
                  <a:srgbClr val="FFC000"/>
                </a:solidFill>
                <a:latin typeface="Arial Narrow" panose="020B0606020202030204" pitchFamily="34" charset="0"/>
                <a:cs typeface="+mn-cs"/>
              </a:rPr>
              <a:t>ЦИФРОВ</a:t>
            </a:r>
            <a:r>
              <a:rPr lang="kk-KZ" altLang="ru-RU" b="1" dirty="0">
                <a:solidFill>
                  <a:srgbClr val="FFC000"/>
                </a:solidFill>
                <a:latin typeface="Arial Narrow" panose="020B0606020202030204" pitchFamily="34" charset="0"/>
                <a:cs typeface="+mn-cs"/>
              </a:rPr>
              <a:t>АЯ</a:t>
            </a:r>
            <a:r>
              <a:rPr lang="ru-RU" altLang="ru-RU" b="1" dirty="0">
                <a:solidFill>
                  <a:srgbClr val="FFC000"/>
                </a:solidFill>
                <a:latin typeface="Arial Narrow" panose="020B0606020202030204" pitchFamily="34" charset="0"/>
                <a:cs typeface="+mn-cs"/>
              </a:rPr>
              <a:t> КАРТА СЕМЬИ – «ЭЛЕКТРОННЫЙ УВЕДОМИТЕЛЬ» СЕМЬИ И ГРАЖДАН</a:t>
            </a:r>
            <a:endParaRPr lang="ru-RU" b="1" dirty="0">
              <a:solidFill>
                <a:srgbClr val="FFC000"/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7744A9BE-AB57-4B29-9098-0387F50622F8}"/>
              </a:ext>
            </a:extLst>
          </p:cNvPr>
          <p:cNvCxnSpPr/>
          <p:nvPr/>
        </p:nvCxnSpPr>
        <p:spPr>
          <a:xfrm>
            <a:off x="28204" y="506710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D1337EE4-922E-4F4D-A04D-19D4679859DA}"/>
              </a:ext>
            </a:extLst>
          </p:cNvPr>
          <p:cNvSpPr/>
          <p:nvPr/>
        </p:nvSpPr>
        <p:spPr>
          <a:xfrm>
            <a:off x="2987059" y="3167990"/>
            <a:ext cx="1763360" cy="149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E18F85AA-595E-4D5B-BD0C-039CFEE08B18}"/>
              </a:ext>
            </a:extLst>
          </p:cNvPr>
          <p:cNvSpPr/>
          <p:nvPr/>
        </p:nvSpPr>
        <p:spPr>
          <a:xfrm>
            <a:off x="4998702" y="3167990"/>
            <a:ext cx="1763360" cy="149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7EF48BCA-D722-42C5-8109-49FC3E5C4227}"/>
              </a:ext>
            </a:extLst>
          </p:cNvPr>
          <p:cNvSpPr/>
          <p:nvPr/>
        </p:nvSpPr>
        <p:spPr>
          <a:xfrm>
            <a:off x="7010344" y="3167990"/>
            <a:ext cx="1763360" cy="149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Равнобедренный треугольник 67">
            <a:extLst>
              <a:ext uri="{FF2B5EF4-FFF2-40B4-BE49-F238E27FC236}">
                <a16:creationId xmlns="" xmlns:a16="http://schemas.microsoft.com/office/drawing/2014/main" id="{9B5ABE3F-CF69-4CC0-BB46-71679A35D11D}"/>
              </a:ext>
            </a:extLst>
          </p:cNvPr>
          <p:cNvSpPr/>
          <p:nvPr/>
        </p:nvSpPr>
        <p:spPr>
          <a:xfrm rot="5400000">
            <a:off x="6328622" y="3865992"/>
            <a:ext cx="1155876" cy="945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7F298F9-4F8E-4D19-B05B-271FBB482C19}"/>
              </a:ext>
            </a:extLst>
          </p:cNvPr>
          <p:cNvSpPr txBox="1"/>
          <p:nvPr/>
        </p:nvSpPr>
        <p:spPr>
          <a:xfrm>
            <a:off x="987513" y="3513589"/>
            <a:ext cx="1757078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algn="just" defTabSz="685732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>
                <a:solidFill>
                  <a:prstClr val="white"/>
                </a:solidFill>
                <a:latin typeface="Arial Narrow" panose="020B0606020202030204" pitchFamily="34" charset="0"/>
              </a:rPr>
              <a:t>выплата по рождению ребенка</a:t>
            </a:r>
          </a:p>
          <a:p>
            <a:pPr marL="128588" indent="-128588" algn="just" defTabSz="685732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>
                <a:solidFill>
                  <a:prstClr val="white"/>
                </a:solidFill>
                <a:latin typeface="Arial Narrow" panose="020B0606020202030204" pitchFamily="34" charset="0"/>
              </a:rPr>
              <a:t>выплата по уходу за ребенком</a:t>
            </a:r>
          </a:p>
          <a:p>
            <a:pPr marL="128588" indent="-128588" algn="just" defTabSz="685732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>
                <a:solidFill>
                  <a:prstClr val="white"/>
                </a:solidFill>
                <a:latin typeface="Arial Narrow" panose="020B0606020202030204" pitchFamily="34" charset="0"/>
              </a:rPr>
              <a:t>пособие по уходу за ребенком </a:t>
            </a:r>
            <a:br>
              <a:rPr lang="ru-RU" sz="90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sz="900">
                <a:solidFill>
                  <a:prstClr val="white"/>
                </a:solidFill>
                <a:latin typeface="Arial Narrow" panose="020B0606020202030204" pitchFamily="34" charset="0"/>
              </a:rPr>
              <a:t>с инвалидностью</a:t>
            </a:r>
          </a:p>
          <a:p>
            <a:pPr marL="128588" indent="-128588" algn="just" defTabSz="685732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>
                <a:solidFill>
                  <a:prstClr val="white"/>
                </a:solidFill>
                <a:latin typeface="Arial Narrow" panose="020B0606020202030204" pitchFamily="34" charset="0"/>
              </a:rPr>
              <a:t>пособие по инвалидности</a:t>
            </a:r>
          </a:p>
          <a:p>
            <a:pPr marL="128588" indent="-128588" algn="just" defTabSz="685732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kk-KZ" sz="900">
                <a:solidFill>
                  <a:prstClr val="white"/>
                </a:solidFill>
                <a:latin typeface="Arial Narrow" panose="020B0606020202030204" pitchFamily="34" charset="0"/>
              </a:rPr>
              <a:t>выплата по безработице</a:t>
            </a:r>
            <a:endParaRPr lang="ru-RU" sz="9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="" xmlns:a16="http://schemas.microsoft.com/office/drawing/2014/main" id="{8DB3D6B1-D624-4494-85C6-61B3DFD057CD}"/>
              </a:ext>
            </a:extLst>
          </p:cNvPr>
          <p:cNvSpPr/>
          <p:nvPr/>
        </p:nvSpPr>
        <p:spPr>
          <a:xfrm rot="5400000">
            <a:off x="4323536" y="3901004"/>
            <a:ext cx="1155876" cy="945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="" xmlns:a16="http://schemas.microsoft.com/office/drawing/2014/main" id="{DD05877F-904B-4550-95D7-C28E7FC5230A}"/>
              </a:ext>
            </a:extLst>
          </p:cNvPr>
          <p:cNvSpPr/>
          <p:nvPr/>
        </p:nvSpPr>
        <p:spPr>
          <a:xfrm rot="5400000">
            <a:off x="2311151" y="3894213"/>
            <a:ext cx="1155876" cy="945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87E331C0-9C27-4F0F-9ACF-EE44F9C8A6C5}"/>
              </a:ext>
            </a:extLst>
          </p:cNvPr>
          <p:cNvSpPr/>
          <p:nvPr/>
        </p:nvSpPr>
        <p:spPr>
          <a:xfrm>
            <a:off x="88213" y="4769336"/>
            <a:ext cx="8685492" cy="295849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kern="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Направлено 22,8 тыс. СМС, из них назначена 5,8 тыс. выплата,  на 13,5 тыс. СМС нет ответа, 785 в работе</a:t>
            </a:r>
            <a:endParaRPr lang="ru-RU" sz="1400" b="1" u="sng" kern="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836CE562-5BC2-4D6A-8187-1958FEF54E21}"/>
              </a:ext>
            </a:extLst>
          </p:cNvPr>
          <p:cNvSpPr/>
          <p:nvPr/>
        </p:nvSpPr>
        <p:spPr>
          <a:xfrm>
            <a:off x="2980190" y="3205084"/>
            <a:ext cx="17570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C000"/>
                </a:solidFill>
                <a:latin typeface="Arial Narrow" panose="020B0606020202030204" pitchFamily="34" charset="0"/>
                <a:cs typeface="+mn-cs"/>
              </a:rPr>
              <a:t>с 1 октября 2022 года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C000"/>
                </a:solidFill>
                <a:latin typeface="Arial Narrow" panose="020B0606020202030204" pitchFamily="34" charset="0"/>
                <a:cs typeface="+mn-cs"/>
              </a:rPr>
              <a:t>дополнительно: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3A48388-B622-4EE7-87E7-7C53E9287B95}"/>
              </a:ext>
            </a:extLst>
          </p:cNvPr>
          <p:cNvSpPr txBox="1"/>
          <p:nvPr/>
        </p:nvSpPr>
        <p:spPr>
          <a:xfrm>
            <a:off x="3000857" y="3703834"/>
            <a:ext cx="1881791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defTabSz="685732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</a:rPr>
              <a:t>выплата по утере кормильца</a:t>
            </a:r>
          </a:p>
          <a:p>
            <a:pPr marL="128588" indent="-128588" defTabSz="685732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</a:rPr>
              <a:t>пособие многодетным семьям</a:t>
            </a:r>
          </a:p>
          <a:p>
            <a:pPr marL="128588" indent="-128588" defTabSz="685732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</a:rPr>
              <a:t>пособие награжденным «</a:t>
            </a:r>
            <a:r>
              <a:rPr lang="ru-RU" sz="9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Күміс</a:t>
            </a: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алка</a:t>
            </a: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</a:rPr>
              <a:t>» и «Алтын </a:t>
            </a:r>
            <a:r>
              <a:rPr lang="ru-RU" sz="900" dirty="0" err="1">
                <a:solidFill>
                  <a:prstClr val="white"/>
                </a:solidFill>
                <a:latin typeface="Arial Narrow" panose="020B0606020202030204" pitchFamily="34" charset="0"/>
              </a:rPr>
              <a:t>алқа</a:t>
            </a: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</a:rPr>
              <a:t>»</a:t>
            </a:r>
          </a:p>
          <a:p>
            <a:pPr marL="128588" indent="-128588" defTabSz="685732" fontAlgn="ctr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</a:rPr>
              <a:t>Адресная социальная помощь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5AAD3CC2-B273-48CF-A0B6-45FDDF49B150}"/>
              </a:ext>
            </a:extLst>
          </p:cNvPr>
          <p:cNvSpPr/>
          <p:nvPr/>
        </p:nvSpPr>
        <p:spPr>
          <a:xfrm>
            <a:off x="5038333" y="3190771"/>
            <a:ext cx="17570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C000"/>
                </a:solidFill>
                <a:latin typeface="Arial Narrow" panose="020B0606020202030204" pitchFamily="34" charset="0"/>
                <a:cs typeface="+mn-cs"/>
              </a:rPr>
              <a:t>с 1 ноября 2022 года дополнительно: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C000"/>
                </a:solidFill>
                <a:latin typeface="Arial Narrow" panose="020B0606020202030204" pitchFamily="34" charset="0"/>
                <a:cs typeface="+mn-cs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352A670-9B19-42CD-AFD6-6619277B61CC}"/>
              </a:ext>
            </a:extLst>
          </p:cNvPr>
          <p:cNvSpPr txBox="1"/>
          <p:nvPr/>
        </p:nvSpPr>
        <p:spPr>
          <a:xfrm>
            <a:off x="4979875" y="3688466"/>
            <a:ext cx="16999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ctr" defTabSz="685732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prstClr val="white"/>
                </a:solidFill>
                <a:latin typeface="Arial Narrow" panose="020B0606020202030204" pitchFamily="34" charset="0"/>
              </a:rPr>
              <a:t>пенсионные выплаты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981492D0-AE7B-4E2C-A8B1-3379A7111660}"/>
              </a:ext>
            </a:extLst>
          </p:cNvPr>
          <p:cNvSpPr/>
          <p:nvPr/>
        </p:nvSpPr>
        <p:spPr>
          <a:xfrm>
            <a:off x="7282701" y="3206205"/>
            <a:ext cx="17414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C000"/>
                </a:solidFill>
                <a:latin typeface="Arial Narrow" panose="020B0606020202030204" pitchFamily="34" charset="0"/>
                <a:cs typeface="+mn-cs"/>
              </a:rPr>
              <a:t>с 1 января 2023 года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0C6365D8-8EEE-48DE-AF17-98804D750C6A}"/>
              </a:ext>
            </a:extLst>
          </p:cNvPr>
          <p:cNvSpPr/>
          <p:nvPr/>
        </p:nvSpPr>
        <p:spPr>
          <a:xfrm>
            <a:off x="7010344" y="3685945"/>
            <a:ext cx="16707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white"/>
                </a:solidFill>
                <a:latin typeface="Arial Narrow" panose="020B0606020202030204" pitchFamily="34" charset="0"/>
              </a:rPr>
              <a:t>все виды услуг в сфере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white"/>
                </a:solidFill>
                <a:latin typeface="Arial Narrow" panose="020B0606020202030204" pitchFamily="34" charset="0"/>
              </a:rPr>
              <a:t>социальной защиты</a:t>
            </a:r>
          </a:p>
        </p:txBody>
      </p:sp>
      <p:sp>
        <p:nvSpPr>
          <p:cNvPr id="50" name="Номер слайда 1">
            <a:extLst>
              <a:ext uri="{FF2B5EF4-FFF2-40B4-BE49-F238E27FC236}">
                <a16:creationId xmlns="" xmlns:a16="http://schemas.microsoft.com/office/drawing/2014/main" id="{1548C5CB-F827-40BA-BB1C-04D42D9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382" y="4863704"/>
            <a:ext cx="365522" cy="273844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r>
              <a:rPr lang="ru-RU" altLang="ru-RU" sz="900" dirty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63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4">
            <a:extLst>
              <a:ext uri="{FF2B5EF4-FFF2-40B4-BE49-F238E27FC236}">
                <a16:creationId xmlns="" xmlns:a16="http://schemas.microsoft.com/office/drawing/2014/main" id="{68BDE4FC-D675-43A1-AD85-37A27C305993}"/>
              </a:ext>
            </a:extLst>
          </p:cNvPr>
          <p:cNvGrpSpPr>
            <a:grpSpLocks/>
          </p:cNvGrpSpPr>
          <p:nvPr/>
        </p:nvGrpSpPr>
        <p:grpSpPr bwMode="auto">
          <a:xfrm>
            <a:off x="7349601" y="929928"/>
            <a:ext cx="384558" cy="336968"/>
            <a:chOff x="2769423" y="3841001"/>
            <a:chExt cx="1050088" cy="1042148"/>
          </a:xfrm>
        </p:grpSpPr>
        <p:sp>
          <p:nvSpPr>
            <p:cNvPr id="85" name="Oval 139">
              <a:extLst>
                <a:ext uri="{FF2B5EF4-FFF2-40B4-BE49-F238E27FC236}">
                  <a16:creationId xmlns="" xmlns:a16="http://schemas.microsoft.com/office/drawing/2014/main" id="{6BFDC8A5-270F-464B-A3AC-826711D99DF1}"/>
                </a:ext>
              </a:extLst>
            </p:cNvPr>
            <p:cNvSpPr/>
            <p:nvPr/>
          </p:nvSpPr>
          <p:spPr bwMode="gray">
            <a:xfrm>
              <a:off x="2769423" y="3841001"/>
              <a:ext cx="1050088" cy="10421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50408" tIns="25204" rIns="50408" bIns="25204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86" name="Freeform: Shape 140">
              <a:extLst>
                <a:ext uri="{FF2B5EF4-FFF2-40B4-BE49-F238E27FC236}">
                  <a16:creationId xmlns="" xmlns:a16="http://schemas.microsoft.com/office/drawing/2014/main" id="{CCB57F6D-8945-47FE-8CE3-AB2EE621D1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1827" y="3896390"/>
              <a:ext cx="925126" cy="917009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 err="1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87" name="Marvintrackercircle">
              <a:extLst>
                <a:ext uri="{FF2B5EF4-FFF2-40B4-BE49-F238E27FC236}">
                  <a16:creationId xmlns="" xmlns:a16="http://schemas.microsoft.com/office/drawing/2014/main" id="{DEE3D530-A625-4E13-9B80-71A3D2F4380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gray">
            <a:xfrm>
              <a:off x="2882292" y="3953831"/>
              <a:ext cx="806209" cy="802126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>
                <a:solidFill>
                  <a:srgbClr val="0070CE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B572E860-D047-497F-9FA8-6BE02598D2FE}"/>
              </a:ext>
            </a:extLst>
          </p:cNvPr>
          <p:cNvSpPr/>
          <p:nvPr/>
        </p:nvSpPr>
        <p:spPr>
          <a:xfrm>
            <a:off x="85396" y="859273"/>
            <a:ext cx="1760123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срока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социальных выплат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уходу за ребенком </a:t>
            </a:r>
          </a:p>
        </p:txBody>
      </p:sp>
      <p:sp>
        <p:nvSpPr>
          <p:cNvPr id="102" name="TextBox 227">
            <a:extLst>
              <a:ext uri="{FF2B5EF4-FFF2-40B4-BE49-F238E27FC236}">
                <a16:creationId xmlns="" xmlns:a16="http://schemas.microsoft.com/office/drawing/2014/main" id="{34DCB391-9B27-49E8-9A30-BAAACD58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36" y="2576427"/>
            <a:ext cx="1305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b="1" kern="0" dirty="0">
                <a:solidFill>
                  <a:srgbClr val="FFC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1,5</a:t>
            </a:r>
            <a:r>
              <a:rPr lang="ru-RU" altLang="ru-RU" sz="280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ЛЕТ</a:t>
            </a:r>
            <a:endParaRPr lang="ru-RU" sz="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Box 227">
            <a:extLst>
              <a:ext uri="{FF2B5EF4-FFF2-40B4-BE49-F238E27FC236}">
                <a16:creationId xmlns="" xmlns:a16="http://schemas.microsoft.com/office/drawing/2014/main" id="{FE44C449-C40E-481E-BAFB-0BCBACD5B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08" y="1431678"/>
            <a:ext cx="1073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b="1" kern="0" dirty="0">
                <a:solidFill>
                  <a:srgbClr val="FFC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1</a:t>
            </a:r>
            <a:r>
              <a:rPr lang="ru-RU" altLang="ru-RU" sz="280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ГОД</a:t>
            </a:r>
            <a:endParaRPr lang="ru-RU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7" name="Группа 5">
            <a:extLst>
              <a:ext uri="{FF2B5EF4-FFF2-40B4-BE49-F238E27FC236}">
                <a16:creationId xmlns="" xmlns:a16="http://schemas.microsoft.com/office/drawing/2014/main" id="{368CC28A-C3A3-44D3-92CA-7DDBE9A7A0B5}"/>
              </a:ext>
            </a:extLst>
          </p:cNvPr>
          <p:cNvGrpSpPr>
            <a:grpSpLocks/>
          </p:cNvGrpSpPr>
          <p:nvPr/>
        </p:nvGrpSpPr>
        <p:grpSpPr bwMode="auto">
          <a:xfrm>
            <a:off x="31400" y="913607"/>
            <a:ext cx="329305" cy="337531"/>
            <a:chOff x="2769423" y="3841001"/>
            <a:chExt cx="1050088" cy="1042148"/>
          </a:xfrm>
        </p:grpSpPr>
        <p:grpSp>
          <p:nvGrpSpPr>
            <p:cNvPr id="118" name="Группа 4">
              <a:extLst>
                <a:ext uri="{FF2B5EF4-FFF2-40B4-BE49-F238E27FC236}">
                  <a16:creationId xmlns="" xmlns:a16="http://schemas.microsoft.com/office/drawing/2014/main" id="{ACE7CFAB-5D5B-4AD2-8EAF-7BE5452A7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9423" y="3841001"/>
              <a:ext cx="1050088" cy="1042148"/>
              <a:chOff x="2769423" y="3841001"/>
              <a:chExt cx="1050088" cy="1042148"/>
            </a:xfrm>
          </p:grpSpPr>
          <p:sp>
            <p:nvSpPr>
              <p:cNvPr id="120" name="Oval 139">
                <a:extLst>
                  <a:ext uri="{FF2B5EF4-FFF2-40B4-BE49-F238E27FC236}">
                    <a16:creationId xmlns="" xmlns:a16="http://schemas.microsoft.com/office/drawing/2014/main" id="{3BF2F9E9-4886-4E9D-BDFA-51D710C6EFE4}"/>
                  </a:ext>
                </a:extLst>
              </p:cNvPr>
              <p:cNvSpPr/>
              <p:nvPr/>
            </p:nvSpPr>
            <p:spPr bwMode="gray">
              <a:xfrm>
                <a:off x="2769423" y="3841001"/>
                <a:ext cx="1050088" cy="1042148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lIns="50408" tIns="25204" rIns="50408" bIns="25204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50" kern="0" dirty="0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21" name="Freeform: Shape 140">
                <a:extLst>
                  <a:ext uri="{FF2B5EF4-FFF2-40B4-BE49-F238E27FC236}">
                    <a16:creationId xmlns="" xmlns:a16="http://schemas.microsoft.com/office/drawing/2014/main" id="{88878A51-5FBF-406D-9921-267E6A0282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21827" y="3896390"/>
                <a:ext cx="925126" cy="917009"/>
              </a:xfrm>
              <a:custGeom>
                <a:avLst/>
                <a:gdLst>
                  <a:gd name="connsiteX0" fmla="*/ 287650 w 575300"/>
                  <a:gd name="connsiteY0" fmla="*/ 0 h 576998"/>
                  <a:gd name="connsiteX1" fmla="*/ 575300 w 575300"/>
                  <a:gd name="connsiteY1" fmla="*/ 288499 h 576998"/>
                  <a:gd name="connsiteX2" fmla="*/ 287650 w 575300"/>
                  <a:gd name="connsiteY2" fmla="*/ 576998 h 576998"/>
                  <a:gd name="connsiteX3" fmla="*/ 0 w 575300"/>
                  <a:gd name="connsiteY3" fmla="*/ 288499 h 576998"/>
                  <a:gd name="connsiteX4" fmla="*/ 1014 w 575300"/>
                  <a:gd name="connsiteY4" fmla="*/ 278414 h 576998"/>
                  <a:gd name="connsiteX5" fmla="*/ 142092 w 575300"/>
                  <a:gd name="connsiteY5" fmla="*/ 412922 h 576998"/>
                  <a:gd name="connsiteX6" fmla="*/ 369697 w 575300"/>
                  <a:gd name="connsiteY6" fmla="*/ 174198 h 576998"/>
                  <a:gd name="connsiteX7" fmla="*/ 202133 w 575300"/>
                  <a:gd name="connsiteY7" fmla="*/ 14437 h 576998"/>
                  <a:gd name="connsiteX8" fmla="*/ 229678 w 575300"/>
                  <a:gd name="connsiteY8" fmla="*/ 5861 h 576998"/>
                  <a:gd name="connsiteX9" fmla="*/ 287650 w 575300"/>
                  <a:gd name="connsiteY9" fmla="*/ 0 h 576998"/>
                  <a:gd name="connsiteX0" fmla="*/ 287650 w 575300"/>
                  <a:gd name="connsiteY0" fmla="*/ 0 h 576998"/>
                  <a:gd name="connsiteX1" fmla="*/ 575300 w 575300"/>
                  <a:gd name="connsiteY1" fmla="*/ 288499 h 576998"/>
                  <a:gd name="connsiteX2" fmla="*/ 287650 w 575300"/>
                  <a:gd name="connsiteY2" fmla="*/ 576998 h 576998"/>
                  <a:gd name="connsiteX3" fmla="*/ 0 w 575300"/>
                  <a:gd name="connsiteY3" fmla="*/ 288499 h 576998"/>
                  <a:gd name="connsiteX4" fmla="*/ 1014 w 575300"/>
                  <a:gd name="connsiteY4" fmla="*/ 278414 h 576998"/>
                  <a:gd name="connsiteX5" fmla="*/ 142092 w 575300"/>
                  <a:gd name="connsiteY5" fmla="*/ 412922 h 576998"/>
                  <a:gd name="connsiteX6" fmla="*/ 202133 w 575300"/>
                  <a:gd name="connsiteY6" fmla="*/ 14437 h 576998"/>
                  <a:gd name="connsiteX7" fmla="*/ 229678 w 575300"/>
                  <a:gd name="connsiteY7" fmla="*/ 5861 h 576998"/>
                  <a:gd name="connsiteX8" fmla="*/ 287650 w 575300"/>
                  <a:gd name="connsiteY8" fmla="*/ 0 h 576998"/>
                  <a:gd name="connsiteX0" fmla="*/ 142092 w 575300"/>
                  <a:gd name="connsiteY0" fmla="*/ 412922 h 576998"/>
                  <a:gd name="connsiteX1" fmla="*/ 202133 w 575300"/>
                  <a:gd name="connsiteY1" fmla="*/ 14437 h 576998"/>
                  <a:gd name="connsiteX2" fmla="*/ 229678 w 575300"/>
                  <a:gd name="connsiteY2" fmla="*/ 5861 h 576998"/>
                  <a:gd name="connsiteX3" fmla="*/ 287650 w 575300"/>
                  <a:gd name="connsiteY3" fmla="*/ 0 h 576998"/>
                  <a:gd name="connsiteX4" fmla="*/ 575300 w 575300"/>
                  <a:gd name="connsiteY4" fmla="*/ 288499 h 576998"/>
                  <a:gd name="connsiteX5" fmla="*/ 287650 w 575300"/>
                  <a:gd name="connsiteY5" fmla="*/ 576998 h 576998"/>
                  <a:gd name="connsiteX6" fmla="*/ 0 w 575300"/>
                  <a:gd name="connsiteY6" fmla="*/ 288499 h 576998"/>
                  <a:gd name="connsiteX7" fmla="*/ 1014 w 575300"/>
                  <a:gd name="connsiteY7" fmla="*/ 278414 h 576998"/>
                  <a:gd name="connsiteX8" fmla="*/ 233532 w 575300"/>
                  <a:gd name="connsiteY8" fmla="*/ 504362 h 576998"/>
                  <a:gd name="connsiteX0" fmla="*/ 142092 w 575300"/>
                  <a:gd name="connsiteY0" fmla="*/ 412922 h 576998"/>
                  <a:gd name="connsiteX1" fmla="*/ 202133 w 575300"/>
                  <a:gd name="connsiteY1" fmla="*/ 14437 h 576998"/>
                  <a:gd name="connsiteX2" fmla="*/ 229678 w 575300"/>
                  <a:gd name="connsiteY2" fmla="*/ 5861 h 576998"/>
                  <a:gd name="connsiteX3" fmla="*/ 287650 w 575300"/>
                  <a:gd name="connsiteY3" fmla="*/ 0 h 576998"/>
                  <a:gd name="connsiteX4" fmla="*/ 575300 w 575300"/>
                  <a:gd name="connsiteY4" fmla="*/ 288499 h 576998"/>
                  <a:gd name="connsiteX5" fmla="*/ 287650 w 575300"/>
                  <a:gd name="connsiteY5" fmla="*/ 576998 h 576998"/>
                  <a:gd name="connsiteX6" fmla="*/ 0 w 575300"/>
                  <a:gd name="connsiteY6" fmla="*/ 288499 h 576998"/>
                  <a:gd name="connsiteX7" fmla="*/ 1014 w 575300"/>
                  <a:gd name="connsiteY7" fmla="*/ 278414 h 576998"/>
                  <a:gd name="connsiteX0" fmla="*/ 202133 w 575300"/>
                  <a:gd name="connsiteY0" fmla="*/ 14437 h 576998"/>
                  <a:gd name="connsiteX1" fmla="*/ 229678 w 575300"/>
                  <a:gd name="connsiteY1" fmla="*/ 5861 h 576998"/>
                  <a:gd name="connsiteX2" fmla="*/ 287650 w 575300"/>
                  <a:gd name="connsiteY2" fmla="*/ 0 h 576998"/>
                  <a:gd name="connsiteX3" fmla="*/ 575300 w 575300"/>
                  <a:gd name="connsiteY3" fmla="*/ 288499 h 576998"/>
                  <a:gd name="connsiteX4" fmla="*/ 287650 w 575300"/>
                  <a:gd name="connsiteY4" fmla="*/ 576998 h 576998"/>
                  <a:gd name="connsiteX5" fmla="*/ 0 w 575300"/>
                  <a:gd name="connsiteY5" fmla="*/ 288499 h 576998"/>
                  <a:gd name="connsiteX6" fmla="*/ 1014 w 575300"/>
                  <a:gd name="connsiteY6" fmla="*/ 278414 h 57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300" h="576998">
                    <a:moveTo>
                      <a:pt x="202133" y="14437"/>
                    </a:moveTo>
                    <a:lnTo>
                      <a:pt x="229678" y="5861"/>
                    </a:lnTo>
                    <a:cubicBezTo>
                      <a:pt x="248404" y="2018"/>
                      <a:pt x="267792" y="0"/>
                      <a:pt x="287650" y="0"/>
                    </a:cubicBezTo>
                    <a:cubicBezTo>
                      <a:pt x="446515" y="0"/>
                      <a:pt x="575300" y="129165"/>
                      <a:pt x="575300" y="288499"/>
                    </a:cubicBezTo>
                    <a:cubicBezTo>
                      <a:pt x="575300" y="447833"/>
                      <a:pt x="446515" y="576998"/>
                      <a:pt x="287650" y="576998"/>
                    </a:cubicBezTo>
                    <a:cubicBezTo>
                      <a:pt x="128785" y="576998"/>
                      <a:pt x="0" y="447833"/>
                      <a:pt x="0" y="288499"/>
                    </a:cubicBezTo>
                    <a:lnTo>
                      <a:pt x="1014" y="278414"/>
                    </a:lnTo>
                  </a:path>
                </a:pathLst>
              </a:cu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50" kern="0" dirty="0" err="1">
                  <a:solidFill>
                    <a:prstClr val="black"/>
                  </a:solidFill>
                  <a:latin typeface="Century Gothic" panose="020B0502020202020204" pitchFamily="34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22" name="Marvintrackercircle">
                <a:extLst>
                  <a:ext uri="{FF2B5EF4-FFF2-40B4-BE49-F238E27FC236}">
                    <a16:creationId xmlns="" xmlns:a16="http://schemas.microsoft.com/office/drawing/2014/main" id="{D379016D-6207-40D1-B30B-4225543C8C8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gray">
              <a:xfrm>
                <a:off x="2882292" y="3953831"/>
                <a:ext cx="806209" cy="802126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50" kern="0" dirty="0">
                  <a:solidFill>
                    <a:srgbClr val="0070CE"/>
                  </a:solidFill>
                  <a:latin typeface="Century Gothic" panose="020B0502020202020204" pitchFamily="34" charset="0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19" name="Рисунок 31">
              <a:extLst>
                <a:ext uri="{FF2B5EF4-FFF2-40B4-BE49-F238E27FC236}">
                  <a16:creationId xmlns="" xmlns:a16="http://schemas.microsoft.com/office/drawing/2014/main" id="{7B60FA38-8F4D-448B-895F-A3FE747EE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15499" y="4020473"/>
              <a:ext cx="424493" cy="671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3560E820-29FB-4CE1-A351-3CCC4A106689}"/>
              </a:ext>
            </a:extLst>
          </p:cNvPr>
          <p:cNvCxnSpPr>
            <a:cxnSpLocks/>
          </p:cNvCxnSpPr>
          <p:nvPr/>
        </p:nvCxnSpPr>
        <p:spPr>
          <a:xfrm flipH="1">
            <a:off x="3800349" y="1437542"/>
            <a:ext cx="1" cy="29500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4">
            <a:extLst>
              <a:ext uri="{FF2B5EF4-FFF2-40B4-BE49-F238E27FC236}">
                <a16:creationId xmlns="" xmlns:a16="http://schemas.microsoft.com/office/drawing/2014/main" id="{0EB61CF2-70AF-4276-B008-DD52D78617C6}"/>
              </a:ext>
            </a:extLst>
          </p:cNvPr>
          <p:cNvGrpSpPr>
            <a:grpSpLocks/>
          </p:cNvGrpSpPr>
          <p:nvPr/>
        </p:nvGrpSpPr>
        <p:grpSpPr bwMode="auto">
          <a:xfrm>
            <a:off x="1804615" y="939909"/>
            <a:ext cx="313925" cy="327430"/>
            <a:chOff x="2769423" y="3841001"/>
            <a:chExt cx="1050088" cy="1042148"/>
          </a:xfrm>
        </p:grpSpPr>
        <p:sp>
          <p:nvSpPr>
            <p:cNvPr id="73" name="Oval 139">
              <a:extLst>
                <a:ext uri="{FF2B5EF4-FFF2-40B4-BE49-F238E27FC236}">
                  <a16:creationId xmlns="" xmlns:a16="http://schemas.microsoft.com/office/drawing/2014/main" id="{E449DB53-A0E1-49C1-B294-2F31CD907DFB}"/>
                </a:ext>
              </a:extLst>
            </p:cNvPr>
            <p:cNvSpPr/>
            <p:nvPr/>
          </p:nvSpPr>
          <p:spPr bwMode="gray">
            <a:xfrm>
              <a:off x="2769423" y="3841001"/>
              <a:ext cx="1050088" cy="10421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50408" tIns="25204" rIns="50408" bIns="25204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74" name="Freeform: Shape 140">
              <a:extLst>
                <a:ext uri="{FF2B5EF4-FFF2-40B4-BE49-F238E27FC236}">
                  <a16:creationId xmlns="" xmlns:a16="http://schemas.microsoft.com/office/drawing/2014/main" id="{52DAAE33-C3D1-4E7F-814D-FDB79C0839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1827" y="3896390"/>
              <a:ext cx="925126" cy="917009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 err="1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75" name="Marvintrackercircle">
              <a:extLst>
                <a:ext uri="{FF2B5EF4-FFF2-40B4-BE49-F238E27FC236}">
                  <a16:creationId xmlns="" xmlns:a16="http://schemas.microsoft.com/office/drawing/2014/main" id="{78941564-2A3C-49E2-97BB-A41B8241A36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2882292" y="3953831"/>
              <a:ext cx="806209" cy="802126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>
                <a:solidFill>
                  <a:srgbClr val="0070CE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630294E3-B56F-4A91-8DBD-E87C3A6C8B38}"/>
              </a:ext>
            </a:extLst>
          </p:cNvPr>
          <p:cNvCxnSpPr>
            <a:cxnSpLocks/>
          </p:cNvCxnSpPr>
          <p:nvPr/>
        </p:nvCxnSpPr>
        <p:spPr>
          <a:xfrm>
            <a:off x="1768414" y="1431678"/>
            <a:ext cx="0" cy="29472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DF3C0DB4-1355-494F-A74E-8F83FA4AB780}"/>
              </a:ext>
            </a:extLst>
          </p:cNvPr>
          <p:cNvSpPr/>
          <p:nvPr/>
        </p:nvSpPr>
        <p:spPr>
          <a:xfrm>
            <a:off x="2048613" y="853657"/>
            <a:ext cx="175521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размера пособия награжденным матерям</a:t>
            </a:r>
            <a:endParaRPr lang="ru-RU" sz="900" i="1" dirty="0">
              <a:solidFill>
                <a:prstClr val="white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Box 227">
            <a:extLst>
              <a:ext uri="{FF2B5EF4-FFF2-40B4-BE49-F238E27FC236}">
                <a16:creationId xmlns="" xmlns:a16="http://schemas.microsoft.com/office/drawing/2014/main" id="{35B72C1A-70F6-486B-8CFF-8B2D9146F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796" y="1414706"/>
            <a:ext cx="1420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b="1" kern="0" dirty="0">
                <a:solidFill>
                  <a:srgbClr val="FFC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6,4</a:t>
            </a:r>
            <a:r>
              <a:rPr lang="ru-RU" altLang="ru-RU" sz="280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МРП</a:t>
            </a:r>
            <a:endParaRPr lang="ru-RU" sz="1200" b="1" kern="0" dirty="0">
              <a:solidFill>
                <a:prstClr val="white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Группа 105">
            <a:extLst>
              <a:ext uri="{FF2B5EF4-FFF2-40B4-BE49-F238E27FC236}">
                <a16:creationId xmlns="" xmlns:a16="http://schemas.microsoft.com/office/drawing/2014/main" id="{25A64DAE-B3AF-4979-AAAB-30788591B2FF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 rot="5400000">
            <a:off x="2671603" y="2102351"/>
            <a:ext cx="280940" cy="393037"/>
            <a:chOff x="5710238" y="2640013"/>
            <a:chExt cx="190499" cy="269875"/>
          </a:xfrm>
        </p:grpSpPr>
        <p:sp>
          <p:nvSpPr>
            <p:cNvPr id="81" name="Chevron1">
              <a:extLst>
                <a:ext uri="{FF2B5EF4-FFF2-40B4-BE49-F238E27FC236}">
                  <a16:creationId xmlns="" xmlns:a16="http://schemas.microsoft.com/office/drawing/2014/main" id="{D7D4EB43-03DC-482B-8106-917DB4F41EF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="" xmlns:a16="http://schemas.microsoft.com/office/drawing/2014/main" id="{D3C21A50-0984-4D8B-817C-3186A596BED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83" name="TextBox 227">
            <a:extLst>
              <a:ext uri="{FF2B5EF4-FFF2-40B4-BE49-F238E27FC236}">
                <a16:creationId xmlns="" xmlns:a16="http://schemas.microsoft.com/office/drawing/2014/main" id="{576ABD6F-5EE0-4487-9FCF-6FF470D97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297" y="2590806"/>
            <a:ext cx="1375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b="1" kern="0" dirty="0">
                <a:solidFill>
                  <a:srgbClr val="FFC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7,4</a:t>
            </a:r>
            <a:r>
              <a:rPr lang="ru-RU" altLang="ru-RU" sz="280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МРП</a:t>
            </a:r>
            <a:endParaRPr lang="ru-RU" sz="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Равнобедренный треугольник 83">
            <a:extLst>
              <a:ext uri="{FF2B5EF4-FFF2-40B4-BE49-F238E27FC236}">
                <a16:creationId xmlns="" xmlns:a16="http://schemas.microsoft.com/office/drawing/2014/main" id="{0CFE8CE8-9F7C-4A5B-9150-8A32A5161E08}"/>
              </a:ext>
            </a:extLst>
          </p:cNvPr>
          <p:cNvSpPr/>
          <p:nvPr/>
        </p:nvSpPr>
        <p:spPr>
          <a:xfrm rot="10800000">
            <a:off x="2071168" y="3528580"/>
            <a:ext cx="1548584" cy="9290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E38DB078-4DC8-4843-97A8-5BC1285ED64C}"/>
              </a:ext>
            </a:extLst>
          </p:cNvPr>
          <p:cNvCxnSpPr/>
          <p:nvPr/>
        </p:nvCxnSpPr>
        <p:spPr>
          <a:xfrm>
            <a:off x="47834" y="487681"/>
            <a:ext cx="9144678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Группа 4">
            <a:extLst>
              <a:ext uri="{FF2B5EF4-FFF2-40B4-BE49-F238E27FC236}">
                <a16:creationId xmlns="" xmlns:a16="http://schemas.microsoft.com/office/drawing/2014/main" id="{68BDE4FC-D675-43A1-AD85-37A27C305993}"/>
              </a:ext>
            </a:extLst>
          </p:cNvPr>
          <p:cNvGrpSpPr>
            <a:grpSpLocks/>
          </p:cNvGrpSpPr>
          <p:nvPr/>
        </p:nvGrpSpPr>
        <p:grpSpPr bwMode="auto">
          <a:xfrm>
            <a:off x="5536707" y="943090"/>
            <a:ext cx="339052" cy="301253"/>
            <a:chOff x="2769423" y="3841001"/>
            <a:chExt cx="1050088" cy="1042148"/>
          </a:xfrm>
        </p:grpSpPr>
        <p:sp>
          <p:nvSpPr>
            <p:cNvPr id="96" name="Oval 139">
              <a:extLst>
                <a:ext uri="{FF2B5EF4-FFF2-40B4-BE49-F238E27FC236}">
                  <a16:creationId xmlns="" xmlns:a16="http://schemas.microsoft.com/office/drawing/2014/main" id="{6BFDC8A5-270F-464B-A3AC-826711D99DF1}"/>
                </a:ext>
              </a:extLst>
            </p:cNvPr>
            <p:cNvSpPr/>
            <p:nvPr/>
          </p:nvSpPr>
          <p:spPr bwMode="gray">
            <a:xfrm>
              <a:off x="2769423" y="3841001"/>
              <a:ext cx="1050088" cy="10421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50408" tIns="25204" rIns="50408" bIns="25204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97" name="Freeform: Shape 140">
              <a:extLst>
                <a:ext uri="{FF2B5EF4-FFF2-40B4-BE49-F238E27FC236}">
                  <a16:creationId xmlns="" xmlns:a16="http://schemas.microsoft.com/office/drawing/2014/main" id="{CCB57F6D-8945-47FE-8CE3-AB2EE621D1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1827" y="3896390"/>
              <a:ext cx="925126" cy="917009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 err="1">
                <a:solidFill>
                  <a:prstClr val="black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98" name="Marvintrackercircle">
              <a:extLst>
                <a:ext uri="{FF2B5EF4-FFF2-40B4-BE49-F238E27FC236}">
                  <a16:creationId xmlns="" xmlns:a16="http://schemas.microsoft.com/office/drawing/2014/main" id="{DEE3D530-A625-4E13-9B80-71A3D2F438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gray">
            <a:xfrm>
              <a:off x="2882292" y="3953831"/>
              <a:ext cx="806209" cy="802126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>
                <a:solidFill>
                  <a:srgbClr val="0070CE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</p:grpSp>
      <p:pic>
        <p:nvPicPr>
          <p:cNvPr id="100" name="Рисунок 146">
            <a:extLst>
              <a:ext uri="{FF2B5EF4-FFF2-40B4-BE49-F238E27FC236}">
                <a16:creationId xmlns="" xmlns:a16="http://schemas.microsoft.com/office/drawing/2014/main" id="{BE87FB22-0273-43E4-9363-93B46699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19" y="1003226"/>
            <a:ext cx="183409" cy="1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7B250A48-F1BE-4567-BA91-DC4E2FE4B159}"/>
              </a:ext>
            </a:extLst>
          </p:cNvPr>
          <p:cNvSpPr txBox="1"/>
          <p:nvPr/>
        </p:nvSpPr>
        <p:spPr>
          <a:xfrm>
            <a:off x="7608638" y="860737"/>
            <a:ext cx="1514036" cy="517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Монетизация гарантированного социального пакета </a:t>
            </a:r>
          </a:p>
        </p:txBody>
      </p:sp>
      <p:sp>
        <p:nvSpPr>
          <p:cNvPr id="112" name="TextBox 227">
            <a:extLst>
              <a:ext uri="{FF2B5EF4-FFF2-40B4-BE49-F238E27FC236}">
                <a16:creationId xmlns="" xmlns:a16="http://schemas.microsoft.com/office/drawing/2014/main" id="{5BDD4C7E-76BA-447C-8EBF-FA334D17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767" y="1425977"/>
            <a:ext cx="1805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5143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b="1" kern="0" dirty="0">
                <a:solidFill>
                  <a:srgbClr val="FFC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1,5</a:t>
            </a:r>
            <a:r>
              <a:rPr lang="ru-RU" altLang="ru-RU" sz="3600" b="1" kern="0" dirty="0">
                <a:solidFill>
                  <a:srgbClr val="FFC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МРП</a:t>
            </a:r>
            <a:endParaRPr lang="ru-RU" sz="5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EC19985F-03FB-42F3-B9C8-E54E70A71A37}"/>
              </a:ext>
            </a:extLst>
          </p:cNvPr>
          <p:cNvSpPr txBox="1"/>
          <p:nvPr/>
        </p:nvSpPr>
        <p:spPr>
          <a:xfrm>
            <a:off x="7315659" y="2680635"/>
            <a:ext cx="17725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вместо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продуктовой корзины</a:t>
            </a:r>
            <a:endParaRPr lang="ru-RU" sz="700" dirty="0">
              <a:solidFill>
                <a:prstClr val="white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14" name="Равнобедренный треугольник 113">
            <a:extLst>
              <a:ext uri="{FF2B5EF4-FFF2-40B4-BE49-F238E27FC236}">
                <a16:creationId xmlns="" xmlns:a16="http://schemas.microsoft.com/office/drawing/2014/main" id="{8A509743-5AA1-4D51-BBFE-0D57A88794B7}"/>
              </a:ext>
            </a:extLst>
          </p:cNvPr>
          <p:cNvSpPr/>
          <p:nvPr/>
        </p:nvSpPr>
        <p:spPr>
          <a:xfrm rot="10800000">
            <a:off x="7427636" y="2170579"/>
            <a:ext cx="1548584" cy="9290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Равнобедренный треугольник 114">
            <a:extLst>
              <a:ext uri="{FF2B5EF4-FFF2-40B4-BE49-F238E27FC236}">
                <a16:creationId xmlns="" xmlns:a16="http://schemas.microsoft.com/office/drawing/2014/main" id="{02C79E3D-9362-4516-8D76-1788676EB7FF}"/>
              </a:ext>
            </a:extLst>
          </p:cNvPr>
          <p:cNvSpPr/>
          <p:nvPr/>
        </p:nvSpPr>
        <p:spPr>
          <a:xfrm rot="10800000">
            <a:off x="7567743" y="1400599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Равнобедренный треугольник 122">
            <a:extLst>
              <a:ext uri="{FF2B5EF4-FFF2-40B4-BE49-F238E27FC236}">
                <a16:creationId xmlns="" xmlns:a16="http://schemas.microsoft.com/office/drawing/2014/main" id="{E31CD772-A964-4C46-8B1D-7563884363CE}"/>
              </a:ext>
            </a:extLst>
          </p:cNvPr>
          <p:cNvSpPr/>
          <p:nvPr/>
        </p:nvSpPr>
        <p:spPr>
          <a:xfrm rot="10800000">
            <a:off x="7390935" y="3575034"/>
            <a:ext cx="1548584" cy="9290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226C7BEC-4E8F-4416-B8C2-B54F0A376EDC}"/>
              </a:ext>
            </a:extLst>
          </p:cNvPr>
          <p:cNvSpPr txBox="1"/>
          <p:nvPr/>
        </p:nvSpPr>
        <p:spPr>
          <a:xfrm>
            <a:off x="-80902" y="3737218"/>
            <a:ext cx="1809704" cy="50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5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порядка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500 </a:t>
            </a:r>
            <a:r>
              <a:rPr lang="kk-KZ" sz="12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тыс.родителей 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DC8D7752-D9B5-4DC8-AA17-A2D33C1A04CE}"/>
              </a:ext>
            </a:extLst>
          </p:cNvPr>
          <p:cNvSpPr txBox="1"/>
          <p:nvPr/>
        </p:nvSpPr>
        <p:spPr>
          <a:xfrm>
            <a:off x="1845519" y="3671052"/>
            <a:ext cx="187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90</a:t>
            </a:r>
            <a:r>
              <a:rPr lang="kk-KZ" sz="12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 тыс.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награжденных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матерей </a:t>
            </a:r>
            <a:endParaRPr lang="ru-RU" sz="1000" b="1" dirty="0">
              <a:solidFill>
                <a:prstClr val="white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32" name="Равнобедренный треугольник 131">
            <a:extLst>
              <a:ext uri="{FF2B5EF4-FFF2-40B4-BE49-F238E27FC236}">
                <a16:creationId xmlns="" xmlns:a16="http://schemas.microsoft.com/office/drawing/2014/main" id="{0736D868-C5FE-49D1-BB76-B3E400A77204}"/>
              </a:ext>
            </a:extLst>
          </p:cNvPr>
          <p:cNvSpPr/>
          <p:nvPr/>
        </p:nvSpPr>
        <p:spPr>
          <a:xfrm rot="10800000">
            <a:off x="99238" y="3528580"/>
            <a:ext cx="1548584" cy="9290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Равнобедренный треугольник 132">
            <a:extLst>
              <a:ext uri="{FF2B5EF4-FFF2-40B4-BE49-F238E27FC236}">
                <a16:creationId xmlns="" xmlns:a16="http://schemas.microsoft.com/office/drawing/2014/main" id="{9A5681F1-7044-4D68-957B-41948D44DB3F}"/>
              </a:ext>
            </a:extLst>
          </p:cNvPr>
          <p:cNvSpPr/>
          <p:nvPr/>
        </p:nvSpPr>
        <p:spPr>
          <a:xfrm rot="10800000">
            <a:off x="196054" y="1352391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4" name="Группа 105">
            <a:extLst>
              <a:ext uri="{FF2B5EF4-FFF2-40B4-BE49-F238E27FC236}">
                <a16:creationId xmlns="" xmlns:a16="http://schemas.microsoft.com/office/drawing/2014/main" id="{ED9069CF-C3FF-4C84-8359-451527405D88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5400000">
            <a:off x="750028" y="2113479"/>
            <a:ext cx="280940" cy="393037"/>
            <a:chOff x="5710238" y="2640013"/>
            <a:chExt cx="190499" cy="269875"/>
          </a:xfrm>
        </p:grpSpPr>
        <p:sp>
          <p:nvSpPr>
            <p:cNvPr id="135" name="Chevron1">
              <a:extLst>
                <a:ext uri="{FF2B5EF4-FFF2-40B4-BE49-F238E27FC236}">
                  <a16:creationId xmlns="" xmlns:a16="http://schemas.microsoft.com/office/drawing/2014/main" id="{0F46C7D3-18C2-4C23-B95D-EC89BEC361B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136" name="Chevron2">
              <a:extLst>
                <a:ext uri="{FF2B5EF4-FFF2-40B4-BE49-F238E27FC236}">
                  <a16:creationId xmlns="" xmlns:a16="http://schemas.microsoft.com/office/drawing/2014/main" id="{467229C5-E276-4E45-963E-E06451BFFA7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137" name="Равнобедренный треугольник 136">
            <a:extLst>
              <a:ext uri="{FF2B5EF4-FFF2-40B4-BE49-F238E27FC236}">
                <a16:creationId xmlns="" xmlns:a16="http://schemas.microsoft.com/office/drawing/2014/main" id="{34AACC38-CBAA-4D30-915F-7460A214D837}"/>
              </a:ext>
            </a:extLst>
          </p:cNvPr>
          <p:cNvSpPr/>
          <p:nvPr/>
        </p:nvSpPr>
        <p:spPr>
          <a:xfrm rot="10800000">
            <a:off x="2150968" y="1347407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FDCF289F-A19F-4540-B744-0AB478B5269A}"/>
              </a:ext>
            </a:extLst>
          </p:cNvPr>
          <p:cNvSpPr txBox="1"/>
          <p:nvPr/>
        </p:nvSpPr>
        <p:spPr>
          <a:xfrm>
            <a:off x="7170310" y="3747731"/>
            <a:ext cx="2063234" cy="50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5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порядка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190</a:t>
            </a:r>
            <a:r>
              <a:rPr lang="kk-KZ" sz="11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kk-KZ" sz="12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тыс. семей</a:t>
            </a:r>
            <a:endParaRPr lang="kk-KZ" sz="1000" b="1" dirty="0">
              <a:solidFill>
                <a:prstClr val="white"/>
              </a:solidFill>
              <a:latin typeface="Century Gothic" panose="020B0502020202020204" pitchFamily="34" charset="0"/>
              <a:cs typeface="+mn-cs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134720CB-05EA-45DA-AC22-26E14740BBB6}"/>
              </a:ext>
            </a:extLst>
          </p:cNvPr>
          <p:cNvCxnSpPr>
            <a:cxnSpLocks/>
          </p:cNvCxnSpPr>
          <p:nvPr/>
        </p:nvCxnSpPr>
        <p:spPr>
          <a:xfrm flipH="1">
            <a:off x="7281091" y="1480608"/>
            <a:ext cx="1" cy="29500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049AAD6-170E-4999-8480-E493B37C0153}"/>
              </a:ext>
            </a:extLst>
          </p:cNvPr>
          <p:cNvSpPr/>
          <p:nvPr/>
        </p:nvSpPr>
        <p:spPr>
          <a:xfrm>
            <a:off x="59480" y="-18653"/>
            <a:ext cx="9144678" cy="422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95350">
              <a:buClr>
                <a:srgbClr val="002060"/>
              </a:buClr>
              <a:buSzPct val="100000"/>
              <a:defRPr/>
            </a:pPr>
            <a:r>
              <a:rPr lang="ru-RU" sz="2400" b="1" cap="small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новые подходы социальной поддержки семей, имеющих детей</a:t>
            </a:r>
            <a:endParaRPr lang="ru-RU" sz="2000" b="1" cap="small" dirty="0">
              <a:solidFill>
                <a:srgbClr val="FFC000"/>
              </a:solidFill>
              <a:latin typeface="Arial Narrow" panose="020B0606020202030204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3560E820-29FB-4CE1-A351-3CCC4A106689}"/>
              </a:ext>
            </a:extLst>
          </p:cNvPr>
          <p:cNvCxnSpPr>
            <a:cxnSpLocks/>
          </p:cNvCxnSpPr>
          <p:nvPr/>
        </p:nvCxnSpPr>
        <p:spPr>
          <a:xfrm flipH="1">
            <a:off x="5441128" y="1453051"/>
            <a:ext cx="1" cy="29500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DF3C0DB4-1355-494F-A74E-8F83FA4AB780}"/>
              </a:ext>
            </a:extLst>
          </p:cNvPr>
          <p:cNvSpPr/>
          <p:nvPr/>
        </p:nvSpPr>
        <p:spPr>
          <a:xfrm>
            <a:off x="5627148" y="859215"/>
            <a:ext cx="175521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8" indent="11271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63" indent="-3175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50" indent="-4763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125" indent="-6350" algn="l" defTabSz="6905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 на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медианный доход</a:t>
            </a:r>
            <a:endParaRPr lang="ru-RU" sz="900" i="1" dirty="0">
              <a:solidFill>
                <a:prstClr val="white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C19985F-03FB-42F3-B9C8-E54E70A71A37}"/>
              </a:ext>
            </a:extLst>
          </p:cNvPr>
          <p:cNvSpPr txBox="1"/>
          <p:nvPr/>
        </p:nvSpPr>
        <p:spPr>
          <a:xfrm>
            <a:off x="5649397" y="1606051"/>
            <a:ext cx="1561434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для определения черты бедности и предоставления АСП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50" b="1" kern="0" dirty="0">
              <a:solidFill>
                <a:prstClr val="white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50" b="1" kern="0" dirty="0">
              <a:solidFill>
                <a:prstClr val="white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50" b="1" kern="0" dirty="0">
              <a:solidFill>
                <a:prstClr val="white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50" b="1" kern="0" dirty="0">
              <a:solidFill>
                <a:prstClr val="white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kern="0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Переход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kern="0" dirty="0">
                <a:solidFill>
                  <a:schemeClr val="bg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с</a:t>
            </a:r>
            <a:r>
              <a:rPr lang="ru-RU" altLang="ru-RU" sz="1200" b="1" kern="0" dirty="0">
                <a:solidFill>
                  <a:srgbClr val="FFC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 </a:t>
            </a:r>
            <a:r>
              <a:rPr lang="ru-RU" altLang="ru-RU" b="1" kern="0" dirty="0">
                <a:solidFill>
                  <a:srgbClr val="FFC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2025 года </a:t>
            </a:r>
            <a:endParaRPr lang="ru-RU" sz="1100" dirty="0">
              <a:solidFill>
                <a:srgbClr val="FFC000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9" name="Равнобедренный треугольник 68">
            <a:extLst>
              <a:ext uri="{FF2B5EF4-FFF2-40B4-BE49-F238E27FC236}">
                <a16:creationId xmlns="" xmlns:a16="http://schemas.microsoft.com/office/drawing/2014/main" id="{34AACC38-CBAA-4D30-915F-7460A214D837}"/>
              </a:ext>
            </a:extLst>
          </p:cNvPr>
          <p:cNvSpPr/>
          <p:nvPr/>
        </p:nvSpPr>
        <p:spPr>
          <a:xfrm rot="10800000">
            <a:off x="5617419" y="2560555"/>
            <a:ext cx="1514038" cy="9396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C8D7752-D9B5-4DC8-AA17-A2D33C1A04CE}"/>
              </a:ext>
            </a:extLst>
          </p:cNvPr>
          <p:cNvSpPr txBox="1"/>
          <p:nvPr/>
        </p:nvSpPr>
        <p:spPr>
          <a:xfrm>
            <a:off x="3828879" y="1774254"/>
            <a:ext cx="15962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Социальная поддержка будет осуществляться исходя из  </a:t>
            </a:r>
            <a:r>
              <a:rPr lang="kk-KZ" sz="1200" b="1" dirty="0">
                <a:solidFill>
                  <a:srgbClr val="FFC000"/>
                </a:solidFill>
                <a:latin typeface="Century Gothic" panose="020B0502020202020204" pitchFamily="34" charset="0"/>
                <a:cs typeface="+mn-cs"/>
              </a:rPr>
              <a:t>СОЦИАЛЬНОГО СТАТУСА </a:t>
            </a:r>
            <a:r>
              <a:rPr lang="kk-KZ" sz="12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с использованием Цифровой карты семьи</a:t>
            </a:r>
            <a:r>
              <a:rPr lang="kk-KZ" sz="105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ru-RU" sz="800" b="1" dirty="0">
              <a:solidFill>
                <a:prstClr val="white"/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8AA5E5-D492-4E0F-BD8A-BA1862D24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30" y="1003226"/>
            <a:ext cx="325224" cy="21179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8" name="Номер слайда 1">
            <a:extLst>
              <a:ext uri="{FF2B5EF4-FFF2-40B4-BE49-F238E27FC236}">
                <a16:creationId xmlns="" xmlns:a16="http://schemas.microsoft.com/office/drawing/2014/main" id="{1548C5CB-F827-40BA-BB1C-04D42D97DB2D}"/>
              </a:ext>
            </a:extLst>
          </p:cNvPr>
          <p:cNvSpPr txBox="1">
            <a:spLocks/>
          </p:cNvSpPr>
          <p:nvPr/>
        </p:nvSpPr>
        <p:spPr>
          <a:xfrm>
            <a:off x="8765382" y="4863704"/>
            <a:ext cx="365522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 algn="l" defTabSz="6905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2288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5717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9146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5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898989"/>
              </a:buClr>
              <a:buFont typeface="Calibri" panose="020F0502020204030204" pitchFamily="34" charset="0"/>
              <a:buNone/>
            </a:pPr>
            <a:r>
              <a:rPr lang="ru-RU" altLang="ru-RU" sz="900" dirty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</a:t>
            </a:r>
          </a:p>
        </p:txBody>
      </p:sp>
      <p:pic>
        <p:nvPicPr>
          <p:cNvPr id="60" name="Рисунок 146">
            <a:extLst>
              <a:ext uri="{FF2B5EF4-FFF2-40B4-BE49-F238E27FC236}">
                <a16:creationId xmlns="" xmlns:a16="http://schemas.microsoft.com/office/drawing/2014/main" id="{057A7028-DE43-42B5-8CBB-AE482442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11" y="1011636"/>
            <a:ext cx="183409" cy="1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2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81BD21B-2F0B-41E3-9169-602BDF37F212}"/>
              </a:ext>
            </a:extLst>
          </p:cNvPr>
          <p:cNvSpPr/>
          <p:nvPr/>
        </p:nvSpPr>
        <p:spPr>
          <a:xfrm>
            <a:off x="6649888" y="742857"/>
            <a:ext cx="2368459" cy="3068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1138" name="TextBox 63">
            <a:extLst>
              <a:ext uri="{FF2B5EF4-FFF2-40B4-BE49-F238E27FC236}">
                <a16:creationId xmlns="" xmlns:a16="http://schemas.microsoft.com/office/drawing/2014/main" id="{E8689248-148F-4D0F-8923-F0C08279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54" y="56590"/>
            <a:ext cx="8430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Arial Narrow" panose="020B0606020202030204" pitchFamily="34" charset="0"/>
              </a:rPr>
              <a:t>НОВАЯ ПОЛИТИКА ЗАНЯТОСТИ</a:t>
            </a:r>
            <a:endParaRPr lang="en-US" altLang="ru-RU" sz="21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474188E-3281-4F25-994D-BE08255BDC35}"/>
              </a:ext>
            </a:extLst>
          </p:cNvPr>
          <p:cNvSpPr/>
          <p:nvPr/>
        </p:nvSpPr>
        <p:spPr>
          <a:xfrm>
            <a:off x="2413003" y="722592"/>
            <a:ext cx="4166604" cy="30685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1141" name="ee4pHeader1">
            <a:extLst>
              <a:ext uri="{FF2B5EF4-FFF2-40B4-BE49-F238E27FC236}">
                <a16:creationId xmlns="" xmlns:a16="http://schemas.microsoft.com/office/drawing/2014/main" id="{48880BA8-29BE-4C15-A7B4-23FACB973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213" y="384670"/>
            <a:ext cx="3302794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FFD966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Новые</a:t>
            </a:r>
            <a:r>
              <a:rPr lang="ru-RU" altLang="ru-RU" sz="1500" b="1" dirty="0">
                <a:solidFill>
                  <a:srgbClr val="FFD966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 </a:t>
            </a:r>
            <a:r>
              <a:rPr lang="ru-RU" altLang="ru-RU" b="1" dirty="0">
                <a:solidFill>
                  <a:srgbClr val="FFD966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задачи</a:t>
            </a:r>
            <a:endParaRPr lang="ru-RU" altLang="ru-RU" sz="1500" b="1" dirty="0">
              <a:solidFill>
                <a:srgbClr val="FFD966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="" xmlns:a16="http://schemas.microsoft.com/office/drawing/2014/main" id="{DF4A4170-084B-41B9-8084-271146380E50}"/>
              </a:ext>
            </a:extLst>
          </p:cNvPr>
          <p:cNvSpPr/>
          <p:nvPr/>
        </p:nvSpPr>
        <p:spPr>
          <a:xfrm>
            <a:off x="227520" y="722591"/>
            <a:ext cx="2574918" cy="3068562"/>
          </a:xfrm>
          <a:prstGeom prst="homePlate">
            <a:avLst>
              <a:gd name="adj" fmla="val 13243"/>
            </a:avLst>
          </a:prstGeom>
          <a:solidFill>
            <a:schemeClr val="accent3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/>
          <a:lstStyle/>
          <a:p>
            <a:pPr algn="ctr">
              <a:defRPr/>
            </a:pPr>
            <a:endParaRPr lang="en-US" sz="1050" dirty="0">
              <a:solidFill>
                <a:srgbClr val="FFFFFF"/>
              </a:solidFill>
              <a:latin typeface="Trebuchet MS"/>
            </a:endParaRPr>
          </a:p>
        </p:txBody>
      </p:sp>
      <p:grpSp>
        <p:nvGrpSpPr>
          <p:cNvPr id="91144" name="Группа 36">
            <a:extLst>
              <a:ext uri="{FF2B5EF4-FFF2-40B4-BE49-F238E27FC236}">
                <a16:creationId xmlns="" xmlns:a16="http://schemas.microsoft.com/office/drawing/2014/main" id="{932E3C91-C4D9-443A-95DA-0E872D770928}"/>
              </a:ext>
            </a:extLst>
          </p:cNvPr>
          <p:cNvGrpSpPr>
            <a:grpSpLocks/>
          </p:cNvGrpSpPr>
          <p:nvPr/>
        </p:nvGrpSpPr>
        <p:grpSpPr bwMode="auto">
          <a:xfrm>
            <a:off x="441871" y="1292011"/>
            <a:ext cx="1219199" cy="659606"/>
            <a:chOff x="936804" y="3011238"/>
            <a:chExt cx="1903246" cy="879677"/>
          </a:xfrm>
        </p:grpSpPr>
        <p:sp>
          <p:nvSpPr>
            <p:cNvPr id="91179" name="ee4pHeader1">
              <a:extLst>
                <a:ext uri="{FF2B5EF4-FFF2-40B4-BE49-F238E27FC236}">
                  <a16:creationId xmlns="" xmlns:a16="http://schemas.microsoft.com/office/drawing/2014/main" id="{651FE46D-29FA-4E0F-9B63-2944D069B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130" y="3011238"/>
              <a:ext cx="1877920" cy="87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3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500" b="1">
                  <a:solidFill>
                    <a:srgbClr val="295E7E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от…</a:t>
              </a:r>
              <a:endParaRPr lang="ru-RU" altLang="ru-RU" sz="1500" b="1">
                <a:solidFill>
                  <a:srgbClr val="000000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11266F43-61AB-42CF-83B6-6FCBB098A4EE}"/>
                </a:ext>
              </a:extLst>
            </p:cNvPr>
            <p:cNvCxnSpPr>
              <a:cxnSpLocks/>
            </p:cNvCxnSpPr>
            <p:nvPr/>
          </p:nvCxnSpPr>
          <p:spPr>
            <a:xfrm>
              <a:off x="936804" y="3476482"/>
              <a:ext cx="1066858" cy="0"/>
            </a:xfrm>
            <a:prstGeom prst="line">
              <a:avLst/>
            </a:prstGeom>
            <a:ln w="19050" cap="rnd" cmpd="sng" algn="ctr">
              <a:solidFill>
                <a:srgbClr val="B2B2B2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145" name="ee4pHeader1">
            <a:extLst>
              <a:ext uri="{FF2B5EF4-FFF2-40B4-BE49-F238E27FC236}">
                <a16:creationId xmlns="" xmlns:a16="http://schemas.microsoft.com/office/drawing/2014/main" id="{8B9C5581-EC31-42E9-8EE7-36FC1D37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857" y="1306542"/>
            <a:ext cx="1408509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>
                <a:solidFill>
                  <a:srgbClr val="295E7E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… к</a:t>
            </a:r>
            <a:endParaRPr lang="ru-RU" altLang="ru-RU" sz="1500" b="1" dirty="0">
              <a:solidFill>
                <a:srgbClr val="000000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06967DC-2F4D-473E-8BA6-F18129708C4F}"/>
              </a:ext>
            </a:extLst>
          </p:cNvPr>
          <p:cNvCxnSpPr>
            <a:cxnSpLocks/>
          </p:cNvCxnSpPr>
          <p:nvPr/>
        </p:nvCxnSpPr>
        <p:spPr>
          <a:xfrm>
            <a:off x="1462233" y="1640864"/>
            <a:ext cx="770931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e4pContent3">
            <a:extLst>
              <a:ext uri="{FF2B5EF4-FFF2-40B4-BE49-F238E27FC236}">
                <a16:creationId xmlns="" xmlns:a16="http://schemas.microsoft.com/office/drawing/2014/main" id="{77A683CA-DCB5-48CF-994E-68477AAC7BCA}"/>
              </a:ext>
            </a:extLst>
          </p:cNvPr>
          <p:cNvSpPr txBox="1"/>
          <p:nvPr/>
        </p:nvSpPr>
        <p:spPr>
          <a:xfrm>
            <a:off x="441872" y="1837316"/>
            <a:ext cx="1166096" cy="96949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ru-RU" sz="1050" dirty="0">
                <a:solidFill>
                  <a:srgbClr val="002F8E"/>
                </a:solidFill>
                <a:latin typeface="Trebuchet MS"/>
              </a:rPr>
              <a:t>содействия занятости отдельных уязвимых категорий граждан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6F2FA7B3-FBB9-43EA-B304-2808147949D8}"/>
              </a:ext>
            </a:extLst>
          </p:cNvPr>
          <p:cNvGrpSpPr/>
          <p:nvPr/>
        </p:nvGrpSpPr>
        <p:grpSpPr>
          <a:xfrm>
            <a:off x="1227229" y="2028972"/>
            <a:ext cx="138688" cy="518776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24" name="Шеврон 20">
              <a:extLst>
                <a:ext uri="{FF2B5EF4-FFF2-40B4-BE49-F238E27FC236}">
                  <a16:creationId xmlns="" xmlns:a16="http://schemas.microsoft.com/office/drawing/2014/main" id="{4FF83043-08EA-48CB-B941-87B822932C4D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rgbClr val="2F5597"/>
            </a:solidFill>
            <a:ln w="952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prstClr val="black"/>
                </a:solidFill>
              </a:endParaRPr>
            </a:p>
          </p:txBody>
        </p:sp>
        <p:sp>
          <p:nvSpPr>
            <p:cNvPr id="25" name="Шеврон 71">
              <a:extLst>
                <a:ext uri="{FF2B5EF4-FFF2-40B4-BE49-F238E27FC236}">
                  <a16:creationId xmlns="" xmlns:a16="http://schemas.microsoft.com/office/drawing/2014/main" id="{752AD609-E925-4640-9092-23C0EB96E34D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err="1">
                <a:solidFill>
                  <a:prstClr val="black"/>
                </a:solidFill>
              </a:endParaRPr>
            </a:p>
          </p:txBody>
        </p:sp>
      </p:grpSp>
      <p:sp>
        <p:nvSpPr>
          <p:cNvPr id="26" name="ee4pContent3">
            <a:extLst>
              <a:ext uri="{FF2B5EF4-FFF2-40B4-BE49-F238E27FC236}">
                <a16:creationId xmlns="" xmlns:a16="http://schemas.microsoft.com/office/drawing/2014/main" id="{F41F711F-BA5B-4682-8B49-536A2D3C0064}"/>
              </a:ext>
            </a:extLst>
          </p:cNvPr>
          <p:cNvSpPr txBox="1"/>
          <p:nvPr/>
        </p:nvSpPr>
        <p:spPr>
          <a:xfrm>
            <a:off x="1515233" y="1828321"/>
            <a:ext cx="1051418" cy="14542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ru-RU" sz="1050" dirty="0">
                <a:solidFill>
                  <a:srgbClr val="002F8E"/>
                </a:solidFill>
                <a:latin typeface="Trebuchet MS"/>
              </a:rPr>
              <a:t>созданию равных стартовых условий для продуктивной занятости всех категорий трудоспособных граждан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CE0D608C-C678-4487-B587-338F60E64C8A}"/>
              </a:ext>
            </a:extLst>
          </p:cNvPr>
          <p:cNvCxnSpPr>
            <a:cxnSpLocks/>
            <a:stCxn id="60" idx="2"/>
          </p:cNvCxnSpPr>
          <p:nvPr/>
        </p:nvCxnSpPr>
        <p:spPr>
          <a:xfrm flipH="1" flipV="1">
            <a:off x="296203" y="1113889"/>
            <a:ext cx="2230847" cy="7271"/>
          </a:xfrm>
          <a:prstGeom prst="straightConnector1">
            <a:avLst/>
          </a:prstGeom>
          <a:ln w="38100">
            <a:solidFill>
              <a:srgbClr val="2F5597"/>
            </a:solidFill>
            <a:round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51" name="ee4pHeader1">
            <a:extLst>
              <a:ext uri="{FF2B5EF4-FFF2-40B4-BE49-F238E27FC236}">
                <a16:creationId xmlns="" xmlns:a16="http://schemas.microsoft.com/office/drawing/2014/main" id="{EE2ADC3C-1CF2-44E7-88D3-6EF8965E4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" y="373469"/>
            <a:ext cx="3049191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500" b="1" dirty="0">
                <a:solidFill>
                  <a:srgbClr val="002F8E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Предполагает переход</a:t>
            </a:r>
            <a:endParaRPr lang="ru-RU" altLang="ru-RU" sz="1500" b="1" dirty="0">
              <a:solidFill>
                <a:srgbClr val="002F8E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ee4pContent2">
            <a:extLst>
              <a:ext uri="{FF2B5EF4-FFF2-40B4-BE49-F238E27FC236}">
                <a16:creationId xmlns="" xmlns:a16="http://schemas.microsoft.com/office/drawing/2014/main" id="{35C22A1F-8A11-4D37-A258-09A26EB38CD9}"/>
              </a:ext>
            </a:extLst>
          </p:cNvPr>
          <p:cNvSpPr txBox="1"/>
          <p:nvPr/>
        </p:nvSpPr>
        <p:spPr>
          <a:xfrm>
            <a:off x="3196249" y="1650291"/>
            <a:ext cx="1163241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sz="900" dirty="0">
                <a:solidFill>
                  <a:srgbClr val="FFD966"/>
                </a:solidFill>
              </a:rPr>
              <a:t>Либерализация рынка труда</a:t>
            </a:r>
          </a:p>
        </p:txBody>
      </p:sp>
      <p:sp>
        <p:nvSpPr>
          <p:cNvPr id="42" name="ee4pContent2">
            <a:extLst>
              <a:ext uri="{FF2B5EF4-FFF2-40B4-BE49-F238E27FC236}">
                <a16:creationId xmlns="" xmlns:a16="http://schemas.microsoft.com/office/drawing/2014/main" id="{9917641C-B8AA-4079-9740-E939EA834BF4}"/>
              </a:ext>
            </a:extLst>
          </p:cNvPr>
          <p:cNvSpPr txBox="1"/>
          <p:nvPr/>
        </p:nvSpPr>
        <p:spPr>
          <a:xfrm>
            <a:off x="4412365" y="1875097"/>
            <a:ext cx="2416930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28585" indent="-128585" font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white"/>
                </a:solidFill>
              </a:rPr>
              <a:t>Законодательное закрепление, регулирование всех видов гибкой занятости</a:t>
            </a:r>
          </a:p>
          <a:p>
            <a:pPr marL="128585" indent="-128585" font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white"/>
                </a:solidFill>
              </a:rPr>
              <a:t>Социальная защита независимых работников </a:t>
            </a:r>
          </a:p>
          <a:p>
            <a:pPr marL="128585" indent="-128585" font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white"/>
                </a:solidFill>
              </a:rPr>
              <a:t>Новая миграционная политика</a:t>
            </a:r>
          </a:p>
        </p:txBody>
      </p:sp>
      <p:sp>
        <p:nvSpPr>
          <p:cNvPr id="53" name="ee4pContent2">
            <a:extLst>
              <a:ext uri="{FF2B5EF4-FFF2-40B4-BE49-F238E27FC236}">
                <a16:creationId xmlns="" xmlns:a16="http://schemas.microsoft.com/office/drawing/2014/main" id="{B19A94EB-BAA0-45B7-9583-84E16FEFA693}"/>
              </a:ext>
            </a:extLst>
          </p:cNvPr>
          <p:cNvSpPr txBox="1"/>
          <p:nvPr/>
        </p:nvSpPr>
        <p:spPr>
          <a:xfrm>
            <a:off x="3213415" y="1167352"/>
            <a:ext cx="1277541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sz="900" dirty="0">
                <a:solidFill>
                  <a:srgbClr val="FFD966"/>
                </a:solidFill>
              </a:rPr>
              <a:t>Усиление навыков рабочей силы</a:t>
            </a:r>
          </a:p>
        </p:txBody>
      </p:sp>
      <p:sp>
        <p:nvSpPr>
          <p:cNvPr id="54" name="ee4pContent2">
            <a:extLst>
              <a:ext uri="{FF2B5EF4-FFF2-40B4-BE49-F238E27FC236}">
                <a16:creationId xmlns="" xmlns:a16="http://schemas.microsoft.com/office/drawing/2014/main" id="{0D5FB2B6-2096-4A44-831B-A1BE8C6DA2CB}"/>
              </a:ext>
            </a:extLst>
          </p:cNvPr>
          <p:cNvSpPr txBox="1"/>
          <p:nvPr/>
        </p:nvSpPr>
        <p:spPr>
          <a:xfrm>
            <a:off x="4419529" y="1226526"/>
            <a:ext cx="2551509" cy="395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28585" indent="-128585" font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white"/>
                </a:solidFill>
              </a:rPr>
              <a:t>Обучение трудоспособных граждан</a:t>
            </a:r>
          </a:p>
          <a:p>
            <a:pPr marL="128585" indent="-128585" font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white"/>
                </a:solidFill>
              </a:rPr>
              <a:t>Развитие Национальной системы квалификаций</a:t>
            </a:r>
          </a:p>
        </p:txBody>
      </p:sp>
      <p:grpSp>
        <p:nvGrpSpPr>
          <p:cNvPr id="91156" name="Группа 3">
            <a:extLst>
              <a:ext uri="{FF2B5EF4-FFF2-40B4-BE49-F238E27FC236}">
                <a16:creationId xmlns="" xmlns:a16="http://schemas.microsoft.com/office/drawing/2014/main" id="{DCC58ADA-1869-4006-9A02-6AB10F5AEF47}"/>
              </a:ext>
            </a:extLst>
          </p:cNvPr>
          <p:cNvGrpSpPr>
            <a:grpSpLocks/>
          </p:cNvGrpSpPr>
          <p:nvPr/>
        </p:nvGrpSpPr>
        <p:grpSpPr bwMode="auto">
          <a:xfrm>
            <a:off x="3189995" y="2491540"/>
            <a:ext cx="3484613" cy="505994"/>
            <a:chOff x="5985077" y="3406946"/>
            <a:chExt cx="4645756" cy="674592"/>
          </a:xfrm>
        </p:grpSpPr>
        <p:sp>
          <p:nvSpPr>
            <p:cNvPr id="56" name="ee4pContent2">
              <a:extLst>
                <a:ext uri="{FF2B5EF4-FFF2-40B4-BE49-F238E27FC236}">
                  <a16:creationId xmlns="" xmlns:a16="http://schemas.microsoft.com/office/drawing/2014/main" id="{7A149670-CF09-4C9C-8D4B-2221E49AB633}"/>
                </a:ext>
              </a:extLst>
            </p:cNvPr>
            <p:cNvSpPr txBox="1"/>
            <p:nvPr/>
          </p:nvSpPr>
          <p:spPr>
            <a:xfrm>
              <a:off x="5985077" y="3406946"/>
              <a:ext cx="1493711" cy="5269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fontAlgn="ctr">
                <a:lnSpc>
                  <a:spcPct val="90000"/>
                </a:lnSpc>
                <a:buNone/>
                <a:defRPr/>
              </a:pPr>
              <a:r>
                <a:rPr lang="ru-RU" sz="900" dirty="0">
                  <a:solidFill>
                    <a:srgbClr val="FFD966"/>
                  </a:solidFill>
                </a:rPr>
                <a:t>Новая миграционная политика</a:t>
              </a:r>
            </a:p>
          </p:txBody>
        </p:sp>
        <p:sp>
          <p:nvSpPr>
            <p:cNvPr id="57" name="ee4pContent2">
              <a:extLst>
                <a:ext uri="{FF2B5EF4-FFF2-40B4-BE49-F238E27FC236}">
                  <a16:creationId xmlns="" xmlns:a16="http://schemas.microsoft.com/office/drawing/2014/main" id="{001EA85E-BDC5-42BF-99C5-CFB26E340463}"/>
                </a:ext>
              </a:extLst>
            </p:cNvPr>
            <p:cNvSpPr txBox="1"/>
            <p:nvPr/>
          </p:nvSpPr>
          <p:spPr>
            <a:xfrm>
              <a:off x="7617206" y="3554539"/>
              <a:ext cx="3013627" cy="5269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marL="128585" indent="-128585" fontAlgn="ctr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sz="900" dirty="0">
                  <a:solidFill>
                    <a:prstClr val="white"/>
                  </a:solidFill>
                </a:rPr>
                <a:t>Привлечение квалифицированных кадров для трансфера технологий и знаний</a:t>
              </a:r>
            </a:p>
            <a:p>
              <a:pPr marL="128585" indent="-128585" fontAlgn="ctr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sz="900" dirty="0">
                  <a:solidFill>
                    <a:prstClr val="white"/>
                  </a:solidFill>
                </a:rPr>
                <a:t>Регулирование внутренней миграции</a:t>
              </a:r>
            </a:p>
          </p:txBody>
        </p:sp>
      </p:grpSp>
      <p:grpSp>
        <p:nvGrpSpPr>
          <p:cNvPr id="91157" name="Группа 1">
            <a:extLst>
              <a:ext uri="{FF2B5EF4-FFF2-40B4-BE49-F238E27FC236}">
                <a16:creationId xmlns="" xmlns:a16="http://schemas.microsoft.com/office/drawing/2014/main" id="{9BDFA812-78F9-437B-8B57-C4C680A492A5}"/>
              </a:ext>
            </a:extLst>
          </p:cNvPr>
          <p:cNvGrpSpPr>
            <a:grpSpLocks/>
          </p:cNvGrpSpPr>
          <p:nvPr/>
        </p:nvGrpSpPr>
        <p:grpSpPr bwMode="auto">
          <a:xfrm>
            <a:off x="3202147" y="3062845"/>
            <a:ext cx="3760815" cy="442556"/>
            <a:chOff x="6046045" y="4680769"/>
            <a:chExt cx="5015646" cy="589622"/>
          </a:xfrm>
        </p:grpSpPr>
        <p:sp>
          <p:nvSpPr>
            <p:cNvPr id="62" name="ee4pContent2">
              <a:extLst>
                <a:ext uri="{FF2B5EF4-FFF2-40B4-BE49-F238E27FC236}">
                  <a16:creationId xmlns="" xmlns:a16="http://schemas.microsoft.com/office/drawing/2014/main" id="{158E01A2-2068-4977-BCED-A458776B41E7}"/>
                </a:ext>
              </a:extLst>
            </p:cNvPr>
            <p:cNvSpPr txBox="1"/>
            <p:nvPr/>
          </p:nvSpPr>
          <p:spPr>
            <a:xfrm>
              <a:off x="6046045" y="4680769"/>
              <a:ext cx="1837187" cy="52664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fontAlgn="ctr">
                <a:lnSpc>
                  <a:spcPct val="90000"/>
                </a:lnSpc>
                <a:buNone/>
                <a:defRPr/>
              </a:pPr>
              <a:r>
                <a:rPr lang="ru-RU" sz="900" dirty="0">
                  <a:solidFill>
                    <a:srgbClr val="FFD966"/>
                  </a:solidFill>
                </a:rPr>
                <a:t>Развитие трудового посредничества</a:t>
              </a:r>
            </a:p>
          </p:txBody>
        </p:sp>
        <p:sp>
          <p:nvSpPr>
            <p:cNvPr id="63" name="ee4pContent2">
              <a:extLst>
                <a:ext uri="{FF2B5EF4-FFF2-40B4-BE49-F238E27FC236}">
                  <a16:creationId xmlns="" xmlns:a16="http://schemas.microsoft.com/office/drawing/2014/main" id="{6D55D917-E353-4F2B-B835-A9CE17F085E6}"/>
                </a:ext>
              </a:extLst>
            </p:cNvPr>
            <p:cNvSpPr txBox="1"/>
            <p:nvPr/>
          </p:nvSpPr>
          <p:spPr>
            <a:xfrm>
              <a:off x="7663610" y="4743746"/>
              <a:ext cx="3398081" cy="52664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marL="128585" indent="-128585" fontAlgn="ctr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sz="900" dirty="0">
                  <a:solidFill>
                    <a:prstClr val="white"/>
                  </a:solidFill>
                </a:rPr>
                <a:t>Масштабная цифровизация услуг</a:t>
              </a:r>
            </a:p>
            <a:p>
              <a:pPr marL="128585" indent="-128585" fontAlgn="ctr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sz="900" dirty="0">
                  <a:solidFill>
                    <a:prstClr val="white"/>
                  </a:solidFill>
                </a:rPr>
                <a:t>Трансформация Центров занятости населения в Карьерные центры</a:t>
              </a:r>
            </a:p>
          </p:txBody>
        </p:sp>
      </p:grpSp>
      <p:pic>
        <p:nvPicPr>
          <p:cNvPr id="91160" name="Picture 4" descr="C:\Users\1\Downloads\hiring.png">
            <a:extLst>
              <a:ext uri="{FF2B5EF4-FFF2-40B4-BE49-F238E27FC236}">
                <a16:creationId xmlns="" xmlns:a16="http://schemas.microsoft.com/office/drawing/2014/main" id="{917BFB6A-83E5-402D-9A6D-D848A474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00" y="1199464"/>
            <a:ext cx="372666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1" name="Рисунок 40">
            <a:extLst>
              <a:ext uri="{FF2B5EF4-FFF2-40B4-BE49-F238E27FC236}">
                <a16:creationId xmlns="" xmlns:a16="http://schemas.microsoft.com/office/drawing/2014/main" id="{D64A9B52-428E-4204-B8F3-90731B6B1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06" y="2538188"/>
            <a:ext cx="350044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2" name="Group 96">
            <a:extLst>
              <a:ext uri="{FF2B5EF4-FFF2-40B4-BE49-F238E27FC236}">
                <a16:creationId xmlns="" xmlns:a16="http://schemas.microsoft.com/office/drawing/2014/main" id="{C9023465-D44D-48B2-BB0F-6478A6F6E0F6}"/>
              </a:ext>
            </a:extLst>
          </p:cNvPr>
          <p:cNvGrpSpPr>
            <a:grpSpLocks/>
          </p:cNvGrpSpPr>
          <p:nvPr/>
        </p:nvGrpSpPr>
        <p:grpSpPr bwMode="auto">
          <a:xfrm>
            <a:off x="2716761" y="3067039"/>
            <a:ext cx="401240" cy="336947"/>
            <a:chOff x="6528603" y="3380842"/>
            <a:chExt cx="483722" cy="478041"/>
          </a:xfrm>
        </p:grpSpPr>
        <p:sp>
          <p:nvSpPr>
            <p:cNvPr id="44" name="Freeform: Shape 97">
              <a:extLst>
                <a:ext uri="{FF2B5EF4-FFF2-40B4-BE49-F238E27FC236}">
                  <a16:creationId xmlns="" xmlns:a16="http://schemas.microsoft.com/office/drawing/2014/main" id="{83713CEA-991B-4894-8B29-104E0D74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1664" y="3745708"/>
              <a:ext cx="96170" cy="97973"/>
            </a:xfrm>
            <a:custGeom>
              <a:avLst/>
              <a:gdLst>
                <a:gd name="T0" fmla="*/ 80620 w 96744"/>
                <a:gd name="T1" fmla="*/ 16124 h 96744"/>
                <a:gd name="T2" fmla="*/ 16124 w 96744"/>
                <a:gd name="T3" fmla="*/ 16124 h 96744"/>
                <a:gd name="T4" fmla="*/ 16124 w 96744"/>
                <a:gd name="T5" fmla="*/ 80620 h 967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744" h="96744">
                  <a:moveTo>
                    <a:pt x="80620" y="16124"/>
                  </a:moveTo>
                  <a:lnTo>
                    <a:pt x="16124" y="16124"/>
                  </a:lnTo>
                  <a:lnTo>
                    <a:pt x="16124" y="8062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: Shape 98">
              <a:extLst>
                <a:ext uri="{FF2B5EF4-FFF2-40B4-BE49-F238E27FC236}">
                  <a16:creationId xmlns="" xmlns:a16="http://schemas.microsoft.com/office/drawing/2014/main" id="{5819E884-627D-4A17-A5F8-E50DC27A8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1664" y="3514288"/>
              <a:ext cx="440661" cy="344595"/>
            </a:xfrm>
            <a:custGeom>
              <a:avLst/>
              <a:gdLst>
                <a:gd name="T0" fmla="*/ 404284 w 440724"/>
                <a:gd name="T1" fmla="*/ 16124 h 343980"/>
                <a:gd name="T2" fmla="*/ 424600 w 440724"/>
                <a:gd name="T3" fmla="*/ 107816 h 343980"/>
                <a:gd name="T4" fmla="*/ 357739 w 440724"/>
                <a:gd name="T5" fmla="*/ 267982 h 343980"/>
                <a:gd name="T6" fmla="*/ 198863 w 440724"/>
                <a:gd name="T7" fmla="*/ 333553 h 343980"/>
                <a:gd name="T8" fmla="*/ 48372 w 440724"/>
                <a:gd name="T9" fmla="*/ 279806 h 343980"/>
                <a:gd name="T10" fmla="*/ 16124 w 440724"/>
                <a:gd name="T11" fmla="*/ 247558 h 3439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0724" h="343980">
                  <a:moveTo>
                    <a:pt x="404284" y="16124"/>
                  </a:moveTo>
                  <a:cubicBezTo>
                    <a:pt x="417506" y="45255"/>
                    <a:pt x="424493" y="76536"/>
                    <a:pt x="424600" y="107816"/>
                  </a:cubicBezTo>
                  <a:cubicBezTo>
                    <a:pt x="424708" y="165756"/>
                    <a:pt x="402027" y="223694"/>
                    <a:pt x="357739" y="267982"/>
                  </a:cubicBezTo>
                  <a:cubicBezTo>
                    <a:pt x="314097" y="311624"/>
                    <a:pt x="256480" y="333016"/>
                    <a:pt x="198863" y="333553"/>
                  </a:cubicBezTo>
                  <a:cubicBezTo>
                    <a:pt x="135765" y="334198"/>
                    <a:pt x="89650" y="314957"/>
                    <a:pt x="48372" y="279806"/>
                  </a:cubicBezTo>
                  <a:cubicBezTo>
                    <a:pt x="41063" y="273572"/>
                    <a:pt x="16124" y="247558"/>
                    <a:pt x="16124" y="24755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: Shape 99">
              <a:extLst>
                <a:ext uri="{FF2B5EF4-FFF2-40B4-BE49-F238E27FC236}">
                  <a16:creationId xmlns="" xmlns:a16="http://schemas.microsoft.com/office/drawing/2014/main" id="{B88559F5-57A0-479E-8DF7-292BB263A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603" y="3380842"/>
              <a:ext cx="440661" cy="344595"/>
            </a:xfrm>
            <a:custGeom>
              <a:avLst/>
              <a:gdLst>
                <a:gd name="T0" fmla="*/ 36441 w 440724"/>
                <a:gd name="T1" fmla="*/ 333569 h 343980"/>
                <a:gd name="T2" fmla="*/ 16124 w 440724"/>
                <a:gd name="T3" fmla="*/ 241877 h 343980"/>
                <a:gd name="T4" fmla="*/ 82986 w 440724"/>
                <a:gd name="T5" fmla="*/ 81711 h 343980"/>
                <a:gd name="T6" fmla="*/ 241861 w 440724"/>
                <a:gd name="T7" fmla="*/ 16140 h 343980"/>
                <a:gd name="T8" fmla="*/ 392353 w 440724"/>
                <a:gd name="T9" fmla="*/ 69887 h 343980"/>
                <a:gd name="T10" fmla="*/ 424601 w 440724"/>
                <a:gd name="T11" fmla="*/ 102135 h 3439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0724" h="343980">
                  <a:moveTo>
                    <a:pt x="36441" y="333569"/>
                  </a:moveTo>
                  <a:cubicBezTo>
                    <a:pt x="23219" y="304438"/>
                    <a:pt x="16232" y="273157"/>
                    <a:pt x="16124" y="241877"/>
                  </a:cubicBezTo>
                  <a:cubicBezTo>
                    <a:pt x="16017" y="183937"/>
                    <a:pt x="38698" y="125998"/>
                    <a:pt x="82986" y="81711"/>
                  </a:cubicBezTo>
                  <a:cubicBezTo>
                    <a:pt x="126628" y="38068"/>
                    <a:pt x="184245" y="16677"/>
                    <a:pt x="241861" y="16140"/>
                  </a:cubicBezTo>
                  <a:cubicBezTo>
                    <a:pt x="304960" y="15495"/>
                    <a:pt x="351075" y="34736"/>
                    <a:pt x="392353" y="69887"/>
                  </a:cubicBezTo>
                  <a:cubicBezTo>
                    <a:pt x="399662" y="76121"/>
                    <a:pt x="424601" y="102135"/>
                    <a:pt x="424601" y="10213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: Shape 100">
              <a:extLst>
                <a:ext uri="{FF2B5EF4-FFF2-40B4-BE49-F238E27FC236}">
                  <a16:creationId xmlns="" xmlns:a16="http://schemas.microsoft.com/office/drawing/2014/main" id="{39AE4D72-9632-473E-AA2D-C317C0AF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094" y="3401112"/>
              <a:ext cx="96170" cy="99662"/>
            </a:xfrm>
            <a:custGeom>
              <a:avLst/>
              <a:gdLst>
                <a:gd name="T0" fmla="*/ 16124 w 96744"/>
                <a:gd name="T1" fmla="*/ 80620 h 96744"/>
                <a:gd name="T2" fmla="*/ 80620 w 96744"/>
                <a:gd name="T3" fmla="*/ 80620 h 96744"/>
                <a:gd name="T4" fmla="*/ 80620 w 96744"/>
                <a:gd name="T5" fmla="*/ 16124 h 967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744" h="96744">
                  <a:moveTo>
                    <a:pt x="16124" y="80620"/>
                  </a:moveTo>
                  <a:lnTo>
                    <a:pt x="80620" y="80620"/>
                  </a:lnTo>
                  <a:lnTo>
                    <a:pt x="80620" y="16124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: Shape 101">
              <a:extLst>
                <a:ext uri="{FF2B5EF4-FFF2-40B4-BE49-F238E27FC236}">
                  <a16:creationId xmlns="" xmlns:a16="http://schemas.microsoft.com/office/drawing/2014/main" id="{BA1CBF50-5B3B-44CC-BCCF-844177724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379" y="3553140"/>
              <a:ext cx="96171" cy="118243"/>
            </a:xfrm>
            <a:custGeom>
              <a:avLst/>
              <a:gdLst>
                <a:gd name="T0" fmla="*/ 48372 w 96744"/>
                <a:gd name="T1" fmla="*/ 102119 h 118243"/>
                <a:gd name="T2" fmla="*/ 80620 w 96744"/>
                <a:gd name="T3" fmla="*/ 65249 h 118243"/>
                <a:gd name="T4" fmla="*/ 80620 w 96744"/>
                <a:gd name="T5" fmla="*/ 52994 h 118243"/>
                <a:gd name="T6" fmla="*/ 48372 w 96744"/>
                <a:gd name="T7" fmla="*/ 16124 h 118243"/>
                <a:gd name="T8" fmla="*/ 16124 w 96744"/>
                <a:gd name="T9" fmla="*/ 52994 h 118243"/>
                <a:gd name="T10" fmla="*/ 16124 w 96744"/>
                <a:gd name="T11" fmla="*/ 65249 h 118243"/>
                <a:gd name="T12" fmla="*/ 48372 w 96744"/>
                <a:gd name="T13" fmla="*/ 102119 h 118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744" h="118243">
                  <a:moveTo>
                    <a:pt x="48372" y="102119"/>
                  </a:moveTo>
                  <a:cubicBezTo>
                    <a:pt x="67721" y="102119"/>
                    <a:pt x="80620" y="85673"/>
                    <a:pt x="80620" y="65249"/>
                  </a:cubicBezTo>
                  <a:lnTo>
                    <a:pt x="80620" y="52994"/>
                  </a:lnTo>
                  <a:cubicBezTo>
                    <a:pt x="80620" y="32678"/>
                    <a:pt x="67721" y="16124"/>
                    <a:pt x="48372" y="16124"/>
                  </a:cubicBezTo>
                  <a:cubicBezTo>
                    <a:pt x="29023" y="16124"/>
                    <a:pt x="16124" y="32678"/>
                    <a:pt x="16124" y="52994"/>
                  </a:cubicBezTo>
                  <a:lnTo>
                    <a:pt x="16124" y="65249"/>
                  </a:lnTo>
                  <a:cubicBezTo>
                    <a:pt x="16124" y="85673"/>
                    <a:pt x="29023" y="102119"/>
                    <a:pt x="48372" y="102119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: Shape 102">
              <a:extLst>
                <a:ext uri="{FF2B5EF4-FFF2-40B4-BE49-F238E27FC236}">
                  <a16:creationId xmlns="" xmlns:a16="http://schemas.microsoft.com/office/drawing/2014/main" id="{5BBD46B6-55D4-4E4D-876B-5738CA5B2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800" y="3637599"/>
              <a:ext cx="159327" cy="108108"/>
            </a:xfrm>
            <a:custGeom>
              <a:avLst/>
              <a:gdLst>
                <a:gd name="T0" fmla="*/ 145121 w 161240"/>
                <a:gd name="T1" fmla="*/ 91374 h 107493"/>
                <a:gd name="T2" fmla="*/ 145121 w 161240"/>
                <a:gd name="T3" fmla="*/ 48372 h 107493"/>
                <a:gd name="T4" fmla="*/ 80624 w 161240"/>
                <a:gd name="T5" fmla="*/ 16124 h 107493"/>
                <a:gd name="T6" fmla="*/ 16124 w 161240"/>
                <a:gd name="T7" fmla="*/ 48372 h 107493"/>
                <a:gd name="T8" fmla="*/ 16124 w 161240"/>
                <a:gd name="T9" fmla="*/ 91374 h 107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40" h="107493">
                  <a:moveTo>
                    <a:pt x="145117" y="91370"/>
                  </a:moveTo>
                  <a:lnTo>
                    <a:pt x="145117" y="48372"/>
                  </a:lnTo>
                  <a:cubicBezTo>
                    <a:pt x="145117" y="21714"/>
                    <a:pt x="102979" y="16124"/>
                    <a:pt x="80620" y="16124"/>
                  </a:cubicBezTo>
                  <a:cubicBezTo>
                    <a:pt x="58262" y="16124"/>
                    <a:pt x="16124" y="21714"/>
                    <a:pt x="16124" y="48372"/>
                  </a:cubicBezTo>
                  <a:lnTo>
                    <a:pt x="16124" y="9137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: Shape 103">
              <a:extLst>
                <a:ext uri="{FF2B5EF4-FFF2-40B4-BE49-F238E27FC236}">
                  <a16:creationId xmlns="" xmlns:a16="http://schemas.microsoft.com/office/drawing/2014/main" id="{FAABEE30-8CEE-46A1-91D1-1645FA26C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549" y="3531180"/>
              <a:ext cx="97606" cy="118243"/>
            </a:xfrm>
            <a:custGeom>
              <a:avLst/>
              <a:gdLst>
                <a:gd name="T0" fmla="*/ 48372 w 96744"/>
                <a:gd name="T1" fmla="*/ 102119 h 118243"/>
                <a:gd name="T2" fmla="*/ 16124 w 96744"/>
                <a:gd name="T3" fmla="*/ 65249 h 118243"/>
                <a:gd name="T4" fmla="*/ 16124 w 96744"/>
                <a:gd name="T5" fmla="*/ 52994 h 118243"/>
                <a:gd name="T6" fmla="*/ 48372 w 96744"/>
                <a:gd name="T7" fmla="*/ 16124 h 118243"/>
                <a:gd name="T8" fmla="*/ 80620 w 96744"/>
                <a:gd name="T9" fmla="*/ 52994 h 118243"/>
                <a:gd name="T10" fmla="*/ 80620 w 96744"/>
                <a:gd name="T11" fmla="*/ 65249 h 118243"/>
                <a:gd name="T12" fmla="*/ 48372 w 96744"/>
                <a:gd name="T13" fmla="*/ 102119 h 118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744" h="118243">
                  <a:moveTo>
                    <a:pt x="48372" y="102119"/>
                  </a:moveTo>
                  <a:cubicBezTo>
                    <a:pt x="29023" y="102119"/>
                    <a:pt x="16124" y="85673"/>
                    <a:pt x="16124" y="65249"/>
                  </a:cubicBezTo>
                  <a:lnTo>
                    <a:pt x="16124" y="52994"/>
                  </a:lnTo>
                  <a:cubicBezTo>
                    <a:pt x="16124" y="32678"/>
                    <a:pt x="29023" y="16124"/>
                    <a:pt x="48372" y="16124"/>
                  </a:cubicBezTo>
                  <a:cubicBezTo>
                    <a:pt x="67721" y="16124"/>
                    <a:pt x="80620" y="32678"/>
                    <a:pt x="80620" y="52994"/>
                  </a:cubicBezTo>
                  <a:lnTo>
                    <a:pt x="80620" y="65249"/>
                  </a:lnTo>
                  <a:cubicBezTo>
                    <a:pt x="80620" y="85673"/>
                    <a:pt x="67721" y="102119"/>
                    <a:pt x="48372" y="102119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: Shape 104">
              <a:extLst>
                <a:ext uri="{FF2B5EF4-FFF2-40B4-BE49-F238E27FC236}">
                  <a16:creationId xmlns="" xmlns:a16="http://schemas.microsoft.com/office/drawing/2014/main" id="{15F7B40F-6406-40CF-9B67-773F766AF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066" y="3615639"/>
              <a:ext cx="140667" cy="87838"/>
            </a:xfrm>
            <a:custGeom>
              <a:avLst/>
              <a:gdLst>
                <a:gd name="T0" fmla="*/ 16124 w 139741"/>
                <a:gd name="T1" fmla="*/ 23111 h 85995"/>
                <a:gd name="T2" fmla="*/ 59122 w 139741"/>
                <a:gd name="T3" fmla="*/ 16124 h 85995"/>
                <a:gd name="T4" fmla="*/ 123622 w 139741"/>
                <a:gd name="T5" fmla="*/ 48372 h 85995"/>
                <a:gd name="T6" fmla="*/ 123622 w 139741"/>
                <a:gd name="T7" fmla="*/ 69871 h 85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741" h="85995">
                  <a:moveTo>
                    <a:pt x="16124" y="23111"/>
                  </a:moveTo>
                  <a:cubicBezTo>
                    <a:pt x="29883" y="17629"/>
                    <a:pt x="47297" y="16124"/>
                    <a:pt x="59122" y="16124"/>
                  </a:cubicBezTo>
                  <a:cubicBezTo>
                    <a:pt x="81480" y="16124"/>
                    <a:pt x="123618" y="21714"/>
                    <a:pt x="123618" y="48372"/>
                  </a:cubicBezTo>
                  <a:lnTo>
                    <a:pt x="123618" y="69871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: Shape 105">
              <a:extLst>
                <a:ext uri="{FF2B5EF4-FFF2-40B4-BE49-F238E27FC236}">
                  <a16:creationId xmlns="" xmlns:a16="http://schemas.microsoft.com/office/drawing/2014/main" id="{914DF467-4297-4FDD-BF6C-4EA3176E0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773" y="3531180"/>
              <a:ext cx="97606" cy="118243"/>
            </a:xfrm>
            <a:custGeom>
              <a:avLst/>
              <a:gdLst>
                <a:gd name="T0" fmla="*/ 48372 w 96744"/>
                <a:gd name="T1" fmla="*/ 102119 h 118243"/>
                <a:gd name="T2" fmla="*/ 80620 w 96744"/>
                <a:gd name="T3" fmla="*/ 65249 h 118243"/>
                <a:gd name="T4" fmla="*/ 80620 w 96744"/>
                <a:gd name="T5" fmla="*/ 52994 h 118243"/>
                <a:gd name="T6" fmla="*/ 48372 w 96744"/>
                <a:gd name="T7" fmla="*/ 16124 h 118243"/>
                <a:gd name="T8" fmla="*/ 16124 w 96744"/>
                <a:gd name="T9" fmla="*/ 52994 h 118243"/>
                <a:gd name="T10" fmla="*/ 16124 w 96744"/>
                <a:gd name="T11" fmla="*/ 65249 h 118243"/>
                <a:gd name="T12" fmla="*/ 48372 w 96744"/>
                <a:gd name="T13" fmla="*/ 102119 h 118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744" h="118243">
                  <a:moveTo>
                    <a:pt x="48372" y="102119"/>
                  </a:moveTo>
                  <a:cubicBezTo>
                    <a:pt x="67721" y="102119"/>
                    <a:pt x="80620" y="85673"/>
                    <a:pt x="80620" y="65249"/>
                  </a:cubicBezTo>
                  <a:lnTo>
                    <a:pt x="80620" y="52994"/>
                  </a:lnTo>
                  <a:cubicBezTo>
                    <a:pt x="80620" y="32678"/>
                    <a:pt x="67721" y="16124"/>
                    <a:pt x="48372" y="16124"/>
                  </a:cubicBezTo>
                  <a:cubicBezTo>
                    <a:pt x="29023" y="16124"/>
                    <a:pt x="16124" y="32678"/>
                    <a:pt x="16124" y="52994"/>
                  </a:cubicBezTo>
                  <a:lnTo>
                    <a:pt x="16124" y="65249"/>
                  </a:lnTo>
                  <a:cubicBezTo>
                    <a:pt x="16124" y="85673"/>
                    <a:pt x="29023" y="102119"/>
                    <a:pt x="48372" y="102119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: Shape 106">
              <a:extLst>
                <a:ext uri="{FF2B5EF4-FFF2-40B4-BE49-F238E27FC236}">
                  <a16:creationId xmlns="" xmlns:a16="http://schemas.microsoft.com/office/drawing/2014/main" id="{6CB95081-A548-43E1-A36A-C34CAB77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195" y="3615639"/>
              <a:ext cx="140667" cy="87838"/>
            </a:xfrm>
            <a:custGeom>
              <a:avLst/>
              <a:gdLst>
                <a:gd name="T0" fmla="*/ 123622 w 139741"/>
                <a:gd name="T1" fmla="*/ 23111 h 85995"/>
                <a:gd name="T2" fmla="*/ 80624 w 139741"/>
                <a:gd name="T3" fmla="*/ 16124 h 85995"/>
                <a:gd name="T4" fmla="*/ 16124 w 139741"/>
                <a:gd name="T5" fmla="*/ 48372 h 85995"/>
                <a:gd name="T6" fmla="*/ 16124 w 139741"/>
                <a:gd name="T7" fmla="*/ 69871 h 85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741" h="85995">
                  <a:moveTo>
                    <a:pt x="123618" y="23111"/>
                  </a:moveTo>
                  <a:cubicBezTo>
                    <a:pt x="109859" y="17629"/>
                    <a:pt x="92445" y="16124"/>
                    <a:pt x="80620" y="16124"/>
                  </a:cubicBezTo>
                  <a:cubicBezTo>
                    <a:pt x="58262" y="16124"/>
                    <a:pt x="16124" y="21714"/>
                    <a:pt x="16124" y="48372"/>
                  </a:cubicBezTo>
                  <a:lnTo>
                    <a:pt x="16124" y="69871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91163" name="Picture 7">
            <a:extLst>
              <a:ext uri="{FF2B5EF4-FFF2-40B4-BE49-F238E27FC236}">
                <a16:creationId xmlns="" xmlns:a16="http://schemas.microsoft.com/office/drawing/2014/main" id="{AACF7654-B3E8-41B3-B2E1-1CCB878E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80" y="1565026"/>
            <a:ext cx="610790" cy="5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DE918C85-6D6A-4B81-A45B-24E4EA8E46E0}"/>
              </a:ext>
            </a:extLst>
          </p:cNvPr>
          <p:cNvCxnSpPr>
            <a:cxnSpLocks/>
          </p:cNvCxnSpPr>
          <p:nvPr/>
        </p:nvCxnSpPr>
        <p:spPr>
          <a:xfrm>
            <a:off x="2527050" y="1121159"/>
            <a:ext cx="4052061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4E4777E0-9D1C-45A9-902E-F6B9395E577F}"/>
              </a:ext>
            </a:extLst>
          </p:cNvPr>
          <p:cNvSpPr/>
          <p:nvPr/>
        </p:nvSpPr>
        <p:spPr>
          <a:xfrm>
            <a:off x="2527050" y="1045890"/>
            <a:ext cx="157163" cy="1505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930C7B9-0036-4B8E-B526-C28998B1B552}"/>
              </a:ext>
            </a:extLst>
          </p:cNvPr>
          <p:cNvSpPr txBox="1"/>
          <p:nvPr/>
        </p:nvSpPr>
        <p:spPr>
          <a:xfrm>
            <a:off x="6704584" y="1982214"/>
            <a:ext cx="9603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Безработные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8D923B0-652C-4DA4-A3AF-E8CFA0F6F716}"/>
              </a:ext>
            </a:extLst>
          </p:cNvPr>
          <p:cNvSpPr txBox="1"/>
          <p:nvPr/>
        </p:nvSpPr>
        <p:spPr>
          <a:xfrm>
            <a:off x="6681490" y="2420424"/>
            <a:ext cx="16898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Зарегистрированы </a:t>
            </a:r>
            <a:b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качестве безработных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E5DEEB5-6F20-4D24-B25A-4D2FB089654F}"/>
              </a:ext>
            </a:extLst>
          </p:cNvPr>
          <p:cNvSpPr txBox="1"/>
          <p:nvPr/>
        </p:nvSpPr>
        <p:spPr>
          <a:xfrm>
            <a:off x="6681491" y="851261"/>
            <a:ext cx="18825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Трудоспособные, не работающие граждане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64707D9-7178-4AD6-B357-BC4A92FB6EA5}"/>
              </a:ext>
            </a:extLst>
          </p:cNvPr>
          <p:cNvSpPr txBox="1"/>
          <p:nvPr/>
        </p:nvSpPr>
        <p:spPr>
          <a:xfrm>
            <a:off x="6735271" y="1386854"/>
            <a:ext cx="12073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Самозанятые лица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4E8E586-8D85-4C78-B401-3857FC6B3EA4}"/>
              </a:ext>
            </a:extLst>
          </p:cNvPr>
          <p:cNvSpPr txBox="1"/>
          <p:nvPr/>
        </p:nvSpPr>
        <p:spPr>
          <a:xfrm>
            <a:off x="6718739" y="2884664"/>
            <a:ext cx="1070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Молодежь 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NEET</a:t>
            </a:r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10EFBEE-533D-48E3-95C4-71CB809CE94D}"/>
              </a:ext>
            </a:extLst>
          </p:cNvPr>
          <p:cNvSpPr txBox="1"/>
          <p:nvPr/>
        </p:nvSpPr>
        <p:spPr>
          <a:xfrm>
            <a:off x="6681490" y="3356452"/>
            <a:ext cx="12301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Занятая молодежь старше 18 лет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2D222B7-8A82-4983-9DA7-EAC044C07C56}"/>
              </a:ext>
            </a:extLst>
          </p:cNvPr>
          <p:cNvSpPr txBox="1"/>
          <p:nvPr/>
        </p:nvSpPr>
        <p:spPr>
          <a:xfrm>
            <a:off x="8192752" y="818699"/>
            <a:ext cx="862917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5 255 </a:t>
            </a:r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человек</a:t>
            </a:r>
            <a:endParaRPr lang="ru-RU" sz="1350" b="1" dirty="0">
              <a:solidFill>
                <a:srgbClr val="FFC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4BCB770-4639-4685-B5C9-D497E123F851}"/>
              </a:ext>
            </a:extLst>
          </p:cNvPr>
          <p:cNvSpPr txBox="1"/>
          <p:nvPr/>
        </p:nvSpPr>
        <p:spPr>
          <a:xfrm>
            <a:off x="7954068" y="1870193"/>
            <a:ext cx="1416047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452 </a:t>
            </a:r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человек</a:t>
            </a:r>
            <a:endParaRPr lang="ru-RU" sz="1200" dirty="0">
              <a:solidFill>
                <a:srgbClr val="FFC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8826C5D-D16F-4777-82BD-377E7CA1FB96}"/>
              </a:ext>
            </a:extLst>
          </p:cNvPr>
          <p:cNvSpPr txBox="1"/>
          <p:nvPr/>
        </p:nvSpPr>
        <p:spPr>
          <a:xfrm>
            <a:off x="8071897" y="1332846"/>
            <a:ext cx="1148820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1 510 </a:t>
            </a:r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человек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820DA6F-AD39-455F-ACC3-D2EA960C9C65}"/>
              </a:ext>
            </a:extLst>
          </p:cNvPr>
          <p:cNvSpPr txBox="1"/>
          <p:nvPr/>
        </p:nvSpPr>
        <p:spPr>
          <a:xfrm>
            <a:off x="8071897" y="2362754"/>
            <a:ext cx="1219943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98 </a:t>
            </a:r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человек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D4FD8A5-49AF-4182-A9D4-4A1CC8D175F4}"/>
              </a:ext>
            </a:extLst>
          </p:cNvPr>
          <p:cNvSpPr txBox="1"/>
          <p:nvPr/>
        </p:nvSpPr>
        <p:spPr>
          <a:xfrm>
            <a:off x="8247344" y="2877510"/>
            <a:ext cx="869048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179 </a:t>
            </a:r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человек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FC0BB03D-3145-4BC8-A80D-B55F7BA04936}"/>
              </a:ext>
            </a:extLst>
          </p:cNvPr>
          <p:cNvSpPr txBox="1"/>
          <p:nvPr/>
        </p:nvSpPr>
        <p:spPr>
          <a:xfrm>
            <a:off x="8091107" y="3352556"/>
            <a:ext cx="1141967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1 000 </a:t>
            </a:r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человек</a:t>
            </a: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7367155-83CF-4BFD-8536-B931DCDF4992}"/>
              </a:ext>
            </a:extLst>
          </p:cNvPr>
          <p:cNvCxnSpPr>
            <a:cxnSpLocks/>
          </p:cNvCxnSpPr>
          <p:nvPr/>
        </p:nvCxnSpPr>
        <p:spPr>
          <a:xfrm flipH="1">
            <a:off x="7049779" y="1296242"/>
            <a:ext cx="15965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022FD6B1-88E1-4095-9C27-921D2B24DE9E}"/>
              </a:ext>
            </a:extLst>
          </p:cNvPr>
          <p:cNvCxnSpPr>
            <a:cxnSpLocks/>
          </p:cNvCxnSpPr>
          <p:nvPr/>
        </p:nvCxnSpPr>
        <p:spPr>
          <a:xfrm flipH="1">
            <a:off x="7049779" y="1852693"/>
            <a:ext cx="15965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7D71907F-340B-4A0B-BC77-4033C374C8FF}"/>
              </a:ext>
            </a:extLst>
          </p:cNvPr>
          <p:cNvCxnSpPr>
            <a:cxnSpLocks/>
          </p:cNvCxnSpPr>
          <p:nvPr/>
        </p:nvCxnSpPr>
        <p:spPr>
          <a:xfrm flipH="1">
            <a:off x="7049779" y="2896913"/>
            <a:ext cx="15965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3DBA7885-BB12-47A2-80E8-436AFFF6A81D}"/>
              </a:ext>
            </a:extLst>
          </p:cNvPr>
          <p:cNvCxnSpPr>
            <a:cxnSpLocks/>
          </p:cNvCxnSpPr>
          <p:nvPr/>
        </p:nvCxnSpPr>
        <p:spPr>
          <a:xfrm flipH="1">
            <a:off x="7049779" y="2351561"/>
            <a:ext cx="15965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C4F4BD20-475E-49B3-B0BA-1896BE568FE6}"/>
              </a:ext>
            </a:extLst>
          </p:cNvPr>
          <p:cNvCxnSpPr>
            <a:cxnSpLocks/>
          </p:cNvCxnSpPr>
          <p:nvPr/>
        </p:nvCxnSpPr>
        <p:spPr>
          <a:xfrm flipH="1">
            <a:off x="7049779" y="3373950"/>
            <a:ext cx="15965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227">
            <a:extLst>
              <a:ext uri="{FF2B5EF4-FFF2-40B4-BE49-F238E27FC236}">
                <a16:creationId xmlns="" xmlns:a16="http://schemas.microsoft.com/office/drawing/2014/main" id="{6FF13D9F-069D-4D40-86C0-BE80979FD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54" y="4093758"/>
            <a:ext cx="2096742" cy="6924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Ежегодно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8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300</a:t>
            </a:r>
            <a:r>
              <a:rPr lang="ru-RU" altLang="ru-RU" sz="5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тыс. </a:t>
            </a: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молодых людей достигают трудоспособного возраста</a:t>
            </a:r>
          </a:p>
        </p:txBody>
      </p:sp>
      <p:grpSp>
        <p:nvGrpSpPr>
          <p:cNvPr id="93" name="Группа 105">
            <a:extLst>
              <a:ext uri="{FF2B5EF4-FFF2-40B4-BE49-F238E27FC236}">
                <a16:creationId xmlns="" xmlns:a16="http://schemas.microsoft.com/office/drawing/2014/main" id="{9364AB44-7FE0-4A97-BE41-91EC83E8D573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12371" y="4214944"/>
            <a:ext cx="226655" cy="551369"/>
            <a:chOff x="5710238" y="2640013"/>
            <a:chExt cx="190499" cy="269875"/>
          </a:xfrm>
        </p:grpSpPr>
        <p:sp>
          <p:nvSpPr>
            <p:cNvPr id="94" name="Chevron1">
              <a:extLst>
                <a:ext uri="{FF2B5EF4-FFF2-40B4-BE49-F238E27FC236}">
                  <a16:creationId xmlns="" xmlns:a16="http://schemas.microsoft.com/office/drawing/2014/main" id="{E1918D3B-F52E-49D9-9730-62AF6579991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10238" y="2667151"/>
              <a:ext cx="101302" cy="215598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F9C61B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2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  <p:sp>
          <p:nvSpPr>
            <p:cNvPr id="95" name="Chevron2">
              <a:extLst>
                <a:ext uri="{FF2B5EF4-FFF2-40B4-BE49-F238E27FC236}">
                  <a16:creationId xmlns="" xmlns:a16="http://schemas.microsoft.com/office/drawing/2014/main" id="{9632FA9E-DBB0-4A78-BD69-84A4E4C8C6D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5773950" y="2640013"/>
              <a:ext cx="126787" cy="26987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70CE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5">
                <a:defRPr/>
              </a:pPr>
              <a:endParaRPr lang="ru-RU" sz="1200" kern="0" dirty="0">
                <a:solidFill>
                  <a:srgbClr val="000000"/>
                </a:solidFill>
                <a:latin typeface="Segoe UI Light"/>
                <a:ea typeface="ＭＳ Ｐゴシック"/>
              </a:endParaRPr>
            </a:p>
          </p:txBody>
        </p:sp>
      </p:grpSp>
      <p:sp>
        <p:nvSpPr>
          <p:cNvPr id="96" name="TextBox 227">
            <a:extLst>
              <a:ext uri="{FF2B5EF4-FFF2-40B4-BE49-F238E27FC236}">
                <a16:creationId xmlns="" xmlns:a16="http://schemas.microsoft.com/office/drawing/2014/main" id="{B211A36D-5369-4E9E-BD1B-7E107F66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678" y="4219238"/>
            <a:ext cx="1926431" cy="800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60</a:t>
            </a:r>
            <a:r>
              <a:rPr lang="ru-RU" altLang="ru-RU" sz="7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%. 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занятого населения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1050" kern="0" dirty="0">
              <a:solidFill>
                <a:schemeClr val="bg1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TextBox 227">
            <a:extLst>
              <a:ext uri="{FF2B5EF4-FFF2-40B4-BE49-F238E27FC236}">
                <a16:creationId xmlns="" xmlns:a16="http://schemas.microsoft.com/office/drawing/2014/main" id="{29AFA0E7-8DFC-4124-A097-C27C7D56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660" y="4215230"/>
            <a:ext cx="1926431" cy="6309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4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80</a:t>
            </a:r>
            <a:r>
              <a:rPr lang="ru-RU" altLang="ru-RU" sz="70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b="1" kern="0" dirty="0">
                <a:solidFill>
                  <a:schemeClr val="bg1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%. 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всей рабочей силы </a:t>
            </a:r>
            <a:endParaRPr lang="ru-RU" altLang="ru-RU" sz="1050" kern="0" dirty="0">
              <a:solidFill>
                <a:schemeClr val="bg1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7E3F5765-7721-4576-82A2-94EA9284535F}"/>
              </a:ext>
            </a:extLst>
          </p:cNvPr>
          <p:cNvSpPr/>
          <p:nvPr/>
        </p:nvSpPr>
        <p:spPr>
          <a:xfrm>
            <a:off x="3007268" y="3987036"/>
            <a:ext cx="875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90546"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2022 году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79A40C06-251A-45A1-A858-EE624375353A}"/>
              </a:ext>
            </a:extLst>
          </p:cNvPr>
          <p:cNvSpPr/>
          <p:nvPr/>
        </p:nvSpPr>
        <p:spPr>
          <a:xfrm>
            <a:off x="5136692" y="3981565"/>
            <a:ext cx="875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90546"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2030 году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Левая фигурная скобка 99">
            <a:extLst>
              <a:ext uri="{FF2B5EF4-FFF2-40B4-BE49-F238E27FC236}">
                <a16:creationId xmlns="" xmlns:a16="http://schemas.microsoft.com/office/drawing/2014/main" id="{F0454B25-921D-4557-954A-B4CE79DB0977}"/>
              </a:ext>
            </a:extLst>
          </p:cNvPr>
          <p:cNvSpPr/>
          <p:nvPr/>
        </p:nvSpPr>
        <p:spPr>
          <a:xfrm>
            <a:off x="2281489" y="4166108"/>
            <a:ext cx="260747" cy="674958"/>
          </a:xfrm>
          <a:prstGeom prst="leftBrace">
            <a:avLst>
              <a:gd name="adj1" fmla="val 676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90546">
              <a:defRPr/>
            </a:pPr>
            <a:endParaRPr lang="x-none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3403BDC-E2D1-49B2-86AD-2269C8F975B7}"/>
              </a:ext>
            </a:extLst>
          </p:cNvPr>
          <p:cNvSpPr txBox="1"/>
          <p:nvPr/>
        </p:nvSpPr>
        <p:spPr>
          <a:xfrm>
            <a:off x="6626755" y="4056236"/>
            <a:ext cx="158299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РАСХОДЫ, ПЕРЕДАВАЕМЫЕ </a:t>
            </a:r>
          </a:p>
          <a:p>
            <a:r>
              <a:rPr lang="ru-RU" alt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ОБЛАСТИ (ТОХ) НА ОРГАНИЗАЦИЮ </a:t>
            </a:r>
          </a:p>
          <a:p>
            <a:r>
              <a:rPr lang="ru-RU" alt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СУБСИДИРУЕМЫХ РАБОЧИХ МЕСТ НА 2023-2025 </a:t>
            </a:r>
            <a:r>
              <a:rPr lang="ru-RU" altLang="ru-RU" sz="9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гг</a:t>
            </a:r>
            <a:r>
              <a:rPr lang="ru-RU" alt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9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BE021AF9-8100-4DC5-BE5C-764D7F3ED604}"/>
              </a:ext>
            </a:extLst>
          </p:cNvPr>
          <p:cNvSpPr txBox="1"/>
          <p:nvPr/>
        </p:nvSpPr>
        <p:spPr>
          <a:xfrm>
            <a:off x="8036533" y="4155058"/>
            <a:ext cx="118993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FC000"/>
                </a:solidFill>
                <a:latin typeface="Arial Narrow" panose="020B0606020202030204" pitchFamily="34" charset="0"/>
              </a:rPr>
              <a:t>505 535 млн </a:t>
            </a:r>
          </a:p>
          <a:p>
            <a:pPr algn="ctr"/>
            <a:r>
              <a:rPr lang="ru-RU" altLang="ru-RU" sz="1400" b="1" dirty="0">
                <a:solidFill>
                  <a:srgbClr val="FFC000"/>
                </a:solidFill>
                <a:latin typeface="Arial Narrow" panose="020B0606020202030204" pitchFamily="34" charset="0"/>
              </a:rPr>
              <a:t>тенге</a:t>
            </a:r>
          </a:p>
          <a:p>
            <a:pPr algn="ctr"/>
            <a:endParaRPr lang="ru-RU" sz="9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947DB33E-06BC-4554-8205-047DB983D520}"/>
              </a:ext>
            </a:extLst>
          </p:cNvPr>
          <p:cNvCxnSpPr>
            <a:cxnSpLocks/>
          </p:cNvCxnSpPr>
          <p:nvPr/>
        </p:nvCxnSpPr>
        <p:spPr>
          <a:xfrm>
            <a:off x="6626755" y="3981565"/>
            <a:ext cx="0" cy="85950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4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87795" y="57470"/>
            <a:ext cx="7712992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</a:rPr>
              <a:t>ЗАКОНОДАТЕЛЬНОЕ ЗАКРЕПЛЕНИЕ ЛИБЕРАЛИЗАЦИИ РЫНКА ТРУДА</a:t>
            </a:r>
            <a:endParaRPr lang="en-US" sz="21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9" name="Straight Connector 126">
            <a:extLst>
              <a:ext uri="{FF2B5EF4-FFF2-40B4-BE49-F238E27FC236}">
                <a16:creationId xmlns="" xmlns:a16="http://schemas.microsoft.com/office/drawing/2014/main" id="{1826E731-DA56-2172-4C57-C8C9E9369E87}"/>
              </a:ext>
            </a:extLst>
          </p:cNvPr>
          <p:cNvCxnSpPr/>
          <p:nvPr/>
        </p:nvCxnSpPr>
        <p:spPr>
          <a:xfrm>
            <a:off x="1332026" y="2102610"/>
            <a:ext cx="0" cy="405000"/>
          </a:xfrm>
          <a:prstGeom prst="line">
            <a:avLst/>
          </a:prstGeom>
          <a:noFill/>
          <a:ln w="9525" cap="rnd" cmpd="sng" algn="ctr">
            <a:solidFill>
              <a:srgbClr val="6E6F73"/>
            </a:solidFill>
            <a:prstDash val="solid"/>
            <a:headEnd type="oval"/>
            <a:tailEnd type="oval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ECB79D2-21C7-433C-2C06-B08349F3BEF4}"/>
              </a:ext>
            </a:extLst>
          </p:cNvPr>
          <p:cNvSpPr txBox="1"/>
          <p:nvPr/>
        </p:nvSpPr>
        <p:spPr>
          <a:xfrm>
            <a:off x="64294" y="2170627"/>
            <a:ext cx="1185311" cy="276999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chemeClr val="bg1"/>
                </a:solidFill>
                <a:latin typeface="Trebuchet MS"/>
                <a:cs typeface="+mn-cs"/>
              </a:rPr>
              <a:t>Основные задачи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chemeClr val="bg1"/>
                </a:solidFill>
                <a:latin typeface="Trebuchet MS"/>
                <a:cs typeface="+mn-cs"/>
              </a:rPr>
              <a:t>изменений</a:t>
            </a:r>
            <a:endParaRPr lang="en-US" sz="900" b="1" kern="0" dirty="0">
              <a:solidFill>
                <a:schemeClr val="bg1"/>
              </a:solidFill>
              <a:latin typeface="Trebuchet MS"/>
              <a:cs typeface="+mn-cs"/>
            </a:endParaRPr>
          </a:p>
        </p:txBody>
      </p:sp>
      <p:cxnSp>
        <p:nvCxnSpPr>
          <p:cNvPr id="41" name="Straight Connector 127">
            <a:extLst>
              <a:ext uri="{FF2B5EF4-FFF2-40B4-BE49-F238E27FC236}">
                <a16:creationId xmlns="" xmlns:a16="http://schemas.microsoft.com/office/drawing/2014/main" id="{BF6CBA90-AF06-7E32-3ACF-459E7B90315A}"/>
              </a:ext>
            </a:extLst>
          </p:cNvPr>
          <p:cNvCxnSpPr/>
          <p:nvPr/>
        </p:nvCxnSpPr>
        <p:spPr>
          <a:xfrm>
            <a:off x="1332026" y="2718482"/>
            <a:ext cx="0" cy="1404000"/>
          </a:xfrm>
          <a:prstGeom prst="line">
            <a:avLst/>
          </a:prstGeom>
          <a:noFill/>
          <a:ln w="9525" cap="rnd" cmpd="sng" algn="ctr">
            <a:solidFill>
              <a:srgbClr val="6E6F73"/>
            </a:solidFill>
            <a:prstDash val="solid"/>
            <a:headEnd type="oval"/>
            <a:tailEnd type="oval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2E2FB74-1760-1A47-9229-323819FC9AC9}"/>
              </a:ext>
            </a:extLst>
          </p:cNvPr>
          <p:cNvSpPr txBox="1"/>
          <p:nvPr/>
        </p:nvSpPr>
        <p:spPr>
          <a:xfrm>
            <a:off x="76073" y="3243238"/>
            <a:ext cx="1195409" cy="276999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chemeClr val="bg1"/>
                </a:solidFill>
                <a:latin typeface="Trebuchet MS"/>
                <a:cs typeface="+mn-cs"/>
              </a:rPr>
              <a:t>Стратегические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chemeClr val="bg1"/>
                </a:solidFill>
                <a:latin typeface="Trebuchet MS"/>
                <a:cs typeface="+mn-cs"/>
              </a:rPr>
              <a:t>новеллы</a:t>
            </a:r>
            <a:endParaRPr lang="en-US" sz="900" b="1" kern="0" dirty="0">
              <a:solidFill>
                <a:schemeClr val="bg1"/>
              </a:solidFill>
              <a:latin typeface="Trebuchet MS"/>
              <a:cs typeface="+mn-cs"/>
            </a:endParaRPr>
          </a:p>
        </p:txBody>
      </p:sp>
      <p:sp>
        <p:nvSpPr>
          <p:cNvPr id="17" name="Rectangle 46">
            <a:extLst>
              <a:ext uri="{FF2B5EF4-FFF2-40B4-BE49-F238E27FC236}">
                <a16:creationId xmlns="" xmlns:a16="http://schemas.microsoft.com/office/drawing/2014/main" id="{66A64BE7-DC71-0EC3-DD62-51C71C184467}"/>
              </a:ext>
            </a:extLst>
          </p:cNvPr>
          <p:cNvSpPr/>
          <p:nvPr/>
        </p:nvSpPr>
        <p:spPr>
          <a:xfrm>
            <a:off x="1461835" y="1097537"/>
            <a:ext cx="1723067" cy="918569"/>
          </a:xfrm>
          <a:prstGeom prst="rect">
            <a:avLst/>
          </a:prstGeom>
          <a:solidFill>
            <a:srgbClr val="5BAD8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8000" rIns="0" bIns="0" rtlCol="0" anchor="ctr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  <a:latin typeface="Trebuchet MS" panose="020B0603020202020204" pitchFamily="34" charset="0"/>
              </a:rPr>
              <a:t>Трудовой Кодекс</a:t>
            </a:r>
            <a:br>
              <a:rPr lang="ru-RU" sz="900" dirty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ru-RU" sz="900" dirty="0">
                <a:solidFill>
                  <a:srgbClr val="FFFFFF"/>
                </a:solidFill>
                <a:latin typeface="Trebuchet MS" panose="020B0603020202020204" pitchFamily="34" charset="0"/>
              </a:rPr>
              <a:t> и законодательство о занятости населения</a:t>
            </a:r>
          </a:p>
        </p:txBody>
      </p:sp>
      <p:sp>
        <p:nvSpPr>
          <p:cNvPr id="20" name="Rectangle 46">
            <a:extLst>
              <a:ext uri="{FF2B5EF4-FFF2-40B4-BE49-F238E27FC236}">
                <a16:creationId xmlns="" xmlns:a16="http://schemas.microsoft.com/office/drawing/2014/main" id="{4C3A32F5-0AF7-BDCB-FE29-80D0F6CD8F19}"/>
              </a:ext>
            </a:extLst>
          </p:cNvPr>
          <p:cNvSpPr/>
          <p:nvPr/>
        </p:nvSpPr>
        <p:spPr>
          <a:xfrm>
            <a:off x="3371982" y="1097537"/>
            <a:ext cx="1723067" cy="918569"/>
          </a:xfrm>
          <a:prstGeom prst="rect">
            <a:avLst/>
          </a:prstGeom>
          <a:solidFill>
            <a:srgbClr val="2E75B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8000" rIns="0" bIns="0" rtlCol="0" anchor="ctr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  <a:latin typeface="Trebuchet MS" panose="020B0603020202020204" pitchFamily="34" charset="0"/>
              </a:rPr>
              <a:t>Налоговый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  <a:latin typeface="Trebuchet MS" panose="020B0603020202020204" pitchFamily="34" charset="0"/>
              </a:rPr>
              <a:t>Кодекс</a:t>
            </a:r>
          </a:p>
        </p:txBody>
      </p:sp>
      <p:sp>
        <p:nvSpPr>
          <p:cNvPr id="43" name="ee4pContent1">
            <a:extLst>
              <a:ext uri="{FF2B5EF4-FFF2-40B4-BE49-F238E27FC236}">
                <a16:creationId xmlns="" xmlns:a16="http://schemas.microsoft.com/office/drawing/2014/main" id="{5BEC35CA-AF24-7C99-E2D4-347F7AF7867E}"/>
              </a:ext>
            </a:extLst>
          </p:cNvPr>
          <p:cNvSpPr txBox="1"/>
          <p:nvPr/>
        </p:nvSpPr>
        <p:spPr>
          <a:xfrm>
            <a:off x="3380633" y="2086350"/>
            <a:ext cx="1695760" cy="4154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Trebuchet MS"/>
              </a:rPr>
              <a:t>Стимулирование к участию и формализации через упрощение механизмов</a:t>
            </a:r>
          </a:p>
        </p:txBody>
      </p:sp>
      <p:sp>
        <p:nvSpPr>
          <p:cNvPr id="46" name="ee4pContent3">
            <a:extLst>
              <a:ext uri="{FF2B5EF4-FFF2-40B4-BE49-F238E27FC236}">
                <a16:creationId xmlns="" xmlns:a16="http://schemas.microsoft.com/office/drawing/2014/main" id="{B1D57E97-0418-2E2E-9EC0-0FCD8B2143D7}"/>
              </a:ext>
            </a:extLst>
          </p:cNvPr>
          <p:cNvSpPr txBox="1"/>
          <p:nvPr/>
        </p:nvSpPr>
        <p:spPr>
          <a:xfrm>
            <a:off x="1414447" y="2101378"/>
            <a:ext cx="1720175" cy="2769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Trebuchet MS"/>
              </a:rPr>
              <a:t>Регулирование всех видов гибкой занятости </a:t>
            </a:r>
          </a:p>
        </p:txBody>
      </p:sp>
      <p:sp>
        <p:nvSpPr>
          <p:cNvPr id="48" name="ee4pContent1">
            <a:extLst>
              <a:ext uri="{FF2B5EF4-FFF2-40B4-BE49-F238E27FC236}">
                <a16:creationId xmlns="" xmlns:a16="http://schemas.microsoft.com/office/drawing/2014/main" id="{5D64A35A-30B1-3306-14B1-CB9A5F2F94B7}"/>
              </a:ext>
            </a:extLst>
          </p:cNvPr>
          <p:cNvSpPr txBox="1"/>
          <p:nvPr/>
        </p:nvSpPr>
        <p:spPr>
          <a:xfrm>
            <a:off x="3439038" y="2718482"/>
            <a:ext cx="1602815" cy="446150"/>
          </a:xfrm>
          <a:prstGeom prst="rect">
            <a:avLst/>
          </a:prstGeom>
          <a:solidFill>
            <a:srgbClr val="D2E0E6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ru-RU" sz="750" dirty="0">
                <a:solidFill>
                  <a:schemeClr val="bg1"/>
                </a:solidFill>
              </a:rPr>
              <a:t>Упрощение механизма </a:t>
            </a:r>
          </a:p>
          <a:p>
            <a:r>
              <a:rPr lang="ru-RU" sz="750" dirty="0">
                <a:solidFill>
                  <a:schemeClr val="bg1"/>
                </a:solidFill>
              </a:rPr>
              <a:t>уплаты налогов</a:t>
            </a:r>
          </a:p>
        </p:txBody>
      </p:sp>
      <p:sp>
        <p:nvSpPr>
          <p:cNvPr id="52" name="ee4pContent3">
            <a:extLst>
              <a:ext uri="{FF2B5EF4-FFF2-40B4-BE49-F238E27FC236}">
                <a16:creationId xmlns="" xmlns:a16="http://schemas.microsoft.com/office/drawing/2014/main" id="{9298C820-F12B-8964-C264-0AD508A44332}"/>
              </a:ext>
            </a:extLst>
          </p:cNvPr>
          <p:cNvSpPr txBox="1"/>
          <p:nvPr/>
        </p:nvSpPr>
        <p:spPr>
          <a:xfrm>
            <a:off x="1507884" y="2725684"/>
            <a:ext cx="1626738" cy="446150"/>
          </a:xfrm>
          <a:prstGeom prst="rect">
            <a:avLst/>
          </a:prstGeom>
          <a:solidFill>
            <a:srgbClr val="BBDFC1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algn="ctr">
              <a:lnSpc>
                <a:spcPct val="95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dirty="0">
                <a:solidFill>
                  <a:schemeClr val="bg1"/>
                </a:solidFill>
              </a:rPr>
              <a:t>Введение гибких форм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dirty="0">
                <a:solidFill>
                  <a:schemeClr val="bg1"/>
                </a:solidFill>
              </a:rPr>
              <a:t>занятости</a:t>
            </a:r>
          </a:p>
        </p:txBody>
      </p:sp>
      <p:sp>
        <p:nvSpPr>
          <p:cNvPr id="63" name="ee4pContent1">
            <a:extLst>
              <a:ext uri="{FF2B5EF4-FFF2-40B4-BE49-F238E27FC236}">
                <a16:creationId xmlns="" xmlns:a16="http://schemas.microsoft.com/office/drawing/2014/main" id="{CB7EC119-D27E-3B2C-2307-2B6CBE73D124}"/>
              </a:ext>
            </a:extLst>
          </p:cNvPr>
          <p:cNvSpPr txBox="1"/>
          <p:nvPr/>
        </p:nvSpPr>
        <p:spPr>
          <a:xfrm>
            <a:off x="3439038" y="3249902"/>
            <a:ext cx="1602815" cy="538648"/>
          </a:xfrm>
          <a:prstGeom prst="rect">
            <a:avLst/>
          </a:prstGeom>
          <a:solidFill>
            <a:srgbClr val="D2E0E6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ru-RU" sz="750" dirty="0">
                <a:solidFill>
                  <a:schemeClr val="bg1"/>
                </a:solidFill>
              </a:rPr>
              <a:t>Процедуры признания занятости </a:t>
            </a:r>
            <a:br>
              <a:rPr lang="ru-RU" sz="750" dirty="0">
                <a:solidFill>
                  <a:schemeClr val="bg1"/>
                </a:solidFill>
              </a:rPr>
            </a:br>
            <a:r>
              <a:rPr lang="ru-RU" sz="750" dirty="0">
                <a:solidFill>
                  <a:schemeClr val="bg1"/>
                </a:solidFill>
              </a:rPr>
              <a:t>независимых работников</a:t>
            </a:r>
          </a:p>
        </p:txBody>
      </p:sp>
      <p:sp>
        <p:nvSpPr>
          <p:cNvPr id="67" name="ee4pContent3">
            <a:extLst>
              <a:ext uri="{FF2B5EF4-FFF2-40B4-BE49-F238E27FC236}">
                <a16:creationId xmlns="" xmlns:a16="http://schemas.microsoft.com/office/drawing/2014/main" id="{6FBB72F0-1E55-A66C-B0A2-2400ADE984B2}"/>
              </a:ext>
            </a:extLst>
          </p:cNvPr>
          <p:cNvSpPr txBox="1"/>
          <p:nvPr/>
        </p:nvSpPr>
        <p:spPr>
          <a:xfrm>
            <a:off x="1507884" y="3257105"/>
            <a:ext cx="1626738" cy="531446"/>
          </a:xfrm>
          <a:prstGeom prst="rect">
            <a:avLst/>
          </a:prstGeom>
          <a:solidFill>
            <a:srgbClr val="BBDFC1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algn="ctr">
              <a:lnSpc>
                <a:spcPct val="95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</a:defRPr>
            </a:lvl1pPr>
          </a:lstStyle>
          <a:p>
            <a:r>
              <a:rPr lang="ru-RU" sz="750" dirty="0">
                <a:solidFill>
                  <a:schemeClr val="bg1"/>
                </a:solidFill>
              </a:rPr>
              <a:t>Новые механизмы регулирования занятых через онлайн-платформы и мобильные приложения </a:t>
            </a:r>
            <a:r>
              <a:rPr lang="ru-RU" sz="750" b="1" u="sng" dirty="0">
                <a:solidFill>
                  <a:schemeClr val="bg1"/>
                </a:solidFill>
              </a:rPr>
              <a:t>(платформенная занятость</a:t>
            </a:r>
            <a:r>
              <a:rPr lang="ru-RU" sz="75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9" name="ee4pContent1">
            <a:extLst>
              <a:ext uri="{FF2B5EF4-FFF2-40B4-BE49-F238E27FC236}">
                <a16:creationId xmlns="" xmlns:a16="http://schemas.microsoft.com/office/drawing/2014/main" id="{30C1CD49-C524-0041-BD88-F3DE129A9360}"/>
              </a:ext>
            </a:extLst>
          </p:cNvPr>
          <p:cNvSpPr txBox="1"/>
          <p:nvPr/>
        </p:nvSpPr>
        <p:spPr>
          <a:xfrm>
            <a:off x="3453007" y="3899407"/>
            <a:ext cx="1588846" cy="446150"/>
          </a:xfrm>
          <a:prstGeom prst="rect">
            <a:avLst/>
          </a:prstGeom>
          <a:solidFill>
            <a:srgbClr val="D2E0E6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ru-RU" sz="750" dirty="0">
                <a:solidFill>
                  <a:schemeClr val="bg1"/>
                </a:solidFill>
              </a:rPr>
              <a:t>Специальный налоговый </a:t>
            </a:r>
          </a:p>
          <a:p>
            <a:r>
              <a:rPr lang="ru-RU" sz="750" dirty="0">
                <a:solidFill>
                  <a:schemeClr val="bg1"/>
                </a:solidFill>
              </a:rPr>
              <a:t>режим для работников платформенной занятости</a:t>
            </a:r>
          </a:p>
        </p:txBody>
      </p:sp>
      <p:sp>
        <p:nvSpPr>
          <p:cNvPr id="72" name="ee4pContent3">
            <a:extLst>
              <a:ext uri="{FF2B5EF4-FFF2-40B4-BE49-F238E27FC236}">
                <a16:creationId xmlns="" xmlns:a16="http://schemas.microsoft.com/office/drawing/2014/main" id="{3FD67F45-FAD7-3042-1092-7CAAF23C4904}"/>
              </a:ext>
            </a:extLst>
          </p:cNvPr>
          <p:cNvSpPr txBox="1"/>
          <p:nvPr/>
        </p:nvSpPr>
        <p:spPr>
          <a:xfrm>
            <a:off x="1507884" y="3899407"/>
            <a:ext cx="1626738" cy="446150"/>
          </a:xfrm>
          <a:prstGeom prst="rect">
            <a:avLst/>
          </a:prstGeom>
          <a:solidFill>
            <a:srgbClr val="BBDFC1">
              <a:alpha val="65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algn="ctr">
              <a:lnSpc>
                <a:spcPct val="95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dirty="0">
                <a:solidFill>
                  <a:schemeClr val="bg1"/>
                </a:solidFill>
              </a:rPr>
              <a:t>Новые механизмы защиты трудовых прав занятых в гибком режиме</a:t>
            </a:r>
          </a:p>
        </p:txBody>
      </p:sp>
      <p:sp>
        <p:nvSpPr>
          <p:cNvPr id="33" name="Freeform 20">
            <a:extLst>
              <a:ext uri="{FF2B5EF4-FFF2-40B4-BE49-F238E27FC236}">
                <a16:creationId xmlns="" xmlns:a16="http://schemas.microsoft.com/office/drawing/2014/main" id="{734B73C0-9367-2B2A-6FB9-5C828603BC05}"/>
              </a:ext>
            </a:extLst>
          </p:cNvPr>
          <p:cNvSpPr>
            <a:spLocks noEditPoints="1"/>
          </p:cNvSpPr>
          <p:nvPr/>
        </p:nvSpPr>
        <p:spPr bwMode="auto">
          <a:xfrm>
            <a:off x="2179397" y="1184779"/>
            <a:ext cx="387785" cy="229730"/>
          </a:xfrm>
          <a:custGeom>
            <a:avLst/>
            <a:gdLst>
              <a:gd name="T0" fmla="*/ 165 w 2120"/>
              <a:gd name="T1" fmla="*/ 874 h 1060"/>
              <a:gd name="T2" fmla="*/ 165 w 2120"/>
              <a:gd name="T3" fmla="*/ 852 h 1060"/>
              <a:gd name="T4" fmla="*/ 165 w 2120"/>
              <a:gd name="T5" fmla="*/ 830 h 1060"/>
              <a:gd name="T6" fmla="*/ 1601 w 2120"/>
              <a:gd name="T7" fmla="*/ 830 h 1060"/>
              <a:gd name="T8" fmla="*/ 1604 w 2120"/>
              <a:gd name="T9" fmla="*/ 874 h 1060"/>
              <a:gd name="T10" fmla="*/ 165 w 2120"/>
              <a:gd name="T11" fmla="*/ 874 h 1060"/>
              <a:gd name="T12" fmla="*/ 2120 w 2120"/>
              <a:gd name="T13" fmla="*/ 1018 h 1060"/>
              <a:gd name="T14" fmla="*/ 2120 w 2120"/>
              <a:gd name="T15" fmla="*/ 1038 h 1060"/>
              <a:gd name="T16" fmla="*/ 2098 w 2120"/>
              <a:gd name="T17" fmla="*/ 1060 h 1060"/>
              <a:gd name="T18" fmla="*/ 101 w 2120"/>
              <a:gd name="T19" fmla="*/ 1060 h 1060"/>
              <a:gd name="T20" fmla="*/ 0 w 2120"/>
              <a:gd name="T21" fmla="*/ 959 h 1060"/>
              <a:gd name="T22" fmla="*/ 0 w 2120"/>
              <a:gd name="T23" fmla="*/ 931 h 1060"/>
              <a:gd name="T24" fmla="*/ 79 w 2120"/>
              <a:gd name="T25" fmla="*/ 833 h 1060"/>
              <a:gd name="T26" fmla="*/ 931 w 2120"/>
              <a:gd name="T27" fmla="*/ 0 h 1060"/>
              <a:gd name="T28" fmla="*/ 1474 w 2120"/>
              <a:gd name="T29" fmla="*/ 194 h 1060"/>
              <a:gd name="T30" fmla="*/ 1479 w 2120"/>
              <a:gd name="T31" fmla="*/ 223 h 1060"/>
              <a:gd name="T32" fmla="*/ 1445 w 2120"/>
              <a:gd name="T33" fmla="*/ 278 h 1060"/>
              <a:gd name="T34" fmla="*/ 1686 w 2120"/>
              <a:gd name="T35" fmla="*/ 808 h 1060"/>
              <a:gd name="T36" fmla="*/ 2003 w 2120"/>
              <a:gd name="T37" fmla="*/ 869 h 1060"/>
              <a:gd name="T38" fmla="*/ 2005 w 2120"/>
              <a:gd name="T39" fmla="*/ 869 h 1060"/>
              <a:gd name="T40" fmla="*/ 2120 w 2120"/>
              <a:gd name="T41" fmla="*/ 1018 h 1060"/>
              <a:gd name="T42" fmla="*/ 2076 w 2120"/>
              <a:gd name="T43" fmla="*/ 1016 h 1060"/>
              <a:gd name="T44" fmla="*/ 1994 w 2120"/>
              <a:gd name="T45" fmla="*/ 912 h 1060"/>
              <a:gd name="T46" fmla="*/ 1661 w 2120"/>
              <a:gd name="T47" fmla="*/ 848 h 1060"/>
              <a:gd name="T48" fmla="*/ 1643 w 2120"/>
              <a:gd name="T49" fmla="*/ 827 h 1060"/>
              <a:gd name="T50" fmla="*/ 1401 w 2120"/>
              <a:gd name="T51" fmla="*/ 296 h 1060"/>
              <a:gd name="T52" fmla="*/ 1400 w 2120"/>
              <a:gd name="T53" fmla="*/ 294 h 1060"/>
              <a:gd name="T54" fmla="*/ 939 w 2120"/>
              <a:gd name="T55" fmla="*/ 131 h 1060"/>
              <a:gd name="T56" fmla="*/ 939 w 2120"/>
              <a:gd name="T57" fmla="*/ 131 h 1060"/>
              <a:gd name="T58" fmla="*/ 533 w 2120"/>
              <a:gd name="T59" fmla="*/ 242 h 1060"/>
              <a:gd name="T60" fmla="*/ 512 w 2120"/>
              <a:gd name="T61" fmla="*/ 204 h 1060"/>
              <a:gd name="T62" fmla="*/ 939 w 2120"/>
              <a:gd name="T63" fmla="*/ 87 h 1060"/>
              <a:gd name="T64" fmla="*/ 939 w 2120"/>
              <a:gd name="T65" fmla="*/ 87 h 1060"/>
              <a:gd name="T66" fmla="*/ 1412 w 2120"/>
              <a:gd name="T67" fmla="*/ 248 h 1060"/>
              <a:gd name="T68" fmla="*/ 1431 w 2120"/>
              <a:gd name="T69" fmla="*/ 216 h 1060"/>
              <a:gd name="T70" fmla="*/ 931 w 2120"/>
              <a:gd name="T71" fmla="*/ 44 h 1060"/>
              <a:gd name="T72" fmla="*/ 123 w 2120"/>
              <a:gd name="T73" fmla="*/ 852 h 1060"/>
              <a:gd name="T74" fmla="*/ 101 w 2120"/>
              <a:gd name="T75" fmla="*/ 874 h 1060"/>
              <a:gd name="T76" fmla="*/ 44 w 2120"/>
              <a:gd name="T77" fmla="*/ 931 h 1060"/>
              <a:gd name="T78" fmla="*/ 44 w 2120"/>
              <a:gd name="T79" fmla="*/ 959 h 1060"/>
              <a:gd name="T80" fmla="*/ 101 w 2120"/>
              <a:gd name="T81" fmla="*/ 1016 h 1060"/>
              <a:gd name="T82" fmla="*/ 2076 w 2120"/>
              <a:gd name="T83" fmla="*/ 1016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20" h="1060">
                <a:moveTo>
                  <a:pt x="165" y="874"/>
                </a:moveTo>
                <a:cubicBezTo>
                  <a:pt x="165" y="852"/>
                  <a:pt x="165" y="852"/>
                  <a:pt x="165" y="852"/>
                </a:cubicBezTo>
                <a:cubicBezTo>
                  <a:pt x="165" y="845"/>
                  <a:pt x="165" y="838"/>
                  <a:pt x="165" y="830"/>
                </a:cubicBezTo>
                <a:cubicBezTo>
                  <a:pt x="1601" y="830"/>
                  <a:pt x="1601" y="830"/>
                  <a:pt x="1601" y="830"/>
                </a:cubicBezTo>
                <a:cubicBezTo>
                  <a:pt x="1604" y="874"/>
                  <a:pt x="1604" y="874"/>
                  <a:pt x="1604" y="874"/>
                </a:cubicBezTo>
                <a:lnTo>
                  <a:pt x="165" y="874"/>
                </a:lnTo>
                <a:close/>
                <a:moveTo>
                  <a:pt x="2120" y="1018"/>
                </a:moveTo>
                <a:cubicBezTo>
                  <a:pt x="2120" y="1038"/>
                  <a:pt x="2120" y="1038"/>
                  <a:pt x="2120" y="1038"/>
                </a:cubicBezTo>
                <a:cubicBezTo>
                  <a:pt x="2120" y="1050"/>
                  <a:pt x="2110" y="1060"/>
                  <a:pt x="2098" y="1060"/>
                </a:cubicBezTo>
                <a:cubicBezTo>
                  <a:pt x="101" y="1060"/>
                  <a:pt x="101" y="1060"/>
                  <a:pt x="101" y="1060"/>
                </a:cubicBezTo>
                <a:cubicBezTo>
                  <a:pt x="45" y="1060"/>
                  <a:pt x="0" y="1015"/>
                  <a:pt x="0" y="959"/>
                </a:cubicBezTo>
                <a:cubicBezTo>
                  <a:pt x="0" y="931"/>
                  <a:pt x="0" y="931"/>
                  <a:pt x="0" y="931"/>
                </a:cubicBezTo>
                <a:cubicBezTo>
                  <a:pt x="0" y="883"/>
                  <a:pt x="34" y="843"/>
                  <a:pt x="79" y="833"/>
                </a:cubicBezTo>
                <a:cubicBezTo>
                  <a:pt x="89" y="371"/>
                  <a:pt x="468" y="0"/>
                  <a:pt x="931" y="0"/>
                </a:cubicBezTo>
                <a:cubicBezTo>
                  <a:pt x="1129" y="0"/>
                  <a:pt x="1322" y="69"/>
                  <a:pt x="1474" y="194"/>
                </a:cubicBezTo>
                <a:cubicBezTo>
                  <a:pt x="1482" y="201"/>
                  <a:pt x="1484" y="213"/>
                  <a:pt x="1479" y="223"/>
                </a:cubicBezTo>
                <a:cubicBezTo>
                  <a:pt x="1445" y="278"/>
                  <a:pt x="1445" y="278"/>
                  <a:pt x="1445" y="278"/>
                </a:cubicBezTo>
                <a:cubicBezTo>
                  <a:pt x="1588" y="432"/>
                  <a:pt x="1669" y="609"/>
                  <a:pt x="1686" y="808"/>
                </a:cubicBezTo>
                <a:cubicBezTo>
                  <a:pt x="2003" y="869"/>
                  <a:pt x="2003" y="869"/>
                  <a:pt x="2003" y="869"/>
                </a:cubicBezTo>
                <a:cubicBezTo>
                  <a:pt x="2004" y="869"/>
                  <a:pt x="2004" y="869"/>
                  <a:pt x="2005" y="869"/>
                </a:cubicBezTo>
                <a:cubicBezTo>
                  <a:pt x="2073" y="887"/>
                  <a:pt x="2120" y="948"/>
                  <a:pt x="2120" y="1018"/>
                </a:cubicBezTo>
                <a:close/>
                <a:moveTo>
                  <a:pt x="2076" y="1016"/>
                </a:moveTo>
                <a:cubicBezTo>
                  <a:pt x="2075" y="967"/>
                  <a:pt x="2042" y="925"/>
                  <a:pt x="1994" y="912"/>
                </a:cubicBezTo>
                <a:cubicBezTo>
                  <a:pt x="1661" y="848"/>
                  <a:pt x="1661" y="848"/>
                  <a:pt x="1661" y="848"/>
                </a:cubicBezTo>
                <a:cubicBezTo>
                  <a:pt x="1651" y="846"/>
                  <a:pt x="1644" y="837"/>
                  <a:pt x="1643" y="827"/>
                </a:cubicBezTo>
                <a:cubicBezTo>
                  <a:pt x="1630" y="628"/>
                  <a:pt x="1549" y="449"/>
                  <a:pt x="1401" y="296"/>
                </a:cubicBezTo>
                <a:cubicBezTo>
                  <a:pt x="1401" y="296"/>
                  <a:pt x="1400" y="295"/>
                  <a:pt x="1400" y="294"/>
                </a:cubicBezTo>
                <a:cubicBezTo>
                  <a:pt x="1271" y="189"/>
                  <a:pt x="1108" y="131"/>
                  <a:pt x="939" y="131"/>
                </a:cubicBezTo>
                <a:cubicBezTo>
                  <a:pt x="939" y="131"/>
                  <a:pt x="939" y="131"/>
                  <a:pt x="939" y="131"/>
                </a:cubicBezTo>
                <a:cubicBezTo>
                  <a:pt x="800" y="131"/>
                  <a:pt x="660" y="169"/>
                  <a:pt x="533" y="242"/>
                </a:cubicBezTo>
                <a:cubicBezTo>
                  <a:pt x="512" y="204"/>
                  <a:pt x="512" y="204"/>
                  <a:pt x="512" y="204"/>
                </a:cubicBezTo>
                <a:cubicBezTo>
                  <a:pt x="645" y="127"/>
                  <a:pt x="793" y="87"/>
                  <a:pt x="939" y="87"/>
                </a:cubicBezTo>
                <a:cubicBezTo>
                  <a:pt x="939" y="87"/>
                  <a:pt x="939" y="87"/>
                  <a:pt x="939" y="87"/>
                </a:cubicBezTo>
                <a:cubicBezTo>
                  <a:pt x="1111" y="87"/>
                  <a:pt x="1277" y="144"/>
                  <a:pt x="1412" y="248"/>
                </a:cubicBezTo>
                <a:cubicBezTo>
                  <a:pt x="1431" y="216"/>
                  <a:pt x="1431" y="216"/>
                  <a:pt x="1431" y="216"/>
                </a:cubicBezTo>
                <a:cubicBezTo>
                  <a:pt x="1289" y="105"/>
                  <a:pt x="1113" y="44"/>
                  <a:pt x="931" y="44"/>
                </a:cubicBezTo>
                <a:cubicBezTo>
                  <a:pt x="485" y="44"/>
                  <a:pt x="123" y="406"/>
                  <a:pt x="123" y="852"/>
                </a:cubicBezTo>
                <a:cubicBezTo>
                  <a:pt x="123" y="864"/>
                  <a:pt x="113" y="874"/>
                  <a:pt x="101" y="874"/>
                </a:cubicBezTo>
                <a:cubicBezTo>
                  <a:pt x="69" y="874"/>
                  <a:pt x="44" y="900"/>
                  <a:pt x="44" y="931"/>
                </a:cubicBezTo>
                <a:cubicBezTo>
                  <a:pt x="44" y="959"/>
                  <a:pt x="44" y="959"/>
                  <a:pt x="44" y="959"/>
                </a:cubicBezTo>
                <a:cubicBezTo>
                  <a:pt x="44" y="991"/>
                  <a:pt x="69" y="1016"/>
                  <a:pt x="101" y="1016"/>
                </a:cubicBezTo>
                <a:lnTo>
                  <a:pt x="2076" y="10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white"/>
              </a:solidFill>
              <a:latin typeface="Calibri Light"/>
              <a:cs typeface="+mn-cs"/>
            </a:endParaRPr>
          </a:p>
        </p:txBody>
      </p:sp>
      <p:grpSp>
        <p:nvGrpSpPr>
          <p:cNvPr id="35" name="Group 5348">
            <a:extLst>
              <a:ext uri="{FF2B5EF4-FFF2-40B4-BE49-F238E27FC236}">
                <a16:creationId xmlns="" xmlns:a16="http://schemas.microsoft.com/office/drawing/2014/main" id="{655E9EA7-1B7F-77AF-18EE-68E324E645DD}"/>
              </a:ext>
            </a:extLst>
          </p:cNvPr>
          <p:cNvGrpSpPr/>
          <p:nvPr/>
        </p:nvGrpSpPr>
        <p:grpSpPr>
          <a:xfrm>
            <a:off x="4111266" y="1242628"/>
            <a:ext cx="234494" cy="308213"/>
            <a:chOff x="0" y="0"/>
            <a:chExt cx="793781" cy="981673"/>
          </a:xfrm>
          <a:solidFill>
            <a:schemeClr val="bg1"/>
          </a:solidFill>
        </p:grpSpPr>
        <p:sp>
          <p:nvSpPr>
            <p:cNvPr id="36" name="Shape 5346">
              <a:extLst>
                <a:ext uri="{FF2B5EF4-FFF2-40B4-BE49-F238E27FC236}">
                  <a16:creationId xmlns="" xmlns:a16="http://schemas.microsoft.com/office/drawing/2014/main" id="{DF53C288-C7A4-AC93-E871-4538860F7C6B}"/>
                </a:ext>
              </a:extLst>
            </p:cNvPr>
            <p:cNvSpPr/>
            <p:nvPr/>
          </p:nvSpPr>
          <p:spPr>
            <a:xfrm>
              <a:off x="144030" y="0"/>
              <a:ext cx="507353" cy="24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21600" extrusionOk="0">
                  <a:moveTo>
                    <a:pt x="17535" y="21600"/>
                  </a:moveTo>
                  <a:cubicBezTo>
                    <a:pt x="19956" y="16615"/>
                    <a:pt x="20887" y="9969"/>
                    <a:pt x="19770" y="7062"/>
                  </a:cubicBezTo>
                  <a:cubicBezTo>
                    <a:pt x="18653" y="4985"/>
                    <a:pt x="16604" y="5815"/>
                    <a:pt x="14370" y="9138"/>
                  </a:cubicBezTo>
                  <a:cubicBezTo>
                    <a:pt x="13811" y="3738"/>
                    <a:pt x="12135" y="0"/>
                    <a:pt x="10087" y="0"/>
                  </a:cubicBezTo>
                  <a:cubicBezTo>
                    <a:pt x="8039" y="0"/>
                    <a:pt x="6363" y="3738"/>
                    <a:pt x="5804" y="9138"/>
                  </a:cubicBezTo>
                  <a:cubicBezTo>
                    <a:pt x="3756" y="5815"/>
                    <a:pt x="1521" y="4985"/>
                    <a:pt x="590" y="7062"/>
                  </a:cubicBezTo>
                  <a:cubicBezTo>
                    <a:pt x="-713" y="9969"/>
                    <a:pt x="218" y="16615"/>
                    <a:pt x="2639" y="21600"/>
                  </a:cubicBezTo>
                  <a:lnTo>
                    <a:pt x="17535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34290" tIns="34290" rIns="34290" bIns="34290" numCol="1" anchor="t">
              <a:noAutofit/>
            </a:bodyPr>
            <a:lstStyle/>
            <a:p>
              <a:pPr defTabSz="342938" fontAlgn="auto">
                <a:spcBef>
                  <a:spcPts val="0"/>
                </a:spcBef>
                <a:spcAft>
                  <a:spcPts val="0"/>
                </a:spcAft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7" name="Shape 5347">
              <a:extLst>
                <a:ext uri="{FF2B5EF4-FFF2-40B4-BE49-F238E27FC236}">
                  <a16:creationId xmlns="" xmlns:a16="http://schemas.microsoft.com/office/drawing/2014/main" id="{AD167B46-0F92-1553-DB18-AB11635F3C03}"/>
                </a:ext>
              </a:extLst>
            </p:cNvPr>
            <p:cNvSpPr/>
            <p:nvPr/>
          </p:nvSpPr>
          <p:spPr>
            <a:xfrm>
              <a:off x="0" y="302762"/>
              <a:ext cx="793782" cy="67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extrusionOk="0">
                  <a:moveTo>
                    <a:pt x="20965" y="13772"/>
                  </a:moveTo>
                  <a:cubicBezTo>
                    <a:pt x="20965" y="13772"/>
                    <a:pt x="20965" y="13772"/>
                    <a:pt x="20965" y="13772"/>
                  </a:cubicBezTo>
                  <a:cubicBezTo>
                    <a:pt x="21346" y="12467"/>
                    <a:pt x="21600" y="11017"/>
                    <a:pt x="21600" y="9568"/>
                  </a:cubicBezTo>
                  <a:cubicBezTo>
                    <a:pt x="21600" y="5654"/>
                    <a:pt x="19694" y="2030"/>
                    <a:pt x="16772" y="0"/>
                  </a:cubicBezTo>
                  <a:cubicBezTo>
                    <a:pt x="4828" y="0"/>
                    <a:pt x="4828" y="0"/>
                    <a:pt x="4828" y="0"/>
                  </a:cubicBezTo>
                  <a:cubicBezTo>
                    <a:pt x="1906" y="2030"/>
                    <a:pt x="0" y="5654"/>
                    <a:pt x="0" y="9568"/>
                  </a:cubicBezTo>
                  <a:cubicBezTo>
                    <a:pt x="0" y="11452"/>
                    <a:pt x="381" y="13192"/>
                    <a:pt x="1144" y="14642"/>
                  </a:cubicBezTo>
                  <a:cubicBezTo>
                    <a:pt x="1398" y="15366"/>
                    <a:pt x="1652" y="16236"/>
                    <a:pt x="1525" y="16526"/>
                  </a:cubicBezTo>
                  <a:cubicBezTo>
                    <a:pt x="1016" y="17541"/>
                    <a:pt x="889" y="18701"/>
                    <a:pt x="1271" y="19715"/>
                  </a:cubicBezTo>
                  <a:cubicBezTo>
                    <a:pt x="2033" y="21165"/>
                    <a:pt x="3812" y="21455"/>
                    <a:pt x="5464" y="20585"/>
                  </a:cubicBezTo>
                  <a:cubicBezTo>
                    <a:pt x="5464" y="20585"/>
                    <a:pt x="5464" y="20585"/>
                    <a:pt x="5464" y="20585"/>
                  </a:cubicBezTo>
                  <a:cubicBezTo>
                    <a:pt x="5464" y="20585"/>
                    <a:pt x="6353" y="20150"/>
                    <a:pt x="7751" y="20585"/>
                  </a:cubicBezTo>
                  <a:cubicBezTo>
                    <a:pt x="7751" y="20585"/>
                    <a:pt x="7751" y="20585"/>
                    <a:pt x="7751" y="20585"/>
                  </a:cubicBezTo>
                  <a:cubicBezTo>
                    <a:pt x="8767" y="20875"/>
                    <a:pt x="9784" y="21165"/>
                    <a:pt x="10800" y="21165"/>
                  </a:cubicBezTo>
                  <a:cubicBezTo>
                    <a:pt x="11944" y="21165"/>
                    <a:pt x="12960" y="20875"/>
                    <a:pt x="13976" y="20585"/>
                  </a:cubicBezTo>
                  <a:cubicBezTo>
                    <a:pt x="13976" y="20585"/>
                    <a:pt x="13976" y="20585"/>
                    <a:pt x="13976" y="20585"/>
                  </a:cubicBezTo>
                  <a:cubicBezTo>
                    <a:pt x="15120" y="20295"/>
                    <a:pt x="15882" y="20440"/>
                    <a:pt x="16136" y="20585"/>
                  </a:cubicBezTo>
                  <a:cubicBezTo>
                    <a:pt x="17788" y="21600"/>
                    <a:pt x="19567" y="21165"/>
                    <a:pt x="20329" y="19715"/>
                  </a:cubicBezTo>
                  <a:cubicBezTo>
                    <a:pt x="20711" y="18846"/>
                    <a:pt x="20711" y="17686"/>
                    <a:pt x="20075" y="16671"/>
                  </a:cubicBezTo>
                  <a:cubicBezTo>
                    <a:pt x="20075" y="16671"/>
                    <a:pt x="20075" y="16671"/>
                    <a:pt x="20075" y="16671"/>
                  </a:cubicBezTo>
                  <a:cubicBezTo>
                    <a:pt x="19948" y="16381"/>
                    <a:pt x="20329" y="15366"/>
                    <a:pt x="20584" y="14642"/>
                  </a:cubicBezTo>
                  <a:cubicBezTo>
                    <a:pt x="20711" y="14352"/>
                    <a:pt x="20965" y="13772"/>
                    <a:pt x="20965" y="13772"/>
                  </a:cubicBezTo>
                  <a:close/>
                  <a:moveTo>
                    <a:pt x="11562" y="16381"/>
                  </a:moveTo>
                  <a:cubicBezTo>
                    <a:pt x="10038" y="16381"/>
                    <a:pt x="10038" y="16381"/>
                    <a:pt x="10038" y="16381"/>
                  </a:cubicBezTo>
                  <a:cubicBezTo>
                    <a:pt x="10038" y="14787"/>
                    <a:pt x="10038" y="14787"/>
                    <a:pt x="10038" y="14787"/>
                  </a:cubicBezTo>
                  <a:cubicBezTo>
                    <a:pt x="9021" y="14642"/>
                    <a:pt x="8005" y="14352"/>
                    <a:pt x="7369" y="13917"/>
                  </a:cubicBezTo>
                  <a:cubicBezTo>
                    <a:pt x="7878" y="12032"/>
                    <a:pt x="7878" y="12032"/>
                    <a:pt x="7878" y="12032"/>
                  </a:cubicBezTo>
                  <a:cubicBezTo>
                    <a:pt x="8386" y="12322"/>
                    <a:pt x="9529" y="12757"/>
                    <a:pt x="10292" y="12757"/>
                  </a:cubicBezTo>
                  <a:cubicBezTo>
                    <a:pt x="11054" y="12757"/>
                    <a:pt x="11689" y="12467"/>
                    <a:pt x="11689" y="12032"/>
                  </a:cubicBezTo>
                  <a:cubicBezTo>
                    <a:pt x="11689" y="11597"/>
                    <a:pt x="11435" y="11307"/>
                    <a:pt x="10165" y="10872"/>
                  </a:cubicBezTo>
                  <a:cubicBezTo>
                    <a:pt x="8259" y="10148"/>
                    <a:pt x="7496" y="9423"/>
                    <a:pt x="7496" y="7973"/>
                  </a:cubicBezTo>
                  <a:cubicBezTo>
                    <a:pt x="7496" y="6668"/>
                    <a:pt x="8513" y="5654"/>
                    <a:pt x="10165" y="5364"/>
                  </a:cubicBezTo>
                  <a:cubicBezTo>
                    <a:pt x="10165" y="3624"/>
                    <a:pt x="10165" y="3624"/>
                    <a:pt x="10165" y="3624"/>
                  </a:cubicBezTo>
                  <a:cubicBezTo>
                    <a:pt x="11689" y="3624"/>
                    <a:pt x="11689" y="3624"/>
                    <a:pt x="11689" y="3624"/>
                  </a:cubicBezTo>
                  <a:cubicBezTo>
                    <a:pt x="11689" y="5364"/>
                    <a:pt x="11689" y="5364"/>
                    <a:pt x="11689" y="5364"/>
                  </a:cubicBezTo>
                  <a:cubicBezTo>
                    <a:pt x="12579" y="5364"/>
                    <a:pt x="13468" y="5654"/>
                    <a:pt x="13849" y="5944"/>
                  </a:cubicBezTo>
                  <a:cubicBezTo>
                    <a:pt x="13341" y="7828"/>
                    <a:pt x="13341" y="7828"/>
                    <a:pt x="13341" y="7828"/>
                  </a:cubicBezTo>
                  <a:cubicBezTo>
                    <a:pt x="12960" y="7538"/>
                    <a:pt x="12198" y="7248"/>
                    <a:pt x="11308" y="7248"/>
                  </a:cubicBezTo>
                  <a:cubicBezTo>
                    <a:pt x="10673" y="7248"/>
                    <a:pt x="10165" y="7393"/>
                    <a:pt x="10165" y="7828"/>
                  </a:cubicBezTo>
                  <a:cubicBezTo>
                    <a:pt x="10165" y="8263"/>
                    <a:pt x="10292" y="8553"/>
                    <a:pt x="11689" y="8988"/>
                  </a:cubicBezTo>
                  <a:cubicBezTo>
                    <a:pt x="13595" y="9713"/>
                    <a:pt x="14231" y="10583"/>
                    <a:pt x="14231" y="11887"/>
                  </a:cubicBezTo>
                  <a:cubicBezTo>
                    <a:pt x="14231" y="13192"/>
                    <a:pt x="13341" y="14352"/>
                    <a:pt x="11562" y="14642"/>
                  </a:cubicBezTo>
                  <a:lnTo>
                    <a:pt x="11562" y="1638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34290" tIns="34290" rIns="34290" bIns="34290" numCol="1" anchor="t">
              <a:noAutofit/>
            </a:bodyPr>
            <a:lstStyle/>
            <a:p>
              <a:pPr defTabSz="342938" fontAlgn="auto">
                <a:spcBef>
                  <a:spcPts val="0"/>
                </a:spcBef>
                <a:spcAft>
                  <a:spcPts val="0"/>
                </a:spcAft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45" name="Rectangle 46">
            <a:extLst>
              <a:ext uri="{FF2B5EF4-FFF2-40B4-BE49-F238E27FC236}">
                <a16:creationId xmlns="" xmlns:a16="http://schemas.microsoft.com/office/drawing/2014/main" id="{7884B694-86F3-177A-9B37-50B64F6ADF5D}"/>
              </a:ext>
            </a:extLst>
          </p:cNvPr>
          <p:cNvSpPr/>
          <p:nvPr/>
        </p:nvSpPr>
        <p:spPr>
          <a:xfrm>
            <a:off x="5307279" y="1097537"/>
            <a:ext cx="1723067" cy="918569"/>
          </a:xfrm>
          <a:prstGeom prst="rect">
            <a:avLst/>
          </a:prstGeom>
          <a:solidFill>
            <a:srgbClr val="295E7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8000" rIns="0" bIns="0" rtlCol="0" anchor="t" anchorCtr="0"/>
          <a:lstStyle/>
          <a:p>
            <a:pPr algn="ctr"/>
            <a:r>
              <a:rPr lang="ru-RU" sz="900" dirty="0">
                <a:solidFill>
                  <a:srgbClr val="FFFFFF"/>
                </a:solidFill>
                <a:latin typeface="Trebuchet MS" panose="020B0603020202020204" pitchFamily="34" charset="0"/>
              </a:rPr>
              <a:t>Законодательство о </a:t>
            </a:r>
          </a:p>
          <a:p>
            <a:pPr algn="ctr"/>
            <a:r>
              <a:rPr lang="ru-RU" sz="900" dirty="0">
                <a:solidFill>
                  <a:srgbClr val="FFFFFF"/>
                </a:solidFill>
                <a:latin typeface="Trebuchet MS" panose="020B0603020202020204" pitchFamily="34" charset="0"/>
              </a:rPr>
              <a:t>социальном обеспечении и медицинском страховании</a:t>
            </a:r>
          </a:p>
        </p:txBody>
      </p:sp>
      <p:sp>
        <p:nvSpPr>
          <p:cNvPr id="50" name="ee4pContent5">
            <a:extLst>
              <a:ext uri="{FF2B5EF4-FFF2-40B4-BE49-F238E27FC236}">
                <a16:creationId xmlns="" xmlns:a16="http://schemas.microsoft.com/office/drawing/2014/main" id="{9CBC45D4-839B-28BC-74DC-DA10CCF5FEC9}"/>
              </a:ext>
            </a:extLst>
          </p:cNvPr>
          <p:cNvSpPr txBox="1"/>
          <p:nvPr/>
        </p:nvSpPr>
        <p:spPr>
          <a:xfrm>
            <a:off x="5296791" y="2129293"/>
            <a:ext cx="1666940" cy="2769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Trebuchet MS"/>
              </a:rPr>
              <a:t>Повышение социальной защищенности занятых</a:t>
            </a:r>
          </a:p>
        </p:txBody>
      </p:sp>
      <p:sp>
        <p:nvSpPr>
          <p:cNvPr id="51" name="ee4pContent5">
            <a:extLst>
              <a:ext uri="{FF2B5EF4-FFF2-40B4-BE49-F238E27FC236}">
                <a16:creationId xmlns="" xmlns:a16="http://schemas.microsoft.com/office/drawing/2014/main" id="{BBD07884-95A9-6FF2-5820-EEF8BCB86D08}"/>
              </a:ext>
            </a:extLst>
          </p:cNvPr>
          <p:cNvSpPr txBox="1"/>
          <p:nvPr/>
        </p:nvSpPr>
        <p:spPr>
          <a:xfrm>
            <a:off x="5360916" y="2718482"/>
            <a:ext cx="1602815" cy="446150"/>
          </a:xfrm>
          <a:prstGeom prst="rect">
            <a:avLst/>
          </a:prstGeom>
          <a:solidFill>
            <a:schemeClr val="accent5">
              <a:lumMod val="40000"/>
              <a:lumOff val="60000"/>
              <a:alpha val="6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ru-RU" sz="750" dirty="0">
                <a:solidFill>
                  <a:schemeClr val="bg1"/>
                </a:solidFill>
              </a:rPr>
              <a:t>Новые механизмы охвата системой социального обеспечения занятых в гибком режиме</a:t>
            </a:r>
          </a:p>
        </p:txBody>
      </p:sp>
      <p:sp>
        <p:nvSpPr>
          <p:cNvPr id="54" name="ee4pContent5">
            <a:extLst>
              <a:ext uri="{FF2B5EF4-FFF2-40B4-BE49-F238E27FC236}">
                <a16:creationId xmlns="" xmlns:a16="http://schemas.microsoft.com/office/drawing/2014/main" id="{FCBEC600-8655-0F8B-6FE2-DDF518C27D15}"/>
              </a:ext>
            </a:extLst>
          </p:cNvPr>
          <p:cNvSpPr txBox="1"/>
          <p:nvPr/>
        </p:nvSpPr>
        <p:spPr>
          <a:xfrm>
            <a:off x="5360916" y="3249903"/>
            <a:ext cx="1602815" cy="538647"/>
          </a:xfrm>
          <a:prstGeom prst="rect">
            <a:avLst/>
          </a:prstGeom>
          <a:solidFill>
            <a:schemeClr val="accent5">
              <a:lumMod val="40000"/>
              <a:lumOff val="60000"/>
              <a:alpha val="6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ru-RU" sz="750" dirty="0">
                <a:solidFill>
                  <a:schemeClr val="bg1"/>
                </a:solidFill>
              </a:rPr>
              <a:t>Упрощение механизмов пенсионных и социальных отчислений в ЕНПФ, ГФСС и ФСМС</a:t>
            </a:r>
          </a:p>
        </p:txBody>
      </p:sp>
      <p:sp>
        <p:nvSpPr>
          <p:cNvPr id="55" name="ee4pContent5">
            <a:extLst>
              <a:ext uri="{FF2B5EF4-FFF2-40B4-BE49-F238E27FC236}">
                <a16:creationId xmlns="" xmlns:a16="http://schemas.microsoft.com/office/drawing/2014/main" id="{4781A44E-33A1-9D89-4EFA-58E2F849342C}"/>
              </a:ext>
            </a:extLst>
          </p:cNvPr>
          <p:cNvSpPr txBox="1"/>
          <p:nvPr/>
        </p:nvSpPr>
        <p:spPr>
          <a:xfrm>
            <a:off x="5360238" y="3893785"/>
            <a:ext cx="1603493" cy="446150"/>
          </a:xfrm>
          <a:prstGeom prst="rect">
            <a:avLst/>
          </a:prstGeom>
          <a:solidFill>
            <a:schemeClr val="accent5">
              <a:lumMod val="40000"/>
              <a:lumOff val="60000"/>
              <a:alpha val="6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ru-RU" sz="750" dirty="0">
                <a:solidFill>
                  <a:schemeClr val="bg1"/>
                </a:solidFill>
              </a:rPr>
              <a:t>Повышение размеров пенсионных </a:t>
            </a:r>
            <a:br>
              <a:rPr lang="ru-RU" sz="750" dirty="0">
                <a:solidFill>
                  <a:schemeClr val="bg1"/>
                </a:solidFill>
              </a:rPr>
            </a:br>
            <a:r>
              <a:rPr lang="ru-RU" sz="750" dirty="0">
                <a:solidFill>
                  <a:schemeClr val="bg1"/>
                </a:solidFill>
              </a:rPr>
              <a:t>и социальных выплат из ЕНПФ и ГФСС и расширение страхового пакета с ФСМС</a:t>
            </a:r>
          </a:p>
        </p:txBody>
      </p:sp>
      <p:sp>
        <p:nvSpPr>
          <p:cNvPr id="74" name="Rectangle 46">
            <a:extLst>
              <a:ext uri="{FF2B5EF4-FFF2-40B4-BE49-F238E27FC236}">
                <a16:creationId xmlns="" xmlns:a16="http://schemas.microsoft.com/office/drawing/2014/main" id="{E5A40FB2-712C-304E-CFE2-E49EB1A94D92}"/>
              </a:ext>
            </a:extLst>
          </p:cNvPr>
          <p:cNvSpPr/>
          <p:nvPr/>
        </p:nvSpPr>
        <p:spPr>
          <a:xfrm>
            <a:off x="7153886" y="1097537"/>
            <a:ext cx="1723067" cy="918569"/>
          </a:xfrm>
          <a:prstGeom prst="rect">
            <a:avLst/>
          </a:prstGeom>
          <a:solidFill>
            <a:srgbClr val="90805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78000" rIns="0" bIns="0" rtlCol="0" anchor="t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  <a:latin typeface="Trebuchet MS" panose="020B0603020202020204" pitchFamily="34" charset="0"/>
              </a:rPr>
              <a:t>Прочие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  <a:latin typeface="Trebuchet MS" panose="020B0603020202020204" pitchFamily="34" charset="0"/>
              </a:rPr>
              <a:t>нормативно-правовые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FFFFFF"/>
                </a:solidFill>
                <a:latin typeface="Trebuchet MS" panose="020B0603020202020204" pitchFamily="34" charset="0"/>
              </a:rPr>
              <a:t>акты</a:t>
            </a:r>
          </a:p>
        </p:txBody>
      </p:sp>
      <p:sp>
        <p:nvSpPr>
          <p:cNvPr id="77" name="ee4pContent1">
            <a:extLst>
              <a:ext uri="{FF2B5EF4-FFF2-40B4-BE49-F238E27FC236}">
                <a16:creationId xmlns="" xmlns:a16="http://schemas.microsoft.com/office/drawing/2014/main" id="{92ECBEFF-253D-783B-88C4-1ED127F2F551}"/>
              </a:ext>
            </a:extLst>
          </p:cNvPr>
          <p:cNvSpPr txBox="1"/>
          <p:nvPr/>
        </p:nvSpPr>
        <p:spPr>
          <a:xfrm>
            <a:off x="7234361" y="2124133"/>
            <a:ext cx="1538627" cy="2769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Trebuchet MS"/>
              </a:rPr>
              <a:t>Внедрение основных нововведений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0E69C828-2C40-3630-9816-65EE6576060A}"/>
              </a:ext>
            </a:extLst>
          </p:cNvPr>
          <p:cNvGrpSpPr/>
          <p:nvPr/>
        </p:nvGrpSpPr>
        <p:grpSpPr>
          <a:xfrm>
            <a:off x="7720791" y="1138948"/>
            <a:ext cx="469097" cy="394429"/>
            <a:chOff x="6498420" y="958762"/>
            <a:chExt cx="678706" cy="546376"/>
          </a:xfrm>
        </p:grpSpPr>
        <p:sp>
          <p:nvSpPr>
            <p:cNvPr id="79" name="AutoShape 8">
              <a:extLst>
                <a:ext uri="{FF2B5EF4-FFF2-40B4-BE49-F238E27FC236}">
                  <a16:creationId xmlns="" xmlns:a16="http://schemas.microsoft.com/office/drawing/2014/main" id="{5D840906-9F03-E0DD-B10E-C2DA5E6CFE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98420" y="958762"/>
              <a:ext cx="520851" cy="52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grpSp>
          <p:nvGrpSpPr>
            <p:cNvPr id="80" name="Group 19">
              <a:extLst>
                <a:ext uri="{FF2B5EF4-FFF2-40B4-BE49-F238E27FC236}">
                  <a16:creationId xmlns="" xmlns:a16="http://schemas.microsoft.com/office/drawing/2014/main" id="{28C7AECC-9F0E-B962-069A-738ABFD1DD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03200" y="966377"/>
              <a:ext cx="590360" cy="521333"/>
              <a:chOff x="1682" y="0"/>
              <a:chExt cx="4892" cy="4320"/>
            </a:xfrm>
          </p:grpSpPr>
          <p:sp>
            <p:nvSpPr>
              <p:cNvPr id="82" name="AutoShape 18">
                <a:extLst>
                  <a:ext uri="{FF2B5EF4-FFF2-40B4-BE49-F238E27FC236}">
                    <a16:creationId xmlns="" xmlns:a16="http://schemas.microsoft.com/office/drawing/2014/main" id="{CA338753-83AC-D43A-0F68-4CF58D6E10C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45454"/>
                  </a:solidFill>
                  <a:latin typeface="Trebuchet MS"/>
                  <a:cs typeface="+mn-cs"/>
                </a:endParaRPr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="" xmlns:a16="http://schemas.microsoft.com/office/drawing/2014/main" id="{0D14B9DD-8CEE-3DDA-9B7B-814F232D2F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" y="1273"/>
                <a:ext cx="2772" cy="2548"/>
              </a:xfrm>
              <a:custGeom>
                <a:avLst/>
                <a:gdLst>
                  <a:gd name="T0" fmla="*/ 1125 w 1480"/>
                  <a:gd name="T1" fmla="*/ 456 h 1359"/>
                  <a:gd name="T2" fmla="*/ 1152 w 1480"/>
                  <a:gd name="T3" fmla="*/ 539 h 1359"/>
                  <a:gd name="T4" fmla="*/ 1036 w 1480"/>
                  <a:gd name="T5" fmla="*/ 573 h 1359"/>
                  <a:gd name="T6" fmla="*/ 577 w 1480"/>
                  <a:gd name="T7" fmla="*/ 301 h 1359"/>
                  <a:gd name="T8" fmla="*/ 540 w 1480"/>
                  <a:gd name="T9" fmla="*/ 323 h 1359"/>
                  <a:gd name="T10" fmla="*/ 391 w 1480"/>
                  <a:gd name="T11" fmla="*/ 541 h 1359"/>
                  <a:gd name="T12" fmla="*/ 370 w 1480"/>
                  <a:gd name="T13" fmla="*/ 384 h 1359"/>
                  <a:gd name="T14" fmla="*/ 748 w 1480"/>
                  <a:gd name="T15" fmla="*/ 0 h 1359"/>
                  <a:gd name="T16" fmla="*/ 1126 w 1480"/>
                  <a:gd name="T17" fmla="*/ 384 h 1359"/>
                  <a:gd name="T18" fmla="*/ 1125 w 1480"/>
                  <a:gd name="T19" fmla="*/ 456 h 1359"/>
                  <a:gd name="T20" fmla="*/ 745 w 1480"/>
                  <a:gd name="T21" fmla="*/ 1212 h 1359"/>
                  <a:gd name="T22" fmla="*/ 735 w 1480"/>
                  <a:gd name="T23" fmla="*/ 1212 h 1359"/>
                  <a:gd name="T24" fmla="*/ 501 w 1480"/>
                  <a:gd name="T25" fmla="*/ 1021 h 1359"/>
                  <a:gd name="T26" fmla="*/ 501 w 1480"/>
                  <a:gd name="T27" fmla="*/ 1021 h 1359"/>
                  <a:gd name="T28" fmla="*/ 183 w 1480"/>
                  <a:gd name="T29" fmla="*/ 1075 h 1359"/>
                  <a:gd name="T30" fmla="*/ 4 w 1480"/>
                  <a:gd name="T31" fmla="*/ 1335 h 1359"/>
                  <a:gd name="T32" fmla="*/ 21 w 1480"/>
                  <a:gd name="T33" fmla="*/ 1359 h 1359"/>
                  <a:gd name="T34" fmla="*/ 1459 w 1480"/>
                  <a:gd name="T35" fmla="*/ 1359 h 1359"/>
                  <a:gd name="T36" fmla="*/ 1476 w 1480"/>
                  <a:gd name="T37" fmla="*/ 1335 h 1359"/>
                  <a:gd name="T38" fmla="*/ 1297 w 1480"/>
                  <a:gd name="T39" fmla="*/ 1075 h 1359"/>
                  <a:gd name="T40" fmla="*/ 979 w 1480"/>
                  <a:gd name="T41" fmla="*/ 1021 h 1359"/>
                  <a:gd name="T42" fmla="*/ 979 w 1480"/>
                  <a:gd name="T43" fmla="*/ 1021 h 1359"/>
                  <a:gd name="T44" fmla="*/ 745 w 1480"/>
                  <a:gd name="T45" fmla="*/ 1212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80" h="1359">
                    <a:moveTo>
                      <a:pt x="1125" y="456"/>
                    </a:moveTo>
                    <a:cubicBezTo>
                      <a:pt x="1123" y="476"/>
                      <a:pt x="1130" y="507"/>
                      <a:pt x="1152" y="539"/>
                    </a:cubicBezTo>
                    <a:cubicBezTo>
                      <a:pt x="1152" y="539"/>
                      <a:pt x="1074" y="594"/>
                      <a:pt x="1036" y="573"/>
                    </a:cubicBezTo>
                    <a:cubicBezTo>
                      <a:pt x="993" y="549"/>
                      <a:pt x="813" y="300"/>
                      <a:pt x="577" y="301"/>
                    </a:cubicBezTo>
                    <a:cubicBezTo>
                      <a:pt x="577" y="301"/>
                      <a:pt x="551" y="315"/>
                      <a:pt x="540" y="323"/>
                    </a:cubicBezTo>
                    <a:cubicBezTo>
                      <a:pt x="433" y="395"/>
                      <a:pt x="428" y="575"/>
                      <a:pt x="391" y="541"/>
                    </a:cubicBezTo>
                    <a:cubicBezTo>
                      <a:pt x="377" y="525"/>
                      <a:pt x="370" y="431"/>
                      <a:pt x="370" y="384"/>
                    </a:cubicBezTo>
                    <a:cubicBezTo>
                      <a:pt x="370" y="172"/>
                      <a:pt x="534" y="0"/>
                      <a:pt x="748" y="0"/>
                    </a:cubicBezTo>
                    <a:cubicBezTo>
                      <a:pt x="962" y="0"/>
                      <a:pt x="1126" y="172"/>
                      <a:pt x="1126" y="384"/>
                    </a:cubicBezTo>
                    <a:cubicBezTo>
                      <a:pt x="1126" y="409"/>
                      <a:pt x="1127" y="433"/>
                      <a:pt x="1125" y="456"/>
                    </a:cubicBezTo>
                    <a:close/>
                    <a:moveTo>
                      <a:pt x="745" y="1212"/>
                    </a:moveTo>
                    <a:cubicBezTo>
                      <a:pt x="742" y="1215"/>
                      <a:pt x="738" y="1215"/>
                      <a:pt x="735" y="1212"/>
                    </a:cubicBezTo>
                    <a:cubicBezTo>
                      <a:pt x="660" y="1152"/>
                      <a:pt x="501" y="1021"/>
                      <a:pt x="501" y="1021"/>
                    </a:cubicBezTo>
                    <a:cubicBezTo>
                      <a:pt x="501" y="1021"/>
                      <a:pt x="501" y="1021"/>
                      <a:pt x="501" y="1021"/>
                    </a:cubicBezTo>
                    <a:cubicBezTo>
                      <a:pt x="501" y="1021"/>
                      <a:pt x="294" y="1023"/>
                      <a:pt x="183" y="1075"/>
                    </a:cubicBezTo>
                    <a:cubicBezTo>
                      <a:pt x="93" y="1116"/>
                      <a:pt x="27" y="1274"/>
                      <a:pt x="4" y="1335"/>
                    </a:cubicBezTo>
                    <a:cubicBezTo>
                      <a:pt x="0" y="1346"/>
                      <a:pt x="9" y="1359"/>
                      <a:pt x="21" y="1359"/>
                    </a:cubicBezTo>
                    <a:cubicBezTo>
                      <a:pt x="1459" y="1359"/>
                      <a:pt x="1459" y="1359"/>
                      <a:pt x="1459" y="1359"/>
                    </a:cubicBezTo>
                    <a:cubicBezTo>
                      <a:pt x="1471" y="1359"/>
                      <a:pt x="1480" y="1346"/>
                      <a:pt x="1476" y="1335"/>
                    </a:cubicBezTo>
                    <a:cubicBezTo>
                      <a:pt x="1453" y="1274"/>
                      <a:pt x="1387" y="1116"/>
                      <a:pt x="1297" y="1075"/>
                    </a:cubicBezTo>
                    <a:cubicBezTo>
                      <a:pt x="1186" y="1023"/>
                      <a:pt x="979" y="1021"/>
                      <a:pt x="979" y="1021"/>
                    </a:cubicBezTo>
                    <a:cubicBezTo>
                      <a:pt x="979" y="1021"/>
                      <a:pt x="979" y="1021"/>
                      <a:pt x="979" y="1021"/>
                    </a:cubicBezTo>
                    <a:cubicBezTo>
                      <a:pt x="979" y="1021"/>
                      <a:pt x="847" y="1130"/>
                      <a:pt x="745" y="1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45454"/>
                  </a:solidFill>
                  <a:latin typeface="Trebuchet MS"/>
                  <a:cs typeface="+mn-cs"/>
                </a:endParaRPr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="" xmlns:a16="http://schemas.microsoft.com/office/drawing/2014/main" id="{E57FA639-E3F2-EA8E-8931-70D8B6787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0" y="396"/>
                <a:ext cx="2904" cy="2835"/>
              </a:xfrm>
              <a:custGeom>
                <a:avLst/>
                <a:gdLst>
                  <a:gd name="T0" fmla="*/ 390 w 1550"/>
                  <a:gd name="T1" fmla="*/ 1015 h 1512"/>
                  <a:gd name="T2" fmla="*/ 434 w 1550"/>
                  <a:gd name="T3" fmla="*/ 1051 h 1512"/>
                  <a:gd name="T4" fmla="*/ 483 w 1550"/>
                  <a:gd name="T5" fmla="*/ 1121 h 1512"/>
                  <a:gd name="T6" fmla="*/ 776 w 1550"/>
                  <a:gd name="T7" fmla="*/ 1451 h 1512"/>
                  <a:gd name="T8" fmla="*/ 1068 w 1550"/>
                  <a:gd name="T9" fmla="*/ 1121 h 1512"/>
                  <a:gd name="T10" fmla="*/ 1107 w 1550"/>
                  <a:gd name="T11" fmla="*/ 1082 h 1512"/>
                  <a:gd name="T12" fmla="*/ 1106 w 1550"/>
                  <a:gd name="T13" fmla="*/ 1145 h 1512"/>
                  <a:gd name="T14" fmla="*/ 977 w 1550"/>
                  <a:gd name="T15" fmla="*/ 1400 h 1512"/>
                  <a:gd name="T16" fmla="*/ 933 w 1550"/>
                  <a:gd name="T17" fmla="*/ 1499 h 1512"/>
                  <a:gd name="T18" fmla="*/ 776 w 1550"/>
                  <a:gd name="T19" fmla="*/ 1495 h 1512"/>
                  <a:gd name="T20" fmla="*/ 633 w 1550"/>
                  <a:gd name="T21" fmla="*/ 1512 h 1512"/>
                  <a:gd name="T22" fmla="*/ 589 w 1550"/>
                  <a:gd name="T23" fmla="*/ 1411 h 1512"/>
                  <a:gd name="T24" fmla="*/ 446 w 1550"/>
                  <a:gd name="T25" fmla="*/ 1146 h 1512"/>
                  <a:gd name="T26" fmla="*/ 774 w 1550"/>
                  <a:gd name="T27" fmla="*/ 0 h 1512"/>
                  <a:gd name="T28" fmla="*/ 774 w 1550"/>
                  <a:gd name="T29" fmla="*/ 0 h 1512"/>
                  <a:gd name="T30" fmla="*/ 721 w 1550"/>
                  <a:gd name="T31" fmla="*/ 117 h 1512"/>
                  <a:gd name="T32" fmla="*/ 687 w 1550"/>
                  <a:gd name="T33" fmla="*/ 222 h 1512"/>
                  <a:gd name="T34" fmla="*/ 774 w 1550"/>
                  <a:gd name="T35" fmla="*/ 288 h 1512"/>
                  <a:gd name="T36" fmla="*/ 863 w 1550"/>
                  <a:gd name="T37" fmla="*/ 222 h 1512"/>
                  <a:gd name="T38" fmla="*/ 829 w 1550"/>
                  <a:gd name="T39" fmla="*/ 117 h 1512"/>
                  <a:gd name="T40" fmla="*/ 336 w 1550"/>
                  <a:gd name="T41" fmla="*/ 175 h 1512"/>
                  <a:gd name="T42" fmla="*/ 336 w 1550"/>
                  <a:gd name="T43" fmla="*/ 175 h 1512"/>
                  <a:gd name="T44" fmla="*/ 294 w 1550"/>
                  <a:gd name="T45" fmla="*/ 264 h 1512"/>
                  <a:gd name="T46" fmla="*/ 269 w 1550"/>
                  <a:gd name="T47" fmla="*/ 342 h 1512"/>
                  <a:gd name="T48" fmla="*/ 336 w 1550"/>
                  <a:gd name="T49" fmla="*/ 390 h 1512"/>
                  <a:gd name="T50" fmla="*/ 406 w 1550"/>
                  <a:gd name="T51" fmla="*/ 342 h 1512"/>
                  <a:gd name="T52" fmla="*/ 380 w 1550"/>
                  <a:gd name="T53" fmla="*/ 264 h 1512"/>
                  <a:gd name="T54" fmla="*/ 94 w 1550"/>
                  <a:gd name="T55" fmla="*/ 450 h 1512"/>
                  <a:gd name="T56" fmla="*/ 94 w 1550"/>
                  <a:gd name="T57" fmla="*/ 450 h 1512"/>
                  <a:gd name="T58" fmla="*/ 64 w 1550"/>
                  <a:gd name="T59" fmla="*/ 509 h 1512"/>
                  <a:gd name="T60" fmla="*/ 46 w 1550"/>
                  <a:gd name="T61" fmla="*/ 563 h 1512"/>
                  <a:gd name="T62" fmla="*/ 94 w 1550"/>
                  <a:gd name="T63" fmla="*/ 595 h 1512"/>
                  <a:gd name="T64" fmla="*/ 142 w 1550"/>
                  <a:gd name="T65" fmla="*/ 563 h 1512"/>
                  <a:gd name="T66" fmla="*/ 123 w 1550"/>
                  <a:gd name="T67" fmla="*/ 509 h 1512"/>
                  <a:gd name="T68" fmla="*/ 1456 w 1550"/>
                  <a:gd name="T69" fmla="*/ 450 h 1512"/>
                  <a:gd name="T70" fmla="*/ 1456 w 1550"/>
                  <a:gd name="T71" fmla="*/ 450 h 1512"/>
                  <a:gd name="T72" fmla="*/ 1429 w 1550"/>
                  <a:gd name="T73" fmla="*/ 509 h 1512"/>
                  <a:gd name="T74" fmla="*/ 1411 w 1550"/>
                  <a:gd name="T75" fmla="*/ 563 h 1512"/>
                  <a:gd name="T76" fmla="*/ 1456 w 1550"/>
                  <a:gd name="T77" fmla="*/ 595 h 1512"/>
                  <a:gd name="T78" fmla="*/ 1504 w 1550"/>
                  <a:gd name="T79" fmla="*/ 563 h 1512"/>
                  <a:gd name="T80" fmla="*/ 1488 w 1550"/>
                  <a:gd name="T81" fmla="*/ 509 h 1512"/>
                  <a:gd name="T82" fmla="*/ 1212 w 1550"/>
                  <a:gd name="T83" fmla="*/ 175 h 1512"/>
                  <a:gd name="T84" fmla="*/ 1212 w 1550"/>
                  <a:gd name="T85" fmla="*/ 175 h 1512"/>
                  <a:gd name="T86" fmla="*/ 1170 w 1550"/>
                  <a:gd name="T87" fmla="*/ 264 h 1512"/>
                  <a:gd name="T88" fmla="*/ 1141 w 1550"/>
                  <a:gd name="T89" fmla="*/ 342 h 1512"/>
                  <a:gd name="T90" fmla="*/ 1212 w 1550"/>
                  <a:gd name="T91" fmla="*/ 390 h 1512"/>
                  <a:gd name="T92" fmla="*/ 1282 w 1550"/>
                  <a:gd name="T93" fmla="*/ 342 h 1512"/>
                  <a:gd name="T94" fmla="*/ 1255 w 1550"/>
                  <a:gd name="T95" fmla="*/ 264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0" h="1512">
                    <a:moveTo>
                      <a:pt x="387" y="1024"/>
                    </a:moveTo>
                    <a:cubicBezTo>
                      <a:pt x="388" y="1021"/>
                      <a:pt x="388" y="1018"/>
                      <a:pt x="390" y="1015"/>
                    </a:cubicBezTo>
                    <a:cubicBezTo>
                      <a:pt x="393" y="1023"/>
                      <a:pt x="397" y="1030"/>
                      <a:pt x="401" y="1037"/>
                    </a:cubicBezTo>
                    <a:cubicBezTo>
                      <a:pt x="411" y="1050"/>
                      <a:pt x="426" y="1051"/>
                      <a:pt x="434" y="1051"/>
                    </a:cubicBezTo>
                    <a:cubicBezTo>
                      <a:pt x="439" y="1073"/>
                      <a:pt x="449" y="1101"/>
                      <a:pt x="470" y="1108"/>
                    </a:cubicBezTo>
                    <a:cubicBezTo>
                      <a:pt x="476" y="1111"/>
                      <a:pt x="481" y="1115"/>
                      <a:pt x="483" y="1121"/>
                    </a:cubicBezTo>
                    <a:cubicBezTo>
                      <a:pt x="518" y="1210"/>
                      <a:pt x="576" y="1343"/>
                      <a:pt x="597" y="1362"/>
                    </a:cubicBezTo>
                    <a:cubicBezTo>
                      <a:pt x="632" y="1392"/>
                      <a:pt x="726" y="1451"/>
                      <a:pt x="776" y="1451"/>
                    </a:cubicBezTo>
                    <a:cubicBezTo>
                      <a:pt x="825" y="1451"/>
                      <a:pt x="919" y="1392"/>
                      <a:pt x="954" y="1362"/>
                    </a:cubicBezTo>
                    <a:cubicBezTo>
                      <a:pt x="975" y="1343"/>
                      <a:pt x="1033" y="1210"/>
                      <a:pt x="1068" y="1121"/>
                    </a:cubicBezTo>
                    <a:cubicBezTo>
                      <a:pt x="1070" y="1116"/>
                      <a:pt x="1073" y="1112"/>
                      <a:pt x="1078" y="1110"/>
                    </a:cubicBezTo>
                    <a:cubicBezTo>
                      <a:pt x="1092" y="1103"/>
                      <a:pt x="1101" y="1093"/>
                      <a:pt x="1107" y="1082"/>
                    </a:cubicBezTo>
                    <a:cubicBezTo>
                      <a:pt x="1125" y="1080"/>
                      <a:pt x="1144" y="1073"/>
                      <a:pt x="1160" y="1065"/>
                    </a:cubicBezTo>
                    <a:cubicBezTo>
                      <a:pt x="1155" y="1087"/>
                      <a:pt x="1141" y="1123"/>
                      <a:pt x="1106" y="1145"/>
                    </a:cubicBezTo>
                    <a:cubicBezTo>
                      <a:pt x="1086" y="1194"/>
                      <a:pt x="1018" y="1363"/>
                      <a:pt x="983" y="1394"/>
                    </a:cubicBezTo>
                    <a:cubicBezTo>
                      <a:pt x="981" y="1396"/>
                      <a:pt x="979" y="1398"/>
                      <a:pt x="977" y="1400"/>
                    </a:cubicBezTo>
                    <a:cubicBezTo>
                      <a:pt x="977" y="1463"/>
                      <a:pt x="977" y="1463"/>
                      <a:pt x="977" y="1463"/>
                    </a:cubicBezTo>
                    <a:cubicBezTo>
                      <a:pt x="968" y="1470"/>
                      <a:pt x="952" y="1483"/>
                      <a:pt x="933" y="1499"/>
                    </a:cubicBezTo>
                    <a:cubicBezTo>
                      <a:pt x="933" y="1432"/>
                      <a:pt x="933" y="1432"/>
                      <a:pt x="933" y="1432"/>
                    </a:cubicBezTo>
                    <a:cubicBezTo>
                      <a:pt x="885" y="1463"/>
                      <a:pt x="821" y="1495"/>
                      <a:pt x="776" y="1495"/>
                    </a:cubicBezTo>
                    <a:cubicBezTo>
                      <a:pt x="735" y="1495"/>
                      <a:pt x="679" y="1469"/>
                      <a:pt x="633" y="1441"/>
                    </a:cubicBezTo>
                    <a:cubicBezTo>
                      <a:pt x="633" y="1512"/>
                      <a:pt x="633" y="1512"/>
                      <a:pt x="633" y="1512"/>
                    </a:cubicBezTo>
                    <a:cubicBezTo>
                      <a:pt x="616" y="1498"/>
                      <a:pt x="601" y="1486"/>
                      <a:pt x="589" y="1476"/>
                    </a:cubicBezTo>
                    <a:cubicBezTo>
                      <a:pt x="589" y="1411"/>
                      <a:pt x="589" y="1411"/>
                      <a:pt x="589" y="1411"/>
                    </a:cubicBezTo>
                    <a:cubicBezTo>
                      <a:pt x="581" y="1405"/>
                      <a:pt x="574" y="1399"/>
                      <a:pt x="568" y="1394"/>
                    </a:cubicBezTo>
                    <a:cubicBezTo>
                      <a:pt x="534" y="1364"/>
                      <a:pt x="466" y="1197"/>
                      <a:pt x="446" y="1146"/>
                    </a:cubicBezTo>
                    <a:cubicBezTo>
                      <a:pt x="397" y="1120"/>
                      <a:pt x="387" y="1049"/>
                      <a:pt x="387" y="1024"/>
                    </a:cubicBezTo>
                    <a:close/>
                    <a:moveTo>
                      <a:pt x="774" y="0"/>
                    </a:moveTo>
                    <a:cubicBezTo>
                      <a:pt x="774" y="0"/>
                      <a:pt x="774" y="0"/>
                      <a:pt x="774" y="0"/>
                    </a:cubicBezTo>
                    <a:cubicBezTo>
                      <a:pt x="774" y="0"/>
                      <a:pt x="774" y="0"/>
                      <a:pt x="774" y="0"/>
                    </a:cubicBezTo>
                    <a:cubicBezTo>
                      <a:pt x="774" y="0"/>
                      <a:pt x="774" y="0"/>
                      <a:pt x="774" y="0"/>
                    </a:cubicBezTo>
                    <a:cubicBezTo>
                      <a:pt x="721" y="117"/>
                      <a:pt x="721" y="117"/>
                      <a:pt x="721" y="117"/>
                    </a:cubicBezTo>
                    <a:cubicBezTo>
                      <a:pt x="600" y="136"/>
                      <a:pt x="600" y="136"/>
                      <a:pt x="600" y="136"/>
                    </a:cubicBezTo>
                    <a:cubicBezTo>
                      <a:pt x="687" y="222"/>
                      <a:pt x="687" y="222"/>
                      <a:pt x="687" y="222"/>
                    </a:cubicBezTo>
                    <a:cubicBezTo>
                      <a:pt x="667" y="350"/>
                      <a:pt x="667" y="350"/>
                      <a:pt x="667" y="350"/>
                    </a:cubicBezTo>
                    <a:cubicBezTo>
                      <a:pt x="774" y="288"/>
                      <a:pt x="774" y="288"/>
                      <a:pt x="774" y="288"/>
                    </a:cubicBezTo>
                    <a:cubicBezTo>
                      <a:pt x="885" y="350"/>
                      <a:pt x="885" y="350"/>
                      <a:pt x="885" y="350"/>
                    </a:cubicBezTo>
                    <a:cubicBezTo>
                      <a:pt x="863" y="222"/>
                      <a:pt x="863" y="222"/>
                      <a:pt x="863" y="222"/>
                    </a:cubicBezTo>
                    <a:cubicBezTo>
                      <a:pt x="950" y="136"/>
                      <a:pt x="950" y="136"/>
                      <a:pt x="950" y="136"/>
                    </a:cubicBezTo>
                    <a:cubicBezTo>
                      <a:pt x="829" y="117"/>
                      <a:pt x="829" y="117"/>
                      <a:pt x="829" y="117"/>
                    </a:cubicBezTo>
                    <a:cubicBezTo>
                      <a:pt x="774" y="0"/>
                      <a:pt x="774" y="0"/>
                      <a:pt x="774" y="0"/>
                    </a:cubicBezTo>
                    <a:close/>
                    <a:moveTo>
                      <a:pt x="336" y="175"/>
                    </a:moveTo>
                    <a:cubicBezTo>
                      <a:pt x="336" y="175"/>
                      <a:pt x="336" y="175"/>
                      <a:pt x="336" y="175"/>
                    </a:cubicBezTo>
                    <a:cubicBezTo>
                      <a:pt x="336" y="175"/>
                      <a:pt x="336" y="175"/>
                      <a:pt x="336" y="175"/>
                    </a:cubicBezTo>
                    <a:cubicBezTo>
                      <a:pt x="336" y="175"/>
                      <a:pt x="336" y="175"/>
                      <a:pt x="336" y="175"/>
                    </a:cubicBezTo>
                    <a:cubicBezTo>
                      <a:pt x="294" y="264"/>
                      <a:pt x="294" y="264"/>
                      <a:pt x="294" y="264"/>
                    </a:cubicBezTo>
                    <a:cubicBezTo>
                      <a:pt x="200" y="274"/>
                      <a:pt x="200" y="274"/>
                      <a:pt x="200" y="274"/>
                    </a:cubicBezTo>
                    <a:cubicBezTo>
                      <a:pt x="269" y="342"/>
                      <a:pt x="269" y="342"/>
                      <a:pt x="269" y="342"/>
                    </a:cubicBezTo>
                    <a:cubicBezTo>
                      <a:pt x="254" y="438"/>
                      <a:pt x="254" y="438"/>
                      <a:pt x="254" y="438"/>
                    </a:cubicBezTo>
                    <a:cubicBezTo>
                      <a:pt x="336" y="390"/>
                      <a:pt x="336" y="390"/>
                      <a:pt x="336" y="390"/>
                    </a:cubicBezTo>
                    <a:cubicBezTo>
                      <a:pt x="420" y="438"/>
                      <a:pt x="420" y="438"/>
                      <a:pt x="420" y="438"/>
                    </a:cubicBezTo>
                    <a:cubicBezTo>
                      <a:pt x="406" y="342"/>
                      <a:pt x="406" y="342"/>
                      <a:pt x="406" y="342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380" y="264"/>
                      <a:pt x="380" y="264"/>
                      <a:pt x="380" y="264"/>
                    </a:cubicBezTo>
                    <a:cubicBezTo>
                      <a:pt x="336" y="175"/>
                      <a:pt x="336" y="175"/>
                      <a:pt x="336" y="175"/>
                    </a:cubicBezTo>
                    <a:close/>
                    <a:moveTo>
                      <a:pt x="94" y="450"/>
                    </a:moveTo>
                    <a:cubicBezTo>
                      <a:pt x="94" y="450"/>
                      <a:pt x="94" y="450"/>
                      <a:pt x="94" y="450"/>
                    </a:cubicBezTo>
                    <a:cubicBezTo>
                      <a:pt x="94" y="450"/>
                      <a:pt x="94" y="450"/>
                      <a:pt x="94" y="450"/>
                    </a:cubicBezTo>
                    <a:cubicBezTo>
                      <a:pt x="94" y="450"/>
                      <a:pt x="94" y="450"/>
                      <a:pt x="94" y="450"/>
                    </a:cubicBezTo>
                    <a:cubicBezTo>
                      <a:pt x="64" y="509"/>
                      <a:pt x="64" y="509"/>
                      <a:pt x="64" y="509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46" y="563"/>
                      <a:pt x="46" y="563"/>
                      <a:pt x="46" y="563"/>
                    </a:cubicBezTo>
                    <a:cubicBezTo>
                      <a:pt x="37" y="625"/>
                      <a:pt x="37" y="625"/>
                      <a:pt x="37" y="625"/>
                    </a:cubicBezTo>
                    <a:cubicBezTo>
                      <a:pt x="94" y="595"/>
                      <a:pt x="94" y="595"/>
                      <a:pt x="94" y="595"/>
                    </a:cubicBezTo>
                    <a:cubicBezTo>
                      <a:pt x="152" y="625"/>
                      <a:pt x="152" y="625"/>
                      <a:pt x="152" y="625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87" y="519"/>
                      <a:pt x="187" y="519"/>
                      <a:pt x="187" y="519"/>
                    </a:cubicBezTo>
                    <a:cubicBezTo>
                      <a:pt x="123" y="509"/>
                      <a:pt x="123" y="509"/>
                      <a:pt x="123" y="509"/>
                    </a:cubicBezTo>
                    <a:cubicBezTo>
                      <a:pt x="94" y="450"/>
                      <a:pt x="94" y="450"/>
                      <a:pt x="94" y="450"/>
                    </a:cubicBezTo>
                    <a:close/>
                    <a:moveTo>
                      <a:pt x="1456" y="450"/>
                    </a:moveTo>
                    <a:cubicBezTo>
                      <a:pt x="1456" y="450"/>
                      <a:pt x="1456" y="450"/>
                      <a:pt x="1456" y="450"/>
                    </a:cubicBezTo>
                    <a:cubicBezTo>
                      <a:pt x="1456" y="450"/>
                      <a:pt x="1456" y="450"/>
                      <a:pt x="1456" y="450"/>
                    </a:cubicBezTo>
                    <a:cubicBezTo>
                      <a:pt x="1456" y="450"/>
                      <a:pt x="1456" y="450"/>
                      <a:pt x="1456" y="450"/>
                    </a:cubicBezTo>
                    <a:cubicBezTo>
                      <a:pt x="1429" y="509"/>
                      <a:pt x="1429" y="509"/>
                      <a:pt x="1429" y="509"/>
                    </a:cubicBezTo>
                    <a:cubicBezTo>
                      <a:pt x="1363" y="519"/>
                      <a:pt x="1363" y="519"/>
                      <a:pt x="1363" y="519"/>
                    </a:cubicBezTo>
                    <a:cubicBezTo>
                      <a:pt x="1411" y="563"/>
                      <a:pt x="1411" y="563"/>
                      <a:pt x="1411" y="563"/>
                    </a:cubicBezTo>
                    <a:cubicBezTo>
                      <a:pt x="1400" y="625"/>
                      <a:pt x="1400" y="625"/>
                      <a:pt x="1400" y="625"/>
                    </a:cubicBezTo>
                    <a:cubicBezTo>
                      <a:pt x="1456" y="595"/>
                      <a:pt x="1456" y="595"/>
                      <a:pt x="1456" y="595"/>
                    </a:cubicBezTo>
                    <a:cubicBezTo>
                      <a:pt x="1517" y="625"/>
                      <a:pt x="1517" y="625"/>
                      <a:pt x="1517" y="625"/>
                    </a:cubicBezTo>
                    <a:cubicBezTo>
                      <a:pt x="1504" y="563"/>
                      <a:pt x="1504" y="563"/>
                      <a:pt x="1504" y="563"/>
                    </a:cubicBezTo>
                    <a:cubicBezTo>
                      <a:pt x="1550" y="519"/>
                      <a:pt x="1550" y="519"/>
                      <a:pt x="1550" y="519"/>
                    </a:cubicBezTo>
                    <a:cubicBezTo>
                      <a:pt x="1488" y="509"/>
                      <a:pt x="1488" y="509"/>
                      <a:pt x="1488" y="509"/>
                    </a:cubicBezTo>
                    <a:cubicBezTo>
                      <a:pt x="1456" y="450"/>
                      <a:pt x="1456" y="450"/>
                      <a:pt x="1456" y="450"/>
                    </a:cubicBezTo>
                    <a:close/>
                    <a:moveTo>
                      <a:pt x="1212" y="175"/>
                    </a:moveTo>
                    <a:cubicBezTo>
                      <a:pt x="1212" y="175"/>
                      <a:pt x="1212" y="175"/>
                      <a:pt x="1212" y="175"/>
                    </a:cubicBezTo>
                    <a:cubicBezTo>
                      <a:pt x="1212" y="175"/>
                      <a:pt x="1212" y="175"/>
                      <a:pt x="1212" y="175"/>
                    </a:cubicBezTo>
                    <a:cubicBezTo>
                      <a:pt x="1212" y="175"/>
                      <a:pt x="1212" y="175"/>
                      <a:pt x="1212" y="175"/>
                    </a:cubicBezTo>
                    <a:cubicBezTo>
                      <a:pt x="1170" y="264"/>
                      <a:pt x="1170" y="264"/>
                      <a:pt x="1170" y="264"/>
                    </a:cubicBezTo>
                    <a:cubicBezTo>
                      <a:pt x="1075" y="274"/>
                      <a:pt x="1075" y="274"/>
                      <a:pt x="1075" y="274"/>
                    </a:cubicBezTo>
                    <a:cubicBezTo>
                      <a:pt x="1141" y="342"/>
                      <a:pt x="1141" y="342"/>
                      <a:pt x="1141" y="342"/>
                    </a:cubicBezTo>
                    <a:cubicBezTo>
                      <a:pt x="1127" y="438"/>
                      <a:pt x="1127" y="438"/>
                      <a:pt x="1127" y="438"/>
                    </a:cubicBezTo>
                    <a:cubicBezTo>
                      <a:pt x="1212" y="390"/>
                      <a:pt x="1212" y="390"/>
                      <a:pt x="1212" y="390"/>
                    </a:cubicBezTo>
                    <a:cubicBezTo>
                      <a:pt x="1298" y="438"/>
                      <a:pt x="1298" y="438"/>
                      <a:pt x="1298" y="438"/>
                    </a:cubicBezTo>
                    <a:cubicBezTo>
                      <a:pt x="1282" y="342"/>
                      <a:pt x="1282" y="342"/>
                      <a:pt x="1282" y="342"/>
                    </a:cubicBezTo>
                    <a:cubicBezTo>
                      <a:pt x="1350" y="274"/>
                      <a:pt x="1350" y="274"/>
                      <a:pt x="1350" y="274"/>
                    </a:cubicBezTo>
                    <a:cubicBezTo>
                      <a:pt x="1255" y="264"/>
                      <a:pt x="1255" y="264"/>
                      <a:pt x="1255" y="264"/>
                    </a:cubicBezTo>
                    <a:cubicBezTo>
                      <a:pt x="1212" y="175"/>
                      <a:pt x="1212" y="175"/>
                      <a:pt x="1212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545454"/>
                  </a:solidFill>
                  <a:latin typeface="Trebuchet MS"/>
                  <a:cs typeface="+mn-cs"/>
                </a:endParaRPr>
              </a:p>
            </p:txBody>
          </p:sp>
        </p:grpSp>
        <p:sp>
          <p:nvSpPr>
            <p:cNvPr id="81" name="AutoShape 8">
              <a:extLst>
                <a:ext uri="{FF2B5EF4-FFF2-40B4-BE49-F238E27FC236}">
                  <a16:creationId xmlns="" xmlns:a16="http://schemas.microsoft.com/office/drawing/2014/main" id="{054801D0-CC5B-0A91-5C3E-FFC573643D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57778" y="985308"/>
              <a:ext cx="519348" cy="51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85" name="Freeform 11">
            <a:extLst>
              <a:ext uri="{FF2B5EF4-FFF2-40B4-BE49-F238E27FC236}">
                <a16:creationId xmlns="" xmlns:a16="http://schemas.microsoft.com/office/drawing/2014/main" id="{4B84D71C-A0F8-901C-5ADB-CA0A2FEA749B}"/>
              </a:ext>
            </a:extLst>
          </p:cNvPr>
          <p:cNvSpPr>
            <a:spLocks noEditPoints="1"/>
          </p:cNvSpPr>
          <p:nvPr/>
        </p:nvSpPr>
        <p:spPr bwMode="auto">
          <a:xfrm>
            <a:off x="6069420" y="1194226"/>
            <a:ext cx="212192" cy="272342"/>
          </a:xfrm>
          <a:custGeom>
            <a:avLst/>
            <a:gdLst>
              <a:gd name="T0" fmla="*/ 1350 w 1358"/>
              <a:gd name="T1" fmla="*/ 274 h 1605"/>
              <a:gd name="T2" fmla="*/ 1154 w 1358"/>
              <a:gd name="T3" fmla="*/ 138 h 1605"/>
              <a:gd name="T4" fmla="*/ 1118 w 1358"/>
              <a:gd name="T5" fmla="*/ 53 h 1605"/>
              <a:gd name="T6" fmla="*/ 1111 w 1358"/>
              <a:gd name="T7" fmla="*/ 46 h 1605"/>
              <a:gd name="T8" fmla="*/ 679 w 1358"/>
              <a:gd name="T9" fmla="*/ 0 h 1605"/>
              <a:gd name="T10" fmla="*/ 247 w 1358"/>
              <a:gd name="T11" fmla="*/ 46 h 1605"/>
              <a:gd name="T12" fmla="*/ 240 w 1358"/>
              <a:gd name="T13" fmla="*/ 53 h 1605"/>
              <a:gd name="T14" fmla="*/ 204 w 1358"/>
              <a:gd name="T15" fmla="*/ 138 h 1605"/>
              <a:gd name="T16" fmla="*/ 8 w 1358"/>
              <a:gd name="T17" fmla="*/ 274 h 1605"/>
              <a:gd name="T18" fmla="*/ 0 w 1358"/>
              <a:gd name="T19" fmla="*/ 285 h 1605"/>
              <a:gd name="T20" fmla="*/ 86 w 1358"/>
              <a:gd name="T21" fmla="*/ 813 h 1605"/>
              <a:gd name="T22" fmla="*/ 298 w 1358"/>
              <a:gd name="T23" fmla="*/ 1279 h 1605"/>
              <a:gd name="T24" fmla="*/ 675 w 1358"/>
              <a:gd name="T25" fmla="*/ 1604 h 1605"/>
              <a:gd name="T26" fmla="*/ 683 w 1358"/>
              <a:gd name="T27" fmla="*/ 1604 h 1605"/>
              <a:gd name="T28" fmla="*/ 1060 w 1358"/>
              <a:gd name="T29" fmla="*/ 1279 h 1605"/>
              <a:gd name="T30" fmla="*/ 1272 w 1358"/>
              <a:gd name="T31" fmla="*/ 813 h 1605"/>
              <a:gd name="T32" fmla="*/ 1358 w 1358"/>
              <a:gd name="T33" fmla="*/ 285 h 1605"/>
              <a:gd name="T34" fmla="*/ 1350 w 1358"/>
              <a:gd name="T35" fmla="*/ 274 h 1605"/>
              <a:gd name="T36" fmla="*/ 943 w 1358"/>
              <a:gd name="T37" fmla="*/ 641 h 1605"/>
              <a:gd name="T38" fmla="*/ 823 w 1358"/>
              <a:gd name="T39" fmla="*/ 757 h 1605"/>
              <a:gd name="T40" fmla="*/ 820 w 1358"/>
              <a:gd name="T41" fmla="*/ 767 h 1605"/>
              <a:gd name="T42" fmla="*/ 847 w 1358"/>
              <a:gd name="T43" fmla="*/ 932 h 1605"/>
              <a:gd name="T44" fmla="*/ 829 w 1358"/>
              <a:gd name="T45" fmla="*/ 943 h 1605"/>
              <a:gd name="T46" fmla="*/ 684 w 1358"/>
              <a:gd name="T47" fmla="*/ 865 h 1605"/>
              <a:gd name="T48" fmla="*/ 673 w 1358"/>
              <a:gd name="T49" fmla="*/ 864 h 1605"/>
              <a:gd name="T50" fmla="*/ 525 w 1358"/>
              <a:gd name="T51" fmla="*/ 940 h 1605"/>
              <a:gd name="T52" fmla="*/ 508 w 1358"/>
              <a:gd name="T53" fmla="*/ 928 h 1605"/>
              <a:gd name="T54" fmla="*/ 538 w 1358"/>
              <a:gd name="T55" fmla="*/ 764 h 1605"/>
              <a:gd name="T56" fmla="*/ 534 w 1358"/>
              <a:gd name="T57" fmla="*/ 754 h 1605"/>
              <a:gd name="T58" fmla="*/ 417 w 1358"/>
              <a:gd name="T59" fmla="*/ 636 h 1605"/>
              <a:gd name="T60" fmla="*/ 424 w 1358"/>
              <a:gd name="T61" fmla="*/ 616 h 1605"/>
              <a:gd name="T62" fmla="*/ 588 w 1358"/>
              <a:gd name="T63" fmla="*/ 594 h 1605"/>
              <a:gd name="T64" fmla="*/ 597 w 1358"/>
              <a:gd name="T65" fmla="*/ 587 h 1605"/>
              <a:gd name="T66" fmla="*/ 672 w 1358"/>
              <a:gd name="T67" fmla="*/ 439 h 1605"/>
              <a:gd name="T68" fmla="*/ 693 w 1358"/>
              <a:gd name="T69" fmla="*/ 439 h 1605"/>
              <a:gd name="T70" fmla="*/ 765 w 1358"/>
              <a:gd name="T71" fmla="*/ 589 h 1605"/>
              <a:gd name="T72" fmla="*/ 773 w 1358"/>
              <a:gd name="T73" fmla="*/ 596 h 1605"/>
              <a:gd name="T74" fmla="*/ 937 w 1358"/>
              <a:gd name="T75" fmla="*/ 621 h 1605"/>
              <a:gd name="T76" fmla="*/ 943 w 1358"/>
              <a:gd name="T77" fmla="*/ 641 h 1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8" h="1605">
                <a:moveTo>
                  <a:pt x="1350" y="274"/>
                </a:moveTo>
                <a:cubicBezTo>
                  <a:pt x="1244" y="252"/>
                  <a:pt x="1185" y="191"/>
                  <a:pt x="1154" y="138"/>
                </a:cubicBezTo>
                <a:cubicBezTo>
                  <a:pt x="1136" y="107"/>
                  <a:pt x="1125" y="78"/>
                  <a:pt x="1118" y="53"/>
                </a:cubicBezTo>
                <a:cubicBezTo>
                  <a:pt x="1118" y="50"/>
                  <a:pt x="1115" y="47"/>
                  <a:pt x="1111" y="46"/>
                </a:cubicBezTo>
                <a:cubicBezTo>
                  <a:pt x="923" y="1"/>
                  <a:pt x="682" y="0"/>
                  <a:pt x="679" y="0"/>
                </a:cubicBezTo>
                <a:cubicBezTo>
                  <a:pt x="676" y="0"/>
                  <a:pt x="435" y="1"/>
                  <a:pt x="247" y="46"/>
                </a:cubicBezTo>
                <a:cubicBezTo>
                  <a:pt x="243" y="47"/>
                  <a:pt x="240" y="50"/>
                  <a:pt x="240" y="53"/>
                </a:cubicBezTo>
                <a:cubicBezTo>
                  <a:pt x="233" y="78"/>
                  <a:pt x="222" y="107"/>
                  <a:pt x="204" y="138"/>
                </a:cubicBezTo>
                <a:cubicBezTo>
                  <a:pt x="173" y="191"/>
                  <a:pt x="114" y="252"/>
                  <a:pt x="8" y="274"/>
                </a:cubicBezTo>
                <a:cubicBezTo>
                  <a:pt x="3" y="275"/>
                  <a:pt x="0" y="280"/>
                  <a:pt x="0" y="285"/>
                </a:cubicBezTo>
                <a:cubicBezTo>
                  <a:pt x="5" y="386"/>
                  <a:pt x="23" y="592"/>
                  <a:pt x="86" y="813"/>
                </a:cubicBezTo>
                <a:cubicBezTo>
                  <a:pt x="138" y="995"/>
                  <a:pt x="209" y="1151"/>
                  <a:pt x="298" y="1279"/>
                </a:cubicBezTo>
                <a:cubicBezTo>
                  <a:pt x="400" y="1426"/>
                  <a:pt x="527" y="1535"/>
                  <a:pt x="675" y="1604"/>
                </a:cubicBezTo>
                <a:cubicBezTo>
                  <a:pt x="677" y="1605"/>
                  <a:pt x="681" y="1605"/>
                  <a:pt x="683" y="1604"/>
                </a:cubicBezTo>
                <a:cubicBezTo>
                  <a:pt x="831" y="1535"/>
                  <a:pt x="958" y="1426"/>
                  <a:pt x="1060" y="1279"/>
                </a:cubicBezTo>
                <a:cubicBezTo>
                  <a:pt x="1149" y="1151"/>
                  <a:pt x="1220" y="995"/>
                  <a:pt x="1272" y="813"/>
                </a:cubicBezTo>
                <a:cubicBezTo>
                  <a:pt x="1335" y="592"/>
                  <a:pt x="1353" y="386"/>
                  <a:pt x="1358" y="285"/>
                </a:cubicBezTo>
                <a:cubicBezTo>
                  <a:pt x="1358" y="280"/>
                  <a:pt x="1355" y="275"/>
                  <a:pt x="1350" y="274"/>
                </a:cubicBezTo>
                <a:close/>
                <a:moveTo>
                  <a:pt x="943" y="641"/>
                </a:moveTo>
                <a:cubicBezTo>
                  <a:pt x="823" y="757"/>
                  <a:pt x="823" y="757"/>
                  <a:pt x="823" y="757"/>
                </a:cubicBezTo>
                <a:cubicBezTo>
                  <a:pt x="821" y="759"/>
                  <a:pt x="819" y="763"/>
                  <a:pt x="820" y="767"/>
                </a:cubicBezTo>
                <a:cubicBezTo>
                  <a:pt x="847" y="932"/>
                  <a:pt x="847" y="932"/>
                  <a:pt x="847" y="932"/>
                </a:cubicBezTo>
                <a:cubicBezTo>
                  <a:pt x="848" y="941"/>
                  <a:pt x="838" y="948"/>
                  <a:pt x="829" y="943"/>
                </a:cubicBezTo>
                <a:cubicBezTo>
                  <a:pt x="684" y="865"/>
                  <a:pt x="684" y="865"/>
                  <a:pt x="684" y="865"/>
                </a:cubicBezTo>
                <a:cubicBezTo>
                  <a:pt x="680" y="863"/>
                  <a:pt x="676" y="863"/>
                  <a:pt x="673" y="864"/>
                </a:cubicBezTo>
                <a:cubicBezTo>
                  <a:pt x="525" y="940"/>
                  <a:pt x="525" y="940"/>
                  <a:pt x="525" y="940"/>
                </a:cubicBezTo>
                <a:cubicBezTo>
                  <a:pt x="517" y="945"/>
                  <a:pt x="506" y="937"/>
                  <a:pt x="508" y="928"/>
                </a:cubicBezTo>
                <a:cubicBezTo>
                  <a:pt x="538" y="764"/>
                  <a:pt x="538" y="764"/>
                  <a:pt x="538" y="764"/>
                </a:cubicBezTo>
                <a:cubicBezTo>
                  <a:pt x="538" y="760"/>
                  <a:pt x="538" y="756"/>
                  <a:pt x="534" y="754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0" y="629"/>
                  <a:pt x="414" y="617"/>
                  <a:pt x="424" y="616"/>
                </a:cubicBezTo>
                <a:cubicBezTo>
                  <a:pt x="588" y="594"/>
                  <a:pt x="588" y="594"/>
                  <a:pt x="588" y="594"/>
                </a:cubicBezTo>
                <a:cubicBezTo>
                  <a:pt x="591" y="594"/>
                  <a:pt x="595" y="591"/>
                  <a:pt x="597" y="587"/>
                </a:cubicBezTo>
                <a:cubicBezTo>
                  <a:pt x="672" y="439"/>
                  <a:pt x="672" y="439"/>
                  <a:pt x="672" y="439"/>
                </a:cubicBezTo>
                <a:cubicBezTo>
                  <a:pt x="676" y="430"/>
                  <a:pt x="688" y="430"/>
                  <a:pt x="693" y="439"/>
                </a:cubicBezTo>
                <a:cubicBezTo>
                  <a:pt x="765" y="589"/>
                  <a:pt x="765" y="589"/>
                  <a:pt x="765" y="589"/>
                </a:cubicBezTo>
                <a:cubicBezTo>
                  <a:pt x="766" y="593"/>
                  <a:pt x="769" y="595"/>
                  <a:pt x="773" y="596"/>
                </a:cubicBezTo>
                <a:cubicBezTo>
                  <a:pt x="937" y="621"/>
                  <a:pt x="937" y="621"/>
                  <a:pt x="937" y="621"/>
                </a:cubicBezTo>
                <a:cubicBezTo>
                  <a:pt x="946" y="623"/>
                  <a:pt x="950" y="635"/>
                  <a:pt x="943" y="6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white"/>
              </a:solidFill>
              <a:latin typeface="Calibri Light"/>
              <a:cs typeface="+mn-cs"/>
            </a:endParaRPr>
          </a:p>
        </p:txBody>
      </p:sp>
      <p:sp>
        <p:nvSpPr>
          <p:cNvPr id="86" name="ee4pContent1">
            <a:extLst>
              <a:ext uri="{FF2B5EF4-FFF2-40B4-BE49-F238E27FC236}">
                <a16:creationId xmlns="" xmlns:a16="http://schemas.microsoft.com/office/drawing/2014/main" id="{91E0D1DE-1574-5E18-0465-82C8647616DD}"/>
              </a:ext>
            </a:extLst>
          </p:cNvPr>
          <p:cNvSpPr txBox="1"/>
          <p:nvPr/>
        </p:nvSpPr>
        <p:spPr>
          <a:xfrm>
            <a:off x="7234361" y="2718482"/>
            <a:ext cx="1602815" cy="446150"/>
          </a:xfrm>
          <a:prstGeom prst="rect">
            <a:avLst/>
          </a:prstGeom>
          <a:solidFill>
            <a:srgbClr val="90805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ru-RU" sz="750" dirty="0">
                <a:solidFill>
                  <a:schemeClr val="bg1"/>
                </a:solidFill>
              </a:rPr>
              <a:t>ГКРК: ввод нового типа договора «платформа-исполнитель» и статуса «независимый работник»</a:t>
            </a:r>
          </a:p>
        </p:txBody>
      </p:sp>
      <p:sp>
        <p:nvSpPr>
          <p:cNvPr id="87" name="ee4pContent1">
            <a:extLst>
              <a:ext uri="{FF2B5EF4-FFF2-40B4-BE49-F238E27FC236}">
                <a16:creationId xmlns="" xmlns:a16="http://schemas.microsoft.com/office/drawing/2014/main" id="{0A837A07-32A1-BE36-2181-2D60C0C8FE15}"/>
              </a:ext>
            </a:extLst>
          </p:cNvPr>
          <p:cNvSpPr txBox="1"/>
          <p:nvPr/>
        </p:nvSpPr>
        <p:spPr>
          <a:xfrm>
            <a:off x="7234361" y="3249903"/>
            <a:ext cx="1602815" cy="538647"/>
          </a:xfrm>
          <a:prstGeom prst="rect">
            <a:avLst/>
          </a:prstGeom>
          <a:solidFill>
            <a:srgbClr val="90805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ru-RU" sz="750" dirty="0">
                <a:solidFill>
                  <a:schemeClr val="bg1"/>
                </a:solidFill>
              </a:rPr>
              <a:t>ЗРК «Об информатизации»: ввод новых понятий и регламентация отношений «платформа-исполнитель»</a:t>
            </a:r>
          </a:p>
        </p:txBody>
      </p:sp>
      <p:sp>
        <p:nvSpPr>
          <p:cNvPr id="88" name="ee4pContent1">
            <a:extLst>
              <a:ext uri="{FF2B5EF4-FFF2-40B4-BE49-F238E27FC236}">
                <a16:creationId xmlns="" xmlns:a16="http://schemas.microsoft.com/office/drawing/2014/main" id="{13978689-BBD2-925B-D80B-9E6C657FDB4E}"/>
              </a:ext>
            </a:extLst>
          </p:cNvPr>
          <p:cNvSpPr txBox="1"/>
          <p:nvPr/>
        </p:nvSpPr>
        <p:spPr>
          <a:xfrm>
            <a:off x="7234361" y="3893519"/>
            <a:ext cx="1602815" cy="446150"/>
          </a:xfrm>
          <a:prstGeom prst="rect">
            <a:avLst/>
          </a:prstGeom>
          <a:solidFill>
            <a:srgbClr val="90805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ru-RU"/>
            </a:defPPr>
            <a:lvl1pPr marR="0" lvl="0" indent="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</a:defRPr>
            </a:lvl1pPr>
          </a:lstStyle>
          <a:p>
            <a:r>
              <a:rPr lang="ru-RU" sz="750" dirty="0">
                <a:solidFill>
                  <a:schemeClr val="bg1"/>
                </a:solidFill>
              </a:rPr>
              <a:t>ЗРК «Об автомобильном транспорте»: регламентация отношений «платформа-таксопарк-водитель»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1548" y="4544289"/>
            <a:ext cx="8545628" cy="484173"/>
          </a:xfrm>
          <a:prstGeom prst="rect">
            <a:avLst/>
          </a:prstGeom>
          <a:solidFill>
            <a:srgbClr val="002F8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 defTabSz="685800" fontAlgn="auto">
              <a:spcBef>
                <a:spcPts val="0"/>
              </a:spcBef>
              <a:spcAft>
                <a:spcPts val="0"/>
              </a:spcAft>
              <a:defRPr sz="1400" b="1" kern="0">
                <a:solidFill>
                  <a:srgbClr val="FFC000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200" dirty="0"/>
              <a:t>По экспертным оценкам, в нашей стране посредством различного рода онлайн-платформ, </a:t>
            </a:r>
          </a:p>
          <a:p>
            <a:r>
              <a:rPr lang="ru-RU" sz="1200" dirty="0"/>
              <a:t>таких как Яндекс, </a:t>
            </a:r>
            <a:r>
              <a:rPr lang="ru-RU" sz="1200" dirty="0" err="1"/>
              <a:t>Убер</a:t>
            </a:r>
            <a:r>
              <a:rPr lang="ru-RU" sz="1200" dirty="0"/>
              <a:t>, Вольт и </a:t>
            </a:r>
            <a:r>
              <a:rPr lang="ru-RU" sz="1200" dirty="0" err="1"/>
              <a:t>Глово</a:t>
            </a:r>
            <a:r>
              <a:rPr lang="ru-RU" sz="1200" dirty="0"/>
              <a:t> заняты порядка </a:t>
            </a:r>
            <a:r>
              <a:rPr lang="ru-RU" sz="1600" dirty="0"/>
              <a:t>500 </a:t>
            </a:r>
            <a:r>
              <a:rPr lang="ru-RU" sz="1200" dirty="0"/>
              <a:t>тысяч</a:t>
            </a:r>
            <a:r>
              <a:rPr lang="ru-RU" sz="1600" dirty="0"/>
              <a:t> </a:t>
            </a:r>
            <a:r>
              <a:rPr lang="ru-RU" sz="1200" dirty="0"/>
              <a:t>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42876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44678" y="65685"/>
            <a:ext cx="856328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760">
              <a:defRPr/>
            </a:pPr>
            <a:r>
              <a:rPr lang="ru-RU" b="1" dirty="0">
                <a:solidFill>
                  <a:srgbClr val="FFC000"/>
                </a:solidFill>
                <a:latin typeface="Arial Narrow" panose="020B0606020202030204" pitchFamily="34" charset="0"/>
              </a:rPr>
              <a:t>ФОРМИРОВАНИЕ НАВЫКОВ И ПОВЫШЕНИЯ КВАЛИФИКАЦИИ</a:t>
            </a:r>
            <a:endParaRPr lang="en-US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ee4pHeader1">
            <a:extLst>
              <a:ext uri="{FF2B5EF4-FFF2-40B4-BE49-F238E27FC236}">
                <a16:creationId xmlns="" xmlns:a16="http://schemas.microsoft.com/office/drawing/2014/main" id="{3FA18BF8-479C-430C-ED75-2B6B53503406}"/>
              </a:ext>
            </a:extLst>
          </p:cNvPr>
          <p:cNvSpPr txBox="1"/>
          <p:nvPr/>
        </p:nvSpPr>
        <p:spPr>
          <a:xfrm>
            <a:off x="136700" y="4891085"/>
            <a:ext cx="3402000" cy="13021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 defTabSz="685760"/>
            <a:r>
              <a:rPr lang="ru-RU" sz="825" b="1" i="1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Источник</a:t>
            </a:r>
            <a:r>
              <a:rPr lang="ru-RU" sz="825" i="1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: БНС АСПиР РК</a:t>
            </a:r>
            <a:endParaRPr lang="ru-RU" sz="825" i="1" dirty="0">
              <a:solidFill>
                <a:schemeClr val="bg1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2B055C8E-2356-ECB0-F131-A078A8A4C961}"/>
              </a:ext>
            </a:extLst>
          </p:cNvPr>
          <p:cNvGrpSpPr/>
          <p:nvPr/>
        </p:nvGrpSpPr>
        <p:grpSpPr>
          <a:xfrm>
            <a:off x="250723" y="1012440"/>
            <a:ext cx="4374987" cy="3387339"/>
            <a:chOff x="334297" y="1356489"/>
            <a:chExt cx="7066353" cy="4788227"/>
          </a:xfrm>
        </p:grpSpPr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D04EFBFC-A923-D6CA-2B44-36D6A65A366D}"/>
                </a:ext>
              </a:extLst>
            </p:cNvPr>
            <p:cNvGrpSpPr/>
            <p:nvPr/>
          </p:nvGrpSpPr>
          <p:grpSpPr>
            <a:xfrm>
              <a:off x="3653865" y="1361891"/>
              <a:ext cx="249753" cy="610661"/>
              <a:chOff x="3484020" y="1755282"/>
              <a:chExt cx="345753" cy="432201"/>
            </a:xfrm>
            <a:solidFill>
              <a:srgbClr val="00B050"/>
            </a:solidFill>
          </p:grpSpPr>
          <p:sp>
            <p:nvSpPr>
              <p:cNvPr id="50" name="Шеврон 20">
                <a:extLst>
                  <a:ext uri="{FF2B5EF4-FFF2-40B4-BE49-F238E27FC236}">
                    <a16:creationId xmlns="" xmlns:a16="http://schemas.microsoft.com/office/drawing/2014/main" id="{3D54027F-DA34-E8ED-05E5-3B347757B7E7}"/>
                  </a:ext>
                </a:extLst>
              </p:cNvPr>
              <p:cNvSpPr/>
              <p:nvPr/>
            </p:nvSpPr>
            <p:spPr>
              <a:xfrm>
                <a:off x="3484020" y="1810516"/>
                <a:ext cx="241490" cy="324151"/>
              </a:xfrm>
              <a:prstGeom prst="chevron">
                <a:avLst>
                  <a:gd name="adj" fmla="val 78109"/>
                </a:avLst>
              </a:prstGeom>
              <a:solidFill>
                <a:srgbClr val="F2F2F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0"/>
                <a:endParaRPr lang="ru-RU" dirty="0" err="1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Шеврон 71">
                <a:extLst>
                  <a:ext uri="{FF2B5EF4-FFF2-40B4-BE49-F238E27FC236}">
                    <a16:creationId xmlns="" xmlns:a16="http://schemas.microsoft.com/office/drawing/2014/main" id="{FF58F34A-CB9F-B6CB-A429-26657F677D80}"/>
                  </a:ext>
                </a:extLst>
              </p:cNvPr>
              <p:cNvSpPr/>
              <p:nvPr/>
            </p:nvSpPr>
            <p:spPr>
              <a:xfrm>
                <a:off x="3527911" y="1755282"/>
                <a:ext cx="301862" cy="432201"/>
              </a:xfrm>
              <a:prstGeom prst="chevron">
                <a:avLst>
                  <a:gd name="adj" fmla="val 87298"/>
                </a:avLst>
              </a:prstGeom>
              <a:solidFill>
                <a:srgbClr val="295E7E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0"/>
                <a:endParaRPr lang="ru-RU" dirty="0" err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0" name="Прямоугольник 69">
              <a:extLst>
                <a:ext uri="{FF2B5EF4-FFF2-40B4-BE49-F238E27FC236}">
                  <a16:creationId xmlns="" xmlns:a16="http://schemas.microsoft.com/office/drawing/2014/main" id="{4E27AEA3-0EF9-84EF-EFFA-921F4D7142A8}"/>
                </a:ext>
              </a:extLst>
            </p:cNvPr>
            <p:cNvSpPr/>
            <p:nvPr/>
          </p:nvSpPr>
          <p:spPr>
            <a:xfrm>
              <a:off x="334297" y="1356489"/>
              <a:ext cx="3248554" cy="468000"/>
            </a:xfrm>
            <a:prstGeom prst="rect">
              <a:avLst/>
            </a:prstGeom>
            <a:solidFill>
              <a:srgbClr val="295E7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3" algn="ctr" defTabSz="685760"/>
              <a:r>
                <a:rPr lang="ru-RU" b="1" dirty="0">
                  <a:solidFill>
                    <a:prstClr val="white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Как сейчас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="" xmlns:a16="http://schemas.microsoft.com/office/drawing/2014/main" id="{FC972506-8350-F9F9-4CE2-07AA689BD3AD}"/>
                </a:ext>
              </a:extLst>
            </p:cNvPr>
            <p:cNvSpPr/>
            <p:nvPr/>
          </p:nvSpPr>
          <p:spPr>
            <a:xfrm>
              <a:off x="3991767" y="1356489"/>
              <a:ext cx="3087460" cy="468000"/>
            </a:xfrm>
            <a:prstGeom prst="rect">
              <a:avLst/>
            </a:prstGeom>
            <a:solidFill>
              <a:srgbClr val="5BAD8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/>
              <a:r>
                <a:rPr lang="ru-RU" b="1" dirty="0">
                  <a:solidFill>
                    <a:prstClr val="white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Как будет</a:t>
              </a:r>
            </a:p>
          </p:txBody>
        </p:sp>
        <p:sp>
          <p:nvSpPr>
            <p:cNvPr id="23" name="ee4pHeader1">
              <a:extLst>
                <a:ext uri="{FF2B5EF4-FFF2-40B4-BE49-F238E27FC236}">
                  <a16:creationId xmlns="" xmlns:a16="http://schemas.microsoft.com/office/drawing/2014/main" id="{770B3CEB-F6F3-1870-3855-9F8013C13B8C}"/>
                </a:ext>
              </a:extLst>
            </p:cNvPr>
            <p:cNvSpPr txBox="1"/>
            <p:nvPr/>
          </p:nvSpPr>
          <p:spPr>
            <a:xfrm>
              <a:off x="492005" y="1975542"/>
              <a:ext cx="2951732" cy="20848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lvl="3" defTabSz="685760"/>
              <a:r>
                <a:rPr lang="ru-RU" sz="750" dirty="0">
                  <a:solidFill>
                    <a:schemeClr val="bg1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Численность населения по возрастам в 2021, человек</a:t>
              </a:r>
              <a:endParaRPr lang="ru-RU" sz="750" dirty="0">
                <a:solidFill>
                  <a:schemeClr val="bg1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0" name="ee4pHeader1">
              <a:extLst>
                <a:ext uri="{FF2B5EF4-FFF2-40B4-BE49-F238E27FC236}">
                  <a16:creationId xmlns="" xmlns:a16="http://schemas.microsoft.com/office/drawing/2014/main" id="{A6887540-9459-45D3-2A57-8E98851FE3A5}"/>
                </a:ext>
              </a:extLst>
            </p:cNvPr>
            <p:cNvSpPr txBox="1"/>
            <p:nvPr/>
          </p:nvSpPr>
          <p:spPr>
            <a:xfrm>
              <a:off x="4066697" y="1975542"/>
              <a:ext cx="2951732" cy="20848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lvl="3" defTabSz="685760"/>
              <a:r>
                <a:rPr lang="ru-RU" sz="750" dirty="0">
                  <a:solidFill>
                    <a:schemeClr val="bg1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Численность населения по возрастам в 2021, человек</a:t>
              </a:r>
              <a:endParaRPr lang="ru-RU" sz="750" dirty="0">
                <a:solidFill>
                  <a:schemeClr val="bg1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Segoe UI Light" panose="020B0502040204020203" pitchFamily="34" charset="0"/>
              </a:endParaRPr>
            </a:p>
          </p:txBody>
        </p:sp>
        <p:graphicFrame>
          <p:nvGraphicFramePr>
            <p:cNvPr id="47" name="Диаграмма 46">
              <a:extLst>
                <a:ext uri="{FF2B5EF4-FFF2-40B4-BE49-F238E27FC236}">
                  <a16:creationId xmlns="" xmlns:a16="http://schemas.microsoft.com/office/drawing/2014/main" id="{94B754B6-C559-7408-239C-42C89800EF5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24488562"/>
                </p:ext>
              </p:extLst>
            </p:nvPr>
          </p:nvGraphicFramePr>
          <p:xfrm>
            <a:off x="4252681" y="2518602"/>
            <a:ext cx="2826545" cy="3258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6" name="Диаграмма 45">
              <a:extLst>
                <a:ext uri="{FF2B5EF4-FFF2-40B4-BE49-F238E27FC236}">
                  <a16:creationId xmlns="" xmlns:a16="http://schemas.microsoft.com/office/drawing/2014/main" id="{FB254E0B-86A3-66D8-FD23-9CB51C2D80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09584344"/>
                </p:ext>
              </p:extLst>
            </p:nvPr>
          </p:nvGraphicFramePr>
          <p:xfrm>
            <a:off x="665758" y="2518602"/>
            <a:ext cx="2826545" cy="3258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75FE2A48-1C8B-E83C-0F79-F115FDDC74DE}"/>
                </a:ext>
              </a:extLst>
            </p:cNvPr>
            <p:cNvCxnSpPr>
              <a:cxnSpLocks/>
            </p:cNvCxnSpPr>
            <p:nvPr/>
          </p:nvCxnSpPr>
          <p:spPr>
            <a:xfrm>
              <a:off x="3776585" y="2400716"/>
              <a:ext cx="0" cy="3744000"/>
            </a:xfrm>
            <a:prstGeom prst="line">
              <a:avLst/>
            </a:prstGeom>
            <a:ln w="19050" cap="rnd" cmpd="sng" algn="ctr">
              <a:solidFill>
                <a:srgbClr val="B2B2B2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26">
              <a:extLst>
                <a:ext uri="{FF2B5EF4-FFF2-40B4-BE49-F238E27FC236}">
                  <a16:creationId xmlns="" xmlns:a16="http://schemas.microsoft.com/office/drawing/2014/main" id="{69E9075F-9B53-9FA7-6781-788B4AEB3B67}"/>
                </a:ext>
              </a:extLst>
            </p:cNvPr>
            <p:cNvCxnSpPr>
              <a:cxnSpLocks/>
            </p:cNvCxnSpPr>
            <p:nvPr/>
          </p:nvCxnSpPr>
          <p:spPr>
            <a:xfrm>
              <a:off x="661181" y="3757209"/>
              <a:ext cx="0" cy="1282882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6D65C11-858D-F9BE-7034-29FFB2476D48}"/>
                </a:ext>
              </a:extLst>
            </p:cNvPr>
            <p:cNvSpPr txBox="1"/>
            <p:nvPr/>
          </p:nvSpPr>
          <p:spPr>
            <a:xfrm rot="16200000">
              <a:off x="5951" y="4268087"/>
              <a:ext cx="1055934" cy="263988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algn="ctr" defTabSz="685760">
                <a:lnSpc>
                  <a:spcPct val="70000"/>
                </a:lnSpc>
                <a:defRPr/>
              </a:pPr>
              <a:r>
                <a:rPr lang="ru-RU" sz="750" kern="0" dirty="0">
                  <a:solidFill>
                    <a:schemeClr val="bg1"/>
                  </a:solidFill>
                  <a:latin typeface="Trebuchet MS"/>
                </a:rPr>
                <a:t>Трудоспособный</a:t>
              </a:r>
            </a:p>
            <a:p>
              <a:pPr algn="ctr" defTabSz="685760">
                <a:lnSpc>
                  <a:spcPct val="70000"/>
                </a:lnSpc>
                <a:defRPr/>
              </a:pPr>
              <a:r>
                <a:rPr lang="ru-RU" sz="750" kern="0" dirty="0">
                  <a:solidFill>
                    <a:schemeClr val="bg1"/>
                  </a:solidFill>
                  <a:latin typeface="Trebuchet MS"/>
                </a:rPr>
                <a:t>возраст</a:t>
              </a:r>
              <a:endParaRPr lang="en-US" sz="750" kern="0" dirty="0">
                <a:solidFill>
                  <a:schemeClr val="bg1"/>
                </a:solidFill>
                <a:latin typeface="Trebuchet MS"/>
              </a:endParaRPr>
            </a:p>
          </p:txBody>
        </p:sp>
        <p:cxnSp>
          <p:nvCxnSpPr>
            <p:cNvPr id="28" name="Straight Connector 126">
              <a:extLst>
                <a:ext uri="{FF2B5EF4-FFF2-40B4-BE49-F238E27FC236}">
                  <a16:creationId xmlns="" xmlns:a16="http://schemas.microsoft.com/office/drawing/2014/main" id="{E2327BFB-77FC-2597-DC8F-068581BD3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4134" y="3804406"/>
              <a:ext cx="1670133" cy="0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0" name="Straight Connector 126">
              <a:extLst>
                <a:ext uri="{FF2B5EF4-FFF2-40B4-BE49-F238E27FC236}">
                  <a16:creationId xmlns="" xmlns:a16="http://schemas.microsoft.com/office/drawing/2014/main" id="{1C750714-1D3F-BF72-4302-F8A6B10C56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2399" y="4886643"/>
              <a:ext cx="1549108" cy="0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4" name="Straight Connector 126">
              <a:extLst>
                <a:ext uri="{FF2B5EF4-FFF2-40B4-BE49-F238E27FC236}">
                  <a16:creationId xmlns="" xmlns:a16="http://schemas.microsoft.com/office/drawing/2014/main" id="{7D04C9E5-CB72-7631-DF41-6C07050A09CA}"/>
                </a:ext>
              </a:extLst>
            </p:cNvPr>
            <p:cNvCxnSpPr>
              <a:cxnSpLocks/>
            </p:cNvCxnSpPr>
            <p:nvPr/>
          </p:nvCxnSpPr>
          <p:spPr>
            <a:xfrm>
              <a:off x="2413544" y="3891013"/>
              <a:ext cx="0" cy="920329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35" name="Straight Connector 126">
              <a:extLst>
                <a:ext uri="{FF2B5EF4-FFF2-40B4-BE49-F238E27FC236}">
                  <a16:creationId xmlns="" xmlns:a16="http://schemas.microsoft.com/office/drawing/2014/main" id="{22DE5085-5E42-8A12-36F7-2B705DEFB299}"/>
                </a:ext>
              </a:extLst>
            </p:cNvPr>
            <p:cNvCxnSpPr>
              <a:cxnSpLocks/>
            </p:cNvCxnSpPr>
            <p:nvPr/>
          </p:nvCxnSpPr>
          <p:spPr>
            <a:xfrm>
              <a:off x="2670353" y="4953825"/>
              <a:ext cx="0" cy="390442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992BD1D-44F0-39DD-B912-C33BDA8CE7C9}"/>
                </a:ext>
              </a:extLst>
            </p:cNvPr>
            <p:cNvSpPr txBox="1"/>
            <p:nvPr/>
          </p:nvSpPr>
          <p:spPr>
            <a:xfrm>
              <a:off x="2548330" y="3900150"/>
              <a:ext cx="1121092" cy="856983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defTabSz="685760">
                <a:defRPr/>
              </a:pPr>
              <a:r>
                <a:rPr lang="ru-RU" sz="788" b="1" kern="0" dirty="0">
                  <a:solidFill>
                    <a:schemeClr val="bg1"/>
                  </a:solidFill>
                  <a:latin typeface="Trebuchet MS"/>
                </a:rPr>
                <a:t>Министерство</a:t>
              </a:r>
            </a:p>
            <a:p>
              <a:pPr defTabSz="685760">
                <a:defRPr/>
              </a:pPr>
              <a:r>
                <a:rPr lang="ru-RU" sz="788" b="1" kern="0" dirty="0">
                  <a:solidFill>
                    <a:schemeClr val="bg1"/>
                  </a:solidFill>
                  <a:latin typeface="Trebuchet MS"/>
                </a:rPr>
                <a:t>труда и</a:t>
              </a:r>
            </a:p>
            <a:p>
              <a:pPr defTabSz="685760">
                <a:defRPr/>
              </a:pPr>
              <a:r>
                <a:rPr lang="ru-RU" sz="788" b="1" kern="0" dirty="0">
                  <a:solidFill>
                    <a:schemeClr val="bg1"/>
                  </a:solidFill>
                  <a:latin typeface="Trebuchet MS"/>
                </a:rPr>
                <a:t>социальной </a:t>
              </a:r>
            </a:p>
            <a:p>
              <a:pPr defTabSz="685760">
                <a:defRPr/>
              </a:pPr>
              <a:r>
                <a:rPr lang="ru-RU" sz="788" b="1" kern="0" dirty="0">
                  <a:solidFill>
                    <a:schemeClr val="bg1"/>
                  </a:solidFill>
                  <a:latin typeface="Trebuchet MS"/>
                </a:rPr>
                <a:t>защиты </a:t>
              </a:r>
            </a:p>
            <a:p>
              <a:pPr defTabSz="685760">
                <a:defRPr/>
              </a:pPr>
              <a:r>
                <a:rPr lang="ru-RU" sz="788" b="1" kern="0" dirty="0">
                  <a:solidFill>
                    <a:schemeClr val="bg1"/>
                  </a:solidFill>
                  <a:latin typeface="Trebuchet MS"/>
                </a:rPr>
                <a:t>населения</a:t>
              </a:r>
              <a:endParaRPr lang="en-US" sz="788" b="1" kern="0" dirty="0">
                <a:solidFill>
                  <a:schemeClr val="bg1"/>
                </a:solidFill>
                <a:latin typeface="Trebuchet M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C407F80-CF11-A0E3-2D96-5398DD397BD4}"/>
                </a:ext>
              </a:extLst>
            </p:cNvPr>
            <p:cNvSpPr txBox="1"/>
            <p:nvPr/>
          </p:nvSpPr>
          <p:spPr>
            <a:xfrm>
              <a:off x="2803970" y="4911240"/>
              <a:ext cx="1009758" cy="489446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defTabSz="685760">
                <a:defRPr/>
              </a:pPr>
              <a:r>
                <a:rPr lang="ru-RU" sz="750" kern="0" dirty="0">
                  <a:solidFill>
                    <a:schemeClr val="bg1"/>
                  </a:solidFill>
                  <a:latin typeface="Trebuchet MS"/>
                </a:rPr>
                <a:t>Министерство</a:t>
              </a:r>
            </a:p>
            <a:p>
              <a:pPr defTabSz="685760">
                <a:defRPr/>
              </a:pPr>
              <a:r>
                <a:rPr lang="ru-RU" sz="750" kern="0" dirty="0">
                  <a:solidFill>
                    <a:schemeClr val="bg1"/>
                  </a:solidFill>
                  <a:latin typeface="Trebuchet MS"/>
                </a:rPr>
                <a:t>образования</a:t>
              </a:r>
            </a:p>
            <a:p>
              <a:pPr defTabSz="685760">
                <a:defRPr/>
              </a:pPr>
              <a:r>
                <a:rPr lang="ru-RU" sz="750" kern="0" dirty="0">
                  <a:solidFill>
                    <a:schemeClr val="bg1"/>
                  </a:solidFill>
                  <a:latin typeface="Trebuchet MS"/>
                </a:rPr>
                <a:t>и науки</a:t>
              </a:r>
              <a:endParaRPr lang="en-US" sz="750" kern="0" dirty="0">
                <a:solidFill>
                  <a:schemeClr val="bg1"/>
                </a:solidFill>
                <a:latin typeface="Trebuchet MS"/>
              </a:endParaRPr>
            </a:p>
          </p:txBody>
        </p:sp>
        <p:cxnSp>
          <p:nvCxnSpPr>
            <p:cNvPr id="58" name="Straight Connector 126">
              <a:extLst>
                <a:ext uri="{FF2B5EF4-FFF2-40B4-BE49-F238E27FC236}">
                  <a16:creationId xmlns="" xmlns:a16="http://schemas.microsoft.com/office/drawing/2014/main" id="{1491285A-FFC6-6B60-BB4B-4A5A333434FF}"/>
                </a:ext>
              </a:extLst>
            </p:cNvPr>
            <p:cNvCxnSpPr>
              <a:cxnSpLocks/>
            </p:cNvCxnSpPr>
            <p:nvPr/>
          </p:nvCxnSpPr>
          <p:spPr>
            <a:xfrm>
              <a:off x="4226120" y="3757209"/>
              <a:ext cx="0" cy="1282882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EBE4033-5205-E16C-9036-76D44670F489}"/>
                </a:ext>
              </a:extLst>
            </p:cNvPr>
            <p:cNvSpPr txBox="1"/>
            <p:nvPr/>
          </p:nvSpPr>
          <p:spPr>
            <a:xfrm rot="16200000">
              <a:off x="3592873" y="4268087"/>
              <a:ext cx="1055934" cy="263988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algn="ctr" defTabSz="685760">
                <a:lnSpc>
                  <a:spcPct val="70000"/>
                </a:lnSpc>
                <a:defRPr/>
              </a:pPr>
              <a:r>
                <a:rPr lang="ru-RU" sz="750" kern="0" dirty="0">
                  <a:solidFill>
                    <a:schemeClr val="bg1"/>
                  </a:solidFill>
                  <a:latin typeface="Trebuchet MS"/>
                </a:rPr>
                <a:t>Трудоспособный</a:t>
              </a:r>
            </a:p>
            <a:p>
              <a:pPr algn="ctr" defTabSz="685760">
                <a:lnSpc>
                  <a:spcPct val="70000"/>
                </a:lnSpc>
                <a:defRPr/>
              </a:pPr>
              <a:r>
                <a:rPr lang="ru-RU" sz="750" kern="0" dirty="0">
                  <a:solidFill>
                    <a:schemeClr val="bg1"/>
                  </a:solidFill>
                  <a:latin typeface="Trebuchet MS"/>
                </a:rPr>
                <a:t>возраст</a:t>
              </a:r>
              <a:endParaRPr lang="en-US" sz="750" kern="0" dirty="0">
                <a:solidFill>
                  <a:schemeClr val="bg1"/>
                </a:solidFill>
                <a:latin typeface="Trebuchet MS"/>
              </a:endParaRPr>
            </a:p>
          </p:txBody>
        </p:sp>
        <p:cxnSp>
          <p:nvCxnSpPr>
            <p:cNvPr id="60" name="Straight Connector 126">
              <a:extLst>
                <a:ext uri="{FF2B5EF4-FFF2-40B4-BE49-F238E27FC236}">
                  <a16:creationId xmlns="" xmlns:a16="http://schemas.microsoft.com/office/drawing/2014/main" id="{331D637C-4F88-7E01-43F8-C04365D70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057" y="3769890"/>
              <a:ext cx="1670133" cy="0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61" name="Straight Connector 126">
              <a:extLst>
                <a:ext uri="{FF2B5EF4-FFF2-40B4-BE49-F238E27FC236}">
                  <a16:creationId xmlns="" xmlns:a16="http://schemas.microsoft.com/office/drawing/2014/main" id="{EC4CB0DB-4A72-6D1C-E7D1-FE14D759E2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9321" y="4886643"/>
              <a:ext cx="1549108" cy="0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63" name="Straight Connector 126">
              <a:extLst>
                <a:ext uri="{FF2B5EF4-FFF2-40B4-BE49-F238E27FC236}">
                  <a16:creationId xmlns="" xmlns:a16="http://schemas.microsoft.com/office/drawing/2014/main" id="{BDAC8E82-57DA-8AD1-5327-33A2A1A4B779}"/>
                </a:ext>
              </a:extLst>
            </p:cNvPr>
            <p:cNvCxnSpPr>
              <a:cxnSpLocks/>
            </p:cNvCxnSpPr>
            <p:nvPr/>
          </p:nvCxnSpPr>
          <p:spPr>
            <a:xfrm>
              <a:off x="6000466" y="3891013"/>
              <a:ext cx="0" cy="920329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65" name="Straight Connector 126">
              <a:extLst>
                <a:ext uri="{FF2B5EF4-FFF2-40B4-BE49-F238E27FC236}">
                  <a16:creationId xmlns="" xmlns:a16="http://schemas.microsoft.com/office/drawing/2014/main" id="{7A148693-FD45-B472-5735-9E6C28E9B97C}"/>
                </a:ext>
              </a:extLst>
            </p:cNvPr>
            <p:cNvCxnSpPr>
              <a:cxnSpLocks/>
            </p:cNvCxnSpPr>
            <p:nvPr/>
          </p:nvCxnSpPr>
          <p:spPr>
            <a:xfrm>
              <a:off x="6256105" y="4953825"/>
              <a:ext cx="0" cy="390442"/>
            </a:xfrm>
            <a:prstGeom prst="line">
              <a:avLst/>
            </a:prstGeom>
            <a:noFill/>
            <a:ln w="9525" cap="rnd" cmpd="sng" algn="ctr">
              <a:solidFill>
                <a:srgbClr val="6E6F73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FD315323-2818-227E-C5E9-674DD21727C7}"/>
                </a:ext>
              </a:extLst>
            </p:cNvPr>
            <p:cNvSpPr txBox="1"/>
            <p:nvPr/>
          </p:nvSpPr>
          <p:spPr>
            <a:xfrm>
              <a:off x="6135252" y="3904125"/>
              <a:ext cx="1195962" cy="856983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defTabSz="685760">
                <a:defRPr/>
              </a:pPr>
              <a:r>
                <a:rPr lang="ru-RU" sz="788" b="1" kern="0" dirty="0">
                  <a:solidFill>
                    <a:schemeClr val="bg1"/>
                  </a:solidFill>
                  <a:latin typeface="Trebuchet MS"/>
                </a:rPr>
                <a:t>Министерство</a:t>
              </a:r>
            </a:p>
            <a:p>
              <a:pPr defTabSz="685760">
                <a:defRPr/>
              </a:pPr>
              <a:r>
                <a:rPr lang="ru-RU" sz="788" b="1" kern="0" dirty="0">
                  <a:solidFill>
                    <a:schemeClr val="bg1"/>
                  </a:solidFill>
                  <a:latin typeface="Trebuchet MS"/>
                </a:rPr>
                <a:t>труда и</a:t>
              </a:r>
            </a:p>
            <a:p>
              <a:pPr defTabSz="685760">
                <a:defRPr/>
              </a:pPr>
              <a:r>
                <a:rPr lang="ru-RU" sz="788" b="1" kern="0" dirty="0">
                  <a:solidFill>
                    <a:schemeClr val="bg1"/>
                  </a:solidFill>
                  <a:latin typeface="Trebuchet MS"/>
                </a:rPr>
                <a:t>социальной </a:t>
              </a:r>
            </a:p>
            <a:p>
              <a:pPr defTabSz="685760">
                <a:defRPr/>
              </a:pPr>
              <a:r>
                <a:rPr lang="ru-RU" sz="788" b="1" kern="0" dirty="0">
                  <a:solidFill>
                    <a:schemeClr val="bg1"/>
                  </a:solidFill>
                  <a:latin typeface="Trebuchet MS"/>
                </a:rPr>
                <a:t>защиты </a:t>
              </a:r>
            </a:p>
            <a:p>
              <a:pPr defTabSz="685760">
                <a:defRPr/>
              </a:pPr>
              <a:r>
                <a:rPr lang="ru-RU" sz="788" b="1" kern="0" dirty="0">
                  <a:solidFill>
                    <a:schemeClr val="bg1"/>
                  </a:solidFill>
                  <a:latin typeface="Trebuchet MS"/>
                </a:rPr>
                <a:t>населения</a:t>
              </a:r>
              <a:endParaRPr lang="en-US" sz="788" b="1" kern="0" dirty="0">
                <a:solidFill>
                  <a:schemeClr val="bg1"/>
                </a:solidFill>
                <a:latin typeface="Trebuchet M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BE4A6BB1-6695-10C3-3046-DF99B07C8E17}"/>
                </a:ext>
              </a:extLst>
            </p:cNvPr>
            <p:cNvSpPr txBox="1"/>
            <p:nvPr/>
          </p:nvSpPr>
          <p:spPr>
            <a:xfrm>
              <a:off x="6390892" y="4911240"/>
              <a:ext cx="1009758" cy="489446"/>
            </a:xfrm>
            <a:prstGeom prst="rect">
              <a:avLst/>
            </a:prstGeom>
            <a:noFill/>
            <a:ln cap="rnd">
              <a:noFill/>
              <a:prstDash val="solid"/>
            </a:ln>
          </p:spPr>
          <p:txBody>
            <a:bodyPr wrap="none" lIns="0" tIns="0" rIns="0" bIns="0" rtlCol="0" anchor="b" anchorCtr="0">
              <a:spAutoFit/>
            </a:bodyPr>
            <a:lstStyle/>
            <a:p>
              <a:pPr defTabSz="685760">
                <a:defRPr/>
              </a:pPr>
              <a:r>
                <a:rPr lang="ru-RU" sz="750" kern="0" dirty="0">
                  <a:solidFill>
                    <a:schemeClr val="bg1"/>
                  </a:solidFill>
                  <a:latin typeface="Trebuchet MS"/>
                </a:rPr>
                <a:t>Министерство</a:t>
              </a:r>
            </a:p>
            <a:p>
              <a:pPr defTabSz="685760">
                <a:defRPr/>
              </a:pPr>
              <a:r>
                <a:rPr lang="ru-RU" sz="750" kern="0" dirty="0">
                  <a:solidFill>
                    <a:schemeClr val="bg1"/>
                  </a:solidFill>
                  <a:latin typeface="Trebuchet MS"/>
                </a:rPr>
                <a:t>образования</a:t>
              </a:r>
            </a:p>
            <a:p>
              <a:pPr defTabSz="685760">
                <a:defRPr/>
              </a:pPr>
              <a:r>
                <a:rPr lang="ru-RU" sz="750" kern="0" dirty="0">
                  <a:solidFill>
                    <a:schemeClr val="bg1"/>
                  </a:solidFill>
                  <a:latin typeface="Trebuchet MS"/>
                </a:rPr>
                <a:t>и науки</a:t>
              </a:r>
              <a:endParaRPr lang="en-US" sz="750" kern="0" dirty="0">
                <a:solidFill>
                  <a:schemeClr val="bg1"/>
                </a:solidFill>
                <a:latin typeface="Trebuchet MS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="" xmlns:a16="http://schemas.microsoft.com/office/drawing/2014/main" id="{C46329D8-EAFD-69F6-3B1D-B938A0EF291A}"/>
                </a:ext>
              </a:extLst>
            </p:cNvPr>
            <p:cNvSpPr/>
            <p:nvPr/>
          </p:nvSpPr>
          <p:spPr>
            <a:xfrm rot="16447233">
              <a:off x="301062" y="4125437"/>
              <a:ext cx="1540528" cy="40207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ADAE21CF-B716-5488-964B-DA82D35213AA}"/>
                </a:ext>
              </a:extLst>
            </p:cNvPr>
            <p:cNvSpPr/>
            <p:nvPr/>
          </p:nvSpPr>
          <p:spPr>
            <a:xfrm rot="19692417">
              <a:off x="4274827" y="3592114"/>
              <a:ext cx="1798946" cy="1426579"/>
            </a:xfrm>
            <a:prstGeom prst="ellipse">
              <a:avLst/>
            </a:prstGeom>
            <a:noFill/>
            <a:ln>
              <a:solidFill>
                <a:srgbClr val="5BA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967A0FC4-61E6-536B-58F5-96B18306854D}"/>
                </a:ext>
              </a:extLst>
            </p:cNvPr>
            <p:cNvSpPr/>
            <p:nvPr/>
          </p:nvSpPr>
          <p:spPr>
            <a:xfrm>
              <a:off x="1667437" y="2695679"/>
              <a:ext cx="1438924" cy="791683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0"/>
              <a:r>
                <a:rPr lang="ru-RU" sz="750" b="1" dirty="0">
                  <a:solidFill>
                    <a:schemeClr val="bg1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Целевой контингент</a:t>
              </a:r>
            </a:p>
            <a:p>
              <a:pPr defTabSz="685760"/>
              <a:r>
                <a:rPr lang="en-US" sz="750" b="1" dirty="0">
                  <a:solidFill>
                    <a:schemeClr val="bg1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~</a:t>
              </a:r>
              <a:r>
                <a:rPr lang="ru-RU" sz="750" b="1" dirty="0">
                  <a:solidFill>
                    <a:srgbClr val="FF0000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500 тысяч </a:t>
              </a:r>
              <a:r>
                <a:rPr lang="ru-RU" sz="750" dirty="0">
                  <a:solidFill>
                    <a:schemeClr val="bg1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(МТСЗН, работодатели)</a:t>
              </a:r>
            </a:p>
          </p:txBody>
        </p:sp>
        <p:cxnSp>
          <p:nvCxnSpPr>
            <p:cNvPr id="76" name="Прямая соединительная линия 75">
              <a:extLst>
                <a:ext uri="{FF2B5EF4-FFF2-40B4-BE49-F238E27FC236}">
                  <a16:creationId xmlns="" xmlns:a16="http://schemas.microsoft.com/office/drawing/2014/main" id="{FDBD6D88-4447-CFC5-1DF8-4D77B94E1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8802" y="3042651"/>
              <a:ext cx="485288" cy="4199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Прямоугольник 76">
              <a:extLst>
                <a:ext uri="{FF2B5EF4-FFF2-40B4-BE49-F238E27FC236}">
                  <a16:creationId xmlns="" xmlns:a16="http://schemas.microsoft.com/office/drawing/2014/main" id="{6EB79873-29CD-EA0D-EB06-0C1081A90987}"/>
                </a:ext>
              </a:extLst>
            </p:cNvPr>
            <p:cNvSpPr/>
            <p:nvPr/>
          </p:nvSpPr>
          <p:spPr>
            <a:xfrm>
              <a:off x="5663307" y="2635826"/>
              <a:ext cx="1442479" cy="791683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0"/>
              <a:r>
                <a:rPr lang="ru-RU" sz="750" b="1" dirty="0">
                  <a:solidFill>
                    <a:schemeClr val="bg1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Целевой контингент</a:t>
              </a:r>
            </a:p>
            <a:p>
              <a:pPr defTabSz="685760"/>
              <a:r>
                <a:rPr lang="en-US" sz="750" b="1" dirty="0">
                  <a:solidFill>
                    <a:schemeClr val="bg1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~</a:t>
              </a:r>
              <a:r>
                <a:rPr lang="ru-RU" sz="750" b="1" dirty="0">
                  <a:solidFill>
                    <a:srgbClr val="FF0000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9</a:t>
              </a:r>
              <a:r>
                <a:rPr lang="ru-RU" sz="750" b="1" dirty="0">
                  <a:solidFill>
                    <a:schemeClr val="bg1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 </a:t>
              </a:r>
              <a:r>
                <a:rPr lang="ru-RU" sz="750" b="1" dirty="0">
                  <a:solidFill>
                    <a:srgbClr val="FF0000"/>
                  </a:solidFill>
                  <a:latin typeface="Trebuchet MS" panose="020B0603020202020204" pitchFamily="34" charset="0"/>
                  <a:cs typeface="Segoe UI Light" panose="020B0502040204020203" pitchFamily="34" charset="0"/>
                </a:rPr>
                <a:t>миллионов</a:t>
              </a:r>
            </a:p>
          </p:txBody>
        </p:sp>
        <p:cxnSp>
          <p:nvCxnSpPr>
            <p:cNvPr id="78" name="Прямая соединительная линия 77">
              <a:extLst>
                <a:ext uri="{FF2B5EF4-FFF2-40B4-BE49-F238E27FC236}">
                  <a16:creationId xmlns="" xmlns:a16="http://schemas.microsoft.com/office/drawing/2014/main" id="{CF3307EC-BC60-EF94-68D3-A2B516F4C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1056" y="3041967"/>
              <a:ext cx="312253" cy="43457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e4pHeader1">
              <a:extLst>
                <a:ext uri="{FF2B5EF4-FFF2-40B4-BE49-F238E27FC236}">
                  <a16:creationId xmlns="" xmlns:a16="http://schemas.microsoft.com/office/drawing/2014/main" id="{0A711AEB-39E2-4BC6-A666-83FBDD9FAC83}"/>
                </a:ext>
              </a:extLst>
            </p:cNvPr>
            <p:cNvSpPr txBox="1"/>
            <p:nvPr/>
          </p:nvSpPr>
          <p:spPr>
            <a:xfrm>
              <a:off x="771608" y="5858907"/>
              <a:ext cx="3096451" cy="20512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66675" lvl="3" defTabSz="685760">
                <a:spcAft>
                  <a:spcPts val="300"/>
                </a:spcAft>
              </a:pPr>
              <a:r>
                <a:rPr lang="ru-RU" sz="788" dirty="0">
                  <a:solidFill>
                    <a:schemeClr val="bg1"/>
                  </a:solidFill>
                  <a:latin typeface="Trebuchet MS" panose="020B0603020202020204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Ежегодно лишь </a:t>
              </a:r>
              <a:r>
                <a:rPr lang="ru-RU" sz="788" b="1" dirty="0">
                  <a:solidFill>
                    <a:srgbClr val="FF0000"/>
                  </a:solidFill>
                  <a:latin typeface="Trebuchet MS" panose="020B0603020202020204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5%</a:t>
              </a:r>
              <a:r>
                <a:rPr lang="ru-RU" sz="788" dirty="0">
                  <a:solidFill>
                    <a:schemeClr val="bg1"/>
                  </a:solidFill>
                  <a:latin typeface="Trebuchet MS" panose="020B0603020202020204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 наемных работников проходят обучение</a:t>
              </a: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E892F959-12A8-019B-2503-2B7F170FF92C}"/>
              </a:ext>
            </a:extLst>
          </p:cNvPr>
          <p:cNvSpPr/>
          <p:nvPr/>
        </p:nvSpPr>
        <p:spPr>
          <a:xfrm>
            <a:off x="5336496" y="822329"/>
            <a:ext cx="3371467" cy="260555"/>
          </a:xfrm>
          <a:prstGeom prst="rect">
            <a:avLst/>
          </a:prstGeom>
          <a:noFill/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760">
              <a:lnSpc>
                <a:spcPct val="92000"/>
              </a:lnSpc>
            </a:pPr>
            <a:r>
              <a:rPr lang="ru-RU" sz="1050" dirty="0">
                <a:solidFill>
                  <a:srgbClr val="FFC000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 </a:t>
            </a:r>
            <a:r>
              <a:rPr lang="ru-RU" sz="1400" b="1" dirty="0">
                <a:solidFill>
                  <a:srgbClr val="FFC000"/>
                </a:solidFill>
                <a:latin typeface="Arial Narrow" panose="020B0606020202030204" pitchFamily="34" charset="0"/>
                <a:cs typeface="Segoe UI Light" panose="020B0502040204020203" pitchFamily="34" charset="0"/>
              </a:rPr>
              <a:t>Национальная система квалификации</a:t>
            </a:r>
            <a:endParaRPr lang="ru-RU" sz="1050" b="1" dirty="0">
              <a:solidFill>
                <a:srgbClr val="FFC000"/>
              </a:solidFill>
              <a:latin typeface="Arial Narrow" panose="020B060602020203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1CF7D59-BADF-DC61-7147-7FD7C8709E3F}"/>
              </a:ext>
            </a:extLst>
          </p:cNvPr>
          <p:cNvGrpSpPr/>
          <p:nvPr/>
        </p:nvGrpSpPr>
        <p:grpSpPr>
          <a:xfrm>
            <a:off x="5417764" y="2200414"/>
            <a:ext cx="3440486" cy="1232726"/>
            <a:chOff x="8417969" y="1995198"/>
            <a:chExt cx="2720204" cy="2429752"/>
          </a:xfrm>
        </p:grpSpPr>
        <p:sp>
          <p:nvSpPr>
            <p:cNvPr id="55" name="ee4pHeader1">
              <a:extLst>
                <a:ext uri="{FF2B5EF4-FFF2-40B4-BE49-F238E27FC236}">
                  <a16:creationId xmlns="" xmlns:a16="http://schemas.microsoft.com/office/drawing/2014/main" id="{604526FB-2C3C-F689-8B45-7A56E7FA5907}"/>
                </a:ext>
              </a:extLst>
            </p:cNvPr>
            <p:cNvSpPr txBox="1"/>
            <p:nvPr/>
          </p:nvSpPr>
          <p:spPr>
            <a:xfrm rot="16200000">
              <a:off x="8628668" y="1820367"/>
              <a:ext cx="2298806" cy="2720203"/>
            </a:xfrm>
            <a:prstGeom prst="roundRect">
              <a:avLst>
                <a:gd name="adj" fmla="val 1173"/>
              </a:avLst>
            </a:prstGeom>
            <a:noFill/>
            <a:ln cap="rnd">
              <a:solidFill>
                <a:srgbClr val="295E7E"/>
              </a:solidFill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lvl="3" algn="ctr" defTabSz="685760"/>
              <a:endParaRPr lang="ru-RU" sz="800" dirty="0">
                <a:solidFill>
                  <a:schemeClr val="bg1"/>
                </a:solidFill>
                <a:latin typeface="Arial Narrow" panose="020B0606020202030204" pitchFamily="34" charset="0"/>
                <a:ea typeface="Segoe UI Black" panose="020B0A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529EDCAE-17F9-D699-FB33-1D43EC2FD70F}"/>
                </a:ext>
              </a:extLst>
            </p:cNvPr>
            <p:cNvSpPr/>
            <p:nvPr/>
          </p:nvSpPr>
          <p:spPr>
            <a:xfrm>
              <a:off x="8438173" y="2432903"/>
              <a:ext cx="2700000" cy="1992047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60">
                <a:lnSpc>
                  <a:spcPct val="90000"/>
                </a:lnSpc>
                <a:spcAft>
                  <a:spcPts val="450"/>
                </a:spcAft>
              </a:pPr>
              <a:r>
                <a:rPr lang="ru-RU" sz="1000" u="sng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1. </a:t>
              </a:r>
              <a:r>
                <a:rPr lang="ru-RU" sz="1000" b="1" u="sng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Организации образования </a:t>
              </a:r>
            </a:p>
            <a:p>
              <a:pPr marL="133350" defTabSz="685760">
                <a:lnSpc>
                  <a:spcPct val="90000"/>
                </a:lnSpc>
                <a:spcAft>
                  <a:spcPts val="450"/>
                </a:spcAft>
              </a:pPr>
              <a:r>
                <a:rPr lang="ru-RU" sz="1000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разрабатывают образовательные программы на основе ПС </a:t>
              </a:r>
            </a:p>
            <a:p>
              <a:pPr defTabSz="685760">
                <a:lnSpc>
                  <a:spcPct val="90000"/>
                </a:lnSpc>
                <a:spcAft>
                  <a:spcPts val="450"/>
                </a:spcAft>
              </a:pPr>
              <a:r>
                <a:rPr lang="ru-RU" sz="1000" b="1" u="sng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2.Государство</a:t>
              </a:r>
            </a:p>
            <a:p>
              <a:pPr marL="133350" defTabSz="685760">
                <a:lnSpc>
                  <a:spcPct val="90000"/>
                </a:lnSpc>
                <a:spcAft>
                  <a:spcPts val="450"/>
                </a:spcAft>
              </a:pPr>
              <a:r>
                <a:rPr lang="ru-RU" sz="1000" u="sng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размещает госзаказ</a:t>
              </a:r>
              <a:r>
                <a:rPr lang="ru-RU" sz="1000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 в вузы и колледжи, где образовательные программы соответствуют требованиям ПС</a:t>
              </a:r>
              <a:endParaRPr lang="ru-RU" sz="900" b="1" dirty="0">
                <a:solidFill>
                  <a:schemeClr val="bg1"/>
                </a:solidFill>
                <a:latin typeface="Arial Narrow" panose="020B0606020202030204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ee4pContent1">
              <a:extLst>
                <a:ext uri="{FF2B5EF4-FFF2-40B4-BE49-F238E27FC236}">
                  <a16:creationId xmlns="" xmlns:a16="http://schemas.microsoft.com/office/drawing/2014/main" id="{8126C9E6-D3FF-D054-ECAC-659F48B39A04}"/>
                </a:ext>
              </a:extLst>
            </p:cNvPr>
            <p:cNvSpPr txBox="1"/>
            <p:nvPr/>
          </p:nvSpPr>
          <p:spPr>
            <a:xfrm>
              <a:off x="8531634" y="1995198"/>
              <a:ext cx="1979003" cy="425744"/>
            </a:xfrm>
            <a:prstGeom prst="rect">
              <a:avLst/>
            </a:prstGeom>
            <a:solidFill>
              <a:srgbClr val="D2E0E6">
                <a:alpha val="65000"/>
              </a:srgb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ru-RU"/>
              </a:defPPr>
              <a:lvl1pPr marR="0" lvl="0" indent="0"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/>
                </a:defRPr>
              </a:lvl1pPr>
            </a:lstStyle>
            <a:p>
              <a:pPr defTabSz="685760"/>
              <a:r>
                <a:rPr lang="ru-RU" sz="105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2.Образовательные программы </a:t>
              </a: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547EC780-FE1B-7F9D-93B0-7F6C680A27EC}"/>
              </a:ext>
            </a:extLst>
          </p:cNvPr>
          <p:cNvGrpSpPr/>
          <p:nvPr/>
        </p:nvGrpSpPr>
        <p:grpSpPr>
          <a:xfrm>
            <a:off x="5691857" y="3543975"/>
            <a:ext cx="3166392" cy="949386"/>
            <a:chOff x="8345507" y="2148620"/>
            <a:chExt cx="2690991" cy="1739631"/>
          </a:xfrm>
        </p:grpSpPr>
        <p:sp>
          <p:nvSpPr>
            <p:cNvPr id="62" name="ee4pHeader1">
              <a:extLst>
                <a:ext uri="{FF2B5EF4-FFF2-40B4-BE49-F238E27FC236}">
                  <a16:creationId xmlns="" xmlns:a16="http://schemas.microsoft.com/office/drawing/2014/main" id="{5F371C79-70B0-93A1-1F9A-ADA82F118EB5}"/>
                </a:ext>
              </a:extLst>
            </p:cNvPr>
            <p:cNvSpPr txBox="1"/>
            <p:nvPr/>
          </p:nvSpPr>
          <p:spPr>
            <a:xfrm rot="16200000">
              <a:off x="8852006" y="1703759"/>
              <a:ext cx="1680650" cy="2688334"/>
            </a:xfrm>
            <a:prstGeom prst="roundRect">
              <a:avLst>
                <a:gd name="adj" fmla="val 1173"/>
              </a:avLst>
            </a:prstGeom>
            <a:noFill/>
            <a:ln cap="rnd">
              <a:solidFill>
                <a:srgbClr val="295E7E"/>
              </a:solidFill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lvl="3" algn="ctr" defTabSz="685760"/>
              <a:endParaRPr lang="ru-RU" sz="800" dirty="0">
                <a:solidFill>
                  <a:schemeClr val="bg1"/>
                </a:solidFill>
                <a:latin typeface="Arial Narrow" panose="020B0606020202030204" pitchFamily="34" charset="0"/>
                <a:ea typeface="Segoe UI Black" panose="020B0A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ED017C0B-AB40-C5D0-37FE-A34E3A80A73D}"/>
                </a:ext>
              </a:extLst>
            </p:cNvPr>
            <p:cNvSpPr/>
            <p:nvPr/>
          </p:nvSpPr>
          <p:spPr>
            <a:xfrm>
              <a:off x="8345507" y="2610301"/>
              <a:ext cx="2650001" cy="1252379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60">
                <a:lnSpc>
                  <a:spcPct val="90000"/>
                </a:lnSpc>
                <a:spcAft>
                  <a:spcPts val="450"/>
                </a:spcAft>
              </a:pPr>
              <a:r>
                <a:rPr lang="ru-RU" sz="900" b="1" u="sng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Работник </a:t>
              </a:r>
            </a:p>
            <a:p>
              <a:pPr marL="128588" indent="-128588" defTabSz="685760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проходит оценку знаний в Центрах сертификации.</a:t>
              </a:r>
            </a:p>
            <a:p>
              <a:pPr marL="128588" indent="-128588" defTabSz="685760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участие в сертификации  добровольно, кроме регулируемых государством профессий</a:t>
              </a:r>
            </a:p>
          </p:txBody>
        </p:sp>
        <p:sp>
          <p:nvSpPr>
            <p:cNvPr id="68" name="ee4pContent1">
              <a:extLst>
                <a:ext uri="{FF2B5EF4-FFF2-40B4-BE49-F238E27FC236}">
                  <a16:creationId xmlns="" xmlns:a16="http://schemas.microsoft.com/office/drawing/2014/main" id="{88DA58A4-405C-BB4D-DDBA-2FEBAC047AA4}"/>
                </a:ext>
              </a:extLst>
            </p:cNvPr>
            <p:cNvSpPr txBox="1"/>
            <p:nvPr/>
          </p:nvSpPr>
          <p:spPr>
            <a:xfrm>
              <a:off x="8506989" y="2148620"/>
              <a:ext cx="1833147" cy="395793"/>
            </a:xfrm>
            <a:prstGeom prst="rect">
              <a:avLst/>
            </a:prstGeom>
            <a:solidFill>
              <a:srgbClr val="D2E0E6">
                <a:alpha val="65000"/>
              </a:srgb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ru-RU"/>
              </a:defPPr>
              <a:lvl1pPr marR="0" lvl="0" indent="0"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/>
                </a:defRPr>
              </a:lvl1pPr>
            </a:lstStyle>
            <a:p>
              <a:pPr defTabSz="685760"/>
              <a:r>
                <a:rPr lang="ru-RU" sz="105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3.Сертификация</a:t>
              </a:r>
            </a:p>
          </p:txBody>
        </p:sp>
      </p:grp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FFEC7E2B-1B08-ECEB-75F4-E64D03E47EFB}"/>
              </a:ext>
            </a:extLst>
          </p:cNvPr>
          <p:cNvCxnSpPr>
            <a:cxnSpLocks/>
          </p:cNvCxnSpPr>
          <p:nvPr/>
        </p:nvCxnSpPr>
        <p:spPr>
          <a:xfrm>
            <a:off x="4721858" y="905475"/>
            <a:ext cx="0" cy="398561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50CF2713-3F1C-07B4-D6E9-503223542BF6}"/>
              </a:ext>
            </a:extLst>
          </p:cNvPr>
          <p:cNvGrpSpPr/>
          <p:nvPr/>
        </p:nvGrpSpPr>
        <p:grpSpPr>
          <a:xfrm>
            <a:off x="5136269" y="1279070"/>
            <a:ext cx="3466631" cy="801653"/>
            <a:chOff x="8124925" y="1931826"/>
            <a:chExt cx="2776204" cy="2302562"/>
          </a:xfrm>
        </p:grpSpPr>
        <p:sp>
          <p:nvSpPr>
            <p:cNvPr id="82" name="ee4pHeader1">
              <a:extLst>
                <a:ext uri="{FF2B5EF4-FFF2-40B4-BE49-F238E27FC236}">
                  <a16:creationId xmlns="" xmlns:a16="http://schemas.microsoft.com/office/drawing/2014/main" id="{8C283971-1C1E-AAFD-C6A0-969A66315639}"/>
                </a:ext>
              </a:extLst>
            </p:cNvPr>
            <p:cNvSpPr txBox="1"/>
            <p:nvPr/>
          </p:nvSpPr>
          <p:spPr>
            <a:xfrm rot="16200000">
              <a:off x="8380463" y="1748892"/>
              <a:ext cx="2188926" cy="2700001"/>
            </a:xfrm>
            <a:prstGeom prst="roundRect">
              <a:avLst>
                <a:gd name="adj" fmla="val 1173"/>
              </a:avLst>
            </a:prstGeom>
            <a:noFill/>
            <a:ln cap="rnd">
              <a:solidFill>
                <a:srgbClr val="295E7E"/>
              </a:solidFill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0" lvl="3" algn="ctr" defTabSz="685760"/>
              <a:endParaRPr lang="ru-RU" sz="800" dirty="0">
                <a:solidFill>
                  <a:schemeClr val="bg1"/>
                </a:solidFill>
                <a:latin typeface="Arial Narrow" panose="020B0606020202030204" pitchFamily="34" charset="0"/>
                <a:ea typeface="Segoe UI Black" panose="020B0A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8023E1E6-FEF0-A590-C013-0BBE278CD4DB}"/>
                </a:ext>
              </a:extLst>
            </p:cNvPr>
            <p:cNvSpPr/>
            <p:nvPr/>
          </p:nvSpPr>
          <p:spPr>
            <a:xfrm>
              <a:off x="8296325" y="2542387"/>
              <a:ext cx="2604804" cy="1692001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60">
                <a:lnSpc>
                  <a:spcPct val="90000"/>
                </a:lnSpc>
                <a:spcAft>
                  <a:spcPts val="450"/>
                </a:spcAft>
              </a:pPr>
              <a:r>
                <a:rPr lang="ru-RU" sz="1000" b="1" u="sng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Работодатель </a:t>
              </a:r>
            </a:p>
            <a:p>
              <a:pPr defTabSz="685760">
                <a:lnSpc>
                  <a:spcPct val="90000"/>
                </a:lnSpc>
                <a:spcAft>
                  <a:spcPts val="450"/>
                </a:spcAft>
              </a:pPr>
              <a:r>
                <a:rPr lang="ru-RU" sz="1000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разрабатывает профессиональные стандарты (ПС) </a:t>
              </a:r>
              <a:br>
                <a:rPr lang="ru-RU" sz="1000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</a:br>
              <a:r>
                <a:rPr lang="ru-RU" sz="1000" dirty="0">
                  <a:solidFill>
                    <a:schemeClr val="bg1"/>
                  </a:solidFill>
                  <a:latin typeface="Arial Narrow" panose="020B0606020202030204" pitchFamily="34" charset="0"/>
                  <a:cs typeface="Segoe UI Light" panose="020B0502040204020203" pitchFamily="34" charset="0"/>
                </a:rPr>
                <a:t>или технических требования к навыкам кадров</a:t>
              </a:r>
            </a:p>
          </p:txBody>
        </p:sp>
        <p:sp>
          <p:nvSpPr>
            <p:cNvPr id="84" name="ee4pContent1">
              <a:extLst>
                <a:ext uri="{FF2B5EF4-FFF2-40B4-BE49-F238E27FC236}">
                  <a16:creationId xmlns="" xmlns:a16="http://schemas.microsoft.com/office/drawing/2014/main" id="{8E5C3C6C-A7C4-EF67-AE39-41421EBAE5E9}"/>
                </a:ext>
              </a:extLst>
            </p:cNvPr>
            <p:cNvSpPr txBox="1"/>
            <p:nvPr/>
          </p:nvSpPr>
          <p:spPr>
            <a:xfrm>
              <a:off x="8257201" y="1931826"/>
              <a:ext cx="1907219" cy="620410"/>
            </a:xfrm>
            <a:prstGeom prst="rect">
              <a:avLst/>
            </a:prstGeom>
            <a:solidFill>
              <a:srgbClr val="D2E0E6">
                <a:alpha val="65000"/>
              </a:srgb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ru-RU"/>
              </a:defPPr>
              <a:lvl1pPr marR="0" lvl="0" indent="0"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/>
                </a:defRPr>
              </a:lvl1pPr>
            </a:lstStyle>
            <a:p>
              <a:pPr defTabSz="685760"/>
              <a:r>
                <a:rPr lang="ru-RU" sz="105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1.Профессиональные стандарты</a:t>
              </a: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E892F959-12A8-019B-2503-2B7F170FF92C}"/>
              </a:ext>
            </a:extLst>
          </p:cNvPr>
          <p:cNvSpPr/>
          <p:nvPr/>
        </p:nvSpPr>
        <p:spPr>
          <a:xfrm>
            <a:off x="4805185" y="4713132"/>
            <a:ext cx="4294828" cy="361419"/>
          </a:xfrm>
          <a:prstGeom prst="rect">
            <a:avLst/>
          </a:prstGeom>
          <a:noFill/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760">
              <a:lnSpc>
                <a:spcPct val="92000"/>
              </a:lnSpc>
            </a:pPr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Segoe UI Light" panose="020B0502040204020203" pitchFamily="34" charset="0"/>
              </a:rPr>
              <a:t> Разработан проект ЗРК «О профессиональных квалификациях»</a:t>
            </a:r>
          </a:p>
        </p:txBody>
      </p:sp>
      <p:sp>
        <p:nvSpPr>
          <p:cNvPr id="2" name="Выгнутая влево стрелка 1"/>
          <p:cNvSpPr/>
          <p:nvPr/>
        </p:nvSpPr>
        <p:spPr>
          <a:xfrm rot="20393123">
            <a:off x="5246258" y="3213091"/>
            <a:ext cx="297000" cy="890375"/>
          </a:xfrm>
          <a:prstGeom prst="curvedRightArrow">
            <a:avLst>
              <a:gd name="adj1" fmla="val 25000"/>
              <a:gd name="adj2" fmla="val 41604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/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Выгнутая влево стрелка 71"/>
          <p:cNvSpPr/>
          <p:nvPr/>
        </p:nvSpPr>
        <p:spPr>
          <a:xfrm rot="20374815">
            <a:off x="4951178" y="1933606"/>
            <a:ext cx="297000" cy="890375"/>
          </a:xfrm>
          <a:prstGeom prst="curvedRightArrow">
            <a:avLst>
              <a:gd name="adj1" fmla="val 25000"/>
              <a:gd name="adj2" fmla="val 41604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29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ИТУ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Firm Format - Russian">
  <a:themeElements>
    <a:clrScheme name="KZ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EAEA"/>
      </a:accent1>
      <a:accent2>
        <a:srgbClr val="2DBDEF"/>
      </a:accent2>
      <a:accent3>
        <a:srgbClr val="0070CE"/>
      </a:accent3>
      <a:accent4>
        <a:srgbClr val="00457E"/>
      </a:accent4>
      <a:accent5>
        <a:srgbClr val="F9C61C"/>
      </a:accent5>
      <a:accent6>
        <a:srgbClr val="808080"/>
      </a:accent6>
      <a:hlink>
        <a:srgbClr val="0070CE"/>
      </a:hlink>
      <a:folHlink>
        <a:srgbClr val="0045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E1E1E1"/>
        </a:accent2>
        <a:accent3>
          <a:srgbClr val="437CC3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437CC3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00457E"/>
        </a:accent4>
        <a:accent5>
          <a:srgbClr val="FF6600"/>
        </a:accent5>
        <a:accent6>
          <a:srgbClr val="808080"/>
        </a:accent6>
        <a:hlink>
          <a:srgbClr val="0070CE"/>
        </a:hlink>
        <a:folHlink>
          <a:srgbClr val="0045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8" id="{90FF9D98-7642-4DD7-A48F-51B06C0D6FAA}" vid="{6CF64801-8029-448A-9FE6-15DF734E1055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50790</TotalTime>
  <Words>2314</Words>
  <Application>Microsoft Office PowerPoint</Application>
  <PresentationFormat>Экран (16:9)</PresentationFormat>
  <Paragraphs>577</Paragraphs>
  <Slides>20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47" baseType="lpstr">
      <vt:lpstr>ＭＳ Ｐゴシック</vt:lpstr>
      <vt:lpstr>Arial</vt:lpstr>
      <vt:lpstr>Arial Narrow</vt:lpstr>
      <vt:lpstr>Calibri</vt:lpstr>
      <vt:lpstr>Calibri Light</vt:lpstr>
      <vt:lpstr>Century Gothic</vt:lpstr>
      <vt:lpstr>Helvetica Light</vt:lpstr>
      <vt:lpstr>Lato Heavy</vt:lpstr>
      <vt:lpstr>Open Sans Light</vt:lpstr>
      <vt:lpstr>Segoe UI Black</vt:lpstr>
      <vt:lpstr>Segoe UI Light</vt:lpstr>
      <vt:lpstr>Tahoma</vt:lpstr>
      <vt:lpstr>Times New Roman</vt:lpstr>
      <vt:lpstr>Trebuchet MS</vt:lpstr>
      <vt:lpstr>Wingdings</vt:lpstr>
      <vt:lpstr>1_Тема Office</vt:lpstr>
      <vt:lpstr>Заседание Правительства</vt:lpstr>
      <vt:lpstr>1_Заседание Правительства</vt:lpstr>
      <vt:lpstr>ТИТУЛЫ</vt:lpstr>
      <vt:lpstr>2_Заседание Правительства</vt:lpstr>
      <vt:lpstr>3_Заседание Правительства</vt:lpstr>
      <vt:lpstr>5_Заседание Правительства</vt:lpstr>
      <vt:lpstr>3_Firm Format - Russian</vt:lpstr>
      <vt:lpstr>Тема Office</vt:lpstr>
      <vt:lpstr>2_Тема Office</vt:lpstr>
      <vt:lpstr>think-cell Slide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Умирбаев</dc:creator>
  <cp:lastModifiedBy>Сапаров Ш. Алдияр</cp:lastModifiedBy>
  <cp:revision>9491</cp:revision>
  <cp:lastPrinted>2022-10-12T10:00:31Z</cp:lastPrinted>
  <dcterms:created xsi:type="dcterms:W3CDTF">2017-09-18T08:04:07Z</dcterms:created>
  <dcterms:modified xsi:type="dcterms:W3CDTF">2022-10-14T12:51:07Z</dcterms:modified>
</cp:coreProperties>
</file>