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14"/>
  </p:notesMasterIdLst>
  <p:sldIdLst>
    <p:sldId id="277" r:id="rId2"/>
    <p:sldId id="269" r:id="rId3"/>
    <p:sldId id="281" r:id="rId4"/>
    <p:sldId id="283" r:id="rId5"/>
    <p:sldId id="284" r:id="rId6"/>
    <p:sldId id="286" r:id="rId7"/>
    <p:sldId id="287" r:id="rId8"/>
    <p:sldId id="268" r:id="rId9"/>
    <p:sldId id="280" r:id="rId10"/>
    <p:sldId id="282" r:id="rId11"/>
    <p:sldId id="289" r:id="rId12"/>
    <p:sldId id="288" r:id="rId13"/>
  </p:sldIdLst>
  <p:sldSz cx="22758400" cy="12801600"/>
  <p:notesSz cx="6888163" cy="10020300"/>
  <p:defaultTextStyle>
    <a:defPPr lvl="0">
      <a:defRPr lang="en-US"/>
    </a:defPPr>
    <a:lvl1pPr marL="0" lvl="0" algn="l" defTabSz="454368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454368" lvl="1" algn="l" defTabSz="454368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908737" lvl="2" algn="l" defTabSz="454368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363083" lvl="3" algn="l" defTabSz="454368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1817461" lvl="4" algn="l" defTabSz="454368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2271813" lvl="5" algn="l" defTabSz="454368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2726178" lvl="6" algn="l" defTabSz="454368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3180538" lvl="7" algn="l" defTabSz="454368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3634906" lvl="8" algn="l" defTabSz="454368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8383">
          <p15:clr>
            <a:srgbClr val="A4A3A4"/>
          </p15:clr>
        </p15:guide>
        <p15:guide id="2" pos="11855">
          <p15:clr>
            <a:srgbClr val="A4A3A4"/>
          </p15:clr>
        </p15:guide>
        <p15:guide id="3" orient="horz" pos="4032">
          <p15:clr>
            <a:srgbClr val="A4A3A4"/>
          </p15:clr>
        </p15:guide>
        <p15:guide id="4" pos="7168">
          <p15:clr>
            <a:srgbClr val="A4A3A4"/>
          </p15:clr>
        </p15:guide>
        <p15:guide id="5" pos="11874">
          <p15:clr>
            <a:srgbClr val="A4A3A4"/>
          </p15:clr>
        </p15:guide>
        <p15:guide id="6" pos="716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E4F0"/>
    <a:srgbClr val="042054"/>
    <a:srgbClr val="2C567A"/>
    <a:srgbClr val="405888"/>
    <a:srgbClr val="11B750"/>
    <a:srgbClr val="0F9D45"/>
    <a:srgbClr val="5AF093"/>
    <a:srgbClr val="B7C5F4"/>
    <a:srgbClr val="12C45A"/>
    <a:srgbClr val="3FFF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90651C3A-4460-11DB-9652-00E08161165F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047" autoAdjust="0"/>
  </p:normalViewPr>
  <p:slideViewPr>
    <p:cSldViewPr snapToGrid="0">
      <p:cViewPr>
        <p:scale>
          <a:sx n="45" d="100"/>
          <a:sy n="45" d="100"/>
        </p:scale>
        <p:origin x="-768" y="-72"/>
      </p:cViewPr>
      <p:guideLst>
        <p:guide orient="horz" pos="8383"/>
        <p:guide orient="horz" pos="4032"/>
        <p:guide pos="11855"/>
        <p:guide pos="7168"/>
        <p:guide pos="11874"/>
        <p:guide pos="716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479251154952162"/>
          <c:y val="0.10768690855984625"/>
          <c:w val="0.86728056229722328"/>
          <c:h val="0.578387400295400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принятых обязательств</c:v>
                </c:pt>
              </c:strCache>
            </c:strRef>
          </c:tx>
          <c:spPr>
            <a:solidFill>
              <a:srgbClr val="40588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2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</c:numCache>
            </c:numRef>
          </c:cat>
          <c:val>
            <c:numRef>
              <c:f>Лист1!$B$2:$B$8</c:f>
              <c:numCache>
                <c:formatCode>_-* #,##0_-;\-* #,##0_-;_-* "-"??_-;_-@_-</c:formatCode>
                <c:ptCount val="7"/>
                <c:pt idx="0">
                  <c:v>19485</c:v>
                </c:pt>
                <c:pt idx="1">
                  <c:v>40087</c:v>
                </c:pt>
                <c:pt idx="2">
                  <c:v>90197</c:v>
                </c:pt>
                <c:pt idx="3">
                  <c:v>97076</c:v>
                </c:pt>
                <c:pt idx="4">
                  <c:v>134632</c:v>
                </c:pt>
                <c:pt idx="5">
                  <c:v>204705</c:v>
                </c:pt>
                <c:pt idx="6">
                  <c:v>259081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40C-45B0-8AF3-17F1234DC60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Торговое и предэкспортное финансирование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2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</c:numCache>
            </c:numRef>
          </c:cat>
          <c:val>
            <c:numRef>
              <c:f>Лист1!$C$2:$C$8</c:f>
              <c:numCache>
                <c:formatCode>_-* #,##0_-;\-* #,##0_-;_-* "-"??_-;_-@_-</c:formatCode>
                <c:ptCount val="7"/>
                <c:pt idx="0">
                  <c:v>1307</c:v>
                </c:pt>
                <c:pt idx="1">
                  <c:v>7257</c:v>
                </c:pt>
                <c:pt idx="2">
                  <c:v>17178</c:v>
                </c:pt>
                <c:pt idx="3">
                  <c:v>22209</c:v>
                </c:pt>
                <c:pt idx="4">
                  <c:v>29583</c:v>
                </c:pt>
                <c:pt idx="5">
                  <c:v>32149</c:v>
                </c:pt>
                <c:pt idx="6">
                  <c:v>20019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40C-45B0-8AF3-17F1234DC601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Привлеченные средства от финансовых институтов под страховое покрытие KazakhExport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2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</c:numCache>
            </c:numRef>
          </c:cat>
          <c:val>
            <c:numRef>
              <c:f>Лист1!$D$2:$D$8</c:f>
              <c:numCache>
                <c:formatCode>_-* #,##0_-;\-* #,##0_-;_-* "-"??_-;_-@_-</c:formatCode>
                <c:ptCount val="7"/>
                <c:pt idx="0">
                  <c:v>9770</c:v>
                </c:pt>
                <c:pt idx="1">
                  <c:v>23337</c:v>
                </c:pt>
                <c:pt idx="2">
                  <c:v>33186</c:v>
                </c:pt>
                <c:pt idx="3">
                  <c:v>48224</c:v>
                </c:pt>
                <c:pt idx="4">
                  <c:v>78411</c:v>
                </c:pt>
                <c:pt idx="5">
                  <c:v>147012</c:v>
                </c:pt>
                <c:pt idx="6">
                  <c:v>166216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40C-45B0-8AF3-17F1234DC6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62770560"/>
        <c:axId val="82982016"/>
      </c:barChart>
      <c:catAx>
        <c:axId val="62770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endParaRPr lang="ru-RU"/>
          </a:p>
        </c:txPr>
        <c:crossAx val="82982016"/>
        <c:crosses val="autoZero"/>
        <c:auto val="1"/>
        <c:lblAlgn val="ctr"/>
        <c:lblOffset val="100"/>
        <c:noMultiLvlLbl val="0"/>
      </c:catAx>
      <c:valAx>
        <c:axId val="829820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endParaRPr lang="ru-RU"/>
          </a:p>
        </c:txPr>
        <c:crossAx val="627705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141833363270195E-2"/>
          <c:y val="0.81753036197397266"/>
          <c:w val="0.90770562075079864"/>
          <c:h val="0.17243784434921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>
        <a:alpha val="30000"/>
      </a:schemeClr>
    </a:solidFill>
    <a:ln>
      <a:noFill/>
    </a:ln>
    <a:effectLst/>
  </c:spPr>
  <c:txPr>
    <a:bodyPr/>
    <a:lstStyle/>
    <a:p>
      <a:pPr>
        <a:defRPr sz="2400">
          <a:latin typeface="Verdana" panose="020B0604030504040204" pitchFamily="34" charset="0"/>
          <a:ea typeface="Verdana" panose="020B0604030504040204" pitchFamily="34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Экспортеры</c:v>
                </c:pt>
              </c:strCache>
            </c:strRef>
          </c:tx>
          <c:spPr>
            <a:solidFill>
              <a:srgbClr val="40588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2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</c:numCache>
            </c:num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27</c:v>
                </c:pt>
                <c:pt idx="1">
                  <c:v>42</c:v>
                </c:pt>
                <c:pt idx="2">
                  <c:v>50</c:v>
                </c:pt>
                <c:pt idx="3">
                  <c:v>82</c:v>
                </c:pt>
                <c:pt idx="4">
                  <c:v>91</c:v>
                </c:pt>
                <c:pt idx="5">
                  <c:v>81</c:v>
                </c:pt>
                <c:pt idx="6">
                  <c:v>80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7CC-48D6-BD0F-A44CCE54334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Импортеры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2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</c:numCache>
            </c:num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95</c:v>
                </c:pt>
                <c:pt idx="1">
                  <c:v>108</c:v>
                </c:pt>
                <c:pt idx="2">
                  <c:v>131</c:v>
                </c:pt>
                <c:pt idx="3">
                  <c:v>168</c:v>
                </c:pt>
                <c:pt idx="4">
                  <c:v>339</c:v>
                </c:pt>
                <c:pt idx="5">
                  <c:v>348</c:v>
                </c:pt>
                <c:pt idx="6">
                  <c:v>526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7CC-48D6-BD0F-A44CCE5433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99406592"/>
        <c:axId val="99408128"/>
      </c:barChart>
      <c:catAx>
        <c:axId val="99406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endParaRPr lang="ru-RU"/>
          </a:p>
        </c:txPr>
        <c:crossAx val="99408128"/>
        <c:crosses val="autoZero"/>
        <c:auto val="1"/>
        <c:lblAlgn val="ctr"/>
        <c:lblOffset val="100"/>
        <c:noMultiLvlLbl val="0"/>
      </c:catAx>
      <c:valAx>
        <c:axId val="99408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endParaRPr lang="ru-RU"/>
          </a:p>
        </c:txPr>
        <c:crossAx val="994065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>
        <a:alpha val="30000"/>
      </a:schemeClr>
    </a:solidFill>
    <a:ln>
      <a:noFill/>
    </a:ln>
    <a:effectLst/>
  </c:spPr>
  <c:txPr>
    <a:bodyPr/>
    <a:lstStyle/>
    <a:p>
      <a:pPr>
        <a:defRPr sz="2400">
          <a:latin typeface="Verdana" panose="020B0604030504040204" pitchFamily="34" charset="0"/>
          <a:ea typeface="Verdana" panose="020B0604030504040204" pitchFamily="34" charset="0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rgbClr val="405888"/>
            </a:solidFill>
            <a:ln>
              <a:noFill/>
            </a:ln>
            <a:effectLst/>
          </c:spPr>
          <c:invertIfNegative val="0"/>
          <c:dLbls>
            <c:numFmt formatCode="General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Лист1!$B$2:$B$6</c:f>
              <c:numCache>
                <c:formatCode>0.0</c:formatCode>
                <c:ptCount val="5"/>
                <c:pt idx="0">
                  <c:v>419.8</c:v>
                </c:pt>
                <c:pt idx="1">
                  <c:v>543.9</c:v>
                </c:pt>
                <c:pt idx="2">
                  <c:v>588.6</c:v>
                </c:pt>
                <c:pt idx="3">
                  <c:v>326.5</c:v>
                </c:pt>
                <c:pt idx="4">
                  <c:v>1653.7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E71-49AC-A485-E13F9FB765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9162752"/>
        <c:axId val="99164544"/>
      </c:barChart>
      <c:catAx>
        <c:axId val="99162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endParaRPr lang="ru-RU"/>
          </a:p>
        </c:txPr>
        <c:crossAx val="99164544"/>
        <c:crosses val="autoZero"/>
        <c:auto val="1"/>
        <c:lblAlgn val="ctr"/>
        <c:lblOffset val="100"/>
        <c:noMultiLvlLbl val="0"/>
      </c:catAx>
      <c:valAx>
        <c:axId val="991645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endParaRPr lang="ru-RU"/>
          </a:p>
        </c:txPr>
        <c:crossAx val="991627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2400">
          <a:latin typeface="Verdana" panose="020B0604030504040204" pitchFamily="34" charset="0"/>
          <a:ea typeface="Verdana" panose="020B0604030504040204" pitchFamily="34" charset="0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674936962498757"/>
          <c:y val="6.1033071408898611E-2"/>
          <c:w val="0.71354678339130873"/>
          <c:h val="0.808520669569031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rgbClr val="405888"/>
            </a:solidFill>
            <a:ln>
              <a:noFill/>
            </a:ln>
            <a:effectLst/>
          </c:spPr>
          <c:invertIfNegative val="0"/>
          <c:dLbls>
            <c:numFmt formatCode="General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2021</c:v>
                </c:pt>
                <c:pt idx="1">
                  <c:v>2022 (9 мес)</c:v>
                </c:pt>
              </c:strCache>
            </c:strRef>
          </c:cat>
          <c:val>
            <c:numRef>
              <c:f>Лист1!$B$2:$B$3</c:f>
              <c:numCache>
                <c:formatCode>_-* #,##0\ _₽_-;\-* #,##0\ _₽_-;_-* "-"??\ _₽_-;_-@_-</c:formatCode>
                <c:ptCount val="2"/>
                <c:pt idx="0">
                  <c:v>2035</c:v>
                </c:pt>
                <c:pt idx="1">
                  <c:v>2338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7DC-400F-B1DA-48DFD22705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9225984"/>
        <c:axId val="99227520"/>
      </c:barChart>
      <c:catAx>
        <c:axId val="99225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endParaRPr lang="ru-RU"/>
          </a:p>
        </c:txPr>
        <c:crossAx val="99227520"/>
        <c:crosses val="autoZero"/>
        <c:auto val="1"/>
        <c:lblAlgn val="ctr"/>
        <c:lblOffset val="100"/>
        <c:noMultiLvlLbl val="0"/>
      </c:catAx>
      <c:valAx>
        <c:axId val="992275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\ _₽_-;\-* #,##0\ _₽_-;_-* &quot;-&quot;??\ _₽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endParaRPr lang="ru-RU"/>
          </a:p>
        </c:txPr>
        <c:crossAx val="992259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>
        <a:alpha val="50000"/>
      </a:schemeClr>
    </a:solidFill>
    <a:ln>
      <a:noFill/>
    </a:ln>
    <a:effectLst/>
  </c:spPr>
  <c:txPr>
    <a:bodyPr/>
    <a:lstStyle/>
    <a:p>
      <a:pPr>
        <a:defRPr sz="2400">
          <a:latin typeface="Verdana" panose="020B0604030504040204" pitchFamily="34" charset="0"/>
          <a:ea typeface="Verdana" panose="020B0604030504040204" pitchFamily="34" charset="0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7695447308174459E-2"/>
          <c:y val="0.16959270626230177"/>
          <c:w val="0.56328545487517545"/>
          <c:h val="0.79485343014420873"/>
        </c:manualLayout>
      </c:layout>
      <c:pieChart>
        <c:varyColors val="1"/>
        <c:ser>
          <c:idx val="1"/>
          <c:order val="0"/>
          <c:spPr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bubble3D val="0"/>
            <c:spPr>
              <a:solidFill>
                <a:srgbClr val="02B3EB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0DF-4293-A265-E5765264DF71}"/>
              </c:ext>
            </c:extLst>
          </c:dPt>
          <c:dPt>
            <c:idx val="1"/>
            <c:bubble3D val="0"/>
            <c:spPr>
              <a:solidFill>
                <a:srgbClr val="95DEEA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0DF-4293-A265-E5765264DF71}"/>
              </c:ext>
            </c:extLst>
          </c:dPt>
          <c:dPt>
            <c:idx val="2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rgbClr val="0077B6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0DF-4293-A265-E5765264DF71}"/>
              </c:ext>
            </c:extLst>
          </c:dPt>
          <c:dPt>
            <c:idx val="3"/>
            <c:bubble3D val="0"/>
            <c:spPr>
              <a:solidFill>
                <a:schemeClr val="accent2">
                  <a:lumMod val="75000"/>
                </a:schemeClr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A0DF-4293-A265-E5765264DF71}"/>
              </c:ext>
            </c:extLst>
          </c:dPt>
          <c:dPt>
            <c:idx val="4"/>
            <c:bubble3D val="0"/>
            <c:spPr>
              <a:solidFill>
                <a:srgbClr val="FFB400"/>
              </a:solid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A0DF-4293-A265-E5765264DF71}"/>
              </c:ext>
            </c:extLst>
          </c:dPt>
          <c:dPt>
            <c:idx val="5"/>
            <c:bubble3D val="0"/>
            <c:spPr>
              <a:solidFill>
                <a:srgbClr val="95C623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A0DF-4293-A265-E5765264DF71}"/>
              </c:ext>
            </c:extLst>
          </c:dPt>
          <c:dPt>
            <c:idx val="6"/>
            <c:bubble3D val="0"/>
            <c:spPr>
              <a:solidFill>
                <a:schemeClr val="bg1">
                  <a:lumMod val="50000"/>
                </a:schemeClr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A0DF-4293-A265-E5765264DF71}"/>
              </c:ext>
            </c:extLst>
          </c:dPt>
          <c:dPt>
            <c:idx val="7"/>
            <c:bubble3D val="0"/>
            <c:spPr>
              <a:solidFill>
                <a:schemeClr val="bg1">
                  <a:lumMod val="75000"/>
                </a:schemeClr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A0DF-4293-A265-E5765264DF71}"/>
              </c:ext>
            </c:extLst>
          </c:dPt>
          <c:dPt>
            <c:idx val="8"/>
            <c:bubble3D val="0"/>
            <c:spPr>
              <a:solidFill>
                <a:srgbClr val="E0E3E6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A0DF-4293-A265-E5765264DF71}"/>
              </c:ext>
            </c:extLst>
          </c:dPt>
          <c:dPt>
            <c:idx val="9"/>
            <c:bubble3D val="0"/>
            <c:spPr>
              <a:solidFill>
                <a:schemeClr val="accent1">
                  <a:lumMod val="75000"/>
                </a:schemeClr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A0DF-4293-A265-E5765264DF71}"/>
              </c:ext>
            </c:extLst>
          </c:dPt>
          <c:dPt>
            <c:idx val="1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A0DF-4293-A265-E5765264DF71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A0DF-4293-A265-E5765264DF71}"/>
              </c:ext>
            </c:extLst>
          </c:dPt>
          <c:dPt>
            <c:idx val="1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8-A0DF-4293-A265-E5765264DF71}"/>
              </c:ext>
            </c:extLst>
          </c:dPt>
          <c:dLbls>
            <c:dLbl>
              <c:idx val="0"/>
              <c:layout>
                <c:manualLayout>
                  <c:x val="1.8400991865559959E-2"/>
                  <c:y val="-0.21740658596884524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3016100265688107"/>
                      <c:h val="5.569966691991200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A0DF-4293-A265-E5765264DF71}"/>
                </c:ext>
              </c:extLst>
            </c:dLbl>
            <c:dLbl>
              <c:idx val="1"/>
              <c:layout>
                <c:manualLayout>
                  <c:x val="0.11157808221475804"/>
                  <c:y val="5.6944998063751959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0DF-4293-A265-E5765264DF71}"/>
                </c:ext>
              </c:extLst>
            </c:dLbl>
            <c:dLbl>
              <c:idx val="2"/>
              <c:layout>
                <c:manualLayout>
                  <c:x val="0.1218061614211516"/>
                  <c:y val="0.2117952547523301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0129925992046219"/>
                      <c:h val="0.1583717767778692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A0DF-4293-A265-E5765264DF71}"/>
                </c:ext>
              </c:extLst>
            </c:dLbl>
            <c:dLbl>
              <c:idx val="3"/>
              <c:layout>
                <c:manualLayout>
                  <c:x val="0.18169931181610299"/>
                  <c:y val="1.5730616062843979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8413228452887246"/>
                      <c:h val="5.628746867082532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A0DF-4293-A265-E5765264DF71}"/>
                </c:ext>
              </c:extLst>
            </c:dLbl>
            <c:dLbl>
              <c:idx val="4"/>
              <c:layout>
                <c:manualLayout>
                  <c:x val="6.949949619240095E-2"/>
                  <c:y val="-5.987025852334834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 algn="l">
                    <a:defRPr sz="1800"/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8325514557788112"/>
                      <c:h val="4.790311718899938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A0DF-4293-A265-E5765264DF71}"/>
                </c:ext>
              </c:extLst>
            </c:dLbl>
            <c:dLbl>
              <c:idx val="5"/>
              <c:layout>
                <c:manualLayout>
                  <c:x val="7.1162413856111356E-2"/>
                  <c:y val="-0.106284686378920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 algn="l">
                    <a:defRPr sz="1800"/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7893259519228747"/>
                      <c:h val="6.282051718831800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A0DF-4293-A265-E5765264DF71}"/>
                </c:ext>
              </c:extLst>
            </c:dLbl>
            <c:dLbl>
              <c:idx val="6"/>
              <c:layout>
                <c:manualLayout>
                  <c:x val="6.2383368334847818E-2"/>
                  <c:y val="-0.1225608176700070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 algn="l">
                    <a:defRPr sz="1800"/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4699995423323634"/>
                      <c:h val="6.494096430830520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A0DF-4293-A265-E5765264DF71}"/>
                </c:ext>
              </c:extLst>
            </c:dLbl>
            <c:dLbl>
              <c:idx val="7"/>
              <c:layout>
                <c:manualLayout>
                  <c:x val="9.3227241658384793E-2"/>
                  <c:y val="-9.61441976721869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 algn="l">
                    <a:defRPr sz="1800"/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5760467642039137"/>
                      <c:h val="7.147401282579786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F-A0DF-4293-A265-E5765264DF71}"/>
                </c:ext>
              </c:extLst>
            </c:dLbl>
            <c:dLbl>
              <c:idx val="8"/>
              <c:layout>
                <c:manualLayout>
                  <c:x val="7.4304512460530117E-2"/>
                  <c:y val="-6.053881070080822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 algn="l">
                    <a:defRPr sz="1800"/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2807345066317777"/>
                      <c:h val="6.282051718831800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1-A0DF-4293-A265-E5765264DF71}"/>
                </c:ext>
              </c:extLst>
            </c:dLbl>
            <c:dLbl>
              <c:idx val="9"/>
              <c:layout>
                <c:manualLayout>
                  <c:x val="8.0594197246648472E-2"/>
                  <c:y val="-1.260389589004382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 algn="l">
                    <a:defRPr sz="1800"/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7242941548938451"/>
                      <c:h val="6.203443455311281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3-A0DF-4293-A265-E5765264DF71}"/>
                </c:ext>
              </c:extLst>
            </c:dLbl>
            <c:dLbl>
              <c:idx val="10"/>
              <c:layout>
                <c:manualLayout>
                  <c:x val="0.11448109275797318"/>
                  <c:y val="3.202149310328849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 algn="l">
                    <a:defRPr sz="1800"/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5616224590014081"/>
                      <c:h val="4.97801629638782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5-A0DF-4293-A265-E5765264DF71}"/>
                </c:ext>
              </c:extLst>
            </c:dLbl>
            <c:dLbl>
              <c:idx val="11"/>
              <c:layout>
                <c:manualLayout>
                  <c:x val="9.9418792856853053E-2"/>
                  <c:y val="7.196764776837855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 algn="l">
                    <a:defRPr sz="1800"/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5962469877382927"/>
                      <c:h val="5.760298170841807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7-A0DF-4293-A265-E5765264DF71}"/>
                </c:ext>
              </c:extLst>
            </c:dLbl>
            <c:dLbl>
              <c:idx val="12"/>
              <c:layout>
                <c:manualLayout>
                  <c:x val="0.11404150574698184"/>
                  <c:y val="0.1136780876910269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 algn="l">
                    <a:defRPr sz="1800"/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7368725180628414"/>
                      <c:h val="3.943336638014738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8-A0DF-4293-A265-E5765264DF71}"/>
                </c:ext>
              </c:extLst>
            </c:dLbl>
            <c:dLbl>
              <c:idx val="13"/>
              <c:layout>
                <c:manualLayout>
                  <c:x val="0.11687042138942354"/>
                  <c:y val="0.1667069815085474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 algn="l">
                    <a:defRPr sz="1800"/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9412042453443368"/>
                      <c:h val="5.340297012499872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9-A0DF-4293-A265-E5765264DF7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sz="1800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>
                  <a:solidFill>
                    <a:srgbClr val="042054"/>
                  </a:solidFill>
                </a:ln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'контаркты по странам и отгрузка'!$B$2:$B$15</c:f>
              <c:strCache>
                <c:ptCount val="14"/>
                <c:pt idx="0">
                  <c:v>Узбекистан</c:v>
                </c:pt>
                <c:pt idx="1">
                  <c:v>Россия</c:v>
                </c:pt>
                <c:pt idx="2">
                  <c:v>Афганистан</c:v>
                </c:pt>
                <c:pt idx="3">
                  <c:v>Кыргызстан</c:v>
                </c:pt>
                <c:pt idx="4">
                  <c:v>Таджикистан</c:v>
                </c:pt>
                <c:pt idx="5">
                  <c:v>Китай</c:v>
                </c:pt>
                <c:pt idx="6">
                  <c:v>Туркменистан</c:v>
                </c:pt>
                <c:pt idx="7">
                  <c:v>Азербайджан</c:v>
                </c:pt>
                <c:pt idx="8">
                  <c:v>Литва</c:v>
                </c:pt>
                <c:pt idx="9">
                  <c:v>Украина</c:v>
                </c:pt>
                <c:pt idx="10">
                  <c:v>Белоруссия</c:v>
                </c:pt>
                <c:pt idx="11">
                  <c:v>Италия</c:v>
                </c:pt>
                <c:pt idx="12">
                  <c:v>Турция</c:v>
                </c:pt>
                <c:pt idx="13">
                  <c:v>Англия</c:v>
                </c:pt>
              </c:strCache>
            </c:strRef>
          </c:cat>
          <c:val>
            <c:numRef>
              <c:f>'контаркты по странам и отгрузка'!$D$2:$D$15</c:f>
              <c:numCache>
                <c:formatCode>_-* #,##0_-;\-* #,##0_-;_-* "-"??_-;_-@_-</c:formatCode>
                <c:ptCount val="14"/>
                <c:pt idx="0">
                  <c:v>585.11145918731006</c:v>
                </c:pt>
                <c:pt idx="1">
                  <c:v>319.54964240678004</c:v>
                </c:pt>
                <c:pt idx="2">
                  <c:v>218.2896077</c:v>
                </c:pt>
                <c:pt idx="3">
                  <c:v>189.57052266798001</c:v>
                </c:pt>
                <c:pt idx="4">
                  <c:v>132.32125193273001</c:v>
                </c:pt>
                <c:pt idx="5">
                  <c:v>47.600568501620003</c:v>
                </c:pt>
                <c:pt idx="6">
                  <c:v>21.657312520729999</c:v>
                </c:pt>
                <c:pt idx="7">
                  <c:v>20.278405176</c:v>
                </c:pt>
                <c:pt idx="8">
                  <c:v>16.13522328626</c:v>
                </c:pt>
                <c:pt idx="9">
                  <c:v>15.274108280030001</c:v>
                </c:pt>
                <c:pt idx="10">
                  <c:v>11.01636292033</c:v>
                </c:pt>
                <c:pt idx="11">
                  <c:v>10.888646472</c:v>
                </c:pt>
                <c:pt idx="12">
                  <c:v>9.7324353282999994</c:v>
                </c:pt>
                <c:pt idx="13">
                  <c:v>9.1639999999999997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A-A0DF-4293-A265-E5765264DF71}"/>
            </c:ext>
          </c:extLst>
        </c:ser>
        <c:ser>
          <c:idx val="0"/>
          <c:order val="1"/>
          <c:cat>
            <c:multiLvlStrRef>
              <c:f>'контаркты по странам и отгрузка'!#REF!</c:f>
            </c:multiLvlStrRef>
          </c:cat>
          <c:val>
            <c:numRef>
              <c:f>'контаркты по странам и отгрузка'!#REF!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B-A0DF-4293-A265-E5765264DF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16"/>
      </c:pieChart>
    </c:plotArea>
    <c:plotVisOnly val="1"/>
    <c:dispBlanksAs val="gap"/>
    <c:showDLblsOverMax val="0"/>
  </c:chart>
  <c:spPr>
    <a:solidFill>
      <a:srgbClr val="FFFFFF">
        <a:alpha val="30000"/>
      </a:srgbClr>
    </a:solidFill>
  </c:spPr>
  <c:txPr>
    <a:bodyPr/>
    <a:lstStyle/>
    <a:p>
      <a:pPr>
        <a:defRPr sz="2000">
          <a:solidFill>
            <a:srgbClr val="042054"/>
          </a:solidFill>
          <a:latin typeface="Verdana" panose="020B0604030504040204" pitchFamily="34" charset="0"/>
          <a:ea typeface="Verdana" panose="020B0604030504040204" pitchFamily="34" charset="0"/>
        </a:defRPr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84871" cy="502753"/>
          </a:xfrm>
          <a:prstGeom prst="rect">
            <a:avLst/>
          </a:prstGeom>
        </p:spPr>
        <p:txBody>
          <a:bodyPr vert="horz" lIns="92259" tIns="46130" rIns="92259" bIns="4613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701" y="2"/>
            <a:ext cx="2984871" cy="502753"/>
          </a:xfrm>
          <a:prstGeom prst="rect">
            <a:avLst/>
          </a:prstGeom>
        </p:spPr>
        <p:txBody>
          <a:bodyPr vert="horz" lIns="92259" tIns="46130" rIns="92259" bIns="46130" rtlCol="0"/>
          <a:lstStyle>
            <a:lvl1pPr algn="r">
              <a:defRPr sz="1200"/>
            </a:lvl1pPr>
          </a:lstStyle>
          <a:p>
            <a:fld id="{A0FB0DCF-34F9-4A58-9E94-7C606BDF3970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41325" y="1254125"/>
            <a:ext cx="6005513" cy="3378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59" tIns="46130" rIns="92259" bIns="4613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822270"/>
            <a:ext cx="5510530" cy="3945493"/>
          </a:xfrm>
          <a:prstGeom prst="rect">
            <a:avLst/>
          </a:prstGeom>
        </p:spPr>
        <p:txBody>
          <a:bodyPr vert="horz" lIns="92259" tIns="46130" rIns="92259" bIns="4613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548"/>
            <a:ext cx="2984871" cy="502752"/>
          </a:xfrm>
          <a:prstGeom prst="rect">
            <a:avLst/>
          </a:prstGeom>
        </p:spPr>
        <p:txBody>
          <a:bodyPr vert="horz" lIns="92259" tIns="46130" rIns="92259" bIns="4613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701" y="9517548"/>
            <a:ext cx="2984871" cy="502752"/>
          </a:xfrm>
          <a:prstGeom prst="rect">
            <a:avLst/>
          </a:prstGeom>
        </p:spPr>
        <p:txBody>
          <a:bodyPr vert="horz" lIns="92259" tIns="46130" rIns="92259" bIns="46130" rtlCol="0" anchor="b"/>
          <a:lstStyle>
            <a:lvl1pPr algn="r">
              <a:defRPr sz="1200"/>
            </a:lvl1pPr>
          </a:lstStyle>
          <a:p>
            <a:fld id="{95DE76D1-5A50-4D52-BC90-652075851C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424310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123916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619597" algn="l" defTabSz="123916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1239166" algn="l" defTabSz="123916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858758" algn="l" defTabSz="123916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2478335" algn="l" defTabSz="123916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3097920" algn="l" defTabSz="123916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3717499" algn="l" defTabSz="123916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337080" algn="l" defTabSz="123916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4956657" algn="l" defTabSz="123916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38150" y="1255713"/>
            <a:ext cx="6008688" cy="33797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255822">
              <a:defRPr/>
            </a:pPr>
            <a:fld id="{95DE76D1-5A50-4D52-BC90-652075851CEA}" type="slidenum">
              <a:rPr lang="ru-RU">
                <a:solidFill>
                  <a:prstClr val="black"/>
                </a:solidFill>
                <a:latin typeface="Calibri"/>
              </a:rPr>
              <a:pPr defTabSz="255822">
                <a:defRPr/>
              </a:pPr>
              <a:t>1</a:t>
            </a:fld>
            <a:endParaRPr lang="ru-RU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895265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DE76D1-5A50-4D52-BC90-652075851CEA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181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k-KZ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DE76D1-5A50-4D52-BC90-652075851CEA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48681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B4695-A175-4211-B87D-BE490BB0E99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350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B87E6405-2724-43C5-8B95-C70402BD9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214544" y="12266088"/>
            <a:ext cx="677209" cy="681567"/>
          </a:xfrm>
          <a:prstGeom prst="rect">
            <a:avLst/>
          </a:prstGeom>
        </p:spPr>
        <p:txBody>
          <a:bodyPr/>
          <a:lstStyle/>
          <a:p>
            <a:fld id="{AB7B4695-A175-4211-B87D-BE490BB0E9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3823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440712" y="12094792"/>
            <a:ext cx="5120640" cy="681567"/>
          </a:xfrm>
          <a:prstGeom prst="rect">
            <a:avLst/>
          </a:prstGeom>
        </p:spPr>
        <p:txBody>
          <a:bodyPr vert="horz" lIns="90946" tIns="45483" rIns="90946" bIns="45483" rtlCol="0" anchor="ctr"/>
          <a:lstStyle>
            <a:lvl1pPr algn="r">
              <a:defRPr sz="2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4704"/>
            <a:fld id="{AB7B4695-A175-4211-B87D-BE490BB0E99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54704"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xmlns="" id="{01C95EF5-17BE-491B-AB29-C5B96E2C6B74}"/>
              </a:ext>
            </a:extLst>
          </p:cNvPr>
          <p:cNvCxnSpPr>
            <a:cxnSpLocks/>
          </p:cNvCxnSpPr>
          <p:nvPr/>
        </p:nvCxnSpPr>
        <p:spPr>
          <a:xfrm>
            <a:off x="0" y="1219198"/>
            <a:ext cx="22758400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Блок-схема: ручной ввод 8">
            <a:extLst>
              <a:ext uri="{FF2B5EF4-FFF2-40B4-BE49-F238E27FC236}">
                <a16:creationId xmlns:a16="http://schemas.microsoft.com/office/drawing/2014/main" xmlns="" id="{6D311075-254B-4B64-A282-EAB704C87CD0}"/>
              </a:ext>
            </a:extLst>
          </p:cNvPr>
          <p:cNvSpPr/>
          <p:nvPr/>
        </p:nvSpPr>
        <p:spPr>
          <a:xfrm rot="5400000">
            <a:off x="1600205" y="-1600199"/>
            <a:ext cx="1219198" cy="4419601"/>
          </a:xfrm>
          <a:prstGeom prst="flowChartManualInpu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946" tIns="45483" rIns="90946" bIns="45483" rtlCol="0" anchor="ctr"/>
          <a:lstStyle/>
          <a:p>
            <a:pPr algn="ctr" defTabSz="454704"/>
            <a:endParaRPr lang="ru-RU" sz="1700" dirty="0">
              <a:solidFill>
                <a:prstClr val="white"/>
              </a:solidFill>
            </a:endParaRPr>
          </a:p>
        </p:txBody>
      </p:sp>
      <p:pic>
        <p:nvPicPr>
          <p:cNvPr id="10" name="Picture 8" descr="https://gosrezerv.kz/images/New-Folder/ef7a34ebc1e46ef0cac56d894707f98c.jpg">
            <a:extLst>
              <a:ext uri="{FF2B5EF4-FFF2-40B4-BE49-F238E27FC236}">
                <a16:creationId xmlns:a16="http://schemas.microsoft.com/office/drawing/2014/main" xmlns="" id="{C03103BC-A457-4895-909A-42434DE89B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16" b="94863" l="470" r="98390">
                        <a14:foregroundMark x1="33631" y1="10336" x2="23345" y2="13575"/>
                        <a14:foregroundMark x1="23345" y1="13575" x2="16324" y2="17970"/>
                        <a14:foregroundMark x1="16324" y1="17970" x2="12970" y2="26016"/>
                        <a14:foregroundMark x1="12970" y1="26016" x2="6149" y2="32205"/>
                        <a14:foregroundMark x1="6149" y1="32205" x2="4271" y2="40623"/>
                        <a14:foregroundMark x1="4271" y1="40623" x2="6261" y2="48793"/>
                        <a14:foregroundMark x1="6261" y1="48793" x2="18694" y2="70064"/>
                        <a14:foregroundMark x1="18694" y1="70064" x2="21243" y2="77367"/>
                        <a14:foregroundMark x1="21243" y1="77367" x2="28444" y2="83227"/>
                        <a14:foregroundMark x1="28444" y1="83227" x2="46735" y2="88942"/>
                        <a14:foregroundMark x1="46735" y1="88942" x2="55233" y2="89375"/>
                        <a14:foregroundMark x1="55233" y1="89375" x2="63081" y2="87291"/>
                        <a14:foregroundMark x1="63081" y1="87291" x2="80434" y2="71384"/>
                        <a14:foregroundMark x1="80434" y1="71384" x2="86829" y2="60532"/>
                        <a14:foregroundMark x1="86829" y1="60532" x2="87768" y2="33939"/>
                        <a14:foregroundMark x1="87768" y1="33939" x2="83542" y2="23540"/>
                        <a14:foregroundMark x1="83542" y1="23540" x2="65027" y2="10584"/>
                        <a14:foregroundMark x1="65027" y1="10584" x2="41860" y2="5509"/>
                        <a14:foregroundMark x1="41860" y1="5509" x2="33788" y2="6416"/>
                        <a14:foregroundMark x1="33788" y1="6416" x2="28131" y2="9119"/>
                        <a14:foregroundMark x1="31015" y1="7675" x2="27862" y2="12028"/>
                        <a14:foregroundMark x1="28645" y1="9367" x2="26297" y2="12276"/>
                        <a14:foregroundMark x1="29696" y1="9614" x2="26543" y2="16381"/>
                        <a14:foregroundMark x1="38596" y1="3322" x2="56686" y2="2352"/>
                        <a14:foregroundMark x1="56686" y1="2352" x2="56686" y2="2352"/>
                        <a14:foregroundMark x1="66391" y1="6705" x2="78444" y2="20012"/>
                        <a14:foregroundMark x1="78444" y1="20012" x2="78444" y2="20012"/>
                        <a14:foregroundMark x1="91301" y1="28966" x2="91547" y2="63297"/>
                        <a14:foregroundMark x1="61404" y1="90138" x2="36516" y2="91355"/>
                        <a14:foregroundMark x1="36516" y1="91355" x2="36516" y2="91355"/>
                        <a14:foregroundMark x1="5501" y1="31710" x2="5054" y2="56819"/>
                        <a14:foregroundMark x1="5054" y1="56819" x2="8587" y2="62265"/>
                        <a14:foregroundMark x1="94544" y1="32185" x2="93895" y2="55828"/>
                        <a14:foregroundMark x1="93895" y1="55828" x2="93895" y2="55828"/>
                        <a14:foregroundMark x1="40541" y1="92573" x2="60644" y2="92098"/>
                        <a14:foregroundMark x1="60644" y1="92098" x2="60644" y2="92098"/>
                        <a14:foregroundMark x1="2661" y1="37178" x2="3690" y2="58098"/>
                        <a14:foregroundMark x1="97384" y1="36456" x2="94164" y2="63441"/>
                        <a14:foregroundMark x1="94164" y1="63441" x2="94164" y2="63441"/>
                        <a14:foregroundMark x1="45192" y1="557" x2="45192" y2="557"/>
                        <a14:foregroundMark x1="470" y1="45843" x2="470" y2="45843"/>
                        <a14:foregroundMark x1="98144" y1="44192" x2="98144" y2="44192"/>
                        <a14:foregroundMark x1="97115" y1="36930" x2="97250" y2="42397"/>
                        <a14:foregroundMark x1="98412" y1="49660" x2="96735" y2="54879"/>
                        <a14:foregroundMark x1="76632" y1="92346" x2="76632" y2="92346"/>
                        <a14:foregroundMark x1="23010" y1="91974" x2="23010" y2="91974"/>
                        <a14:foregroundMark x1="49307" y1="94244" x2="49307" y2="94244"/>
                        <a14:foregroundMark x1="77527" y1="92346" x2="77527" y2="92346"/>
                        <a14:foregroundMark x1="48658" y1="94471" x2="48658" y2="94471"/>
                        <a14:foregroundMark x1="42487" y1="93996" x2="42487" y2="93996"/>
                        <a14:foregroundMark x1="22496" y1="91974" x2="23412" y2="91025"/>
                        <a14:foregroundMark x1="24016" y1="91768" x2="22361" y2="91624"/>
                        <a14:foregroundMark x1="24016" y1="91913" x2="21981" y2="91809"/>
                        <a14:foregroundMark x1="22518" y1="91624" x2="23904" y2="91871"/>
                        <a14:foregroundMark x1="21981" y1="91809" x2="21713" y2="91624"/>
                        <a14:foregroundMark x1="23748" y1="91624" x2="21914" y2="91809"/>
                        <a14:foregroundMark x1="39580" y1="93749" x2="48345" y2="94491"/>
                        <a14:foregroundMark x1="41100" y1="94099" x2="48189" y2="94636"/>
                        <a14:foregroundMark x1="37970" y1="93604" x2="39490" y2="93955"/>
                        <a14:foregroundMark x1="23725" y1="91479" x2="22473" y2="91686"/>
                        <a14:foregroundMark x1="32021" y1="91686" x2="49106" y2="93996"/>
                        <a14:foregroundMark x1="41346" y1="93893" x2="48994" y2="93893"/>
                        <a14:foregroundMark x1="22786" y1="91479" x2="23211" y2="93027"/>
                        <a14:foregroundMark x1="24150" y1="90427" x2="21847" y2="92057"/>
                        <a14:foregroundMark x1="35264" y1="92738" x2="48681" y2="94863"/>
                        <a14:foregroundMark x1="30970" y1="91397" x2="51834" y2="94388"/>
                        <a14:foregroundMark x1="51834" y1="94388" x2="67867" y2="91397"/>
                        <a14:foregroundMark x1="39445" y1="93522" x2="47428" y2="94863"/>
                        <a14:foregroundMark x1="21959" y1="91190" x2="22786" y2="92635"/>
                        <a14:foregroundMark x1="23837" y1="91768" x2="24150" y2="92160"/>
                        <a14:foregroundMark x1="24262" y1="91871" x2="24262" y2="91871"/>
                        <a14:foregroundMark x1="24262" y1="91871" x2="24262" y2="91871"/>
                        <a14:foregroundMark x1="23412" y1="91582" x2="23412" y2="91582"/>
                        <a14:foregroundMark x1="23412" y1="91582" x2="23412" y2="91582"/>
                        <a14:foregroundMark x1="23412" y1="91582" x2="23412" y2="91582"/>
                        <a14:foregroundMark x1="23412" y1="91582" x2="23412" y2="91582"/>
                        <a14:foregroundMark x1="23636" y1="91686" x2="23636" y2="91686"/>
                        <a14:foregroundMark x1="23636" y1="91686" x2="23636" y2="91686"/>
                        <a14:foregroundMark x1="23636" y1="91686" x2="23636" y2="91686"/>
                        <a14:foregroundMark x1="23949" y1="91582" x2="22160" y2="91686"/>
                        <a14:foregroundMark x1="24150" y1="92057" x2="22898" y2="91479"/>
                        <a14:backgroundMark x1="87478" y1="2950" x2="94902" y2="6973"/>
                        <a14:backgroundMark x1="94902" y1="6973" x2="99754" y2="12007"/>
                        <a14:backgroundMark x1="95572" y1="80173" x2="85018" y2="95564"/>
                        <a14:backgroundMark x1="85018" y1="95564" x2="85018" y2="95564"/>
                        <a14:backgroundMark x1="49432" y1="95302" x2="65139" y2="97380"/>
                        <a14:backgroundMark x1="23278" y1="91842" x2="37836" y2="93768"/>
                        <a14:backgroundMark x1="5255" y1="89457" x2="21812" y2="91647"/>
                        <a14:backgroundMark x1="9906" y1="2723" x2="1319" y2="10646"/>
                        <a14:backgroundMark x1="1319" y1="10646" x2="1319" y2="10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23" y="93999"/>
            <a:ext cx="1012928" cy="1097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DDA827A-2D3B-48FD-B3F7-7D58343DFAAF}"/>
              </a:ext>
            </a:extLst>
          </p:cNvPr>
          <p:cNvSpPr txBox="1"/>
          <p:nvPr/>
        </p:nvSpPr>
        <p:spPr>
          <a:xfrm>
            <a:off x="1104751" y="126274"/>
            <a:ext cx="2955804" cy="1029614"/>
          </a:xfrm>
          <a:prstGeom prst="rect">
            <a:avLst/>
          </a:prstGeom>
          <a:noFill/>
        </p:spPr>
        <p:txBody>
          <a:bodyPr wrap="square" lIns="90946" tIns="45483" rIns="90946" bIns="45483" rtlCol="0">
            <a:spAutoFit/>
          </a:bodyPr>
          <a:lstStyle/>
          <a:p>
            <a:pPr defTabSz="454704"/>
            <a:r>
              <a:rPr lang="ru-RU" sz="2000" dirty="0">
                <a:solidFill>
                  <a:prstClr val="white"/>
                </a:solidFill>
              </a:rPr>
              <a:t>Министерство торговли и интеграции Республики Казахстан</a:t>
            </a:r>
          </a:p>
        </p:txBody>
      </p:sp>
    </p:spTree>
    <p:extLst>
      <p:ext uri="{BB962C8B-B14F-4D97-AF65-F5344CB8AC3E}">
        <p14:creationId xmlns:p14="http://schemas.microsoft.com/office/powerpoint/2010/main" val="2349812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8" r:id="rId2"/>
  </p:sldLayoutIdLst>
  <p:hf hdr="0" dt="0"/>
  <p:txStyles>
    <p:titleStyle>
      <a:lvl1pPr algn="l" defTabSz="1697591" rtl="0" eaLnBrk="1" latinLnBrk="0" hangingPunct="1">
        <a:lnSpc>
          <a:spcPct val="90000"/>
        </a:lnSpc>
        <a:spcBef>
          <a:spcPct val="0"/>
        </a:spcBef>
        <a:buNone/>
        <a:defRPr sz="5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24381" indent="-424381" algn="l" defTabSz="1697591" rtl="0" eaLnBrk="1" latinLnBrk="0" hangingPunct="1">
        <a:lnSpc>
          <a:spcPct val="90000"/>
        </a:lnSpc>
        <a:spcBef>
          <a:spcPts val="1867"/>
        </a:spcBef>
        <a:buFont typeface="Arial" panose="020B0604020202020204" pitchFamily="34" charset="0"/>
        <a:buChar char="•"/>
        <a:defRPr sz="5200" kern="1200">
          <a:solidFill>
            <a:schemeClr val="tx1"/>
          </a:solidFill>
          <a:latin typeface="+mn-lt"/>
          <a:ea typeface="+mn-ea"/>
          <a:cs typeface="+mn-cs"/>
        </a:defRPr>
      </a:lvl1pPr>
      <a:lvl2pPr marL="1273188" indent="-424381" algn="l" defTabSz="1697591" rtl="0" eaLnBrk="1" latinLnBrk="0" hangingPunct="1">
        <a:lnSpc>
          <a:spcPct val="90000"/>
        </a:lnSpc>
        <a:spcBef>
          <a:spcPts val="933"/>
        </a:spcBef>
        <a:buFont typeface="Arial" panose="020B0604020202020204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2pPr>
      <a:lvl3pPr marL="2121981" indent="-424381" algn="l" defTabSz="1697591" rtl="0" eaLnBrk="1" latinLnBrk="0" hangingPunct="1">
        <a:lnSpc>
          <a:spcPct val="90000"/>
        </a:lnSpc>
        <a:spcBef>
          <a:spcPts val="933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3pPr>
      <a:lvl4pPr marL="2970776" indent="-424381" algn="l" defTabSz="1697591" rtl="0" eaLnBrk="1" latinLnBrk="0" hangingPunct="1">
        <a:lnSpc>
          <a:spcPct val="90000"/>
        </a:lnSpc>
        <a:spcBef>
          <a:spcPts val="933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819569" indent="-424381" algn="l" defTabSz="1697591" rtl="0" eaLnBrk="1" latinLnBrk="0" hangingPunct="1">
        <a:lnSpc>
          <a:spcPct val="90000"/>
        </a:lnSpc>
        <a:spcBef>
          <a:spcPts val="933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668364" indent="-424381" algn="l" defTabSz="1697591" rtl="0" eaLnBrk="1" latinLnBrk="0" hangingPunct="1">
        <a:lnSpc>
          <a:spcPct val="90000"/>
        </a:lnSpc>
        <a:spcBef>
          <a:spcPts val="933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5517157" indent="-424381" algn="l" defTabSz="1697591" rtl="0" eaLnBrk="1" latinLnBrk="0" hangingPunct="1">
        <a:lnSpc>
          <a:spcPct val="90000"/>
        </a:lnSpc>
        <a:spcBef>
          <a:spcPts val="933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6365948" indent="-424381" algn="l" defTabSz="1697591" rtl="0" eaLnBrk="1" latinLnBrk="0" hangingPunct="1">
        <a:lnSpc>
          <a:spcPct val="90000"/>
        </a:lnSpc>
        <a:spcBef>
          <a:spcPts val="933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7214742" indent="-424381" algn="l" defTabSz="1697591" rtl="0" eaLnBrk="1" latinLnBrk="0" hangingPunct="1">
        <a:lnSpc>
          <a:spcPct val="90000"/>
        </a:lnSpc>
        <a:spcBef>
          <a:spcPts val="933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97591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48803" algn="l" defTabSz="1697591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97591" algn="l" defTabSz="1697591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546381" algn="l" defTabSz="1697591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395174" algn="l" defTabSz="1697591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243970" algn="l" defTabSz="1697591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5092759" algn="l" defTabSz="1697591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941553" algn="l" defTabSz="1697591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790349" algn="l" defTabSz="1697591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gif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chart" Target="../charts/chart1.xml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C5E80E3F-A78C-412C-A4CE-CC633581F3A0}"/>
              </a:ext>
            </a:extLst>
          </p:cNvPr>
          <p:cNvSpPr/>
          <p:nvPr/>
        </p:nvSpPr>
        <p:spPr>
          <a:xfrm>
            <a:off x="0" y="0"/>
            <a:ext cx="22758400" cy="12801600"/>
          </a:xfrm>
          <a:prstGeom prst="rect">
            <a:avLst/>
          </a:prstGeom>
          <a:solidFill>
            <a:srgbClr val="D5E4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9275" y="599329"/>
            <a:ext cx="2859897" cy="294978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D453073-50A8-4647-BBE4-FB90A042A6F1}"/>
              </a:ext>
            </a:extLst>
          </p:cNvPr>
          <p:cNvSpPr txBox="1"/>
          <p:nvPr/>
        </p:nvSpPr>
        <p:spPr>
          <a:xfrm>
            <a:off x="0" y="3551570"/>
            <a:ext cx="22758400" cy="1235168"/>
          </a:xfrm>
          <a:prstGeom prst="rect">
            <a:avLst/>
          </a:prstGeom>
          <a:noFill/>
        </p:spPr>
        <p:txBody>
          <a:bodyPr wrap="square" lIns="125945" tIns="62971" rIns="125945" bIns="62971" rtlCol="0">
            <a:spAutoFit/>
          </a:bodyPr>
          <a:lstStyle/>
          <a:p>
            <a:pPr algn="ctr" defTabSz="629727"/>
            <a:r>
              <a:rPr lang="ru-RU" sz="36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Министерство торговли и интеграции </a:t>
            </a:r>
          </a:p>
          <a:p>
            <a:pPr algn="ctr" defTabSz="629727"/>
            <a:r>
              <a:rPr lang="ru-RU" sz="36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Республики Казахстан</a:t>
            </a:r>
            <a:endParaRPr lang="ru-RU" sz="3600" b="1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7E1FE86-4B6F-445B-B964-953586B3BD1B}"/>
              </a:ext>
            </a:extLst>
          </p:cNvPr>
          <p:cNvSpPr txBox="1"/>
          <p:nvPr/>
        </p:nvSpPr>
        <p:spPr>
          <a:xfrm>
            <a:off x="0" y="11541585"/>
            <a:ext cx="22758400" cy="584774"/>
          </a:xfrm>
          <a:prstGeom prst="rect">
            <a:avLst/>
          </a:prstGeom>
          <a:noFill/>
        </p:spPr>
        <p:txBody>
          <a:bodyPr wrap="square" lIns="91371" tIns="45684" rIns="91371" bIns="45684" rtlCol="0">
            <a:spAutoFit/>
          </a:bodyPr>
          <a:lstStyle/>
          <a:p>
            <a:pPr algn="ctr" defTabSz="456857">
              <a:defRPr/>
            </a:pPr>
            <a:r>
              <a:rPr lang="ru-RU" sz="3200" dirty="0" smtClean="0">
                <a:latin typeface="Arial Narrow" pitchFamily="34" charset="0"/>
              </a:rPr>
              <a:t>Астана, 2023 год</a:t>
            </a:r>
            <a:endParaRPr lang="ru-RU" sz="3200" dirty="0">
              <a:latin typeface="Arial Narrow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D453073-50A8-4647-BBE4-FB90A042A6F1}"/>
              </a:ext>
            </a:extLst>
          </p:cNvPr>
          <p:cNvSpPr txBox="1"/>
          <p:nvPr/>
        </p:nvSpPr>
        <p:spPr>
          <a:xfrm>
            <a:off x="1021976" y="5436319"/>
            <a:ext cx="20529177" cy="3204938"/>
          </a:xfrm>
          <a:prstGeom prst="rect">
            <a:avLst/>
          </a:prstGeom>
          <a:noFill/>
        </p:spPr>
        <p:txBody>
          <a:bodyPr wrap="square" lIns="125945" tIns="62971" rIns="125945" bIns="62971" rtlCol="0">
            <a:spAutoFit/>
          </a:bodyPr>
          <a:lstStyle/>
          <a:p>
            <a:pPr algn="ctr"/>
            <a:r>
              <a:rPr lang="ru-RU" sz="4000" b="1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 проекте Закона </a:t>
            </a:r>
            <a:r>
              <a:rPr lang="ru-RU" sz="4000" b="1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Республики Казахстан </a:t>
            </a:r>
            <a:br>
              <a:rPr lang="ru-RU" sz="4000" b="1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ru-RU" sz="4000" b="1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«</a:t>
            </a:r>
            <a:r>
              <a:rPr lang="ru-RU" sz="4000" b="1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 внесении изменений и дополнений в некоторые законодательные </a:t>
            </a:r>
            <a:r>
              <a:rPr lang="ru-RU" sz="4000" b="1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акты </a:t>
            </a:r>
            <a:r>
              <a:rPr lang="ru-RU" sz="4000" b="1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Республики Казахстан по вопросам </a:t>
            </a:r>
            <a:r>
              <a:rPr lang="ru-RU" sz="4000" b="1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экспортно-кредитного агентства и продвижения </a:t>
            </a:r>
            <a:r>
              <a:rPr lang="ru-RU" sz="4000" b="1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экспорта </a:t>
            </a:r>
            <a:r>
              <a:rPr lang="ru-RU" sz="40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несырьевых</a:t>
            </a:r>
            <a:r>
              <a:rPr lang="ru-RU" sz="4000" b="1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товаров </a:t>
            </a:r>
            <a:r>
              <a:rPr lang="ru-RU" sz="4000" b="1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(работ, услуг</a:t>
            </a:r>
            <a:r>
              <a:rPr lang="ru-RU" sz="4000" b="1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)»</a:t>
            </a:r>
            <a:endParaRPr lang="x-none" sz="4000" b="1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41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Freeform 6"/>
          <p:cNvSpPr>
            <a:spLocks/>
          </p:cNvSpPr>
          <p:nvPr/>
        </p:nvSpPr>
        <p:spPr bwMode="gray">
          <a:xfrm flipH="1">
            <a:off x="13924059" y="5853916"/>
            <a:ext cx="1989006" cy="1341158"/>
          </a:xfrm>
          <a:custGeom>
            <a:avLst/>
            <a:gdLst>
              <a:gd name="connsiteX0" fmla="*/ 0 w 10047"/>
              <a:gd name="connsiteY0" fmla="*/ 9390 h 9390"/>
              <a:gd name="connsiteX1" fmla="*/ 10000 w 10047"/>
              <a:gd name="connsiteY1" fmla="*/ 0 h 9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047" h="9390">
                <a:moveTo>
                  <a:pt x="0" y="9390"/>
                </a:moveTo>
                <a:cubicBezTo>
                  <a:pt x="0" y="9390"/>
                  <a:pt x="10047" y="9383"/>
                  <a:pt x="10000" y="0"/>
                </a:cubicBezTo>
              </a:path>
            </a:pathLst>
          </a:custGeom>
          <a:noFill/>
          <a:ln w="12700" cap="flat">
            <a:solidFill>
              <a:srgbClr val="002060"/>
            </a:solidFill>
            <a:prstDash val="sysDot"/>
            <a:miter lim="800000"/>
            <a:headEnd/>
            <a:tailEnd/>
          </a:ln>
        </p:spPr>
        <p:txBody>
          <a:bodyPr vert="horz" wrap="square" lIns="170688" tIns="85344" rIns="170688" bIns="85344" numCol="1" anchor="t" anchorCtr="0" compatLnSpc="1">
            <a:prstTxWarp prst="textNoShape">
              <a:avLst/>
            </a:prstTxWarp>
          </a:bodyPr>
          <a:lstStyle/>
          <a:p>
            <a:endParaRPr lang="en-US" sz="2053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2" name="Freeform 6"/>
          <p:cNvSpPr>
            <a:spLocks/>
          </p:cNvSpPr>
          <p:nvPr/>
        </p:nvSpPr>
        <p:spPr bwMode="gray">
          <a:xfrm rot="14813303" flipH="1" flipV="1">
            <a:off x="13693830" y="8720014"/>
            <a:ext cx="2161105" cy="1734899"/>
          </a:xfrm>
          <a:custGeom>
            <a:avLst/>
            <a:gdLst>
              <a:gd name="connsiteX0" fmla="*/ 0 w 10047"/>
              <a:gd name="connsiteY0" fmla="*/ 9390 h 9390"/>
              <a:gd name="connsiteX1" fmla="*/ 10000 w 10047"/>
              <a:gd name="connsiteY1" fmla="*/ 0 h 9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047" h="9390">
                <a:moveTo>
                  <a:pt x="0" y="9390"/>
                </a:moveTo>
                <a:cubicBezTo>
                  <a:pt x="0" y="9390"/>
                  <a:pt x="10047" y="9383"/>
                  <a:pt x="10000" y="0"/>
                </a:cubicBezTo>
              </a:path>
            </a:pathLst>
          </a:custGeom>
          <a:noFill/>
          <a:ln w="12700" cap="flat">
            <a:solidFill>
              <a:srgbClr val="002060"/>
            </a:solidFill>
            <a:prstDash val="sysDot"/>
            <a:miter lim="800000"/>
            <a:headEnd/>
            <a:tailEnd/>
          </a:ln>
        </p:spPr>
        <p:txBody>
          <a:bodyPr vert="horz" wrap="square" lIns="170688" tIns="85344" rIns="170688" bIns="85344" numCol="1" anchor="t" anchorCtr="0" compatLnSpc="1">
            <a:prstTxWarp prst="textNoShape">
              <a:avLst/>
            </a:prstTxWarp>
          </a:bodyPr>
          <a:lstStyle/>
          <a:p>
            <a:endParaRPr lang="en-US" sz="2053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8" name="Freeform 6"/>
          <p:cNvSpPr>
            <a:spLocks/>
          </p:cNvSpPr>
          <p:nvPr/>
        </p:nvSpPr>
        <p:spPr bwMode="gray">
          <a:xfrm rot="12009493" flipH="1" flipV="1">
            <a:off x="13669275" y="5643182"/>
            <a:ext cx="2207255" cy="558538"/>
          </a:xfrm>
          <a:custGeom>
            <a:avLst/>
            <a:gdLst>
              <a:gd name="connsiteX0" fmla="*/ 0 w 10047"/>
              <a:gd name="connsiteY0" fmla="*/ 9390 h 9390"/>
              <a:gd name="connsiteX1" fmla="*/ 10000 w 10047"/>
              <a:gd name="connsiteY1" fmla="*/ 0 h 9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047" h="9390">
                <a:moveTo>
                  <a:pt x="0" y="9390"/>
                </a:moveTo>
                <a:cubicBezTo>
                  <a:pt x="0" y="9390"/>
                  <a:pt x="10047" y="9383"/>
                  <a:pt x="10000" y="0"/>
                </a:cubicBezTo>
              </a:path>
            </a:pathLst>
          </a:custGeom>
          <a:noFill/>
          <a:ln w="12700" cap="flat">
            <a:solidFill>
              <a:srgbClr val="002060"/>
            </a:solidFill>
            <a:prstDash val="sysDot"/>
            <a:miter lim="800000"/>
            <a:headEnd/>
            <a:tailEnd/>
          </a:ln>
        </p:spPr>
        <p:txBody>
          <a:bodyPr vert="horz" wrap="square" lIns="170688" tIns="85344" rIns="170688" bIns="85344" numCol="1" anchor="t" anchorCtr="0" compatLnSpc="1">
            <a:prstTxWarp prst="textNoShape">
              <a:avLst/>
            </a:prstTxWarp>
          </a:bodyPr>
          <a:lstStyle/>
          <a:p>
            <a:endParaRPr lang="en-US" sz="2053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3" name="Picture 2" descr="О QazTrade - QazTra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5409" y="9697087"/>
            <a:ext cx="1944182" cy="543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72276" y="3266376"/>
            <a:ext cx="1805520" cy="886013"/>
          </a:xfrm>
          <a:prstGeom prst="rect">
            <a:avLst/>
          </a:prstGeom>
        </p:spPr>
      </p:pic>
      <p:sp>
        <p:nvSpPr>
          <p:cNvPr id="7" name="Freeform 6"/>
          <p:cNvSpPr>
            <a:spLocks/>
          </p:cNvSpPr>
          <p:nvPr/>
        </p:nvSpPr>
        <p:spPr bwMode="gray">
          <a:xfrm flipV="1">
            <a:off x="10755274" y="4158431"/>
            <a:ext cx="1017002" cy="614202"/>
          </a:xfrm>
          <a:custGeom>
            <a:avLst/>
            <a:gdLst>
              <a:gd name="connsiteX0" fmla="*/ 0 w 10047"/>
              <a:gd name="connsiteY0" fmla="*/ 9390 h 9390"/>
              <a:gd name="connsiteX1" fmla="*/ 10000 w 10047"/>
              <a:gd name="connsiteY1" fmla="*/ 0 h 9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047" h="9390">
                <a:moveTo>
                  <a:pt x="0" y="9390"/>
                </a:moveTo>
                <a:cubicBezTo>
                  <a:pt x="0" y="9390"/>
                  <a:pt x="10047" y="9383"/>
                  <a:pt x="10000" y="0"/>
                </a:cubicBezTo>
              </a:path>
            </a:pathLst>
          </a:custGeom>
          <a:noFill/>
          <a:ln w="12700" cap="flat">
            <a:solidFill>
              <a:srgbClr val="002060"/>
            </a:solidFill>
            <a:prstDash val="sysDot"/>
            <a:miter lim="800000"/>
            <a:headEnd/>
            <a:tailEnd/>
          </a:ln>
        </p:spPr>
        <p:txBody>
          <a:bodyPr vert="horz" wrap="square" lIns="170688" tIns="85344" rIns="170688" bIns="85344" numCol="1" anchor="t" anchorCtr="0" compatLnSpc="1">
            <a:prstTxWarp prst="textNoShape">
              <a:avLst/>
            </a:prstTxWarp>
          </a:bodyPr>
          <a:lstStyle/>
          <a:p>
            <a:endParaRPr lang="en-US" sz="2053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631016" y="2909846"/>
            <a:ext cx="10124257" cy="2537330"/>
            <a:chOff x="405417" y="1250216"/>
            <a:chExt cx="5423709" cy="1359284"/>
          </a:xfrm>
        </p:grpSpPr>
        <p:cxnSp>
          <p:nvCxnSpPr>
            <p:cNvPr id="16" name="Gerade Verbindung 58"/>
            <p:cNvCxnSpPr>
              <a:stCxn id="21" idx="1"/>
              <a:endCxn id="19" idx="3"/>
            </p:cNvCxnSpPr>
            <p:nvPr/>
          </p:nvCxnSpPr>
          <p:spPr bwMode="gray">
            <a:xfrm flipH="1">
              <a:off x="3488798" y="1926846"/>
              <a:ext cx="518410" cy="3012"/>
            </a:xfrm>
            <a:prstGeom prst="line">
              <a:avLst/>
            </a:prstGeom>
            <a:ln w="12700">
              <a:solidFill>
                <a:srgbClr val="00206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Freeform 6"/>
            <p:cNvSpPr>
              <a:spLocks/>
            </p:cNvSpPr>
            <p:nvPr/>
          </p:nvSpPr>
          <p:spPr bwMode="gray">
            <a:xfrm>
              <a:off x="3457819" y="2180124"/>
              <a:ext cx="1401965" cy="369691"/>
            </a:xfrm>
            <a:custGeom>
              <a:avLst/>
              <a:gdLst>
                <a:gd name="connsiteX0" fmla="*/ 0 w 10047"/>
                <a:gd name="connsiteY0" fmla="*/ 9390 h 9390"/>
                <a:gd name="connsiteX1" fmla="*/ 10000 w 10047"/>
                <a:gd name="connsiteY1" fmla="*/ 0 h 9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047" h="9390">
                  <a:moveTo>
                    <a:pt x="0" y="9390"/>
                  </a:moveTo>
                  <a:cubicBezTo>
                    <a:pt x="0" y="9390"/>
                    <a:pt x="10047" y="9383"/>
                    <a:pt x="10000" y="0"/>
                  </a:cubicBezTo>
                </a:path>
              </a:pathLst>
            </a:custGeom>
            <a:noFill/>
            <a:ln w="12700" cap="flat">
              <a:solidFill>
                <a:srgbClr val="002060"/>
              </a:solidFill>
              <a:prstDash val="sysDot"/>
              <a:miter lim="800000"/>
              <a:headEnd/>
              <a:tailEnd/>
            </a:ln>
          </p:spPr>
          <p:txBody>
            <a:bodyPr vert="horz" wrap="square" lIns="170688" tIns="85344" rIns="170688" bIns="85344" numCol="1" anchor="t" anchorCtr="0" compatLnSpc="1">
              <a:prstTxWarp prst="textNoShape">
                <a:avLst/>
              </a:prstTxWarp>
            </a:bodyPr>
            <a:lstStyle/>
            <a:p>
              <a:endParaRPr lang="en-US" sz="2053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8" name="Abgerundetes Rechteck 70"/>
            <p:cNvSpPr/>
            <p:nvPr/>
          </p:nvSpPr>
          <p:spPr bwMode="gray">
            <a:xfrm>
              <a:off x="405417" y="1250216"/>
              <a:ext cx="3115047" cy="381753"/>
            </a:xfrm>
            <a:prstGeom prst="roundRect">
              <a:avLst/>
            </a:prstGeom>
            <a:gradFill flip="none" rotWithShape="1">
              <a:gsLst>
                <a:gs pos="0">
                  <a:srgbClr val="D7D7D7"/>
                </a:gs>
                <a:gs pos="100000">
                  <a:srgbClr val="FFFFFF"/>
                </a:gs>
              </a:gsLst>
              <a:lin ang="16200000" scaled="1"/>
              <a:tileRect/>
            </a:gradFill>
            <a:ln w="12700">
              <a:solidFill>
                <a:srgbClr val="00206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1800000"/>
              </a:lightRig>
            </a:scene3d>
            <a:sp3d>
              <a:bevelT w="38100" h="38100"/>
            </a:sp3d>
          </p:spPr>
          <p:txBody>
            <a:bodyPr lIns="0" tIns="0" rIns="0" bIns="0" anchor="ctr" anchorCtr="0"/>
            <a:lstStyle/>
            <a:p>
              <a:pPr algn="ctr">
                <a:lnSpc>
                  <a:spcPct val="95000"/>
                </a:lnSpc>
                <a:spcAft>
                  <a:spcPts val="1493"/>
                </a:spcAft>
                <a:buClr>
                  <a:srgbClr val="969696"/>
                </a:buClr>
                <a:defRPr/>
              </a:pPr>
              <a:r>
                <a:rPr lang="ru-RU" sz="2053" b="1" noProof="1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 charset="0"/>
                </a:rPr>
                <a:t>Добровольное страхование</a:t>
              </a:r>
            </a:p>
          </p:txBody>
        </p:sp>
        <p:sp>
          <p:nvSpPr>
            <p:cNvPr id="19" name="Abgerundetes Rechteck 71"/>
            <p:cNvSpPr/>
            <p:nvPr/>
          </p:nvSpPr>
          <p:spPr bwMode="gray">
            <a:xfrm>
              <a:off x="405421" y="1738981"/>
              <a:ext cx="3083377" cy="381753"/>
            </a:xfrm>
            <a:prstGeom prst="roundRect">
              <a:avLst/>
            </a:prstGeom>
            <a:gradFill flip="none" rotWithShape="1">
              <a:gsLst>
                <a:gs pos="0">
                  <a:srgbClr val="D7D7D7"/>
                </a:gs>
                <a:gs pos="100000">
                  <a:srgbClr val="FFFFFF"/>
                </a:gs>
              </a:gsLst>
              <a:lin ang="16200000" scaled="1"/>
              <a:tileRect/>
            </a:gradFill>
            <a:ln w="12700">
              <a:solidFill>
                <a:srgbClr val="00206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1800000"/>
              </a:lightRig>
            </a:scene3d>
            <a:sp3d>
              <a:bevelT w="38100" h="38100"/>
            </a:sp3d>
          </p:spPr>
          <p:txBody>
            <a:bodyPr lIns="0" tIns="0" rIns="0" bIns="0" anchor="ctr" anchorCtr="0"/>
            <a:lstStyle/>
            <a:p>
              <a:pPr algn="ctr">
                <a:lnSpc>
                  <a:spcPct val="95000"/>
                </a:lnSpc>
                <a:spcAft>
                  <a:spcPts val="1493"/>
                </a:spcAft>
                <a:buClr>
                  <a:srgbClr val="969696"/>
                </a:buClr>
                <a:defRPr/>
              </a:pPr>
              <a:r>
                <a:rPr lang="ru-RU" sz="2053" b="1" noProof="1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 charset="0"/>
                </a:rPr>
                <a:t>Перестрахование</a:t>
              </a:r>
            </a:p>
          </p:txBody>
        </p:sp>
        <p:sp>
          <p:nvSpPr>
            <p:cNvPr id="20" name="Abgerundetes Rechteck 72"/>
            <p:cNvSpPr/>
            <p:nvPr/>
          </p:nvSpPr>
          <p:spPr bwMode="gray">
            <a:xfrm>
              <a:off x="405421" y="2227747"/>
              <a:ext cx="3077617" cy="381753"/>
            </a:xfrm>
            <a:prstGeom prst="roundRect">
              <a:avLst/>
            </a:prstGeom>
            <a:gradFill flip="none" rotWithShape="1">
              <a:gsLst>
                <a:gs pos="0">
                  <a:srgbClr val="D7D7D7"/>
                </a:gs>
                <a:gs pos="100000">
                  <a:srgbClr val="FFFFFF"/>
                </a:gs>
              </a:gsLst>
              <a:lin ang="16200000" scaled="1"/>
              <a:tileRect/>
            </a:gradFill>
            <a:ln w="12700">
              <a:solidFill>
                <a:srgbClr val="00206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1800000"/>
              </a:lightRig>
            </a:scene3d>
            <a:sp3d>
              <a:bevelT w="38100" h="38100"/>
            </a:sp3d>
          </p:spPr>
          <p:txBody>
            <a:bodyPr lIns="0" tIns="0" rIns="0" bIns="0" anchor="ctr" anchorCtr="0"/>
            <a:lstStyle/>
            <a:p>
              <a:pPr algn="ctr">
                <a:lnSpc>
                  <a:spcPct val="95000"/>
                </a:lnSpc>
                <a:spcAft>
                  <a:spcPts val="1493"/>
                </a:spcAft>
                <a:buClr>
                  <a:srgbClr val="969696"/>
                </a:buClr>
                <a:defRPr/>
              </a:pPr>
              <a:r>
                <a:rPr lang="ru-RU" sz="2053" b="1" noProof="1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 charset="0"/>
                </a:rPr>
                <a:t>Обусловленные вклады     </a:t>
              </a:r>
              <a:r>
                <a:rPr lang="ru-RU" sz="2053" noProof="1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 charset="0"/>
                </a:rPr>
                <a:t>(предэкспорт. и торг. финансирование) </a:t>
              </a:r>
            </a:p>
          </p:txBody>
        </p:sp>
        <p:sp>
          <p:nvSpPr>
            <p:cNvPr id="21" name="Abgerundetes Rechteck 79"/>
            <p:cNvSpPr/>
            <p:nvPr/>
          </p:nvSpPr>
          <p:spPr bwMode="gray">
            <a:xfrm>
              <a:off x="4007208" y="1735969"/>
              <a:ext cx="1821918" cy="381753"/>
            </a:xfrm>
            <a:prstGeom prst="roundRect">
              <a:avLst/>
            </a:prstGeom>
            <a:gradFill flip="none" rotWithShape="1">
              <a:gsLst>
                <a:gs pos="0">
                  <a:srgbClr val="D7D7D7"/>
                </a:gs>
                <a:gs pos="100000">
                  <a:srgbClr val="FFFFFF"/>
                </a:gs>
              </a:gsLst>
              <a:lin ang="16200000" scaled="1"/>
              <a:tileRect/>
            </a:gradFill>
            <a:ln w="12700">
              <a:solidFill>
                <a:srgbClr val="00206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1800000"/>
              </a:lightRig>
            </a:scene3d>
            <a:sp3d>
              <a:bevelT w="38100" h="38100"/>
            </a:sp3d>
          </p:spPr>
          <p:txBody>
            <a:bodyPr lIns="0" tIns="0" rIns="0" bIns="0" anchor="ctr" anchorCtr="0"/>
            <a:lstStyle/>
            <a:p>
              <a:pPr algn="ctr">
                <a:lnSpc>
                  <a:spcPct val="95000"/>
                </a:lnSpc>
                <a:spcAft>
                  <a:spcPts val="1493"/>
                </a:spcAft>
                <a:buClr>
                  <a:srgbClr val="969696"/>
                </a:buClr>
                <a:defRPr/>
              </a:pPr>
              <a:r>
                <a:rPr lang="ru-RU" sz="2053" b="1" noProof="1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 charset="0"/>
                </a:rPr>
                <a:t>Функции </a:t>
              </a:r>
              <a:r>
                <a:rPr lang="en-US" sz="2053" b="1" noProof="1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 charset="0"/>
                </a:rPr>
                <a:t>KazakhExport</a:t>
              </a:r>
            </a:p>
          </p:txBody>
        </p:sp>
        <p:sp>
          <p:nvSpPr>
            <p:cNvPr id="22" name="Freeform 6"/>
            <p:cNvSpPr>
              <a:spLocks/>
            </p:cNvSpPr>
            <p:nvPr/>
          </p:nvSpPr>
          <p:spPr bwMode="gray">
            <a:xfrm flipV="1">
              <a:off x="3488798" y="1508076"/>
              <a:ext cx="1370986" cy="230904"/>
            </a:xfrm>
            <a:custGeom>
              <a:avLst/>
              <a:gdLst>
                <a:gd name="connsiteX0" fmla="*/ 0 w 10047"/>
                <a:gd name="connsiteY0" fmla="*/ 9390 h 9390"/>
                <a:gd name="connsiteX1" fmla="*/ 10000 w 10047"/>
                <a:gd name="connsiteY1" fmla="*/ 0 h 9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047" h="9390">
                  <a:moveTo>
                    <a:pt x="0" y="9390"/>
                  </a:moveTo>
                  <a:cubicBezTo>
                    <a:pt x="0" y="9390"/>
                    <a:pt x="10047" y="9383"/>
                    <a:pt x="10000" y="0"/>
                  </a:cubicBezTo>
                </a:path>
              </a:pathLst>
            </a:custGeom>
            <a:noFill/>
            <a:ln w="12700" cap="flat">
              <a:solidFill>
                <a:srgbClr val="002060"/>
              </a:solidFill>
              <a:prstDash val="sysDot"/>
              <a:miter lim="800000"/>
              <a:headEnd/>
              <a:tailEnd/>
            </a:ln>
          </p:spPr>
          <p:txBody>
            <a:bodyPr vert="horz" wrap="square" lIns="170688" tIns="85344" rIns="170688" bIns="85344" numCol="1" anchor="t" anchorCtr="0" compatLnSpc="1">
              <a:prstTxWarp prst="textNoShape">
                <a:avLst/>
              </a:prstTxWarp>
            </a:bodyPr>
            <a:lstStyle/>
            <a:p>
              <a:endParaRPr lang="en-US" sz="2053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23" name="Abgerundetes Rechteck 70"/>
          <p:cNvSpPr/>
          <p:nvPr/>
        </p:nvSpPr>
        <p:spPr bwMode="gray">
          <a:xfrm>
            <a:off x="15895347" y="3763125"/>
            <a:ext cx="5873901" cy="712606"/>
          </a:xfrm>
          <a:prstGeom prst="roundRect">
            <a:avLst/>
          </a:prstGeom>
          <a:noFill/>
          <a:ln w="12700">
            <a:solidFill>
              <a:srgbClr val="002060"/>
            </a:solidFill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800000"/>
            </a:lightRig>
          </a:scene3d>
          <a:sp3d>
            <a:bevelT w="38100" h="38100"/>
          </a:sp3d>
        </p:spPr>
        <p:txBody>
          <a:bodyPr lIns="0" tIns="0" rIns="0" bIns="0" anchor="ctr" anchorCtr="0"/>
          <a:lstStyle/>
          <a:p>
            <a:pPr algn="ctr">
              <a:lnSpc>
                <a:spcPct val="95000"/>
              </a:lnSpc>
              <a:spcAft>
                <a:spcPts val="1493"/>
              </a:spcAft>
              <a:buClr>
                <a:srgbClr val="969696"/>
              </a:buClr>
              <a:defRPr/>
            </a:pPr>
            <a:r>
              <a:rPr lang="ru-RU" sz="2053" b="1" noProof="1">
                <a:latin typeface="Verdana" panose="020B0604030504040204" pitchFamily="34" charset="0"/>
                <a:ea typeface="Verdana" panose="020B0604030504040204" pitchFamily="34" charset="0"/>
                <a:cs typeface="Arial" charset="0"/>
              </a:rPr>
              <a:t>Добровольное страхование</a:t>
            </a:r>
          </a:p>
        </p:txBody>
      </p:sp>
      <p:sp>
        <p:nvSpPr>
          <p:cNvPr id="24" name="Abgerundetes Rechteck 71"/>
          <p:cNvSpPr/>
          <p:nvPr/>
        </p:nvSpPr>
        <p:spPr bwMode="gray">
          <a:xfrm>
            <a:off x="15895347" y="4715603"/>
            <a:ext cx="5885935" cy="712606"/>
          </a:xfrm>
          <a:prstGeom prst="roundRect">
            <a:avLst/>
          </a:prstGeom>
          <a:noFill/>
          <a:ln w="12700">
            <a:solidFill>
              <a:srgbClr val="002060"/>
            </a:solidFill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800000"/>
            </a:lightRig>
          </a:scene3d>
          <a:sp3d>
            <a:bevelT w="38100" h="38100"/>
          </a:sp3d>
        </p:spPr>
        <p:txBody>
          <a:bodyPr lIns="0" tIns="0" rIns="0" bIns="0" anchor="ctr" anchorCtr="0"/>
          <a:lstStyle/>
          <a:p>
            <a:pPr algn="ctr">
              <a:lnSpc>
                <a:spcPct val="95000"/>
              </a:lnSpc>
              <a:spcAft>
                <a:spcPts val="1493"/>
              </a:spcAft>
              <a:buClr>
                <a:srgbClr val="969696"/>
              </a:buClr>
              <a:defRPr/>
            </a:pPr>
            <a:r>
              <a:rPr lang="ru-RU" sz="2053" b="1" noProof="1">
                <a:latin typeface="Verdana" panose="020B0604030504040204" pitchFamily="34" charset="0"/>
                <a:ea typeface="Verdana" panose="020B0604030504040204" pitchFamily="34" charset="0"/>
                <a:cs typeface="Arial" charset="0"/>
              </a:rPr>
              <a:t>Перестрахование</a:t>
            </a:r>
          </a:p>
        </p:txBody>
      </p:sp>
      <p:sp>
        <p:nvSpPr>
          <p:cNvPr id="25" name="Abgerundetes Rechteck 72"/>
          <p:cNvSpPr/>
          <p:nvPr/>
        </p:nvSpPr>
        <p:spPr bwMode="gray">
          <a:xfrm>
            <a:off x="15913067" y="5662298"/>
            <a:ext cx="5856181" cy="877692"/>
          </a:xfrm>
          <a:prstGeom prst="roundRect">
            <a:avLst/>
          </a:prstGeom>
          <a:noFill/>
          <a:ln w="12700">
            <a:solidFill>
              <a:srgbClr val="002060"/>
            </a:solidFill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800000"/>
            </a:lightRig>
          </a:scene3d>
          <a:sp3d>
            <a:bevelT w="38100" h="38100"/>
          </a:sp3d>
        </p:spPr>
        <p:txBody>
          <a:bodyPr lIns="0" tIns="0" rIns="0" bIns="0" anchor="ctr" anchorCtr="0"/>
          <a:lstStyle/>
          <a:p>
            <a:pPr algn="ctr">
              <a:lnSpc>
                <a:spcPct val="95000"/>
              </a:lnSpc>
              <a:spcAft>
                <a:spcPts val="1493"/>
              </a:spcAft>
              <a:buClr>
                <a:srgbClr val="969696"/>
              </a:buClr>
              <a:defRPr/>
            </a:pPr>
            <a:r>
              <a:rPr lang="ru-RU" sz="2053" b="1" noProof="1">
                <a:latin typeface="Verdana" panose="020B0604030504040204" pitchFamily="34" charset="0"/>
                <a:ea typeface="Verdana" panose="020B0604030504040204" pitchFamily="34" charset="0"/>
                <a:cs typeface="Arial" charset="0"/>
              </a:rPr>
              <a:t>Обусловленнные вклады </a:t>
            </a:r>
            <a:r>
              <a:rPr lang="ru-RU" sz="2053" noProof="1">
                <a:latin typeface="Verdana" panose="020B0604030504040204" pitchFamily="34" charset="0"/>
                <a:ea typeface="Verdana" panose="020B0604030504040204" pitchFamily="34" charset="0"/>
                <a:cs typeface="Arial" charset="0"/>
              </a:rPr>
              <a:t>(предэкспорт. и торг. финансирование)</a:t>
            </a:r>
          </a:p>
        </p:txBody>
      </p:sp>
      <p:sp>
        <p:nvSpPr>
          <p:cNvPr id="26" name="Abgerundetes Rechteck 73"/>
          <p:cNvSpPr/>
          <p:nvPr/>
        </p:nvSpPr>
        <p:spPr bwMode="gray">
          <a:xfrm>
            <a:off x="15913067" y="6750591"/>
            <a:ext cx="5912978" cy="856487"/>
          </a:xfrm>
          <a:prstGeom prst="roundRect">
            <a:avLst/>
          </a:prstGeom>
          <a:solidFill>
            <a:srgbClr val="0F9D45"/>
          </a:solidFill>
          <a:ln w="12700">
            <a:solidFill>
              <a:srgbClr val="002060"/>
            </a:solidFill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800000"/>
            </a:lightRig>
          </a:scene3d>
          <a:sp3d>
            <a:bevelT w="38100" h="38100"/>
          </a:sp3d>
        </p:spPr>
        <p:txBody>
          <a:bodyPr lIns="0" tIns="0" rIns="0" bIns="0" anchor="ctr" anchorCtr="0"/>
          <a:lstStyle/>
          <a:p>
            <a:pPr algn="ctr">
              <a:lnSpc>
                <a:spcPct val="95000"/>
              </a:lnSpc>
              <a:spcAft>
                <a:spcPts val="1493"/>
              </a:spcAft>
              <a:buClr>
                <a:srgbClr val="969696"/>
              </a:buClr>
              <a:defRPr/>
            </a:pPr>
            <a:r>
              <a:rPr lang="ru-RU" sz="1960" b="1" noProof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charset="0"/>
              </a:rPr>
              <a:t>Гарантирование                             экспортных операции</a:t>
            </a:r>
            <a:endParaRPr lang="en-US" sz="1960" b="1" noProof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Arial" charset="0"/>
            </a:endParaRPr>
          </a:p>
        </p:txBody>
      </p:sp>
      <p:sp>
        <p:nvSpPr>
          <p:cNvPr id="27" name="Abgerundetes Rechteck 74"/>
          <p:cNvSpPr/>
          <p:nvPr/>
        </p:nvSpPr>
        <p:spPr bwMode="gray">
          <a:xfrm>
            <a:off x="15905168" y="7839422"/>
            <a:ext cx="5944297" cy="956879"/>
          </a:xfrm>
          <a:prstGeom prst="roundRect">
            <a:avLst/>
          </a:prstGeom>
          <a:solidFill>
            <a:srgbClr val="0F9D45"/>
          </a:solidFill>
          <a:ln w="12700">
            <a:solidFill>
              <a:srgbClr val="002060"/>
            </a:solidFill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800000"/>
            </a:lightRig>
          </a:scene3d>
          <a:sp3d>
            <a:bevelT w="38100" h="38100"/>
          </a:sp3d>
        </p:spPr>
        <p:txBody>
          <a:bodyPr lIns="0" tIns="0" rIns="0" bIns="0" anchor="ctr" anchorCtr="0"/>
          <a:lstStyle/>
          <a:p>
            <a:pPr algn="ctr">
              <a:lnSpc>
                <a:spcPct val="95000"/>
              </a:lnSpc>
              <a:spcAft>
                <a:spcPts val="1493"/>
              </a:spcAft>
              <a:buClr>
                <a:srgbClr val="969696"/>
              </a:buClr>
              <a:defRPr/>
            </a:pPr>
            <a:r>
              <a:rPr lang="ru-RU" sz="1960" b="1" noProof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charset="0"/>
              </a:rPr>
              <a:t>Субсидирование ставки                   торгового финансирования </a:t>
            </a:r>
          </a:p>
        </p:txBody>
      </p:sp>
      <p:pic>
        <p:nvPicPr>
          <p:cNvPr id="32" name="Picture 2" descr="Национальный управляющий холдинг &quot;Байтерек&quot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8388" y="2684021"/>
            <a:ext cx="741843" cy="912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Freeform 6"/>
          <p:cNvSpPr>
            <a:spLocks/>
          </p:cNvSpPr>
          <p:nvPr/>
        </p:nvSpPr>
        <p:spPr bwMode="gray">
          <a:xfrm flipH="1" flipV="1">
            <a:off x="13811353" y="4158430"/>
            <a:ext cx="2068784" cy="617253"/>
          </a:xfrm>
          <a:custGeom>
            <a:avLst/>
            <a:gdLst>
              <a:gd name="connsiteX0" fmla="*/ 0 w 10047"/>
              <a:gd name="connsiteY0" fmla="*/ 9390 h 9390"/>
              <a:gd name="connsiteX1" fmla="*/ 10000 w 10047"/>
              <a:gd name="connsiteY1" fmla="*/ 0 h 9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047" h="9390">
                <a:moveTo>
                  <a:pt x="0" y="9390"/>
                </a:moveTo>
                <a:cubicBezTo>
                  <a:pt x="0" y="9390"/>
                  <a:pt x="10047" y="9383"/>
                  <a:pt x="10000" y="0"/>
                </a:cubicBezTo>
              </a:path>
            </a:pathLst>
          </a:custGeom>
          <a:noFill/>
          <a:ln w="12700" cap="flat">
            <a:solidFill>
              <a:srgbClr val="002060"/>
            </a:solidFill>
            <a:prstDash val="sysDot"/>
            <a:miter lim="800000"/>
            <a:headEnd/>
            <a:tailEnd/>
          </a:ln>
        </p:spPr>
        <p:txBody>
          <a:bodyPr vert="horz" wrap="square" lIns="170688" tIns="85344" rIns="170688" bIns="85344" numCol="1" anchor="t" anchorCtr="0" compatLnSpc="1">
            <a:prstTxWarp prst="textNoShape">
              <a:avLst/>
            </a:prstTxWarp>
          </a:bodyPr>
          <a:lstStyle/>
          <a:p>
            <a:endParaRPr lang="en-US" sz="2053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6" name="Freeform 6"/>
          <p:cNvSpPr>
            <a:spLocks/>
          </p:cNvSpPr>
          <p:nvPr/>
        </p:nvSpPr>
        <p:spPr bwMode="gray">
          <a:xfrm flipH="1" flipV="1">
            <a:off x="14097537" y="5045052"/>
            <a:ext cx="1758733" cy="455221"/>
          </a:xfrm>
          <a:custGeom>
            <a:avLst/>
            <a:gdLst>
              <a:gd name="connsiteX0" fmla="*/ 0 w 10047"/>
              <a:gd name="connsiteY0" fmla="*/ 9390 h 9390"/>
              <a:gd name="connsiteX1" fmla="*/ 10000 w 10047"/>
              <a:gd name="connsiteY1" fmla="*/ 0 h 9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047" h="9390">
                <a:moveTo>
                  <a:pt x="0" y="9390"/>
                </a:moveTo>
                <a:cubicBezTo>
                  <a:pt x="0" y="9390"/>
                  <a:pt x="10047" y="9383"/>
                  <a:pt x="10000" y="0"/>
                </a:cubicBezTo>
              </a:path>
            </a:pathLst>
          </a:custGeom>
          <a:noFill/>
          <a:ln w="12700" cap="flat">
            <a:solidFill>
              <a:srgbClr val="002060"/>
            </a:solidFill>
            <a:prstDash val="sysDot"/>
            <a:miter lim="800000"/>
            <a:headEnd/>
            <a:tailEnd/>
          </a:ln>
        </p:spPr>
        <p:txBody>
          <a:bodyPr vert="horz" wrap="square" lIns="170688" tIns="85344" rIns="170688" bIns="85344" numCol="1" anchor="t" anchorCtr="0" compatLnSpc="1">
            <a:prstTxWarp prst="textNoShape">
              <a:avLst/>
            </a:prstTxWarp>
          </a:bodyPr>
          <a:lstStyle/>
          <a:p>
            <a:endParaRPr lang="en-US" sz="2053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15635701" y="2562035"/>
            <a:ext cx="6463124" cy="8919153"/>
          </a:xfrm>
          <a:prstGeom prst="roundRect">
            <a:avLst/>
          </a:prstGeom>
          <a:noFill/>
          <a:ln w="38100">
            <a:solidFill>
              <a:schemeClr val="accent4">
                <a:lumMod val="75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987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29" name="Группа 28"/>
          <p:cNvGrpSpPr/>
          <p:nvPr/>
        </p:nvGrpSpPr>
        <p:grpSpPr>
          <a:xfrm>
            <a:off x="631016" y="6641889"/>
            <a:ext cx="9753722" cy="1020583"/>
            <a:chOff x="669931" y="9653499"/>
            <a:chExt cx="10025959" cy="1020583"/>
          </a:xfrm>
        </p:grpSpPr>
        <p:cxnSp>
          <p:nvCxnSpPr>
            <p:cNvPr id="8" name="Gerade Verbindung 60"/>
            <p:cNvCxnSpPr>
              <a:endCxn id="10" idx="3"/>
            </p:cNvCxnSpPr>
            <p:nvPr/>
          </p:nvCxnSpPr>
          <p:spPr bwMode="gray">
            <a:xfrm flipH="1" flipV="1">
              <a:off x="6515279" y="10163791"/>
              <a:ext cx="1232221" cy="2916"/>
            </a:xfrm>
            <a:prstGeom prst="line">
              <a:avLst/>
            </a:prstGeom>
            <a:ln w="12700">
              <a:solidFill>
                <a:srgbClr val="00206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Abgerundetes Rechteck 76"/>
            <p:cNvSpPr/>
            <p:nvPr/>
          </p:nvSpPr>
          <p:spPr bwMode="gray">
            <a:xfrm>
              <a:off x="669931" y="9653499"/>
              <a:ext cx="5845348" cy="1020583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>
              <a:solidFill>
                <a:srgbClr val="00206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1800000"/>
              </a:lightRig>
            </a:scene3d>
            <a:sp3d>
              <a:bevelT w="38100" h="38100"/>
            </a:sp3d>
          </p:spPr>
          <p:txBody>
            <a:bodyPr lIns="0" tIns="0" rIns="0" bIns="0" anchor="ctr" anchorCtr="0"/>
            <a:lstStyle/>
            <a:p>
              <a:pPr algn="ctr">
                <a:lnSpc>
                  <a:spcPct val="95000"/>
                </a:lnSpc>
                <a:spcAft>
                  <a:spcPts val="1493"/>
                </a:spcAft>
                <a:buClr>
                  <a:srgbClr val="969696"/>
                </a:buClr>
                <a:defRPr/>
              </a:pPr>
              <a:r>
                <a:rPr lang="ru-RU" sz="2053" b="1" noProof="1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 charset="0"/>
                </a:rPr>
                <a:t>Кредитование экспортных (предэкспортных) операции</a:t>
              </a:r>
            </a:p>
          </p:txBody>
        </p:sp>
        <p:sp>
          <p:nvSpPr>
            <p:cNvPr id="13" name="Abgerundetes Rechteck 81"/>
            <p:cNvSpPr/>
            <p:nvPr/>
          </p:nvSpPr>
          <p:spPr bwMode="gray">
            <a:xfrm>
              <a:off x="7403486" y="9653500"/>
              <a:ext cx="3292404" cy="1014755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>
              <a:solidFill>
                <a:srgbClr val="00206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1800000"/>
              </a:lightRig>
            </a:scene3d>
            <a:sp3d>
              <a:bevelT w="38100" h="38100"/>
            </a:sp3d>
          </p:spPr>
          <p:txBody>
            <a:bodyPr lIns="0" tIns="0" rIns="0" bIns="0" anchor="ctr" anchorCtr="0"/>
            <a:lstStyle/>
            <a:p>
              <a:pPr algn="ctr">
                <a:lnSpc>
                  <a:spcPct val="95000"/>
                </a:lnSpc>
                <a:spcAft>
                  <a:spcPts val="1493"/>
                </a:spcAft>
                <a:buClr>
                  <a:srgbClr val="969696"/>
                </a:buClr>
                <a:defRPr/>
              </a:pPr>
              <a:r>
                <a:rPr lang="ru-RU" sz="2053" b="1" noProof="1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 charset="0"/>
                </a:rPr>
                <a:t>Функции БРК</a:t>
              </a:r>
              <a:endParaRPr lang="en-US" sz="2053" b="1" noProof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charset="0"/>
              </a:endParaRPr>
            </a:p>
          </p:txBody>
        </p:sp>
      </p:grpSp>
      <p:sp>
        <p:nvSpPr>
          <p:cNvPr id="42" name="Ellipse 69"/>
          <p:cNvSpPr/>
          <p:nvPr/>
        </p:nvSpPr>
        <p:spPr bwMode="gray">
          <a:xfrm>
            <a:off x="11604453" y="7610811"/>
            <a:ext cx="2503781" cy="1692107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12700">
            <a:solidFill>
              <a:srgbClr val="002060"/>
            </a:solidFill>
            <a:round/>
            <a:headEnd/>
            <a:tailEnd/>
          </a:ln>
          <a:effectLst>
            <a:outerShdw blurRad="114300" sx="103000" sy="103000" algn="ctr" rotWithShape="0">
              <a:prstClr val="black">
                <a:alpha val="67000"/>
              </a:prstClr>
            </a:outerShdw>
          </a:effectLst>
          <a:scene3d>
            <a:camera prst="orthographicFront"/>
            <a:lightRig rig="threePt" dir="t"/>
          </a:scene3d>
          <a:sp3d>
            <a:bevelT w="660400" h="660400"/>
          </a:sp3d>
        </p:spPr>
        <p:txBody>
          <a:bodyPr wrap="none" rtlCol="0" anchor="ctr"/>
          <a:lstStyle/>
          <a:p>
            <a:pPr algn="ctr"/>
            <a:r>
              <a:rPr lang="ru-RU" sz="1960" b="1" dirty="0">
                <a:ln w="635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ФУНКЦИИ </a:t>
            </a:r>
          </a:p>
          <a:p>
            <a:pPr algn="ctr"/>
            <a:r>
              <a:rPr lang="ru-RU" sz="1960" b="1" dirty="0">
                <a:ln w="635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ЭКСИМБАНКА</a:t>
            </a:r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 flipV="1">
            <a:off x="15882514" y="3498390"/>
            <a:ext cx="4764665" cy="2"/>
          </a:xfrm>
          <a:prstGeom prst="line">
            <a:avLst/>
          </a:prstGeom>
          <a:ln w="28575">
            <a:solidFill>
              <a:srgbClr val="B497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644349" y="1695123"/>
            <a:ext cx="10623726" cy="523220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Действующая схема</a:t>
            </a:r>
            <a:r>
              <a:rPr lang="ru-RU" sz="2613" b="1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1270173" y="1698080"/>
            <a:ext cx="10707359" cy="523220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F9D4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Предлагаемая схема</a:t>
            </a:r>
            <a:endParaRPr lang="ru-RU" sz="2613" b="1" dirty="0">
              <a:solidFill>
                <a:srgbClr val="0F9D4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649831" y="8796302"/>
            <a:ext cx="10139764" cy="3297066"/>
            <a:chOff x="649831" y="5753297"/>
            <a:chExt cx="10139764" cy="3297066"/>
          </a:xfrm>
        </p:grpSpPr>
        <p:sp>
          <p:nvSpPr>
            <p:cNvPr id="9" name="Freeform 6"/>
            <p:cNvSpPr>
              <a:spLocks/>
            </p:cNvSpPr>
            <p:nvPr/>
          </p:nvSpPr>
          <p:spPr bwMode="gray">
            <a:xfrm>
              <a:off x="6318481" y="7654560"/>
              <a:ext cx="2684164" cy="783623"/>
            </a:xfrm>
            <a:custGeom>
              <a:avLst/>
              <a:gdLst>
                <a:gd name="connsiteX0" fmla="*/ 0 w 10047"/>
                <a:gd name="connsiteY0" fmla="*/ 9390 h 9390"/>
                <a:gd name="connsiteX1" fmla="*/ 10000 w 10047"/>
                <a:gd name="connsiteY1" fmla="*/ 0 h 9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047" h="9390">
                  <a:moveTo>
                    <a:pt x="0" y="9390"/>
                  </a:moveTo>
                  <a:cubicBezTo>
                    <a:pt x="0" y="9390"/>
                    <a:pt x="10047" y="9383"/>
                    <a:pt x="10000" y="0"/>
                  </a:cubicBezTo>
                </a:path>
              </a:pathLst>
            </a:custGeom>
            <a:noFill/>
            <a:ln w="12700" cap="flat">
              <a:solidFill>
                <a:srgbClr val="002060"/>
              </a:solidFill>
              <a:prstDash val="sysDot"/>
              <a:miter lim="800000"/>
              <a:headEnd/>
              <a:tailEnd/>
            </a:ln>
          </p:spPr>
          <p:txBody>
            <a:bodyPr vert="horz" wrap="square" lIns="170688" tIns="85344" rIns="170688" bIns="85344" numCol="1" anchor="t" anchorCtr="0" compatLnSpc="1">
              <a:prstTxWarp prst="textNoShape">
                <a:avLst/>
              </a:prstTxWarp>
            </a:bodyPr>
            <a:lstStyle/>
            <a:p>
              <a:endParaRPr lang="en-US" sz="2053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1" name="Abgerundetes Rechteck 77"/>
            <p:cNvSpPr/>
            <p:nvPr/>
          </p:nvSpPr>
          <p:spPr bwMode="gray">
            <a:xfrm>
              <a:off x="669932" y="5753297"/>
              <a:ext cx="5685898" cy="920078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rgbClr val="00206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1800000"/>
              </a:lightRig>
            </a:scene3d>
            <a:sp3d>
              <a:bevelT w="38100" h="38100"/>
            </a:sp3d>
          </p:spPr>
          <p:txBody>
            <a:bodyPr lIns="0" tIns="0" rIns="0" bIns="0" anchor="ctr" anchorCtr="0"/>
            <a:lstStyle/>
            <a:p>
              <a:pPr algn="ctr">
                <a:lnSpc>
                  <a:spcPct val="95000"/>
                </a:lnSpc>
                <a:spcAft>
                  <a:spcPts val="1493"/>
                </a:spcAft>
                <a:buClr>
                  <a:srgbClr val="969696"/>
                </a:buClr>
                <a:defRPr/>
              </a:pPr>
              <a:r>
                <a:rPr lang="ru-RU" sz="2053" b="1" noProof="1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 charset="0"/>
                </a:rPr>
                <a:t>Сервисная поддержка экспорта </a:t>
              </a:r>
              <a:r>
                <a:rPr lang="ru-RU" sz="1960" noProof="1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 charset="0"/>
                </a:rPr>
                <a:t>(подготовка</a:t>
              </a:r>
              <a:r>
                <a:rPr lang="en-US" sz="1960" noProof="1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 charset="0"/>
                </a:rPr>
                <a:t> </a:t>
              </a:r>
              <a:r>
                <a:rPr lang="ru-RU" sz="1960" noProof="1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 charset="0"/>
                </a:rPr>
                <a:t>МСБ к выводу </a:t>
              </a:r>
              <a:r>
                <a:rPr lang="ru-RU" sz="1960" noProof="1" smtClean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 charset="0"/>
                </a:rPr>
                <a:t>                                на </a:t>
              </a:r>
              <a:r>
                <a:rPr lang="ru-RU" sz="1960" noProof="1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 charset="0"/>
                </a:rPr>
                <a:t>зарубежные рынки)</a:t>
              </a:r>
            </a:p>
          </p:txBody>
        </p:sp>
        <p:sp>
          <p:nvSpPr>
            <p:cNvPr id="12" name="Abgerundetes Rechteck 78"/>
            <p:cNvSpPr/>
            <p:nvPr/>
          </p:nvSpPr>
          <p:spPr bwMode="gray">
            <a:xfrm>
              <a:off x="649831" y="6970138"/>
              <a:ext cx="5679002" cy="962022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rgbClr val="00206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1800000"/>
              </a:lightRig>
            </a:scene3d>
            <a:sp3d>
              <a:bevelT w="38100" h="38100"/>
            </a:sp3d>
          </p:spPr>
          <p:txBody>
            <a:bodyPr lIns="0" tIns="0" rIns="0" bIns="0" anchor="ctr" anchorCtr="0"/>
            <a:lstStyle/>
            <a:p>
              <a:pPr algn="ctr">
                <a:lnSpc>
                  <a:spcPct val="95000"/>
                </a:lnSpc>
                <a:spcAft>
                  <a:spcPts val="1493"/>
                </a:spcAft>
                <a:buClr>
                  <a:srgbClr val="969696"/>
                </a:buClr>
                <a:defRPr/>
              </a:pPr>
              <a:r>
                <a:rPr lang="ru-RU" sz="2053" b="1" noProof="1" smtClean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 charset="0"/>
                </a:rPr>
                <a:t>Информационно-аналитическая </a:t>
              </a:r>
              <a:r>
                <a:rPr lang="ru-RU" sz="2053" b="1" noProof="1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 charset="0"/>
                </a:rPr>
                <a:t>поддержка</a:t>
              </a:r>
            </a:p>
          </p:txBody>
        </p:sp>
        <p:sp>
          <p:nvSpPr>
            <p:cNvPr id="14" name="Abgerundetes Rechteck 78"/>
            <p:cNvSpPr/>
            <p:nvPr/>
          </p:nvSpPr>
          <p:spPr bwMode="gray">
            <a:xfrm>
              <a:off x="669933" y="8133010"/>
              <a:ext cx="5640926" cy="917353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rgbClr val="00206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1800000"/>
              </a:lightRig>
            </a:scene3d>
            <a:sp3d>
              <a:bevelT w="38100" h="38100"/>
            </a:sp3d>
          </p:spPr>
          <p:txBody>
            <a:bodyPr lIns="0" tIns="0" rIns="0" bIns="0" anchor="ctr" anchorCtr="0"/>
            <a:lstStyle/>
            <a:p>
              <a:pPr algn="ctr">
                <a:lnSpc>
                  <a:spcPct val="95000"/>
                </a:lnSpc>
                <a:spcAft>
                  <a:spcPts val="1493"/>
                </a:spcAft>
                <a:buClr>
                  <a:srgbClr val="969696"/>
                </a:buClr>
                <a:defRPr/>
              </a:pPr>
              <a:r>
                <a:rPr lang="ru-RU" sz="2053" b="1" noProof="1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 charset="0"/>
                </a:rPr>
                <a:t>Возмещение части затрат по продвижению товаров и услуг на внешние рынки</a:t>
              </a:r>
              <a:endParaRPr lang="en-US" sz="2053" b="1" noProof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charset="0"/>
              </a:endParaRPr>
            </a:p>
          </p:txBody>
        </p:sp>
        <p:sp>
          <p:nvSpPr>
            <p:cNvPr id="31" name="Freeform 6"/>
            <p:cNvSpPr>
              <a:spLocks/>
            </p:cNvSpPr>
            <p:nvPr/>
          </p:nvSpPr>
          <p:spPr bwMode="gray">
            <a:xfrm rot="21203863" flipV="1">
              <a:off x="6435722" y="6097158"/>
              <a:ext cx="2507109" cy="1185022"/>
            </a:xfrm>
            <a:custGeom>
              <a:avLst/>
              <a:gdLst>
                <a:gd name="connsiteX0" fmla="*/ 0 w 10047"/>
                <a:gd name="connsiteY0" fmla="*/ 9390 h 9390"/>
                <a:gd name="connsiteX1" fmla="*/ 10000 w 10047"/>
                <a:gd name="connsiteY1" fmla="*/ 0 h 9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047" h="9390">
                  <a:moveTo>
                    <a:pt x="0" y="9390"/>
                  </a:moveTo>
                  <a:cubicBezTo>
                    <a:pt x="0" y="9390"/>
                    <a:pt x="10047" y="9383"/>
                    <a:pt x="10000" y="0"/>
                  </a:cubicBezTo>
                </a:path>
              </a:pathLst>
            </a:custGeom>
            <a:noFill/>
            <a:ln w="12700" cap="flat">
              <a:solidFill>
                <a:srgbClr val="002060"/>
              </a:solidFill>
              <a:prstDash val="sysDot"/>
              <a:miter lim="800000"/>
              <a:headEnd/>
              <a:tailEnd/>
            </a:ln>
          </p:spPr>
          <p:txBody>
            <a:bodyPr vert="horz" wrap="square" lIns="170688" tIns="85344" rIns="170688" bIns="85344" numCol="1" anchor="t" anchorCtr="0" compatLnSpc="1">
              <a:prstTxWarp prst="textNoShape">
                <a:avLst/>
              </a:prstTxWarp>
            </a:bodyPr>
            <a:lstStyle/>
            <a:p>
              <a:endParaRPr lang="en-US" sz="2053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46" name="Abgerundetes Rechteck 77"/>
            <p:cNvSpPr/>
            <p:nvPr/>
          </p:nvSpPr>
          <p:spPr bwMode="gray">
            <a:xfrm>
              <a:off x="7488905" y="6968271"/>
              <a:ext cx="3300690" cy="712606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rgbClr val="00206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1800000"/>
              </a:lightRig>
            </a:scene3d>
            <a:sp3d>
              <a:bevelT w="38100" h="38100"/>
            </a:sp3d>
          </p:spPr>
          <p:txBody>
            <a:bodyPr lIns="0" tIns="0" rIns="0" bIns="0" anchor="ctr" anchorCtr="0"/>
            <a:lstStyle/>
            <a:p>
              <a:pPr algn="ctr">
                <a:lnSpc>
                  <a:spcPct val="95000"/>
                </a:lnSpc>
                <a:spcAft>
                  <a:spcPts val="1493"/>
                </a:spcAft>
                <a:buClr>
                  <a:srgbClr val="969696"/>
                </a:buClr>
                <a:defRPr/>
              </a:pPr>
              <a:r>
                <a:rPr lang="ru-RU" sz="2053" b="1" noProof="1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 charset="0"/>
                </a:rPr>
                <a:t>Функции </a:t>
              </a:r>
              <a:r>
                <a:rPr lang="en-US" sz="2053" b="1" noProof="1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 charset="0"/>
                </a:rPr>
                <a:t>QazTrade</a:t>
              </a:r>
            </a:p>
          </p:txBody>
        </p:sp>
      </p:grpSp>
      <p:sp>
        <p:nvSpPr>
          <p:cNvPr id="47" name="Прямоугольник 46"/>
          <p:cNvSpPr/>
          <p:nvPr/>
        </p:nvSpPr>
        <p:spPr>
          <a:xfrm>
            <a:off x="15856270" y="2848152"/>
            <a:ext cx="5222140" cy="552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987" i="1" dirty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Под эгидой Холдинга</a:t>
            </a:r>
            <a:endParaRPr lang="ru-RU" sz="2987" i="1" dirty="0">
              <a:solidFill>
                <a:schemeClr val="accent6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 flipH="1">
            <a:off x="11232519" y="2272597"/>
            <a:ext cx="33208" cy="9586664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xmlns="" id="{DDC66239-3E4A-4755-8CF7-F82698102E61}"/>
              </a:ext>
            </a:extLst>
          </p:cNvPr>
          <p:cNvSpPr/>
          <p:nvPr/>
        </p:nvSpPr>
        <p:spPr>
          <a:xfrm>
            <a:off x="4602997" y="383642"/>
            <a:ext cx="181530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2C567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ИНСТРУМЕНТЫ ПОДДЕРЖКИ НЕСЫРЬЕВОГО ЭКСПОРТА</a:t>
            </a:r>
            <a:endParaRPr lang="ru-RU" sz="3600" i="1" dirty="0">
              <a:solidFill>
                <a:srgbClr val="2C567A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4" name="Freeform 6"/>
          <p:cNvSpPr>
            <a:spLocks/>
          </p:cNvSpPr>
          <p:nvPr/>
        </p:nvSpPr>
        <p:spPr bwMode="gray">
          <a:xfrm flipH="1">
            <a:off x="13811352" y="5932489"/>
            <a:ext cx="2093812" cy="2369065"/>
          </a:xfrm>
          <a:custGeom>
            <a:avLst/>
            <a:gdLst>
              <a:gd name="connsiteX0" fmla="*/ 0 w 10047"/>
              <a:gd name="connsiteY0" fmla="*/ 9390 h 9390"/>
              <a:gd name="connsiteX1" fmla="*/ 10000 w 10047"/>
              <a:gd name="connsiteY1" fmla="*/ 0 h 9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047" h="9390">
                <a:moveTo>
                  <a:pt x="0" y="9390"/>
                </a:moveTo>
                <a:cubicBezTo>
                  <a:pt x="0" y="9390"/>
                  <a:pt x="10047" y="9383"/>
                  <a:pt x="10000" y="0"/>
                </a:cubicBezTo>
              </a:path>
            </a:pathLst>
          </a:custGeom>
          <a:noFill/>
          <a:ln w="12700" cap="flat">
            <a:solidFill>
              <a:srgbClr val="002060"/>
            </a:solidFill>
            <a:prstDash val="sysDot"/>
            <a:miter lim="800000"/>
            <a:headEnd/>
            <a:tailEnd/>
          </a:ln>
        </p:spPr>
        <p:txBody>
          <a:bodyPr vert="horz" wrap="square" lIns="170688" tIns="85344" rIns="170688" bIns="85344" numCol="1" anchor="t" anchorCtr="0" compatLnSpc="1">
            <a:prstTxWarp prst="textNoShape">
              <a:avLst/>
            </a:prstTxWarp>
          </a:bodyPr>
          <a:lstStyle/>
          <a:p>
            <a:endParaRPr lang="en-US" sz="2053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5" name="Freeform 6"/>
          <p:cNvSpPr>
            <a:spLocks/>
          </p:cNvSpPr>
          <p:nvPr/>
        </p:nvSpPr>
        <p:spPr bwMode="gray">
          <a:xfrm flipH="1">
            <a:off x="10384737" y="7120582"/>
            <a:ext cx="1252639" cy="1285091"/>
          </a:xfrm>
          <a:custGeom>
            <a:avLst/>
            <a:gdLst>
              <a:gd name="connsiteX0" fmla="*/ 0 w 10047"/>
              <a:gd name="connsiteY0" fmla="*/ 9390 h 9390"/>
              <a:gd name="connsiteX1" fmla="*/ 10000 w 10047"/>
              <a:gd name="connsiteY1" fmla="*/ 0 h 9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047" h="9390">
                <a:moveTo>
                  <a:pt x="0" y="9390"/>
                </a:moveTo>
                <a:cubicBezTo>
                  <a:pt x="0" y="9390"/>
                  <a:pt x="10047" y="9383"/>
                  <a:pt x="10000" y="0"/>
                </a:cubicBezTo>
              </a:path>
            </a:pathLst>
          </a:custGeom>
          <a:noFill/>
          <a:ln w="12700" cap="rnd">
            <a:solidFill>
              <a:srgbClr val="002060"/>
            </a:solidFill>
            <a:prstDash val="sysDot"/>
            <a:round/>
            <a:headEnd/>
            <a:tailEnd/>
          </a:ln>
        </p:spPr>
        <p:txBody>
          <a:bodyPr vert="horz" wrap="square" lIns="170688" tIns="85344" rIns="170688" bIns="85344" numCol="1" anchor="t" anchorCtr="0" compatLnSpc="1">
            <a:prstTxWarp prst="textNoShape">
              <a:avLst/>
            </a:prstTxWarp>
          </a:bodyPr>
          <a:lstStyle/>
          <a:p>
            <a:endParaRPr lang="en-US" sz="2053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6" name="Freeform 6"/>
          <p:cNvSpPr>
            <a:spLocks/>
          </p:cNvSpPr>
          <p:nvPr/>
        </p:nvSpPr>
        <p:spPr bwMode="gray">
          <a:xfrm flipH="1">
            <a:off x="10789591" y="10395491"/>
            <a:ext cx="947732" cy="579674"/>
          </a:xfrm>
          <a:custGeom>
            <a:avLst/>
            <a:gdLst>
              <a:gd name="connsiteX0" fmla="*/ 0 w 10047"/>
              <a:gd name="connsiteY0" fmla="*/ 9390 h 9390"/>
              <a:gd name="connsiteX1" fmla="*/ 10000 w 10047"/>
              <a:gd name="connsiteY1" fmla="*/ 0 h 9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047" h="9390">
                <a:moveTo>
                  <a:pt x="0" y="9390"/>
                </a:moveTo>
                <a:cubicBezTo>
                  <a:pt x="0" y="9390"/>
                  <a:pt x="10047" y="9383"/>
                  <a:pt x="10000" y="0"/>
                </a:cubicBezTo>
              </a:path>
            </a:pathLst>
          </a:custGeom>
          <a:noFill/>
          <a:ln w="12700" cap="flat">
            <a:solidFill>
              <a:srgbClr val="002060"/>
            </a:solidFill>
            <a:prstDash val="sysDot"/>
            <a:bevel/>
            <a:headEnd/>
            <a:tailEnd/>
          </a:ln>
        </p:spPr>
        <p:txBody>
          <a:bodyPr vert="horz" wrap="square" lIns="170688" tIns="85344" rIns="170688" bIns="85344" numCol="1" anchor="t" anchorCtr="0" compatLnSpc="1">
            <a:prstTxWarp prst="textNoShape">
              <a:avLst/>
            </a:prstTxWarp>
          </a:bodyPr>
          <a:lstStyle/>
          <a:p>
            <a:endParaRPr lang="en-US" sz="2053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3" name="Номер слайда 5">
            <a:extLst>
              <a:ext uri="{FF2B5EF4-FFF2-40B4-BE49-F238E27FC236}">
                <a16:creationId xmlns:a16="http://schemas.microsoft.com/office/drawing/2014/main" xmlns="" id="{A162B0E5-6BC8-4A48-BC33-6A1150DAE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1792668" y="12120033"/>
            <a:ext cx="963373" cy="681567"/>
          </a:xfrm>
        </p:spPr>
        <p:txBody>
          <a:bodyPr/>
          <a:lstStyle>
            <a:lvl1pPr>
              <a:defRPr sz="1680" b="0" i="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ctr"/>
            <a:r>
              <a:rPr lang="ru-RU" dirty="0" smtClean="0">
                <a:solidFill>
                  <a:srgbClr val="002060"/>
                </a:solidFill>
              </a:rPr>
              <a:t>10</a:t>
            </a:r>
            <a:endParaRPr lang="x-none" dirty="0">
              <a:solidFill>
                <a:srgbClr val="002060"/>
              </a:solidFill>
            </a:endParaRPr>
          </a:p>
        </p:txBody>
      </p:sp>
      <p:sp>
        <p:nvSpPr>
          <p:cNvPr id="59" name="Ellipse 69"/>
          <p:cNvSpPr/>
          <p:nvPr/>
        </p:nvSpPr>
        <p:spPr bwMode="gray">
          <a:xfrm>
            <a:off x="11637376" y="10363334"/>
            <a:ext cx="2503781" cy="1692107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12700">
            <a:solidFill>
              <a:srgbClr val="002060"/>
            </a:solidFill>
            <a:round/>
            <a:headEnd/>
            <a:tailEnd/>
          </a:ln>
          <a:effectLst>
            <a:outerShdw blurRad="114300" sx="103000" sy="103000" algn="ctr" rotWithShape="0">
              <a:prstClr val="black">
                <a:alpha val="67000"/>
              </a:prstClr>
            </a:outerShdw>
          </a:effectLst>
          <a:scene3d>
            <a:camera prst="orthographicFront"/>
            <a:lightRig rig="threePt" dir="t"/>
          </a:scene3d>
          <a:sp3d>
            <a:bevelT w="660400" h="660400"/>
          </a:sp3d>
        </p:spPr>
        <p:txBody>
          <a:bodyPr wrap="none" rtlCol="0" anchor="ctr"/>
          <a:lstStyle/>
          <a:p>
            <a:pPr algn="ctr"/>
            <a:r>
              <a:rPr lang="ru-RU" sz="1960" b="1" dirty="0">
                <a:ln w="635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ФУНКЦИИ </a:t>
            </a:r>
          </a:p>
          <a:p>
            <a:pPr algn="ctr"/>
            <a:r>
              <a:rPr lang="ru-RU" sz="1960" b="1" dirty="0" smtClean="0">
                <a:ln w="635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СЕРВИСНОЙ </a:t>
            </a:r>
          </a:p>
          <a:p>
            <a:pPr algn="ctr"/>
            <a:r>
              <a:rPr lang="ru-RU" sz="1960" b="1" dirty="0" smtClean="0">
                <a:ln w="635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ПОДДЕРЖКИ</a:t>
            </a:r>
            <a:endParaRPr lang="ru-RU" sz="1960" b="1" dirty="0">
              <a:ln w="6350">
                <a:solidFill>
                  <a:schemeClr val="bg1"/>
                </a:solidFill>
              </a:ln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0" name="Freeform 6"/>
          <p:cNvSpPr>
            <a:spLocks/>
          </p:cNvSpPr>
          <p:nvPr/>
        </p:nvSpPr>
        <p:spPr bwMode="gray">
          <a:xfrm rot="12371477" flipH="1" flipV="1">
            <a:off x="13908480" y="11406152"/>
            <a:ext cx="1908992" cy="619896"/>
          </a:xfrm>
          <a:custGeom>
            <a:avLst/>
            <a:gdLst>
              <a:gd name="connsiteX0" fmla="*/ 0 w 10047"/>
              <a:gd name="connsiteY0" fmla="*/ 9390 h 9390"/>
              <a:gd name="connsiteX1" fmla="*/ 10000 w 10047"/>
              <a:gd name="connsiteY1" fmla="*/ 0 h 9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047" h="9390">
                <a:moveTo>
                  <a:pt x="0" y="9390"/>
                </a:moveTo>
                <a:cubicBezTo>
                  <a:pt x="0" y="9390"/>
                  <a:pt x="10047" y="9383"/>
                  <a:pt x="10000" y="0"/>
                </a:cubicBezTo>
              </a:path>
            </a:pathLst>
          </a:custGeom>
          <a:noFill/>
          <a:ln w="12700" cap="flat">
            <a:solidFill>
              <a:srgbClr val="002060"/>
            </a:solidFill>
            <a:prstDash val="sysDot"/>
            <a:miter lim="800000"/>
            <a:headEnd/>
            <a:tailEnd/>
          </a:ln>
        </p:spPr>
        <p:txBody>
          <a:bodyPr vert="horz" wrap="square" lIns="170688" tIns="85344" rIns="170688" bIns="85344" numCol="1" anchor="t" anchorCtr="0" compatLnSpc="1">
            <a:prstTxWarp prst="textNoShape">
              <a:avLst/>
            </a:prstTxWarp>
          </a:bodyPr>
          <a:lstStyle/>
          <a:p>
            <a:endParaRPr lang="en-US" sz="2053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1" name="Abgerundetes Rechteck 76"/>
          <p:cNvSpPr/>
          <p:nvPr/>
        </p:nvSpPr>
        <p:spPr bwMode="gray">
          <a:xfrm>
            <a:off x="15996354" y="9545322"/>
            <a:ext cx="5853111" cy="102058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rgbClr val="002060"/>
            </a:solidFill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800000"/>
            </a:lightRig>
          </a:scene3d>
          <a:sp3d>
            <a:bevelT w="38100" h="38100"/>
          </a:sp3d>
        </p:spPr>
        <p:txBody>
          <a:bodyPr lIns="0" tIns="0" rIns="0" bIns="0" anchor="ctr" anchorCtr="0"/>
          <a:lstStyle/>
          <a:p>
            <a:pPr algn="ctr">
              <a:lnSpc>
                <a:spcPct val="95000"/>
              </a:lnSpc>
              <a:spcAft>
                <a:spcPts val="1493"/>
              </a:spcAft>
              <a:buClr>
                <a:srgbClr val="969696"/>
              </a:buClr>
              <a:defRPr/>
            </a:pPr>
            <a:r>
              <a:rPr lang="ru-RU" sz="2053" b="1" noProof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charset="0"/>
              </a:rPr>
              <a:t>Кредитование экспортных (предэкспортных) операции</a:t>
            </a:r>
          </a:p>
        </p:txBody>
      </p:sp>
      <p:sp>
        <p:nvSpPr>
          <p:cNvPr id="58" name="Abgerundetes Rechteck 77"/>
          <p:cNvSpPr/>
          <p:nvPr/>
        </p:nvSpPr>
        <p:spPr bwMode="gray">
          <a:xfrm>
            <a:off x="15996355" y="11271208"/>
            <a:ext cx="5882482" cy="86048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rgbClr val="002060"/>
            </a:solidFill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800000"/>
            </a:lightRig>
          </a:scene3d>
          <a:sp3d>
            <a:bevelT w="38100" h="38100"/>
          </a:sp3d>
        </p:spPr>
        <p:txBody>
          <a:bodyPr lIns="0" tIns="0" rIns="0" bIns="0" anchor="ctr" anchorCtr="0"/>
          <a:lstStyle/>
          <a:p>
            <a:pPr algn="ctr">
              <a:lnSpc>
                <a:spcPct val="95000"/>
              </a:lnSpc>
              <a:spcAft>
                <a:spcPts val="1493"/>
              </a:spcAft>
              <a:buClr>
                <a:srgbClr val="969696"/>
              </a:buClr>
              <a:defRPr/>
            </a:pPr>
            <a:r>
              <a:rPr lang="ru-RU" sz="2053" b="1" noProof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charset="0"/>
              </a:rPr>
              <a:t>Сервисная и </a:t>
            </a:r>
            <a:r>
              <a:rPr lang="ru-RU" sz="2053" b="1" noProof="1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charset="0"/>
              </a:rPr>
              <a:t>информационно-аналитическая </a:t>
            </a:r>
            <a:r>
              <a:rPr lang="ru-RU" sz="2053" b="1" noProof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charset="0"/>
              </a:rPr>
              <a:t>поддержка экспорта</a:t>
            </a:r>
            <a:endParaRPr lang="ru-RU" sz="1960" noProof="1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Arial" charset="0"/>
            </a:endParaRPr>
          </a:p>
        </p:txBody>
      </p:sp>
      <p:sp>
        <p:nvSpPr>
          <p:cNvPr id="39" name="Ellipse 69"/>
          <p:cNvSpPr/>
          <p:nvPr/>
        </p:nvSpPr>
        <p:spPr bwMode="gray">
          <a:xfrm>
            <a:off x="11553595" y="4335781"/>
            <a:ext cx="2635845" cy="2131651"/>
          </a:xfrm>
          <a:prstGeom prst="ellipse">
            <a:avLst/>
          </a:prstGeom>
          <a:solidFill>
            <a:srgbClr val="0070C0"/>
          </a:solidFill>
          <a:ln w="12700">
            <a:solidFill>
              <a:srgbClr val="002060"/>
            </a:solidFill>
            <a:round/>
            <a:headEnd/>
            <a:tailEnd/>
          </a:ln>
          <a:effectLst>
            <a:outerShdw blurRad="114300" sx="103000" sy="103000" algn="ctr" rotWithShape="0">
              <a:prstClr val="black">
                <a:alpha val="67000"/>
              </a:prstClr>
            </a:outerShdw>
          </a:effectLst>
          <a:scene3d>
            <a:camera prst="orthographicFront"/>
            <a:lightRig rig="threePt" dir="t"/>
          </a:scene3d>
          <a:sp3d>
            <a:bevelT w="660400" h="660400"/>
          </a:sp3d>
        </p:spPr>
        <p:txBody>
          <a:bodyPr wrap="none" rtlCol="0" anchor="ctr"/>
          <a:lstStyle/>
          <a:p>
            <a:pPr algn="ctr"/>
            <a:r>
              <a:rPr lang="ru-RU" sz="2053" b="1" dirty="0">
                <a:ln w="635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ФУНКЦИИ </a:t>
            </a:r>
          </a:p>
          <a:p>
            <a:pPr algn="ctr"/>
            <a:r>
              <a:rPr lang="ru-RU" sz="2053" b="1" dirty="0">
                <a:ln w="635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ЭКА</a:t>
            </a:r>
          </a:p>
        </p:txBody>
      </p:sp>
      <p:pic>
        <p:nvPicPr>
          <p:cNvPr id="5" name="Picture 6" descr="Development Bank of Kazakhstan - Colvi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8434" y="6712502"/>
            <a:ext cx="2755903" cy="750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0961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4410633" y="233083"/>
            <a:ext cx="174991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2C567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ОЖИДАЕМЫЙ ЭФФЕКТ</a:t>
            </a:r>
            <a:endParaRPr lang="ru-RU" sz="3600" b="1" dirty="0">
              <a:solidFill>
                <a:srgbClr val="2C567A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5763" y="1987659"/>
            <a:ext cx="21138781" cy="1446550"/>
          </a:xfrm>
          <a:prstGeom prst="rect">
            <a:avLst/>
          </a:prstGeom>
          <a:solidFill>
            <a:srgbClr val="2C567A"/>
          </a:solidFill>
        </p:spPr>
        <p:txBody>
          <a:bodyPr wrap="square">
            <a:spAutoFit/>
          </a:bodyPr>
          <a:lstStyle/>
          <a:p>
            <a:pPr algn="ctr"/>
            <a:endParaRPr lang="ru-RU" sz="2800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Принятие </a:t>
            </a:r>
            <a:r>
              <a:rPr lang="ru-RU" sz="3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Закона об ЭКА </a:t>
            </a:r>
            <a:r>
              <a:rPr lang="ru-RU" sz="3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позволит</a:t>
            </a:r>
          </a:p>
          <a:p>
            <a:pPr algn="ctr"/>
            <a:endParaRPr lang="ru-RU" sz="2800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28164" y="4480899"/>
            <a:ext cx="20833977" cy="6001643"/>
          </a:xfrm>
          <a:prstGeom prst="rect">
            <a:avLst/>
          </a:prstGeom>
          <a:solidFill>
            <a:srgbClr val="D5E4F0"/>
          </a:solidFill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endParaRPr lang="ru-RU" sz="2800" b="1" dirty="0" smtClean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Arimo" panose="020B060402020202020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mo" panose="020B0604020202020204" charset="0"/>
              </a:rPr>
              <a:t>с</a:t>
            </a:r>
            <a:r>
              <a:rPr lang="ru-RU" sz="2800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mo" panose="020B0604020202020204" charset="0"/>
              </a:rPr>
              <a:t>одействовать росту объема </a:t>
            </a:r>
            <a:r>
              <a:rPr lang="ru-RU" sz="28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mo" panose="020B0604020202020204" charset="0"/>
              </a:rPr>
              <a:t>несырьевого экспорта товаров и </a:t>
            </a:r>
            <a:r>
              <a:rPr lang="ru-RU" sz="2800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mo" panose="020B0604020202020204" charset="0"/>
              </a:rPr>
              <a:t>услуг до 41 млрд. </a:t>
            </a:r>
            <a:r>
              <a:rPr lang="en-US" sz="2800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mo" panose="020B0604020202020204" charset="0"/>
              </a:rPr>
              <a:t>USD </a:t>
            </a:r>
            <a:r>
              <a:rPr lang="kk-KZ" sz="2800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mo" panose="020B0604020202020204" charset="0"/>
              </a:rPr>
              <a:t>к 2025 году </a:t>
            </a:r>
            <a:r>
              <a:rPr lang="kk-KZ" sz="28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mo" panose="020B0604020202020204" charset="0"/>
              </a:rPr>
              <a:t>(</a:t>
            </a:r>
            <a:r>
              <a:rPr lang="ru-RU" sz="2800" dirty="0">
                <a:latin typeface="Verdana" panose="020B0604030504040204" pitchFamily="34" charset="0"/>
                <a:ea typeface="Verdana" panose="020B0604030504040204" pitchFamily="34" charset="0"/>
              </a:rPr>
              <a:t>Национальный проект «Устойчивый экономический рост, направленный на повышение благосостояния </a:t>
            </a:r>
            <a:r>
              <a:rPr lang="ru-RU" sz="2800" dirty="0" err="1">
                <a:latin typeface="Verdana" panose="020B0604030504040204" pitchFamily="34" charset="0"/>
                <a:ea typeface="Verdana" panose="020B0604030504040204" pitchFamily="34" charset="0"/>
              </a:rPr>
              <a:t>казахстанцев</a:t>
            </a:r>
            <a:r>
              <a:rPr lang="ru-RU" sz="2800" dirty="0">
                <a:latin typeface="Verdana" panose="020B0604030504040204" pitchFamily="34" charset="0"/>
                <a:ea typeface="Verdana" panose="020B0604030504040204" pitchFamily="34" charset="0"/>
              </a:rPr>
              <a:t>»</a:t>
            </a:r>
            <a:r>
              <a:rPr lang="kk-KZ" sz="28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mo" panose="020B0604020202020204" charset="0"/>
              </a:rPr>
              <a:t>)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ru-RU" sz="2800" b="1" dirty="0" smtClean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Arimo" panose="020B0604020202020204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800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mo" panose="020B0604020202020204" charset="0"/>
              </a:rPr>
              <a:t>установление нового порядка регулирования деятельности ЭКА, направленного на оперативное оказание мер поддержки отечественным экспортерам, установление механизмов подотчетности и контроля за деятельностью ЭКА со стороны Правительства и заинтересованных госорганов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ru-RU" sz="2800" b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Arimo" panose="020B060402020202020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mo" panose="020B0604020202020204" charset="0"/>
              </a:rPr>
              <a:t>расширение инструментов финансовой поддержки экспортеров по гарантированию экспортных операции, субсидированию ставки торгового финансирования </a:t>
            </a:r>
            <a:r>
              <a:rPr lang="ru-RU" sz="2800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mo" panose="020B0604020202020204" charset="0"/>
              </a:rPr>
              <a:t>и </a:t>
            </a:r>
            <a:r>
              <a:rPr lang="ru-RU" sz="28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mo" panose="020B0604020202020204" charset="0"/>
              </a:rPr>
              <a:t>исключение ограничения на введение дополнительных функции ЭКА 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400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endParaRPr lang="ru-RU" sz="2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162B0E5-6BC8-4A48-BC33-6A1150DAE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1792668" y="12120033"/>
            <a:ext cx="963373" cy="681567"/>
          </a:xfrm>
        </p:spPr>
        <p:txBody>
          <a:bodyPr/>
          <a:lstStyle>
            <a:lvl1pPr>
              <a:defRPr sz="1680" b="0" i="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ctr"/>
            <a:r>
              <a:rPr lang="ru-RU" dirty="0" smtClean="0">
                <a:solidFill>
                  <a:srgbClr val="002060"/>
                </a:solidFill>
              </a:rPr>
              <a:t>11</a:t>
            </a:r>
            <a:endParaRPr lang="x-none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58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4410633" y="233083"/>
            <a:ext cx="174991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2C567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ПОПРАВКИ ВНОСЯТСЯ в 10 ЗАКОНОДАТЕЛЬНЫХ АКТОВ</a:t>
            </a:r>
            <a:endParaRPr lang="ru-RU" sz="3600" b="1" dirty="0">
              <a:solidFill>
                <a:srgbClr val="2C567A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09702" y="1686408"/>
            <a:ext cx="20582966" cy="104336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endParaRPr lang="ru-RU" sz="2400" b="1" dirty="0" smtClean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Arimo" panose="020B060402020202020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mo" panose="020B0604020202020204" charset="0"/>
              </a:rPr>
              <a:t>Гражданский кодекс</a:t>
            </a:r>
          </a:p>
          <a:p>
            <a:r>
              <a:rPr lang="ru-RU" sz="2400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mo" panose="020B0604020202020204" charset="0"/>
              </a:rPr>
              <a:t>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mo" panose="020B0604020202020204" charset="0"/>
              </a:rPr>
              <a:t>Бюджетный кодекс</a:t>
            </a:r>
            <a:endParaRPr lang="kk-KZ" sz="2400" b="1" dirty="0" smtClean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Arimo" panose="020B060402020202020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ru-RU" sz="2400" b="1" dirty="0" smtClean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Arimo" panose="020B060402020202020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mo" panose="020B0604020202020204" charset="0"/>
              </a:rPr>
              <a:t>Закон «О регулировании торговой деятельности»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ru-RU" sz="2400" b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Arimo" panose="020B060402020202020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mo" panose="020B0604020202020204" charset="0"/>
              </a:rPr>
              <a:t>Закон «О страховой деятельности»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ru-RU" sz="2400" b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Arimo" panose="020B060402020202020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mo" panose="020B0604020202020204" charset="0"/>
              </a:rPr>
              <a:t>Закон «О банках и банковской деятельности»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ru-RU" sz="2400" dirty="0" smtClean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Закон</a:t>
            </a:r>
            <a:r>
              <a:rPr lang="ru-RU" sz="2400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«О государственном регулировании, контроле и надзоре финансового рынка и финансовых организаций»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ru-RU" sz="2400" b="1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Закон «О разрешениях и уведомлениях»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ru-RU" sz="2400" b="1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Закон «О промышленной политике»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ru-RU" sz="2400" b="1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Закон «О Банке Развития Казахстана»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ru-RU" sz="2400" b="1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Закон «О противодействии легализации (отмыванию) доходов, полученных преступным путем, и финансированию терроризма»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ru-RU" sz="2400" b="1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mo" panose="020B0604020202020204" charset="0"/>
              </a:rPr>
              <a:t>Отдельно предусмотрены поправки в Налоговый кодекс </a:t>
            </a:r>
            <a:r>
              <a:rPr lang="ru-RU" sz="2400" i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mo" panose="020B0604020202020204" charset="0"/>
              </a:rPr>
              <a:t>(предусмотреть для ЭКА вычеты, как у страховой и перестраховочной организации, по отчислениям в резервный фонд, по уменьшению активов перестрахования, освобождение от НДС по финансовым операциям)</a:t>
            </a:r>
            <a:r>
              <a:rPr lang="ru-RU" sz="2400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mo" panose="020B0604020202020204" charset="0"/>
              </a:rPr>
              <a:t>, которые планируется реализовать через законопроект                            «О внесении изменений и дополнений в Налоговый кодекс», разрабатываемый МНЭ  </a:t>
            </a:r>
            <a:endParaRPr lang="ru-RU" sz="2400" b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Arimo" panose="020B0604020202020204" charset="0"/>
            </a:endParaRPr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xmlns="" id="{A162B0E5-6BC8-4A48-BC33-6A1150DAE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1792668" y="12120033"/>
            <a:ext cx="963373" cy="681567"/>
          </a:xfrm>
        </p:spPr>
        <p:txBody>
          <a:bodyPr/>
          <a:lstStyle>
            <a:lvl1pPr>
              <a:defRPr sz="1680" b="0" i="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ctr"/>
            <a:r>
              <a:rPr lang="ru-RU" dirty="0" smtClean="0">
                <a:solidFill>
                  <a:srgbClr val="002060"/>
                </a:solidFill>
              </a:rPr>
              <a:t>12</a:t>
            </a:r>
            <a:endParaRPr lang="x-none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920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Заголовок 7"/>
          <p:cNvSpPr txBox="1">
            <a:spLocks/>
          </p:cNvSpPr>
          <p:nvPr/>
        </p:nvSpPr>
        <p:spPr>
          <a:xfrm>
            <a:off x="4464424" y="251012"/>
            <a:ext cx="16028894" cy="89647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k-KZ" sz="3600" b="1" dirty="0">
                <a:solidFill>
                  <a:srgbClr val="2C567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КЛЮЧЕВЫЕ ПОКАЗАТЕЛИ </a:t>
            </a:r>
            <a:r>
              <a:rPr lang="kk-KZ" sz="3600" b="1" dirty="0" smtClean="0">
                <a:solidFill>
                  <a:srgbClr val="2C567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ДЕЯТЕЛЬНОСТИ </a:t>
            </a:r>
            <a:r>
              <a:rPr lang="en-US" sz="3600" b="1" dirty="0">
                <a:solidFill>
                  <a:srgbClr val="2C567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KAZAKHEXPORT</a:t>
            </a:r>
            <a:endParaRPr lang="ru-RU" sz="3600" b="1" dirty="0">
              <a:solidFill>
                <a:srgbClr val="2C567A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Номер слайда 5">
            <a:extLst>
              <a:ext uri="{FF2B5EF4-FFF2-40B4-BE49-F238E27FC236}">
                <a16:creationId xmlns:a16="http://schemas.microsoft.com/office/drawing/2014/main" xmlns="" id="{A162B0E5-6BC8-4A48-BC33-6A1150DAE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1792668" y="12120033"/>
            <a:ext cx="963373" cy="681567"/>
          </a:xfrm>
        </p:spPr>
        <p:txBody>
          <a:bodyPr/>
          <a:lstStyle>
            <a:lvl1pPr>
              <a:defRPr sz="1680" b="0" i="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ctr"/>
            <a:r>
              <a:rPr lang="en-US" dirty="0" smtClean="0">
                <a:solidFill>
                  <a:srgbClr val="002060"/>
                </a:solidFill>
              </a:rPr>
              <a:t>2</a:t>
            </a:r>
            <a:endParaRPr lang="x-none" dirty="0">
              <a:solidFill>
                <a:srgbClr val="002060"/>
              </a:solidFill>
            </a:endParaRPr>
          </a:p>
        </p:txBody>
      </p:sp>
      <p:graphicFrame>
        <p:nvGraphicFramePr>
          <p:cNvPr id="17" name="Tabel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8952096"/>
              </p:ext>
            </p:extLst>
          </p:nvPr>
        </p:nvGraphicFramePr>
        <p:xfrm>
          <a:off x="665928" y="1731794"/>
          <a:ext cx="21315531" cy="9030051"/>
        </p:xfrm>
        <a:graphic>
          <a:graphicData uri="http://schemas.openxmlformats.org/drawingml/2006/table">
            <a:tbl>
              <a:tblPr bandRow="1">
                <a:effectLst>
                  <a:outerShdw blurRad="127000" dist="635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1234590">
                  <a:extLst>
                    <a:ext uri="{9D8B030D-6E8A-4147-A177-3AD203B41FA5}">
                      <a16:colId xmlns:a16="http://schemas.microsoft.com/office/drawing/2014/main" xmlns="" val="2424725963"/>
                    </a:ext>
                  </a:extLst>
                </a:gridCol>
                <a:gridCol w="1381305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70479">
                  <a:extLst>
                    <a:ext uri="{9D8B030D-6E8A-4147-A177-3AD203B41FA5}">
                      <a16:colId xmlns:a16="http://schemas.microsoft.com/office/drawing/2014/main" xmlns="" val="3990461502"/>
                    </a:ext>
                  </a:extLst>
                </a:gridCol>
                <a:gridCol w="3497410">
                  <a:extLst>
                    <a:ext uri="{9D8B030D-6E8A-4147-A177-3AD203B41FA5}">
                      <a16:colId xmlns:a16="http://schemas.microsoft.com/office/drawing/2014/main" xmlns="" val="3991627109"/>
                    </a:ext>
                  </a:extLst>
                </a:gridCol>
              </a:tblGrid>
              <a:tr h="1083272">
                <a:tc>
                  <a:txBody>
                    <a:bodyPr/>
                    <a:lstStyle/>
                    <a:p>
                      <a:pPr algn="ctr"/>
                      <a:r>
                        <a:rPr lang="ru-RU" sz="3200" b="1" noProof="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№ п/п</a:t>
                      </a:r>
                    </a:p>
                  </a:txBody>
                  <a:tcPr marL="72000" marR="72000" marT="0" marB="0" anchor="ctr">
                    <a:lnL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4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Ключевой показатель деятельности</a:t>
                      </a:r>
                      <a:endParaRPr lang="ru-RU" sz="3200" b="1" i="0" u="none" strike="noStrike" dirty="0" smtClean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4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32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Ед. изм.</a:t>
                      </a:r>
                      <a:endParaRPr lang="ru-RU" sz="3200" b="1" i="0" u="none" strike="noStrike" dirty="0" smtClean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4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Факт 2022 г.</a:t>
                      </a:r>
                      <a:endParaRPr lang="ru-RU" sz="3200" b="1" i="0" u="none" strike="noStrike" dirty="0" smtClean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4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298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kern="1200" dirty="0" smtClean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3200" kern="1200" dirty="0">
                        <a:solidFill>
                          <a:srgbClr val="00206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3200" kern="1200" dirty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Объем принятых страховых обязательств</a:t>
                      </a:r>
                      <a:endParaRPr lang="ru-RU" sz="3200" kern="1200" dirty="0">
                        <a:solidFill>
                          <a:srgbClr val="00206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3200" kern="1200" dirty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млрд тенге</a:t>
                      </a:r>
                      <a:endParaRPr lang="ru-RU" sz="3200" kern="1200" dirty="0">
                        <a:solidFill>
                          <a:srgbClr val="00206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3200" kern="1200" dirty="0" smtClean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259,1</a:t>
                      </a:r>
                      <a:endParaRPr lang="ru-RU" sz="3200" kern="1200" dirty="0">
                        <a:solidFill>
                          <a:srgbClr val="00206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3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29852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3200" dirty="0">
                        <a:solidFill>
                          <a:srgbClr val="00206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3200" kern="1200" dirty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Объем предоставленного предэкспортного и экспортно-торгового финансирования</a:t>
                      </a:r>
                      <a:endParaRPr lang="ru-RU" sz="3200" kern="1200" dirty="0">
                        <a:solidFill>
                          <a:srgbClr val="00206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3200" kern="1200" dirty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млрд тенге</a:t>
                      </a:r>
                      <a:endParaRPr lang="ru-RU" sz="3200" kern="1200" dirty="0">
                        <a:solidFill>
                          <a:srgbClr val="00206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3200" kern="1200" dirty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20,02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3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229852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3200" dirty="0">
                        <a:solidFill>
                          <a:srgbClr val="00206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3200" kern="1200" dirty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Сумма экспортных контрактов</a:t>
                      </a:r>
                      <a:endParaRPr lang="ru-RU" sz="3200" kern="1200" dirty="0">
                        <a:solidFill>
                          <a:srgbClr val="00206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3200" kern="1200" dirty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млрд тенге</a:t>
                      </a:r>
                      <a:endParaRPr lang="ru-RU" sz="3200" kern="1200" dirty="0">
                        <a:solidFill>
                          <a:srgbClr val="00206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3200" kern="1200" dirty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1 653,7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3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007802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3200" dirty="0">
                        <a:solidFill>
                          <a:srgbClr val="00206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3200" kern="1200" dirty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Количество экспортных контрактов</a:t>
                      </a:r>
                      <a:endParaRPr lang="ru-RU" sz="3200" kern="1200" dirty="0">
                        <a:solidFill>
                          <a:srgbClr val="00206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3200" kern="1200" dirty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кол.</a:t>
                      </a:r>
                      <a:endParaRPr lang="ru-RU" sz="3200" kern="1200" dirty="0">
                        <a:solidFill>
                          <a:srgbClr val="00206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3200" kern="1200" dirty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678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3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20311121"/>
                  </a:ext>
                </a:extLst>
              </a:tr>
              <a:tr h="1416423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3200" dirty="0">
                        <a:solidFill>
                          <a:srgbClr val="00206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3200" kern="1200" dirty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Объем экспортной выручки предприятиями, пользующимися инструментами поддержки АО «ЭСК «KazakhExport»</a:t>
                      </a:r>
                      <a:endParaRPr lang="ru-RU" sz="3200" kern="1200" dirty="0">
                        <a:solidFill>
                          <a:srgbClr val="00206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3200" kern="1200" dirty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млрд тенге</a:t>
                      </a:r>
                      <a:endParaRPr lang="ru-RU" sz="3200" kern="1200" dirty="0">
                        <a:solidFill>
                          <a:srgbClr val="00206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3200" kern="1200" dirty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*</a:t>
                      </a:r>
                      <a:r>
                        <a:rPr lang="ru-RU" sz="3200" kern="1200" dirty="0" smtClean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286,5</a:t>
                      </a:r>
                      <a:endParaRPr lang="ru-RU" sz="3200" kern="1200" dirty="0">
                        <a:solidFill>
                          <a:srgbClr val="00206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3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39418422"/>
                  </a:ext>
                </a:extLst>
              </a:tr>
              <a:tr h="1832998">
                <a:tc>
                  <a:txBody>
                    <a:bodyPr/>
                    <a:lstStyle/>
                    <a:p>
                      <a:pPr algn="ctr"/>
                      <a:r>
                        <a:rPr lang="en-US" sz="3200" kern="1200" dirty="0" smtClean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6</a:t>
                      </a:r>
                      <a:endParaRPr lang="ru-RU" sz="3200" kern="1200" dirty="0">
                        <a:solidFill>
                          <a:srgbClr val="00206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3200" kern="1200" dirty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Численность занятых в предприятиях, получивших поддержку АО «ЭСК «KazakhExport»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3200" kern="1200" dirty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человек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3200" kern="1200" dirty="0" smtClean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*2 </a:t>
                      </a:r>
                      <a:r>
                        <a:rPr lang="en-US" sz="3200" kern="1200" dirty="0" smtClean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338</a:t>
                      </a:r>
                      <a:endParaRPr lang="ru-RU" sz="3200" kern="1200" dirty="0">
                        <a:solidFill>
                          <a:srgbClr val="00206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3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87878985"/>
                  </a:ext>
                </a:extLst>
              </a:tr>
            </a:tbl>
          </a:graphicData>
        </a:graphic>
      </p:graphicFrame>
      <p:sp>
        <p:nvSpPr>
          <p:cNvPr id="18" name="Прямоугольник 17"/>
          <p:cNvSpPr/>
          <p:nvPr/>
        </p:nvSpPr>
        <p:spPr>
          <a:xfrm>
            <a:off x="665927" y="11303044"/>
            <a:ext cx="213155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ctr">
              <a:defRPr/>
            </a:pPr>
            <a:r>
              <a:rPr lang="ru-RU" sz="1800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* </a:t>
            </a:r>
            <a:r>
              <a:rPr lang="ru-RU" sz="1800" i="1" dirty="0">
                <a:latin typeface="Verdana" panose="020B0604030504040204" pitchFamily="34" charset="0"/>
                <a:ea typeface="Verdana" panose="020B0604030504040204" pitchFamily="34" charset="0"/>
              </a:rPr>
              <a:t>- Представлены данные по итогам 9 месяцев 2022 года. Расчет показателей производится на основе фактических статистических данных Бюро статистики по итогам отчетного периода и предоставленной информации (писем) от экспортеров. Статистическая информация по итогам 2022 года будет опубликована БС в 1 полугодии 2023 года. </a:t>
            </a:r>
          </a:p>
        </p:txBody>
      </p:sp>
    </p:spTree>
    <p:extLst>
      <p:ext uri="{BB962C8B-B14F-4D97-AF65-F5344CB8AC3E}">
        <p14:creationId xmlns:p14="http://schemas.microsoft.com/office/powerpoint/2010/main" val="2214506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Заголовок 7"/>
          <p:cNvSpPr txBox="1">
            <a:spLocks/>
          </p:cNvSpPr>
          <p:nvPr/>
        </p:nvSpPr>
        <p:spPr>
          <a:xfrm>
            <a:off x="4464423" y="251012"/>
            <a:ext cx="15562729" cy="89647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k-KZ" sz="3600" b="1" dirty="0">
                <a:solidFill>
                  <a:srgbClr val="2C567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ОСНОВНЫЕ ПОКАЗАТЕЛИ </a:t>
            </a:r>
            <a:r>
              <a:rPr lang="kk-KZ" sz="3600" b="1" dirty="0" smtClean="0">
                <a:solidFill>
                  <a:srgbClr val="2C567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ДЕЯТЕЛЬНОСТИ </a:t>
            </a:r>
            <a:r>
              <a:rPr lang="en-US" sz="3600" b="1" dirty="0">
                <a:solidFill>
                  <a:srgbClr val="2C567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KAZAKHEXPORT</a:t>
            </a:r>
            <a:endParaRPr lang="ru-RU" sz="3600" b="1" dirty="0">
              <a:solidFill>
                <a:srgbClr val="2C567A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Номер слайда 5">
            <a:extLst>
              <a:ext uri="{FF2B5EF4-FFF2-40B4-BE49-F238E27FC236}">
                <a16:creationId xmlns:a16="http://schemas.microsoft.com/office/drawing/2014/main" xmlns="" id="{A162B0E5-6BC8-4A48-BC33-6A1150DAE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1792668" y="12120033"/>
            <a:ext cx="963373" cy="681567"/>
          </a:xfrm>
        </p:spPr>
        <p:txBody>
          <a:bodyPr/>
          <a:lstStyle>
            <a:lvl1pPr>
              <a:defRPr sz="1680" b="0" i="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ctr"/>
            <a:r>
              <a:rPr lang="en-US" dirty="0" smtClean="0">
                <a:solidFill>
                  <a:srgbClr val="002060"/>
                </a:solidFill>
              </a:rPr>
              <a:t>3</a:t>
            </a:r>
            <a:endParaRPr lang="x-none" dirty="0">
              <a:solidFill>
                <a:srgbClr val="002060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A7B0D145-95AD-1A4C-B206-032BB0A7C3AA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653071" y="10508275"/>
            <a:ext cx="21274600" cy="1916807"/>
          </a:xfrm>
          <a:prstGeom prst="rect">
            <a:avLst/>
          </a:prstGeom>
          <a:solidFill>
            <a:srgbClr val="042054">
              <a:alpha val="0"/>
            </a:srgbClr>
          </a:solidFill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FE4E4B1-D894-D747-943D-F430EDA6644D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539027" y="1809542"/>
            <a:ext cx="5682479" cy="8123351"/>
          </a:xfrm>
          <a:prstGeom prst="rect">
            <a:avLst/>
          </a:prstGeom>
        </p:spPr>
      </p:pic>
      <p:sp>
        <p:nvSpPr>
          <p:cNvPr id="6" name="Объект 2">
            <a:extLst>
              <a:ext uri="{FF2B5EF4-FFF2-40B4-BE49-F238E27FC236}">
                <a16:creationId xmlns:a16="http://schemas.microsoft.com/office/drawing/2014/main" xmlns="" id="{E56F2ECE-B2A8-174C-B11C-3CDC1FBA31E4}"/>
              </a:ext>
            </a:extLst>
          </p:cNvPr>
          <p:cNvSpPr txBox="1">
            <a:spLocks/>
          </p:cNvSpPr>
          <p:nvPr/>
        </p:nvSpPr>
        <p:spPr>
          <a:xfrm>
            <a:off x="7653925" y="10447314"/>
            <a:ext cx="7537287" cy="76418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Blip>
                <a:blip r:embed="rId4"/>
              </a:buBlip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3600" b="1" dirty="0">
                <a:solidFill>
                  <a:schemeClr val="tx1"/>
                </a:solidFill>
              </a:rPr>
              <a:t>c</a:t>
            </a:r>
            <a:r>
              <a:rPr lang="ru-RU" sz="3600" b="1" dirty="0" smtClean="0">
                <a:solidFill>
                  <a:schemeClr val="tx1"/>
                </a:solidFill>
              </a:rPr>
              <a:t> 2016 года:</a:t>
            </a:r>
            <a:endParaRPr lang="x-none" sz="3600" b="1" dirty="0">
              <a:solidFill>
                <a:schemeClr val="tx1"/>
              </a:solidFill>
            </a:endParaRP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xmlns="" id="{80470E0C-9813-A741-8DEC-D5B3AFD0F4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19171918"/>
              </p:ext>
            </p:extLst>
          </p:nvPr>
        </p:nvGraphicFramePr>
        <p:xfrm>
          <a:off x="6613617" y="2337043"/>
          <a:ext cx="15660737" cy="7595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Объект 2">
            <a:extLst>
              <a:ext uri="{FF2B5EF4-FFF2-40B4-BE49-F238E27FC236}">
                <a16:creationId xmlns:a16="http://schemas.microsoft.com/office/drawing/2014/main" xmlns="" id="{1FAF65C8-4E42-F743-99EB-03771590B637}"/>
              </a:ext>
            </a:extLst>
          </p:cNvPr>
          <p:cNvSpPr txBox="1">
            <a:spLocks/>
          </p:cNvSpPr>
          <p:nvPr/>
        </p:nvSpPr>
        <p:spPr>
          <a:xfrm>
            <a:off x="1259403" y="2045277"/>
            <a:ext cx="3801648" cy="3377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Blip>
                <a:blip r:embed="rId4"/>
              </a:buBlip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3600" b="1" dirty="0" smtClean="0">
                <a:solidFill>
                  <a:schemeClr val="tx1"/>
                </a:solidFill>
              </a:rPr>
              <a:t>в 2022 году: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716804D-07B0-964B-8561-409491AC562C}"/>
              </a:ext>
            </a:extLst>
          </p:cNvPr>
          <p:cNvSpPr txBox="1"/>
          <p:nvPr/>
        </p:nvSpPr>
        <p:spPr>
          <a:xfrm>
            <a:off x="9377083" y="1690288"/>
            <a:ext cx="112775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ПОДДЕРЖКА КАЗАХСТАНСКИХ ЭКСПОРТЕРОВ</a:t>
            </a:r>
            <a:endParaRPr lang="x-none" sz="32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Объект 18">
            <a:extLst>
              <a:ext uri="{FF2B5EF4-FFF2-40B4-BE49-F238E27FC236}">
                <a16:creationId xmlns:a16="http://schemas.microsoft.com/office/drawing/2014/main" xmlns="" id="{7ACA6354-9C55-E54D-832B-A577A26A903B}"/>
              </a:ext>
            </a:extLst>
          </p:cNvPr>
          <p:cNvSpPr txBox="1">
            <a:spLocks/>
          </p:cNvSpPr>
          <p:nvPr/>
        </p:nvSpPr>
        <p:spPr>
          <a:xfrm>
            <a:off x="653070" y="2930391"/>
            <a:ext cx="5252429" cy="63279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Blip>
                <a:blip r:embed="rId4"/>
              </a:buBlip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Blip>
                <a:blip r:embed="rId6"/>
              </a:buBlip>
            </a:pPr>
            <a:r>
              <a:rPr lang="ru-RU" sz="2800" dirty="0" smtClean="0">
                <a:solidFill>
                  <a:schemeClr val="tx1"/>
                </a:solidFill>
              </a:rPr>
              <a:t>приняты страховые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smtClean="0">
                <a:solidFill>
                  <a:schemeClr val="tx1"/>
                </a:solidFill>
              </a:rPr>
              <a:t>обязательства на </a:t>
            </a:r>
            <a:r>
              <a:rPr lang="ru-RU" sz="2800" dirty="0">
                <a:solidFill>
                  <a:schemeClr val="tx1"/>
                </a:solidFill>
              </a:rPr>
              <a:t>сумму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    </a:t>
            </a:r>
            <a:r>
              <a:rPr lang="ru-RU" sz="2800" b="1" dirty="0" smtClean="0">
                <a:solidFill>
                  <a:schemeClr val="tx1"/>
                </a:solidFill>
              </a:rPr>
              <a:t>259,08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>
                <a:solidFill>
                  <a:schemeClr val="tx1"/>
                </a:solidFill>
              </a:rPr>
              <a:t>млрд </a:t>
            </a:r>
            <a:r>
              <a:rPr lang="ru-RU" sz="2800" dirty="0" smtClean="0">
                <a:solidFill>
                  <a:schemeClr val="tx1"/>
                </a:solidFill>
              </a:rPr>
              <a:t>тенге</a:t>
            </a:r>
            <a:endParaRPr lang="en-US" sz="280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buBlip>
                <a:blip r:embed="rId6"/>
              </a:buBlip>
            </a:pPr>
            <a:endParaRPr lang="ru-RU" sz="2800" dirty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  <a:buBlip>
                <a:blip r:embed="rId6"/>
              </a:buBlip>
            </a:pPr>
            <a:r>
              <a:rPr lang="ru-RU" sz="2800" dirty="0" smtClean="0">
                <a:solidFill>
                  <a:schemeClr val="tx1"/>
                </a:solidFill>
              </a:rPr>
              <a:t>предоставлено торговое </a:t>
            </a:r>
            <a:r>
              <a:rPr lang="ru-RU" sz="2800" dirty="0">
                <a:solidFill>
                  <a:schemeClr val="tx1"/>
                </a:solidFill>
              </a:rPr>
              <a:t>и предэкспортное финансирование экспортерам </a:t>
            </a:r>
            <a:r>
              <a:rPr lang="ru-RU" sz="2800" dirty="0" smtClean="0">
                <a:solidFill>
                  <a:schemeClr val="tx1"/>
                </a:solidFill>
              </a:rPr>
              <a:t>на сумму </a:t>
            </a:r>
            <a:r>
              <a:rPr lang="ru-RU" sz="2800" b="1" dirty="0" smtClean="0">
                <a:solidFill>
                  <a:schemeClr val="tx1"/>
                </a:solidFill>
              </a:rPr>
              <a:t>20 </a:t>
            </a:r>
            <a:r>
              <a:rPr lang="ru-RU" sz="2800" dirty="0">
                <a:solidFill>
                  <a:schemeClr val="tx1"/>
                </a:solidFill>
              </a:rPr>
              <a:t>млрд </a:t>
            </a:r>
            <a:r>
              <a:rPr lang="ru-RU" sz="2800" dirty="0" smtClean="0">
                <a:solidFill>
                  <a:schemeClr val="tx1"/>
                </a:solidFill>
              </a:rPr>
              <a:t>тенге</a:t>
            </a:r>
          </a:p>
          <a:p>
            <a:pPr>
              <a:spcBef>
                <a:spcPts val="0"/>
              </a:spcBef>
              <a:buBlip>
                <a:blip r:embed="rId6"/>
              </a:buBlip>
            </a:pPr>
            <a:endParaRPr lang="ru-RU" sz="280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buBlip>
                <a:blip r:embed="rId6"/>
              </a:buBlip>
            </a:pPr>
            <a:r>
              <a:rPr lang="ru-RU" sz="2800" dirty="0" smtClean="0">
                <a:solidFill>
                  <a:schemeClr val="tx1"/>
                </a:solidFill>
              </a:rPr>
              <a:t>привлечены </a:t>
            </a:r>
            <a:r>
              <a:rPr lang="ru-RU" sz="2800" dirty="0">
                <a:solidFill>
                  <a:schemeClr val="tx1"/>
                </a:solidFill>
              </a:rPr>
              <a:t>средства </a:t>
            </a:r>
            <a:r>
              <a:rPr lang="ru-RU" sz="2800" dirty="0" smtClean="0">
                <a:solidFill>
                  <a:schemeClr val="tx1"/>
                </a:solidFill>
              </a:rPr>
              <a:t>БВУ</a:t>
            </a:r>
            <a:r>
              <a:rPr lang="kk-KZ" sz="2800" dirty="0">
                <a:solidFill>
                  <a:schemeClr val="tx1"/>
                </a:solidFill>
              </a:rPr>
              <a:t> </a:t>
            </a:r>
            <a:r>
              <a:rPr lang="ru-RU" sz="2800" dirty="0" smtClean="0">
                <a:solidFill>
                  <a:schemeClr val="tx1"/>
                </a:solidFill>
              </a:rPr>
              <a:t>под </a:t>
            </a:r>
            <a:r>
              <a:rPr lang="ru-RU" sz="2800" dirty="0">
                <a:solidFill>
                  <a:schemeClr val="tx1"/>
                </a:solidFill>
              </a:rPr>
              <a:t>страховое покрытие </a:t>
            </a:r>
            <a:r>
              <a:rPr lang="ru-RU" sz="2800" dirty="0" smtClean="0">
                <a:solidFill>
                  <a:schemeClr val="tx1"/>
                </a:solidFill>
              </a:rPr>
              <a:t>Общества на сумму </a:t>
            </a:r>
            <a:r>
              <a:rPr lang="ru-RU" sz="2800" b="1" dirty="0" smtClean="0">
                <a:solidFill>
                  <a:schemeClr val="tx1"/>
                </a:solidFill>
              </a:rPr>
              <a:t>166,2 </a:t>
            </a:r>
            <a:r>
              <a:rPr lang="ru-RU" sz="2800" dirty="0">
                <a:solidFill>
                  <a:schemeClr val="tx1"/>
                </a:solidFill>
              </a:rPr>
              <a:t>млрд </a:t>
            </a:r>
            <a:r>
              <a:rPr lang="ru-RU" sz="2800" dirty="0" smtClean="0">
                <a:solidFill>
                  <a:schemeClr val="tx1"/>
                </a:solidFill>
              </a:rPr>
              <a:t>тенге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xmlns="" id="{75C2BAD6-B6A2-5B41-8A3C-2D45CBE6F76B}"/>
              </a:ext>
            </a:extLst>
          </p:cNvPr>
          <p:cNvSpPr txBox="1">
            <a:spLocks/>
          </p:cNvSpPr>
          <p:nvPr/>
        </p:nvSpPr>
        <p:spPr>
          <a:xfrm>
            <a:off x="1729114" y="11265388"/>
            <a:ext cx="6228222" cy="592699"/>
          </a:xfrm>
          <a:prstGeom prst="rect">
            <a:avLst/>
          </a:prstGeom>
        </p:spPr>
        <p:txBody>
          <a:bodyPr>
            <a:noAutofit/>
          </a:bodyPr>
          <a:lstStyle>
            <a:lvl1pPr marL="424381" indent="-424381" algn="l" defTabSz="1697591" rtl="0" eaLnBrk="1" latinLnBrk="0" hangingPunct="1">
              <a:lnSpc>
                <a:spcPct val="90000"/>
              </a:lnSpc>
              <a:spcBef>
                <a:spcPts val="1867"/>
              </a:spcBef>
              <a:buFont typeface="Arial" panose="020B0604020202020204" pitchFamily="34" charset="0"/>
              <a:buChar char="•"/>
              <a:defRPr sz="5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73188" indent="-424381" algn="l" defTabSz="1697591" rtl="0" eaLnBrk="1" latinLnBrk="0" hangingPunct="1">
              <a:lnSpc>
                <a:spcPct val="90000"/>
              </a:lnSpc>
              <a:spcBef>
                <a:spcPts val="933"/>
              </a:spcBef>
              <a:buFont typeface="Arial" panose="020B0604020202020204" pitchFamily="34" charset="0"/>
              <a:buChar char="•"/>
              <a:defRPr sz="4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21981" indent="-424381" algn="l" defTabSz="1697591" rtl="0" eaLnBrk="1" latinLnBrk="0" hangingPunct="1">
              <a:lnSpc>
                <a:spcPct val="90000"/>
              </a:lnSpc>
              <a:spcBef>
                <a:spcPts val="933"/>
              </a:spcBef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970776" indent="-424381" algn="l" defTabSz="1697591" rtl="0" eaLnBrk="1" latinLnBrk="0" hangingPunct="1">
              <a:lnSpc>
                <a:spcPct val="90000"/>
              </a:lnSpc>
              <a:spcBef>
                <a:spcPts val="933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819569" indent="-424381" algn="l" defTabSz="1697591" rtl="0" eaLnBrk="1" latinLnBrk="0" hangingPunct="1">
              <a:lnSpc>
                <a:spcPct val="90000"/>
              </a:lnSpc>
              <a:spcBef>
                <a:spcPts val="933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668364" indent="-424381" algn="l" defTabSz="1697591" rtl="0" eaLnBrk="1" latinLnBrk="0" hangingPunct="1">
              <a:lnSpc>
                <a:spcPct val="90000"/>
              </a:lnSpc>
              <a:spcBef>
                <a:spcPts val="933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517157" indent="-424381" algn="l" defTabSz="1697591" rtl="0" eaLnBrk="1" latinLnBrk="0" hangingPunct="1">
              <a:lnSpc>
                <a:spcPct val="90000"/>
              </a:lnSpc>
              <a:spcBef>
                <a:spcPts val="933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365948" indent="-424381" algn="l" defTabSz="1697591" rtl="0" eaLnBrk="1" latinLnBrk="0" hangingPunct="1">
              <a:lnSpc>
                <a:spcPct val="90000"/>
              </a:lnSpc>
              <a:spcBef>
                <a:spcPts val="933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214742" indent="-424381" algn="l" defTabSz="1697591" rtl="0" eaLnBrk="1" latinLnBrk="0" hangingPunct="1">
              <a:lnSpc>
                <a:spcPct val="90000"/>
              </a:lnSpc>
              <a:spcBef>
                <a:spcPts val="933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2800" dirty="0" smtClean="0">
                <a:latin typeface="Verdana" panose="020B0604030504040204" pitchFamily="34" charset="0"/>
                <a:ea typeface="Verdana" panose="020B0604030504040204" pitchFamily="34" charset="0"/>
              </a:rPr>
              <a:t>Принято обязательств на:</a:t>
            </a:r>
            <a:endParaRPr lang="en-US" sz="28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28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845,3 млрд тенге </a:t>
            </a:r>
            <a:endParaRPr lang="x-none" sz="2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2" name="Объект 2">
            <a:extLst>
              <a:ext uri="{FF2B5EF4-FFF2-40B4-BE49-F238E27FC236}">
                <a16:creationId xmlns:a16="http://schemas.microsoft.com/office/drawing/2014/main" xmlns="" id="{911895B5-9FCE-7141-9506-ECAC89EF806C}"/>
              </a:ext>
            </a:extLst>
          </p:cNvPr>
          <p:cNvSpPr txBox="1">
            <a:spLocks/>
          </p:cNvSpPr>
          <p:nvPr/>
        </p:nvSpPr>
        <p:spPr>
          <a:xfrm>
            <a:off x="8649833" y="11058046"/>
            <a:ext cx="5545472" cy="5395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Blip>
                <a:blip r:embed="rId4"/>
              </a:buBlip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kk-KZ" sz="2800" dirty="0" smtClean="0">
                <a:solidFill>
                  <a:schemeClr val="tx1"/>
                </a:solidFill>
              </a:rPr>
              <a:t>Торговое и предэкспортное финансирование </a:t>
            </a:r>
            <a:r>
              <a:rPr lang="ru-RU" sz="2800" dirty="0" smtClean="0">
                <a:solidFill>
                  <a:schemeClr val="tx1"/>
                </a:solidFill>
              </a:rPr>
              <a:t>на</a:t>
            </a:r>
            <a:r>
              <a:rPr lang="ru-RU" sz="2800" dirty="0">
                <a:solidFill>
                  <a:schemeClr val="tx1"/>
                </a:solidFill>
              </a:rPr>
              <a:t>:</a:t>
            </a:r>
            <a:endParaRPr lang="en-US" sz="2800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chemeClr val="tx1"/>
                </a:solidFill>
              </a:rPr>
              <a:t>129,7 млрд тенге</a:t>
            </a:r>
            <a:endParaRPr lang="x-none" sz="2800" b="1" dirty="0">
              <a:solidFill>
                <a:schemeClr val="tx1"/>
              </a:solidFill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F5146116-BAA9-B448-B3FF-CB69685D44F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8376" y="11262639"/>
            <a:ext cx="822055" cy="82205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5AA9BC7C-B778-524F-B7E8-AF5299DFAFA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37928" y="11295567"/>
            <a:ext cx="722260" cy="824466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0FA92034-0297-CD42-A4BB-6D679C134FC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284950" y="11201215"/>
            <a:ext cx="1354047" cy="908103"/>
          </a:xfrm>
          <a:prstGeom prst="rect">
            <a:avLst/>
          </a:prstGeom>
        </p:spPr>
      </p:pic>
      <p:sp>
        <p:nvSpPr>
          <p:cNvPr id="17" name="Объект 2">
            <a:extLst>
              <a:ext uri="{FF2B5EF4-FFF2-40B4-BE49-F238E27FC236}">
                <a16:creationId xmlns:a16="http://schemas.microsoft.com/office/drawing/2014/main" xmlns="" id="{911895B5-9FCE-7141-9506-ECAC89EF806C}"/>
              </a:ext>
            </a:extLst>
          </p:cNvPr>
          <p:cNvSpPr txBox="1">
            <a:spLocks/>
          </p:cNvSpPr>
          <p:nvPr/>
        </p:nvSpPr>
        <p:spPr>
          <a:xfrm>
            <a:off x="15728642" y="11196911"/>
            <a:ext cx="6329037" cy="5395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Blip>
                <a:blip r:embed="rId4"/>
              </a:buBlip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2800" dirty="0">
                <a:solidFill>
                  <a:schemeClr val="tx1"/>
                </a:solidFill>
              </a:rPr>
              <a:t>Привлеченные средства БВУ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kk-KZ" sz="2800" dirty="0">
                <a:solidFill>
                  <a:schemeClr val="tx1"/>
                </a:solidFill>
              </a:rPr>
              <a:t>на: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800" b="1" dirty="0">
                <a:solidFill>
                  <a:schemeClr val="tx1"/>
                </a:solidFill>
              </a:rPr>
              <a:t>506,2 млрд тенге</a:t>
            </a:r>
            <a:endParaRPr lang="x-none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126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Заголовок 7"/>
          <p:cNvSpPr txBox="1">
            <a:spLocks/>
          </p:cNvSpPr>
          <p:nvPr/>
        </p:nvSpPr>
        <p:spPr>
          <a:xfrm>
            <a:off x="4464423" y="251012"/>
            <a:ext cx="15562729" cy="89647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k-KZ" sz="3600" b="1" dirty="0">
                <a:solidFill>
                  <a:srgbClr val="2C567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ОСНОВНЫЕ ПОКАЗАТЕЛИ </a:t>
            </a:r>
            <a:r>
              <a:rPr lang="kk-KZ" sz="3600" b="1" dirty="0" smtClean="0">
                <a:solidFill>
                  <a:srgbClr val="2C567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ДЕЯТЕЛЬНОСТИ </a:t>
            </a:r>
            <a:r>
              <a:rPr lang="en-US" sz="3600" b="1" dirty="0">
                <a:solidFill>
                  <a:srgbClr val="2C567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KAZAKHEXPORT</a:t>
            </a:r>
            <a:endParaRPr lang="ru-RU" sz="3600" b="1" dirty="0">
              <a:solidFill>
                <a:srgbClr val="2C567A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Номер слайда 5">
            <a:extLst>
              <a:ext uri="{FF2B5EF4-FFF2-40B4-BE49-F238E27FC236}">
                <a16:creationId xmlns:a16="http://schemas.microsoft.com/office/drawing/2014/main" xmlns="" id="{A162B0E5-6BC8-4A48-BC33-6A1150DAE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1792668" y="12120033"/>
            <a:ext cx="963373" cy="681567"/>
          </a:xfrm>
        </p:spPr>
        <p:txBody>
          <a:bodyPr/>
          <a:lstStyle>
            <a:lvl1pPr>
              <a:defRPr sz="1680" b="0" i="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ctr"/>
            <a:r>
              <a:rPr lang="ru-RU" dirty="0" smtClean="0">
                <a:solidFill>
                  <a:srgbClr val="002060"/>
                </a:solidFill>
              </a:rPr>
              <a:t>4</a:t>
            </a:r>
            <a:endParaRPr lang="x-none" dirty="0">
              <a:solidFill>
                <a:srgbClr val="002060"/>
              </a:solidFill>
            </a:endParaRP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xmlns="" id="{E56F2ECE-B2A8-174C-B11C-3CDC1FBA31E4}"/>
              </a:ext>
            </a:extLst>
          </p:cNvPr>
          <p:cNvSpPr txBox="1">
            <a:spLocks/>
          </p:cNvSpPr>
          <p:nvPr/>
        </p:nvSpPr>
        <p:spPr>
          <a:xfrm>
            <a:off x="7647421" y="10358274"/>
            <a:ext cx="7537287" cy="33682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Blip>
                <a:blip r:embed="rId2"/>
              </a:buBlip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3600" b="1" dirty="0">
                <a:solidFill>
                  <a:schemeClr val="bg1"/>
                </a:solidFill>
              </a:rPr>
              <a:t>c</a:t>
            </a:r>
            <a:r>
              <a:rPr lang="ru-RU" sz="3600" b="1" dirty="0" smtClean="0">
                <a:solidFill>
                  <a:schemeClr val="bg1"/>
                </a:solidFill>
              </a:rPr>
              <a:t> 2016 года:</a:t>
            </a:r>
            <a:endParaRPr lang="x-none" sz="3600" b="1" dirty="0">
              <a:solidFill>
                <a:schemeClr val="bg1"/>
              </a:solidFill>
            </a:endParaRP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xmlns="" id="{1FAF65C8-4E42-F743-99EB-03771590B637}"/>
              </a:ext>
            </a:extLst>
          </p:cNvPr>
          <p:cNvSpPr txBox="1">
            <a:spLocks/>
          </p:cNvSpPr>
          <p:nvPr/>
        </p:nvSpPr>
        <p:spPr>
          <a:xfrm>
            <a:off x="1259403" y="2045277"/>
            <a:ext cx="3801648" cy="3377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Blip>
                <a:blip r:embed="rId2"/>
              </a:buBlip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3600" b="1" dirty="0" smtClean="0">
                <a:solidFill>
                  <a:schemeClr val="bg1"/>
                </a:solidFill>
              </a:rPr>
              <a:t>в 2022 году: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F716804D-07B0-964B-8561-409491AC562C}"/>
              </a:ext>
            </a:extLst>
          </p:cNvPr>
          <p:cNvSpPr txBox="1"/>
          <p:nvPr/>
        </p:nvSpPr>
        <p:spPr>
          <a:xfrm>
            <a:off x="7207624" y="1752889"/>
            <a:ext cx="1472004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КОЛИЧЕСТВО ЗАРУБЕЖНЫХ ПОКУПАТЕЛЕЙ И ПОДДЕРЖАННЫХ ЭКСПОРТЕРОВ </a:t>
            </a:r>
            <a:endParaRPr lang="x-none" sz="32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19" name="Диаграмма 18">
            <a:extLst>
              <a:ext uri="{FF2B5EF4-FFF2-40B4-BE49-F238E27FC236}">
                <a16:creationId xmlns:a16="http://schemas.microsoft.com/office/drawing/2014/main" xmlns="" id="{AE35DC27-C3B0-FA42-B7E3-74822805AF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3750761"/>
              </p:ext>
            </p:extLst>
          </p:nvPr>
        </p:nvGraphicFramePr>
        <p:xfrm>
          <a:off x="6615952" y="2868905"/>
          <a:ext cx="15580659" cy="7063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4FE4E4B1-D894-D747-943D-F430EDA6644D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539026" y="2868904"/>
            <a:ext cx="5682479" cy="7063989"/>
          </a:xfrm>
          <a:prstGeom prst="rect">
            <a:avLst/>
          </a:prstGeom>
        </p:spPr>
      </p:pic>
      <p:sp>
        <p:nvSpPr>
          <p:cNvPr id="25" name="Объект 18">
            <a:extLst>
              <a:ext uri="{FF2B5EF4-FFF2-40B4-BE49-F238E27FC236}">
                <a16:creationId xmlns:a16="http://schemas.microsoft.com/office/drawing/2014/main" xmlns="" id="{7ACA6354-9C55-E54D-832B-A577A26A903B}"/>
              </a:ext>
            </a:extLst>
          </p:cNvPr>
          <p:cNvSpPr txBox="1">
            <a:spLocks/>
          </p:cNvSpPr>
          <p:nvPr/>
        </p:nvSpPr>
        <p:spPr>
          <a:xfrm>
            <a:off x="696210" y="5933870"/>
            <a:ext cx="5368112" cy="31168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Blip>
                <a:blip r:embed="rId2"/>
              </a:buBlip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Blip>
                <a:blip r:embed="rId5"/>
              </a:buBlip>
            </a:pPr>
            <a:r>
              <a:rPr lang="ru-RU" sz="3600" b="1" dirty="0" smtClean="0">
                <a:solidFill>
                  <a:schemeClr val="tx1"/>
                </a:solidFill>
              </a:rPr>
              <a:t>80</a:t>
            </a:r>
            <a:r>
              <a:rPr lang="ru-RU" sz="3600" dirty="0" smtClean="0">
                <a:solidFill>
                  <a:schemeClr val="tx1"/>
                </a:solidFill>
              </a:rPr>
              <a:t> экспортеров                     </a:t>
            </a:r>
            <a:endParaRPr lang="ru-RU" sz="360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buBlip>
                <a:blip r:embed="rId5"/>
              </a:buBlip>
            </a:pPr>
            <a:endParaRPr lang="ru-RU" sz="360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buBlip>
                <a:blip r:embed="rId5"/>
              </a:buBlip>
            </a:pPr>
            <a:r>
              <a:rPr lang="ru-RU" sz="3600" b="1" dirty="0" smtClean="0">
                <a:solidFill>
                  <a:schemeClr val="tx1"/>
                </a:solidFill>
              </a:rPr>
              <a:t>526</a:t>
            </a:r>
            <a:r>
              <a:rPr lang="ru-RU" sz="3600" dirty="0" smtClean="0">
                <a:solidFill>
                  <a:schemeClr val="tx1"/>
                </a:solidFill>
              </a:rPr>
              <a:t> зарубежных </a:t>
            </a:r>
            <a:r>
              <a:rPr lang="ru-RU" sz="3600" dirty="0">
                <a:solidFill>
                  <a:schemeClr val="tx1"/>
                </a:solidFill>
              </a:rPr>
              <a:t>покупателей (импортеров) </a:t>
            </a:r>
          </a:p>
          <a:p>
            <a:pPr>
              <a:spcBef>
                <a:spcPts val="0"/>
              </a:spcBef>
              <a:buBlip>
                <a:blip r:embed="rId5"/>
              </a:buBlip>
            </a:pP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26" name="Объект 2">
            <a:extLst>
              <a:ext uri="{FF2B5EF4-FFF2-40B4-BE49-F238E27FC236}">
                <a16:creationId xmlns:a16="http://schemas.microsoft.com/office/drawing/2014/main" xmlns="" id="{1FAF65C8-4E42-F743-99EB-03771590B637}"/>
              </a:ext>
            </a:extLst>
          </p:cNvPr>
          <p:cNvSpPr txBox="1">
            <a:spLocks/>
          </p:cNvSpPr>
          <p:nvPr/>
        </p:nvSpPr>
        <p:spPr>
          <a:xfrm>
            <a:off x="696210" y="3001946"/>
            <a:ext cx="5189692" cy="9391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Blip>
                <a:blip r:embed="rId2"/>
              </a:buBlip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3600" b="1" dirty="0" smtClean="0">
                <a:solidFill>
                  <a:schemeClr val="tx1"/>
                </a:solidFill>
              </a:rPr>
              <a:t>в 2022 году пользовались </a:t>
            </a:r>
            <a:r>
              <a:rPr lang="ru-RU" sz="3600" b="1" dirty="0">
                <a:solidFill>
                  <a:schemeClr val="tx1"/>
                </a:solidFill>
              </a:rPr>
              <a:t>поддержкой Общества:</a:t>
            </a: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A7B0D145-95AD-1A4C-B206-032BB0A7C3AA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bright="70000" contrast="-70000"/>
          </a:blip>
          <a:stretch>
            <a:fillRect/>
          </a:stretch>
        </p:blipFill>
        <p:spPr>
          <a:xfrm>
            <a:off x="769908" y="10964635"/>
            <a:ext cx="21157763" cy="1364105"/>
          </a:xfrm>
          <a:prstGeom prst="rect">
            <a:avLst/>
          </a:prstGeom>
          <a:gradFill>
            <a:gsLst>
              <a:gs pos="42550">
                <a:srgbClr val="CBD8EE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sp>
        <p:nvSpPr>
          <p:cNvPr id="28" name="Объект 2">
            <a:extLst>
              <a:ext uri="{FF2B5EF4-FFF2-40B4-BE49-F238E27FC236}">
                <a16:creationId xmlns:a16="http://schemas.microsoft.com/office/drawing/2014/main" xmlns="" id="{BEE58F49-D208-B743-A800-7D57E7A3D1B7}"/>
              </a:ext>
            </a:extLst>
          </p:cNvPr>
          <p:cNvSpPr txBox="1">
            <a:spLocks/>
          </p:cNvSpPr>
          <p:nvPr/>
        </p:nvSpPr>
        <p:spPr>
          <a:xfrm>
            <a:off x="888379" y="11354991"/>
            <a:ext cx="21157763" cy="10639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Blip>
                <a:blip r:embed="rId2"/>
              </a:buBlip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3600" dirty="0">
                <a:solidFill>
                  <a:schemeClr val="tx1"/>
                </a:solidFill>
              </a:rPr>
              <a:t>С 2016 </a:t>
            </a:r>
            <a:r>
              <a:rPr lang="ru-RU" sz="3600" dirty="0" smtClean="0">
                <a:solidFill>
                  <a:schemeClr val="tx1"/>
                </a:solidFill>
              </a:rPr>
              <a:t>года Обществом была оказана поддержка </a:t>
            </a:r>
            <a:r>
              <a:rPr lang="ru-RU" sz="3600" b="1" dirty="0" smtClean="0">
                <a:solidFill>
                  <a:schemeClr val="tx1"/>
                </a:solidFill>
              </a:rPr>
              <a:t>196 экспортерам </a:t>
            </a:r>
          </a:p>
        </p:txBody>
      </p:sp>
    </p:spTree>
    <p:extLst>
      <p:ext uri="{BB962C8B-B14F-4D97-AF65-F5344CB8AC3E}">
        <p14:creationId xmlns:p14="http://schemas.microsoft.com/office/powerpoint/2010/main" val="2262275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Заголовок 7"/>
          <p:cNvSpPr txBox="1">
            <a:spLocks/>
          </p:cNvSpPr>
          <p:nvPr/>
        </p:nvSpPr>
        <p:spPr>
          <a:xfrm>
            <a:off x="4464423" y="251012"/>
            <a:ext cx="15562729" cy="89647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k-KZ" sz="3600" b="1" dirty="0">
                <a:solidFill>
                  <a:srgbClr val="2C567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ОСНОВНЫЕ ПОКАЗАТЕЛИ </a:t>
            </a:r>
            <a:r>
              <a:rPr lang="kk-KZ" sz="3600" b="1" dirty="0" smtClean="0">
                <a:solidFill>
                  <a:srgbClr val="2C567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ДЕЯТЕЛЬНОСТИ </a:t>
            </a:r>
            <a:r>
              <a:rPr lang="en-US" sz="3600" b="1" dirty="0">
                <a:solidFill>
                  <a:srgbClr val="2C567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KAZAKHEXPORT</a:t>
            </a:r>
            <a:endParaRPr lang="ru-RU" sz="3600" b="1" dirty="0">
              <a:solidFill>
                <a:srgbClr val="2C567A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Номер слайда 5">
            <a:extLst>
              <a:ext uri="{FF2B5EF4-FFF2-40B4-BE49-F238E27FC236}">
                <a16:creationId xmlns:a16="http://schemas.microsoft.com/office/drawing/2014/main" xmlns="" id="{A162B0E5-6BC8-4A48-BC33-6A1150DAE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1792668" y="12120033"/>
            <a:ext cx="963373" cy="681567"/>
          </a:xfrm>
        </p:spPr>
        <p:txBody>
          <a:bodyPr/>
          <a:lstStyle>
            <a:lvl1pPr>
              <a:defRPr sz="1680" b="0" i="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ctr"/>
            <a:r>
              <a:rPr lang="ru-RU" dirty="0">
                <a:solidFill>
                  <a:srgbClr val="002060"/>
                </a:solidFill>
              </a:rPr>
              <a:t>5</a:t>
            </a:r>
            <a:endParaRPr lang="x-none" dirty="0">
              <a:solidFill>
                <a:srgbClr val="002060"/>
              </a:solidFill>
            </a:endParaRPr>
          </a:p>
        </p:txBody>
      </p:sp>
      <p:graphicFrame>
        <p:nvGraphicFramePr>
          <p:cNvPr id="13" name="Диаграмма 12">
            <a:extLst>
              <a:ext uri="{FF2B5EF4-FFF2-40B4-BE49-F238E27FC236}">
                <a16:creationId xmlns:a16="http://schemas.microsoft.com/office/drawing/2014/main" xmlns="" id="{EFCD7923-8C52-5540-ACE4-8AB432951C1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47968319"/>
              </p:ext>
            </p:extLst>
          </p:nvPr>
        </p:nvGraphicFramePr>
        <p:xfrm>
          <a:off x="7165911" y="4135298"/>
          <a:ext cx="6139543" cy="77449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7496007" y="2716824"/>
            <a:ext cx="60333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kk-KZ" sz="24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СУММА ЭКСПОРТНЫХ КОНТРАКТОВ</a:t>
            </a:r>
            <a:r>
              <a:rPr lang="ru-RU" sz="24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В МЛРД ТЕНГЕ</a:t>
            </a:r>
            <a:endParaRPr lang="ru-RU" sz="24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aphicFrame>
        <p:nvGraphicFramePr>
          <p:cNvPr id="15" name="Диаграмма 14">
            <a:extLst>
              <a:ext uri="{FF2B5EF4-FFF2-40B4-BE49-F238E27FC236}">
                <a16:creationId xmlns:a16="http://schemas.microsoft.com/office/drawing/2014/main" xmlns="" id="{EFCD7923-8C52-5540-ACE4-8AB432951C1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73960993"/>
              </p:ext>
            </p:extLst>
          </p:nvPr>
        </p:nvGraphicFramePr>
        <p:xfrm>
          <a:off x="730142" y="4388310"/>
          <a:ext cx="5689319" cy="5315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Прямоугольник 16"/>
          <p:cNvSpPr/>
          <p:nvPr/>
        </p:nvSpPr>
        <p:spPr>
          <a:xfrm>
            <a:off x="454416" y="2532159"/>
            <a:ext cx="654765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ru-RU" sz="24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ЧИСЛЕННОСТЬ ЗАНЯТЫХ В ПРЕДПРИЯТИЯХ, ПОЛУЧИВШИХ ПОДДЕРЖКУ KAZAKHEXPORT</a:t>
            </a:r>
            <a:endParaRPr lang="ru-RU" sz="24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30142" y="10064364"/>
            <a:ext cx="599620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i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*Представлены данные </a:t>
            </a:r>
            <a:r>
              <a:rPr lang="ru-RU" sz="1600" i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 итогам 9 месяцев 2022 года. Расчет </a:t>
            </a:r>
            <a:r>
              <a:rPr lang="ru-RU" sz="1600" i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показателя </a:t>
            </a:r>
            <a:r>
              <a:rPr lang="ru-RU" sz="1600" i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производится на основе фактических статистических данных Бюро статистики по итогам отчетного периода и предоставленной информации (писем) от экспортеров</a:t>
            </a:r>
            <a:r>
              <a:rPr lang="ru-RU" sz="1600" i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lang="kk-KZ" sz="1600" i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Статистическая </a:t>
            </a:r>
            <a:r>
              <a:rPr lang="ru-RU" sz="1600" i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информация </a:t>
            </a:r>
            <a:r>
              <a:rPr lang="ru-RU" sz="1600" i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 итогам </a:t>
            </a:r>
            <a:r>
              <a:rPr lang="ru-RU" sz="1600" i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2022 года будет опубликована БС в 1 полугодии 2023 года. </a:t>
            </a:r>
            <a:endParaRPr lang="ru-RU" sz="1600" i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5128482" y="2716824"/>
            <a:ext cx="63064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4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ГЕОГРАФИЯ ПОДДЕРЖАННОГО ЭКСПОРТА</a:t>
            </a:r>
            <a:endParaRPr lang="ru-RU" sz="24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aphicFrame>
        <p:nvGraphicFramePr>
          <p:cNvPr id="24" name="Диаграмма 23">
            <a:extLst>
              <a:ext uri="{FF2B5EF4-FFF2-40B4-BE49-F238E27FC236}">
                <a16:creationId xmlns:a16="http://schemas.microsoft.com/office/drawing/2014/main" xmlns="" id="{7CAF7F88-81F4-E940-A0B4-48D8E9F60B7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0465228"/>
              </p:ext>
            </p:extLst>
          </p:nvPr>
        </p:nvGraphicFramePr>
        <p:xfrm>
          <a:off x="12873245" y="4030905"/>
          <a:ext cx="9401109" cy="6480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9" name="Полилиния 28"/>
          <p:cNvSpPr/>
          <p:nvPr/>
        </p:nvSpPr>
        <p:spPr>
          <a:xfrm>
            <a:off x="14166716" y="11232476"/>
            <a:ext cx="7625952" cy="647769"/>
          </a:xfrm>
          <a:custGeom>
            <a:avLst/>
            <a:gdLst>
              <a:gd name="connsiteX0" fmla="*/ 0 w 3058668"/>
              <a:gd name="connsiteY0" fmla="*/ 72345 h 434063"/>
              <a:gd name="connsiteX1" fmla="*/ 72345 w 3058668"/>
              <a:gd name="connsiteY1" fmla="*/ 0 h 434063"/>
              <a:gd name="connsiteX2" fmla="*/ 2986323 w 3058668"/>
              <a:gd name="connsiteY2" fmla="*/ 0 h 434063"/>
              <a:gd name="connsiteX3" fmla="*/ 3058668 w 3058668"/>
              <a:gd name="connsiteY3" fmla="*/ 72345 h 434063"/>
              <a:gd name="connsiteX4" fmla="*/ 3058668 w 3058668"/>
              <a:gd name="connsiteY4" fmla="*/ 361718 h 434063"/>
              <a:gd name="connsiteX5" fmla="*/ 2986323 w 3058668"/>
              <a:gd name="connsiteY5" fmla="*/ 434063 h 434063"/>
              <a:gd name="connsiteX6" fmla="*/ 72345 w 3058668"/>
              <a:gd name="connsiteY6" fmla="*/ 434063 h 434063"/>
              <a:gd name="connsiteX7" fmla="*/ 0 w 3058668"/>
              <a:gd name="connsiteY7" fmla="*/ 361718 h 434063"/>
              <a:gd name="connsiteX8" fmla="*/ 0 w 3058668"/>
              <a:gd name="connsiteY8" fmla="*/ 72345 h 434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58668" h="434063">
                <a:moveTo>
                  <a:pt x="0" y="72345"/>
                </a:moveTo>
                <a:cubicBezTo>
                  <a:pt x="0" y="32390"/>
                  <a:pt x="32390" y="0"/>
                  <a:pt x="72345" y="0"/>
                </a:cubicBezTo>
                <a:lnTo>
                  <a:pt x="2986323" y="0"/>
                </a:lnTo>
                <a:cubicBezTo>
                  <a:pt x="3026278" y="0"/>
                  <a:pt x="3058668" y="32390"/>
                  <a:pt x="3058668" y="72345"/>
                </a:cubicBezTo>
                <a:lnTo>
                  <a:pt x="3058668" y="361718"/>
                </a:lnTo>
                <a:cubicBezTo>
                  <a:pt x="3058668" y="401673"/>
                  <a:pt x="3026278" y="434063"/>
                  <a:pt x="2986323" y="434063"/>
                </a:cubicBezTo>
                <a:lnTo>
                  <a:pt x="72345" y="434063"/>
                </a:lnTo>
                <a:cubicBezTo>
                  <a:pt x="32390" y="434063"/>
                  <a:pt x="0" y="401673"/>
                  <a:pt x="0" y="361718"/>
                </a:cubicBezTo>
                <a:lnTo>
                  <a:pt x="0" y="72345"/>
                </a:lnTo>
                <a:close/>
              </a:path>
            </a:pathLst>
          </a:custGeom>
          <a:solidFill>
            <a:srgbClr val="405888"/>
          </a:solidFill>
          <a:ln w="38100">
            <a:noFill/>
          </a:ln>
          <a:effectLst>
            <a:outerShdw blurRad="127000" dist="508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3600000"/>
            </a:lightRig>
          </a:scene3d>
          <a:sp3d>
            <a:bevelT w="127000" h="127000" prst="coolSlant"/>
          </a:sp3d>
        </p:spPr>
        <p:style>
          <a:lnRef idx="3">
            <a:scrgbClr r="0" g="0" b="0"/>
          </a:lnRef>
          <a:fillRef idx="1">
            <a:scrgbClr r="0" g="0" b="0"/>
          </a:fillRef>
          <a:effectRef idx="1">
            <a:scrgbClr r="0" g="0" b="0"/>
          </a:effectRef>
          <a:fontRef idx="minor">
            <a:schemeClr val="lt1"/>
          </a:fontRef>
        </p:style>
        <p:txBody>
          <a:bodyPr spcFirstLastPara="0" vert="horz" wrap="square" lIns="89769" tIns="55479" rIns="89769" bIns="55479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8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ВСЕГО СУММА ЭКСПОРТНЫХ КОНТРАКТОВ -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1 653,7 </a:t>
            </a:r>
            <a:r>
              <a:rPr lang="ru-RU" sz="18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МЛРД ТЕНГЕ</a:t>
            </a:r>
            <a:endParaRPr lang="en-US" sz="18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933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Заголовок 7"/>
          <p:cNvSpPr txBox="1">
            <a:spLocks/>
          </p:cNvSpPr>
          <p:nvPr/>
        </p:nvSpPr>
        <p:spPr>
          <a:xfrm>
            <a:off x="4464423" y="251012"/>
            <a:ext cx="17176377" cy="89647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solidFill>
                  <a:srgbClr val="2C567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ИНФОРМАЦИЯ ПО ПРОЕКТАМ В РАЗРЕЗЕ ОТРАСЛЕЙ</a:t>
            </a:r>
            <a:endParaRPr lang="ru-RU" sz="3600" b="1" dirty="0">
              <a:solidFill>
                <a:srgbClr val="2C567A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Номер слайда 5">
            <a:extLst>
              <a:ext uri="{FF2B5EF4-FFF2-40B4-BE49-F238E27FC236}">
                <a16:creationId xmlns:a16="http://schemas.microsoft.com/office/drawing/2014/main" xmlns="" id="{A162B0E5-6BC8-4A48-BC33-6A1150DAE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1792668" y="12120033"/>
            <a:ext cx="963373" cy="681567"/>
          </a:xfrm>
        </p:spPr>
        <p:txBody>
          <a:bodyPr/>
          <a:lstStyle>
            <a:lvl1pPr>
              <a:defRPr sz="1680" b="0" i="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ctr"/>
            <a:r>
              <a:rPr lang="ru-RU" dirty="0" smtClean="0">
                <a:solidFill>
                  <a:srgbClr val="002060"/>
                </a:solidFill>
              </a:rPr>
              <a:t>6</a:t>
            </a:r>
            <a:endParaRPr lang="x-none" dirty="0">
              <a:solidFill>
                <a:srgbClr val="002060"/>
              </a:solidFill>
            </a:endParaRPr>
          </a:p>
        </p:txBody>
      </p:sp>
      <p:sp>
        <p:nvSpPr>
          <p:cNvPr id="28" name="Объект 2">
            <a:extLst>
              <a:ext uri="{FF2B5EF4-FFF2-40B4-BE49-F238E27FC236}">
                <a16:creationId xmlns:a16="http://schemas.microsoft.com/office/drawing/2014/main" xmlns="" id="{BEE58F49-D208-B743-A800-7D57E7A3D1B7}"/>
              </a:ext>
            </a:extLst>
          </p:cNvPr>
          <p:cNvSpPr txBox="1">
            <a:spLocks/>
          </p:cNvSpPr>
          <p:nvPr/>
        </p:nvSpPr>
        <p:spPr>
          <a:xfrm>
            <a:off x="888379" y="11354991"/>
            <a:ext cx="21157763" cy="10639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Blip>
                <a:blip r:embed="rId2"/>
              </a:buBlip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3600" dirty="0">
                <a:solidFill>
                  <a:schemeClr val="bg1"/>
                </a:solidFill>
              </a:rPr>
              <a:t>С 2016 </a:t>
            </a:r>
            <a:r>
              <a:rPr lang="ru-RU" sz="3600" dirty="0" smtClean="0">
                <a:solidFill>
                  <a:schemeClr val="bg1"/>
                </a:solidFill>
              </a:rPr>
              <a:t>года Обществом была оказана поддержка </a:t>
            </a:r>
            <a:r>
              <a:rPr lang="ru-RU" sz="3600" b="1" dirty="0" smtClean="0">
                <a:solidFill>
                  <a:schemeClr val="bg1"/>
                </a:solidFill>
              </a:rPr>
              <a:t>196 экспортерам 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4FE4E4B1-D894-D747-943D-F430EDA6644D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 flipH="1">
            <a:off x="11580894" y="2276046"/>
            <a:ext cx="10687434" cy="9629083"/>
          </a:xfrm>
          <a:prstGeom prst="rect">
            <a:avLst/>
          </a:prstGeom>
        </p:spPr>
      </p:pic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12901493" y="3016892"/>
            <a:ext cx="8736549" cy="446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2800" b="1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ПОДДЕРЖАННЫЕ ПРОЕКТЫ </a:t>
            </a:r>
            <a:r>
              <a:rPr lang="kk-KZ" sz="2800" b="1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В </a:t>
            </a:r>
            <a:r>
              <a:rPr lang="ru-RU" sz="2800" b="1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ПРИОРИТЕТНЫХ </a:t>
            </a:r>
            <a:endParaRPr lang="en-US" sz="2800" b="1" dirty="0" smtClean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СЕКТОРАХ ЗА</a:t>
            </a:r>
            <a:r>
              <a:rPr lang="en-US" sz="2800" b="1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2022 ГОД</a:t>
            </a:r>
            <a:endParaRPr lang="ru-RU" sz="2800" b="1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Таблица 12">
            <a:extLst>
              <a:ext uri="{FF2B5EF4-FFF2-40B4-BE49-F238E27FC236}">
                <a16:creationId xmlns:a16="http://schemas.microsoft.com/office/drawing/2014/main" xmlns="" id="{B1D3D485-7B11-B9D2-D56A-BA8590767D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8113485"/>
              </p:ext>
            </p:extLst>
          </p:nvPr>
        </p:nvGraphicFramePr>
        <p:xfrm>
          <a:off x="11979884" y="4204606"/>
          <a:ext cx="10066258" cy="7532740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5814585">
                  <a:extLst>
                    <a:ext uri="{9D8B030D-6E8A-4147-A177-3AD203B41FA5}">
                      <a16:colId xmlns:a16="http://schemas.microsoft.com/office/drawing/2014/main" xmlns="" val="3208303359"/>
                    </a:ext>
                  </a:extLst>
                </a:gridCol>
                <a:gridCol w="2586395">
                  <a:extLst>
                    <a:ext uri="{9D8B030D-6E8A-4147-A177-3AD203B41FA5}">
                      <a16:colId xmlns:a16="http://schemas.microsoft.com/office/drawing/2014/main" xmlns="" val="1893021719"/>
                    </a:ext>
                  </a:extLst>
                </a:gridCol>
                <a:gridCol w="1665278">
                  <a:extLst>
                    <a:ext uri="{9D8B030D-6E8A-4147-A177-3AD203B41FA5}">
                      <a16:colId xmlns:a16="http://schemas.microsoft.com/office/drawing/2014/main" xmlns="" val="3402460153"/>
                    </a:ext>
                  </a:extLst>
                </a:gridCol>
              </a:tblGrid>
              <a:tr h="158663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Отрасли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6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Объем поддержки,</a:t>
                      </a:r>
                      <a:br>
                        <a:rPr lang="ru-RU" sz="24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24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2400" baseline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kern="12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млн тенге </a:t>
                      </a:r>
                      <a:endParaRPr lang="ru-RU" sz="2400" b="1" kern="12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6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Доля, %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6000" marB="3600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33908310"/>
                  </a:ext>
                </a:extLst>
              </a:tr>
              <a:tr h="5267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ПИЩЕВАЯ ПРОМЫШЛЕННОСТЬ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u="none" strike="noStrike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108 535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sz="2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1,9</a:t>
                      </a:r>
                      <a:r>
                        <a:rPr lang="ru-RU" sz="2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2400" u="none" strike="noStrike" kern="12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236335893"/>
                  </a:ext>
                </a:extLst>
              </a:tr>
              <a:tr h="405362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2400" b="0" i="1" u="none" strike="noStrike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Масложировая продукция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i="1" u="none" strike="noStrike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61 509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i="1" u="none" strike="noStrike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23,7%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287632672"/>
                  </a:ext>
                </a:extLst>
              </a:tr>
              <a:tr h="405362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kk-KZ" sz="2400" b="0" i="1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К</a:t>
                      </a:r>
                      <a:r>
                        <a:rPr lang="ru-RU" sz="2400" b="0" i="1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ондитерские</a:t>
                      </a:r>
                      <a:r>
                        <a:rPr lang="ru-RU" sz="2400" b="0" i="1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0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изделия</a:t>
                      </a:r>
                      <a:r>
                        <a:rPr lang="ru-RU" sz="2400" b="0" i="1" u="none" strike="noStrike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2400" b="0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напитки</a:t>
                      </a:r>
                      <a:endParaRPr lang="ru-RU" sz="2400" b="0" i="1" u="none" strike="noStrike" kern="12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i="1" u="none" strike="noStrike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24 617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i="1" u="none" strike="noStrike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9,5%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59583218"/>
                  </a:ext>
                </a:extLst>
              </a:tr>
              <a:tr h="405362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2400" b="0" i="1" u="none" strike="noStrike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Мука, крупы, крахмал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i="1" u="none" strike="noStrike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20 166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i="1" u="none" strike="noStrike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7,8%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2944106"/>
                  </a:ext>
                </a:extLst>
              </a:tr>
              <a:tr h="405362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2400" b="0" i="1" u="none" strike="noStrike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Колбасные и мясные изделия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i="1" u="none" strike="noStrike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2 243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i="1" u="none" strike="noStrike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0,9%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985111078"/>
                  </a:ext>
                </a:extLst>
              </a:tr>
              <a:tr h="5463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МАШИНОСТРОЕНИЕ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u="none" strike="noStrike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70 867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u="none" strike="noStrike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27,4%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749922515"/>
                  </a:ext>
                </a:extLst>
              </a:tr>
              <a:tr h="6256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МЕТАЛЛУРГИЯ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u="none" strike="noStrike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45 085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u="none" strike="noStrike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17,4%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150917454"/>
                  </a:ext>
                </a:extLst>
              </a:tr>
              <a:tr h="5536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ЭКСПОРТ УСЛУГ / РАБОТ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u="none" strike="noStrike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13 659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u="none" strike="noStrike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5,3%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493180892"/>
                  </a:ext>
                </a:extLst>
              </a:tr>
              <a:tr h="5536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ХИМИЧЕСКАЯ ПРОМЫШЛЕННОСТЬ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u="none" strike="noStrike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8 769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u="none" strike="noStrike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3,4%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97466318"/>
                  </a:ext>
                </a:extLst>
              </a:tr>
              <a:tr h="5536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ПРОДУКЦИЯ АПК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6 292</a:t>
                      </a:r>
                      <a:endParaRPr lang="ru-RU" sz="2400" u="none" strike="noStrike" kern="12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u="none" strike="noStrike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400" u="none" strike="noStrike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,4</a:t>
                      </a:r>
                      <a:r>
                        <a:rPr lang="ru-RU" sz="2400" u="none" strike="noStrike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61547312"/>
                  </a:ext>
                </a:extLst>
              </a:tr>
              <a:tr h="4220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ПРОЧЕЕ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u="none" strike="noStrike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5 875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u="none" strike="noStrike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2,3%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435622773"/>
                  </a:ext>
                </a:extLst>
              </a:tr>
              <a:tr h="5428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ИТОГО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259 081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29383118"/>
                  </a:ext>
                </a:extLst>
              </a:tr>
            </a:tbl>
          </a:graphicData>
        </a:graphic>
      </p:graphicFrame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4FE4E4B1-D894-D747-943D-F430EDA6644D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645882" y="2276046"/>
            <a:ext cx="10624103" cy="9629083"/>
          </a:xfrm>
          <a:prstGeom prst="rect">
            <a:avLst/>
          </a:prstGeom>
        </p:spPr>
      </p:pic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7569019"/>
              </p:ext>
            </p:extLst>
          </p:nvPr>
        </p:nvGraphicFramePr>
        <p:xfrm>
          <a:off x="1021977" y="4204606"/>
          <a:ext cx="9849018" cy="7485370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4834440">
                  <a:extLst>
                    <a:ext uri="{9D8B030D-6E8A-4147-A177-3AD203B41FA5}">
                      <a16:colId xmlns:a16="http://schemas.microsoft.com/office/drawing/2014/main" xmlns="" val="3208303359"/>
                    </a:ext>
                  </a:extLst>
                </a:gridCol>
                <a:gridCol w="2996691">
                  <a:extLst>
                    <a:ext uri="{9D8B030D-6E8A-4147-A177-3AD203B41FA5}">
                      <a16:colId xmlns:a16="http://schemas.microsoft.com/office/drawing/2014/main" xmlns="" val="1893021719"/>
                    </a:ext>
                  </a:extLst>
                </a:gridCol>
                <a:gridCol w="2017887">
                  <a:extLst>
                    <a:ext uri="{9D8B030D-6E8A-4147-A177-3AD203B41FA5}">
                      <a16:colId xmlns:a16="http://schemas.microsoft.com/office/drawing/2014/main" xmlns="" val="3402460153"/>
                    </a:ext>
                  </a:extLst>
                </a:gridCol>
              </a:tblGrid>
              <a:tr h="15156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Отрасли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6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Объем поддержки,</a:t>
                      </a:r>
                      <a:br>
                        <a:rPr lang="ru-RU" sz="24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24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2400" baseline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млн </a:t>
                      </a:r>
                      <a:r>
                        <a:rPr lang="ru-RU" sz="2400" kern="12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тенге </a:t>
                      </a:r>
                      <a:endParaRPr lang="ru-RU" sz="2400" b="1" kern="12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6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Доля, %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6000" marB="3600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33908310"/>
                  </a:ext>
                </a:extLst>
              </a:tr>
              <a:tr h="792819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ПИЩЕВАЯ ПРОМЫШЛЕННОСТЬ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68 </a:t>
                      </a:r>
                      <a:r>
                        <a:rPr lang="ru-RU" sz="2400" u="none" strike="noStrike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870   </a:t>
                      </a: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34%</a:t>
                      </a:r>
                    </a:p>
                  </a:txBody>
                  <a:tcPr marL="6350" marR="6350" marT="635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121134952"/>
                  </a:ext>
                </a:extLst>
              </a:tr>
              <a:tr h="726148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МЕТАЛЛУРГИЯ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52 </a:t>
                      </a:r>
                      <a:r>
                        <a:rPr lang="ru-RU" sz="2400" u="none" strike="noStrike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446   </a:t>
                      </a: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26%</a:t>
                      </a:r>
                    </a:p>
                  </a:txBody>
                  <a:tcPr marL="6350" marR="6350" marT="635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123473456"/>
                  </a:ext>
                </a:extLst>
              </a:tr>
              <a:tr h="726148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МАШИНОСТРОЕНИЕ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37 </a:t>
                      </a:r>
                      <a:r>
                        <a:rPr lang="ru-RU" sz="2400" u="none" strike="noStrike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219   </a:t>
                      </a: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18%</a:t>
                      </a:r>
                    </a:p>
                  </a:txBody>
                  <a:tcPr marL="6350" marR="6350" marT="635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43390964"/>
                  </a:ext>
                </a:extLst>
              </a:tr>
              <a:tr h="760441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ПРОДУКЦИЯ АПК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30 </a:t>
                      </a:r>
                      <a:r>
                        <a:rPr lang="ru-RU" sz="2400" u="none" strike="noStrike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084   </a:t>
                      </a: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15%</a:t>
                      </a:r>
                    </a:p>
                  </a:txBody>
                  <a:tcPr marL="6350" marR="6350" marT="635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110122190"/>
                  </a:ext>
                </a:extLst>
              </a:tr>
              <a:tr h="651045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ЭКСПОРТ УСЛУГ / РАБОТ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5 </a:t>
                      </a:r>
                      <a:r>
                        <a:rPr lang="ru-RU" sz="2400" u="none" strike="noStrike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978   </a:t>
                      </a: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3%</a:t>
                      </a:r>
                    </a:p>
                  </a:txBody>
                  <a:tcPr marL="6350" marR="6350" marT="635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537339073"/>
                  </a:ext>
                </a:extLst>
              </a:tr>
              <a:tr h="792819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ХИМИЧЕСКАЯ ПРОМЫШЛЕННОСТЬ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ru-RU" sz="2400" u="none" strike="noStrike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794   </a:t>
                      </a: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1%</a:t>
                      </a:r>
                    </a:p>
                  </a:txBody>
                  <a:tcPr marL="6350" marR="6350" marT="635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366958249"/>
                  </a:ext>
                </a:extLst>
              </a:tr>
              <a:tr h="760441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ПРОЧЕЕ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7 </a:t>
                      </a:r>
                      <a:r>
                        <a:rPr lang="ru-RU" sz="2400" u="none" strike="noStrike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315   </a:t>
                      </a: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4%</a:t>
                      </a:r>
                    </a:p>
                  </a:txBody>
                  <a:tcPr marL="6350" marR="6350" marT="635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100531689"/>
                  </a:ext>
                </a:extLst>
              </a:tr>
              <a:tr h="75982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2400" b="1" kern="12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ИТОГО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204</a:t>
                      </a:r>
                      <a:r>
                        <a:rPr lang="ru-RU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ru-RU" sz="2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705</a:t>
                      </a:r>
                      <a:r>
                        <a:rPr lang="ru-RU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  </a:t>
                      </a: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2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6350" marR="6350" marT="635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29383118"/>
                  </a:ext>
                </a:extLst>
              </a:tr>
            </a:tbl>
          </a:graphicData>
        </a:graphic>
      </p:graphicFrame>
      <p:sp>
        <p:nvSpPr>
          <p:cNvPr id="17" name="Заголовок 1"/>
          <p:cNvSpPr txBox="1">
            <a:spLocks/>
          </p:cNvSpPr>
          <p:nvPr/>
        </p:nvSpPr>
        <p:spPr bwMode="auto">
          <a:xfrm>
            <a:off x="1165835" y="2874438"/>
            <a:ext cx="9155878" cy="559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2800" b="1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ПОДДЕРЖАННЫЕ ПРОЕКТЫ </a:t>
            </a:r>
            <a:r>
              <a:rPr lang="kk-KZ" sz="2800" b="1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В </a:t>
            </a:r>
            <a:r>
              <a:rPr lang="ru-RU" sz="2800" b="1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ПРИОРИТЕТНЫХ </a:t>
            </a:r>
            <a:endParaRPr lang="en-US" sz="2800" b="1" dirty="0" smtClean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СЕКТОРАХ ЗА 2021 ГОД</a:t>
            </a:r>
            <a:endParaRPr lang="ru-RU" sz="2800" b="1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5798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4293562" y="358588"/>
            <a:ext cx="174991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2C567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СОЦИАЛЬНО-ЭКОНОМИЧЕСКИЙ ЭФФЕКТ</a:t>
            </a:r>
            <a:endParaRPr lang="ru-RU" sz="3600" b="1" dirty="0">
              <a:solidFill>
                <a:srgbClr val="2C567A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xmlns="" id="{A162B0E5-6BC8-4A48-BC33-6A1150DAE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1792668" y="12120033"/>
            <a:ext cx="963373" cy="681567"/>
          </a:xfrm>
        </p:spPr>
        <p:txBody>
          <a:bodyPr/>
          <a:lstStyle>
            <a:lvl1pPr>
              <a:defRPr sz="1680" b="0" i="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ctr"/>
            <a:r>
              <a:rPr lang="ru-RU" dirty="0" smtClean="0">
                <a:solidFill>
                  <a:srgbClr val="002060"/>
                </a:solidFill>
              </a:rPr>
              <a:t>7</a:t>
            </a:r>
            <a:endParaRPr lang="x-none" dirty="0">
              <a:solidFill>
                <a:srgbClr val="002060"/>
              </a:solidFill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9120005"/>
              </p:ext>
            </p:extLst>
          </p:nvPr>
        </p:nvGraphicFramePr>
        <p:xfrm>
          <a:off x="6508375" y="2161172"/>
          <a:ext cx="15579449" cy="7278664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7866404">
                  <a:extLst>
                    <a:ext uri="{9D8B030D-6E8A-4147-A177-3AD203B41FA5}">
                      <a16:colId xmlns:a16="http://schemas.microsoft.com/office/drawing/2014/main" xmlns="" val="2703026615"/>
                    </a:ext>
                  </a:extLst>
                </a:gridCol>
                <a:gridCol w="1920866">
                  <a:extLst>
                    <a:ext uri="{9D8B030D-6E8A-4147-A177-3AD203B41FA5}">
                      <a16:colId xmlns:a16="http://schemas.microsoft.com/office/drawing/2014/main" xmlns="" val="159421440"/>
                    </a:ext>
                  </a:extLst>
                </a:gridCol>
                <a:gridCol w="1966601">
                  <a:extLst>
                    <a:ext uri="{9D8B030D-6E8A-4147-A177-3AD203B41FA5}">
                      <a16:colId xmlns:a16="http://schemas.microsoft.com/office/drawing/2014/main" xmlns="" val="2686528598"/>
                    </a:ext>
                  </a:extLst>
                </a:gridCol>
                <a:gridCol w="1912789">
                  <a:extLst>
                    <a:ext uri="{9D8B030D-6E8A-4147-A177-3AD203B41FA5}">
                      <a16:colId xmlns:a16="http://schemas.microsoft.com/office/drawing/2014/main" xmlns="" val="404221487"/>
                    </a:ext>
                  </a:extLst>
                </a:gridCol>
                <a:gridCol w="1912789">
                  <a:extLst>
                    <a:ext uri="{9D8B030D-6E8A-4147-A177-3AD203B41FA5}">
                      <a16:colId xmlns:a16="http://schemas.microsoft.com/office/drawing/2014/main" xmlns="" val="4080738860"/>
                    </a:ext>
                  </a:extLst>
                </a:gridCol>
              </a:tblGrid>
              <a:tr h="56762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Показатели</a:t>
                      </a:r>
                      <a:r>
                        <a:rPr lang="ru-RU" sz="2400" b="1" u="none" strike="noStrike" kern="1200" baseline="0" dirty="0" smtClean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 деятельности</a:t>
                      </a:r>
                      <a:endParaRPr lang="ru-RU" sz="2400" b="1" u="none" strike="noStrike" kern="12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1" marR="4761" marT="4761" marB="0" anchor="ctr">
                    <a:solidFill>
                      <a:srgbClr val="2C567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2020 </a:t>
                      </a:r>
                      <a:r>
                        <a:rPr lang="ru-RU" sz="24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2400" b="1" u="none" strike="noStrike" kern="12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1" marR="4761" marT="4761" marB="0" anchor="ctr">
                    <a:solidFill>
                      <a:srgbClr val="2C567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2021 год </a:t>
                      </a:r>
                    </a:p>
                  </a:txBody>
                  <a:tcPr marL="4761" marR="4761" marT="4761" marB="0" anchor="ctr">
                    <a:solidFill>
                      <a:srgbClr val="2C567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2022 </a:t>
                      </a:r>
                      <a:r>
                        <a:rPr lang="ru-RU" sz="24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2400" b="1" u="none" strike="noStrike" kern="12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1" marR="4761" marT="4761" marB="0" anchor="ctr">
                    <a:solidFill>
                      <a:srgbClr val="2C567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2400" b="1" u="none" strike="noStrike" kern="12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1" marR="4761" marT="4761" marB="0" anchor="ctr">
                    <a:solidFill>
                      <a:srgbClr val="2C56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40994117"/>
                  </a:ext>
                </a:extLst>
              </a:tr>
              <a:tr h="840536">
                <a:tc>
                  <a:txBody>
                    <a:bodyPr/>
                    <a:lstStyle/>
                    <a:p>
                      <a:pPr algn="l" fontAlgn="ctr"/>
                      <a:r>
                        <a:rPr lang="ru-RU" sz="240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Объем </a:t>
                      </a:r>
                      <a:r>
                        <a:rPr lang="ru-RU" sz="240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страховой поддержки экспортеров, </a:t>
                      </a:r>
                      <a:r>
                        <a:rPr lang="ru-RU" sz="240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млрд тенге</a:t>
                      </a:r>
                      <a:endParaRPr lang="ru-RU" sz="24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72000" marR="4761" marT="47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134,6</a:t>
                      </a:r>
                      <a:endParaRPr lang="ru-RU" sz="24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72000" marR="4761" marT="47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204,7</a:t>
                      </a:r>
                      <a:endParaRPr lang="ru-RU" sz="24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72000" marR="4761" marT="47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259,1</a:t>
                      </a:r>
                      <a:endParaRPr lang="ru-RU" sz="24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72000" marR="4761" marT="476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598,4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3867127"/>
                  </a:ext>
                </a:extLst>
              </a:tr>
              <a:tr h="4226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240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Сумма экспортных контрактов, млрд тенге</a:t>
                      </a:r>
                      <a:endParaRPr lang="ru-RU" sz="24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72000" marR="4761" marT="47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588,6</a:t>
                      </a:r>
                      <a:endParaRPr lang="ru-RU" sz="24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72000" marR="4761" marT="47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326,5</a:t>
                      </a:r>
                      <a:endParaRPr lang="ru-RU" sz="24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72000" marR="4761" marT="4761" marB="0" anchor="ctr"/>
                </a:tc>
                <a:tc>
                  <a:txBody>
                    <a:bodyPr/>
                    <a:lstStyle/>
                    <a:p>
                      <a:pPr marL="0" marR="0" indent="0" algn="ctr" defTabSz="169759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1 653,7</a:t>
                      </a:r>
                    </a:p>
                  </a:txBody>
                  <a:tcPr marL="72000" marR="4761" marT="476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2 568,8</a:t>
                      </a:r>
                      <a:endParaRPr lang="ru-RU" sz="2400" b="1" i="0" u="none" strike="noStrike" kern="12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790761104"/>
                  </a:ext>
                </a:extLst>
              </a:tr>
              <a:tr h="4226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240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Количество экспортных контрактов, </a:t>
                      </a:r>
                      <a:r>
                        <a:rPr lang="ru-RU" sz="240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кол-во</a:t>
                      </a:r>
                      <a:endParaRPr lang="ru-RU" sz="24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72000" marR="4761" marT="47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374</a:t>
                      </a:r>
                      <a:endParaRPr lang="ru-RU" sz="24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72000" marR="4761" marT="47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212</a:t>
                      </a:r>
                      <a:endParaRPr lang="ru-RU" sz="24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72000" marR="4761" marT="47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678</a:t>
                      </a:r>
                      <a:endParaRPr lang="ru-RU" sz="24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72000" marR="4761" marT="476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1 264</a:t>
                      </a:r>
                      <a:endParaRPr lang="ru-RU" sz="2400" b="1" i="0" u="none" strike="noStrike" kern="12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951461995"/>
                  </a:ext>
                </a:extLst>
              </a:tr>
              <a:tr h="588922">
                <a:tc gridSpan="4">
                  <a:txBody>
                    <a:bodyPr/>
                    <a:lstStyle/>
                    <a:p>
                      <a:pPr algn="ctr" fontAlgn="t"/>
                      <a:r>
                        <a:rPr lang="ru-RU" sz="2400" b="1" u="none" strike="noStrike" kern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СОЦИАЛЬНО-ЭКОНОМИЧЕСКИЙ </a:t>
                      </a:r>
                      <a:r>
                        <a:rPr lang="ru-RU" sz="2400" b="1" u="none" strike="noStrike" kern="12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ЭФФЕКТ</a:t>
                      </a:r>
                      <a:endParaRPr lang="ru-RU" sz="2400" b="1" u="none" strike="noStrike" kern="12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4761" marT="476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endParaRPr lang="ru-RU" sz="2400" b="1" u="none" strike="noStrike" kern="12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4761" marT="476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18498164"/>
                  </a:ext>
                </a:extLst>
              </a:tr>
              <a:tr h="848163">
                <a:tc>
                  <a:txBody>
                    <a:bodyPr/>
                    <a:lstStyle/>
                    <a:p>
                      <a:pPr algn="l" fontAlgn="ctr"/>
                      <a:r>
                        <a:rPr lang="ru-RU" sz="24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Объем экспортной выручки поддержанных экспортеров, млрд тенге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72000" marR="4761" marT="47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360,1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72000" marR="4761" marT="47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213,8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72000" marR="4761" marT="4761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*460,5</a:t>
                      </a:r>
                    </a:p>
                  </a:txBody>
                  <a:tcPr marL="72000" marR="4761" marT="476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1 034,4</a:t>
                      </a:r>
                      <a:endParaRPr lang="ru-RU" sz="2400" b="1" i="0" u="none" strike="noStrike" kern="12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4105711718"/>
                  </a:ext>
                </a:extLst>
              </a:tr>
              <a:tr h="4268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24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Налоги экспортеров, млрд тенге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72000" marR="4761" marT="47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84,2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72000" marR="4761" marT="47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67,8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72000" marR="4761" marT="4761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*79,85</a:t>
                      </a:r>
                      <a:endParaRPr lang="ru-RU" sz="2400" u="none" strike="noStrike" kern="12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72000" marR="4761" marT="476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231,8</a:t>
                      </a:r>
                      <a:endParaRPr lang="ru-RU" sz="2400" b="1" i="0" u="none" strike="noStrike" kern="12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048532472"/>
                  </a:ext>
                </a:extLst>
              </a:tr>
              <a:tr h="4268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24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Созданные новые рабочие места, кол-во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72000" marR="4761" marT="47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2 928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72000" marR="4761" marT="47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1 842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72000" marR="4761" marT="4761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*1 910</a:t>
                      </a:r>
                      <a:endParaRPr lang="ru-RU" sz="2400" u="none" strike="noStrike" kern="12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72000" marR="4761" marT="476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6 680</a:t>
                      </a:r>
                      <a:endParaRPr lang="ru-RU" sz="2400" b="1" i="0" u="none" strike="noStrike" kern="12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403012231"/>
                  </a:ext>
                </a:extLst>
              </a:tr>
              <a:tr h="496208">
                <a:tc>
                  <a:txBody>
                    <a:bodyPr/>
                    <a:lstStyle/>
                    <a:p>
                      <a:pPr algn="l" fontAlgn="ctr"/>
                      <a:r>
                        <a:rPr lang="ru-RU" sz="24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Объем произведенной продукции, млрд тенге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72000" marR="4761" marT="47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2 096,7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72000" marR="4761" marT="47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907,7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72000" marR="4761" marT="4761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*1 945,1</a:t>
                      </a:r>
                      <a:endParaRPr lang="ru-RU" sz="2400" u="none" strike="noStrike" kern="12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72000" marR="4761" marT="476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4 949,5</a:t>
                      </a:r>
                      <a:endParaRPr lang="ru-RU" sz="2400" b="1" i="0" u="none" strike="noStrike" kern="12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74828090"/>
                  </a:ext>
                </a:extLst>
              </a:tr>
              <a:tr h="542034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kern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ЭКОНОМИЧЕСКИЙ ЭФФЕКТ ОТ ДЕЯТЕЛЬНОСТИ </a:t>
                      </a:r>
                      <a:r>
                        <a:rPr lang="ru-RU" sz="2400" b="1" u="none" strike="noStrike" kern="12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KAZAKHEXPORT</a:t>
                      </a:r>
                      <a:endParaRPr lang="ru-RU" sz="2400" b="1" u="none" strike="noStrike" kern="12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4761" marT="476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400" b="1" u="none" strike="noStrike" kern="12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4761" marT="476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68441662"/>
                  </a:ext>
                </a:extLst>
              </a:tr>
              <a:tr h="848163">
                <a:tc>
                  <a:txBody>
                    <a:bodyPr/>
                    <a:lstStyle/>
                    <a:p>
                      <a:pPr algn="l" fontAlgn="ctr"/>
                      <a:r>
                        <a:rPr lang="ru-RU" sz="24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Дивиденды </a:t>
                      </a:r>
                      <a:r>
                        <a:rPr lang="ru-RU" sz="240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KazakhExport, </a:t>
                      </a:r>
                      <a:r>
                        <a:rPr lang="ru-RU" sz="24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выплаченные акционеру, млрд тенге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72000" marR="4761" marT="47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0,48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72000" marR="4761" marT="47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2,7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72000" marR="4761" marT="4761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1,4</a:t>
                      </a:r>
                      <a:endParaRPr lang="ru-RU" sz="2400" u="none" strike="noStrike" kern="12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72000" marR="4761" marT="476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4,6</a:t>
                      </a:r>
                      <a:endParaRPr lang="ru-RU" sz="2400" b="1" i="0" u="none" strike="noStrike" kern="12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542771109"/>
                  </a:ext>
                </a:extLst>
              </a:tr>
              <a:tr h="848163">
                <a:tc>
                  <a:txBody>
                    <a:bodyPr/>
                    <a:lstStyle/>
                    <a:p>
                      <a:pPr algn="l" fontAlgn="ctr"/>
                      <a:r>
                        <a:rPr lang="ru-RU" sz="24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Налоги выплаченные </a:t>
                      </a:r>
                      <a:r>
                        <a:rPr lang="ru-RU" sz="240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KazakhExport, </a:t>
                      </a:r>
                      <a:r>
                        <a:rPr lang="ru-RU" sz="24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млрд тенге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72000" marR="4761" marT="47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0,94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72000" marR="4761" marT="47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0,61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72000" marR="4761" marT="4761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0,34</a:t>
                      </a:r>
                    </a:p>
                  </a:txBody>
                  <a:tcPr marL="72000" marR="4761" marT="476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1,9</a:t>
                      </a:r>
                      <a:endParaRPr lang="ru-RU" sz="2400" b="1" i="0" u="none" strike="noStrike" kern="12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715258543"/>
                  </a:ext>
                </a:extLst>
              </a:tr>
            </a:tbl>
          </a:graphicData>
        </a:graphic>
      </p:graphicFrame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4FE4E4B1-D894-D747-943D-F430EDA6644D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306202" y="1943801"/>
            <a:ext cx="5857362" cy="7924742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6341958" y="9543145"/>
            <a:ext cx="154507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ctr">
              <a:defRPr/>
            </a:pPr>
            <a:r>
              <a:rPr lang="ru-RU" sz="1800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* </a:t>
            </a:r>
            <a:r>
              <a:rPr lang="ru-RU" sz="1800" i="1" dirty="0">
                <a:latin typeface="Verdana" panose="020B0604030504040204" pitchFamily="34" charset="0"/>
                <a:ea typeface="Verdana" panose="020B0604030504040204" pitchFamily="34" charset="0"/>
              </a:rPr>
              <a:t>- Представлены </a:t>
            </a:r>
            <a:r>
              <a:rPr lang="ru-RU" sz="1800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оперативные данные </a:t>
            </a:r>
            <a:r>
              <a:rPr lang="ru-RU" sz="1800" i="1" dirty="0">
                <a:latin typeface="Verdana" panose="020B0604030504040204" pitchFamily="34" charset="0"/>
                <a:ea typeface="Verdana" panose="020B0604030504040204" pitchFamily="34" charset="0"/>
              </a:rPr>
              <a:t>по итогам </a:t>
            </a:r>
            <a:r>
              <a:rPr lang="ru-RU" sz="1800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2022 </a:t>
            </a:r>
            <a:r>
              <a:rPr lang="ru-RU" sz="1800" i="1" dirty="0">
                <a:latin typeface="Verdana" panose="020B0604030504040204" pitchFamily="34" charset="0"/>
                <a:ea typeface="Verdana" panose="020B0604030504040204" pitchFamily="34" charset="0"/>
              </a:rPr>
              <a:t>года. </a:t>
            </a:r>
          </a:p>
        </p:txBody>
      </p:sp>
      <p:sp>
        <p:nvSpPr>
          <p:cNvPr id="17" name="Объект 18">
            <a:extLst>
              <a:ext uri="{FF2B5EF4-FFF2-40B4-BE49-F238E27FC236}">
                <a16:creationId xmlns:a16="http://schemas.microsoft.com/office/drawing/2014/main" xmlns="" id="{7ACA6354-9C55-E54D-832B-A577A26A903B}"/>
              </a:ext>
            </a:extLst>
          </p:cNvPr>
          <p:cNvSpPr txBox="1">
            <a:spLocks/>
          </p:cNvSpPr>
          <p:nvPr/>
        </p:nvSpPr>
        <p:spPr>
          <a:xfrm>
            <a:off x="492887" y="4534028"/>
            <a:ext cx="5368112" cy="40124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Blip>
                <a:blip r:embed="rId4"/>
              </a:buBlip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1800" dirty="0" smtClean="0">
                <a:solidFill>
                  <a:schemeClr val="tx1"/>
                </a:solidFill>
              </a:rPr>
              <a:t>                   </a:t>
            </a:r>
          </a:p>
          <a:p>
            <a:pPr algn="just">
              <a:spcBef>
                <a:spcPts val="0"/>
              </a:spcBef>
              <a:buBlip>
                <a:blip r:embed="rId5"/>
              </a:buBlip>
            </a:pPr>
            <a:r>
              <a:rPr lang="ru-RU" sz="2400" dirty="0" smtClean="0">
                <a:solidFill>
                  <a:schemeClr val="tx1"/>
                </a:solidFill>
              </a:rPr>
              <a:t>Объема экспортной выручки поддержанных экспортеров  в размере более </a:t>
            </a:r>
            <a:r>
              <a:rPr lang="ru-RU" sz="2400" b="1" dirty="0" smtClean="0">
                <a:solidFill>
                  <a:schemeClr val="tx1"/>
                </a:solidFill>
              </a:rPr>
              <a:t>1 трлн тенге</a:t>
            </a:r>
          </a:p>
          <a:p>
            <a:pPr algn="just">
              <a:spcBef>
                <a:spcPts val="0"/>
              </a:spcBef>
              <a:buBlip>
                <a:blip r:embed="rId5"/>
              </a:buBlip>
            </a:pPr>
            <a:endParaRPr lang="ru-RU" sz="900" dirty="0" smtClean="0">
              <a:solidFill>
                <a:schemeClr val="tx1"/>
              </a:solidFill>
            </a:endParaRPr>
          </a:p>
          <a:p>
            <a:pPr algn="just">
              <a:spcBef>
                <a:spcPts val="0"/>
              </a:spcBef>
              <a:buBlip>
                <a:blip r:embed="rId5"/>
              </a:buBlip>
            </a:pPr>
            <a:endParaRPr lang="ru-RU" sz="900" dirty="0" smtClean="0">
              <a:solidFill>
                <a:schemeClr val="tx1"/>
              </a:solidFill>
            </a:endParaRPr>
          </a:p>
          <a:p>
            <a:pPr algn="just">
              <a:spcBef>
                <a:spcPts val="0"/>
              </a:spcBef>
              <a:buBlip>
                <a:blip r:embed="rId5"/>
              </a:buBlip>
            </a:pPr>
            <a:r>
              <a:rPr lang="ru-RU" sz="2400" dirty="0" smtClean="0">
                <a:solidFill>
                  <a:schemeClr val="tx1"/>
                </a:solidFill>
              </a:rPr>
              <a:t>Заключения </a:t>
            </a:r>
            <a:r>
              <a:rPr lang="ru-RU" sz="2400" b="1" dirty="0" smtClean="0">
                <a:solidFill>
                  <a:schemeClr val="tx1"/>
                </a:solidFill>
              </a:rPr>
              <a:t>1,2 тыс. </a:t>
            </a:r>
            <a:r>
              <a:rPr lang="ru-RU" sz="2400" dirty="0">
                <a:solidFill>
                  <a:schemeClr val="tx1"/>
                </a:solidFill>
              </a:rPr>
              <a:t>экспортных </a:t>
            </a:r>
            <a:r>
              <a:rPr lang="ru-RU" sz="2400" dirty="0" smtClean="0">
                <a:solidFill>
                  <a:schemeClr val="tx1"/>
                </a:solidFill>
              </a:rPr>
              <a:t>контрактов на общую сумму в размере </a:t>
            </a:r>
            <a:r>
              <a:rPr lang="ru-RU" sz="2400" b="1" dirty="0" smtClean="0">
                <a:solidFill>
                  <a:schemeClr val="tx1"/>
                </a:solidFill>
              </a:rPr>
              <a:t>2,6 трлн тенге</a:t>
            </a:r>
          </a:p>
          <a:p>
            <a:pPr algn="just">
              <a:spcBef>
                <a:spcPts val="0"/>
              </a:spcBef>
              <a:buBlip>
                <a:blip r:embed="rId5"/>
              </a:buBlip>
            </a:pPr>
            <a:endParaRPr lang="ru-RU" sz="900" dirty="0" smtClean="0">
              <a:solidFill>
                <a:schemeClr val="tx1"/>
              </a:solidFill>
            </a:endParaRPr>
          </a:p>
          <a:p>
            <a:pPr algn="just">
              <a:spcBef>
                <a:spcPts val="0"/>
              </a:spcBef>
              <a:buBlip>
                <a:blip r:embed="rId5"/>
              </a:buBlip>
            </a:pPr>
            <a:r>
              <a:rPr lang="ru-RU" sz="2400" dirty="0" smtClean="0">
                <a:solidFill>
                  <a:schemeClr val="tx1"/>
                </a:solidFill>
              </a:rPr>
              <a:t>Создания </a:t>
            </a:r>
            <a:r>
              <a:rPr lang="ru-RU" sz="2400" b="1" dirty="0" smtClean="0">
                <a:solidFill>
                  <a:schemeClr val="tx1"/>
                </a:solidFill>
              </a:rPr>
              <a:t>6,6 тыс. </a:t>
            </a:r>
            <a:r>
              <a:rPr lang="ru-RU" sz="2400" dirty="0" smtClean="0">
                <a:solidFill>
                  <a:schemeClr val="tx1"/>
                </a:solidFill>
              </a:rPr>
              <a:t>новых рабочих мест</a:t>
            </a:r>
          </a:p>
          <a:p>
            <a:pPr algn="just">
              <a:spcBef>
                <a:spcPts val="0"/>
              </a:spcBef>
              <a:buBlip>
                <a:blip r:embed="rId5"/>
              </a:buBlip>
            </a:pPr>
            <a:endParaRPr lang="ru-RU" sz="900" dirty="0" smtClean="0">
              <a:solidFill>
                <a:schemeClr val="tx1"/>
              </a:solidFill>
            </a:endParaRPr>
          </a:p>
          <a:p>
            <a:pPr algn="just">
              <a:spcBef>
                <a:spcPts val="0"/>
              </a:spcBef>
              <a:buBlip>
                <a:blip r:embed="rId5"/>
              </a:buBlip>
            </a:pPr>
            <a:r>
              <a:rPr lang="ru-RU" sz="2400" dirty="0" smtClean="0">
                <a:solidFill>
                  <a:schemeClr val="tx1"/>
                </a:solidFill>
              </a:rPr>
              <a:t>Объема </a:t>
            </a:r>
            <a:r>
              <a:rPr lang="ru-RU" sz="2400" dirty="0">
                <a:solidFill>
                  <a:schemeClr val="tx1"/>
                </a:solidFill>
              </a:rPr>
              <a:t>произведенной </a:t>
            </a:r>
            <a:r>
              <a:rPr lang="ru-RU" sz="2400" dirty="0" smtClean="0">
                <a:solidFill>
                  <a:schemeClr val="tx1"/>
                </a:solidFill>
              </a:rPr>
              <a:t>экспортёрами продукции на сумму более </a:t>
            </a:r>
            <a:r>
              <a:rPr lang="ru-RU" sz="2400" b="1" dirty="0" smtClean="0">
                <a:solidFill>
                  <a:schemeClr val="tx1"/>
                </a:solidFill>
              </a:rPr>
              <a:t>4,9 трлн тенге</a:t>
            </a:r>
            <a:r>
              <a:rPr lang="ru-RU" sz="2400" dirty="0" smtClean="0">
                <a:solidFill>
                  <a:schemeClr val="tx1"/>
                </a:solidFill>
              </a:rPr>
              <a:t>.</a:t>
            </a:r>
            <a:endParaRPr lang="ru-RU" sz="180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buBlip>
                <a:blip r:embed="rId5"/>
              </a:buBlip>
            </a:pPr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41604" y="2009473"/>
            <a:ext cx="5670677" cy="267765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2800" dirty="0">
                <a:latin typeface="Verdana" panose="020B0604030504040204" pitchFamily="34" charset="0"/>
                <a:ea typeface="Verdana" panose="020B0604030504040204" pitchFamily="34" charset="0"/>
              </a:rPr>
              <a:t>За период 2020-2022 </a:t>
            </a:r>
            <a:r>
              <a:rPr lang="ru-RU" sz="2800" dirty="0" smtClean="0">
                <a:latin typeface="Verdana" panose="020B0604030504040204" pitchFamily="34" charset="0"/>
                <a:ea typeface="Verdana" panose="020B0604030504040204" pitchFamily="34" charset="0"/>
              </a:rPr>
              <a:t>годы объем поддержки </a:t>
            </a:r>
            <a:r>
              <a:rPr lang="ru-RU" sz="2800" dirty="0">
                <a:latin typeface="Verdana" panose="020B0604030504040204" pitchFamily="34" charset="0"/>
                <a:ea typeface="Verdana" panose="020B0604030504040204" pitchFamily="34" charset="0"/>
              </a:rPr>
              <a:t>экспортёров </a:t>
            </a:r>
            <a:r>
              <a:rPr lang="kk-KZ" sz="2800" dirty="0" smtClean="0">
                <a:latin typeface="Verdana" panose="020B0604030504040204" pitchFamily="34" charset="0"/>
                <a:ea typeface="Verdana" panose="020B0604030504040204" pitchFamily="34" charset="0"/>
              </a:rPr>
              <a:t>в размере</a:t>
            </a:r>
            <a:r>
              <a:rPr lang="ru-RU" sz="280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2800" b="1" dirty="0">
                <a:latin typeface="Verdana" panose="020B0604030504040204" pitchFamily="34" charset="0"/>
                <a:ea typeface="Verdana" panose="020B0604030504040204" pitchFamily="34" charset="0"/>
              </a:rPr>
              <a:t>598,4 млрд </a:t>
            </a:r>
            <a:r>
              <a:rPr lang="ru-RU" sz="2800" dirty="0" smtClean="0">
                <a:latin typeface="Verdana" panose="020B0604030504040204" pitchFamily="34" charset="0"/>
                <a:ea typeface="Verdana" panose="020B0604030504040204" pitchFamily="34" charset="0"/>
              </a:rPr>
              <a:t>тенге позволил достичь следующих результатов:</a:t>
            </a:r>
            <a:endParaRPr lang="ru-RU" sz="2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8697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xmlns="" id="{A162B0E5-6BC8-4A48-BC33-6A1150DAE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1792668" y="12120033"/>
            <a:ext cx="963373" cy="681567"/>
          </a:xfrm>
        </p:spPr>
        <p:txBody>
          <a:bodyPr/>
          <a:lstStyle>
            <a:lvl1pPr>
              <a:defRPr sz="1680" b="0" i="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ctr"/>
            <a:r>
              <a:rPr lang="ru-RU" dirty="0" smtClean="0">
                <a:solidFill>
                  <a:srgbClr val="002060"/>
                </a:solidFill>
              </a:rPr>
              <a:t>8</a:t>
            </a:r>
            <a:endParaRPr lang="x-none" dirty="0">
              <a:solidFill>
                <a:srgbClr val="002060"/>
              </a:solidFill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DDC66239-3E4A-4755-8CF7-F82698102E61}"/>
              </a:ext>
            </a:extLst>
          </p:cNvPr>
          <p:cNvSpPr/>
          <p:nvPr/>
        </p:nvSpPr>
        <p:spPr>
          <a:xfrm>
            <a:off x="4602997" y="383642"/>
            <a:ext cx="181530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2C567A"/>
                </a:solidFill>
              </a:rPr>
              <a:t>ОСНОВАНИЕ РАЗРАБОТКИ</a:t>
            </a:r>
            <a:endParaRPr lang="ru-RU" sz="3600" i="1" dirty="0">
              <a:solidFill>
                <a:srgbClr val="2C567A"/>
              </a:solidFill>
              <a:latin typeface="Arial Narrow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308846" y="2220028"/>
            <a:ext cx="20170589" cy="88992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3692" indent="-183692" algn="just" defTabSz="479639">
              <a:buClr>
                <a:schemeClr val="tx2"/>
              </a:buClr>
              <a:buFont typeface="Wingdings" panose="05000000000000000000" pitchFamily="2" charset="2"/>
              <a:buChar char="Ø"/>
              <a:tabLst>
                <a:tab pos="241180" algn="l"/>
              </a:tabLst>
            </a:pPr>
            <a:endParaRPr lang="ru-RU" sz="28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indent="-457200" algn="just" defTabSz="479639">
              <a:buClr>
                <a:schemeClr val="tx2"/>
              </a:buClr>
              <a:buFont typeface="Wingdings" panose="05000000000000000000" pitchFamily="2" charset="2"/>
              <a:buChar char="Ø"/>
              <a:tabLst>
                <a:tab pos="241180" algn="l"/>
              </a:tabLst>
            </a:pPr>
            <a:r>
              <a:rPr lang="ru-RU" sz="2800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Поручение </a:t>
            </a:r>
            <a:r>
              <a:rPr lang="ru-RU" sz="28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Главы государства о </a:t>
            </a:r>
            <a:r>
              <a:rPr lang="ru-RU" sz="2800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законодательных изменениях по формированию </a:t>
            </a:r>
            <a:r>
              <a:rPr lang="ru-RU" sz="28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регуляторного режима </a:t>
            </a:r>
            <a:r>
              <a:rPr lang="ru-RU" sz="2800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финансовой </a:t>
            </a:r>
            <a:r>
              <a:rPr lang="ru-RU" sz="280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поддержки </a:t>
            </a:r>
            <a:r>
              <a:rPr lang="ru-RU" sz="280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экспорта, </a:t>
            </a:r>
            <a:r>
              <a:rPr lang="ru-RU" sz="28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направленного на оперативность, исключение бюрократии и подотчетность </a:t>
            </a:r>
            <a:r>
              <a:rPr lang="ru-RU" sz="24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(</a:t>
            </a:r>
            <a:r>
              <a:rPr lang="ru-RU" sz="2400" i="1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Протокол заседания Совета иностранных инвесторов от 10.06.2021 г. №21-01-8.2</a:t>
            </a:r>
            <a:r>
              <a:rPr lang="ru-RU" sz="24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)</a:t>
            </a:r>
          </a:p>
          <a:p>
            <a:pPr algn="just" defTabSz="479639">
              <a:buClr>
                <a:schemeClr val="tx2"/>
              </a:buClr>
              <a:tabLst>
                <a:tab pos="241180" algn="l"/>
              </a:tabLst>
            </a:pPr>
            <a:endParaRPr lang="ru-RU" sz="500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44922" indent="-244922" algn="just" defTabSz="479639">
              <a:buClr>
                <a:schemeClr val="tx2"/>
              </a:buClr>
              <a:buFont typeface="Arial" panose="020B0604020202020204" pitchFamily="34" charset="0"/>
              <a:buChar char="•"/>
              <a:tabLst>
                <a:tab pos="241180" algn="l"/>
              </a:tabLst>
            </a:pPr>
            <a:endParaRPr lang="ru-RU" sz="2800" dirty="0" smtClean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457200" indent="-457200" algn="just" defTabSz="479639">
              <a:buClr>
                <a:schemeClr val="tx2"/>
              </a:buClr>
              <a:buFont typeface="Wingdings" panose="05000000000000000000" pitchFamily="2" charset="2"/>
              <a:buChar char="Ø"/>
              <a:tabLst>
                <a:tab pos="241180" algn="l"/>
              </a:tabLst>
            </a:pPr>
            <a:r>
              <a:rPr lang="ru-RU" sz="2800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Концепция законопроекта одобрена </a:t>
            </a:r>
            <a:r>
              <a:rPr lang="ru-RU" sz="28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Межведомственной комиссией по вопросам законопроектной деятельности </a:t>
            </a:r>
            <a:r>
              <a:rPr lang="ru-RU" sz="2400" i="1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(протокол </a:t>
            </a:r>
            <a:r>
              <a:rPr lang="ru-RU" sz="2400" i="1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603-заседания </a:t>
            </a:r>
            <a:r>
              <a:rPr lang="ru-RU" sz="2400" i="1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от </a:t>
            </a:r>
            <a:r>
              <a:rPr lang="ru-RU" sz="2400" i="1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18.11.2022 </a:t>
            </a:r>
            <a:r>
              <a:rPr lang="ru-RU" sz="2400" i="1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г.)</a:t>
            </a:r>
          </a:p>
          <a:p>
            <a:pPr marL="342897" indent="-342897" algn="just" defTabSz="895342"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Ø"/>
              <a:tabLst>
                <a:tab pos="450211" algn="l"/>
              </a:tabLst>
            </a:pPr>
            <a:endParaRPr lang="ru-RU" sz="28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897" indent="-342897" algn="just" defTabSz="895342"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Ø"/>
              <a:tabLst>
                <a:tab pos="450211" algn="l"/>
              </a:tabLst>
            </a:pPr>
            <a:r>
              <a:rPr lang="ru-RU" sz="2800" b="1" dirty="0">
                <a:latin typeface="Verdana" panose="020B0604030504040204" pitchFamily="34" charset="0"/>
                <a:ea typeface="Verdana" panose="020B0604030504040204" pitchFamily="34" charset="0"/>
              </a:rPr>
              <a:t>Закон РК «О страховой деятельности» </a:t>
            </a:r>
            <a:r>
              <a:rPr lang="ru-RU" sz="2800" dirty="0">
                <a:latin typeface="Verdana" panose="020B0604030504040204" pitchFamily="34" charset="0"/>
                <a:ea typeface="Verdana" panose="020B0604030504040204" pitchFamily="34" charset="0"/>
              </a:rPr>
              <a:t>ограничивает </a:t>
            </a:r>
            <a:r>
              <a:rPr lang="ru-RU" sz="2800" dirty="0" smtClean="0">
                <a:latin typeface="Verdana" panose="020B0604030504040204" pitchFamily="34" charset="0"/>
                <a:ea typeface="Verdana" panose="020B0604030504040204" pitchFamily="34" charset="0"/>
              </a:rPr>
              <a:t>наделение </a:t>
            </a:r>
            <a:r>
              <a:rPr lang="en-US" sz="28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KazakhExport</a:t>
            </a:r>
            <a:r>
              <a:rPr lang="ru-RU" sz="2800" dirty="0" smtClean="0">
                <a:latin typeface="Verdana" panose="020B0604030504040204" pitchFamily="34" charset="0"/>
                <a:ea typeface="Verdana" panose="020B0604030504040204" pitchFamily="34" charset="0"/>
              </a:rPr>
              <a:t> дополнительными функциями, </a:t>
            </a:r>
            <a:r>
              <a:rPr lang="ru-RU" sz="2800" dirty="0">
                <a:latin typeface="Verdana" panose="020B0604030504040204" pitchFamily="34" charset="0"/>
                <a:ea typeface="Verdana" panose="020B0604030504040204" pitchFamily="34" charset="0"/>
              </a:rPr>
              <a:t>не </a:t>
            </a:r>
            <a:r>
              <a:rPr lang="ru-RU" sz="2800" dirty="0" smtClean="0">
                <a:latin typeface="Verdana" panose="020B0604030504040204" pitchFamily="34" charset="0"/>
                <a:ea typeface="Verdana" panose="020B0604030504040204" pitchFamily="34" charset="0"/>
              </a:rPr>
              <a:t>связанными </a:t>
            </a:r>
            <a:r>
              <a:rPr lang="ru-RU" sz="2800" dirty="0">
                <a:latin typeface="Verdana" panose="020B0604030504040204" pitchFamily="34" charset="0"/>
                <a:ea typeface="Verdana" panose="020B0604030504040204" pitchFamily="34" charset="0"/>
              </a:rPr>
              <a:t>со страхованием и перестрахованием </a:t>
            </a:r>
            <a:r>
              <a:rPr lang="ru-RU" sz="2400" i="1" dirty="0">
                <a:latin typeface="Verdana" panose="020B0604030504040204" pitchFamily="34" charset="0"/>
                <a:ea typeface="Verdana" panose="020B0604030504040204" pitchFamily="34" charset="0"/>
              </a:rPr>
              <a:t>(п.3 ст.11 ЗРК) </a:t>
            </a:r>
            <a:endParaRPr lang="ru-RU" sz="2400" i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897" indent="-342897" algn="just" defTabSz="895342"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Ø"/>
              <a:tabLst>
                <a:tab pos="450211" algn="l"/>
              </a:tabLst>
            </a:pPr>
            <a:endParaRPr lang="ru-RU" sz="2800" b="1" i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897" indent="-342897" algn="just" defTabSz="895342"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Ø"/>
              <a:tabLst>
                <a:tab pos="450211" algn="l"/>
              </a:tabLst>
            </a:pPr>
            <a:r>
              <a:rPr lang="ru-RU" sz="28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В Законе </a:t>
            </a:r>
            <a:r>
              <a:rPr lang="ru-RU" sz="2800" b="1" dirty="0">
                <a:latin typeface="Verdana" panose="020B0604030504040204" pitchFamily="34" charset="0"/>
                <a:ea typeface="Verdana" panose="020B0604030504040204" pitchFamily="34" charset="0"/>
              </a:rPr>
              <a:t>«</a:t>
            </a:r>
            <a:r>
              <a:rPr lang="ru-RU" sz="28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О регулировании торговой деятельности» </a:t>
            </a:r>
            <a:r>
              <a:rPr lang="ru-RU" sz="2800" dirty="0" smtClean="0">
                <a:latin typeface="Verdana" panose="020B0604030504040204" pitchFamily="34" charset="0"/>
                <a:ea typeface="Verdana" panose="020B0604030504040204" pitchFamily="34" charset="0"/>
              </a:rPr>
              <a:t>предлагается определить </a:t>
            </a:r>
            <a:r>
              <a:rPr lang="ru-RU" sz="2800" dirty="0">
                <a:latin typeface="Verdana" panose="020B0604030504040204" pitchFamily="34" charset="0"/>
                <a:ea typeface="Verdana" panose="020B0604030504040204" pitchFamily="34" charset="0"/>
              </a:rPr>
              <a:t>правовой статус </a:t>
            </a:r>
            <a:r>
              <a:rPr lang="ru-RU" sz="2800" dirty="0" smtClean="0">
                <a:latin typeface="Verdana" panose="020B0604030504040204" pitchFamily="34" charset="0"/>
                <a:ea typeface="Verdana" panose="020B0604030504040204" pitchFamily="34" charset="0"/>
              </a:rPr>
              <a:t>ЭКА</a:t>
            </a:r>
            <a:r>
              <a:rPr lang="ru-RU" sz="2800" dirty="0">
                <a:latin typeface="Verdana" panose="020B0604030504040204" pitchFamily="34" charset="0"/>
                <a:ea typeface="Verdana" panose="020B0604030504040204" pitchFamily="34" charset="0"/>
              </a:rPr>
              <a:t>, которое </a:t>
            </a:r>
            <a:r>
              <a:rPr lang="ru-RU" sz="2800" dirty="0" smtClean="0">
                <a:latin typeface="Verdana" panose="020B0604030504040204" pitchFamily="34" charset="0"/>
                <a:ea typeface="Verdana" panose="020B0604030504040204" pitchFamily="34" charset="0"/>
              </a:rPr>
              <a:t>будет централизовано применять финансовые меры для развития и продвижения казахстанского </a:t>
            </a:r>
            <a:r>
              <a:rPr lang="ru-RU" sz="28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несырьевого</a:t>
            </a:r>
            <a:r>
              <a:rPr lang="ru-RU" sz="2800" dirty="0" smtClean="0">
                <a:latin typeface="Verdana" panose="020B0604030504040204" pitchFamily="34" charset="0"/>
                <a:ea typeface="Verdana" panose="020B0604030504040204" pitchFamily="34" charset="0"/>
              </a:rPr>
              <a:t> экспорта </a:t>
            </a:r>
            <a:r>
              <a:rPr lang="ru-RU" sz="2800" dirty="0">
                <a:latin typeface="Verdana" panose="020B0604030504040204" pitchFamily="34" charset="0"/>
                <a:ea typeface="Verdana" panose="020B0604030504040204" pitchFamily="34" charset="0"/>
              </a:rPr>
              <a:t>и взаимодействовать с участниками мировых рынков   </a:t>
            </a:r>
            <a:endParaRPr lang="ru-RU" sz="28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897" indent="-342897" algn="just" defTabSz="895342"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Ø"/>
              <a:tabLst>
                <a:tab pos="450211" algn="l"/>
              </a:tabLst>
            </a:pPr>
            <a:endParaRPr lang="ru-RU" sz="2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897" indent="-342897" algn="just" defTabSz="895342"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Ø"/>
              <a:tabLst>
                <a:tab pos="450211" algn="l"/>
              </a:tabLst>
            </a:pPr>
            <a:r>
              <a:rPr lang="ru-RU" sz="2800" b="1" dirty="0">
                <a:latin typeface="Verdana" panose="020B0604030504040204" pitchFamily="34" charset="0"/>
                <a:ea typeface="Verdana" panose="020B0604030504040204" pitchFamily="34" charset="0"/>
              </a:rPr>
              <a:t>Создание ЭКА на базе </a:t>
            </a:r>
            <a:r>
              <a:rPr lang="en-US" sz="2800" b="1" dirty="0" err="1">
                <a:latin typeface="Verdana" panose="020B0604030504040204" pitchFamily="34" charset="0"/>
                <a:ea typeface="Verdana" panose="020B0604030504040204" pitchFamily="34" charset="0"/>
              </a:rPr>
              <a:t>KazakhExport</a:t>
            </a:r>
            <a:r>
              <a:rPr lang="en-US" sz="28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2800" dirty="0">
                <a:latin typeface="Verdana" panose="020B0604030504040204" pitchFamily="34" charset="0"/>
                <a:ea typeface="Verdana" panose="020B0604030504040204" pitchFamily="34" charset="0"/>
              </a:rPr>
              <a:t>не потребует значительных затрат из Республиканского бюджета </a:t>
            </a:r>
            <a:r>
              <a:rPr lang="ru-RU" sz="2400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(имеются собственный </a:t>
            </a:r>
            <a:r>
              <a:rPr lang="ru-RU" sz="2400" i="1" dirty="0">
                <a:latin typeface="Verdana" panose="020B0604030504040204" pitchFamily="34" charset="0"/>
                <a:ea typeface="Verdana" panose="020B0604030504040204" pitchFamily="34" charset="0"/>
              </a:rPr>
              <a:t>капитал, государственные гарантий по поддержке </a:t>
            </a:r>
            <a:r>
              <a:rPr lang="ru-RU" sz="2400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экспорта; субсидирования СТФ предусмотрены </a:t>
            </a:r>
            <a:r>
              <a:rPr lang="ru-RU" sz="2400" i="1" dirty="0">
                <a:latin typeface="Verdana" panose="020B0604030504040204" pitchFamily="34" charset="0"/>
                <a:ea typeface="Verdana" panose="020B0604030504040204" pitchFamily="34" charset="0"/>
              </a:rPr>
              <a:t>в РБ, за исключением, затрат на увеличение штата и организационной </a:t>
            </a:r>
            <a:r>
              <a:rPr lang="ru-RU" sz="2400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структуры компании)</a:t>
            </a:r>
          </a:p>
          <a:p>
            <a:pPr marL="342897" indent="-342897" algn="just" defTabSz="895342"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Ø"/>
              <a:tabLst>
                <a:tab pos="450211" algn="l"/>
              </a:tabLst>
            </a:pPr>
            <a:endParaRPr lang="ru-RU" altLang="en-US" sz="2800" b="1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 defTabSz="895342">
              <a:spcAft>
                <a:spcPts val="600"/>
              </a:spcAft>
              <a:buClr>
                <a:schemeClr val="tx2"/>
              </a:buClr>
              <a:tabLst>
                <a:tab pos="450211" algn="l"/>
              </a:tabLst>
            </a:pPr>
            <a:endParaRPr lang="ru-RU" sz="429" i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1973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Таблица 9"/>
          <p:cNvGraphicFramePr>
            <a:graphicFrameLocks noGrp="1"/>
          </p:cNvGraphicFramePr>
          <p:nvPr>
            <p:extLst/>
          </p:nvPr>
        </p:nvGraphicFramePr>
        <p:xfrm>
          <a:off x="704663" y="1615421"/>
          <a:ext cx="21170371" cy="6530170"/>
        </p:xfrm>
        <a:graphic>
          <a:graphicData uri="http://schemas.openxmlformats.org/drawingml/2006/table">
            <a:tbl>
              <a:tblPr bandRow="1">
                <a:effectLst>
                  <a:outerShdw blurRad="127000" dist="635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942492">
                  <a:extLst>
                    <a:ext uri="{9D8B030D-6E8A-4147-A177-3AD203B41FA5}">
                      <a16:colId xmlns:a16="http://schemas.microsoft.com/office/drawing/2014/main" xmlns="" val="1500474977"/>
                    </a:ext>
                  </a:extLst>
                </a:gridCol>
                <a:gridCol w="3552072">
                  <a:extLst>
                    <a:ext uri="{9D8B030D-6E8A-4147-A177-3AD203B41FA5}">
                      <a16:colId xmlns:a16="http://schemas.microsoft.com/office/drawing/2014/main" xmlns="" val="3308676205"/>
                    </a:ext>
                  </a:extLst>
                </a:gridCol>
                <a:gridCol w="3505977">
                  <a:extLst>
                    <a:ext uri="{9D8B030D-6E8A-4147-A177-3AD203B41FA5}">
                      <a16:colId xmlns:a16="http://schemas.microsoft.com/office/drawing/2014/main" xmlns="" val="828638832"/>
                    </a:ext>
                  </a:extLst>
                </a:gridCol>
                <a:gridCol w="2707341">
                  <a:extLst>
                    <a:ext uri="{9D8B030D-6E8A-4147-A177-3AD203B41FA5}">
                      <a16:colId xmlns:a16="http://schemas.microsoft.com/office/drawing/2014/main" xmlns="" val="3369209087"/>
                    </a:ext>
                  </a:extLst>
                </a:gridCol>
                <a:gridCol w="3962400">
                  <a:extLst>
                    <a:ext uri="{9D8B030D-6E8A-4147-A177-3AD203B41FA5}">
                      <a16:colId xmlns:a16="http://schemas.microsoft.com/office/drawing/2014/main" xmlns="" val="279696368"/>
                    </a:ext>
                  </a:extLst>
                </a:gridCol>
                <a:gridCol w="4500089">
                  <a:extLst>
                    <a:ext uri="{9D8B030D-6E8A-4147-A177-3AD203B41FA5}">
                      <a16:colId xmlns:a16="http://schemas.microsoft.com/office/drawing/2014/main" xmlns="" val="2790620196"/>
                    </a:ext>
                  </a:extLst>
                </a:gridCol>
              </a:tblGrid>
              <a:tr h="754585">
                <a:tc>
                  <a:txBody>
                    <a:bodyPr/>
                    <a:lstStyle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r>
                        <a:rPr lang="ru-RU" sz="3000" b="1" kern="1200" dirty="0" smtClean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  <a:sym typeface="+mn-lt"/>
                        </a:rPr>
                        <a:t>Австралия</a:t>
                      </a:r>
                      <a:endParaRPr lang="ru-RU" sz="3000" b="1" kern="1200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  <a:sym typeface="+mn-lt"/>
                      </a:endParaRPr>
                    </a:p>
                  </a:txBody>
                  <a:tcPr marL="134400" marR="134400" marT="0" marB="0" anchor="ctr">
                    <a:lnL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205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000" b="1" kern="1200" noProof="0" dirty="0" smtClean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Венгрия</a:t>
                      </a:r>
                      <a:endParaRPr lang="en-US" sz="3000" b="1" kern="1200" noProof="0" dirty="0" smtClean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134400" marR="134400" marT="0" marB="0" anchor="ctr">
                    <a:lnL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205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000" b="1" kern="1200" noProof="0" dirty="0" smtClean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Беларусь</a:t>
                      </a:r>
                    </a:p>
                  </a:txBody>
                  <a:tcPr marL="134400" marR="134400" marT="0" marB="0" anchor="ctr">
                    <a:lnL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205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000" b="1" kern="1200" noProof="0" dirty="0" smtClean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Россия</a:t>
                      </a:r>
                    </a:p>
                  </a:txBody>
                  <a:tcPr marL="134400" marR="134400" marT="0" marB="0" anchor="ctr">
                    <a:lnL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205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en-US" sz="3000" b="1" kern="1200" dirty="0" smtClean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Канада</a:t>
                      </a:r>
                      <a:endParaRPr lang="ru-RU" sz="3000" b="1" kern="1200" dirty="0" smtClean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  <a:sym typeface="+mn-lt"/>
                      </a:endParaRPr>
                    </a:p>
                  </a:txBody>
                  <a:tcPr marL="134400" marR="134400" marT="0" marB="0" anchor="ctr">
                    <a:lnL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205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000" b="1" kern="1200" dirty="0" smtClean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  <a:sym typeface="+mn-lt"/>
                        </a:rPr>
                        <a:t>Индия</a:t>
                      </a:r>
                    </a:p>
                  </a:txBody>
                  <a:tcPr marL="134400" marR="134400" marT="0" marB="0" anchor="ctr">
                    <a:lnL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205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72526169"/>
                  </a:ext>
                </a:extLst>
              </a:tr>
              <a:tr h="63050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5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EFA (</a:t>
                      </a:r>
                      <a:r>
                        <a:rPr kumimoji="0" lang="ru-RU" sz="25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ЭКА</a:t>
                      </a:r>
                      <a:r>
                        <a:rPr kumimoji="0" lang="en-US" sz="25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)</a:t>
                      </a:r>
                      <a:endParaRPr kumimoji="0" lang="ru-RU" sz="25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134400" marR="134400" marT="0" marB="0" anchor="ctr">
                    <a:lnL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500" b="1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Эксимбанк</a:t>
                      </a:r>
                      <a:endParaRPr kumimoji="0" lang="ru-RU" sz="25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134400" marR="134400" marT="0" marB="0" anchor="ctr">
                    <a:lnL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>
                          <a:srgbClr val="2868A4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ru-RU" sz="2500" b="1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Белэксимгарант</a:t>
                      </a:r>
                      <a:endParaRPr kumimoji="0" lang="ru-RU" sz="25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134400" marR="134400" marT="0" marB="0" anchor="ctr">
                    <a:lnL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>
                          <a:srgbClr val="2868A4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ru-RU" sz="25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Группа РЭЦ </a:t>
                      </a:r>
                    </a:p>
                  </a:txBody>
                  <a:tcPr marL="134400" marR="134400" marT="0" marB="0" anchor="ctr">
                    <a:lnL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>
                          <a:srgbClr val="2868A4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2500" b="1" kern="120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ED</a:t>
                      </a:r>
                      <a:r>
                        <a:rPr lang="en-US" sz="2500" b="1" kern="120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C (</a:t>
                      </a:r>
                      <a:r>
                        <a:rPr lang="ru-RU" sz="2500" b="1" kern="120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ЭКА</a:t>
                      </a:r>
                      <a:r>
                        <a:rPr lang="en-US" sz="2500" b="1" kern="120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)</a:t>
                      </a:r>
                      <a:endParaRPr kumimoji="0" lang="ru-RU" sz="2500" b="1" i="1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134400" marR="134400" marT="0" marB="0" anchor="ctr">
                    <a:lnL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>
                          <a:srgbClr val="2868A4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en-US" sz="25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ECGC (</a:t>
                      </a:r>
                      <a:r>
                        <a:rPr kumimoji="0" lang="ru-RU" sz="25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ЭКА</a:t>
                      </a:r>
                      <a:r>
                        <a:rPr kumimoji="0" lang="en-US" sz="25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)</a:t>
                      </a:r>
                      <a:endParaRPr kumimoji="0" lang="ru-RU" sz="2500" b="1" i="1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134400" marR="134400" marT="0" marB="0" anchor="ctr">
                    <a:lnL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33920847"/>
                  </a:ext>
                </a:extLst>
              </a:tr>
              <a:tr h="63050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>
                          <a:srgbClr val="2868A4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ru-RU" sz="2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42054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Страхование</a:t>
                      </a:r>
                    </a:p>
                  </a:txBody>
                  <a:tcPr marL="134400" marR="134400" marT="0" marB="0" anchor="ctr">
                    <a:lnL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>
                          <a:srgbClr val="2868A4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ru-RU" sz="21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42054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Кредитование</a:t>
                      </a:r>
                      <a:endParaRPr kumimoji="0" lang="ru-RU" sz="2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42054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134400" marR="134400" marT="0" marB="0" anchor="ctr">
                    <a:lnL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>
                          <a:srgbClr val="2868A4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ru-RU" sz="2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42054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Страхование</a:t>
                      </a:r>
                    </a:p>
                  </a:txBody>
                  <a:tcPr marL="134400" marR="134400" marT="0" marB="0" anchor="ctr">
                    <a:lnL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>
                          <a:srgbClr val="2868A4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ru-RU" sz="2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42054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Сервисная поддержка</a:t>
                      </a:r>
                    </a:p>
                  </a:txBody>
                  <a:tcPr marL="134400" marR="134400" marT="0" marB="0" anchor="ctr">
                    <a:lnL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ru-RU" sz="21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42054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Страхование</a:t>
                      </a:r>
                      <a:endParaRPr kumimoji="0" lang="ru-RU" sz="2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42054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134400" marR="134400" marT="0" marB="0" anchor="ctr">
                    <a:lnL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21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42054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Страхование</a:t>
                      </a:r>
                      <a:endParaRPr kumimoji="0" lang="ru-RU" sz="2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42054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134400" marR="134400" marT="0" marB="0" anchor="ctr">
                    <a:lnL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96973368"/>
                  </a:ext>
                </a:extLst>
              </a:tr>
              <a:tr h="63050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>
                          <a:srgbClr val="2868A4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ru-RU" sz="2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42054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Перестрахование</a:t>
                      </a:r>
                      <a:endParaRPr kumimoji="0" lang="en-US" sz="2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42054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134400" marR="134400" marT="0" marB="0" anchor="ctr">
                    <a:lnL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>
                          <a:srgbClr val="2868A4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ru-RU" sz="2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42054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Гарантирование</a:t>
                      </a:r>
                    </a:p>
                  </a:txBody>
                  <a:tcPr marL="134400" marR="134400" marT="0" marB="0" anchor="ctr">
                    <a:lnL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>
                          <a:srgbClr val="2868A4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ru-RU" sz="2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42054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Перестрахование</a:t>
                      </a:r>
                      <a:endParaRPr kumimoji="0" lang="en-US" sz="2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42054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134400" marR="134400" marT="0" marB="0" anchor="ctr">
                    <a:lnL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42054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Субсидирование</a:t>
                      </a:r>
                      <a:endParaRPr kumimoji="0" lang="en-US" sz="2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42054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134400" marR="134400" marT="0" marB="0" anchor="ctr">
                    <a:lnL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>
                          <a:srgbClr val="2868A4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ru-RU" sz="21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42054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Проектное Финансирование</a:t>
                      </a:r>
                    </a:p>
                  </a:txBody>
                  <a:tcPr marL="134400" marR="134400" marT="0" marB="0" anchor="ctr">
                    <a:lnL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>
                          <a:srgbClr val="2868A4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ru-RU" sz="21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42054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Кредитование</a:t>
                      </a:r>
                    </a:p>
                  </a:txBody>
                  <a:tcPr marL="134400" marR="134400" marT="0" marB="0" anchor="ctr">
                    <a:lnL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29254193"/>
                  </a:ext>
                </a:extLst>
              </a:tr>
              <a:tr h="63050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>
                          <a:srgbClr val="2868A4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ru-RU" sz="2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42054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Субсидирование</a:t>
                      </a:r>
                      <a:endParaRPr kumimoji="0" lang="en-US" sz="2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42054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134400" marR="134400" marT="0" marB="0" anchor="ctr">
                    <a:lnL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200" b="1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Мехиб</a:t>
                      </a:r>
                      <a:r>
                        <a:rPr kumimoji="0" lang="ru-RU" sz="22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 (ЭКА)</a:t>
                      </a:r>
                    </a:p>
                  </a:txBody>
                  <a:tcPr marL="134400" marR="134400" marT="0" marB="0" anchor="ctr">
                    <a:lnL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>
                          <a:srgbClr val="2868A4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ru-RU" sz="2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42054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Субсидирование</a:t>
                      </a:r>
                      <a:endParaRPr kumimoji="0" lang="en-US" sz="2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42054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134400" marR="134400" marT="0" marB="0" anchor="ctr">
                    <a:lnL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i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ЭКСАР (ЭКА)</a:t>
                      </a:r>
                      <a:endParaRPr lang="ru-RU" sz="2200" b="1" i="1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134400" marR="134400" marT="0" marB="0" anchor="ctr">
                    <a:lnL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>
                          <a:srgbClr val="2868A4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ru-RU" sz="21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42054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Гарантирование</a:t>
                      </a:r>
                    </a:p>
                  </a:txBody>
                  <a:tcPr marL="134400" marR="134400" marT="0" marB="0" anchor="ctr">
                    <a:lnL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>
                          <a:srgbClr val="2868A4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2500" b="1" kern="1200" dirty="0" err="1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Exim</a:t>
                      </a:r>
                      <a:r>
                        <a:rPr lang="ru-RU" sz="2500" b="1" kern="120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 </a:t>
                      </a:r>
                      <a:r>
                        <a:rPr lang="ru-RU" sz="2500" b="1" kern="1200" dirty="0" err="1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Bank</a:t>
                      </a:r>
                      <a:endParaRPr kumimoji="0" lang="ru-RU" sz="2500" b="1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srgbClr val="042054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134400" marR="134400" marT="0" marB="0" anchor="ctr">
                    <a:lnL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5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3219487"/>
                  </a:ext>
                </a:extLst>
              </a:tr>
              <a:tr h="63050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>
                          <a:srgbClr val="2868A4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ru-RU" sz="2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42054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Гарантирование</a:t>
                      </a:r>
                    </a:p>
                  </a:txBody>
                  <a:tcPr marL="134400" marR="134400" marT="0" marB="0" anchor="ctr">
                    <a:lnL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>
                          <a:srgbClr val="2868A4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ru-RU" sz="2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42054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Страхование</a:t>
                      </a:r>
                    </a:p>
                  </a:txBody>
                  <a:tcPr marL="134400" marR="134400" marT="0" marB="0" anchor="ctr">
                    <a:lnL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>
                          <a:srgbClr val="2868A4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ru-RU" sz="22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Банк развития</a:t>
                      </a:r>
                      <a:endParaRPr kumimoji="0" lang="en-US" sz="22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134400" marR="134400" marT="0" marB="0" anchor="ctr">
                    <a:lnL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>
                          <a:srgbClr val="2868A4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ru-RU" sz="2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42054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Страхование</a:t>
                      </a:r>
                    </a:p>
                  </a:txBody>
                  <a:tcPr marL="134400" marR="134400" marT="0" marB="0" anchor="ctr">
                    <a:lnL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>
                          <a:srgbClr val="2868A4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endParaRPr kumimoji="0" lang="en-US" sz="2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134400" marR="134400" marT="0" marB="0" anchor="ctr">
                    <a:lnL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>
                          <a:srgbClr val="2868A4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ru-RU" sz="2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Кредитование</a:t>
                      </a:r>
                      <a:endParaRPr kumimoji="0" lang="en-US" sz="2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134400" marR="134400" marT="0" marB="0" anchor="ctr">
                    <a:lnL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78980387"/>
                  </a:ext>
                </a:extLst>
              </a:tr>
              <a:tr h="657807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>
                          <a:srgbClr val="2868A4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ru-RU" sz="21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42054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Кредитование </a:t>
                      </a:r>
                    </a:p>
                  </a:txBody>
                  <a:tcPr marL="134400" marR="134400" marT="0" marB="0" anchor="ctr">
                    <a:lnL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>
                          <a:srgbClr val="2868A4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ru-RU" sz="2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42054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Перестрахование</a:t>
                      </a:r>
                      <a:endParaRPr kumimoji="0" lang="en-US" sz="2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42054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134400" marR="134400" marT="0" marB="0" anchor="ctr">
                    <a:lnL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>
                          <a:srgbClr val="2868A4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ru-RU" sz="2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42054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Кредитование</a:t>
                      </a:r>
                      <a:endParaRPr kumimoji="0" lang="en-US" sz="2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42054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134400" marR="134400" marT="0" marB="0" anchor="ctr">
                    <a:lnL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>
                          <a:srgbClr val="2868A4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ru-RU" sz="2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42054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Перестрахование</a:t>
                      </a:r>
                      <a:endParaRPr kumimoji="0" lang="en-US" sz="2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42054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134400" marR="134400" marT="0" marB="0" anchor="ctr">
                    <a:lnL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>
                          <a:srgbClr val="2868A4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endParaRPr kumimoji="0" lang="ru-RU" sz="2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134400" marR="134400" marT="0" marB="0" anchor="ctr">
                    <a:lnL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>
                          <a:srgbClr val="2868A4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ru-RU" sz="2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Проектное финансирование</a:t>
                      </a:r>
                    </a:p>
                  </a:txBody>
                  <a:tcPr marL="134400" marR="134400" marT="0" marB="0" anchor="ctr">
                    <a:lnL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87168793"/>
                  </a:ext>
                </a:extLst>
              </a:tr>
              <a:tr h="657807">
                <a:tc>
                  <a:txBody>
                    <a:bodyPr/>
                    <a:lstStyle/>
                    <a:p>
                      <a:endParaRPr lang="en-US" sz="2200" b="1" noProof="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134400" marR="134400" marT="0" marB="0" anchor="ctr">
                    <a:lnL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1" noProof="0" dirty="0" smtClean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134400" marR="134400" marT="0" marB="0" anchor="ctr">
                    <a:lnL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1" noProof="0" dirty="0" smtClean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134400" marR="134400" marT="0" marB="0" anchor="ctr">
                    <a:lnL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>
                          <a:srgbClr val="2868A4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ru-RU" sz="2200" b="1" i="1" u="none" strike="noStrike" kern="1200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Росэксимбанк</a:t>
                      </a:r>
                      <a:endParaRPr kumimoji="0" lang="ru-RU" sz="2200" b="1" i="1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134400" marR="134400" marT="0" marB="0" anchor="ctr">
                    <a:lnL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>
                          <a:srgbClr val="2868A4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endParaRPr kumimoji="0" lang="ru-RU" sz="22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134400" marR="134400" marT="0" marB="0" anchor="ctr">
                    <a:lnL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>
                          <a:srgbClr val="2868A4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ru-RU" sz="2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Зарубежное инвестиционное финансирование</a:t>
                      </a:r>
                    </a:p>
                  </a:txBody>
                  <a:tcPr marL="134400" marR="134400" marT="0" marB="0" anchor="ctr">
                    <a:lnL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12530164"/>
                  </a:ext>
                </a:extLst>
              </a:tr>
              <a:tr h="657807">
                <a:tc>
                  <a:txBody>
                    <a:bodyPr/>
                    <a:lstStyle/>
                    <a:p>
                      <a:endParaRPr lang="en-US" sz="2200" b="1" noProof="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134400" marR="134400" marT="0" marB="0" anchor="ctr">
                    <a:lnL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200" b="1" noProof="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134400" marR="134400" marT="0" marB="0" anchor="ctr">
                    <a:lnL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2200" b="1" noProof="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134400" marR="134400" marT="0" marB="0" anchor="ctr">
                    <a:lnL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>
                          <a:srgbClr val="2868A4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ru-RU" sz="2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42054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Кредитование</a:t>
                      </a:r>
                      <a:endParaRPr kumimoji="0" lang="en-US" sz="2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42054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134400" marR="134400" marT="0" marB="0" anchor="ctr">
                    <a:lnL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6975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42054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134400" marR="134400" marT="0" marB="0" anchor="ctr">
                    <a:lnL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6975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42054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134400" marR="134400" marT="0" marB="0" anchor="ctr">
                    <a:lnL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98267613"/>
                  </a:ext>
                </a:extLst>
              </a:tr>
              <a:tr h="630501">
                <a:tc>
                  <a:txBody>
                    <a:bodyPr/>
                    <a:lstStyle/>
                    <a:p>
                      <a:endParaRPr lang="en-US" sz="2200" b="1" noProof="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134400" marR="134400" marT="0" marB="0" anchor="ctr">
                    <a:lnL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200" b="1" noProof="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134400" marR="134400" marT="0" marB="0" anchor="ctr">
                    <a:lnL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2200" b="1" noProof="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134400" marR="134400" marT="0" marB="0" anchor="ctr">
                    <a:lnL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>
                          <a:srgbClr val="2868A4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ru-RU" sz="2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42054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Гарантирование</a:t>
                      </a:r>
                      <a:endParaRPr kumimoji="0" lang="en-US" sz="2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42054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134400" marR="134400" marT="0" marB="0" anchor="ctr">
                    <a:lnL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6975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42054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134400" marR="134400" marT="0" marB="0" anchor="ctr">
                    <a:lnL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6975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42054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134400" marR="134400" marT="0" marB="0" anchor="ctr">
                    <a:lnL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42888447"/>
                  </a:ext>
                </a:extLst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8943958" y="8850228"/>
            <a:ext cx="3514756" cy="86534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 модели ЭКА</a:t>
            </a:r>
            <a:endParaRPr lang="ru-RU" sz="3200" b="1" dirty="0">
              <a:solidFill>
                <a:srgbClr val="042054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2" name="Picture 4" descr="Номер – Бесплатные иконки: технологи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5680" y="9115305"/>
            <a:ext cx="953734" cy="996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253319" y="10493276"/>
            <a:ext cx="45514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ЭКА оказывает финансовые и нефинансовые услуги поддержки экспортеров</a:t>
            </a:r>
            <a:endParaRPr lang="ru-RU" sz="2400" b="1" dirty="0">
              <a:solidFill>
                <a:schemeClr val="bg2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4" name="Picture 6" descr="Contribut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8968" y="9115305"/>
            <a:ext cx="947270" cy="996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1086054" y="10493276"/>
            <a:ext cx="68792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Группа компаний, состоящая из ЭКА и организаций (банка, оператора), 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осуществляющих 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финансовую и сервисную поддержку экспорта</a:t>
            </a:r>
            <a:endParaRPr lang="ru-RU" sz="2400" b="1" dirty="0">
              <a:solidFill>
                <a:schemeClr val="bg2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1" name="Заголовок 7"/>
          <p:cNvSpPr txBox="1">
            <a:spLocks/>
          </p:cNvSpPr>
          <p:nvPr/>
        </p:nvSpPr>
        <p:spPr>
          <a:xfrm>
            <a:off x="4464424" y="251012"/>
            <a:ext cx="14361458" cy="89647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k-KZ" sz="3600" b="1" dirty="0" smtClean="0">
                <a:solidFill>
                  <a:srgbClr val="2C567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МЕЖДУНАРОДНЫЙ ОПЫТ</a:t>
            </a:r>
            <a:endParaRPr lang="ru-RU" sz="3600" b="1" dirty="0">
              <a:solidFill>
                <a:srgbClr val="2C567A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Номер слайда 5">
            <a:extLst>
              <a:ext uri="{FF2B5EF4-FFF2-40B4-BE49-F238E27FC236}">
                <a16:creationId xmlns:a16="http://schemas.microsoft.com/office/drawing/2014/main" xmlns="" id="{A162B0E5-6BC8-4A48-BC33-6A1150DAE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1792668" y="12120033"/>
            <a:ext cx="963373" cy="681567"/>
          </a:xfrm>
        </p:spPr>
        <p:txBody>
          <a:bodyPr/>
          <a:lstStyle>
            <a:lvl1pPr>
              <a:defRPr sz="1680" b="0" i="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ctr"/>
            <a:r>
              <a:rPr lang="ru-RU" dirty="0" smtClean="0">
                <a:solidFill>
                  <a:srgbClr val="002060"/>
                </a:solidFill>
              </a:rPr>
              <a:t>9</a:t>
            </a:r>
            <a:endParaRPr lang="x-none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96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6_Тема Office">
  <a:themeElements>
    <a:clrScheme name="Шынгы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C567A"/>
      </a:accent1>
      <a:accent2>
        <a:srgbClr val="0072C7"/>
      </a:accent2>
      <a:accent3>
        <a:srgbClr val="0D1D51"/>
      </a:accent3>
      <a:accent4>
        <a:srgbClr val="666666"/>
      </a:accent4>
      <a:accent5>
        <a:srgbClr val="3C76A6"/>
      </a:accent5>
      <a:accent6>
        <a:srgbClr val="1E44BC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1601</TotalTime>
  <Words>1345</Words>
  <Application>Microsoft Office PowerPoint</Application>
  <PresentationFormat>Произвольный</PresentationFormat>
  <Paragraphs>348</Paragraphs>
  <Slides>12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6_Тема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Serik Zhalelov</dc:creator>
  <cp:lastModifiedBy>Kanat Nurmukhametov</cp:lastModifiedBy>
  <cp:revision>158</cp:revision>
  <cp:lastPrinted>2023-02-10T16:16:57Z</cp:lastPrinted>
  <dcterms:modified xsi:type="dcterms:W3CDTF">2023-04-19T03:04:19Z</dcterms:modified>
</cp:coreProperties>
</file>