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9"/>
  </p:notesMasterIdLst>
  <p:handoutMasterIdLst>
    <p:handoutMasterId r:id="rId10"/>
  </p:handoutMasterIdLst>
  <p:sldIdLst>
    <p:sldId id="540" r:id="rId2"/>
    <p:sldId id="580" r:id="rId3"/>
    <p:sldId id="594" r:id="rId4"/>
    <p:sldId id="574" r:id="rId5"/>
    <p:sldId id="598" r:id="rId6"/>
    <p:sldId id="581" r:id="rId7"/>
    <p:sldId id="597" r:id="rId8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006600"/>
    <a:srgbClr val="DCB894"/>
    <a:srgbClr val="C0D5EA"/>
    <a:srgbClr val="DDDDDD"/>
    <a:srgbClr val="336699"/>
    <a:srgbClr val="008080"/>
    <a:srgbClr val="9ABCDE"/>
    <a:srgbClr val="FFCC99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8" autoAdjust="0"/>
    <p:restoredTop sz="94307" autoAdjust="0"/>
  </p:normalViewPr>
  <p:slideViewPr>
    <p:cSldViewPr>
      <p:cViewPr>
        <p:scale>
          <a:sx n="62" d="100"/>
          <a:sy n="62" d="100"/>
        </p:scale>
        <p:origin x="-826" y="-446"/>
      </p:cViewPr>
      <p:guideLst>
        <p:guide orient="horz" pos="3702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30466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4" y="4714878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33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2466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4813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4813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1287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4813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48130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813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5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5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39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528" y="1988840"/>
            <a:ext cx="8496944" cy="1440160"/>
          </a:xfrm>
          <a:noFill/>
        </p:spPr>
        <p:txBody>
          <a:bodyPr/>
          <a:lstStyle/>
          <a:p>
            <a:pPr algn="l"/>
            <a:r>
              <a:rPr lang="ru-RU" sz="1800" dirty="0" smtClean="0"/>
              <a:t>К докладу по теме «О ходе реализации Закона Республики Казахстан «О внесении изменений и дополнений в некоторые законодательные акты Республики Казахстан по вопросам совершенствования бюджетного законодательства» (шаги 91, 92, 93)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3440832" y="6333380"/>
            <a:ext cx="3160216" cy="407988"/>
          </a:xfrm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Март </a:t>
            </a: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20</a:t>
            </a:r>
            <a:r>
              <a:rPr sz="2000" b="1" dirty="0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17 г.</a:t>
            </a:r>
            <a:endParaRPr lang="en-US" sz="2000" b="1" dirty="0" smtClean="0">
              <a:solidFill>
                <a:srgbClr val="0033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1064568" y="332656"/>
            <a:ext cx="776054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3366"/>
                </a:solidFill>
                <a:latin typeface="Calibri" pitchFamily="34" charset="0"/>
                <a:cs typeface="Arial" pitchFamily="34" charset="0"/>
              </a:rPr>
              <a:t>Министерство </a:t>
            </a:r>
            <a:r>
              <a:rPr lang="ru-RU" sz="2000" b="1" kern="0" dirty="0" smtClean="0">
                <a:solidFill>
                  <a:srgbClr val="003366"/>
                </a:solidFill>
                <a:latin typeface="Calibri" pitchFamily="34" charset="0"/>
                <a:cs typeface="Arial" pitchFamily="34" charset="0"/>
              </a:rPr>
              <a:t>финансов Республики </a:t>
            </a:r>
            <a:r>
              <a:rPr lang="ru-RU" sz="2000" b="1" kern="0" dirty="0">
                <a:solidFill>
                  <a:srgbClr val="003366"/>
                </a:solidFill>
                <a:latin typeface="Calibri" pitchFamily="34" charset="0"/>
                <a:cs typeface="Arial" pitchFamily="34" charset="0"/>
              </a:rPr>
              <a:t>Казахстан</a:t>
            </a:r>
            <a:endParaRPr lang="en-US" sz="2000" b="1" kern="0" dirty="0">
              <a:solidFill>
                <a:srgbClr val="0033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241032" y="3789040"/>
            <a:ext cx="403244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</a:pPr>
            <a:endParaRPr lang="ru-RU" sz="1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7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60648"/>
            <a:ext cx="8928992" cy="561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Расширение самостоятельности и усиления ответственности государственных органов за достижение целевых индикаторов: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44488" y="1052736"/>
            <a:ext cx="9001000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r>
              <a:rPr lang="ru-RU" sz="1800" b="1" dirty="0" smtClean="0">
                <a:solidFill>
                  <a:srgbClr val="003366"/>
                </a:solidFill>
                <a:latin typeface="Calibri" pitchFamily="34" charset="0"/>
              </a:rPr>
              <a:t>       </a:t>
            </a:r>
            <a:endParaRPr lang="ru-RU" sz="8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800" b="1" dirty="0" smtClean="0">
                <a:latin typeface="Calibri" pitchFamily="34" charset="0"/>
              </a:rPr>
              <a:t>предоставлено право </a:t>
            </a:r>
            <a:r>
              <a:rPr lang="ru-RU" sz="1800" dirty="0" smtClean="0">
                <a:latin typeface="Calibri" pitchFamily="34" charset="0"/>
              </a:rPr>
              <a:t>в ходе исполнения бюджета без изменения годового объема расходов по бюджетной программе, за исключением подпрограмм, финансируемых за счет займов, грантов, целевого трансферта из Национального фонда и целевых трансфертов, </a:t>
            </a:r>
            <a:r>
              <a:rPr lang="ru-RU" sz="1800" b="1" dirty="0" smtClean="0">
                <a:latin typeface="Calibri" pitchFamily="34" charset="0"/>
              </a:rPr>
              <a:t>перераспределять средства </a:t>
            </a:r>
            <a:r>
              <a:rPr lang="ru-RU" sz="1800" dirty="0" smtClean="0">
                <a:latin typeface="Calibri" pitchFamily="34" charset="0"/>
              </a:rPr>
              <a:t>между бюджетными подпрограммами в пределах одной бюджетной программы, и между мероприятиями одной текущей бюджетной подпрограммы бюджетной программы;</a:t>
            </a:r>
            <a:endParaRPr lang="ru-RU" sz="1800" dirty="0" smtClean="0"/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800" b="1" dirty="0" smtClean="0">
                <a:latin typeface="Calibri" pitchFamily="34" charset="0"/>
              </a:rPr>
              <a:t>введена дисциплинарная ответственность </a:t>
            </a:r>
            <a:r>
              <a:rPr lang="ru-RU" sz="1800" dirty="0" smtClean="0">
                <a:latin typeface="Calibri" pitchFamily="34" charset="0"/>
              </a:rPr>
              <a:t>первых руководителей администраторов бюджетных программ и руководителей бюджетных программ за </a:t>
            </a:r>
            <a:r>
              <a:rPr lang="ru-RU" sz="1800" dirty="0" err="1" smtClean="0">
                <a:latin typeface="Calibri" pitchFamily="34" charset="0"/>
              </a:rPr>
              <a:t>недостижение</a:t>
            </a:r>
            <a:r>
              <a:rPr lang="ru-RU" sz="1800" dirty="0" smtClean="0">
                <a:latin typeface="Calibri" pitchFamily="34" charset="0"/>
              </a:rPr>
              <a:t> целевых индикаторов стратегических планов и программ развития территорий, конечных результатов бюджетных программ;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</a:rPr>
              <a:t>при формировании проекта республиканского бюджета на 2016-2018 годы </a:t>
            </a:r>
            <a:r>
              <a:rPr lang="ru-RU" sz="1800" b="1" dirty="0" smtClean="0">
                <a:latin typeface="Calibri" pitchFamily="34" charset="0"/>
              </a:rPr>
              <a:t>бюджетные программы укрупнены </a:t>
            </a:r>
            <a:r>
              <a:rPr lang="ru-RU" sz="1800" dirty="0" smtClean="0">
                <a:latin typeface="Calibri" pitchFamily="34" charset="0"/>
              </a:rPr>
              <a:t>в пределах установленной структуры бюджета; </a:t>
            </a:r>
            <a:r>
              <a:rPr lang="ru-RU" sz="1400" i="1" dirty="0" err="1" smtClean="0">
                <a:latin typeface="Calibri" pitchFamily="34" charset="0"/>
              </a:rPr>
              <a:t>Справочно</a:t>
            </a:r>
            <a:r>
              <a:rPr lang="ru-RU" sz="1400" i="1" dirty="0" smtClean="0">
                <a:latin typeface="Calibri" pitchFamily="34" charset="0"/>
              </a:rPr>
              <a:t>: </a:t>
            </a:r>
            <a:r>
              <a:rPr lang="ru-RU" sz="1600" i="1" dirty="0" smtClean="0">
                <a:latin typeface="Calibri" pitchFamily="34" charset="0"/>
              </a:rPr>
              <a:t>Количество республиканских бюджетных программ сокращено </a:t>
            </a:r>
            <a:r>
              <a:rPr lang="ru-RU" sz="1600" b="1" i="1" dirty="0" smtClean="0">
                <a:latin typeface="Calibri" pitchFamily="34" charset="0"/>
              </a:rPr>
              <a:t>с 519 до 220</a:t>
            </a:r>
            <a:r>
              <a:rPr lang="ru-RU" sz="1600" i="1" dirty="0" smtClean="0">
                <a:latin typeface="Calibri" pitchFamily="34" charset="0"/>
              </a:rPr>
              <a:t>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</a:rPr>
              <a:t>введена норма о выделении в отдельные бюджетные подпрограммы затрат, направленных на достижение конечного результата бюджетной программы и цели, установленной стратегическим планом или программой развития территории.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Calibri" pitchFamily="34" charset="0"/>
              </a:rPr>
              <a:t>Мониторинг и оценка бюджетной программы осуществляется на основе показателей прямого и конечного результатов.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endParaRPr lang="ru-RU" sz="1800" dirty="0" smtClean="0">
              <a:latin typeface="Calibri" pitchFamily="34" charset="0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endParaRPr lang="ru-RU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7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60648"/>
            <a:ext cx="8928992" cy="561975"/>
          </a:xfrm>
        </p:spPr>
        <p:txBody>
          <a:bodyPr/>
          <a:lstStyle/>
          <a:p>
            <a:r>
              <a:rPr lang="ru-RU" dirty="0" smtClean="0"/>
              <a:t>Внедрен новый формат представления проекта бюджета и отчета о его исполнении с акцентом на достижение результатов</a:t>
            </a:r>
            <a:endParaRPr lang="ru-RU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44488" y="1052736"/>
            <a:ext cx="9001000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r>
              <a:rPr lang="ru-RU" sz="1800" b="1" dirty="0" smtClean="0">
                <a:solidFill>
                  <a:srgbClr val="003366"/>
                </a:solidFill>
                <a:latin typeface="Calibri" pitchFamily="34" charset="0"/>
              </a:rPr>
              <a:t>       </a:t>
            </a:r>
            <a:endParaRPr lang="ru-RU" sz="8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Calibri" pitchFamily="34" charset="0"/>
              </a:rPr>
              <a:t>Новый формат включает:</a:t>
            </a:r>
          </a:p>
          <a:p>
            <a:r>
              <a:rPr lang="ru-RU" sz="1600" dirty="0" smtClean="0"/>
              <a:t>отражение в бюджетной заявке и пояснительной записке: </a:t>
            </a:r>
            <a:r>
              <a:rPr lang="ru-RU" sz="1600" i="1" dirty="0" smtClean="0"/>
              <a:t>описания целей и планируемых целевых индикаторов стратегического плана или программы развития территории, прямых и конечных результатов работы госорганов во взаимосвязи с целевыми индикаторами и заявляемыми бюджетными расходами; </a:t>
            </a:r>
          </a:p>
          <a:p>
            <a:r>
              <a:rPr lang="ru-RU" sz="1600" i="1" dirty="0" smtClean="0"/>
              <a:t>заслушивание руководителей администраторов бюджетных программ о запланированных целевых индикаторах стратегических планов и конечных результатах бюджетных программ при рассмотрении проекта бюджета в Парламенте и в </a:t>
            </a:r>
            <a:r>
              <a:rPr lang="ru-RU" sz="1600" i="1" dirty="0" err="1" smtClean="0"/>
              <a:t>маслихате</a:t>
            </a:r>
            <a:r>
              <a:rPr lang="ru-RU" sz="1600" i="1" dirty="0" smtClean="0"/>
              <a:t>;</a:t>
            </a:r>
          </a:p>
          <a:p>
            <a:r>
              <a:rPr lang="ru-RU" sz="1600" i="1" dirty="0" smtClean="0"/>
              <a:t>отражение в годовом отчете об исполнении республиканского, местных бюджетов информации о достижении целевых индикаторов </a:t>
            </a:r>
            <a:r>
              <a:rPr lang="kk-KZ" sz="1600" i="1" dirty="0" smtClean="0"/>
              <a:t>стратегических планов госорганов, </a:t>
            </a:r>
            <a:r>
              <a:rPr lang="ru-RU" sz="1600" i="1" dirty="0" smtClean="0"/>
              <a:t>программ развития территорий, </a:t>
            </a:r>
            <a:r>
              <a:rPr lang="kk-KZ" sz="1600" i="1" dirty="0" smtClean="0"/>
              <a:t>а также </a:t>
            </a:r>
            <a:r>
              <a:rPr lang="ru-RU" sz="1600" i="1" dirty="0" smtClean="0"/>
              <a:t>показателей результатов бюджетных программ, причин их </a:t>
            </a:r>
            <a:r>
              <a:rPr lang="ru-RU" sz="1600" i="1" dirty="0" err="1" smtClean="0"/>
              <a:t>недостижения</a:t>
            </a:r>
            <a:r>
              <a:rPr lang="ru-RU" sz="1800" dirty="0" smtClean="0"/>
              <a:t>;</a:t>
            </a:r>
          </a:p>
          <a:p>
            <a:r>
              <a:rPr lang="ru-RU" sz="1600" i="1" dirty="0" smtClean="0"/>
              <a:t>заслушивание руководителей администраторов бюджетных программ</a:t>
            </a:r>
            <a:r>
              <a:rPr lang="kk-KZ" sz="1600" i="1" dirty="0" smtClean="0"/>
              <a:t>:</a:t>
            </a:r>
            <a:r>
              <a:rPr lang="ru-RU" sz="1600" i="1" dirty="0" smtClean="0"/>
              <a:t> при обсуждении годового отчета об исполнении республиканского бюджета в Парламенте</a:t>
            </a:r>
            <a:r>
              <a:rPr lang="kk-KZ" sz="1600" i="1" dirty="0" smtClean="0"/>
              <a:t> - </a:t>
            </a:r>
            <a:r>
              <a:rPr lang="ru-RU" sz="1600" i="1" dirty="0" smtClean="0"/>
              <a:t>о достижении прямых и конечных результатов бюджетных программ, при рассмотрении отчета об исполнении местного бюджета в </a:t>
            </a:r>
            <a:r>
              <a:rPr lang="ru-RU" sz="1600" i="1" dirty="0" err="1" smtClean="0"/>
              <a:t>маслихате</a:t>
            </a:r>
            <a:r>
              <a:rPr lang="kk-KZ" sz="1600" i="1" dirty="0" smtClean="0"/>
              <a:t> - </a:t>
            </a:r>
            <a:r>
              <a:rPr lang="ru-RU" sz="1600" i="1" dirty="0" smtClean="0"/>
              <a:t>о достижении целевых индикаторов программ развития территорий</a:t>
            </a:r>
            <a:r>
              <a:rPr lang="kk-KZ" sz="1600" i="1" dirty="0" smtClean="0"/>
              <a:t> и </a:t>
            </a:r>
            <a:r>
              <a:rPr lang="ru-RU" sz="1600" i="1" dirty="0" smtClean="0"/>
              <a:t>реализации </a:t>
            </a:r>
            <a:r>
              <a:rPr lang="kk-KZ" sz="1600" i="1" dirty="0" smtClean="0"/>
              <a:t>бюджетных </a:t>
            </a:r>
            <a:r>
              <a:rPr lang="ru-RU" sz="1600" i="1" dirty="0" smtClean="0"/>
              <a:t>программ</a:t>
            </a:r>
            <a:r>
              <a:rPr lang="kk-KZ" sz="1600" i="1" dirty="0" smtClean="0"/>
              <a:t>.</a:t>
            </a:r>
            <a:endParaRPr lang="ru-RU" sz="1600" i="1" dirty="0" smtClean="0"/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endParaRPr lang="ru-RU" sz="1800" dirty="0" smtClean="0">
              <a:latin typeface="Calibri" pitchFamily="34" charset="0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endParaRPr lang="ru-RU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7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74638"/>
            <a:ext cx="8928992" cy="561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zh-CN" dirty="0" smtClean="0">
                <a:latin typeface="Calibri" pitchFamily="34" charset="0"/>
              </a:rPr>
              <a:t>Разработка и поэтапное внедрение метода начисления при планировании бюджета </a:t>
            </a:r>
            <a:endParaRPr lang="ru-RU" altLang="zh-CN" dirty="0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7957397"/>
              </p:ext>
            </p:extLst>
          </p:nvPr>
        </p:nvGraphicFramePr>
        <p:xfrm>
          <a:off x="560512" y="1268760"/>
          <a:ext cx="8784976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2520280"/>
              </a:tblGrid>
              <a:tr h="383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Calibri" pitchFamily="34" charset="0"/>
                        </a:rPr>
                        <a:t>Разработка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Calibri" pitchFamily="34" charset="0"/>
                        </a:rPr>
                        <a:t>Примечание</a:t>
                      </a:r>
                      <a:endParaRPr lang="ru-RU" sz="1600" dirty="0">
                        <a:solidFill>
                          <a:srgbClr val="003366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37928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Совместно с МВФ, АБР 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ведется работа по разработке и внедрению 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метода начисления на стадии планирования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на основе 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Calibri" pitchFamily="34" charset="0"/>
                        </a:rPr>
                        <a:t>прогнозной консолидированной финансовой отчетности по РБ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по методу начисления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Calibri" pitchFamily="34" charset="0"/>
                        </a:rPr>
                        <a:t>с 2020 года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 и представление ее в Парламент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 составе ПСЭР и отчета об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сполнении РБ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 качестве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справочной информации.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Прогнозная консолидированная финансовая отчетность по РБ будет включать:</a:t>
                      </a:r>
                    </a:p>
                    <a:p>
                      <a:pPr marL="358775" marR="0" indent="-1730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бухгалтерский баланс</a:t>
                      </a:r>
                    </a:p>
                    <a:p>
                      <a:pPr marL="358775" marR="0" indent="-1730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отчет о результатах деятельности</a:t>
                      </a:r>
                    </a:p>
                    <a:p>
                      <a:pPr marL="358775" marR="0" indent="-1730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отчет о движении денежных средств (прямой метод)</a:t>
                      </a:r>
                    </a:p>
                    <a:p>
                      <a:pPr marL="358775" marR="0" indent="-1730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отчет об изменениях чистых активов/капитала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1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3038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Метод начисления на стадии планирования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позволит получить полноценную картину влияния принимаемых решений не только на денежные потоки, но и активы и обязательства правительства, в том числе долгосрочного характера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5031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60648"/>
            <a:ext cx="8928992" cy="561975"/>
          </a:xfrm>
        </p:spPr>
        <p:txBody>
          <a:bodyPr/>
          <a:lstStyle/>
          <a:p>
            <a:pPr algn="ctr"/>
            <a:r>
              <a:rPr lang="ru-RU" dirty="0" smtClean="0"/>
              <a:t>Внедрение новой системы государственного аудита</a:t>
            </a:r>
            <a:endParaRPr lang="ru-RU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44488" y="1052736"/>
            <a:ext cx="9001000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r>
              <a:rPr lang="ru-RU" sz="1800" b="1" dirty="0" smtClean="0">
                <a:solidFill>
                  <a:srgbClr val="003366"/>
                </a:solidFill>
                <a:latin typeface="Calibri" pitchFamily="34" charset="0"/>
              </a:rPr>
              <a:t>       </a:t>
            </a:r>
            <a:r>
              <a:rPr lang="kk-KZ" sz="1700" b="1" u="sng" kern="1200" dirty="0" smtClean="0">
                <a:latin typeface="Calibri" pitchFamily="34" charset="0"/>
                <a:cs typeface="+mn-cs"/>
              </a:rPr>
              <a:t>с 2016 года внедрены новые инструменты государственного аудита: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endParaRPr lang="kk-KZ" sz="1100" b="1" u="sng" kern="1200" dirty="0" smtClean="0">
              <a:latin typeface="Calibri" pitchFamily="34" charset="0"/>
              <a:cs typeface="+mn-cs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r>
              <a:rPr lang="kk-KZ" sz="1600" kern="1200" dirty="0" smtClean="0">
                <a:latin typeface="Calibri" pitchFamily="34" charset="0"/>
                <a:cs typeface="+mn-cs"/>
              </a:rPr>
              <a:t>       </a:t>
            </a:r>
            <a:r>
              <a:rPr lang="ru-RU" sz="1600" b="1" kern="1200" dirty="0" smtClean="0">
                <a:latin typeface="Calibri" pitchFamily="34" charset="0"/>
                <a:cs typeface="+mn-cs"/>
              </a:rPr>
              <a:t>аудит финансовой отчетности 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– оценка достоверности, обоснованности финансовой отчетности, бухучета и финансового состояния объекта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госаудита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;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  </a:t>
            </a:r>
            <a:r>
              <a:rPr lang="ru-RU" sz="1600" b="1" kern="1200" dirty="0" smtClean="0">
                <a:latin typeface="Calibri" pitchFamily="34" charset="0"/>
                <a:cs typeface="+mn-cs"/>
              </a:rPr>
              <a:t>аудит эффективности 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– оценка и анализ деятельности объекта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госаудита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 на предмет эффективности, экономичности, продуктивности и результативности;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      </a:t>
            </a:r>
            <a:r>
              <a:rPr lang="ru-RU" sz="1600" b="1" kern="1200" dirty="0" smtClean="0">
                <a:latin typeface="Calibri" pitchFamily="34" charset="0"/>
                <a:cs typeface="+mn-cs"/>
              </a:rPr>
              <a:t>аудит соответствия 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– оценка, проверка соблюдения объектом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госаудита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 норм законодательства Республики Казахстан, а также актов субъектов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квазигосударственного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 сектора, принятых для их реализации.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       </a:t>
            </a:r>
            <a:r>
              <a:rPr lang="ru-RU" sz="1600" b="1" kern="1200" dirty="0" smtClean="0">
                <a:latin typeface="Calibri" pitchFamily="34" charset="0"/>
                <a:cs typeface="+mn-cs"/>
              </a:rPr>
              <a:t>Цель государственного аудита 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- повышение эффективности управления и использования бюджетных средств, активов государства и субъектов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квазигосударственного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 сектора.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        Усилена экспертно-аналитической деятельность с основным акцентом на эффективности осваиваемых средств. Путем четкого разделения функций между проверяющими органами исключено дублирование</a:t>
            </a:r>
            <a:r>
              <a:rPr lang="ru-RU" sz="1600" kern="1200" dirty="0" smtClean="0">
                <a:latin typeface="Calibri" pitchFamily="34" charset="0"/>
              </a:rPr>
              <a:t> между ними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. 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        При этом усилена роль Счетного комитета по контролю за исполнением республиканского бюджета и потенциал Служб внутреннего аудита центральных государственных и местных исполнительных органов.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600" kern="1200" dirty="0" smtClean="0">
                <a:latin typeface="Calibri" pitchFamily="34" charset="0"/>
                <a:cs typeface="+mn-cs"/>
              </a:rPr>
              <a:t>        Внедрен </a:t>
            </a:r>
            <a:r>
              <a:rPr lang="kk-KZ" sz="1600" kern="1200" dirty="0" smtClean="0">
                <a:latin typeface="Calibri" pitchFamily="34" charset="0"/>
                <a:cs typeface="+mn-cs"/>
              </a:rPr>
              <a:t>новый инструмент превентивности – </a:t>
            </a:r>
            <a:r>
              <a:rPr lang="kk-KZ" sz="1600" b="1" kern="1200" dirty="0" smtClean="0">
                <a:latin typeface="Calibri" pitchFamily="34" charset="0"/>
                <a:cs typeface="+mn-cs"/>
              </a:rPr>
              <a:t>камеральный контроль</a:t>
            </a:r>
            <a:r>
              <a:rPr lang="kk-KZ" sz="1600" kern="1200" dirty="0" smtClean="0">
                <a:latin typeface="Calibri" pitchFamily="34" charset="0"/>
                <a:cs typeface="+mn-cs"/>
              </a:rPr>
              <a:t>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kk-KZ" sz="1600" kern="1200" dirty="0" smtClean="0">
                <a:latin typeface="Calibri" pitchFamily="34" charset="0"/>
                <a:cs typeface="+mn-cs"/>
              </a:rPr>
              <a:t>        </a:t>
            </a:r>
            <a:r>
              <a:rPr lang="ru-RU" sz="1600" b="1" kern="1200" dirty="0" smtClean="0">
                <a:latin typeface="Calibri" pitchFamily="34" charset="0"/>
                <a:cs typeface="+mn-cs"/>
              </a:rPr>
              <a:t>Цель камерального контроля 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- своевременное пресечение и недопущение нарушений, предоставление объекту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госаудита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 права самостоятельного устранения нарушений, выявленных по результатам камерального контроля, и снижение административной нагрузки на объекты </a:t>
            </a:r>
            <a:r>
              <a:rPr lang="ru-RU" sz="1600" kern="1200" dirty="0" err="1" smtClean="0">
                <a:latin typeface="Calibri" pitchFamily="34" charset="0"/>
                <a:cs typeface="+mn-cs"/>
              </a:rPr>
              <a:t>госаудита</a:t>
            </a:r>
            <a:r>
              <a:rPr lang="ru-RU" sz="1600" kern="1200" dirty="0" smtClean="0">
                <a:latin typeface="Calibri" pitchFamily="34" charset="0"/>
                <a:cs typeface="+mn-cs"/>
              </a:rPr>
              <a:t>.</a:t>
            </a: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endParaRPr lang="ru-RU" sz="1600" kern="1200" dirty="0" smtClean="0">
              <a:latin typeface="Calibri" pitchFamily="34" charset="0"/>
              <a:cs typeface="+mn-cs"/>
            </a:endParaRPr>
          </a:p>
          <a:p>
            <a:pPr marL="358775" indent="-358775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itchFamily="2" charset="2"/>
              <a:buChar char="Ø"/>
            </a:pPr>
            <a:endParaRPr lang="ru-RU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7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74638"/>
            <a:ext cx="8928992" cy="561975"/>
          </a:xfrm>
        </p:spPr>
        <p:txBody>
          <a:bodyPr/>
          <a:lstStyle/>
          <a:p>
            <a:r>
              <a:rPr lang="ru-RU" altLang="zh-CN" dirty="0" smtClean="0">
                <a:latin typeface="Calibri" pitchFamily="34" charset="0"/>
              </a:rPr>
              <a:t>Основные концептуальные новшества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560512" y="1124744"/>
            <a:ext cx="8784976" cy="50405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buAutoNum type="arabicPeriod"/>
            </a:pPr>
            <a:r>
              <a:rPr lang="ru-RU" sz="1600" b="1" dirty="0" smtClean="0">
                <a:latin typeface="Calibri" pitchFamily="34" charset="0"/>
              </a:rPr>
              <a:t>предоставить право </a:t>
            </a:r>
            <a:r>
              <a:rPr lang="ru-RU" sz="1600" dirty="0" smtClean="0">
                <a:latin typeface="Calibri" pitchFamily="34" charset="0"/>
              </a:rPr>
              <a:t>администраторам бюджетных программ перераспределять средства в ходе исполнения бюджета без изменения годового объема расходов по бюджетной программе при условии сохранения запланированных показателей конечных результатов - </a:t>
            </a:r>
            <a:r>
              <a:rPr lang="ru-RU" sz="1600" b="1" dirty="0" smtClean="0">
                <a:latin typeface="Calibri" pitchFamily="34" charset="0"/>
              </a:rPr>
              <a:t>самостоятельно</a:t>
            </a:r>
            <a:r>
              <a:rPr lang="ru-RU" sz="1600" dirty="0" smtClean="0">
                <a:latin typeface="Calibri" pitchFamily="34" charset="0"/>
              </a:rPr>
              <a:t>.  </a:t>
            </a:r>
            <a:r>
              <a:rPr lang="ru-RU" sz="1600" i="1" dirty="0" smtClean="0">
                <a:latin typeface="Calibri" pitchFamily="34" charset="0"/>
              </a:rPr>
              <a:t>При этом - не допускать перераспределение средств с бюджетной программы/подпрограммы развития на текущие бюджетные программы/подпрограммы, а также на новые бюджетные инвестиционные проекты;</a:t>
            </a:r>
          </a:p>
          <a:p>
            <a:pPr algn="just">
              <a:buAutoNum type="arabicPeriod" startAt="2"/>
            </a:pPr>
            <a:r>
              <a:rPr lang="kk-KZ" sz="1600" b="1" dirty="0" smtClean="0">
                <a:latin typeface="Calibri" pitchFamily="34" charset="0"/>
              </a:rPr>
              <a:t>проводить</a:t>
            </a:r>
            <a:r>
              <a:rPr lang="ru-RU" sz="1600" b="1" dirty="0" smtClean="0">
                <a:latin typeface="Calibri" pitchFamily="34" charset="0"/>
              </a:rPr>
              <a:t> перераспределение средств между различными администраторами бюджетных программ</a:t>
            </a:r>
            <a:r>
              <a:rPr lang="ru-RU" sz="1600" dirty="0" smtClean="0">
                <a:latin typeface="Calibri" pitchFamily="34" charset="0"/>
              </a:rPr>
              <a:t> с неэффективных программ на программы, обеспечивающие реализацию задач третьего приоритета «Макроэкономическая стабильность</a:t>
            </a:r>
            <a:r>
              <a:rPr lang="kk-KZ" sz="1600" dirty="0" smtClean="0">
                <a:latin typeface="Calibri" pitchFamily="34" charset="0"/>
              </a:rPr>
              <a:t>»</a:t>
            </a:r>
            <a:r>
              <a:rPr lang="ru-RU" sz="1600" dirty="0" smtClean="0">
                <a:latin typeface="Calibri" pitchFamily="34" charset="0"/>
              </a:rPr>
              <a:t> путем корректировки соответствующего бюджета;</a:t>
            </a:r>
          </a:p>
          <a:p>
            <a:pPr algn="just">
              <a:buAutoNum type="arabicPeriod" startAt="2"/>
            </a:pPr>
            <a:r>
              <a:rPr lang="ru-RU" sz="1600" b="1" dirty="0" smtClean="0">
                <a:latin typeface="Calibri" pitchFamily="34" charset="0"/>
              </a:rPr>
              <a:t>установить 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общий объем резерва Правительства Республики Казахстан в размере 2%</a:t>
            </a:r>
            <a:r>
              <a:rPr lang="ru-RU" sz="1600" dirty="0" smtClean="0">
                <a:latin typeface="Calibri" pitchFamily="34" charset="0"/>
              </a:rPr>
              <a:t>, </a:t>
            </a:r>
            <a:r>
              <a:rPr lang="ru-RU" sz="1600" i="1" dirty="0" smtClean="0">
                <a:latin typeface="Calibri" pitchFamily="34" charset="0"/>
              </a:rPr>
              <a:t>за исключением специального резерва</a:t>
            </a:r>
            <a:r>
              <a:rPr lang="ru-RU" sz="1600" dirty="0" smtClean="0">
                <a:latin typeface="Calibri" pitchFamily="34" charset="0"/>
              </a:rPr>
              <a:t>, а также определить ответственность первых руководителей АБП по эффективному использованию средств и за несвоевременный возврат неиспользованных средств резерва Правительства Республики Казахстан или местного исполнительного органа; </a:t>
            </a:r>
          </a:p>
          <a:p>
            <a:pPr algn="just">
              <a:buAutoNum type="arabicPeriod" startAt="2"/>
            </a:pPr>
            <a:r>
              <a:rPr lang="ru-RU" sz="1600" b="1" dirty="0" smtClean="0">
                <a:latin typeface="Calibri" pitchFamily="34" charset="0"/>
              </a:rPr>
              <a:t>расширить источники поступлений в </a:t>
            </a:r>
            <a:r>
              <a:rPr lang="ru-RU" sz="1600" b="1" dirty="0" err="1" smtClean="0">
                <a:latin typeface="Calibri" pitchFamily="34" charset="0"/>
              </a:rPr>
              <a:t>Нацфонд</a:t>
            </a:r>
            <a:r>
              <a:rPr lang="ru-RU" sz="1600" b="1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путем включения в них поступлений от приватизации, а также дополнить поступлениями от возврата части неиспользованных средств, привлеченных в республиканский бюджет в виде целевого и гарантированного трансфертов;</a:t>
            </a:r>
          </a:p>
          <a:p>
            <a:pPr marL="457200" indent="-457200" algn="just">
              <a:spcBef>
                <a:spcPts val="0"/>
              </a:spcBef>
              <a:spcAft>
                <a:spcPts val="1800"/>
              </a:spcAft>
              <a:buNone/>
            </a:pPr>
            <a:endParaRPr lang="ru-RU" altLang="zh-CN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7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74638"/>
            <a:ext cx="8928992" cy="561975"/>
          </a:xfrm>
        </p:spPr>
        <p:txBody>
          <a:bodyPr/>
          <a:lstStyle/>
          <a:p>
            <a:r>
              <a:rPr lang="ru-RU" altLang="zh-CN" dirty="0" smtClean="0">
                <a:latin typeface="Calibri" pitchFamily="34" charset="0"/>
              </a:rPr>
              <a:t>Основные концептуальные новшества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560512" y="1124744"/>
            <a:ext cx="8784976" cy="50405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buNone/>
            </a:pPr>
            <a:r>
              <a:rPr lang="ru-RU" sz="1600" b="1" dirty="0" smtClean="0">
                <a:latin typeface="Calibri" pitchFamily="34" charset="0"/>
              </a:rPr>
              <a:t>5. исключить разработку</a:t>
            </a:r>
            <a:r>
              <a:rPr lang="ru-RU" sz="1600" dirty="0" smtClean="0">
                <a:latin typeface="Calibri" pitchFamily="34" charset="0"/>
              </a:rPr>
              <a:t> постановления Правительства Республики Казахстан и местных исполнительных органов о реализации закона о республиканском бюджете и решений </a:t>
            </a:r>
            <a:r>
              <a:rPr lang="ru-RU" sz="1600" dirty="0" err="1" smtClean="0">
                <a:latin typeface="Calibri" pitchFamily="34" charset="0"/>
              </a:rPr>
              <a:t>маслихатов</a:t>
            </a:r>
            <a:r>
              <a:rPr lang="ru-RU" sz="1600" dirty="0" smtClean="0">
                <a:latin typeface="Calibri" pitchFamily="34" charset="0"/>
              </a:rPr>
              <a:t> о местных бюджетах, а также о корректировке бюджетов, </a:t>
            </a:r>
            <a:r>
              <a:rPr lang="ru-RU" sz="1600" b="1" dirty="0" smtClean="0">
                <a:latin typeface="Calibri" pitchFamily="34" charset="0"/>
              </a:rPr>
              <a:t>закрепив компетенцию по утверждению нормативного правового акта</a:t>
            </a:r>
            <a:r>
              <a:rPr lang="ru-RU" sz="1600" dirty="0" smtClean="0">
                <a:latin typeface="Calibri" pitchFamily="34" charset="0"/>
              </a:rPr>
              <a:t> – за центральным уполномоченным органам по бюджетному планированию по согласованию с центральным уполномоченным органом по государственному планированию и за местным уполномоченным органом по государственному планированию соответственно;</a:t>
            </a:r>
          </a:p>
          <a:p>
            <a:pPr algn="just">
              <a:buNone/>
            </a:pPr>
            <a:r>
              <a:rPr lang="ru-RU" sz="1600" b="1" dirty="0" smtClean="0">
                <a:latin typeface="Calibri" pitchFamily="34" charset="0"/>
              </a:rPr>
              <a:t>6.    предусмотреть лимит по текущим </a:t>
            </a:r>
            <a:r>
              <a:rPr lang="ru-RU" sz="1600" dirty="0" smtClean="0">
                <a:latin typeface="Calibri" pitchFamily="34" charset="0"/>
              </a:rPr>
              <a:t>административным расходам государственных органов;</a:t>
            </a:r>
          </a:p>
          <a:p>
            <a:pPr algn="just">
              <a:buNone/>
            </a:pPr>
            <a:r>
              <a:rPr lang="ru-RU" sz="1600" b="1" dirty="0" smtClean="0">
                <a:latin typeface="Calibri" pitchFamily="34" charset="0"/>
              </a:rPr>
              <a:t>7.  осуществлять регистрацию договоров ГЧП и концессии на республиканском уровне </a:t>
            </a:r>
            <a:r>
              <a:rPr lang="ru-RU" sz="1600" dirty="0" smtClean="0">
                <a:latin typeface="Calibri" pitchFamily="34" charset="0"/>
              </a:rPr>
              <a:t>- в центральном уполномоченном органе по исполнению бюджета согласно постановлению Правительства РК о принятии государственных обязательств;  </a:t>
            </a:r>
            <a:r>
              <a:rPr lang="ru-RU" sz="1600" b="1" dirty="0" smtClean="0">
                <a:latin typeface="Calibri" pitchFamily="34" charset="0"/>
              </a:rPr>
              <a:t>на местном уровне </a:t>
            </a:r>
            <a:r>
              <a:rPr lang="ru-RU" sz="1600" dirty="0" smtClean="0">
                <a:latin typeface="Calibri" pitchFamily="34" charset="0"/>
              </a:rPr>
              <a:t>- в местных уполномоченных органах по исполнению бюджета согласно решению </a:t>
            </a:r>
            <a:r>
              <a:rPr lang="ru-RU" sz="1600" dirty="0" err="1" smtClean="0">
                <a:latin typeface="Calibri" pitchFamily="34" charset="0"/>
              </a:rPr>
              <a:t>маслихата</a:t>
            </a:r>
            <a:r>
              <a:rPr lang="ru-RU" sz="1600" dirty="0" smtClean="0">
                <a:latin typeface="Calibri" pitchFamily="34" charset="0"/>
              </a:rPr>
              <a:t>, в подтверждение факта регистрации договора - предоставление свидетельства о регистрации ;</a:t>
            </a:r>
          </a:p>
          <a:p>
            <a:pPr algn="just">
              <a:buNone/>
            </a:pPr>
            <a:r>
              <a:rPr lang="ru-RU" sz="1600" b="1" dirty="0" smtClean="0">
                <a:latin typeface="Calibri" pitchFamily="34" charset="0"/>
              </a:rPr>
              <a:t>8.</a:t>
            </a:r>
            <a:r>
              <a:rPr lang="ru-RU" sz="1600" dirty="0" smtClean="0">
                <a:latin typeface="Calibri" pitchFamily="34" charset="0"/>
              </a:rPr>
              <a:t>  </a:t>
            </a:r>
            <a:r>
              <a:rPr lang="ru-RU" sz="1600" b="1" dirty="0" smtClean="0">
                <a:latin typeface="Calibri" pitchFamily="34" charset="0"/>
              </a:rPr>
              <a:t>расширить источники поступлений в </a:t>
            </a:r>
            <a:r>
              <a:rPr lang="ru-RU" sz="1600" b="1" dirty="0" err="1" smtClean="0">
                <a:latin typeface="Calibri" pitchFamily="34" charset="0"/>
              </a:rPr>
              <a:t>Нацфонд</a:t>
            </a:r>
            <a:r>
              <a:rPr lang="ru-RU" sz="1600" b="1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путем включения в них поступлений от приватизации, а также дополнить поступлениями от возврата части неиспользованных средств, привлеченных в республиканский бюджет в виде целевого и гарантированного трансфертов.</a:t>
            </a:r>
          </a:p>
          <a:p>
            <a:pPr marL="457200" indent="-457200" algn="just">
              <a:spcBef>
                <a:spcPts val="0"/>
              </a:spcBef>
              <a:spcAft>
                <a:spcPts val="1800"/>
              </a:spcAft>
              <a:buNone/>
            </a:pPr>
            <a:endParaRPr lang="ru-RU" altLang="zh-CN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7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22937</TotalTime>
  <Words>862</Words>
  <Application>Microsoft Office PowerPoint</Application>
  <PresentationFormat>Лист A4 (210x297 мм)</PresentationFormat>
  <Paragraphs>47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4_Оформление по умолчанию</vt:lpstr>
      <vt:lpstr>К докладу по теме «О ходе реализации Закона Республики Казахстан «О внесении изменений и дополнений в некоторые законодательные акты Республики Казахстан по вопросам совершенствования бюджетного законодательства» (шаги 91, 92, 93)</vt:lpstr>
      <vt:lpstr>Расширение самостоятельности и усиления ответственности государственных органов за достижение целевых индикаторов:</vt:lpstr>
      <vt:lpstr>Внедрен новый формат представления проекта бюджета и отчета о его исполнении с акцентом на достижение результатов</vt:lpstr>
      <vt:lpstr>Разработка и поэтапное внедрение метода начисления при планировании бюджета </vt:lpstr>
      <vt:lpstr>Внедрение новой системы государственного аудита</vt:lpstr>
      <vt:lpstr>Основные концептуальные новшества</vt:lpstr>
      <vt:lpstr>Основные концептуальные новшества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4011</cp:revision>
  <cp:lastPrinted>2016-03-26T08:04:13Z</cp:lastPrinted>
  <dcterms:created xsi:type="dcterms:W3CDTF">2008-11-13T12:29:55Z</dcterms:created>
  <dcterms:modified xsi:type="dcterms:W3CDTF">2017-03-29T11:08:15Z</dcterms:modified>
</cp:coreProperties>
</file>