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9"/>
  </p:notesMasterIdLst>
  <p:sldIdLst>
    <p:sldId id="330" r:id="rId2"/>
    <p:sldId id="341" r:id="rId3"/>
    <p:sldId id="336" r:id="rId4"/>
    <p:sldId id="332" r:id="rId5"/>
    <p:sldId id="333" r:id="rId6"/>
    <p:sldId id="335" r:id="rId7"/>
    <p:sldId id="337" r:id="rId8"/>
    <p:sldId id="339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34" r:id="rId18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43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414"/>
    <a:srgbClr val="33CCFF"/>
    <a:srgbClr val="FF9900"/>
    <a:srgbClr val="99A2E5"/>
    <a:srgbClr val="42AFB6"/>
    <a:srgbClr val="CB1B4A"/>
    <a:srgbClr val="CCCC00"/>
    <a:srgbClr val="C2C923"/>
    <a:srgbClr val="007A7D"/>
    <a:srgbClr val="074D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4" autoAdjust="0"/>
    <p:restoredTop sz="94957" autoAdjust="0"/>
  </p:normalViewPr>
  <p:slideViewPr>
    <p:cSldViewPr snapToGrid="0">
      <p:cViewPr>
        <p:scale>
          <a:sx n="75" d="100"/>
          <a:sy n="75" d="100"/>
        </p:scale>
        <p:origin x="54" y="-90"/>
      </p:cViewPr>
      <p:guideLst>
        <p:guide orient="horz" pos="2160"/>
        <p:guide pos="3840"/>
        <p:guide orient="horz" pos="43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4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8158904760021"/>
          <c:y val="2.6653441047141836E-2"/>
          <c:w val="0.3826310027829436"/>
          <c:h val="0.942857142857142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СБН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852</c:v>
                </c:pt>
                <c:pt idx="1">
                  <c:v>765</c:v>
                </c:pt>
                <c:pt idx="2">
                  <c:v>681</c:v>
                </c:pt>
                <c:pt idx="3">
                  <c:v>467</c:v>
                </c:pt>
                <c:pt idx="4">
                  <c:v>484</c:v>
                </c:pt>
                <c:pt idx="5">
                  <c:v>445</c:v>
                </c:pt>
                <c:pt idx="6">
                  <c:v>919</c:v>
                </c:pt>
                <c:pt idx="7">
                  <c:v>1052</c:v>
                </c:pt>
                <c:pt idx="8">
                  <c:v>1071</c:v>
                </c:pt>
                <c:pt idx="9">
                  <c:v>1022</c:v>
                </c:pt>
                <c:pt idx="10">
                  <c:v>668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0990440"/>
        <c:axId val="420993968"/>
      </c:barChart>
      <c:catAx>
        <c:axId val="420990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0993968"/>
        <c:crosses val="autoZero"/>
        <c:auto val="1"/>
        <c:lblAlgn val="ctr"/>
        <c:lblOffset val="100"/>
        <c:noMultiLvlLbl val="0"/>
      </c:catAx>
      <c:valAx>
        <c:axId val="4209939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0990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36782902137237"/>
          <c:y val="2.7848101265822784E-2"/>
          <c:w val="0.63652753512193949"/>
          <c:h val="0.944303797468354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СБН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Lbls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155177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196297</c:v>
                </c:pt>
                <c:pt idx="1">
                  <c:v>211275</c:v>
                </c:pt>
                <c:pt idx="2">
                  <c:v>218633</c:v>
                </c:pt>
                <c:pt idx="3">
                  <c:v>187040</c:v>
                </c:pt>
                <c:pt idx="4">
                  <c:v>173640</c:v>
                </c:pt>
                <c:pt idx="5">
                  <c:v>163018</c:v>
                </c:pt>
                <c:pt idx="6">
                  <c:v>164291</c:v>
                </c:pt>
                <c:pt idx="7">
                  <c:v>151237</c:v>
                </c:pt>
                <c:pt idx="8">
                  <c:v>179096</c:v>
                </c:pt>
                <c:pt idx="9">
                  <c:v>155177</c:v>
                </c:pt>
                <c:pt idx="10">
                  <c:v>100076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20990832"/>
        <c:axId val="420989656"/>
      </c:barChart>
      <c:catAx>
        <c:axId val="420990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0989656"/>
        <c:crosses val="autoZero"/>
        <c:auto val="1"/>
        <c:lblAlgn val="ctr"/>
        <c:lblOffset val="100"/>
        <c:noMultiLvlLbl val="0"/>
      </c:catAx>
      <c:valAx>
        <c:axId val="420989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099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22271842009914"/>
          <c:y val="1.7078842417425095E-2"/>
          <c:w val="0.51971943472543414"/>
          <c:h val="0.942857142857142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СБН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Lbls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47050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Лист1!$B$2:$B$12</c:f>
              <c:numCache>
                <c:formatCode>#,##0</c:formatCode>
                <c:ptCount val="11"/>
                <c:pt idx="0">
                  <c:v>41808</c:v>
                </c:pt>
                <c:pt idx="1">
                  <c:v>37933</c:v>
                </c:pt>
                <c:pt idx="2">
                  <c:v>58129</c:v>
                </c:pt>
                <c:pt idx="3">
                  <c:v>64480</c:v>
                </c:pt>
                <c:pt idx="4">
                  <c:v>24489</c:v>
                </c:pt>
                <c:pt idx="5">
                  <c:v>38390</c:v>
                </c:pt>
                <c:pt idx="6">
                  <c:v>42068</c:v>
                </c:pt>
                <c:pt idx="7">
                  <c:v>53501</c:v>
                </c:pt>
                <c:pt idx="8">
                  <c:v>52727</c:v>
                </c:pt>
                <c:pt idx="9">
                  <c:v>58312</c:v>
                </c:pt>
                <c:pt idx="10">
                  <c:v>44819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0970448"/>
        <c:axId val="420973584"/>
      </c:barChart>
      <c:catAx>
        <c:axId val="420970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0973584"/>
        <c:crosses val="autoZero"/>
        <c:auto val="1"/>
        <c:lblAlgn val="ctr"/>
        <c:lblOffset val="100"/>
        <c:noMultiLvlLbl val="0"/>
      </c:catAx>
      <c:valAx>
        <c:axId val="420973584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420970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580609824512263"/>
          <c:y val="0.12081779929314269"/>
          <c:w val="0.57772232162476067"/>
          <c:h val="0.7324452802964167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алкоголь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002060"/>
              </a:solidFill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1419262049187149"/>
                  <c:y val="-8.974360404809483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НД</c:v>
                </c:pt>
                <c:pt idx="1">
                  <c:v>АП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191540789010547E-2"/>
          <c:y val="0.11345855891038943"/>
          <c:w val="0.97380834876654288"/>
          <c:h val="0.673698800070448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90F-4202-B8F0-BB5059FDFD1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8049007000582457E-3"/>
                  <c:y val="2.4723500598560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90F-4202-B8F0-BB5059FDFD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338899351710305E-3"/>
                  <c:y val="2.12895321046982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90F-4202-B8F0-BB5059FDFD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913617703911355E-3"/>
                  <c:y val="2.873547252851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90F-4202-B8F0-BB5059FDFD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0677699260697835E-3"/>
                  <c:y val="2.6429847633992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90F-4202-B8F0-BB5059FDFD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1355597406841993E-3"/>
                  <c:y val="8.51581284187936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90F-4202-B8F0-BB5059FDFD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8940095151705927E-3"/>
                  <c:y val="8.6921635400506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90F-4202-B8F0-BB5059FDFD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0969241693020012E-3"/>
                  <c:y val="4.25790642093964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90F-4202-B8F0-BB5059FDFD1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472C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3 мес. 2022</c:v>
                </c:pt>
                <c:pt idx="6">
                  <c:v>3 мес. 2023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2929</c:v>
                </c:pt>
                <c:pt idx="1">
                  <c:v>2614</c:v>
                </c:pt>
                <c:pt idx="2">
                  <c:v>1859</c:v>
                </c:pt>
                <c:pt idx="3">
                  <c:v>1505</c:v>
                </c:pt>
                <c:pt idx="4">
                  <c:v>1711</c:v>
                </c:pt>
                <c:pt idx="5">
                  <c:v>397</c:v>
                </c:pt>
                <c:pt idx="6">
                  <c:v>458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90F-4202-B8F0-BB5059FDFD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4821848"/>
        <c:axId val="12014208"/>
      </c:barChart>
      <c:catAx>
        <c:axId val="324821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2014208"/>
        <c:crosses val="autoZero"/>
        <c:auto val="1"/>
        <c:lblAlgn val="ctr"/>
        <c:lblOffset val="100"/>
        <c:noMultiLvlLbl val="0"/>
      </c:catAx>
      <c:valAx>
        <c:axId val="120142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24821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886584867441703E-2"/>
          <c:y val="8.3694702839473251E-2"/>
          <c:w val="0.56257835973597092"/>
          <c:h val="0.8326109956940703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8"/>
          </c:dPt>
          <c:dPt>
            <c:idx val="1"/>
            <c:bubble3D val="0"/>
            <c:explosion val="10"/>
          </c:dPt>
          <c:dPt>
            <c:idx val="2"/>
            <c:bubble3D val="0"/>
            <c:explosion val="10"/>
          </c:dPt>
          <c:dPt>
            <c:idx val="3"/>
            <c:bubble3D val="0"/>
            <c:explosion val="11"/>
          </c:dPt>
          <c:dPt>
            <c:idx val="4"/>
            <c:bubble3D val="0"/>
            <c:explosion val="13"/>
          </c:dPt>
          <c:dPt>
            <c:idx val="5"/>
            <c:bubble3D val="0"/>
            <c:explosion val="15"/>
          </c:dPt>
          <c:dPt>
            <c:idx val="6"/>
            <c:bubble3D val="0"/>
            <c:explosion val="16"/>
          </c:dPt>
          <c:dPt>
            <c:idx val="7"/>
            <c:bubble3D val="0"/>
            <c:explosion val="15"/>
          </c:dPt>
          <c:cat>
            <c:strRef>
              <c:f>Лист1!$A$2:$A$9</c:f>
              <c:strCache>
                <c:ptCount val="8"/>
                <c:pt idx="0">
                  <c:v>Кража и мелкое хищение</c:v>
                </c:pt>
                <c:pt idx="1">
                  <c:v>Грабеж</c:v>
                </c:pt>
                <c:pt idx="2">
                  <c:v>Причинение телесных повреждений</c:v>
                </c:pt>
                <c:pt idx="3">
                  <c:v>Грабеж</c:v>
                </c:pt>
                <c:pt idx="4">
                  <c:v>Разбой</c:v>
                </c:pt>
                <c:pt idx="5">
                  <c:v>Хулиганство</c:v>
                </c:pt>
                <c:pt idx="6">
                  <c:v>Угон</c:v>
                </c:pt>
                <c:pt idx="7">
                  <c:v>Половые преступления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260</c:v>
                </c:pt>
                <c:pt idx="1">
                  <c:v>44</c:v>
                </c:pt>
                <c:pt idx="2">
                  <c:v>26</c:v>
                </c:pt>
                <c:pt idx="3">
                  <c:v>44</c:v>
                </c:pt>
                <c:pt idx="4">
                  <c:v>2</c:v>
                </c:pt>
                <c:pt idx="5">
                  <c:v>12</c:v>
                </c:pt>
                <c:pt idx="6">
                  <c:v>10</c:v>
                </c:pt>
                <c:pt idx="7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9756444058024338"/>
          <c:y val="2.6469364822161383E-2"/>
          <c:w val="0.39789546066794951"/>
          <c:h val="0.97353063517783867"/>
        </c:manualLayout>
      </c:layout>
      <c:overlay val="0"/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85757411495726E-2"/>
          <c:y val="3.3563986635190515E-2"/>
          <c:w val="0.97380834876654288"/>
          <c:h val="0.746563490443183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897CF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298-4E90-B750-CC378FEFB7C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7.6635968393901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897C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3 мес. 2021</c:v>
                </c:pt>
                <c:pt idx="6">
                  <c:v>3 мес. 2022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2102</c:v>
                </c:pt>
                <c:pt idx="1">
                  <c:v>2119</c:v>
                </c:pt>
                <c:pt idx="2">
                  <c:v>1792</c:v>
                </c:pt>
                <c:pt idx="3">
                  <c:v>2072</c:v>
                </c:pt>
                <c:pt idx="4">
                  <c:v>1981</c:v>
                </c:pt>
                <c:pt idx="5">
                  <c:v>561</c:v>
                </c:pt>
                <c:pt idx="6">
                  <c:v>629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98-4E90-B750-CC378FEFB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3373800"/>
        <c:axId val="323370272"/>
      </c:barChart>
      <c:catAx>
        <c:axId val="323373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23370272"/>
        <c:crosses val="autoZero"/>
        <c:auto val="1"/>
        <c:lblAlgn val="ctr"/>
        <c:lblOffset val="100"/>
        <c:noMultiLvlLbl val="0"/>
      </c:catAx>
      <c:valAx>
        <c:axId val="3233702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323373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107655690664225E-2"/>
          <c:y val="0.1203283542871003"/>
          <c:w val="0.96815652496073956"/>
          <c:h val="0.669470959493875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7226186700737508E-1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795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A8A-411B-9CE9-CA4BAC0C719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3 мес. 2021</c:v>
                </c:pt>
                <c:pt idx="1">
                  <c:v>3 мес. 2022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239</c:v>
                </c:pt>
                <c:pt idx="1">
                  <c:v>234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A8A-411B-9CE9-CA4BAC0C71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3372232"/>
        <c:axId val="323373408"/>
      </c:barChart>
      <c:catAx>
        <c:axId val="323372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23373408"/>
        <c:crosses val="autoZero"/>
        <c:auto val="1"/>
        <c:lblAlgn val="ctr"/>
        <c:lblOffset val="100"/>
        <c:noMultiLvlLbl val="0"/>
      </c:catAx>
      <c:valAx>
        <c:axId val="3233734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23372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C1F070-1FDF-4476-B3DD-2EBD108D077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381057-9523-4049-82D3-AA058409CE1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  <a:latin typeface="Arial Narrow" pitchFamily="34" charset="0"/>
            </a:rPr>
            <a:t>22 тыс. </a:t>
          </a:r>
          <a:r>
            <a:rPr lang="ru-RU" sz="2000" dirty="0" smtClean="0">
              <a:solidFill>
                <a:schemeClr val="accent5">
                  <a:lumMod val="50000"/>
                </a:schemeClr>
              </a:solidFill>
              <a:latin typeface="Arial Narrow" pitchFamily="34" charset="0"/>
            </a:rPr>
            <a:t>родители привлечены к административной ответственности за нахождение в ночное время без родителей вне дома или в развлекательных заведениях </a:t>
          </a:r>
          <a:r>
            <a:rPr lang="ru-RU" sz="1800" i="1" dirty="0" smtClean="0">
              <a:solidFill>
                <a:schemeClr val="accent5">
                  <a:lumMod val="50000"/>
                </a:schemeClr>
              </a:solidFill>
              <a:latin typeface="Arial Narrow" pitchFamily="34" charset="0"/>
            </a:rPr>
            <a:t>(2022г. – 82 тыс.) </a:t>
          </a:r>
          <a:endParaRPr lang="ru-RU" sz="1800" i="1" dirty="0"/>
        </a:p>
      </dgm:t>
    </dgm:pt>
    <dgm:pt modelId="{3B3E294A-6171-4B8C-986E-97D34C09EFFA}" type="parTrans" cxnId="{C17C9589-77DA-495F-AEF1-BD82CAD5992C}">
      <dgm:prSet/>
      <dgm:spPr/>
      <dgm:t>
        <a:bodyPr/>
        <a:lstStyle/>
        <a:p>
          <a:endParaRPr lang="ru-RU"/>
        </a:p>
      </dgm:t>
    </dgm:pt>
    <dgm:pt modelId="{5E75FD22-E549-4D19-BF5D-C6EC25DF8423}" type="sibTrans" cxnId="{C17C9589-77DA-495F-AEF1-BD82CAD5992C}">
      <dgm:prSet/>
      <dgm:spPr/>
      <dgm:t>
        <a:bodyPr/>
        <a:lstStyle/>
        <a:p>
          <a:endParaRPr lang="ru-RU"/>
        </a:p>
      </dgm:t>
    </dgm:pt>
    <dgm:pt modelId="{7FFFAA2D-A6B6-4F40-A14A-F1BAFC44ACF8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  <a:latin typeface="Arial Narrow" pitchFamily="34" charset="0"/>
            </a:rPr>
            <a:t>680</a:t>
          </a:r>
          <a:r>
            <a:rPr lang="ru-RU" sz="2200" b="1" dirty="0" smtClean="0">
              <a:solidFill>
                <a:schemeClr val="accent5">
                  <a:lumMod val="50000"/>
                </a:schemeClr>
              </a:solidFill>
              <a:latin typeface="Arial Narrow" pitchFamily="34" charset="0"/>
            </a:rPr>
            <a:t> </a:t>
          </a:r>
          <a:r>
            <a:rPr lang="ru-RU" sz="2000" dirty="0" smtClean="0">
              <a:solidFill>
                <a:schemeClr val="accent5">
                  <a:lumMod val="50000"/>
                </a:schemeClr>
              </a:solidFill>
              <a:latin typeface="Arial Narrow" pitchFamily="34" charset="0"/>
            </a:rPr>
            <a:t>предприниматели привлечены к административной ответственности за допущение нахождения                                в развлекательных заведениях в ночное время</a:t>
          </a:r>
          <a:endParaRPr lang="ru-RU" sz="2000" dirty="0"/>
        </a:p>
      </dgm:t>
    </dgm:pt>
    <dgm:pt modelId="{EE6D5B0F-B8F7-4EEF-8663-C57236EE7074}" type="parTrans" cxnId="{CA386E85-D112-47FF-8870-B3ECD9B427CC}">
      <dgm:prSet/>
      <dgm:spPr/>
      <dgm:t>
        <a:bodyPr/>
        <a:lstStyle/>
        <a:p>
          <a:endParaRPr lang="ru-RU"/>
        </a:p>
      </dgm:t>
    </dgm:pt>
    <dgm:pt modelId="{129CE632-45BB-40D9-AA67-7A8DE9757457}" type="sibTrans" cxnId="{CA386E85-D112-47FF-8870-B3ECD9B427CC}">
      <dgm:prSet/>
      <dgm:spPr/>
      <dgm:t>
        <a:bodyPr/>
        <a:lstStyle/>
        <a:p>
          <a:endParaRPr lang="ru-RU"/>
        </a:p>
      </dgm:t>
    </dgm:pt>
    <dgm:pt modelId="{223639AA-4DEB-4720-B27F-3C0A24643C0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  <a:latin typeface="Arial Narrow" pitchFamily="34" charset="0"/>
            </a:rPr>
            <a:t>1,5 тыс. </a:t>
          </a:r>
          <a:r>
            <a:rPr lang="ru-RU" sz="2000" dirty="0" smtClean="0">
              <a:solidFill>
                <a:schemeClr val="accent5">
                  <a:lumMod val="50000"/>
                </a:schemeClr>
              </a:solidFill>
              <a:latin typeface="Arial Narrow" pitchFamily="34" charset="0"/>
            </a:rPr>
            <a:t>безнадзорных доставлены в Центр адаптации несовершеннолетних</a:t>
          </a:r>
          <a:endParaRPr lang="ru-RU" sz="2000" dirty="0"/>
        </a:p>
      </dgm:t>
    </dgm:pt>
    <dgm:pt modelId="{7A498D9C-667E-46F4-82C0-DF60B5425F4E}" type="parTrans" cxnId="{76CF27B9-CE94-4623-9525-D39056C849FF}">
      <dgm:prSet/>
      <dgm:spPr/>
      <dgm:t>
        <a:bodyPr/>
        <a:lstStyle/>
        <a:p>
          <a:endParaRPr lang="ru-RU"/>
        </a:p>
      </dgm:t>
    </dgm:pt>
    <dgm:pt modelId="{8A61DD88-5CCE-4EEB-91ED-39CD3D3420EC}" type="sibTrans" cxnId="{76CF27B9-CE94-4623-9525-D39056C849FF}">
      <dgm:prSet/>
      <dgm:spPr/>
      <dgm:t>
        <a:bodyPr/>
        <a:lstStyle/>
        <a:p>
          <a:endParaRPr lang="ru-RU"/>
        </a:p>
      </dgm:t>
    </dgm:pt>
    <dgm:pt modelId="{3DE47ABD-D4EE-4640-A1A1-7C4BEB2BC57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  <a:latin typeface="Arial Narrow" pitchFamily="34" charset="0"/>
            </a:rPr>
            <a:t>78 </a:t>
          </a:r>
          <a:r>
            <a:rPr lang="ru-RU" sz="2000" b="0" dirty="0" smtClean="0">
              <a:solidFill>
                <a:schemeClr val="accent5">
                  <a:lumMod val="50000"/>
                </a:schemeClr>
              </a:solidFill>
              <a:latin typeface="Arial Narrow" pitchFamily="34" charset="0"/>
            </a:rPr>
            <a:t>ходатайств направлено в суд для направление трудных подростков в специальные организации образования </a:t>
          </a:r>
          <a:r>
            <a:rPr lang="ru-RU" sz="2000" b="0" i="1" dirty="0" smtClean="0">
              <a:solidFill>
                <a:schemeClr val="accent5">
                  <a:lumMod val="50000"/>
                </a:schemeClr>
              </a:solidFill>
              <a:latin typeface="Arial Narrow" pitchFamily="34" charset="0"/>
            </a:rPr>
            <a:t>(удовлетворено – 37).</a:t>
          </a:r>
          <a:endParaRPr lang="ru-RU" sz="2000" b="0" i="1" dirty="0">
            <a:solidFill>
              <a:schemeClr val="accent5">
                <a:lumMod val="50000"/>
              </a:schemeClr>
            </a:solidFill>
          </a:endParaRPr>
        </a:p>
      </dgm:t>
    </dgm:pt>
    <dgm:pt modelId="{05E92AC2-9626-4046-97E5-C5CA4C774180}" type="parTrans" cxnId="{DA683ACD-DB55-4497-A180-66C4050161B9}">
      <dgm:prSet/>
      <dgm:spPr/>
      <dgm:t>
        <a:bodyPr/>
        <a:lstStyle/>
        <a:p>
          <a:endParaRPr lang="ru-RU"/>
        </a:p>
      </dgm:t>
    </dgm:pt>
    <dgm:pt modelId="{987D27BD-1BC7-4BB5-B77C-9FCED2980ED7}" type="sibTrans" cxnId="{DA683ACD-DB55-4497-A180-66C4050161B9}">
      <dgm:prSet/>
      <dgm:spPr/>
      <dgm:t>
        <a:bodyPr/>
        <a:lstStyle/>
        <a:p>
          <a:endParaRPr lang="ru-RU"/>
        </a:p>
      </dgm:t>
    </dgm:pt>
    <dgm:pt modelId="{419B56CD-A9A0-40BF-9E6D-C9E145EEE241}">
      <dgm:prSet phldrT="[Текст]" phldr="1"/>
      <dgm:spPr/>
      <dgm:t>
        <a:bodyPr/>
        <a:lstStyle/>
        <a:p>
          <a:endParaRPr lang="ru-RU" dirty="0"/>
        </a:p>
      </dgm:t>
    </dgm:pt>
    <dgm:pt modelId="{F584CB69-B2D7-4C68-8FB8-163366E3C95E}" type="sibTrans" cxnId="{D92B1621-92F2-4FD0-B197-4EDBB72CAB89}">
      <dgm:prSet/>
      <dgm:spPr/>
      <dgm:t>
        <a:bodyPr/>
        <a:lstStyle/>
        <a:p>
          <a:endParaRPr lang="ru-RU"/>
        </a:p>
      </dgm:t>
    </dgm:pt>
    <dgm:pt modelId="{6A8691B2-740D-46C5-A74D-69C546480273}" type="parTrans" cxnId="{D92B1621-92F2-4FD0-B197-4EDBB72CAB89}">
      <dgm:prSet/>
      <dgm:spPr/>
      <dgm:t>
        <a:bodyPr/>
        <a:lstStyle/>
        <a:p>
          <a:endParaRPr lang="ru-RU"/>
        </a:p>
      </dgm:t>
    </dgm:pt>
    <dgm:pt modelId="{E2A12CF2-0D36-42C2-B45D-275AE069C5A6}" type="pres">
      <dgm:prSet presAssocID="{7EC1F070-1FDF-4476-B3DD-2EBD108D077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43F6A44-8832-4F80-BCD2-35C2368E69F9}" type="pres">
      <dgm:prSet presAssocID="{419B56CD-A9A0-40BF-9E6D-C9E145EEE241}" presName="thickLine" presStyleLbl="alignNode1" presStyleIdx="0" presStyleCnt="1"/>
      <dgm:spPr/>
    </dgm:pt>
    <dgm:pt modelId="{9043DCF6-EFE8-4A5D-902E-C2CA0116313C}" type="pres">
      <dgm:prSet presAssocID="{419B56CD-A9A0-40BF-9E6D-C9E145EEE241}" presName="horz1" presStyleCnt="0"/>
      <dgm:spPr/>
    </dgm:pt>
    <dgm:pt modelId="{7E70C113-ABFA-433D-B247-D54F55040EA9}" type="pres">
      <dgm:prSet presAssocID="{419B56CD-A9A0-40BF-9E6D-C9E145EEE241}" presName="tx1" presStyleLbl="revTx" presStyleIdx="0" presStyleCnt="5"/>
      <dgm:spPr/>
      <dgm:t>
        <a:bodyPr/>
        <a:lstStyle/>
        <a:p>
          <a:endParaRPr lang="ru-RU"/>
        </a:p>
      </dgm:t>
    </dgm:pt>
    <dgm:pt modelId="{37D3B882-EF8E-4FCF-895C-914AA4BA965B}" type="pres">
      <dgm:prSet presAssocID="{419B56CD-A9A0-40BF-9E6D-C9E145EEE241}" presName="vert1" presStyleCnt="0"/>
      <dgm:spPr/>
    </dgm:pt>
    <dgm:pt modelId="{4F69E33A-3F7C-450C-946D-5AEE1BD41E04}" type="pres">
      <dgm:prSet presAssocID="{15381057-9523-4049-82D3-AA058409CE13}" presName="vertSpace2a" presStyleCnt="0"/>
      <dgm:spPr/>
    </dgm:pt>
    <dgm:pt modelId="{DB6B8426-ABFC-48E4-A8C9-3EEA8A5A947B}" type="pres">
      <dgm:prSet presAssocID="{15381057-9523-4049-82D3-AA058409CE13}" presName="horz2" presStyleCnt="0"/>
      <dgm:spPr/>
    </dgm:pt>
    <dgm:pt modelId="{52F14412-AC64-4516-92B3-2CD4AA19F8BF}" type="pres">
      <dgm:prSet presAssocID="{15381057-9523-4049-82D3-AA058409CE13}" presName="horzSpace2" presStyleCnt="0"/>
      <dgm:spPr/>
    </dgm:pt>
    <dgm:pt modelId="{491E4FA1-8C6B-49DE-954B-97AB6F2B9DF0}" type="pres">
      <dgm:prSet presAssocID="{15381057-9523-4049-82D3-AA058409CE13}" presName="tx2" presStyleLbl="revTx" presStyleIdx="1" presStyleCnt="5"/>
      <dgm:spPr/>
      <dgm:t>
        <a:bodyPr/>
        <a:lstStyle/>
        <a:p>
          <a:endParaRPr lang="ru-RU"/>
        </a:p>
      </dgm:t>
    </dgm:pt>
    <dgm:pt modelId="{AD027625-8E91-42DB-83BF-23518B3C19A8}" type="pres">
      <dgm:prSet presAssocID="{15381057-9523-4049-82D3-AA058409CE13}" presName="vert2" presStyleCnt="0"/>
      <dgm:spPr/>
    </dgm:pt>
    <dgm:pt modelId="{AD782D4F-72BC-4617-91C0-503308EB7212}" type="pres">
      <dgm:prSet presAssocID="{15381057-9523-4049-82D3-AA058409CE13}" presName="thinLine2b" presStyleLbl="callout" presStyleIdx="0" presStyleCnt="4"/>
      <dgm:spPr/>
    </dgm:pt>
    <dgm:pt modelId="{9E799E92-8A90-4FD4-B1DC-02BB39F9BD44}" type="pres">
      <dgm:prSet presAssocID="{15381057-9523-4049-82D3-AA058409CE13}" presName="vertSpace2b" presStyleCnt="0"/>
      <dgm:spPr/>
    </dgm:pt>
    <dgm:pt modelId="{5F226474-98B1-41A7-8DAF-6853A108EC27}" type="pres">
      <dgm:prSet presAssocID="{7FFFAA2D-A6B6-4F40-A14A-F1BAFC44ACF8}" presName="horz2" presStyleCnt="0"/>
      <dgm:spPr/>
    </dgm:pt>
    <dgm:pt modelId="{ED1EED6E-AE7E-4177-895B-3F415D3A9133}" type="pres">
      <dgm:prSet presAssocID="{7FFFAA2D-A6B6-4F40-A14A-F1BAFC44ACF8}" presName="horzSpace2" presStyleCnt="0"/>
      <dgm:spPr/>
    </dgm:pt>
    <dgm:pt modelId="{21396E94-3B8C-41A8-A543-C3FC5DAD2080}" type="pres">
      <dgm:prSet presAssocID="{7FFFAA2D-A6B6-4F40-A14A-F1BAFC44ACF8}" presName="tx2" presStyleLbl="revTx" presStyleIdx="2" presStyleCnt="5"/>
      <dgm:spPr/>
      <dgm:t>
        <a:bodyPr/>
        <a:lstStyle/>
        <a:p>
          <a:endParaRPr lang="ru-RU"/>
        </a:p>
      </dgm:t>
    </dgm:pt>
    <dgm:pt modelId="{1FFEA610-57BF-4C57-928C-79AB8A20B2D0}" type="pres">
      <dgm:prSet presAssocID="{7FFFAA2D-A6B6-4F40-A14A-F1BAFC44ACF8}" presName="vert2" presStyleCnt="0"/>
      <dgm:spPr/>
    </dgm:pt>
    <dgm:pt modelId="{543C4B26-C5BC-475D-BEAA-DCF2CCD8352B}" type="pres">
      <dgm:prSet presAssocID="{7FFFAA2D-A6B6-4F40-A14A-F1BAFC44ACF8}" presName="thinLine2b" presStyleLbl="callout" presStyleIdx="1" presStyleCnt="4"/>
      <dgm:spPr/>
    </dgm:pt>
    <dgm:pt modelId="{52BF4D9D-F9AF-4119-B001-FBF1A93905AB}" type="pres">
      <dgm:prSet presAssocID="{7FFFAA2D-A6B6-4F40-A14A-F1BAFC44ACF8}" presName="vertSpace2b" presStyleCnt="0"/>
      <dgm:spPr/>
    </dgm:pt>
    <dgm:pt modelId="{2C47847B-24E2-4B2D-B487-812D816681B8}" type="pres">
      <dgm:prSet presAssocID="{223639AA-4DEB-4720-B27F-3C0A24643C06}" presName="horz2" presStyleCnt="0"/>
      <dgm:spPr/>
    </dgm:pt>
    <dgm:pt modelId="{0ED2D86C-6164-4CAC-AEB0-49DA187CFA7A}" type="pres">
      <dgm:prSet presAssocID="{223639AA-4DEB-4720-B27F-3C0A24643C06}" presName="horzSpace2" presStyleCnt="0"/>
      <dgm:spPr/>
    </dgm:pt>
    <dgm:pt modelId="{4CA7D634-0A5E-400D-ABAD-6EAA3DD8DC26}" type="pres">
      <dgm:prSet presAssocID="{223639AA-4DEB-4720-B27F-3C0A24643C06}" presName="tx2" presStyleLbl="revTx" presStyleIdx="3" presStyleCnt="5"/>
      <dgm:spPr/>
      <dgm:t>
        <a:bodyPr/>
        <a:lstStyle/>
        <a:p>
          <a:endParaRPr lang="ru-RU"/>
        </a:p>
      </dgm:t>
    </dgm:pt>
    <dgm:pt modelId="{733300FA-62A3-4A8E-BB5F-5AA1ABE50AED}" type="pres">
      <dgm:prSet presAssocID="{223639AA-4DEB-4720-B27F-3C0A24643C06}" presName="vert2" presStyleCnt="0"/>
      <dgm:spPr/>
    </dgm:pt>
    <dgm:pt modelId="{BF4CC6BF-A59D-4F6A-8F42-D2E4E28B2EF8}" type="pres">
      <dgm:prSet presAssocID="{223639AA-4DEB-4720-B27F-3C0A24643C06}" presName="thinLine2b" presStyleLbl="callout" presStyleIdx="2" presStyleCnt="4"/>
      <dgm:spPr/>
    </dgm:pt>
    <dgm:pt modelId="{332F8C7A-9C6D-4695-97D4-F69BAB144723}" type="pres">
      <dgm:prSet presAssocID="{223639AA-4DEB-4720-B27F-3C0A24643C06}" presName="vertSpace2b" presStyleCnt="0"/>
      <dgm:spPr/>
    </dgm:pt>
    <dgm:pt modelId="{0149FDCA-D4E7-4547-AA2F-AB2985DEC365}" type="pres">
      <dgm:prSet presAssocID="{3DE47ABD-D4EE-4640-A1A1-7C4BEB2BC57D}" presName="horz2" presStyleCnt="0"/>
      <dgm:spPr/>
    </dgm:pt>
    <dgm:pt modelId="{661E6907-005D-4467-A656-358E5D8F0093}" type="pres">
      <dgm:prSet presAssocID="{3DE47ABD-D4EE-4640-A1A1-7C4BEB2BC57D}" presName="horzSpace2" presStyleCnt="0"/>
      <dgm:spPr/>
    </dgm:pt>
    <dgm:pt modelId="{46A48095-5BC3-4177-A8CC-6A9C0C476F7C}" type="pres">
      <dgm:prSet presAssocID="{3DE47ABD-D4EE-4640-A1A1-7C4BEB2BC57D}" presName="tx2" presStyleLbl="revTx" presStyleIdx="4" presStyleCnt="5"/>
      <dgm:spPr/>
      <dgm:t>
        <a:bodyPr/>
        <a:lstStyle/>
        <a:p>
          <a:endParaRPr lang="ru-RU"/>
        </a:p>
      </dgm:t>
    </dgm:pt>
    <dgm:pt modelId="{A71B080A-7D05-47B8-B934-9D1D6A290197}" type="pres">
      <dgm:prSet presAssocID="{3DE47ABD-D4EE-4640-A1A1-7C4BEB2BC57D}" presName="vert2" presStyleCnt="0"/>
      <dgm:spPr/>
    </dgm:pt>
    <dgm:pt modelId="{BFFB4B7F-018A-4AE3-8F4E-D37BF9AECF74}" type="pres">
      <dgm:prSet presAssocID="{3DE47ABD-D4EE-4640-A1A1-7C4BEB2BC57D}" presName="thinLine2b" presStyleLbl="callout" presStyleIdx="3" presStyleCnt="4"/>
      <dgm:spPr/>
    </dgm:pt>
    <dgm:pt modelId="{ECD4F795-FA1E-481F-AB32-A1C1D6AB8680}" type="pres">
      <dgm:prSet presAssocID="{3DE47ABD-D4EE-4640-A1A1-7C4BEB2BC57D}" presName="vertSpace2b" presStyleCnt="0"/>
      <dgm:spPr/>
    </dgm:pt>
  </dgm:ptLst>
  <dgm:cxnLst>
    <dgm:cxn modelId="{C17C9589-77DA-495F-AEF1-BD82CAD5992C}" srcId="{419B56CD-A9A0-40BF-9E6D-C9E145EEE241}" destId="{15381057-9523-4049-82D3-AA058409CE13}" srcOrd="0" destOrd="0" parTransId="{3B3E294A-6171-4B8C-986E-97D34C09EFFA}" sibTransId="{5E75FD22-E549-4D19-BF5D-C6EC25DF8423}"/>
    <dgm:cxn modelId="{A4B32512-958A-4913-A06B-013E26DB9D73}" type="presOf" srcId="{7FFFAA2D-A6B6-4F40-A14A-F1BAFC44ACF8}" destId="{21396E94-3B8C-41A8-A543-C3FC5DAD2080}" srcOrd="0" destOrd="0" presId="urn:microsoft.com/office/officeart/2008/layout/LinedList"/>
    <dgm:cxn modelId="{DA683ACD-DB55-4497-A180-66C4050161B9}" srcId="{419B56CD-A9A0-40BF-9E6D-C9E145EEE241}" destId="{3DE47ABD-D4EE-4640-A1A1-7C4BEB2BC57D}" srcOrd="3" destOrd="0" parTransId="{05E92AC2-9626-4046-97E5-C5CA4C774180}" sibTransId="{987D27BD-1BC7-4BB5-B77C-9FCED2980ED7}"/>
    <dgm:cxn modelId="{E707F389-CE83-4188-B967-8B70B7C703CC}" type="presOf" srcId="{223639AA-4DEB-4720-B27F-3C0A24643C06}" destId="{4CA7D634-0A5E-400D-ABAD-6EAA3DD8DC26}" srcOrd="0" destOrd="0" presId="urn:microsoft.com/office/officeart/2008/layout/LinedList"/>
    <dgm:cxn modelId="{CA386E85-D112-47FF-8870-B3ECD9B427CC}" srcId="{419B56CD-A9A0-40BF-9E6D-C9E145EEE241}" destId="{7FFFAA2D-A6B6-4F40-A14A-F1BAFC44ACF8}" srcOrd="1" destOrd="0" parTransId="{EE6D5B0F-B8F7-4EEF-8663-C57236EE7074}" sibTransId="{129CE632-45BB-40D9-AA67-7A8DE9757457}"/>
    <dgm:cxn modelId="{DBE07BE3-2681-40FD-9B8F-E4E971B35AD5}" type="presOf" srcId="{7EC1F070-1FDF-4476-B3DD-2EBD108D077F}" destId="{E2A12CF2-0D36-42C2-B45D-275AE069C5A6}" srcOrd="0" destOrd="0" presId="urn:microsoft.com/office/officeart/2008/layout/LinedList"/>
    <dgm:cxn modelId="{43B4A567-D940-48FE-9596-1BA1972430C1}" type="presOf" srcId="{15381057-9523-4049-82D3-AA058409CE13}" destId="{491E4FA1-8C6B-49DE-954B-97AB6F2B9DF0}" srcOrd="0" destOrd="0" presId="urn:microsoft.com/office/officeart/2008/layout/LinedList"/>
    <dgm:cxn modelId="{76CF27B9-CE94-4623-9525-D39056C849FF}" srcId="{419B56CD-A9A0-40BF-9E6D-C9E145EEE241}" destId="{223639AA-4DEB-4720-B27F-3C0A24643C06}" srcOrd="2" destOrd="0" parTransId="{7A498D9C-667E-46F4-82C0-DF60B5425F4E}" sibTransId="{8A61DD88-5CCE-4EEB-91ED-39CD3D3420EC}"/>
    <dgm:cxn modelId="{D92B1621-92F2-4FD0-B197-4EDBB72CAB89}" srcId="{7EC1F070-1FDF-4476-B3DD-2EBD108D077F}" destId="{419B56CD-A9A0-40BF-9E6D-C9E145EEE241}" srcOrd="0" destOrd="0" parTransId="{6A8691B2-740D-46C5-A74D-69C546480273}" sibTransId="{F584CB69-B2D7-4C68-8FB8-163366E3C95E}"/>
    <dgm:cxn modelId="{87152057-3979-411D-AB43-2343B57C53E3}" type="presOf" srcId="{3DE47ABD-D4EE-4640-A1A1-7C4BEB2BC57D}" destId="{46A48095-5BC3-4177-A8CC-6A9C0C476F7C}" srcOrd="0" destOrd="0" presId="urn:microsoft.com/office/officeart/2008/layout/LinedList"/>
    <dgm:cxn modelId="{9F98F5CD-05EC-4D66-A45F-C7FE7CCC094D}" type="presOf" srcId="{419B56CD-A9A0-40BF-9E6D-C9E145EEE241}" destId="{7E70C113-ABFA-433D-B247-D54F55040EA9}" srcOrd="0" destOrd="0" presId="urn:microsoft.com/office/officeart/2008/layout/LinedList"/>
    <dgm:cxn modelId="{93099BB3-B0AF-48B5-8228-B2E9F921358A}" type="presParOf" srcId="{E2A12CF2-0D36-42C2-B45D-275AE069C5A6}" destId="{843F6A44-8832-4F80-BCD2-35C2368E69F9}" srcOrd="0" destOrd="0" presId="urn:microsoft.com/office/officeart/2008/layout/LinedList"/>
    <dgm:cxn modelId="{73782A1C-7340-46FC-A335-4F7AFF7956C9}" type="presParOf" srcId="{E2A12CF2-0D36-42C2-B45D-275AE069C5A6}" destId="{9043DCF6-EFE8-4A5D-902E-C2CA0116313C}" srcOrd="1" destOrd="0" presId="urn:microsoft.com/office/officeart/2008/layout/LinedList"/>
    <dgm:cxn modelId="{24310E06-A5DE-4597-8E88-A8D265C68EFD}" type="presParOf" srcId="{9043DCF6-EFE8-4A5D-902E-C2CA0116313C}" destId="{7E70C113-ABFA-433D-B247-D54F55040EA9}" srcOrd="0" destOrd="0" presId="urn:microsoft.com/office/officeart/2008/layout/LinedList"/>
    <dgm:cxn modelId="{2ACE389E-B010-4D30-9507-83D09387E62A}" type="presParOf" srcId="{9043DCF6-EFE8-4A5D-902E-C2CA0116313C}" destId="{37D3B882-EF8E-4FCF-895C-914AA4BA965B}" srcOrd="1" destOrd="0" presId="urn:microsoft.com/office/officeart/2008/layout/LinedList"/>
    <dgm:cxn modelId="{6981B951-D8B0-4BE2-9BE4-B5AFBEF2B6EA}" type="presParOf" srcId="{37D3B882-EF8E-4FCF-895C-914AA4BA965B}" destId="{4F69E33A-3F7C-450C-946D-5AEE1BD41E04}" srcOrd="0" destOrd="0" presId="urn:microsoft.com/office/officeart/2008/layout/LinedList"/>
    <dgm:cxn modelId="{4EB398A7-48C3-4D47-9EA8-363660A6612D}" type="presParOf" srcId="{37D3B882-EF8E-4FCF-895C-914AA4BA965B}" destId="{DB6B8426-ABFC-48E4-A8C9-3EEA8A5A947B}" srcOrd="1" destOrd="0" presId="urn:microsoft.com/office/officeart/2008/layout/LinedList"/>
    <dgm:cxn modelId="{E753752D-306E-48BF-8B94-E46BAEE97592}" type="presParOf" srcId="{DB6B8426-ABFC-48E4-A8C9-3EEA8A5A947B}" destId="{52F14412-AC64-4516-92B3-2CD4AA19F8BF}" srcOrd="0" destOrd="0" presId="urn:microsoft.com/office/officeart/2008/layout/LinedList"/>
    <dgm:cxn modelId="{1491F0E4-BB02-41FF-BB4C-7D74834420A1}" type="presParOf" srcId="{DB6B8426-ABFC-48E4-A8C9-3EEA8A5A947B}" destId="{491E4FA1-8C6B-49DE-954B-97AB6F2B9DF0}" srcOrd="1" destOrd="0" presId="urn:microsoft.com/office/officeart/2008/layout/LinedList"/>
    <dgm:cxn modelId="{D9AFD52F-B157-47BB-851C-E814C91BFA5C}" type="presParOf" srcId="{DB6B8426-ABFC-48E4-A8C9-3EEA8A5A947B}" destId="{AD027625-8E91-42DB-83BF-23518B3C19A8}" srcOrd="2" destOrd="0" presId="urn:microsoft.com/office/officeart/2008/layout/LinedList"/>
    <dgm:cxn modelId="{C3DDD3A4-66B3-4D9C-8C0B-7CB205042D54}" type="presParOf" srcId="{37D3B882-EF8E-4FCF-895C-914AA4BA965B}" destId="{AD782D4F-72BC-4617-91C0-503308EB7212}" srcOrd="2" destOrd="0" presId="urn:microsoft.com/office/officeart/2008/layout/LinedList"/>
    <dgm:cxn modelId="{BDA54515-2392-498F-BA7F-41CC77E7E7E8}" type="presParOf" srcId="{37D3B882-EF8E-4FCF-895C-914AA4BA965B}" destId="{9E799E92-8A90-4FD4-B1DC-02BB39F9BD44}" srcOrd="3" destOrd="0" presId="urn:microsoft.com/office/officeart/2008/layout/LinedList"/>
    <dgm:cxn modelId="{D1A05C0E-86CA-4FDE-BF0D-74C658218DB2}" type="presParOf" srcId="{37D3B882-EF8E-4FCF-895C-914AA4BA965B}" destId="{5F226474-98B1-41A7-8DAF-6853A108EC27}" srcOrd="4" destOrd="0" presId="urn:microsoft.com/office/officeart/2008/layout/LinedList"/>
    <dgm:cxn modelId="{89B96B7E-4662-48D8-8555-B0AAC2AF8B64}" type="presParOf" srcId="{5F226474-98B1-41A7-8DAF-6853A108EC27}" destId="{ED1EED6E-AE7E-4177-895B-3F415D3A9133}" srcOrd="0" destOrd="0" presId="urn:microsoft.com/office/officeart/2008/layout/LinedList"/>
    <dgm:cxn modelId="{83283E96-72B3-44DC-AF9D-71A5F6CEC262}" type="presParOf" srcId="{5F226474-98B1-41A7-8DAF-6853A108EC27}" destId="{21396E94-3B8C-41A8-A543-C3FC5DAD2080}" srcOrd="1" destOrd="0" presId="urn:microsoft.com/office/officeart/2008/layout/LinedList"/>
    <dgm:cxn modelId="{47236648-B7D1-4B9C-97C4-F12AF7380CAC}" type="presParOf" srcId="{5F226474-98B1-41A7-8DAF-6853A108EC27}" destId="{1FFEA610-57BF-4C57-928C-79AB8A20B2D0}" srcOrd="2" destOrd="0" presId="urn:microsoft.com/office/officeart/2008/layout/LinedList"/>
    <dgm:cxn modelId="{DA05F953-C92D-4F01-8D59-E0C9A3B7EC15}" type="presParOf" srcId="{37D3B882-EF8E-4FCF-895C-914AA4BA965B}" destId="{543C4B26-C5BC-475D-BEAA-DCF2CCD8352B}" srcOrd="5" destOrd="0" presId="urn:microsoft.com/office/officeart/2008/layout/LinedList"/>
    <dgm:cxn modelId="{B4797483-D22F-4A7A-8454-F5DB14308A3D}" type="presParOf" srcId="{37D3B882-EF8E-4FCF-895C-914AA4BA965B}" destId="{52BF4D9D-F9AF-4119-B001-FBF1A93905AB}" srcOrd="6" destOrd="0" presId="urn:microsoft.com/office/officeart/2008/layout/LinedList"/>
    <dgm:cxn modelId="{398940EF-7FEE-41D9-BFAD-4679D7E0195F}" type="presParOf" srcId="{37D3B882-EF8E-4FCF-895C-914AA4BA965B}" destId="{2C47847B-24E2-4B2D-B487-812D816681B8}" srcOrd="7" destOrd="0" presId="urn:microsoft.com/office/officeart/2008/layout/LinedList"/>
    <dgm:cxn modelId="{97A18097-BC23-4382-A8D3-1531DE4D8BC7}" type="presParOf" srcId="{2C47847B-24E2-4B2D-B487-812D816681B8}" destId="{0ED2D86C-6164-4CAC-AEB0-49DA187CFA7A}" srcOrd="0" destOrd="0" presId="urn:microsoft.com/office/officeart/2008/layout/LinedList"/>
    <dgm:cxn modelId="{33DDF388-649D-406A-86C2-9A6ACD195F71}" type="presParOf" srcId="{2C47847B-24E2-4B2D-B487-812D816681B8}" destId="{4CA7D634-0A5E-400D-ABAD-6EAA3DD8DC26}" srcOrd="1" destOrd="0" presId="urn:microsoft.com/office/officeart/2008/layout/LinedList"/>
    <dgm:cxn modelId="{AC8393CC-BECE-48AA-AABA-DA752DDFFA48}" type="presParOf" srcId="{2C47847B-24E2-4B2D-B487-812D816681B8}" destId="{733300FA-62A3-4A8E-BB5F-5AA1ABE50AED}" srcOrd="2" destOrd="0" presId="urn:microsoft.com/office/officeart/2008/layout/LinedList"/>
    <dgm:cxn modelId="{0F2AD191-B5D1-45B6-83BE-5EBEA10D8681}" type="presParOf" srcId="{37D3B882-EF8E-4FCF-895C-914AA4BA965B}" destId="{BF4CC6BF-A59D-4F6A-8F42-D2E4E28B2EF8}" srcOrd="8" destOrd="0" presId="urn:microsoft.com/office/officeart/2008/layout/LinedList"/>
    <dgm:cxn modelId="{7F2E812F-5213-4DC0-BF96-B4F65159E81B}" type="presParOf" srcId="{37D3B882-EF8E-4FCF-895C-914AA4BA965B}" destId="{332F8C7A-9C6D-4695-97D4-F69BAB144723}" srcOrd="9" destOrd="0" presId="urn:microsoft.com/office/officeart/2008/layout/LinedList"/>
    <dgm:cxn modelId="{4AD2AB0A-6D6F-48AE-A72E-B14D7B8929D4}" type="presParOf" srcId="{37D3B882-EF8E-4FCF-895C-914AA4BA965B}" destId="{0149FDCA-D4E7-4547-AA2F-AB2985DEC365}" srcOrd="10" destOrd="0" presId="urn:microsoft.com/office/officeart/2008/layout/LinedList"/>
    <dgm:cxn modelId="{DF1A469D-024D-4E81-901A-D58DF5D39574}" type="presParOf" srcId="{0149FDCA-D4E7-4547-AA2F-AB2985DEC365}" destId="{661E6907-005D-4467-A656-358E5D8F0093}" srcOrd="0" destOrd="0" presId="urn:microsoft.com/office/officeart/2008/layout/LinedList"/>
    <dgm:cxn modelId="{A84B1977-CCAD-4296-B183-179B6F0BAB4D}" type="presParOf" srcId="{0149FDCA-D4E7-4547-AA2F-AB2985DEC365}" destId="{46A48095-5BC3-4177-A8CC-6A9C0C476F7C}" srcOrd="1" destOrd="0" presId="urn:microsoft.com/office/officeart/2008/layout/LinedList"/>
    <dgm:cxn modelId="{536C89F0-CAB5-42C1-B84F-9889419E810B}" type="presParOf" srcId="{0149FDCA-D4E7-4547-AA2F-AB2985DEC365}" destId="{A71B080A-7D05-47B8-B934-9D1D6A290197}" srcOrd="2" destOrd="0" presId="urn:microsoft.com/office/officeart/2008/layout/LinedList"/>
    <dgm:cxn modelId="{DD1E4D93-AC65-414C-A923-59A8D275B892}" type="presParOf" srcId="{37D3B882-EF8E-4FCF-895C-914AA4BA965B}" destId="{BFFB4B7F-018A-4AE3-8F4E-D37BF9AECF74}" srcOrd="11" destOrd="0" presId="urn:microsoft.com/office/officeart/2008/layout/LinedList"/>
    <dgm:cxn modelId="{5785AA38-7A10-4C0D-A793-B4FDFF4996BC}" type="presParOf" srcId="{37D3B882-EF8E-4FCF-895C-914AA4BA965B}" destId="{ECD4F795-FA1E-481F-AB32-A1C1D6AB8680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3B38AA-0AD0-4835-AE57-FF3D832394F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40D05B-B9EF-44CB-B411-960C73E4BCA0}">
      <dgm:prSet phldrT="[Текст]" custT="1"/>
      <dgm:spPr/>
      <dgm:t>
        <a:bodyPr/>
        <a:lstStyle/>
        <a:p>
          <a:r>
            <a:rPr lang="ru-RU" sz="2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-</a:t>
          </a:r>
          <a:r>
            <a:rPr lang="ru-RU" sz="2200" b="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2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разработать </a:t>
          </a:r>
          <a:r>
            <a:rPr lang="ru-RU" sz="2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методику</a:t>
          </a:r>
          <a:r>
            <a:rPr lang="ru-RU" sz="22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по раннему </a:t>
          </a:r>
          <a:r>
            <a:rPr lang="ru-RU" sz="2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выявлению</a:t>
          </a:r>
          <a:r>
            <a:rPr lang="ru-RU" sz="22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200" i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(распознаванию) </a:t>
          </a:r>
          <a:r>
            <a:rPr lang="ru-RU" sz="2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насилия</a:t>
          </a:r>
          <a:r>
            <a:rPr lang="ru-RU" sz="22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в отношении несовершеннолетних для педагогических и медицинских работников</a:t>
          </a:r>
          <a:r>
            <a:rPr lang="ru-RU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;</a:t>
          </a:r>
          <a:endParaRPr lang="ru-RU" sz="2200" b="1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83E67B4-8DCD-4790-A5A1-FE71B87FCAC4}" type="parTrans" cxnId="{1EEE08AB-D584-47B7-8AC8-CA0EC7004B13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Arial Narrow" pitchFamily="34" charset="0"/>
          </a:endParaRPr>
        </a:p>
      </dgm:t>
    </dgm:pt>
    <dgm:pt modelId="{478C8935-F7A0-41DB-80FE-0A692C67D0CA}" type="sibTrans" cxnId="{1EEE08AB-D584-47B7-8AC8-CA0EC7004B13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Arial Narrow" pitchFamily="34" charset="0"/>
          </a:endParaRPr>
        </a:p>
      </dgm:t>
    </dgm:pt>
    <dgm:pt modelId="{9E572675-B130-45CC-89EB-E3799A3FCC1D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rPr>
            <a:t>-</a:t>
          </a:r>
          <a:r>
            <a:rPr lang="ru-RU" sz="2200" b="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rPr>
            <a:t> </a:t>
          </a:r>
          <a:r>
            <a:rPr lang="ru-RU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рассмотреть вопрос внедрения в учебных заведениях обучающих </a:t>
          </a:r>
          <a:r>
            <a:rPr lang="ru-RU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уроков безопасности </a:t>
          </a:r>
          <a:r>
            <a:rPr lang="ru-RU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 разработкой соответствующих </a:t>
          </a:r>
          <a:r>
            <a:rPr lang="ru-RU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методик        </a:t>
          </a:r>
          <a:r>
            <a:rPr lang="ru-RU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     для младших и старших классов; </a:t>
          </a:r>
          <a:endParaRPr lang="ru-RU" sz="2200" b="0" dirty="0">
            <a:solidFill>
              <a:schemeClr val="accent1">
                <a:lumMod val="50000"/>
              </a:schemeClr>
            </a:solidFill>
            <a:latin typeface="Arial Narrow" pitchFamily="34" charset="0"/>
          </a:endParaRPr>
        </a:p>
      </dgm:t>
    </dgm:pt>
    <dgm:pt modelId="{C8D066F6-775B-4E08-BC5A-59D5E8E24BBC}" type="parTrans" cxnId="{0836D761-F726-4F8A-905F-3D0A388E9C87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Arial Narrow" pitchFamily="34" charset="0"/>
          </a:endParaRPr>
        </a:p>
      </dgm:t>
    </dgm:pt>
    <dgm:pt modelId="{A919D8F7-6C15-4A74-B1AE-9155C2341F62}" type="sibTrans" cxnId="{0836D761-F726-4F8A-905F-3D0A388E9C87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Arial Narrow" pitchFamily="34" charset="0"/>
          </a:endParaRPr>
        </a:p>
      </dgm:t>
    </dgm:pt>
    <dgm:pt modelId="{9D5D291E-9CC8-401C-8CF7-1CC69ED41124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rPr>
            <a:t>-</a:t>
          </a:r>
          <a:r>
            <a:rPr lang="ru-RU" sz="2200" b="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rPr>
            <a:t> </a:t>
          </a:r>
          <a:r>
            <a:rPr lang="ru-RU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усилить работу школьных психологов по выявлению </a:t>
          </a:r>
          <a:r>
            <a:rPr lang="ru-RU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жертв сексуального насилия</a:t>
          </a:r>
          <a:r>
            <a:rPr lang="ru-RU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путем проведения </a:t>
          </a:r>
          <a:r>
            <a:rPr lang="ru-RU" sz="2200" b="1" dirty="0" err="1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анкетирований</a:t>
          </a:r>
          <a:r>
            <a:rPr lang="ru-RU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, психологических обследований </a:t>
          </a:r>
          <a:r>
            <a:rPr lang="ru-RU" sz="2200" i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(тестирование) </a:t>
          </a:r>
          <a:r>
            <a:rPr lang="ru-RU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и др.</a:t>
          </a:r>
          <a:endParaRPr lang="ru-RU" sz="2200" b="0" dirty="0">
            <a:solidFill>
              <a:schemeClr val="accent1">
                <a:lumMod val="50000"/>
              </a:schemeClr>
            </a:solidFill>
            <a:latin typeface="Arial Narrow" pitchFamily="34" charset="0"/>
          </a:endParaRPr>
        </a:p>
      </dgm:t>
    </dgm:pt>
    <dgm:pt modelId="{94660671-98A0-48E1-BD5E-EE341596105A}" type="parTrans" cxnId="{AA44D8B3-9CE7-4DFB-95FB-5ACE6AD0C7E0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Arial Narrow" pitchFamily="34" charset="0"/>
          </a:endParaRPr>
        </a:p>
      </dgm:t>
    </dgm:pt>
    <dgm:pt modelId="{D2CD015F-A8BA-448C-890D-4EC7B39C2813}" type="sibTrans" cxnId="{AA44D8B3-9CE7-4DFB-95FB-5ACE6AD0C7E0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Arial Narrow" pitchFamily="34" charset="0"/>
          </a:endParaRPr>
        </a:p>
      </dgm:t>
    </dgm:pt>
    <dgm:pt modelId="{DD8DE384-B537-45CF-B5B5-8FD2324EB052}">
      <dgm:prSet phldrT="[Текст]"/>
      <dgm:spPr/>
      <dgm:t>
        <a:bodyPr/>
        <a:lstStyle/>
        <a:p>
          <a:endParaRPr lang="ru-RU" b="1" dirty="0">
            <a:solidFill>
              <a:schemeClr val="accent1">
                <a:lumMod val="50000"/>
              </a:schemeClr>
            </a:solidFill>
            <a:latin typeface="Arial Narrow" pitchFamily="34" charset="0"/>
          </a:endParaRPr>
        </a:p>
      </dgm:t>
    </dgm:pt>
    <dgm:pt modelId="{5BB57701-6BB9-4D80-BFC5-8D487B9C70B1}" type="sibTrans" cxnId="{2567E145-72A2-415C-B750-2301895A1809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Arial Narrow" pitchFamily="34" charset="0"/>
          </a:endParaRPr>
        </a:p>
      </dgm:t>
    </dgm:pt>
    <dgm:pt modelId="{E0D3D081-80A5-4829-AEB0-459E18BA8042}" type="parTrans" cxnId="{2567E145-72A2-415C-B750-2301895A1809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Arial Narrow" pitchFamily="34" charset="0"/>
          </a:endParaRPr>
        </a:p>
      </dgm:t>
    </dgm:pt>
    <dgm:pt modelId="{24FCE561-BAC8-49F7-8969-554166D97B84}" type="pres">
      <dgm:prSet presAssocID="{9C3B38AA-0AD0-4835-AE57-FF3D832394F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9599685-D213-41A6-B1E4-BF5F824C18BA}" type="pres">
      <dgm:prSet presAssocID="{DD8DE384-B537-45CF-B5B5-8FD2324EB052}" presName="thickLine" presStyleLbl="alignNode1" presStyleIdx="0" presStyleCnt="1"/>
      <dgm:spPr/>
    </dgm:pt>
    <dgm:pt modelId="{8E082C97-647C-4429-A4C4-581648C19D35}" type="pres">
      <dgm:prSet presAssocID="{DD8DE384-B537-45CF-B5B5-8FD2324EB052}" presName="horz1" presStyleCnt="0"/>
      <dgm:spPr/>
    </dgm:pt>
    <dgm:pt modelId="{1003A000-2862-499B-BC2D-6EDC06D7AACF}" type="pres">
      <dgm:prSet presAssocID="{DD8DE384-B537-45CF-B5B5-8FD2324EB052}" presName="tx1" presStyleLbl="revTx" presStyleIdx="0" presStyleCnt="4" custScaleX="121309" custLinFactNeighborX="-1060"/>
      <dgm:spPr/>
      <dgm:t>
        <a:bodyPr/>
        <a:lstStyle/>
        <a:p>
          <a:endParaRPr lang="ru-RU"/>
        </a:p>
      </dgm:t>
    </dgm:pt>
    <dgm:pt modelId="{AF4B646F-EFA7-4479-86BE-D4B778D991E3}" type="pres">
      <dgm:prSet presAssocID="{DD8DE384-B537-45CF-B5B5-8FD2324EB052}" presName="vert1" presStyleCnt="0"/>
      <dgm:spPr/>
    </dgm:pt>
    <dgm:pt modelId="{C8CD4085-0940-4A90-949C-1BBF98937C0E}" type="pres">
      <dgm:prSet presAssocID="{BD40D05B-B9EF-44CB-B411-960C73E4BCA0}" presName="vertSpace2a" presStyleCnt="0"/>
      <dgm:spPr/>
    </dgm:pt>
    <dgm:pt modelId="{12F313F2-ADDF-4AC6-AA62-ABBF8ED3B5B3}" type="pres">
      <dgm:prSet presAssocID="{BD40D05B-B9EF-44CB-B411-960C73E4BCA0}" presName="horz2" presStyleCnt="0"/>
      <dgm:spPr/>
    </dgm:pt>
    <dgm:pt modelId="{7257441D-7E92-4689-8B05-87CF625E530A}" type="pres">
      <dgm:prSet presAssocID="{BD40D05B-B9EF-44CB-B411-960C73E4BCA0}" presName="horzSpace2" presStyleCnt="0"/>
      <dgm:spPr/>
    </dgm:pt>
    <dgm:pt modelId="{65DA4ED7-01A9-4BAE-A654-8C1E94AD3BAC}" type="pres">
      <dgm:prSet presAssocID="{BD40D05B-B9EF-44CB-B411-960C73E4BCA0}" presName="tx2" presStyleLbl="revTx" presStyleIdx="1" presStyleCnt="4" custScaleX="360804" custLinFactNeighborX="-22125" custLinFactNeighborY="2461"/>
      <dgm:spPr/>
      <dgm:t>
        <a:bodyPr/>
        <a:lstStyle/>
        <a:p>
          <a:endParaRPr lang="ru-RU"/>
        </a:p>
      </dgm:t>
    </dgm:pt>
    <dgm:pt modelId="{4713EA44-4BD8-428A-8F74-6068200F4A53}" type="pres">
      <dgm:prSet presAssocID="{BD40D05B-B9EF-44CB-B411-960C73E4BCA0}" presName="vert2" presStyleCnt="0"/>
      <dgm:spPr/>
    </dgm:pt>
    <dgm:pt modelId="{A6C6E592-8515-4DDF-A33B-7818AB352AAE}" type="pres">
      <dgm:prSet presAssocID="{BD40D05B-B9EF-44CB-B411-960C73E4BCA0}" presName="thinLine2b" presStyleLbl="callout" presStyleIdx="0" presStyleCnt="3" custScaleX="152900"/>
      <dgm:spPr/>
    </dgm:pt>
    <dgm:pt modelId="{228FA220-DAFE-403E-9944-635EBBC62497}" type="pres">
      <dgm:prSet presAssocID="{BD40D05B-B9EF-44CB-B411-960C73E4BCA0}" presName="vertSpace2b" presStyleCnt="0"/>
      <dgm:spPr/>
    </dgm:pt>
    <dgm:pt modelId="{1178BE84-65CC-4205-BECF-0ACA18AC8879}" type="pres">
      <dgm:prSet presAssocID="{9E572675-B130-45CC-89EB-E3799A3FCC1D}" presName="horz2" presStyleCnt="0"/>
      <dgm:spPr/>
    </dgm:pt>
    <dgm:pt modelId="{771FF5FF-4253-41B5-9644-E95F9BF987FF}" type="pres">
      <dgm:prSet presAssocID="{9E572675-B130-45CC-89EB-E3799A3FCC1D}" presName="horzSpace2" presStyleCnt="0"/>
      <dgm:spPr/>
    </dgm:pt>
    <dgm:pt modelId="{CFE97320-7497-449F-AC9B-ACFA8B7E7D8E}" type="pres">
      <dgm:prSet presAssocID="{9E572675-B130-45CC-89EB-E3799A3FCC1D}" presName="tx2" presStyleLbl="revTx" presStyleIdx="2" presStyleCnt="4" custScaleX="357386" custLinFactNeighborX="-22125" custLinFactNeighborY="-6632"/>
      <dgm:spPr/>
      <dgm:t>
        <a:bodyPr/>
        <a:lstStyle/>
        <a:p>
          <a:endParaRPr lang="ru-RU"/>
        </a:p>
      </dgm:t>
    </dgm:pt>
    <dgm:pt modelId="{46F5EE37-F3CE-4E98-9C68-C4AD58A4AA6D}" type="pres">
      <dgm:prSet presAssocID="{9E572675-B130-45CC-89EB-E3799A3FCC1D}" presName="vert2" presStyleCnt="0"/>
      <dgm:spPr/>
    </dgm:pt>
    <dgm:pt modelId="{B4EC9DC3-0730-481F-9329-56ED3083AA6D}" type="pres">
      <dgm:prSet presAssocID="{9E572675-B130-45CC-89EB-E3799A3FCC1D}" presName="thinLine2b" presStyleLbl="callout" presStyleIdx="1" presStyleCnt="3" custScaleX="152900"/>
      <dgm:spPr/>
    </dgm:pt>
    <dgm:pt modelId="{54B37244-6768-49B4-9A09-A94E9C932621}" type="pres">
      <dgm:prSet presAssocID="{9E572675-B130-45CC-89EB-E3799A3FCC1D}" presName="vertSpace2b" presStyleCnt="0"/>
      <dgm:spPr/>
    </dgm:pt>
    <dgm:pt modelId="{81B115FC-E7D1-43B5-BC17-3AC8B8F0BC90}" type="pres">
      <dgm:prSet presAssocID="{9D5D291E-9CC8-401C-8CF7-1CC69ED41124}" presName="horz2" presStyleCnt="0"/>
      <dgm:spPr/>
    </dgm:pt>
    <dgm:pt modelId="{9CAA5FCA-5D06-41A5-B14A-A5C96D2CB6FA}" type="pres">
      <dgm:prSet presAssocID="{9D5D291E-9CC8-401C-8CF7-1CC69ED41124}" presName="horzSpace2" presStyleCnt="0"/>
      <dgm:spPr/>
    </dgm:pt>
    <dgm:pt modelId="{40F08D8E-758E-4D38-9C85-E9A4E776ADC4}" type="pres">
      <dgm:prSet presAssocID="{9D5D291E-9CC8-401C-8CF7-1CC69ED41124}" presName="tx2" presStyleLbl="revTx" presStyleIdx="3" presStyleCnt="4" custScaleX="357386" custLinFactNeighborX="-21239" custLinFactNeighborY="285"/>
      <dgm:spPr/>
      <dgm:t>
        <a:bodyPr/>
        <a:lstStyle/>
        <a:p>
          <a:endParaRPr lang="ru-RU"/>
        </a:p>
      </dgm:t>
    </dgm:pt>
    <dgm:pt modelId="{323903C3-9A8F-4F52-BD65-2B08FBE53167}" type="pres">
      <dgm:prSet presAssocID="{9D5D291E-9CC8-401C-8CF7-1CC69ED41124}" presName="vert2" presStyleCnt="0"/>
      <dgm:spPr/>
    </dgm:pt>
    <dgm:pt modelId="{8AF8B079-A035-453A-8C7B-77055594BCC3}" type="pres">
      <dgm:prSet presAssocID="{9D5D291E-9CC8-401C-8CF7-1CC69ED41124}" presName="thinLine2b" presStyleLbl="callout" presStyleIdx="2" presStyleCnt="3" custScaleX="152900"/>
      <dgm:spPr/>
    </dgm:pt>
    <dgm:pt modelId="{5166E6F7-8CD8-471C-AC13-EC27B0FAAD7B}" type="pres">
      <dgm:prSet presAssocID="{9D5D291E-9CC8-401C-8CF7-1CC69ED41124}" presName="vertSpace2b" presStyleCnt="0"/>
      <dgm:spPr/>
    </dgm:pt>
  </dgm:ptLst>
  <dgm:cxnLst>
    <dgm:cxn modelId="{8A8BA4E9-2150-485F-A52B-185C2D5354DF}" type="presOf" srcId="{9E572675-B130-45CC-89EB-E3799A3FCC1D}" destId="{CFE97320-7497-449F-AC9B-ACFA8B7E7D8E}" srcOrd="0" destOrd="0" presId="urn:microsoft.com/office/officeart/2008/layout/LinedList"/>
    <dgm:cxn modelId="{1EEE08AB-D584-47B7-8AC8-CA0EC7004B13}" srcId="{DD8DE384-B537-45CF-B5B5-8FD2324EB052}" destId="{BD40D05B-B9EF-44CB-B411-960C73E4BCA0}" srcOrd="0" destOrd="0" parTransId="{A83E67B4-8DCD-4790-A5A1-FE71B87FCAC4}" sibTransId="{478C8935-F7A0-41DB-80FE-0A692C67D0CA}"/>
    <dgm:cxn modelId="{FB2181AA-D8CC-46F8-881F-ABE075C93EA3}" type="presOf" srcId="{9D5D291E-9CC8-401C-8CF7-1CC69ED41124}" destId="{40F08D8E-758E-4D38-9C85-E9A4E776ADC4}" srcOrd="0" destOrd="0" presId="urn:microsoft.com/office/officeart/2008/layout/LinedList"/>
    <dgm:cxn modelId="{9EEB5150-9FAD-4362-8632-69AA8B226D07}" type="presOf" srcId="{BD40D05B-B9EF-44CB-B411-960C73E4BCA0}" destId="{65DA4ED7-01A9-4BAE-A654-8C1E94AD3BAC}" srcOrd="0" destOrd="0" presId="urn:microsoft.com/office/officeart/2008/layout/LinedList"/>
    <dgm:cxn modelId="{4441ECDD-C00C-4162-88DD-BBBB8887B0A0}" type="presOf" srcId="{9C3B38AA-0AD0-4835-AE57-FF3D832394F7}" destId="{24FCE561-BAC8-49F7-8969-554166D97B84}" srcOrd="0" destOrd="0" presId="urn:microsoft.com/office/officeart/2008/layout/LinedList"/>
    <dgm:cxn modelId="{0836D761-F726-4F8A-905F-3D0A388E9C87}" srcId="{DD8DE384-B537-45CF-B5B5-8FD2324EB052}" destId="{9E572675-B130-45CC-89EB-E3799A3FCC1D}" srcOrd="1" destOrd="0" parTransId="{C8D066F6-775B-4E08-BC5A-59D5E8E24BBC}" sibTransId="{A919D8F7-6C15-4A74-B1AE-9155C2341F62}"/>
    <dgm:cxn modelId="{AA44D8B3-9CE7-4DFB-95FB-5ACE6AD0C7E0}" srcId="{DD8DE384-B537-45CF-B5B5-8FD2324EB052}" destId="{9D5D291E-9CC8-401C-8CF7-1CC69ED41124}" srcOrd="2" destOrd="0" parTransId="{94660671-98A0-48E1-BD5E-EE341596105A}" sibTransId="{D2CD015F-A8BA-448C-890D-4EC7B39C2813}"/>
    <dgm:cxn modelId="{2567E145-72A2-415C-B750-2301895A1809}" srcId="{9C3B38AA-0AD0-4835-AE57-FF3D832394F7}" destId="{DD8DE384-B537-45CF-B5B5-8FD2324EB052}" srcOrd="0" destOrd="0" parTransId="{E0D3D081-80A5-4829-AEB0-459E18BA8042}" sibTransId="{5BB57701-6BB9-4D80-BFC5-8D487B9C70B1}"/>
    <dgm:cxn modelId="{ED17D5A1-C43A-46B2-8989-0178F796ABA1}" type="presOf" srcId="{DD8DE384-B537-45CF-B5B5-8FD2324EB052}" destId="{1003A000-2862-499B-BC2D-6EDC06D7AACF}" srcOrd="0" destOrd="0" presId="urn:microsoft.com/office/officeart/2008/layout/LinedList"/>
    <dgm:cxn modelId="{D7F92F1E-718E-42C0-856F-B8C0903FBACC}" type="presParOf" srcId="{24FCE561-BAC8-49F7-8969-554166D97B84}" destId="{09599685-D213-41A6-B1E4-BF5F824C18BA}" srcOrd="0" destOrd="0" presId="urn:microsoft.com/office/officeart/2008/layout/LinedList"/>
    <dgm:cxn modelId="{42219795-A60E-413D-A723-F59231AB35A5}" type="presParOf" srcId="{24FCE561-BAC8-49F7-8969-554166D97B84}" destId="{8E082C97-647C-4429-A4C4-581648C19D35}" srcOrd="1" destOrd="0" presId="urn:microsoft.com/office/officeart/2008/layout/LinedList"/>
    <dgm:cxn modelId="{1323E818-C8B5-414F-A14A-3F1A9BBCB300}" type="presParOf" srcId="{8E082C97-647C-4429-A4C4-581648C19D35}" destId="{1003A000-2862-499B-BC2D-6EDC06D7AACF}" srcOrd="0" destOrd="0" presId="urn:microsoft.com/office/officeart/2008/layout/LinedList"/>
    <dgm:cxn modelId="{E30EE8DD-2BF5-4950-B3F6-1B62F3F22AFF}" type="presParOf" srcId="{8E082C97-647C-4429-A4C4-581648C19D35}" destId="{AF4B646F-EFA7-4479-86BE-D4B778D991E3}" srcOrd="1" destOrd="0" presId="urn:microsoft.com/office/officeart/2008/layout/LinedList"/>
    <dgm:cxn modelId="{A451CB12-BBA5-4258-A252-E1A3A39A948D}" type="presParOf" srcId="{AF4B646F-EFA7-4479-86BE-D4B778D991E3}" destId="{C8CD4085-0940-4A90-949C-1BBF98937C0E}" srcOrd="0" destOrd="0" presId="urn:microsoft.com/office/officeart/2008/layout/LinedList"/>
    <dgm:cxn modelId="{E60E714A-23B5-4D35-9B85-F0C6C0CC3A55}" type="presParOf" srcId="{AF4B646F-EFA7-4479-86BE-D4B778D991E3}" destId="{12F313F2-ADDF-4AC6-AA62-ABBF8ED3B5B3}" srcOrd="1" destOrd="0" presId="urn:microsoft.com/office/officeart/2008/layout/LinedList"/>
    <dgm:cxn modelId="{EC21C51C-D190-45BE-886A-5C07A104EC3F}" type="presParOf" srcId="{12F313F2-ADDF-4AC6-AA62-ABBF8ED3B5B3}" destId="{7257441D-7E92-4689-8B05-87CF625E530A}" srcOrd="0" destOrd="0" presId="urn:microsoft.com/office/officeart/2008/layout/LinedList"/>
    <dgm:cxn modelId="{B46605EA-5B3C-48C8-9C81-991222DE22C8}" type="presParOf" srcId="{12F313F2-ADDF-4AC6-AA62-ABBF8ED3B5B3}" destId="{65DA4ED7-01A9-4BAE-A654-8C1E94AD3BAC}" srcOrd="1" destOrd="0" presId="urn:microsoft.com/office/officeart/2008/layout/LinedList"/>
    <dgm:cxn modelId="{9F5F4CA2-B416-4794-A03A-2A8B4D33EE27}" type="presParOf" srcId="{12F313F2-ADDF-4AC6-AA62-ABBF8ED3B5B3}" destId="{4713EA44-4BD8-428A-8F74-6068200F4A53}" srcOrd="2" destOrd="0" presId="urn:microsoft.com/office/officeart/2008/layout/LinedList"/>
    <dgm:cxn modelId="{51F95127-DD0C-4EA2-8E19-DBE5ADA23067}" type="presParOf" srcId="{AF4B646F-EFA7-4479-86BE-D4B778D991E3}" destId="{A6C6E592-8515-4DDF-A33B-7818AB352AAE}" srcOrd="2" destOrd="0" presId="urn:microsoft.com/office/officeart/2008/layout/LinedList"/>
    <dgm:cxn modelId="{EA86DA19-A55A-4A02-8B1C-32052AA5B704}" type="presParOf" srcId="{AF4B646F-EFA7-4479-86BE-D4B778D991E3}" destId="{228FA220-DAFE-403E-9944-635EBBC62497}" srcOrd="3" destOrd="0" presId="urn:microsoft.com/office/officeart/2008/layout/LinedList"/>
    <dgm:cxn modelId="{869F69E8-603E-447B-AC5E-BF247CDA5F1B}" type="presParOf" srcId="{AF4B646F-EFA7-4479-86BE-D4B778D991E3}" destId="{1178BE84-65CC-4205-BECF-0ACA18AC8879}" srcOrd="4" destOrd="0" presId="urn:microsoft.com/office/officeart/2008/layout/LinedList"/>
    <dgm:cxn modelId="{3AB08CF6-F2BF-4A25-9F20-436EA8F95C7F}" type="presParOf" srcId="{1178BE84-65CC-4205-BECF-0ACA18AC8879}" destId="{771FF5FF-4253-41B5-9644-E95F9BF987FF}" srcOrd="0" destOrd="0" presId="urn:microsoft.com/office/officeart/2008/layout/LinedList"/>
    <dgm:cxn modelId="{6CA35214-DD09-4821-B76F-CC00CF9A88F6}" type="presParOf" srcId="{1178BE84-65CC-4205-BECF-0ACA18AC8879}" destId="{CFE97320-7497-449F-AC9B-ACFA8B7E7D8E}" srcOrd="1" destOrd="0" presId="urn:microsoft.com/office/officeart/2008/layout/LinedList"/>
    <dgm:cxn modelId="{16B41741-CAA5-4067-9784-1873CD439F2C}" type="presParOf" srcId="{1178BE84-65CC-4205-BECF-0ACA18AC8879}" destId="{46F5EE37-F3CE-4E98-9C68-C4AD58A4AA6D}" srcOrd="2" destOrd="0" presId="urn:microsoft.com/office/officeart/2008/layout/LinedList"/>
    <dgm:cxn modelId="{07FCFBF5-ED43-47C5-B9E0-AE6538169235}" type="presParOf" srcId="{AF4B646F-EFA7-4479-86BE-D4B778D991E3}" destId="{B4EC9DC3-0730-481F-9329-56ED3083AA6D}" srcOrd="5" destOrd="0" presId="urn:microsoft.com/office/officeart/2008/layout/LinedList"/>
    <dgm:cxn modelId="{D5686987-8B44-4644-9598-A08B289F512C}" type="presParOf" srcId="{AF4B646F-EFA7-4479-86BE-D4B778D991E3}" destId="{54B37244-6768-49B4-9A09-A94E9C932621}" srcOrd="6" destOrd="0" presId="urn:microsoft.com/office/officeart/2008/layout/LinedList"/>
    <dgm:cxn modelId="{455D8DDE-F5C3-4D54-A127-27DE9DE5957F}" type="presParOf" srcId="{AF4B646F-EFA7-4479-86BE-D4B778D991E3}" destId="{81B115FC-E7D1-43B5-BC17-3AC8B8F0BC90}" srcOrd="7" destOrd="0" presId="urn:microsoft.com/office/officeart/2008/layout/LinedList"/>
    <dgm:cxn modelId="{E1AFF2FA-5E04-474F-88C2-02488EA34943}" type="presParOf" srcId="{81B115FC-E7D1-43B5-BC17-3AC8B8F0BC90}" destId="{9CAA5FCA-5D06-41A5-B14A-A5C96D2CB6FA}" srcOrd="0" destOrd="0" presId="urn:microsoft.com/office/officeart/2008/layout/LinedList"/>
    <dgm:cxn modelId="{83E93DFD-A91C-4F17-AEB9-CAE4F3C8DB01}" type="presParOf" srcId="{81B115FC-E7D1-43B5-BC17-3AC8B8F0BC90}" destId="{40F08D8E-758E-4D38-9C85-E9A4E776ADC4}" srcOrd="1" destOrd="0" presId="urn:microsoft.com/office/officeart/2008/layout/LinedList"/>
    <dgm:cxn modelId="{0BE28B39-8EBB-4DDF-B8D8-B9569DD373BA}" type="presParOf" srcId="{81B115FC-E7D1-43B5-BC17-3AC8B8F0BC90}" destId="{323903C3-9A8F-4F52-BD65-2B08FBE53167}" srcOrd="2" destOrd="0" presId="urn:microsoft.com/office/officeart/2008/layout/LinedList"/>
    <dgm:cxn modelId="{8C48AA8B-4018-48EF-BB1E-8D4F600FF557}" type="presParOf" srcId="{AF4B646F-EFA7-4479-86BE-D4B778D991E3}" destId="{8AF8B079-A035-453A-8C7B-77055594BCC3}" srcOrd="8" destOrd="0" presId="urn:microsoft.com/office/officeart/2008/layout/LinedList"/>
    <dgm:cxn modelId="{D72CBA2F-CA26-4DED-A304-E0A9152F4264}" type="presParOf" srcId="{AF4B646F-EFA7-4479-86BE-D4B778D991E3}" destId="{5166E6F7-8CD8-471C-AC13-EC27B0FAAD7B}" srcOrd="9" destOrd="0" presId="urn:microsoft.com/office/officeart/2008/layout/Lin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3B38AA-0AD0-4835-AE57-FF3D832394F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40D05B-B9EF-44CB-B411-960C73E4BCA0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- организовать на должном уровне </a:t>
          </a:r>
          <a:r>
            <a:rPr lang="ru-RU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принятие мер по трудовому и бытовому устройству, оказанию иной помощи несовершеннолетним, </a:t>
          </a:r>
          <a:r>
            <a:rPr lang="ru-RU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находящимся в трудной жизненной ситуации. </a:t>
          </a:r>
          <a:endParaRPr lang="ru-RU" sz="2200" b="1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83E67B4-8DCD-4790-A5A1-FE71B87FCAC4}" type="parTrans" cxnId="{1EEE08AB-D584-47B7-8AC8-CA0EC7004B13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Arial Narrow" pitchFamily="34" charset="0"/>
          </a:endParaRPr>
        </a:p>
      </dgm:t>
    </dgm:pt>
    <dgm:pt modelId="{478C8935-F7A0-41DB-80FE-0A692C67D0CA}" type="sibTrans" cxnId="{1EEE08AB-D584-47B7-8AC8-CA0EC7004B13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Arial Narrow" pitchFamily="34" charset="0"/>
          </a:endParaRPr>
        </a:p>
      </dgm:t>
    </dgm:pt>
    <dgm:pt modelId="{DD8DE384-B537-45CF-B5B5-8FD2324EB052}">
      <dgm:prSet phldrT="[Текст]"/>
      <dgm:spPr/>
      <dgm:t>
        <a:bodyPr/>
        <a:lstStyle/>
        <a:p>
          <a:endParaRPr lang="ru-RU" b="1" dirty="0">
            <a:solidFill>
              <a:schemeClr val="accent1">
                <a:lumMod val="50000"/>
              </a:schemeClr>
            </a:solidFill>
            <a:latin typeface="Arial Narrow" pitchFamily="34" charset="0"/>
          </a:endParaRPr>
        </a:p>
      </dgm:t>
    </dgm:pt>
    <dgm:pt modelId="{5BB57701-6BB9-4D80-BFC5-8D487B9C70B1}" type="sibTrans" cxnId="{2567E145-72A2-415C-B750-2301895A1809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Arial Narrow" pitchFamily="34" charset="0"/>
          </a:endParaRPr>
        </a:p>
      </dgm:t>
    </dgm:pt>
    <dgm:pt modelId="{E0D3D081-80A5-4829-AEB0-459E18BA8042}" type="parTrans" cxnId="{2567E145-72A2-415C-B750-2301895A1809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Arial Narrow" pitchFamily="34" charset="0"/>
          </a:endParaRPr>
        </a:p>
      </dgm:t>
    </dgm:pt>
    <dgm:pt modelId="{24FCE561-BAC8-49F7-8969-554166D97B84}" type="pres">
      <dgm:prSet presAssocID="{9C3B38AA-0AD0-4835-AE57-FF3D832394F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9599685-D213-41A6-B1E4-BF5F824C18BA}" type="pres">
      <dgm:prSet presAssocID="{DD8DE384-B537-45CF-B5B5-8FD2324EB052}" presName="thickLine" presStyleLbl="alignNode1" presStyleIdx="0" presStyleCnt="1"/>
      <dgm:spPr/>
    </dgm:pt>
    <dgm:pt modelId="{8E082C97-647C-4429-A4C4-581648C19D35}" type="pres">
      <dgm:prSet presAssocID="{DD8DE384-B537-45CF-B5B5-8FD2324EB052}" presName="horz1" presStyleCnt="0"/>
      <dgm:spPr/>
    </dgm:pt>
    <dgm:pt modelId="{1003A000-2862-499B-BC2D-6EDC06D7AACF}" type="pres">
      <dgm:prSet presAssocID="{DD8DE384-B537-45CF-B5B5-8FD2324EB052}" presName="tx1" presStyleLbl="revTx" presStyleIdx="0" presStyleCnt="2" custScaleX="121309" custLinFactNeighborX="-1060"/>
      <dgm:spPr/>
      <dgm:t>
        <a:bodyPr/>
        <a:lstStyle/>
        <a:p>
          <a:endParaRPr lang="ru-RU"/>
        </a:p>
      </dgm:t>
    </dgm:pt>
    <dgm:pt modelId="{AF4B646F-EFA7-4479-86BE-D4B778D991E3}" type="pres">
      <dgm:prSet presAssocID="{DD8DE384-B537-45CF-B5B5-8FD2324EB052}" presName="vert1" presStyleCnt="0"/>
      <dgm:spPr/>
    </dgm:pt>
    <dgm:pt modelId="{C8CD4085-0940-4A90-949C-1BBF98937C0E}" type="pres">
      <dgm:prSet presAssocID="{BD40D05B-B9EF-44CB-B411-960C73E4BCA0}" presName="vertSpace2a" presStyleCnt="0"/>
      <dgm:spPr/>
    </dgm:pt>
    <dgm:pt modelId="{12F313F2-ADDF-4AC6-AA62-ABBF8ED3B5B3}" type="pres">
      <dgm:prSet presAssocID="{BD40D05B-B9EF-44CB-B411-960C73E4BCA0}" presName="horz2" presStyleCnt="0"/>
      <dgm:spPr/>
    </dgm:pt>
    <dgm:pt modelId="{7257441D-7E92-4689-8B05-87CF625E530A}" type="pres">
      <dgm:prSet presAssocID="{BD40D05B-B9EF-44CB-B411-960C73E4BCA0}" presName="horzSpace2" presStyleCnt="0"/>
      <dgm:spPr/>
    </dgm:pt>
    <dgm:pt modelId="{65DA4ED7-01A9-4BAE-A654-8C1E94AD3BAC}" type="pres">
      <dgm:prSet presAssocID="{BD40D05B-B9EF-44CB-B411-960C73E4BCA0}" presName="tx2" presStyleLbl="revTx" presStyleIdx="1" presStyleCnt="2" custScaleX="331080" custLinFactNeighborX="-22125" custLinFactNeighborY="2461"/>
      <dgm:spPr/>
      <dgm:t>
        <a:bodyPr/>
        <a:lstStyle/>
        <a:p>
          <a:endParaRPr lang="ru-RU"/>
        </a:p>
      </dgm:t>
    </dgm:pt>
    <dgm:pt modelId="{4713EA44-4BD8-428A-8F74-6068200F4A53}" type="pres">
      <dgm:prSet presAssocID="{BD40D05B-B9EF-44CB-B411-960C73E4BCA0}" presName="vert2" presStyleCnt="0"/>
      <dgm:spPr/>
    </dgm:pt>
    <dgm:pt modelId="{A6C6E592-8515-4DDF-A33B-7818AB352AAE}" type="pres">
      <dgm:prSet presAssocID="{BD40D05B-B9EF-44CB-B411-960C73E4BCA0}" presName="thinLine2b" presStyleLbl="callout" presStyleIdx="0" presStyleCnt="1" custScaleX="152900"/>
      <dgm:spPr/>
    </dgm:pt>
    <dgm:pt modelId="{228FA220-DAFE-403E-9944-635EBBC62497}" type="pres">
      <dgm:prSet presAssocID="{BD40D05B-B9EF-44CB-B411-960C73E4BCA0}" presName="vertSpace2b" presStyleCnt="0"/>
      <dgm:spPr/>
    </dgm:pt>
  </dgm:ptLst>
  <dgm:cxnLst>
    <dgm:cxn modelId="{95BB9381-A018-4068-B91F-3BEEB1B01068}" type="presOf" srcId="{DD8DE384-B537-45CF-B5B5-8FD2324EB052}" destId="{1003A000-2862-499B-BC2D-6EDC06D7AACF}" srcOrd="0" destOrd="0" presId="urn:microsoft.com/office/officeart/2008/layout/LinedList"/>
    <dgm:cxn modelId="{1EEE08AB-D584-47B7-8AC8-CA0EC7004B13}" srcId="{DD8DE384-B537-45CF-B5B5-8FD2324EB052}" destId="{BD40D05B-B9EF-44CB-B411-960C73E4BCA0}" srcOrd="0" destOrd="0" parTransId="{A83E67B4-8DCD-4790-A5A1-FE71B87FCAC4}" sibTransId="{478C8935-F7A0-41DB-80FE-0A692C67D0CA}"/>
    <dgm:cxn modelId="{57BF8C3B-85FF-4C3D-8E73-DC65A31A8F6C}" type="presOf" srcId="{9C3B38AA-0AD0-4835-AE57-FF3D832394F7}" destId="{24FCE561-BAC8-49F7-8969-554166D97B84}" srcOrd="0" destOrd="0" presId="urn:microsoft.com/office/officeart/2008/layout/LinedList"/>
    <dgm:cxn modelId="{F4E2A20C-94D4-4ECC-B3AB-34F658C60D3A}" type="presOf" srcId="{BD40D05B-B9EF-44CB-B411-960C73E4BCA0}" destId="{65DA4ED7-01A9-4BAE-A654-8C1E94AD3BAC}" srcOrd="0" destOrd="0" presId="urn:microsoft.com/office/officeart/2008/layout/LinedList"/>
    <dgm:cxn modelId="{2567E145-72A2-415C-B750-2301895A1809}" srcId="{9C3B38AA-0AD0-4835-AE57-FF3D832394F7}" destId="{DD8DE384-B537-45CF-B5B5-8FD2324EB052}" srcOrd="0" destOrd="0" parTransId="{E0D3D081-80A5-4829-AEB0-459E18BA8042}" sibTransId="{5BB57701-6BB9-4D80-BFC5-8D487B9C70B1}"/>
    <dgm:cxn modelId="{6E04643B-A246-415C-9E2D-2F4C545C5CC2}" type="presParOf" srcId="{24FCE561-BAC8-49F7-8969-554166D97B84}" destId="{09599685-D213-41A6-B1E4-BF5F824C18BA}" srcOrd="0" destOrd="0" presId="urn:microsoft.com/office/officeart/2008/layout/LinedList"/>
    <dgm:cxn modelId="{579ACBE8-5F41-4067-A699-086BB7C6EC8A}" type="presParOf" srcId="{24FCE561-BAC8-49F7-8969-554166D97B84}" destId="{8E082C97-647C-4429-A4C4-581648C19D35}" srcOrd="1" destOrd="0" presId="urn:microsoft.com/office/officeart/2008/layout/LinedList"/>
    <dgm:cxn modelId="{03A9FDEB-CBFA-4F19-8095-6F1B884F96BB}" type="presParOf" srcId="{8E082C97-647C-4429-A4C4-581648C19D35}" destId="{1003A000-2862-499B-BC2D-6EDC06D7AACF}" srcOrd="0" destOrd="0" presId="urn:microsoft.com/office/officeart/2008/layout/LinedList"/>
    <dgm:cxn modelId="{A2BE389C-99F7-4643-A3F4-3E42395FEEDF}" type="presParOf" srcId="{8E082C97-647C-4429-A4C4-581648C19D35}" destId="{AF4B646F-EFA7-4479-86BE-D4B778D991E3}" srcOrd="1" destOrd="0" presId="urn:microsoft.com/office/officeart/2008/layout/LinedList"/>
    <dgm:cxn modelId="{E3E3059B-0050-48A9-9233-20004AE31F2F}" type="presParOf" srcId="{AF4B646F-EFA7-4479-86BE-D4B778D991E3}" destId="{C8CD4085-0940-4A90-949C-1BBF98937C0E}" srcOrd="0" destOrd="0" presId="urn:microsoft.com/office/officeart/2008/layout/LinedList"/>
    <dgm:cxn modelId="{9D6D8C41-5BEE-4C0D-81BD-312A8664A643}" type="presParOf" srcId="{AF4B646F-EFA7-4479-86BE-D4B778D991E3}" destId="{12F313F2-ADDF-4AC6-AA62-ABBF8ED3B5B3}" srcOrd="1" destOrd="0" presId="urn:microsoft.com/office/officeart/2008/layout/LinedList"/>
    <dgm:cxn modelId="{C994D96B-F1D0-4DB6-B567-AAD63F5CC950}" type="presParOf" srcId="{12F313F2-ADDF-4AC6-AA62-ABBF8ED3B5B3}" destId="{7257441D-7E92-4689-8B05-87CF625E530A}" srcOrd="0" destOrd="0" presId="urn:microsoft.com/office/officeart/2008/layout/LinedList"/>
    <dgm:cxn modelId="{7BD7CDB1-CC64-4A3E-9029-5E3B3E03E48D}" type="presParOf" srcId="{12F313F2-ADDF-4AC6-AA62-ABBF8ED3B5B3}" destId="{65DA4ED7-01A9-4BAE-A654-8C1E94AD3BAC}" srcOrd="1" destOrd="0" presId="urn:microsoft.com/office/officeart/2008/layout/LinedList"/>
    <dgm:cxn modelId="{EC65597E-5F6C-4EC7-9484-D6434F51A853}" type="presParOf" srcId="{12F313F2-ADDF-4AC6-AA62-ABBF8ED3B5B3}" destId="{4713EA44-4BD8-428A-8F74-6068200F4A53}" srcOrd="2" destOrd="0" presId="urn:microsoft.com/office/officeart/2008/layout/LinedList"/>
    <dgm:cxn modelId="{0B5EB151-589A-48EC-B591-13EC38ED02CA}" type="presParOf" srcId="{AF4B646F-EFA7-4479-86BE-D4B778D991E3}" destId="{A6C6E592-8515-4DDF-A33B-7818AB352AAE}" srcOrd="2" destOrd="0" presId="urn:microsoft.com/office/officeart/2008/layout/LinedList"/>
    <dgm:cxn modelId="{F25C755A-ABEB-4C6D-9C78-E686FCD4134C}" type="presParOf" srcId="{AF4B646F-EFA7-4479-86BE-D4B778D991E3}" destId="{228FA220-DAFE-403E-9944-635EBBC62497}" srcOrd="3" destOrd="0" presId="urn:microsoft.com/office/officeart/2008/layout/Lin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3B38AA-0AD0-4835-AE57-FF3D832394F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40D05B-B9EF-44CB-B411-960C73E4BCA0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- создать специальные ролики, направленные на </a:t>
          </a:r>
          <a:r>
            <a:rPr lang="ru-RU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нравственное воспитание </a:t>
          </a:r>
          <a:r>
            <a:rPr lang="ru-RU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детей, привитие им навыков здорового образа жизни, </a:t>
          </a:r>
          <a:r>
            <a:rPr lang="ru-RU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культурно - семейных ценностей </a:t>
          </a:r>
          <a:r>
            <a:rPr lang="ru-RU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 трансляцией их </a:t>
          </a:r>
          <a:r>
            <a:rPr lang="ru-RU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на телеканалах,                 </a:t>
          </a:r>
          <a:r>
            <a:rPr lang="ru-RU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в общественном транспорте, общественных местах и др. </a:t>
          </a:r>
          <a:endParaRPr lang="ru-RU" sz="2200" b="1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83E67B4-8DCD-4790-A5A1-FE71B87FCAC4}" type="parTrans" cxnId="{1EEE08AB-D584-47B7-8AC8-CA0EC7004B13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Arial Narrow" pitchFamily="34" charset="0"/>
          </a:endParaRPr>
        </a:p>
      </dgm:t>
    </dgm:pt>
    <dgm:pt modelId="{478C8935-F7A0-41DB-80FE-0A692C67D0CA}" type="sibTrans" cxnId="{1EEE08AB-D584-47B7-8AC8-CA0EC7004B13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Arial Narrow" pitchFamily="34" charset="0"/>
          </a:endParaRPr>
        </a:p>
      </dgm:t>
    </dgm:pt>
    <dgm:pt modelId="{DD8DE384-B537-45CF-B5B5-8FD2324EB052}">
      <dgm:prSet phldrT="[Текст]"/>
      <dgm:spPr/>
      <dgm:t>
        <a:bodyPr/>
        <a:lstStyle/>
        <a:p>
          <a:endParaRPr lang="ru-RU" b="1" dirty="0">
            <a:solidFill>
              <a:schemeClr val="accent1">
                <a:lumMod val="50000"/>
              </a:schemeClr>
            </a:solidFill>
            <a:latin typeface="Arial Narrow" pitchFamily="34" charset="0"/>
          </a:endParaRPr>
        </a:p>
      </dgm:t>
    </dgm:pt>
    <dgm:pt modelId="{5BB57701-6BB9-4D80-BFC5-8D487B9C70B1}" type="sibTrans" cxnId="{2567E145-72A2-415C-B750-2301895A1809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Arial Narrow" pitchFamily="34" charset="0"/>
          </a:endParaRPr>
        </a:p>
      </dgm:t>
    </dgm:pt>
    <dgm:pt modelId="{E0D3D081-80A5-4829-AEB0-459E18BA8042}" type="parTrans" cxnId="{2567E145-72A2-415C-B750-2301895A1809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Arial Narrow" pitchFamily="34" charset="0"/>
          </a:endParaRPr>
        </a:p>
      </dgm:t>
    </dgm:pt>
    <dgm:pt modelId="{24FCE561-BAC8-49F7-8969-554166D97B84}" type="pres">
      <dgm:prSet presAssocID="{9C3B38AA-0AD0-4835-AE57-FF3D832394F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9599685-D213-41A6-B1E4-BF5F824C18BA}" type="pres">
      <dgm:prSet presAssocID="{DD8DE384-B537-45CF-B5B5-8FD2324EB052}" presName="thickLine" presStyleLbl="alignNode1" presStyleIdx="0" presStyleCnt="1"/>
      <dgm:spPr/>
    </dgm:pt>
    <dgm:pt modelId="{8E082C97-647C-4429-A4C4-581648C19D35}" type="pres">
      <dgm:prSet presAssocID="{DD8DE384-B537-45CF-B5B5-8FD2324EB052}" presName="horz1" presStyleCnt="0"/>
      <dgm:spPr/>
    </dgm:pt>
    <dgm:pt modelId="{1003A000-2862-499B-BC2D-6EDC06D7AACF}" type="pres">
      <dgm:prSet presAssocID="{DD8DE384-B537-45CF-B5B5-8FD2324EB052}" presName="tx1" presStyleLbl="revTx" presStyleIdx="0" presStyleCnt="2" custScaleX="121309" custLinFactNeighborX="-1060"/>
      <dgm:spPr/>
      <dgm:t>
        <a:bodyPr/>
        <a:lstStyle/>
        <a:p>
          <a:endParaRPr lang="ru-RU"/>
        </a:p>
      </dgm:t>
    </dgm:pt>
    <dgm:pt modelId="{AF4B646F-EFA7-4479-86BE-D4B778D991E3}" type="pres">
      <dgm:prSet presAssocID="{DD8DE384-B537-45CF-B5B5-8FD2324EB052}" presName="vert1" presStyleCnt="0"/>
      <dgm:spPr/>
    </dgm:pt>
    <dgm:pt modelId="{C8CD4085-0940-4A90-949C-1BBF98937C0E}" type="pres">
      <dgm:prSet presAssocID="{BD40D05B-B9EF-44CB-B411-960C73E4BCA0}" presName="vertSpace2a" presStyleCnt="0"/>
      <dgm:spPr/>
    </dgm:pt>
    <dgm:pt modelId="{12F313F2-ADDF-4AC6-AA62-ABBF8ED3B5B3}" type="pres">
      <dgm:prSet presAssocID="{BD40D05B-B9EF-44CB-B411-960C73E4BCA0}" presName="horz2" presStyleCnt="0"/>
      <dgm:spPr/>
    </dgm:pt>
    <dgm:pt modelId="{7257441D-7E92-4689-8B05-87CF625E530A}" type="pres">
      <dgm:prSet presAssocID="{BD40D05B-B9EF-44CB-B411-960C73E4BCA0}" presName="horzSpace2" presStyleCnt="0"/>
      <dgm:spPr/>
    </dgm:pt>
    <dgm:pt modelId="{65DA4ED7-01A9-4BAE-A654-8C1E94AD3BAC}" type="pres">
      <dgm:prSet presAssocID="{BD40D05B-B9EF-44CB-B411-960C73E4BCA0}" presName="tx2" presStyleLbl="revTx" presStyleIdx="1" presStyleCnt="2" custScaleX="364374" custLinFactNeighborX="-22125" custLinFactNeighborY="2461"/>
      <dgm:spPr/>
      <dgm:t>
        <a:bodyPr/>
        <a:lstStyle/>
        <a:p>
          <a:endParaRPr lang="ru-RU"/>
        </a:p>
      </dgm:t>
    </dgm:pt>
    <dgm:pt modelId="{4713EA44-4BD8-428A-8F74-6068200F4A53}" type="pres">
      <dgm:prSet presAssocID="{BD40D05B-B9EF-44CB-B411-960C73E4BCA0}" presName="vert2" presStyleCnt="0"/>
      <dgm:spPr/>
    </dgm:pt>
    <dgm:pt modelId="{A6C6E592-8515-4DDF-A33B-7818AB352AAE}" type="pres">
      <dgm:prSet presAssocID="{BD40D05B-B9EF-44CB-B411-960C73E4BCA0}" presName="thinLine2b" presStyleLbl="callout" presStyleIdx="0" presStyleCnt="1" custScaleX="152900"/>
      <dgm:spPr/>
    </dgm:pt>
    <dgm:pt modelId="{228FA220-DAFE-403E-9944-635EBBC62497}" type="pres">
      <dgm:prSet presAssocID="{BD40D05B-B9EF-44CB-B411-960C73E4BCA0}" presName="vertSpace2b" presStyleCnt="0"/>
      <dgm:spPr/>
    </dgm:pt>
  </dgm:ptLst>
  <dgm:cxnLst>
    <dgm:cxn modelId="{5A65BCB3-72E3-446B-9484-B58589F21F98}" type="presOf" srcId="{BD40D05B-B9EF-44CB-B411-960C73E4BCA0}" destId="{65DA4ED7-01A9-4BAE-A654-8C1E94AD3BAC}" srcOrd="0" destOrd="0" presId="urn:microsoft.com/office/officeart/2008/layout/LinedList"/>
    <dgm:cxn modelId="{249B4EAC-79F2-4714-9F85-0915403138FD}" type="presOf" srcId="{DD8DE384-B537-45CF-B5B5-8FD2324EB052}" destId="{1003A000-2862-499B-BC2D-6EDC06D7AACF}" srcOrd="0" destOrd="0" presId="urn:microsoft.com/office/officeart/2008/layout/LinedList"/>
    <dgm:cxn modelId="{1EEE08AB-D584-47B7-8AC8-CA0EC7004B13}" srcId="{DD8DE384-B537-45CF-B5B5-8FD2324EB052}" destId="{BD40D05B-B9EF-44CB-B411-960C73E4BCA0}" srcOrd="0" destOrd="0" parTransId="{A83E67B4-8DCD-4790-A5A1-FE71B87FCAC4}" sibTransId="{478C8935-F7A0-41DB-80FE-0A692C67D0CA}"/>
    <dgm:cxn modelId="{69ACC0C7-D382-40AA-A098-BA0CEC13E0F0}" type="presOf" srcId="{9C3B38AA-0AD0-4835-AE57-FF3D832394F7}" destId="{24FCE561-BAC8-49F7-8969-554166D97B84}" srcOrd="0" destOrd="0" presId="urn:microsoft.com/office/officeart/2008/layout/LinedList"/>
    <dgm:cxn modelId="{2567E145-72A2-415C-B750-2301895A1809}" srcId="{9C3B38AA-0AD0-4835-AE57-FF3D832394F7}" destId="{DD8DE384-B537-45CF-B5B5-8FD2324EB052}" srcOrd="0" destOrd="0" parTransId="{E0D3D081-80A5-4829-AEB0-459E18BA8042}" sibTransId="{5BB57701-6BB9-4D80-BFC5-8D487B9C70B1}"/>
    <dgm:cxn modelId="{6358D5EB-662F-4998-A08B-B9B97D479986}" type="presParOf" srcId="{24FCE561-BAC8-49F7-8969-554166D97B84}" destId="{09599685-D213-41A6-B1E4-BF5F824C18BA}" srcOrd="0" destOrd="0" presId="urn:microsoft.com/office/officeart/2008/layout/LinedList"/>
    <dgm:cxn modelId="{D56E0A54-14DB-413A-9213-7F6C97F834B1}" type="presParOf" srcId="{24FCE561-BAC8-49F7-8969-554166D97B84}" destId="{8E082C97-647C-4429-A4C4-581648C19D35}" srcOrd="1" destOrd="0" presId="urn:microsoft.com/office/officeart/2008/layout/LinedList"/>
    <dgm:cxn modelId="{9EC9FF7E-643D-4BB8-962A-A17DA015E646}" type="presParOf" srcId="{8E082C97-647C-4429-A4C4-581648C19D35}" destId="{1003A000-2862-499B-BC2D-6EDC06D7AACF}" srcOrd="0" destOrd="0" presId="urn:microsoft.com/office/officeart/2008/layout/LinedList"/>
    <dgm:cxn modelId="{2AC43667-E076-4124-8447-52813609FB8A}" type="presParOf" srcId="{8E082C97-647C-4429-A4C4-581648C19D35}" destId="{AF4B646F-EFA7-4479-86BE-D4B778D991E3}" srcOrd="1" destOrd="0" presId="urn:microsoft.com/office/officeart/2008/layout/LinedList"/>
    <dgm:cxn modelId="{0603BFCC-66EE-4A74-B43E-C3C36C571821}" type="presParOf" srcId="{AF4B646F-EFA7-4479-86BE-D4B778D991E3}" destId="{C8CD4085-0940-4A90-949C-1BBF98937C0E}" srcOrd="0" destOrd="0" presId="urn:microsoft.com/office/officeart/2008/layout/LinedList"/>
    <dgm:cxn modelId="{7C876D74-4BC8-4694-89B4-3B66D8A66C33}" type="presParOf" srcId="{AF4B646F-EFA7-4479-86BE-D4B778D991E3}" destId="{12F313F2-ADDF-4AC6-AA62-ABBF8ED3B5B3}" srcOrd="1" destOrd="0" presId="urn:microsoft.com/office/officeart/2008/layout/LinedList"/>
    <dgm:cxn modelId="{64B0A4EE-5E95-4E64-AED3-ADD7F102AFC2}" type="presParOf" srcId="{12F313F2-ADDF-4AC6-AA62-ABBF8ED3B5B3}" destId="{7257441D-7E92-4689-8B05-87CF625E530A}" srcOrd="0" destOrd="0" presId="urn:microsoft.com/office/officeart/2008/layout/LinedList"/>
    <dgm:cxn modelId="{353B815C-BF3D-4498-80A7-C8F0ADA670ED}" type="presParOf" srcId="{12F313F2-ADDF-4AC6-AA62-ABBF8ED3B5B3}" destId="{65DA4ED7-01A9-4BAE-A654-8C1E94AD3BAC}" srcOrd="1" destOrd="0" presId="urn:microsoft.com/office/officeart/2008/layout/LinedList"/>
    <dgm:cxn modelId="{10C21872-4EFD-4F43-AD07-C865412D5227}" type="presParOf" srcId="{12F313F2-ADDF-4AC6-AA62-ABBF8ED3B5B3}" destId="{4713EA44-4BD8-428A-8F74-6068200F4A53}" srcOrd="2" destOrd="0" presId="urn:microsoft.com/office/officeart/2008/layout/LinedList"/>
    <dgm:cxn modelId="{BF41062E-B8C6-42E2-874C-4C88C9A1141F}" type="presParOf" srcId="{AF4B646F-EFA7-4479-86BE-D4B778D991E3}" destId="{A6C6E592-8515-4DDF-A33B-7818AB352AAE}" srcOrd="2" destOrd="0" presId="urn:microsoft.com/office/officeart/2008/layout/LinedList"/>
    <dgm:cxn modelId="{8B8CAF66-961B-40E7-AE55-D8677AF84EB2}" type="presParOf" srcId="{AF4B646F-EFA7-4479-86BE-D4B778D991E3}" destId="{228FA220-DAFE-403E-9944-635EBBC62497}" srcOrd="3" destOrd="0" presId="urn:microsoft.com/office/officeart/2008/layout/Lin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3B38AA-0AD0-4835-AE57-FF3D832394F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40D05B-B9EF-44CB-B411-960C73E4BCA0}">
      <dgm:prSet phldrT="[Текст]" custT="1"/>
      <dgm:spPr/>
      <dgm:t>
        <a:bodyPr/>
        <a:lstStyle/>
        <a:p>
          <a:r>
            <a:rPr lang="ru-RU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- разработать </a:t>
          </a:r>
          <a:r>
            <a:rPr lang="ru-RU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типовые правила медико-социального учета неблагополучных семей, </a:t>
          </a:r>
          <a:r>
            <a:rPr lang="ru-RU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реально нуждающихся </a:t>
          </a:r>
          <a:r>
            <a:rPr lang="ru-RU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в помощи государства.</a:t>
          </a:r>
          <a:endParaRPr lang="ru-RU" sz="2200" b="1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83E67B4-8DCD-4790-A5A1-FE71B87FCAC4}" type="parTrans" cxnId="{1EEE08AB-D584-47B7-8AC8-CA0EC7004B13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Arial Narrow" pitchFamily="34" charset="0"/>
          </a:endParaRPr>
        </a:p>
      </dgm:t>
    </dgm:pt>
    <dgm:pt modelId="{478C8935-F7A0-41DB-80FE-0A692C67D0CA}" type="sibTrans" cxnId="{1EEE08AB-D584-47B7-8AC8-CA0EC7004B13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Arial Narrow" pitchFamily="34" charset="0"/>
          </a:endParaRPr>
        </a:p>
      </dgm:t>
    </dgm:pt>
    <dgm:pt modelId="{DD8DE384-B537-45CF-B5B5-8FD2324EB052}">
      <dgm:prSet phldrT="[Текст]"/>
      <dgm:spPr/>
      <dgm:t>
        <a:bodyPr/>
        <a:lstStyle/>
        <a:p>
          <a:endParaRPr lang="ru-RU" b="1" dirty="0">
            <a:solidFill>
              <a:schemeClr val="accent1">
                <a:lumMod val="50000"/>
              </a:schemeClr>
            </a:solidFill>
            <a:latin typeface="Arial Narrow" pitchFamily="34" charset="0"/>
          </a:endParaRPr>
        </a:p>
      </dgm:t>
    </dgm:pt>
    <dgm:pt modelId="{5BB57701-6BB9-4D80-BFC5-8D487B9C70B1}" type="sibTrans" cxnId="{2567E145-72A2-415C-B750-2301895A1809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Arial Narrow" pitchFamily="34" charset="0"/>
          </a:endParaRPr>
        </a:p>
      </dgm:t>
    </dgm:pt>
    <dgm:pt modelId="{E0D3D081-80A5-4829-AEB0-459E18BA8042}" type="parTrans" cxnId="{2567E145-72A2-415C-B750-2301895A1809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Arial Narrow" pitchFamily="34" charset="0"/>
          </a:endParaRPr>
        </a:p>
      </dgm:t>
    </dgm:pt>
    <dgm:pt modelId="{24FCE561-BAC8-49F7-8969-554166D97B84}" type="pres">
      <dgm:prSet presAssocID="{9C3B38AA-0AD0-4835-AE57-FF3D832394F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9599685-D213-41A6-B1E4-BF5F824C18BA}" type="pres">
      <dgm:prSet presAssocID="{DD8DE384-B537-45CF-B5B5-8FD2324EB052}" presName="thickLine" presStyleLbl="alignNode1" presStyleIdx="0" presStyleCnt="1"/>
      <dgm:spPr/>
    </dgm:pt>
    <dgm:pt modelId="{8E082C97-647C-4429-A4C4-581648C19D35}" type="pres">
      <dgm:prSet presAssocID="{DD8DE384-B537-45CF-B5B5-8FD2324EB052}" presName="horz1" presStyleCnt="0"/>
      <dgm:spPr/>
    </dgm:pt>
    <dgm:pt modelId="{1003A000-2862-499B-BC2D-6EDC06D7AACF}" type="pres">
      <dgm:prSet presAssocID="{DD8DE384-B537-45CF-B5B5-8FD2324EB052}" presName="tx1" presStyleLbl="revTx" presStyleIdx="0" presStyleCnt="2" custScaleX="121309" custLinFactNeighborX="-1060"/>
      <dgm:spPr/>
      <dgm:t>
        <a:bodyPr/>
        <a:lstStyle/>
        <a:p>
          <a:endParaRPr lang="ru-RU"/>
        </a:p>
      </dgm:t>
    </dgm:pt>
    <dgm:pt modelId="{AF4B646F-EFA7-4479-86BE-D4B778D991E3}" type="pres">
      <dgm:prSet presAssocID="{DD8DE384-B537-45CF-B5B5-8FD2324EB052}" presName="vert1" presStyleCnt="0"/>
      <dgm:spPr/>
    </dgm:pt>
    <dgm:pt modelId="{C8CD4085-0940-4A90-949C-1BBF98937C0E}" type="pres">
      <dgm:prSet presAssocID="{BD40D05B-B9EF-44CB-B411-960C73E4BCA0}" presName="vertSpace2a" presStyleCnt="0"/>
      <dgm:spPr/>
    </dgm:pt>
    <dgm:pt modelId="{12F313F2-ADDF-4AC6-AA62-ABBF8ED3B5B3}" type="pres">
      <dgm:prSet presAssocID="{BD40D05B-B9EF-44CB-B411-960C73E4BCA0}" presName="horz2" presStyleCnt="0"/>
      <dgm:spPr/>
    </dgm:pt>
    <dgm:pt modelId="{7257441D-7E92-4689-8B05-87CF625E530A}" type="pres">
      <dgm:prSet presAssocID="{BD40D05B-B9EF-44CB-B411-960C73E4BCA0}" presName="horzSpace2" presStyleCnt="0"/>
      <dgm:spPr/>
    </dgm:pt>
    <dgm:pt modelId="{65DA4ED7-01A9-4BAE-A654-8C1E94AD3BAC}" type="pres">
      <dgm:prSet presAssocID="{BD40D05B-B9EF-44CB-B411-960C73E4BCA0}" presName="tx2" presStyleLbl="revTx" presStyleIdx="1" presStyleCnt="2" custScaleX="331080" custLinFactNeighborX="-22125" custLinFactNeighborY="2461"/>
      <dgm:spPr/>
      <dgm:t>
        <a:bodyPr/>
        <a:lstStyle/>
        <a:p>
          <a:endParaRPr lang="ru-RU"/>
        </a:p>
      </dgm:t>
    </dgm:pt>
    <dgm:pt modelId="{4713EA44-4BD8-428A-8F74-6068200F4A53}" type="pres">
      <dgm:prSet presAssocID="{BD40D05B-B9EF-44CB-B411-960C73E4BCA0}" presName="vert2" presStyleCnt="0"/>
      <dgm:spPr/>
    </dgm:pt>
    <dgm:pt modelId="{A6C6E592-8515-4DDF-A33B-7818AB352AAE}" type="pres">
      <dgm:prSet presAssocID="{BD40D05B-B9EF-44CB-B411-960C73E4BCA0}" presName="thinLine2b" presStyleLbl="callout" presStyleIdx="0" presStyleCnt="1" custScaleX="152900"/>
      <dgm:spPr/>
    </dgm:pt>
    <dgm:pt modelId="{228FA220-DAFE-403E-9944-635EBBC62497}" type="pres">
      <dgm:prSet presAssocID="{BD40D05B-B9EF-44CB-B411-960C73E4BCA0}" presName="vertSpace2b" presStyleCnt="0"/>
      <dgm:spPr/>
    </dgm:pt>
  </dgm:ptLst>
  <dgm:cxnLst>
    <dgm:cxn modelId="{FEEB685D-99C2-492C-B01A-6A1FB16BC50D}" type="presOf" srcId="{9C3B38AA-0AD0-4835-AE57-FF3D832394F7}" destId="{24FCE561-BAC8-49F7-8969-554166D97B84}" srcOrd="0" destOrd="0" presId="urn:microsoft.com/office/officeart/2008/layout/LinedList"/>
    <dgm:cxn modelId="{1FF22461-1ABB-4ED3-81D1-CFDDC63F2CD0}" type="presOf" srcId="{BD40D05B-B9EF-44CB-B411-960C73E4BCA0}" destId="{65DA4ED7-01A9-4BAE-A654-8C1E94AD3BAC}" srcOrd="0" destOrd="0" presId="urn:microsoft.com/office/officeart/2008/layout/LinedList"/>
    <dgm:cxn modelId="{1EEE08AB-D584-47B7-8AC8-CA0EC7004B13}" srcId="{DD8DE384-B537-45CF-B5B5-8FD2324EB052}" destId="{BD40D05B-B9EF-44CB-B411-960C73E4BCA0}" srcOrd="0" destOrd="0" parTransId="{A83E67B4-8DCD-4790-A5A1-FE71B87FCAC4}" sibTransId="{478C8935-F7A0-41DB-80FE-0A692C67D0CA}"/>
    <dgm:cxn modelId="{2A0C1A72-4A39-414D-989B-20C75EE3C769}" type="presOf" srcId="{DD8DE384-B537-45CF-B5B5-8FD2324EB052}" destId="{1003A000-2862-499B-BC2D-6EDC06D7AACF}" srcOrd="0" destOrd="0" presId="urn:microsoft.com/office/officeart/2008/layout/LinedList"/>
    <dgm:cxn modelId="{2567E145-72A2-415C-B750-2301895A1809}" srcId="{9C3B38AA-0AD0-4835-AE57-FF3D832394F7}" destId="{DD8DE384-B537-45CF-B5B5-8FD2324EB052}" srcOrd="0" destOrd="0" parTransId="{E0D3D081-80A5-4829-AEB0-459E18BA8042}" sibTransId="{5BB57701-6BB9-4D80-BFC5-8D487B9C70B1}"/>
    <dgm:cxn modelId="{ED7D7BE4-A9BE-48B2-9DB9-F0D6162A74B9}" type="presParOf" srcId="{24FCE561-BAC8-49F7-8969-554166D97B84}" destId="{09599685-D213-41A6-B1E4-BF5F824C18BA}" srcOrd="0" destOrd="0" presId="urn:microsoft.com/office/officeart/2008/layout/LinedList"/>
    <dgm:cxn modelId="{1ADA62D5-A3A2-4BF8-9DE5-B71CAA7E556D}" type="presParOf" srcId="{24FCE561-BAC8-49F7-8969-554166D97B84}" destId="{8E082C97-647C-4429-A4C4-581648C19D35}" srcOrd="1" destOrd="0" presId="urn:microsoft.com/office/officeart/2008/layout/LinedList"/>
    <dgm:cxn modelId="{5566135F-6EF1-4C30-8D1D-9585F1C5FDFB}" type="presParOf" srcId="{8E082C97-647C-4429-A4C4-581648C19D35}" destId="{1003A000-2862-499B-BC2D-6EDC06D7AACF}" srcOrd="0" destOrd="0" presId="urn:microsoft.com/office/officeart/2008/layout/LinedList"/>
    <dgm:cxn modelId="{6898FA39-6B54-4577-BAC2-97D878140108}" type="presParOf" srcId="{8E082C97-647C-4429-A4C4-581648C19D35}" destId="{AF4B646F-EFA7-4479-86BE-D4B778D991E3}" srcOrd="1" destOrd="0" presId="urn:microsoft.com/office/officeart/2008/layout/LinedList"/>
    <dgm:cxn modelId="{998AFD81-1C1F-4C80-89E0-6F416C7615B2}" type="presParOf" srcId="{AF4B646F-EFA7-4479-86BE-D4B778D991E3}" destId="{C8CD4085-0940-4A90-949C-1BBF98937C0E}" srcOrd="0" destOrd="0" presId="urn:microsoft.com/office/officeart/2008/layout/LinedList"/>
    <dgm:cxn modelId="{1BC1557B-712B-4693-AD9F-8457D8832754}" type="presParOf" srcId="{AF4B646F-EFA7-4479-86BE-D4B778D991E3}" destId="{12F313F2-ADDF-4AC6-AA62-ABBF8ED3B5B3}" srcOrd="1" destOrd="0" presId="urn:microsoft.com/office/officeart/2008/layout/LinedList"/>
    <dgm:cxn modelId="{DC6BE43E-2AEA-4DB9-BD94-8D550727CFC8}" type="presParOf" srcId="{12F313F2-ADDF-4AC6-AA62-ABBF8ED3B5B3}" destId="{7257441D-7E92-4689-8B05-87CF625E530A}" srcOrd="0" destOrd="0" presId="urn:microsoft.com/office/officeart/2008/layout/LinedList"/>
    <dgm:cxn modelId="{36FB7CE3-4ED5-4C9F-BF1A-A1447C045A6F}" type="presParOf" srcId="{12F313F2-ADDF-4AC6-AA62-ABBF8ED3B5B3}" destId="{65DA4ED7-01A9-4BAE-A654-8C1E94AD3BAC}" srcOrd="1" destOrd="0" presId="urn:microsoft.com/office/officeart/2008/layout/LinedList"/>
    <dgm:cxn modelId="{199C405B-E000-4D21-99D0-EFAFED86867A}" type="presParOf" srcId="{12F313F2-ADDF-4AC6-AA62-ABBF8ED3B5B3}" destId="{4713EA44-4BD8-428A-8F74-6068200F4A53}" srcOrd="2" destOrd="0" presId="urn:microsoft.com/office/officeart/2008/layout/LinedList"/>
    <dgm:cxn modelId="{353D2354-B36D-4C51-85CB-A2EE3142A0D2}" type="presParOf" srcId="{AF4B646F-EFA7-4479-86BE-D4B778D991E3}" destId="{A6C6E592-8515-4DDF-A33B-7818AB352AAE}" srcOrd="2" destOrd="0" presId="urn:microsoft.com/office/officeart/2008/layout/LinedList"/>
    <dgm:cxn modelId="{BB158033-6D90-414B-B3C1-3352FFB28471}" type="presParOf" srcId="{AF4B646F-EFA7-4479-86BE-D4B778D991E3}" destId="{228FA220-DAFE-403E-9944-635EBBC62497}" srcOrd="3" destOrd="0" presId="urn:microsoft.com/office/officeart/2008/layout/Lin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3B38AA-0AD0-4835-AE57-FF3D832394F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40D05B-B9EF-44CB-B411-960C73E4BCA0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- проработать вопрос </a:t>
          </a:r>
          <a:r>
            <a:rPr lang="ru-RU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увеличения детских кружков и секций, </a:t>
          </a:r>
          <a:r>
            <a:rPr lang="ru-RU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работающих на </a:t>
          </a:r>
          <a:r>
            <a:rPr lang="ru-RU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безвозмездной основе, </a:t>
          </a:r>
          <a:r>
            <a:rPr lang="ru-RU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 целью максимального охвата занятостью подростков.</a:t>
          </a:r>
          <a:endParaRPr lang="ru-RU" sz="2200" b="1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83E67B4-8DCD-4790-A5A1-FE71B87FCAC4}" type="parTrans" cxnId="{1EEE08AB-D584-47B7-8AC8-CA0EC7004B13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Arial Narrow" pitchFamily="34" charset="0"/>
          </a:endParaRPr>
        </a:p>
      </dgm:t>
    </dgm:pt>
    <dgm:pt modelId="{478C8935-F7A0-41DB-80FE-0A692C67D0CA}" type="sibTrans" cxnId="{1EEE08AB-D584-47B7-8AC8-CA0EC7004B13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Arial Narrow" pitchFamily="34" charset="0"/>
          </a:endParaRPr>
        </a:p>
      </dgm:t>
    </dgm:pt>
    <dgm:pt modelId="{DD8DE384-B537-45CF-B5B5-8FD2324EB052}">
      <dgm:prSet phldrT="[Текст]"/>
      <dgm:spPr/>
      <dgm:t>
        <a:bodyPr/>
        <a:lstStyle/>
        <a:p>
          <a:endParaRPr lang="ru-RU" b="1" dirty="0">
            <a:solidFill>
              <a:schemeClr val="accent1">
                <a:lumMod val="50000"/>
              </a:schemeClr>
            </a:solidFill>
            <a:latin typeface="Arial Narrow" pitchFamily="34" charset="0"/>
          </a:endParaRPr>
        </a:p>
      </dgm:t>
    </dgm:pt>
    <dgm:pt modelId="{5BB57701-6BB9-4D80-BFC5-8D487B9C70B1}" type="sibTrans" cxnId="{2567E145-72A2-415C-B750-2301895A1809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Arial Narrow" pitchFamily="34" charset="0"/>
          </a:endParaRPr>
        </a:p>
      </dgm:t>
    </dgm:pt>
    <dgm:pt modelId="{E0D3D081-80A5-4829-AEB0-459E18BA8042}" type="parTrans" cxnId="{2567E145-72A2-415C-B750-2301895A1809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Arial Narrow" pitchFamily="34" charset="0"/>
          </a:endParaRPr>
        </a:p>
      </dgm:t>
    </dgm:pt>
    <dgm:pt modelId="{24FCE561-BAC8-49F7-8969-554166D97B84}" type="pres">
      <dgm:prSet presAssocID="{9C3B38AA-0AD0-4835-AE57-FF3D832394F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9599685-D213-41A6-B1E4-BF5F824C18BA}" type="pres">
      <dgm:prSet presAssocID="{DD8DE384-B537-45CF-B5B5-8FD2324EB052}" presName="thickLine" presStyleLbl="alignNode1" presStyleIdx="0" presStyleCnt="1"/>
      <dgm:spPr/>
    </dgm:pt>
    <dgm:pt modelId="{8E082C97-647C-4429-A4C4-581648C19D35}" type="pres">
      <dgm:prSet presAssocID="{DD8DE384-B537-45CF-B5B5-8FD2324EB052}" presName="horz1" presStyleCnt="0"/>
      <dgm:spPr/>
    </dgm:pt>
    <dgm:pt modelId="{1003A000-2862-499B-BC2D-6EDC06D7AACF}" type="pres">
      <dgm:prSet presAssocID="{DD8DE384-B537-45CF-B5B5-8FD2324EB052}" presName="tx1" presStyleLbl="revTx" presStyleIdx="0" presStyleCnt="2" custScaleX="121309" custLinFactNeighborX="-1060"/>
      <dgm:spPr/>
      <dgm:t>
        <a:bodyPr/>
        <a:lstStyle/>
        <a:p>
          <a:endParaRPr lang="ru-RU"/>
        </a:p>
      </dgm:t>
    </dgm:pt>
    <dgm:pt modelId="{AF4B646F-EFA7-4479-86BE-D4B778D991E3}" type="pres">
      <dgm:prSet presAssocID="{DD8DE384-B537-45CF-B5B5-8FD2324EB052}" presName="vert1" presStyleCnt="0"/>
      <dgm:spPr/>
    </dgm:pt>
    <dgm:pt modelId="{C8CD4085-0940-4A90-949C-1BBF98937C0E}" type="pres">
      <dgm:prSet presAssocID="{BD40D05B-B9EF-44CB-B411-960C73E4BCA0}" presName="vertSpace2a" presStyleCnt="0"/>
      <dgm:spPr/>
    </dgm:pt>
    <dgm:pt modelId="{12F313F2-ADDF-4AC6-AA62-ABBF8ED3B5B3}" type="pres">
      <dgm:prSet presAssocID="{BD40D05B-B9EF-44CB-B411-960C73E4BCA0}" presName="horz2" presStyleCnt="0"/>
      <dgm:spPr/>
    </dgm:pt>
    <dgm:pt modelId="{7257441D-7E92-4689-8B05-87CF625E530A}" type="pres">
      <dgm:prSet presAssocID="{BD40D05B-B9EF-44CB-B411-960C73E4BCA0}" presName="horzSpace2" presStyleCnt="0"/>
      <dgm:spPr/>
    </dgm:pt>
    <dgm:pt modelId="{65DA4ED7-01A9-4BAE-A654-8C1E94AD3BAC}" type="pres">
      <dgm:prSet presAssocID="{BD40D05B-B9EF-44CB-B411-960C73E4BCA0}" presName="tx2" presStyleLbl="revTx" presStyleIdx="1" presStyleCnt="2" custScaleX="364374" custLinFactNeighborX="-22125" custLinFactNeighborY="2461"/>
      <dgm:spPr/>
      <dgm:t>
        <a:bodyPr/>
        <a:lstStyle/>
        <a:p>
          <a:endParaRPr lang="ru-RU"/>
        </a:p>
      </dgm:t>
    </dgm:pt>
    <dgm:pt modelId="{4713EA44-4BD8-428A-8F74-6068200F4A53}" type="pres">
      <dgm:prSet presAssocID="{BD40D05B-B9EF-44CB-B411-960C73E4BCA0}" presName="vert2" presStyleCnt="0"/>
      <dgm:spPr/>
    </dgm:pt>
    <dgm:pt modelId="{A6C6E592-8515-4DDF-A33B-7818AB352AAE}" type="pres">
      <dgm:prSet presAssocID="{BD40D05B-B9EF-44CB-B411-960C73E4BCA0}" presName="thinLine2b" presStyleLbl="callout" presStyleIdx="0" presStyleCnt="1" custScaleX="152900"/>
      <dgm:spPr/>
    </dgm:pt>
    <dgm:pt modelId="{228FA220-DAFE-403E-9944-635EBBC62497}" type="pres">
      <dgm:prSet presAssocID="{BD40D05B-B9EF-44CB-B411-960C73E4BCA0}" presName="vertSpace2b" presStyleCnt="0"/>
      <dgm:spPr/>
    </dgm:pt>
  </dgm:ptLst>
  <dgm:cxnLst>
    <dgm:cxn modelId="{1EEE08AB-D584-47B7-8AC8-CA0EC7004B13}" srcId="{DD8DE384-B537-45CF-B5B5-8FD2324EB052}" destId="{BD40D05B-B9EF-44CB-B411-960C73E4BCA0}" srcOrd="0" destOrd="0" parTransId="{A83E67B4-8DCD-4790-A5A1-FE71B87FCAC4}" sibTransId="{478C8935-F7A0-41DB-80FE-0A692C67D0CA}"/>
    <dgm:cxn modelId="{DF3B6048-4234-45B9-9F62-974D0FB20740}" type="presOf" srcId="{BD40D05B-B9EF-44CB-B411-960C73E4BCA0}" destId="{65DA4ED7-01A9-4BAE-A654-8C1E94AD3BAC}" srcOrd="0" destOrd="0" presId="urn:microsoft.com/office/officeart/2008/layout/LinedList"/>
    <dgm:cxn modelId="{C3B6A6AD-CD7B-414A-AAC6-A37E0D5E96CF}" type="presOf" srcId="{9C3B38AA-0AD0-4835-AE57-FF3D832394F7}" destId="{24FCE561-BAC8-49F7-8969-554166D97B84}" srcOrd="0" destOrd="0" presId="urn:microsoft.com/office/officeart/2008/layout/LinedList"/>
    <dgm:cxn modelId="{2567E145-72A2-415C-B750-2301895A1809}" srcId="{9C3B38AA-0AD0-4835-AE57-FF3D832394F7}" destId="{DD8DE384-B537-45CF-B5B5-8FD2324EB052}" srcOrd="0" destOrd="0" parTransId="{E0D3D081-80A5-4829-AEB0-459E18BA8042}" sibTransId="{5BB57701-6BB9-4D80-BFC5-8D487B9C70B1}"/>
    <dgm:cxn modelId="{A2FF17D5-2393-49C6-B1B5-052D8CB21604}" type="presOf" srcId="{DD8DE384-B537-45CF-B5B5-8FD2324EB052}" destId="{1003A000-2862-499B-BC2D-6EDC06D7AACF}" srcOrd="0" destOrd="0" presId="urn:microsoft.com/office/officeart/2008/layout/LinedList"/>
    <dgm:cxn modelId="{FD6B9CE6-9809-464B-BA5D-B6A4ECEA6A9F}" type="presParOf" srcId="{24FCE561-BAC8-49F7-8969-554166D97B84}" destId="{09599685-D213-41A6-B1E4-BF5F824C18BA}" srcOrd="0" destOrd="0" presId="urn:microsoft.com/office/officeart/2008/layout/LinedList"/>
    <dgm:cxn modelId="{DC4A91E0-E891-4892-A30C-6ED42D0AE09F}" type="presParOf" srcId="{24FCE561-BAC8-49F7-8969-554166D97B84}" destId="{8E082C97-647C-4429-A4C4-581648C19D35}" srcOrd="1" destOrd="0" presId="urn:microsoft.com/office/officeart/2008/layout/LinedList"/>
    <dgm:cxn modelId="{14657AB6-BD56-466D-8019-1D9ECC867685}" type="presParOf" srcId="{8E082C97-647C-4429-A4C4-581648C19D35}" destId="{1003A000-2862-499B-BC2D-6EDC06D7AACF}" srcOrd="0" destOrd="0" presId="urn:microsoft.com/office/officeart/2008/layout/LinedList"/>
    <dgm:cxn modelId="{5E70D796-CD29-42DB-80CD-AE0D0463B8FC}" type="presParOf" srcId="{8E082C97-647C-4429-A4C4-581648C19D35}" destId="{AF4B646F-EFA7-4479-86BE-D4B778D991E3}" srcOrd="1" destOrd="0" presId="urn:microsoft.com/office/officeart/2008/layout/LinedList"/>
    <dgm:cxn modelId="{33B21ABD-F647-4103-8FEC-20CB2C93DBE0}" type="presParOf" srcId="{AF4B646F-EFA7-4479-86BE-D4B778D991E3}" destId="{C8CD4085-0940-4A90-949C-1BBF98937C0E}" srcOrd="0" destOrd="0" presId="urn:microsoft.com/office/officeart/2008/layout/LinedList"/>
    <dgm:cxn modelId="{53B9A13F-2784-480D-9D83-BFB61CD93A03}" type="presParOf" srcId="{AF4B646F-EFA7-4479-86BE-D4B778D991E3}" destId="{12F313F2-ADDF-4AC6-AA62-ABBF8ED3B5B3}" srcOrd="1" destOrd="0" presId="urn:microsoft.com/office/officeart/2008/layout/LinedList"/>
    <dgm:cxn modelId="{CFEFF2CA-4EBF-407D-904F-541D7009FEA5}" type="presParOf" srcId="{12F313F2-ADDF-4AC6-AA62-ABBF8ED3B5B3}" destId="{7257441D-7E92-4689-8B05-87CF625E530A}" srcOrd="0" destOrd="0" presId="urn:microsoft.com/office/officeart/2008/layout/LinedList"/>
    <dgm:cxn modelId="{9AF75603-D60F-48EB-948F-C1F89EB2D375}" type="presParOf" srcId="{12F313F2-ADDF-4AC6-AA62-ABBF8ED3B5B3}" destId="{65DA4ED7-01A9-4BAE-A654-8C1E94AD3BAC}" srcOrd="1" destOrd="0" presId="urn:microsoft.com/office/officeart/2008/layout/LinedList"/>
    <dgm:cxn modelId="{A73A3CA5-31A8-4C8E-BE86-9C0B2B5AA6B4}" type="presParOf" srcId="{12F313F2-ADDF-4AC6-AA62-ABBF8ED3B5B3}" destId="{4713EA44-4BD8-428A-8F74-6068200F4A53}" srcOrd="2" destOrd="0" presId="urn:microsoft.com/office/officeart/2008/layout/LinedList"/>
    <dgm:cxn modelId="{93043F3E-7A7E-4257-8CC2-BE7AD376B825}" type="presParOf" srcId="{AF4B646F-EFA7-4479-86BE-D4B778D991E3}" destId="{A6C6E592-8515-4DDF-A33B-7818AB352AAE}" srcOrd="2" destOrd="0" presId="urn:microsoft.com/office/officeart/2008/layout/LinedList"/>
    <dgm:cxn modelId="{7A256E3E-CB1C-4AD2-B423-7AC03FB51565}" type="presParOf" srcId="{AF4B646F-EFA7-4479-86BE-D4B778D991E3}" destId="{228FA220-DAFE-403E-9944-635EBBC62497}" srcOrd="3" destOrd="0" presId="urn:microsoft.com/office/officeart/2008/layout/Lin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F6A44-8832-4F80-BCD2-35C2368E69F9}">
      <dsp:nvSpPr>
        <dsp:cNvPr id="0" name=""/>
        <dsp:cNvSpPr/>
      </dsp:nvSpPr>
      <dsp:spPr>
        <a:xfrm>
          <a:off x="0" y="0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70C113-ABFA-433D-B247-D54F55040EA9}">
      <dsp:nvSpPr>
        <dsp:cNvPr id="0" name=""/>
        <dsp:cNvSpPr/>
      </dsp:nvSpPr>
      <dsp:spPr>
        <a:xfrm>
          <a:off x="0" y="0"/>
          <a:ext cx="1625600" cy="54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0" y="0"/>
        <a:ext cx="1625600" cy="5418667"/>
      </dsp:txXfrm>
    </dsp:sp>
    <dsp:sp modelId="{491E4FA1-8C6B-49DE-954B-97AB6F2B9DF0}">
      <dsp:nvSpPr>
        <dsp:cNvPr id="0" name=""/>
        <dsp:cNvSpPr/>
      </dsp:nvSpPr>
      <dsp:spPr>
        <a:xfrm>
          <a:off x="1747520" y="63698"/>
          <a:ext cx="6380480" cy="1273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Arial Narrow" pitchFamily="34" charset="0"/>
            </a:rPr>
            <a:t>22 тыс. </a:t>
          </a:r>
          <a:r>
            <a:rPr lang="ru-RU" sz="2000" kern="1200" dirty="0" smtClean="0">
              <a:solidFill>
                <a:schemeClr val="accent5">
                  <a:lumMod val="50000"/>
                </a:schemeClr>
              </a:solidFill>
              <a:latin typeface="Arial Narrow" pitchFamily="34" charset="0"/>
            </a:rPr>
            <a:t>родители привлечены к административной ответственности за нахождение в ночное время без родителей вне дома или в развлекательных заведениях </a:t>
          </a:r>
          <a:r>
            <a:rPr lang="ru-RU" sz="1800" i="1" kern="1200" dirty="0" smtClean="0">
              <a:solidFill>
                <a:schemeClr val="accent5">
                  <a:lumMod val="50000"/>
                </a:schemeClr>
              </a:solidFill>
              <a:latin typeface="Arial Narrow" pitchFamily="34" charset="0"/>
            </a:rPr>
            <a:t>(2022г. – 82 тыс.) </a:t>
          </a:r>
          <a:endParaRPr lang="ru-RU" sz="1800" i="1" kern="1200" dirty="0"/>
        </a:p>
      </dsp:txBody>
      <dsp:txXfrm>
        <a:off x="1747520" y="63698"/>
        <a:ext cx="6380480" cy="1273968"/>
      </dsp:txXfrm>
    </dsp:sp>
    <dsp:sp modelId="{AD782D4F-72BC-4617-91C0-503308EB7212}">
      <dsp:nvSpPr>
        <dsp:cNvPr id="0" name=""/>
        <dsp:cNvSpPr/>
      </dsp:nvSpPr>
      <dsp:spPr>
        <a:xfrm>
          <a:off x="1625599" y="1337667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396E94-3B8C-41A8-A543-C3FC5DAD2080}">
      <dsp:nvSpPr>
        <dsp:cNvPr id="0" name=""/>
        <dsp:cNvSpPr/>
      </dsp:nvSpPr>
      <dsp:spPr>
        <a:xfrm>
          <a:off x="1747520" y="1401365"/>
          <a:ext cx="6380480" cy="1273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Arial Narrow" pitchFamily="34" charset="0"/>
            </a:rPr>
            <a:t>680</a:t>
          </a:r>
          <a:r>
            <a:rPr lang="ru-RU" sz="2200" b="1" kern="1200" dirty="0" smtClean="0">
              <a:solidFill>
                <a:schemeClr val="accent5">
                  <a:lumMod val="50000"/>
                </a:schemeClr>
              </a:solidFill>
              <a:latin typeface="Arial Narrow" pitchFamily="34" charset="0"/>
            </a:rPr>
            <a:t> </a:t>
          </a:r>
          <a:r>
            <a:rPr lang="ru-RU" sz="2000" kern="1200" dirty="0" smtClean="0">
              <a:solidFill>
                <a:schemeClr val="accent5">
                  <a:lumMod val="50000"/>
                </a:schemeClr>
              </a:solidFill>
              <a:latin typeface="Arial Narrow" pitchFamily="34" charset="0"/>
            </a:rPr>
            <a:t>предприниматели привлечены к административной ответственности за допущение нахождения                                в развлекательных заведениях в ночное время</a:t>
          </a:r>
          <a:endParaRPr lang="ru-RU" sz="2000" kern="1200" dirty="0"/>
        </a:p>
      </dsp:txBody>
      <dsp:txXfrm>
        <a:off x="1747520" y="1401365"/>
        <a:ext cx="6380480" cy="1273968"/>
      </dsp:txXfrm>
    </dsp:sp>
    <dsp:sp modelId="{543C4B26-C5BC-475D-BEAA-DCF2CCD8352B}">
      <dsp:nvSpPr>
        <dsp:cNvPr id="0" name=""/>
        <dsp:cNvSpPr/>
      </dsp:nvSpPr>
      <dsp:spPr>
        <a:xfrm>
          <a:off x="1625599" y="2675334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A7D634-0A5E-400D-ABAD-6EAA3DD8DC26}">
      <dsp:nvSpPr>
        <dsp:cNvPr id="0" name=""/>
        <dsp:cNvSpPr/>
      </dsp:nvSpPr>
      <dsp:spPr>
        <a:xfrm>
          <a:off x="1747520" y="2739032"/>
          <a:ext cx="6380480" cy="1273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Arial Narrow" pitchFamily="34" charset="0"/>
            </a:rPr>
            <a:t>1,5 тыс. </a:t>
          </a:r>
          <a:r>
            <a:rPr lang="ru-RU" sz="2000" kern="1200" dirty="0" smtClean="0">
              <a:solidFill>
                <a:schemeClr val="accent5">
                  <a:lumMod val="50000"/>
                </a:schemeClr>
              </a:solidFill>
              <a:latin typeface="Arial Narrow" pitchFamily="34" charset="0"/>
            </a:rPr>
            <a:t>безнадзорных доставлены в Центр адаптации несовершеннолетних</a:t>
          </a:r>
          <a:endParaRPr lang="ru-RU" sz="2000" kern="1200" dirty="0"/>
        </a:p>
      </dsp:txBody>
      <dsp:txXfrm>
        <a:off x="1747520" y="2739032"/>
        <a:ext cx="6380480" cy="1273968"/>
      </dsp:txXfrm>
    </dsp:sp>
    <dsp:sp modelId="{BF4CC6BF-A59D-4F6A-8F42-D2E4E28B2EF8}">
      <dsp:nvSpPr>
        <dsp:cNvPr id="0" name=""/>
        <dsp:cNvSpPr/>
      </dsp:nvSpPr>
      <dsp:spPr>
        <a:xfrm>
          <a:off x="1625599" y="4013001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48095-5BC3-4177-A8CC-6A9C0C476F7C}">
      <dsp:nvSpPr>
        <dsp:cNvPr id="0" name=""/>
        <dsp:cNvSpPr/>
      </dsp:nvSpPr>
      <dsp:spPr>
        <a:xfrm>
          <a:off x="1747520" y="4076700"/>
          <a:ext cx="6380480" cy="1273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Arial Narrow" pitchFamily="34" charset="0"/>
            </a:rPr>
            <a:t>78 </a:t>
          </a:r>
          <a:r>
            <a:rPr lang="ru-RU" sz="2000" b="0" kern="1200" dirty="0" smtClean="0">
              <a:solidFill>
                <a:schemeClr val="accent5">
                  <a:lumMod val="50000"/>
                </a:schemeClr>
              </a:solidFill>
              <a:latin typeface="Arial Narrow" pitchFamily="34" charset="0"/>
            </a:rPr>
            <a:t>ходатайств направлено в суд для направление трудных подростков в специальные организации образования </a:t>
          </a:r>
          <a:r>
            <a:rPr lang="ru-RU" sz="2000" b="0" i="1" kern="1200" dirty="0" smtClean="0">
              <a:solidFill>
                <a:schemeClr val="accent5">
                  <a:lumMod val="50000"/>
                </a:schemeClr>
              </a:solidFill>
              <a:latin typeface="Arial Narrow" pitchFamily="34" charset="0"/>
            </a:rPr>
            <a:t>(удовлетворено – 37).</a:t>
          </a:r>
          <a:endParaRPr lang="ru-RU" sz="2000" b="0" i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747520" y="4076700"/>
        <a:ext cx="6380480" cy="1273968"/>
      </dsp:txXfrm>
    </dsp:sp>
    <dsp:sp modelId="{BFFB4B7F-018A-4AE3-8F4E-D37BF9AECF74}">
      <dsp:nvSpPr>
        <dsp:cNvPr id="0" name=""/>
        <dsp:cNvSpPr/>
      </dsp:nvSpPr>
      <dsp:spPr>
        <a:xfrm>
          <a:off x="1625599" y="5350669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99685-D213-41A6-B1E4-BF5F824C18BA}">
      <dsp:nvSpPr>
        <dsp:cNvPr id="0" name=""/>
        <dsp:cNvSpPr/>
      </dsp:nvSpPr>
      <dsp:spPr>
        <a:xfrm>
          <a:off x="0" y="0"/>
          <a:ext cx="101309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3A000-2862-499B-BC2D-6EDC06D7AACF}">
      <dsp:nvSpPr>
        <dsp:cNvPr id="0" name=""/>
        <dsp:cNvSpPr/>
      </dsp:nvSpPr>
      <dsp:spPr>
        <a:xfrm>
          <a:off x="0" y="0"/>
          <a:ext cx="794515" cy="4477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>
            <a:solidFill>
              <a:schemeClr val="accent1">
                <a:lumMod val="50000"/>
              </a:schemeClr>
            </a:solidFill>
            <a:latin typeface="Arial Narrow" pitchFamily="34" charset="0"/>
          </a:endParaRPr>
        </a:p>
      </dsp:txBody>
      <dsp:txXfrm>
        <a:off x="0" y="0"/>
        <a:ext cx="794515" cy="4477657"/>
      </dsp:txXfrm>
    </dsp:sp>
    <dsp:sp modelId="{65DA4ED7-01A9-4BAE-A654-8C1E94AD3BAC}">
      <dsp:nvSpPr>
        <dsp:cNvPr id="0" name=""/>
        <dsp:cNvSpPr/>
      </dsp:nvSpPr>
      <dsp:spPr>
        <a:xfrm>
          <a:off x="274872" y="104399"/>
          <a:ext cx="9275133" cy="1399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-</a:t>
          </a:r>
          <a:r>
            <a:rPr lang="ru-RU" sz="2200" b="0" kern="12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200" kern="12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разработать </a:t>
          </a:r>
          <a:r>
            <a:rPr lang="ru-RU" sz="2200" b="1" kern="12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методику</a:t>
          </a:r>
          <a:r>
            <a:rPr lang="ru-RU" sz="2200" kern="12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по раннему </a:t>
          </a:r>
          <a:r>
            <a:rPr lang="ru-RU" sz="2200" b="1" kern="12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выявлению</a:t>
          </a:r>
          <a:r>
            <a:rPr lang="ru-RU" sz="2200" kern="12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200" i="1" kern="12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(распознаванию) </a:t>
          </a:r>
          <a:r>
            <a:rPr lang="ru-RU" sz="2200" b="1" kern="12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насилия</a:t>
          </a:r>
          <a:r>
            <a:rPr lang="ru-RU" sz="2200" kern="12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в отношении несовершеннолетних для педагогических и медицинских работников</a:t>
          </a:r>
          <a:r>
            <a:rPr lang="ru-RU" sz="220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;</a:t>
          </a:r>
          <a:endParaRPr lang="ru-RU" sz="2200" b="1" kern="1200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74872" y="104399"/>
        <a:ext cx="9275133" cy="1399267"/>
      </dsp:txXfrm>
    </dsp:sp>
    <dsp:sp modelId="{A6C6E592-8515-4DDF-A33B-7818AB352AAE}">
      <dsp:nvSpPr>
        <dsp:cNvPr id="0" name=""/>
        <dsp:cNvSpPr/>
      </dsp:nvSpPr>
      <dsp:spPr>
        <a:xfrm>
          <a:off x="794515" y="1469231"/>
          <a:ext cx="40056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97320-7497-449F-AC9B-ACFA8B7E7D8E}">
      <dsp:nvSpPr>
        <dsp:cNvPr id="0" name=""/>
        <dsp:cNvSpPr/>
      </dsp:nvSpPr>
      <dsp:spPr>
        <a:xfrm>
          <a:off x="274872" y="1446395"/>
          <a:ext cx="9187267" cy="1399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rPr>
            <a:t>-</a:t>
          </a:r>
          <a:r>
            <a:rPr lang="ru-RU" sz="2200" b="0" kern="12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rPr>
            <a:t> </a:t>
          </a:r>
          <a:r>
            <a:rPr lang="ru-RU" sz="220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рассмотреть вопрос внедрения в учебных заведениях обучающих </a:t>
          </a:r>
          <a:r>
            <a:rPr lang="ru-RU" sz="22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уроков безопасности </a:t>
          </a:r>
          <a:r>
            <a:rPr lang="ru-RU" sz="220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 разработкой соответствующих </a:t>
          </a:r>
          <a:r>
            <a:rPr lang="ru-RU" sz="22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методик        </a:t>
          </a:r>
          <a:r>
            <a:rPr lang="ru-RU" sz="220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     для младших и старших классов; </a:t>
          </a:r>
          <a:endParaRPr lang="ru-RU" sz="2200" b="0" kern="1200" dirty="0">
            <a:solidFill>
              <a:schemeClr val="accent1">
                <a:lumMod val="50000"/>
              </a:schemeClr>
            </a:solidFill>
            <a:latin typeface="Arial Narrow" pitchFamily="34" charset="0"/>
          </a:endParaRPr>
        </a:p>
      </dsp:txBody>
      <dsp:txXfrm>
        <a:off x="274872" y="1446395"/>
        <a:ext cx="9187267" cy="1399267"/>
      </dsp:txXfrm>
    </dsp:sp>
    <dsp:sp modelId="{B4EC9DC3-0730-481F-9329-56ED3083AA6D}">
      <dsp:nvSpPr>
        <dsp:cNvPr id="0" name=""/>
        <dsp:cNvSpPr/>
      </dsp:nvSpPr>
      <dsp:spPr>
        <a:xfrm>
          <a:off x="794515" y="2938462"/>
          <a:ext cx="40056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F08D8E-758E-4D38-9C85-E9A4E776ADC4}">
      <dsp:nvSpPr>
        <dsp:cNvPr id="0" name=""/>
        <dsp:cNvSpPr/>
      </dsp:nvSpPr>
      <dsp:spPr>
        <a:xfrm>
          <a:off x="297648" y="3012413"/>
          <a:ext cx="9187267" cy="1399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rPr>
            <a:t>-</a:t>
          </a:r>
          <a:r>
            <a:rPr lang="ru-RU" sz="2200" b="0" kern="12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rPr>
            <a:t> </a:t>
          </a:r>
          <a:r>
            <a:rPr lang="ru-RU" sz="220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усилить работу школьных психологов по выявлению </a:t>
          </a:r>
          <a:r>
            <a:rPr lang="ru-RU" sz="22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жертв сексуального насилия</a:t>
          </a:r>
          <a:r>
            <a:rPr lang="ru-RU" sz="220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путем проведения </a:t>
          </a:r>
          <a:r>
            <a:rPr lang="ru-RU" sz="2200" b="1" kern="1200" dirty="0" err="1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анкетирований</a:t>
          </a:r>
          <a:r>
            <a:rPr lang="ru-RU" sz="22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, психологических обследований </a:t>
          </a:r>
          <a:r>
            <a:rPr lang="ru-RU" sz="2200" i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(тестирование) </a:t>
          </a:r>
          <a:r>
            <a:rPr lang="ru-RU" sz="220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и др.</a:t>
          </a:r>
          <a:endParaRPr lang="ru-RU" sz="2200" b="0" kern="1200" dirty="0">
            <a:solidFill>
              <a:schemeClr val="accent1">
                <a:lumMod val="50000"/>
              </a:schemeClr>
            </a:solidFill>
            <a:latin typeface="Arial Narrow" pitchFamily="34" charset="0"/>
          </a:endParaRPr>
        </a:p>
      </dsp:txBody>
      <dsp:txXfrm>
        <a:off x="297648" y="3012413"/>
        <a:ext cx="9187267" cy="1399267"/>
      </dsp:txXfrm>
    </dsp:sp>
    <dsp:sp modelId="{8AF8B079-A035-453A-8C7B-77055594BCC3}">
      <dsp:nvSpPr>
        <dsp:cNvPr id="0" name=""/>
        <dsp:cNvSpPr/>
      </dsp:nvSpPr>
      <dsp:spPr>
        <a:xfrm>
          <a:off x="794515" y="4407693"/>
          <a:ext cx="40056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99685-D213-41A6-B1E4-BF5F824C18BA}">
      <dsp:nvSpPr>
        <dsp:cNvPr id="0" name=""/>
        <dsp:cNvSpPr/>
      </dsp:nvSpPr>
      <dsp:spPr>
        <a:xfrm>
          <a:off x="0" y="0"/>
          <a:ext cx="11010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3A000-2862-499B-BC2D-6EDC06D7AACF}">
      <dsp:nvSpPr>
        <dsp:cNvPr id="0" name=""/>
        <dsp:cNvSpPr/>
      </dsp:nvSpPr>
      <dsp:spPr>
        <a:xfrm>
          <a:off x="0" y="0"/>
          <a:ext cx="933961" cy="1887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>
            <a:solidFill>
              <a:schemeClr val="accent1">
                <a:lumMod val="50000"/>
              </a:schemeClr>
            </a:solidFill>
            <a:latin typeface="Arial Narrow" pitchFamily="34" charset="0"/>
          </a:endParaRPr>
        </a:p>
      </dsp:txBody>
      <dsp:txXfrm>
        <a:off x="0" y="0"/>
        <a:ext cx="933961" cy="1887765"/>
      </dsp:txXfrm>
    </dsp:sp>
    <dsp:sp modelId="{65DA4ED7-01A9-4BAE-A654-8C1E94AD3BAC}">
      <dsp:nvSpPr>
        <dsp:cNvPr id="0" name=""/>
        <dsp:cNvSpPr/>
      </dsp:nvSpPr>
      <dsp:spPr>
        <a:xfrm>
          <a:off x="323115" y="127916"/>
          <a:ext cx="10004801" cy="171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- организовать на должном уровне </a:t>
          </a:r>
          <a:r>
            <a:rPr lang="ru-RU" sz="22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принятие мер по трудовому и бытовому устройству, оказанию иной помощи несовершеннолетним, </a:t>
          </a:r>
          <a:r>
            <a:rPr lang="ru-RU" sz="220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находящимся в трудной жизненной ситуации. </a:t>
          </a:r>
          <a:endParaRPr lang="ru-RU" sz="2200" b="1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323115" y="127916"/>
        <a:ext cx="10004801" cy="1714474"/>
      </dsp:txXfrm>
    </dsp:sp>
    <dsp:sp modelId="{A6C6E592-8515-4DDF-A33B-7818AB352AAE}">
      <dsp:nvSpPr>
        <dsp:cNvPr id="0" name=""/>
        <dsp:cNvSpPr/>
      </dsp:nvSpPr>
      <dsp:spPr>
        <a:xfrm>
          <a:off x="933961" y="1800197"/>
          <a:ext cx="47087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99685-D213-41A6-B1E4-BF5F824C18BA}">
      <dsp:nvSpPr>
        <dsp:cNvPr id="0" name=""/>
        <dsp:cNvSpPr/>
      </dsp:nvSpPr>
      <dsp:spPr>
        <a:xfrm>
          <a:off x="0" y="0"/>
          <a:ext cx="11010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3A000-2862-499B-BC2D-6EDC06D7AACF}">
      <dsp:nvSpPr>
        <dsp:cNvPr id="0" name=""/>
        <dsp:cNvSpPr/>
      </dsp:nvSpPr>
      <dsp:spPr>
        <a:xfrm>
          <a:off x="0" y="0"/>
          <a:ext cx="855696" cy="1887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>
            <a:solidFill>
              <a:schemeClr val="accent1">
                <a:lumMod val="50000"/>
              </a:schemeClr>
            </a:solidFill>
            <a:latin typeface="Arial Narrow" pitchFamily="34" charset="0"/>
          </a:endParaRPr>
        </a:p>
      </dsp:txBody>
      <dsp:txXfrm>
        <a:off x="0" y="0"/>
        <a:ext cx="855696" cy="1887765"/>
      </dsp:txXfrm>
    </dsp:sp>
    <dsp:sp modelId="{65DA4ED7-01A9-4BAE-A654-8C1E94AD3BAC}">
      <dsp:nvSpPr>
        <dsp:cNvPr id="0" name=""/>
        <dsp:cNvSpPr/>
      </dsp:nvSpPr>
      <dsp:spPr>
        <a:xfrm>
          <a:off x="296038" y="127916"/>
          <a:ext cx="10088201" cy="171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- создать специальные ролики, направленные на </a:t>
          </a:r>
          <a:r>
            <a:rPr lang="ru-RU" sz="22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нравственное воспитание </a:t>
          </a:r>
          <a:r>
            <a:rPr lang="ru-RU" sz="220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детей, привитие им навыков здорового образа жизни, </a:t>
          </a:r>
          <a:r>
            <a:rPr lang="ru-RU" sz="22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культурно - семейных ценностей </a:t>
          </a:r>
          <a:r>
            <a:rPr lang="ru-RU" sz="220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 трансляцией их </a:t>
          </a:r>
          <a:r>
            <a:rPr lang="ru-RU" sz="22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на телеканалах,                 </a:t>
          </a:r>
          <a:r>
            <a:rPr lang="ru-RU" sz="220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в общественном транспорте, общественных местах и др. </a:t>
          </a:r>
          <a:endParaRPr lang="ru-RU" sz="2200" b="1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96038" y="127916"/>
        <a:ext cx="10088201" cy="1714474"/>
      </dsp:txXfrm>
    </dsp:sp>
    <dsp:sp modelId="{A6C6E592-8515-4DDF-A33B-7818AB352AAE}">
      <dsp:nvSpPr>
        <dsp:cNvPr id="0" name=""/>
        <dsp:cNvSpPr/>
      </dsp:nvSpPr>
      <dsp:spPr>
        <a:xfrm>
          <a:off x="855696" y="1800197"/>
          <a:ext cx="43141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99685-D213-41A6-B1E4-BF5F824C18BA}">
      <dsp:nvSpPr>
        <dsp:cNvPr id="0" name=""/>
        <dsp:cNvSpPr/>
      </dsp:nvSpPr>
      <dsp:spPr>
        <a:xfrm>
          <a:off x="0" y="0"/>
          <a:ext cx="11010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3A000-2862-499B-BC2D-6EDC06D7AACF}">
      <dsp:nvSpPr>
        <dsp:cNvPr id="0" name=""/>
        <dsp:cNvSpPr/>
      </dsp:nvSpPr>
      <dsp:spPr>
        <a:xfrm>
          <a:off x="0" y="0"/>
          <a:ext cx="933961" cy="1887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>
            <a:solidFill>
              <a:schemeClr val="accent1">
                <a:lumMod val="50000"/>
              </a:schemeClr>
            </a:solidFill>
            <a:latin typeface="Arial Narrow" pitchFamily="34" charset="0"/>
          </a:endParaRPr>
        </a:p>
      </dsp:txBody>
      <dsp:txXfrm>
        <a:off x="0" y="0"/>
        <a:ext cx="933961" cy="1887765"/>
      </dsp:txXfrm>
    </dsp:sp>
    <dsp:sp modelId="{65DA4ED7-01A9-4BAE-A654-8C1E94AD3BAC}">
      <dsp:nvSpPr>
        <dsp:cNvPr id="0" name=""/>
        <dsp:cNvSpPr/>
      </dsp:nvSpPr>
      <dsp:spPr>
        <a:xfrm>
          <a:off x="323115" y="127916"/>
          <a:ext cx="10004801" cy="171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- разработать </a:t>
          </a:r>
          <a:r>
            <a:rPr lang="ru-RU" sz="220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типовые правила медико-социального учета неблагополучных семей, </a:t>
          </a:r>
          <a:r>
            <a:rPr lang="ru-RU" sz="22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реально нуждающихся </a:t>
          </a:r>
          <a:r>
            <a:rPr lang="ru-RU" sz="220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в помощи государства.</a:t>
          </a:r>
          <a:endParaRPr lang="ru-RU" sz="2200" b="1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323115" y="127916"/>
        <a:ext cx="10004801" cy="1714474"/>
      </dsp:txXfrm>
    </dsp:sp>
    <dsp:sp modelId="{A6C6E592-8515-4DDF-A33B-7818AB352AAE}">
      <dsp:nvSpPr>
        <dsp:cNvPr id="0" name=""/>
        <dsp:cNvSpPr/>
      </dsp:nvSpPr>
      <dsp:spPr>
        <a:xfrm>
          <a:off x="933961" y="1800197"/>
          <a:ext cx="47087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99685-D213-41A6-B1E4-BF5F824C18BA}">
      <dsp:nvSpPr>
        <dsp:cNvPr id="0" name=""/>
        <dsp:cNvSpPr/>
      </dsp:nvSpPr>
      <dsp:spPr>
        <a:xfrm>
          <a:off x="0" y="0"/>
          <a:ext cx="11010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3A000-2862-499B-BC2D-6EDC06D7AACF}">
      <dsp:nvSpPr>
        <dsp:cNvPr id="0" name=""/>
        <dsp:cNvSpPr/>
      </dsp:nvSpPr>
      <dsp:spPr>
        <a:xfrm>
          <a:off x="0" y="0"/>
          <a:ext cx="855696" cy="1887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>
            <a:solidFill>
              <a:schemeClr val="accent1">
                <a:lumMod val="50000"/>
              </a:schemeClr>
            </a:solidFill>
            <a:latin typeface="Arial Narrow" pitchFamily="34" charset="0"/>
          </a:endParaRPr>
        </a:p>
      </dsp:txBody>
      <dsp:txXfrm>
        <a:off x="0" y="0"/>
        <a:ext cx="855696" cy="1887765"/>
      </dsp:txXfrm>
    </dsp:sp>
    <dsp:sp modelId="{65DA4ED7-01A9-4BAE-A654-8C1E94AD3BAC}">
      <dsp:nvSpPr>
        <dsp:cNvPr id="0" name=""/>
        <dsp:cNvSpPr/>
      </dsp:nvSpPr>
      <dsp:spPr>
        <a:xfrm>
          <a:off x="296038" y="127916"/>
          <a:ext cx="10088201" cy="171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- проработать вопрос </a:t>
          </a:r>
          <a:r>
            <a:rPr lang="ru-RU" sz="22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увеличения детских кружков и секций, </a:t>
          </a:r>
          <a:r>
            <a:rPr lang="ru-RU" sz="220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работающих на </a:t>
          </a:r>
          <a:r>
            <a:rPr lang="ru-RU" sz="22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безвозмездной основе, </a:t>
          </a:r>
          <a:r>
            <a:rPr lang="ru-RU" sz="220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 целью максимального охвата занятостью подростков.</a:t>
          </a:r>
          <a:endParaRPr lang="ru-RU" sz="2200" b="1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96038" y="127916"/>
        <a:ext cx="10088201" cy="1714474"/>
      </dsp:txXfrm>
    </dsp:sp>
    <dsp:sp modelId="{A6C6E592-8515-4DDF-A33B-7818AB352AAE}">
      <dsp:nvSpPr>
        <dsp:cNvPr id="0" name=""/>
        <dsp:cNvSpPr/>
      </dsp:nvSpPr>
      <dsp:spPr>
        <a:xfrm>
          <a:off x="855696" y="1800197"/>
          <a:ext cx="43141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0.28023</cdr:x>
      <cdr:y>0.36728</cdr:y>
    </cdr:from>
    <cdr:to>
      <cdr:x>0.71977</cdr:x>
      <cdr:y>0.57142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96323" y="719848"/>
          <a:ext cx="1092199" cy="4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50%</a:t>
          </a:r>
          <a:endParaRPr lang="ru-RU" sz="20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0.83164</cdr:x>
      <cdr:y>0.28674</cdr:y>
    </cdr:from>
    <cdr:to>
      <cdr:x>0.91481</cdr:x>
      <cdr:y>0.53152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53202" y="449348"/>
          <a:ext cx="875380" cy="3835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accent1"/>
              </a:solidFill>
              <a:latin typeface="Arial Narrow" panose="020B0606020202030204" pitchFamily="34" charset="0"/>
            </a:rPr>
            <a:t>+</a:t>
          </a:r>
          <a:r>
            <a:rPr lang="ru-RU" sz="1600" b="1" dirty="0" smtClean="0">
              <a:solidFill>
                <a:schemeClr val="accent1"/>
              </a:solidFill>
              <a:latin typeface="Arial Narrow" panose="020B0606020202030204" pitchFamily="34" charset="0"/>
            </a:rPr>
            <a:t>15%</a:t>
          </a:r>
          <a:endParaRPr lang="ru-RU" sz="1600" b="1" dirty="0">
            <a:solidFill>
              <a:schemeClr val="accent1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0.13368</cdr:x>
      <cdr:y>0.13959</cdr:y>
    </cdr:from>
    <cdr:to>
      <cdr:x>0.18003</cdr:x>
      <cdr:y>0.1869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H="1" flipV="1">
          <a:off x="807165" y="539622"/>
          <a:ext cx="279877" cy="182880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0.11497</cdr:x>
      <cdr:y>0.1869</cdr:y>
    </cdr:from>
    <cdr:to>
      <cdr:x>0.16334</cdr:x>
      <cdr:y>0.20653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H="1" flipV="1">
          <a:off x="694197" y="722503"/>
          <a:ext cx="292038" cy="75895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0.06106</cdr:x>
      <cdr:y>0.29619</cdr:y>
    </cdr:from>
    <cdr:to>
      <cdr:x>0.10579</cdr:x>
      <cdr:y>0.32159</cdr:y>
    </cdr:to>
    <cdr:cxnSp macro="">
      <cdr:nvCxnSpPr>
        <cdr:cNvPr id="8" name="Прямая соединительная линия 7"/>
        <cdr:cNvCxnSpPr/>
      </cdr:nvCxnSpPr>
      <cdr:spPr>
        <a:xfrm xmlns:a="http://schemas.openxmlformats.org/drawingml/2006/main" flipH="1" flipV="1">
          <a:off x="368663" y="1144991"/>
          <a:ext cx="270084" cy="98190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0.00706</cdr:x>
      <cdr:y>0.23083</cdr:y>
    </cdr:from>
    <cdr:to>
      <cdr:x>0.08804</cdr:x>
      <cdr:y>0.3064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625" y="892349"/>
          <a:ext cx="488950" cy="292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FCB414"/>
              </a:solidFill>
              <a:latin typeface="Arial" pitchFamily="34" charset="0"/>
              <a:cs typeface="Arial" pitchFamily="34" charset="0"/>
            </a:rPr>
            <a:t>44</a:t>
          </a:r>
          <a:endParaRPr lang="ru-RU" sz="1400" b="1" dirty="0">
            <a:solidFill>
              <a:srgbClr val="FCB414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0.07184</cdr:x>
      <cdr:y>0.14912</cdr:y>
    </cdr:from>
    <cdr:to>
      <cdr:x>0.11233</cdr:x>
      <cdr:y>0.22468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433784" y="576452"/>
          <a:ext cx="244475" cy="292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</a:t>
          </a:r>
        </a:p>
      </cdr:txBody>
    </cdr:sp>
  </cdr:relSizeAnchor>
  <cdr:relSizeAnchor xmlns:cdr="http://schemas.openxmlformats.org/drawingml/2006/chartDrawing">
    <cdr:from>
      <cdr:x>0.08314</cdr:x>
      <cdr:y>0.07821</cdr:y>
    </cdr:from>
    <cdr:to>
      <cdr:x>0.15708</cdr:x>
      <cdr:y>0.15377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502002" y="302356"/>
          <a:ext cx="446489" cy="292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rPr>
            <a:t>12</a:t>
          </a:r>
          <a:endParaRPr lang="ru-RU" sz="1400" b="1" dirty="0">
            <a:solidFill>
              <a:schemeClr val="accent6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0.16903</cdr:x>
      <cdr:y>0.04043</cdr:y>
    </cdr:from>
    <cdr:to>
      <cdr:x>0.24095</cdr:x>
      <cdr:y>0.11599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1020645" y="156306"/>
          <a:ext cx="434220" cy="292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10</a:t>
          </a:r>
          <a:endParaRPr lang="ru-RU" sz="1400" b="1" dirty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0.20183</cdr:x>
      <cdr:y>0.11599</cdr:y>
    </cdr:from>
    <cdr:to>
      <cdr:x>0.21579</cdr:x>
      <cdr:y>0.14686</cdr:y>
    </cdr:to>
    <cdr:cxnSp macro="">
      <cdr:nvCxnSpPr>
        <cdr:cNvPr id="12" name="Прямая соединительная линия 11"/>
        <cdr:cNvCxnSpPr/>
      </cdr:nvCxnSpPr>
      <cdr:spPr>
        <a:xfrm xmlns:a="http://schemas.openxmlformats.org/drawingml/2006/main">
          <a:off x="1218645" y="448406"/>
          <a:ext cx="84296" cy="11931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1">
              <a:lumMod val="60000"/>
              <a:lumOff val="40000"/>
            </a:schemeClr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0.01524</cdr:x>
      <cdr:y>0.58616</cdr:y>
    </cdr:from>
    <cdr:to>
      <cdr:x>0.10027</cdr:x>
      <cdr:y>0.66172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92028" y="2265952"/>
          <a:ext cx="513392" cy="292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44</a:t>
          </a:r>
          <a:endParaRPr lang="ru-RU" sz="1400" b="1" dirty="0">
            <a:solidFill>
              <a:schemeClr val="accent2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0.27084</cdr:x>
      <cdr:y>0.0945</cdr:y>
    </cdr:from>
    <cdr:to>
      <cdr:x>0.27534</cdr:x>
      <cdr:y>0.12585</cdr:y>
    </cdr:to>
    <cdr:cxnSp macro="">
      <cdr:nvCxnSpPr>
        <cdr:cNvPr id="16" name="Прямая соединительная линия 15"/>
        <cdr:cNvCxnSpPr/>
      </cdr:nvCxnSpPr>
      <cdr:spPr>
        <a:xfrm xmlns:a="http://schemas.openxmlformats.org/drawingml/2006/main" flipH="1">
          <a:off x="1635376" y="365315"/>
          <a:ext cx="27134" cy="121191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0.04418</cdr:x>
      <cdr:y>0.46268</cdr:y>
    </cdr:from>
    <cdr:to>
      <cdr:x>0.08314</cdr:x>
      <cdr:y>0.4944</cdr:y>
    </cdr:to>
    <cdr:cxnSp macro="">
      <cdr:nvCxnSpPr>
        <cdr:cNvPr id="18" name="Прямая соединительная линия 17"/>
        <cdr:cNvCxnSpPr/>
      </cdr:nvCxnSpPr>
      <cdr:spPr>
        <a:xfrm xmlns:a="http://schemas.openxmlformats.org/drawingml/2006/main" flipH="1" flipV="1">
          <a:off x="266756" y="1788624"/>
          <a:ext cx="235246" cy="12259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>
              <a:lumMod val="50000"/>
              <a:lumOff val="50000"/>
            </a:schemeClr>
          </a:solidFill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0.01147</cdr:x>
      <cdr:y>0.3924</cdr:y>
    </cdr:from>
    <cdr:to>
      <cdr:x>0.09245</cdr:x>
      <cdr:y>0.46796</cdr:y>
    </cdr:to>
    <cdr:sp macro="" textlink="">
      <cdr:nvSpPr>
        <cdr:cNvPr id="19" name="TextBox 2"/>
        <cdr:cNvSpPr txBox="1"/>
      </cdr:nvSpPr>
      <cdr:spPr>
        <a:xfrm xmlns:a="http://schemas.openxmlformats.org/drawingml/2006/main">
          <a:off x="69255" y="1516931"/>
          <a:ext cx="488950" cy="292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26</a:t>
          </a:r>
          <a:endParaRPr lang="ru-RU" sz="1400" b="1" dirty="0">
            <a:solidFill>
              <a:schemeClr val="bg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0.25001</cdr:x>
      <cdr:y>0.0271</cdr:y>
    </cdr:from>
    <cdr:to>
      <cdr:x>0.32193</cdr:x>
      <cdr:y>0.10266</cdr:y>
    </cdr:to>
    <cdr:sp macro="" textlink="">
      <cdr:nvSpPr>
        <cdr:cNvPr id="32" name="TextBox 1"/>
        <cdr:cNvSpPr txBox="1"/>
      </cdr:nvSpPr>
      <cdr:spPr>
        <a:xfrm xmlns:a="http://schemas.openxmlformats.org/drawingml/2006/main">
          <a:off x="1509594" y="104775"/>
          <a:ext cx="434220" cy="292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23</a:t>
          </a:r>
          <a:endParaRPr lang="ru-RU" sz="1400" b="1" dirty="0">
            <a:solidFill>
              <a:schemeClr val="accent2">
                <a:lumMod val="60000"/>
                <a:lumOff val="4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0.47896</cdr:x>
      <cdr:y>0.20653</cdr:y>
    </cdr:from>
    <cdr:to>
      <cdr:x>0.49224</cdr:x>
      <cdr:y>0.26718</cdr:y>
    </cdr:to>
    <cdr:cxnSp macro="">
      <cdr:nvCxnSpPr>
        <cdr:cNvPr id="34" name="Прямая соединительная линия 33"/>
        <cdr:cNvCxnSpPr/>
      </cdr:nvCxnSpPr>
      <cdr:spPr>
        <a:xfrm xmlns:a="http://schemas.openxmlformats.org/drawingml/2006/main" flipH="1">
          <a:off x="2892028" y="798398"/>
          <a:ext cx="80170" cy="234460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0.46061</cdr:x>
      <cdr:y>0.13097</cdr:y>
    </cdr:from>
    <cdr:to>
      <cdr:x>0.54666</cdr:x>
      <cdr:y>0.20653</cdr:y>
    </cdr:to>
    <cdr:sp macro="" textlink="">
      <cdr:nvSpPr>
        <cdr:cNvPr id="36" name="TextBox 1"/>
        <cdr:cNvSpPr txBox="1"/>
      </cdr:nvSpPr>
      <cdr:spPr>
        <a:xfrm xmlns:a="http://schemas.openxmlformats.org/drawingml/2006/main">
          <a:off x="2781182" y="506298"/>
          <a:ext cx="519627" cy="292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260</a:t>
          </a:r>
          <a:endParaRPr lang="ru-RU" sz="1400" b="1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9091"/>
          </a:xfrm>
          <a:prstGeom prst="rect">
            <a:avLst/>
          </a:prstGeom>
        </p:spPr>
        <p:txBody>
          <a:bodyPr vert="horz" lIns="96015" tIns="48008" rIns="96015" bIns="480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9091"/>
          </a:xfrm>
          <a:prstGeom prst="rect">
            <a:avLst/>
          </a:prstGeom>
        </p:spPr>
        <p:txBody>
          <a:bodyPr vert="horz" lIns="96015" tIns="48008" rIns="96015" bIns="48008" rtlCol="0"/>
          <a:lstStyle>
            <a:lvl1pPr algn="r">
              <a:defRPr sz="1300"/>
            </a:lvl1pPr>
          </a:lstStyle>
          <a:p>
            <a:fld id="{84AD51AB-0BA2-457D-89DF-3609284CB403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15" tIns="48008" rIns="96015" bIns="480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6015" tIns="48008" rIns="96015" bIns="4800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8186"/>
            <a:ext cx="2971800" cy="499090"/>
          </a:xfrm>
          <a:prstGeom prst="rect">
            <a:avLst/>
          </a:prstGeom>
        </p:spPr>
        <p:txBody>
          <a:bodyPr vert="horz" lIns="96015" tIns="48008" rIns="96015" bIns="480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9090"/>
          </a:xfrm>
          <a:prstGeom prst="rect">
            <a:avLst/>
          </a:prstGeom>
        </p:spPr>
        <p:txBody>
          <a:bodyPr vert="horz" lIns="96015" tIns="48008" rIns="96015" bIns="48008" rtlCol="0" anchor="b"/>
          <a:lstStyle>
            <a:lvl1pPr algn="r">
              <a:defRPr sz="1300"/>
            </a:lvl1pPr>
          </a:lstStyle>
          <a:p>
            <a:fld id="{BB84FF79-2F07-4E9F-8B84-1A18C62B9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00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C4AB-BFC6-41C9-8F55-59E1E96326B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99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62AD7-5157-41C5-8A01-0AB4588D8AC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928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62AD7-5157-41C5-8A01-0AB4588D8AC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838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EC4BA-C635-4F4A-B731-60C90BEC212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52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EC4BA-C635-4F4A-B731-60C90BEC212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167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EC4BA-C635-4F4A-B731-60C90BEC212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932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21/04/2023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52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21/04/2023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306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21/04/2023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367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094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21/04/2023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154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21/04/2023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617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21/04/2023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6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21/04/2023</a:t>
            </a:fld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83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21/04/2023</a:t>
            </a:fld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235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21/04/2023</a:t>
            </a:fld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725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21/04/2023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74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21/04/2023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76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/>
              <a:pPr/>
              <a:t>21/04/2023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61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44">
            <a:extLst>
              <a:ext uri="{FF2B5EF4-FFF2-40B4-BE49-F238E27FC236}">
                <a16:creationId xmlns="" xmlns:a16="http://schemas.microsoft.com/office/drawing/2014/main" id="{42F14378-66D3-426F-8047-D06C6DB1ABB4}"/>
              </a:ext>
            </a:extLst>
          </p:cNvPr>
          <p:cNvGrpSpPr/>
          <p:nvPr/>
        </p:nvGrpSpPr>
        <p:grpSpPr>
          <a:xfrm>
            <a:off x="141514" y="355083"/>
            <a:ext cx="5472242" cy="380130"/>
            <a:chOff x="350466" y="324083"/>
            <a:chExt cx="5376003" cy="467852"/>
          </a:xfrm>
        </p:grpSpPr>
        <p:grpSp>
          <p:nvGrpSpPr>
            <p:cNvPr id="5" name="Группа 45">
              <a:extLst>
                <a:ext uri="{FF2B5EF4-FFF2-40B4-BE49-F238E27FC236}">
                  <a16:creationId xmlns="" xmlns:a16="http://schemas.microsoft.com/office/drawing/2014/main" id="{988C97DC-192E-42D9-B7CD-D635D7BA8A0A}"/>
                </a:ext>
              </a:extLst>
            </p:cNvPr>
            <p:cNvGrpSpPr/>
            <p:nvPr/>
          </p:nvGrpSpPr>
          <p:grpSpPr>
            <a:xfrm>
              <a:off x="1440328" y="324083"/>
              <a:ext cx="4286141" cy="465826"/>
              <a:chOff x="1395878" y="5721992"/>
              <a:chExt cx="4286141" cy="465826"/>
            </a:xfrm>
          </p:grpSpPr>
          <p:pic>
            <p:nvPicPr>
              <p:cNvPr id="48" name="Picture 14" descr="Наклейка Gg PNG - AVATAN PLUS&quot; — card of the user Раиса М. in ...">
                <a:extLst>
                  <a:ext uri="{FF2B5EF4-FFF2-40B4-BE49-F238E27FC236}">
                    <a16:creationId xmlns="" xmlns:a16="http://schemas.microsoft.com/office/drawing/2014/main" id="{339359CE-6E6A-4CE7-A0A9-448163EE5A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alphaModFix/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5878" y="5729798"/>
                <a:ext cx="1069224" cy="4580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14" descr="Наклейка Gg PNG - AVATAN PLUS&quot; — card of the user Раиса М. in ...">
                <a:extLst>
                  <a:ext uri="{FF2B5EF4-FFF2-40B4-BE49-F238E27FC236}">
                    <a16:creationId xmlns="" xmlns:a16="http://schemas.microsoft.com/office/drawing/2014/main" id="{533B5D61-3E0C-418A-85B2-C9DF2DE0AC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alphaModFix/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8184" y="5727606"/>
                <a:ext cx="1069224" cy="4580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14" descr="Наклейка Gg PNG - AVATAN PLUS&quot; — card of the user Раиса М. in ...">
                <a:extLst>
                  <a:ext uri="{FF2B5EF4-FFF2-40B4-BE49-F238E27FC236}">
                    <a16:creationId xmlns="" xmlns:a16="http://schemas.microsoft.com/office/drawing/2014/main" id="{65D271B3-2547-4619-8DC7-3900030096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alphaModFix/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7407" y="5721992"/>
                <a:ext cx="1069224" cy="4580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14" descr="Наклейка Gg PNG - AVATAN PLUS&quot; — card of the user Раиса М. in ...">
                <a:extLst>
                  <a:ext uri="{FF2B5EF4-FFF2-40B4-BE49-F238E27FC236}">
                    <a16:creationId xmlns="" xmlns:a16="http://schemas.microsoft.com/office/drawing/2014/main" id="{51B8CCC9-CE45-45DF-A504-74BE165FBA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alphaModFix/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2795" y="5722374"/>
                <a:ext cx="1069224" cy="4580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7" name="Picture 14" descr="Наклейка Gg PNG - AVATAN PLUS&quot; — card of the user Раиса М. in ...">
              <a:extLst>
                <a:ext uri="{FF2B5EF4-FFF2-40B4-BE49-F238E27FC236}">
                  <a16:creationId xmlns="" xmlns:a16="http://schemas.microsoft.com/office/drawing/2014/main" id="{8CE919E1-CBB1-49FB-A4A8-69C9CF4F1B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alphaModFix/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66" y="333915"/>
              <a:ext cx="1069224" cy="458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65">
            <a:extLst>
              <a:ext uri="{FF2B5EF4-FFF2-40B4-BE49-F238E27FC236}">
                <a16:creationId xmlns="" xmlns:a16="http://schemas.microsoft.com/office/drawing/2014/main" id="{17B81CC9-1BD6-44C6-859F-2A0CF172B233}"/>
              </a:ext>
            </a:extLst>
          </p:cNvPr>
          <p:cNvGrpSpPr/>
          <p:nvPr/>
        </p:nvGrpSpPr>
        <p:grpSpPr>
          <a:xfrm>
            <a:off x="6574028" y="336657"/>
            <a:ext cx="5476457" cy="380130"/>
            <a:chOff x="350466" y="324083"/>
            <a:chExt cx="5376003" cy="467852"/>
          </a:xfrm>
        </p:grpSpPr>
        <p:grpSp>
          <p:nvGrpSpPr>
            <p:cNvPr id="9" name="Группа 66">
              <a:extLst>
                <a:ext uri="{FF2B5EF4-FFF2-40B4-BE49-F238E27FC236}">
                  <a16:creationId xmlns="" xmlns:a16="http://schemas.microsoft.com/office/drawing/2014/main" id="{C660E7B8-CDDE-4F47-8DA4-B1BCEEAC9DED}"/>
                </a:ext>
              </a:extLst>
            </p:cNvPr>
            <p:cNvGrpSpPr/>
            <p:nvPr/>
          </p:nvGrpSpPr>
          <p:grpSpPr>
            <a:xfrm>
              <a:off x="1440328" y="324083"/>
              <a:ext cx="4286141" cy="465826"/>
              <a:chOff x="1395878" y="5721992"/>
              <a:chExt cx="4286141" cy="465826"/>
            </a:xfrm>
          </p:grpSpPr>
          <p:pic>
            <p:nvPicPr>
              <p:cNvPr id="69" name="Picture 14" descr="Наклейка Gg PNG - AVATAN PLUS&quot; — card of the user Раиса М. in ...">
                <a:extLst>
                  <a:ext uri="{FF2B5EF4-FFF2-40B4-BE49-F238E27FC236}">
                    <a16:creationId xmlns="" xmlns:a16="http://schemas.microsoft.com/office/drawing/2014/main" id="{D5DD27C8-946D-45F5-9E10-AD848E8D18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alphaModFix/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5878" y="5729798"/>
                <a:ext cx="1069224" cy="4580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14" descr="Наклейка Gg PNG - AVATAN PLUS&quot; — card of the user Раиса М. in ...">
                <a:extLst>
                  <a:ext uri="{FF2B5EF4-FFF2-40B4-BE49-F238E27FC236}">
                    <a16:creationId xmlns="" xmlns:a16="http://schemas.microsoft.com/office/drawing/2014/main" id="{F1A3EF7B-D658-4DBE-AA43-C531EBF501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alphaModFix/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8184" y="5727606"/>
                <a:ext cx="1069224" cy="4580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14" descr="Наклейка Gg PNG - AVATAN PLUS&quot; — card of the user Раиса М. in ...">
                <a:extLst>
                  <a:ext uri="{FF2B5EF4-FFF2-40B4-BE49-F238E27FC236}">
                    <a16:creationId xmlns="" xmlns:a16="http://schemas.microsoft.com/office/drawing/2014/main" id="{0CFFCB68-E0E2-43A9-8350-AE92C282C8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alphaModFix/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7407" y="5721992"/>
                <a:ext cx="1069224" cy="4580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14" descr="Наклейка Gg PNG - AVATAN PLUS&quot; — card of the user Раиса М. in ...">
                <a:extLst>
                  <a:ext uri="{FF2B5EF4-FFF2-40B4-BE49-F238E27FC236}">
                    <a16:creationId xmlns="" xmlns:a16="http://schemas.microsoft.com/office/drawing/2014/main" id="{77D8A334-769E-4EE2-B166-9E7B52D09F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alphaModFix/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2795" y="5722374"/>
                <a:ext cx="1069224" cy="4580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8" name="Picture 14" descr="Наклейка Gg PNG - AVATAN PLUS&quot; — card of the user Раиса М. in ...">
              <a:extLst>
                <a:ext uri="{FF2B5EF4-FFF2-40B4-BE49-F238E27FC236}">
                  <a16:creationId xmlns="" xmlns:a16="http://schemas.microsoft.com/office/drawing/2014/main" id="{134ED4E1-921B-4667-8AFD-C8B859AC84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alphaModFix/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66" y="333915"/>
              <a:ext cx="1069224" cy="458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242D47C6-6A97-4B7B-B2B9-2A63B322F5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047" y="232607"/>
            <a:ext cx="461556" cy="4922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A6E4361-7C71-460B-9872-F2D64BE2A582}"/>
              </a:ext>
            </a:extLst>
          </p:cNvPr>
          <p:cNvSpPr txBox="1"/>
          <p:nvPr/>
        </p:nvSpPr>
        <p:spPr>
          <a:xfrm>
            <a:off x="5560723" y="6216343"/>
            <a:ext cx="1703667" cy="346247"/>
          </a:xfrm>
          <a:prstGeom prst="rect">
            <a:avLst/>
          </a:prstGeom>
          <a:noFill/>
        </p:spPr>
        <p:txBody>
          <a:bodyPr wrap="none" lIns="99058" tIns="49529" rIns="99058" bIns="49529" rtlCol="0">
            <a:spAutoFit/>
          </a:bodyPr>
          <a:lstStyle/>
          <a:p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г.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АСТАНА, 2023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г.</a:t>
            </a:r>
          </a:p>
        </p:txBody>
      </p:sp>
      <p:grpSp>
        <p:nvGrpSpPr>
          <p:cNvPr id="12" name="Группа 3">
            <a:extLst>
              <a:ext uri="{FF2B5EF4-FFF2-40B4-BE49-F238E27FC236}">
                <a16:creationId xmlns="" xmlns:a16="http://schemas.microsoft.com/office/drawing/2014/main" id="{58102040-2DD6-4BA3-86A7-3FE2D1745F28}"/>
              </a:ext>
            </a:extLst>
          </p:cNvPr>
          <p:cNvGrpSpPr/>
          <p:nvPr/>
        </p:nvGrpSpPr>
        <p:grpSpPr>
          <a:xfrm>
            <a:off x="141514" y="5624672"/>
            <a:ext cx="11908971" cy="591671"/>
            <a:chOff x="157368" y="6180990"/>
            <a:chExt cx="11894198" cy="483397"/>
          </a:xfrm>
        </p:grpSpPr>
        <p:grpSp>
          <p:nvGrpSpPr>
            <p:cNvPr id="13" name="Группа 74">
              <a:extLst>
                <a:ext uri="{FF2B5EF4-FFF2-40B4-BE49-F238E27FC236}">
                  <a16:creationId xmlns="" xmlns:a16="http://schemas.microsoft.com/office/drawing/2014/main" id="{A50E955E-2B75-4270-B972-439335D76625}"/>
                </a:ext>
              </a:extLst>
            </p:cNvPr>
            <p:cNvGrpSpPr/>
            <p:nvPr/>
          </p:nvGrpSpPr>
          <p:grpSpPr>
            <a:xfrm>
              <a:off x="157368" y="6196535"/>
              <a:ext cx="5376003" cy="467852"/>
              <a:chOff x="350466" y="324083"/>
              <a:chExt cx="5376003" cy="467852"/>
            </a:xfrm>
          </p:grpSpPr>
          <p:grpSp>
            <p:nvGrpSpPr>
              <p:cNvPr id="14" name="Группа 75">
                <a:extLst>
                  <a:ext uri="{FF2B5EF4-FFF2-40B4-BE49-F238E27FC236}">
                    <a16:creationId xmlns="" xmlns:a16="http://schemas.microsoft.com/office/drawing/2014/main" id="{C76AC828-4AEE-462F-9D2C-748A9AEC645F}"/>
                  </a:ext>
                </a:extLst>
              </p:cNvPr>
              <p:cNvGrpSpPr/>
              <p:nvPr/>
            </p:nvGrpSpPr>
            <p:grpSpPr>
              <a:xfrm>
                <a:off x="1440328" y="324083"/>
                <a:ext cx="4286141" cy="465826"/>
                <a:chOff x="1395878" y="5721992"/>
                <a:chExt cx="4286141" cy="465826"/>
              </a:xfrm>
            </p:grpSpPr>
            <p:pic>
              <p:nvPicPr>
                <p:cNvPr id="78" name="Picture 14" descr="Наклейка Gg PNG - AVATAN PLUS&quot; — card of the user Раиса М. in ...">
                  <a:extLst>
                    <a:ext uri="{FF2B5EF4-FFF2-40B4-BE49-F238E27FC236}">
                      <a16:creationId xmlns="" xmlns:a16="http://schemas.microsoft.com/office/drawing/2014/main" id="{D66E096A-7341-4EB4-AF09-F2847455B9E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alphaModFix/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95878" y="5729798"/>
                  <a:ext cx="1069224" cy="4580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9" name="Picture 14" descr="Наклейка Gg PNG - AVATAN PLUS&quot; — card of the user Раиса М. in ...">
                  <a:extLst>
                    <a:ext uri="{FF2B5EF4-FFF2-40B4-BE49-F238E27FC236}">
                      <a16:creationId xmlns="" xmlns:a16="http://schemas.microsoft.com/office/drawing/2014/main" id="{8AA8EC6F-3410-4982-8528-BB417A5C8F8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alphaModFix/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68184" y="5727606"/>
                  <a:ext cx="1069224" cy="4580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0" name="Picture 14" descr="Наклейка Gg PNG - AVATAN PLUS&quot; — card of the user Раиса М. in ...">
                  <a:extLst>
                    <a:ext uri="{FF2B5EF4-FFF2-40B4-BE49-F238E27FC236}">
                      <a16:creationId xmlns="" xmlns:a16="http://schemas.microsoft.com/office/drawing/2014/main" id="{471394E0-730D-4202-A886-CEBA04A43CE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alphaModFix/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37407" y="5721992"/>
                  <a:ext cx="1069224" cy="4580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1" name="Picture 14" descr="Наклейка Gg PNG - AVATAN PLUS&quot; — card of the user Раиса М. in ...">
                  <a:extLst>
                    <a:ext uri="{FF2B5EF4-FFF2-40B4-BE49-F238E27FC236}">
                      <a16:creationId xmlns="" xmlns:a16="http://schemas.microsoft.com/office/drawing/2014/main" id="{CEE2FC5E-9ED6-424E-9C23-18BB82DDCAC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alphaModFix/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12795" y="5722374"/>
                  <a:ext cx="1069224" cy="4580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77" name="Picture 14" descr="Наклейка Gg PNG - AVATAN PLUS&quot; — card of the user Раиса М. in ...">
                <a:extLst>
                  <a:ext uri="{FF2B5EF4-FFF2-40B4-BE49-F238E27FC236}">
                    <a16:creationId xmlns="" xmlns:a16="http://schemas.microsoft.com/office/drawing/2014/main" id="{E2682C3F-6473-4A57-9DC0-739A0DC0CD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alphaModFix/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466" y="333915"/>
                <a:ext cx="1069224" cy="4580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Группа 81">
              <a:extLst>
                <a:ext uri="{FF2B5EF4-FFF2-40B4-BE49-F238E27FC236}">
                  <a16:creationId xmlns="" xmlns:a16="http://schemas.microsoft.com/office/drawing/2014/main" id="{D8F1DA2F-4CB3-4A11-974F-54AB1841572D}"/>
                </a:ext>
              </a:extLst>
            </p:cNvPr>
            <p:cNvGrpSpPr/>
            <p:nvPr/>
          </p:nvGrpSpPr>
          <p:grpSpPr>
            <a:xfrm>
              <a:off x="6675563" y="6180990"/>
              <a:ext cx="5376003" cy="467852"/>
              <a:chOff x="350466" y="324083"/>
              <a:chExt cx="5376003" cy="467852"/>
            </a:xfrm>
          </p:grpSpPr>
          <p:grpSp>
            <p:nvGrpSpPr>
              <p:cNvPr id="16" name="Группа 82">
                <a:extLst>
                  <a:ext uri="{FF2B5EF4-FFF2-40B4-BE49-F238E27FC236}">
                    <a16:creationId xmlns="" xmlns:a16="http://schemas.microsoft.com/office/drawing/2014/main" id="{09A3A67B-51AA-46B2-BF10-6F50CA828457}"/>
                  </a:ext>
                </a:extLst>
              </p:cNvPr>
              <p:cNvGrpSpPr/>
              <p:nvPr/>
            </p:nvGrpSpPr>
            <p:grpSpPr>
              <a:xfrm>
                <a:off x="1440328" y="324083"/>
                <a:ext cx="4286141" cy="465826"/>
                <a:chOff x="1395878" y="5721992"/>
                <a:chExt cx="4286141" cy="465826"/>
              </a:xfrm>
            </p:grpSpPr>
            <p:pic>
              <p:nvPicPr>
                <p:cNvPr id="85" name="Picture 14" descr="Наклейка Gg PNG - AVATAN PLUS&quot; — card of the user Раиса М. in ...">
                  <a:extLst>
                    <a:ext uri="{FF2B5EF4-FFF2-40B4-BE49-F238E27FC236}">
                      <a16:creationId xmlns="" xmlns:a16="http://schemas.microsoft.com/office/drawing/2014/main" id="{7339B7D6-F707-4F5F-9C24-325F292085D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alphaModFix/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95878" y="5729798"/>
                  <a:ext cx="1069224" cy="4580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6" name="Picture 14" descr="Наклейка Gg PNG - AVATAN PLUS&quot; — card of the user Раиса М. in ...">
                  <a:extLst>
                    <a:ext uri="{FF2B5EF4-FFF2-40B4-BE49-F238E27FC236}">
                      <a16:creationId xmlns="" xmlns:a16="http://schemas.microsoft.com/office/drawing/2014/main" id="{11222DF2-F1E6-4D58-A9CB-71D829CCADA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alphaModFix/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68184" y="5727606"/>
                  <a:ext cx="1069224" cy="4580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7" name="Picture 14" descr="Наклейка Gg PNG - AVATAN PLUS&quot; — card of the user Раиса М. in ...">
                  <a:extLst>
                    <a:ext uri="{FF2B5EF4-FFF2-40B4-BE49-F238E27FC236}">
                      <a16:creationId xmlns="" xmlns:a16="http://schemas.microsoft.com/office/drawing/2014/main" id="{27C94C6B-6B57-4BF1-B74E-0C8409EF7A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alphaModFix/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37407" y="5721992"/>
                  <a:ext cx="1069224" cy="4580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8" name="Picture 14" descr="Наклейка Gg PNG - AVATAN PLUS&quot; — card of the user Раиса М. in ...">
                  <a:extLst>
                    <a:ext uri="{FF2B5EF4-FFF2-40B4-BE49-F238E27FC236}">
                      <a16:creationId xmlns="" xmlns:a16="http://schemas.microsoft.com/office/drawing/2014/main" id="{B340C154-414E-45CD-A66B-EE5523B21F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alphaModFix/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12795" y="5722374"/>
                  <a:ext cx="1069224" cy="4580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4" name="Picture 14" descr="Наклейка Gg PNG - AVATAN PLUS&quot; — card of the user Раиса М. in ...">
                <a:extLst>
                  <a:ext uri="{FF2B5EF4-FFF2-40B4-BE49-F238E27FC236}">
                    <a16:creationId xmlns="" xmlns:a16="http://schemas.microsoft.com/office/drawing/2014/main" id="{A60F9A03-FC9A-43BA-8FF8-7220D6DB06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alphaModFix/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466" y="333915"/>
                <a:ext cx="1069224" cy="4580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14" descr="Наклейка Gg PNG - AVATAN PLUS&quot; — card of the user Раиса М. in ...">
              <a:extLst>
                <a:ext uri="{FF2B5EF4-FFF2-40B4-BE49-F238E27FC236}">
                  <a16:creationId xmlns="" xmlns:a16="http://schemas.microsoft.com/office/drawing/2014/main" id="{2F9E3C85-EAE8-4FF0-B89D-C0472396A3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alphaModFix/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9855" y="6199883"/>
              <a:ext cx="1069224" cy="439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A6E4361-7C71-460B-9872-F2D64BE2A582}"/>
              </a:ext>
            </a:extLst>
          </p:cNvPr>
          <p:cNvSpPr txBox="1"/>
          <p:nvPr/>
        </p:nvSpPr>
        <p:spPr>
          <a:xfrm>
            <a:off x="228600" y="826068"/>
            <a:ext cx="11573207" cy="715578"/>
          </a:xfrm>
          <a:prstGeom prst="rect">
            <a:avLst/>
          </a:prstGeom>
          <a:noFill/>
        </p:spPr>
        <p:txBody>
          <a:bodyPr wrap="square" lIns="99058" tIns="49529" rIns="99058" bIns="49529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 РЕСПУБЛИКАСЫ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ІШКІ ІСТЕР МИНИСТРЛІГІ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167426" y="2325122"/>
            <a:ext cx="98527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cap="all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ӘЙЕЛДЕР МЕН БАЛАЛАРҒА ҚАТЫСТЫ </a:t>
            </a:r>
            <a:br>
              <a:rPr lang="ru-RU" sz="2800" b="1" cap="all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ru-RU" sz="2800" b="1" cap="all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ЗОРЛЫҚ-ЗОМБЫЛЫҚТЫҢ АЛДЫН АЛУ МӘСЕЛЕСІ БОЙЫНША ЖҮРГІЗІЛІП ЖАТҚАН ЖҰМЫСТАР ТУРАЛЫ БАЯНДАМА</a:t>
            </a:r>
            <a:endParaRPr lang="ru-RU" b="1" i="1" cap="all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2400" b="1" cap="all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198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81CA2723-1ACF-4A01-8803-6770F86ECAFE}"/>
              </a:ext>
            </a:extLst>
          </p:cNvPr>
          <p:cNvSpPr txBox="1"/>
          <p:nvPr/>
        </p:nvSpPr>
        <p:spPr>
          <a:xfrm>
            <a:off x="700362" y="4959288"/>
            <a:ext cx="2178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/>
              </a:rPr>
              <a:t>Всего ДТП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81CA2723-1ACF-4A01-8803-6770F86ECAFE}"/>
              </a:ext>
            </a:extLst>
          </p:cNvPr>
          <p:cNvSpPr txBox="1"/>
          <p:nvPr/>
        </p:nvSpPr>
        <p:spPr>
          <a:xfrm>
            <a:off x="832848" y="5498657"/>
            <a:ext cx="1889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/>
              </a:rPr>
              <a:t>14 834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81CA2723-1ACF-4A01-8803-6770F86ECAFE}"/>
              </a:ext>
            </a:extLst>
          </p:cNvPr>
          <p:cNvSpPr txBox="1"/>
          <p:nvPr/>
        </p:nvSpPr>
        <p:spPr>
          <a:xfrm>
            <a:off x="2940697" y="5494004"/>
            <a:ext cx="1572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/>
              </a:rPr>
              <a:t>2 425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233466" y="2717758"/>
            <a:ext cx="311219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Органами полиции проводятся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меры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профилактики </a:t>
            </a:r>
          </a:p>
          <a:p>
            <a:pPr algn="ctr" fontAlgn="base"/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с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4 </a:t>
            </a: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тыс</a:t>
            </a:r>
            <a:r>
              <a:rPr lang="ru-RU" sz="2400" dirty="0">
                <a:solidFill>
                  <a:srgbClr val="C00000"/>
                </a:solidFill>
                <a:latin typeface="Arial Narrow" pitchFamily="34" charset="0"/>
              </a:rPr>
              <a:t>. 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несовершеннолетними и </a:t>
            </a:r>
          </a:p>
          <a:p>
            <a:pPr algn="ctr" fontAlgn="base"/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6 тыс.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неблагополучными семьями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BD16B42B-6E80-4566-AD2F-E83075F2F3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002" y="1183229"/>
            <a:ext cx="1331845" cy="1082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7" name="Прямоугольник 36"/>
          <p:cNvSpPr/>
          <p:nvPr/>
        </p:nvSpPr>
        <p:spPr>
          <a:xfrm>
            <a:off x="0" y="1"/>
            <a:ext cx="12192000" cy="65722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548626"/>
            <a:r>
              <a:rPr lang="ru-RU" sz="3333" b="1" dirty="0">
                <a:solidFill>
                  <a:prstClr val="white"/>
                </a:solidFill>
                <a:latin typeface="Arial"/>
                <a:cs typeface="Arial" pitchFamily="34" charset="0"/>
              </a:rPr>
              <a:t>  </a:t>
            </a:r>
            <a:r>
              <a:rPr lang="ru-RU" sz="3333" b="1" dirty="0" smtClean="0">
                <a:solidFill>
                  <a:prstClr val="white"/>
                </a:solidFill>
                <a:latin typeface="Arial"/>
                <a:cs typeface="Arial" pitchFamily="34" charset="0"/>
              </a:rPr>
              <a:t>Профилактика правонарушений среди подростков</a:t>
            </a:r>
            <a:endParaRPr lang="ru-RU" sz="3333" b="1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3546475" y="10625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9" name="Picture 3" descr="C:\Users\E.Zhaksylykov\Downloads\IMG-20230304-WA0015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6" t="5705" r="27556" b="1854"/>
          <a:stretch/>
        </p:blipFill>
        <p:spPr bwMode="auto">
          <a:xfrm>
            <a:off x="3726754" y="1183229"/>
            <a:ext cx="1247058" cy="24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40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1" grpId="0"/>
      <p:bldP spid="136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214" y="1606558"/>
            <a:ext cx="357187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ОСНОВНЫЕ ПРИЧИНЫ: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Прямоугольник 175"/>
          <p:cNvSpPr/>
          <p:nvPr/>
        </p:nvSpPr>
        <p:spPr>
          <a:xfrm>
            <a:off x="0" y="-16391"/>
            <a:ext cx="12192000" cy="4446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2050519" y="0"/>
            <a:ext cx="809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АНАЛИЗ ПРЕСТУПЛЕНИЙ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4773925" y="1369596"/>
            <a:ext cx="665797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87303"/>
                </a:solidFill>
                <a:latin typeface="Arial Narrow" pitchFamily="34" charset="0"/>
                <a:cs typeface="Arial" pitchFamily="34" charset="0"/>
              </a:rPr>
              <a:t>МВД</a:t>
            </a:r>
            <a:r>
              <a:rPr lang="ru-RU" sz="2000" b="1" dirty="0" smtClean="0">
                <a:solidFill>
                  <a:srgbClr val="087303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087303"/>
                </a:solidFill>
                <a:latin typeface="Arial Narrow" pitchFamily="34" charset="0"/>
                <a:cs typeface="Arial" pitchFamily="34" charset="0"/>
              </a:rPr>
              <a:t>дает возможность </a:t>
            </a:r>
            <a:r>
              <a:rPr lang="ru-RU" sz="2400" dirty="0" smtClean="0">
                <a:solidFill>
                  <a:srgbClr val="087303"/>
                </a:solidFill>
                <a:latin typeface="Arial Narrow" pitchFamily="34" charset="0"/>
                <a:cs typeface="Arial" pitchFamily="34" charset="0"/>
              </a:rPr>
              <a:t>детям, </a:t>
            </a:r>
            <a:r>
              <a:rPr lang="ru-RU" sz="2400" dirty="0">
                <a:solidFill>
                  <a:srgbClr val="087303"/>
                </a:solidFill>
                <a:latin typeface="Arial Narrow" pitchFamily="34" charset="0"/>
                <a:cs typeface="Arial" pitchFamily="34" charset="0"/>
              </a:rPr>
              <a:t>состоящим на учетах </a:t>
            </a:r>
            <a:r>
              <a:rPr lang="ru-RU" sz="2400" dirty="0" smtClean="0">
                <a:solidFill>
                  <a:srgbClr val="087303"/>
                </a:solidFill>
                <a:latin typeface="Arial Narrow" pitchFamily="34" charset="0"/>
                <a:cs typeface="Arial" pitchFamily="34" charset="0"/>
              </a:rPr>
              <a:t>ОВД и </a:t>
            </a:r>
            <a:r>
              <a:rPr lang="ru-RU" sz="2400" dirty="0">
                <a:solidFill>
                  <a:srgbClr val="087303"/>
                </a:solidFill>
                <a:latin typeface="Arial Narrow" pitchFamily="34" charset="0"/>
                <a:cs typeface="Arial" pitchFamily="34" charset="0"/>
              </a:rPr>
              <a:t>детям </a:t>
            </a:r>
            <a:r>
              <a:rPr lang="ru-RU" sz="2400" dirty="0" smtClean="0">
                <a:solidFill>
                  <a:srgbClr val="087303"/>
                </a:solidFill>
                <a:latin typeface="Arial Narrow" pitchFamily="34" charset="0"/>
                <a:cs typeface="Arial" pitchFamily="34" charset="0"/>
              </a:rPr>
              <a:t>из </a:t>
            </a:r>
            <a:r>
              <a:rPr lang="ru-RU" sz="2400" dirty="0">
                <a:solidFill>
                  <a:srgbClr val="087303"/>
                </a:solidFill>
                <a:latin typeface="Arial Narrow" pitchFamily="34" charset="0"/>
                <a:cs typeface="Arial" pitchFamily="34" charset="0"/>
              </a:rPr>
              <a:t>неблагополучных семей </a:t>
            </a:r>
            <a:endParaRPr lang="ru-RU" sz="2400" dirty="0" smtClean="0">
              <a:solidFill>
                <a:srgbClr val="087303"/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87303"/>
                </a:solidFill>
                <a:latin typeface="Arial Narrow" pitchFamily="34" charset="0"/>
                <a:cs typeface="Arial" pitchFamily="34" charset="0"/>
              </a:rPr>
              <a:t>бесплатно </a:t>
            </a:r>
            <a:r>
              <a:rPr lang="ru-RU" sz="2400" b="1" dirty="0">
                <a:solidFill>
                  <a:srgbClr val="087303"/>
                </a:solidFill>
                <a:latin typeface="Arial Narrow" pitchFamily="34" charset="0"/>
                <a:cs typeface="Arial" pitchFamily="34" charset="0"/>
              </a:rPr>
              <a:t>заниматься спортом </a:t>
            </a:r>
            <a:endParaRPr lang="ru-RU" sz="2400" b="1" dirty="0" smtClean="0">
              <a:solidFill>
                <a:srgbClr val="087303"/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rgbClr val="087303"/>
                </a:solidFill>
                <a:latin typeface="Arial Narrow" pitchFamily="34" charset="0"/>
                <a:cs typeface="Arial" pitchFamily="34" charset="0"/>
              </a:rPr>
              <a:t>в </a:t>
            </a:r>
            <a:r>
              <a:rPr lang="ru-RU" sz="2400" dirty="0">
                <a:solidFill>
                  <a:srgbClr val="087303"/>
                </a:solidFill>
                <a:latin typeface="Arial Narrow" pitchFamily="34" charset="0"/>
                <a:cs typeface="Arial" pitchFamily="34" charset="0"/>
              </a:rPr>
              <a:t>спортивных залах ФСО «Динамо</a:t>
            </a:r>
            <a:r>
              <a:rPr lang="ru-RU" sz="2400" dirty="0" smtClean="0">
                <a:solidFill>
                  <a:srgbClr val="087303"/>
                </a:solidFill>
                <a:latin typeface="Arial Narrow" pitchFamily="34" charset="0"/>
                <a:cs typeface="Arial" pitchFamily="34" charset="0"/>
              </a:rPr>
              <a:t>» </a:t>
            </a:r>
            <a:endParaRPr lang="ru-RU" sz="2400" dirty="0">
              <a:solidFill>
                <a:srgbClr val="087303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82" name="Picture 2" descr="C:\Users\E.Zhaksylykov\Downloads\Screenshot_2023-03-03-16-37-18-742-edit_com.android.chrom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5000" r="25000" b="50000"/>
          <a:stretch/>
        </p:blipFill>
        <p:spPr bwMode="auto">
          <a:xfrm>
            <a:off x="8981890" y="3077558"/>
            <a:ext cx="702748" cy="70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" name="Picture 2" descr="C:\Users\E.Zhaksylykov\Downloads\Screenshot_2023-03-03-16-37-18-742-edit_com.android.chrom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1" t="25933" r="50000" b="49319"/>
          <a:stretch/>
        </p:blipFill>
        <p:spPr bwMode="auto">
          <a:xfrm>
            <a:off x="6268475" y="3111901"/>
            <a:ext cx="670386" cy="70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2" descr="C:\Users\E.Zhaksylykov\Downloads\Screenshot_2023-03-03-16-37-18-742-edit_com.android.chrom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3" t="49178" r="25523" b="27159"/>
          <a:stretch/>
        </p:blipFill>
        <p:spPr bwMode="auto">
          <a:xfrm>
            <a:off x="8292322" y="3085119"/>
            <a:ext cx="669976" cy="67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" name="Picture 2" descr="C:\Users\E.Zhaksylykov\Downloads\Screenshot_2023-03-03-16-37-18-742-edit_com.android.chrom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 b="27159"/>
          <a:stretch/>
        </p:blipFill>
        <p:spPr bwMode="auto">
          <a:xfrm>
            <a:off x="6906883" y="3111901"/>
            <a:ext cx="1405496" cy="64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01899" y="1000337"/>
            <a:ext cx="3173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ПРИНИМАЕМЫЕ МЕРЫ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6" name="Рисунок 195">
            <a:extLst>
              <a:ext uri="{FF2B5EF4-FFF2-40B4-BE49-F238E27FC236}">
                <a16:creationId xmlns="" xmlns:a16="http://schemas.microsoft.com/office/drawing/2014/main" id="{F95282E3-77FF-4819-9D5E-A88809CDC1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684" y="107859"/>
            <a:ext cx="1270981" cy="1349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86518" y="2134747"/>
            <a:ext cx="39972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B1B4A"/>
                </a:solidFill>
                <a:latin typeface="Arial" pitchFamily="34" charset="0"/>
                <a:cs typeface="Arial" pitchFamily="34" charset="0"/>
              </a:rPr>
              <a:t>НЕОРГАНИЗОВАННОСТЬ ДОСУГА ДЕТЕЙ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b="1" dirty="0" smtClean="0">
              <a:solidFill>
                <a:srgbClr val="CB1B4A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B1B4A"/>
                </a:solidFill>
                <a:latin typeface="Arial" pitchFamily="34" charset="0"/>
                <a:cs typeface="Arial" pitchFamily="34" charset="0"/>
              </a:rPr>
              <a:t>НЕДОСТУПНОСТЬ РАЗЛИЧНЫХ </a:t>
            </a:r>
            <a:r>
              <a:rPr lang="ru-RU" b="1" dirty="0">
                <a:solidFill>
                  <a:srgbClr val="CB1B4A"/>
                </a:solidFill>
                <a:latin typeface="Arial" pitchFamily="34" charset="0"/>
                <a:cs typeface="Arial" pitchFamily="34" charset="0"/>
              </a:rPr>
              <a:t>КРУЖКОВ И СПОРТИВНЫХ </a:t>
            </a:r>
            <a:r>
              <a:rPr lang="ru-RU" b="1" dirty="0" smtClean="0">
                <a:solidFill>
                  <a:srgbClr val="CB1B4A"/>
                </a:solidFill>
                <a:latin typeface="Arial" pitchFamily="34" charset="0"/>
                <a:cs typeface="Arial" pitchFamily="34" charset="0"/>
              </a:rPr>
              <a:t>СЕКЦИЙ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b="1" dirty="0" smtClean="0">
              <a:solidFill>
                <a:srgbClr val="CB1B4A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B1B4A"/>
                </a:solidFill>
                <a:latin typeface="Arial" pitchFamily="34" charset="0"/>
                <a:cs typeface="Arial" pitchFamily="34" charset="0"/>
              </a:rPr>
              <a:t>ОТСУТСТВИЕ ТРУДОВОЙ И СОЦИАЛЬНОЙ ЗАНЯТОСТИ НЕСОВЕРШЕННОЛЕТНИХ</a:t>
            </a:r>
            <a:endParaRPr lang="ru-RU" b="1" dirty="0">
              <a:solidFill>
                <a:srgbClr val="CB1B4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31730" y="4180453"/>
            <a:ext cx="25015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CB1B4A"/>
                </a:solidFill>
                <a:latin typeface="Arial" pitchFamily="34" charset="0"/>
                <a:cs typeface="Arial" pitchFamily="34" charset="0"/>
              </a:rPr>
              <a:t>ПРЕДЛАГАЕТСЯ</a:t>
            </a:r>
            <a:endParaRPr lang="ru-RU" sz="2200" b="1" dirty="0">
              <a:solidFill>
                <a:srgbClr val="CB1B4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83391" y="4600847"/>
            <a:ext cx="66579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Предоставить льготы предприятиям, привлекающим к работе старшеклассников и студентов </a:t>
            </a:r>
            <a:r>
              <a:rPr lang="ru-RU" sz="2400" b="1" dirty="0" smtClean="0">
                <a:solidFill>
                  <a:srgbClr val="00B050"/>
                </a:solidFill>
                <a:latin typeface="Arial Narrow" pitchFamily="34" charset="0"/>
                <a:cs typeface="Arial" pitchFamily="34" charset="0"/>
              </a:rPr>
              <a:t>во время летних каникул</a:t>
            </a:r>
            <a:endParaRPr lang="ru-RU" dirty="0">
              <a:solidFill>
                <a:srgbClr val="00B050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8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DA96E21-7335-422B-8101-2EA48BFF30ED}"/>
              </a:ext>
            </a:extLst>
          </p:cNvPr>
          <p:cNvSpPr txBox="1"/>
          <p:nvPr/>
        </p:nvSpPr>
        <p:spPr>
          <a:xfrm>
            <a:off x="2171344" y="253541"/>
            <a:ext cx="7849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ПРЕСТУПЛЕНИЯ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 В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ОТНОШЕНИИ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 ДЕТЕЙ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="" xmlns:a16="http://schemas.microsoft.com/office/drawing/2014/main" id="{4E4AE66B-5BF9-478F-A4A3-1CDAF54786AF}"/>
              </a:ext>
            </a:extLst>
          </p:cNvPr>
          <p:cNvGraphicFramePr/>
          <p:nvPr>
            <p:extLst/>
          </p:nvPr>
        </p:nvGraphicFramePr>
        <p:xfrm>
          <a:off x="704140" y="930643"/>
          <a:ext cx="10548852" cy="1513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C6EA935-340C-4C2B-B388-81ED60C5B305}"/>
              </a:ext>
            </a:extLst>
          </p:cNvPr>
          <p:cNvSpPr txBox="1"/>
          <p:nvPr/>
        </p:nvSpPr>
        <p:spPr>
          <a:xfrm>
            <a:off x="1925110" y="2749667"/>
            <a:ext cx="8586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ПРЕСТУПЛЕНИЯ В СФЕРЕ ПОЛОВОЙ НЕПРИКОСНОВЕННОСТИ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F0310B4-18C5-424C-A5C9-F6F6C9DE5E28}"/>
              </a:ext>
            </a:extLst>
          </p:cNvPr>
          <p:cNvSpPr txBox="1"/>
          <p:nvPr/>
        </p:nvSpPr>
        <p:spPr>
          <a:xfrm>
            <a:off x="1358781" y="82408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4897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2125</a:t>
            </a:r>
            <a:endParaRPr lang="ru-RU" sz="1400" b="1" dirty="0">
              <a:solidFill>
                <a:srgbClr val="4897C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="" xmlns:a16="http://schemas.microsoft.com/office/drawing/2014/main" id="{F569242B-056B-4B87-8D70-58A485B4395B}"/>
              </a:ext>
            </a:extLst>
          </p:cNvPr>
          <p:cNvGraphicFramePr/>
          <p:nvPr>
            <p:extLst/>
          </p:nvPr>
        </p:nvGraphicFramePr>
        <p:xfrm>
          <a:off x="557158" y="3541239"/>
          <a:ext cx="2919467" cy="2678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"/>
          <p:cNvSpPr txBox="1"/>
          <p:nvPr/>
        </p:nvSpPr>
        <p:spPr>
          <a:xfrm>
            <a:off x="1879717" y="3912984"/>
            <a:ext cx="542792" cy="4952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-2%</a:t>
            </a:r>
            <a:endParaRPr lang="ru-RU" sz="16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704141" y="653651"/>
            <a:ext cx="11567853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89838" y="3153850"/>
            <a:ext cx="10687762" cy="407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"/>
          <p:cNvSpPr txBox="1"/>
          <p:nvPr/>
        </p:nvSpPr>
        <p:spPr>
          <a:xfrm>
            <a:off x="9324510" y="1148379"/>
            <a:ext cx="875323" cy="4952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+12%</a:t>
            </a:r>
            <a:endParaRPr lang="ru-RU" sz="16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Lifeline">
            <a:extLst>
              <a:ext uri="{FF2B5EF4-FFF2-40B4-BE49-F238E27FC236}">
                <a16:creationId xmlns="" xmlns:a16="http://schemas.microsoft.com/office/drawing/2014/main" id="{A46F46B1-2445-408D-BB84-B23B7FF87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645" y="2482576"/>
            <a:ext cx="1527349" cy="124097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08C00CB7-E01C-4A9F-BADA-94374DAA47E8}"/>
              </a:ext>
            </a:extLst>
          </p:cNvPr>
          <p:cNvSpPr/>
          <p:nvPr/>
        </p:nvSpPr>
        <p:spPr>
          <a:xfrm>
            <a:off x="4048352" y="3467739"/>
            <a:ext cx="1703986" cy="138577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9B80DBCE-7B27-4AAB-B9A8-EA001F209632}"/>
              </a:ext>
            </a:extLst>
          </p:cNvPr>
          <p:cNvSpPr/>
          <p:nvPr/>
        </p:nvSpPr>
        <p:spPr>
          <a:xfrm>
            <a:off x="6813287" y="3450978"/>
            <a:ext cx="1703986" cy="138577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="" xmlns:a16="http://schemas.microsoft.com/office/drawing/2014/main" id="{36BBD4B9-1BBD-4F47-B204-C1CD4B83BB0E}"/>
              </a:ext>
            </a:extLst>
          </p:cNvPr>
          <p:cNvSpPr/>
          <p:nvPr/>
        </p:nvSpPr>
        <p:spPr>
          <a:xfrm>
            <a:off x="9439254" y="3461718"/>
            <a:ext cx="1703986" cy="138577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BA20E29-FB60-44AC-A3AE-1A75953C77B1}"/>
              </a:ext>
            </a:extLst>
          </p:cNvPr>
          <p:cNvSpPr txBox="1"/>
          <p:nvPr/>
        </p:nvSpPr>
        <p:spPr>
          <a:xfrm>
            <a:off x="3678933" y="4934420"/>
            <a:ext cx="2539417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Преступлений совершены лицами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из </a:t>
            </a: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  <a:cs typeface="Times New Roman" panose="02020603050405020304" pitchFamily="18" charset="0"/>
              </a:rPr>
              <a:t>близкого окружения</a:t>
            </a: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19DB10F-7ACA-472F-8E6B-717906D203BB}"/>
              </a:ext>
            </a:extLst>
          </p:cNvPr>
          <p:cNvSpPr txBox="1"/>
          <p:nvPr/>
        </p:nvSpPr>
        <p:spPr>
          <a:xfrm>
            <a:off x="7327549" y="3805309"/>
            <a:ext cx="80881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31</a:t>
            </a:r>
            <a:endParaRPr lang="ru-RU" sz="3800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7877EC40-165A-4036-BEC6-9DFA5D385DCD}"/>
              </a:ext>
            </a:extLst>
          </p:cNvPr>
          <p:cNvSpPr txBox="1"/>
          <p:nvPr/>
        </p:nvSpPr>
        <p:spPr>
          <a:xfrm>
            <a:off x="8953656" y="4939535"/>
            <a:ext cx="2952594" cy="12777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tabLst>
                <a:tab pos="139581" algn="l"/>
                <a:tab pos="488042" algn="l"/>
              </a:tabLs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Преступлений составляют половые сношения подростков </a:t>
            </a: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обоюдному согласию </a:t>
            </a:r>
            <a:endParaRPr lang="ru-RU" sz="1800" b="1" dirty="0">
              <a:solidFill>
                <a:srgbClr val="C00000"/>
              </a:solidFill>
              <a:latin typeface="Arial Narrow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2774C5BF-DA40-427E-A207-AD0FA34A9CF6}"/>
              </a:ext>
            </a:extLst>
          </p:cNvPr>
          <p:cNvSpPr txBox="1"/>
          <p:nvPr/>
        </p:nvSpPr>
        <p:spPr>
          <a:xfrm>
            <a:off x="6554606" y="4939535"/>
            <a:ext cx="2221348" cy="14773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Преступление выявлено </a:t>
            </a: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  <a:cs typeface="Times New Roman" panose="02020603050405020304" pitchFamily="18" charset="0"/>
              </a:rPr>
              <a:t>совместно с органами здравоохранения и образования</a:t>
            </a: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105FEFB9-2169-42DF-8B0D-AF9F9F089A83}"/>
              </a:ext>
            </a:extLst>
          </p:cNvPr>
          <p:cNvSpPr txBox="1"/>
          <p:nvPr/>
        </p:nvSpPr>
        <p:spPr>
          <a:xfrm>
            <a:off x="9845201" y="3820698"/>
            <a:ext cx="13327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40%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819DB10F-7ACA-472F-8E6B-717906D203BB}"/>
              </a:ext>
            </a:extLst>
          </p:cNvPr>
          <p:cNvSpPr txBox="1"/>
          <p:nvPr/>
        </p:nvSpPr>
        <p:spPr>
          <a:xfrm>
            <a:off x="4443145" y="3837457"/>
            <a:ext cx="129651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28%</a:t>
            </a:r>
            <a:endParaRPr lang="ru-RU" sz="3800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02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12192000" cy="43968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ПРОБЛЕМНЫЕ ВОПРОСЫ В РЕШЕНИИ НЕБЛАГОЛУЧИЯ В СЕМЬЯХ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027" y="3634491"/>
            <a:ext cx="1950782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ФАКТОРЫ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неблагополучия в семьях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70769" y="896424"/>
            <a:ext cx="2318310" cy="338554"/>
          </a:xfrm>
          <a:prstGeom prst="rect">
            <a:avLst/>
          </a:prstGeom>
          <a:solidFill>
            <a:schemeClr val="accent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Безработица</a:t>
            </a:r>
            <a:endParaRPr lang="ru-RU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70769" y="1330519"/>
            <a:ext cx="2318310" cy="338554"/>
          </a:xfrm>
          <a:prstGeom prst="rect">
            <a:avLst/>
          </a:prstGeom>
          <a:solidFill>
            <a:schemeClr val="accent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Материальные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проблемы</a:t>
            </a:r>
            <a:endParaRPr lang="ru-RU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71150" y="3243902"/>
            <a:ext cx="2318310" cy="369332"/>
          </a:xfrm>
          <a:prstGeom prst="rect">
            <a:avLst/>
          </a:prstGeom>
          <a:solidFill>
            <a:schemeClr val="accent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лкоголизм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наркомания</a:t>
            </a:r>
            <a:endParaRPr lang="ru-RU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71150" y="3684617"/>
            <a:ext cx="2318310" cy="615553"/>
          </a:xfrm>
          <a:prstGeom prst="rect">
            <a:avLst/>
          </a:prstGeom>
          <a:solidFill>
            <a:schemeClr val="accent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Заболевания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инвалидность</a:t>
            </a:r>
            <a:endParaRPr lang="ru-RU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77554" y="2551074"/>
            <a:ext cx="2318310" cy="584775"/>
          </a:xfrm>
          <a:prstGeom prst="rect">
            <a:avLst/>
          </a:prstGeom>
          <a:solidFill>
            <a:schemeClr val="accent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Трудная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жизненная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ситуация</a:t>
            </a:r>
            <a:endParaRPr lang="ru-RU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77554" y="4407970"/>
            <a:ext cx="2318310" cy="830997"/>
          </a:xfrm>
          <a:prstGeom prst="rect">
            <a:avLst/>
          </a:prstGeom>
          <a:solidFill>
            <a:schemeClr val="accent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Низкий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уровень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образования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нравственных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ценностей</a:t>
            </a:r>
            <a:endParaRPr lang="ru-RU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63703" y="5928722"/>
            <a:ext cx="2318310" cy="338554"/>
          </a:xfrm>
          <a:prstGeom prst="rect">
            <a:avLst/>
          </a:prstGeom>
          <a:solidFill>
            <a:schemeClr val="accent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Насилие</a:t>
            </a:r>
            <a:endParaRPr lang="ru-RU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77554" y="1727446"/>
            <a:ext cx="2318310" cy="769441"/>
          </a:xfrm>
          <a:prstGeom prst="rect">
            <a:avLst/>
          </a:prstGeom>
          <a:solidFill>
            <a:schemeClr val="accent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Социальные проблемы </a:t>
            </a:r>
            <a:r>
              <a:rPr lang="ru-RU" sz="14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(отсутствие пособия, жилья, документов, прописки, льгот)</a:t>
            </a:r>
            <a:endParaRPr lang="ru-RU" sz="1600" i="1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07744" y="502231"/>
            <a:ext cx="2881591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КОМПЕТЕНЦИЯ ОРГАНА</a:t>
            </a:r>
          </a:p>
        </p:txBody>
      </p:sp>
      <p:sp>
        <p:nvSpPr>
          <p:cNvPr id="28" name="Левая фигурная скобка 27"/>
          <p:cNvSpPr/>
          <p:nvPr/>
        </p:nvSpPr>
        <p:spPr>
          <a:xfrm>
            <a:off x="2034767" y="1062361"/>
            <a:ext cx="369754" cy="5039652"/>
          </a:xfrm>
          <a:prstGeom prst="leftBrace">
            <a:avLst>
              <a:gd name="adj1" fmla="val 8333"/>
              <a:gd name="adj2" fmla="val 5789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Соединительная линия уступом 38"/>
          <p:cNvCxnSpPr/>
          <p:nvPr/>
        </p:nvCxnSpPr>
        <p:spPr>
          <a:xfrm rot="5400000" flipH="1" flipV="1">
            <a:off x="3862559" y="75358"/>
            <a:ext cx="276992" cy="131984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4792839" y="1062361"/>
            <a:ext cx="1112661" cy="35686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11" idx="3"/>
          </p:cNvCxnSpPr>
          <p:nvPr/>
        </p:nvCxnSpPr>
        <p:spPr>
          <a:xfrm>
            <a:off x="4789079" y="1499796"/>
            <a:ext cx="1116421" cy="6119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20" idx="3"/>
          </p:cNvCxnSpPr>
          <p:nvPr/>
        </p:nvCxnSpPr>
        <p:spPr>
          <a:xfrm flipV="1">
            <a:off x="4795864" y="1727446"/>
            <a:ext cx="1109636" cy="38472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15" idx="3"/>
          </p:cNvCxnSpPr>
          <p:nvPr/>
        </p:nvCxnSpPr>
        <p:spPr>
          <a:xfrm flipV="1">
            <a:off x="4795864" y="1888694"/>
            <a:ext cx="1109636" cy="95476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126884" y="2318610"/>
            <a:ext cx="1812286" cy="307777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 Narrow" panose="020B0606020202030204" pitchFamily="34" charset="0"/>
              </a:rPr>
              <a:t>ШТРАФ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26884" y="2713701"/>
            <a:ext cx="1812286" cy="307777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 Narrow" panose="020B0606020202030204" pitchFamily="34" charset="0"/>
              </a:rPr>
              <a:t>АРЕСТ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26882" y="3145982"/>
            <a:ext cx="1812287" cy="307777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 Narrow" panose="020B0606020202030204" pitchFamily="34" charset="0"/>
              </a:rPr>
              <a:t>ЛИШЕНИЕ ПРАВ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6529" y="502231"/>
            <a:ext cx="1950782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МЕРЫ воздействия со стороны МВД</a:t>
            </a:r>
          </a:p>
        </p:txBody>
      </p:sp>
      <p:cxnSp>
        <p:nvCxnSpPr>
          <p:cNvPr id="69" name="Прямая со стрелкой 68"/>
          <p:cNvCxnSpPr>
            <a:stCxn id="67" idx="2"/>
          </p:cNvCxnSpPr>
          <p:nvPr/>
        </p:nvCxnSpPr>
        <p:spPr>
          <a:xfrm>
            <a:off x="1011920" y="1087006"/>
            <a:ext cx="0" cy="578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7967884" y="502231"/>
            <a:ext cx="4019765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ПУТИ РЕШЕНИЯ</a:t>
            </a:r>
          </a:p>
        </p:txBody>
      </p:sp>
      <p:cxnSp>
        <p:nvCxnSpPr>
          <p:cNvPr id="79" name="Соединительная линия уступом 78"/>
          <p:cNvCxnSpPr/>
          <p:nvPr/>
        </p:nvCxnSpPr>
        <p:spPr>
          <a:xfrm rot="10800000" flipV="1">
            <a:off x="7773460" y="608959"/>
            <a:ext cx="217605" cy="611135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>
            <a:off x="7987680" y="1065726"/>
            <a:ext cx="4033078" cy="1661993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по инициативе </a:t>
            </a:r>
            <a:r>
              <a:rPr lang="ru-RU" sz="17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МВД </a:t>
            </a:r>
            <a:r>
              <a:rPr lang="ru-RU" sz="1700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в 2019г. </a:t>
            </a:r>
          </a:p>
          <a:p>
            <a:pPr algn="ctr"/>
            <a:r>
              <a:rPr lang="ru-RU" sz="1700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на </a:t>
            </a:r>
            <a:r>
              <a:rPr lang="ru-RU" sz="17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законодательном уровне </a:t>
            </a:r>
            <a:endParaRPr lang="ru-RU" sz="1700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  <a:p>
            <a:pPr algn="ctr"/>
            <a:r>
              <a:rPr lang="ru-RU" sz="17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на </a:t>
            </a:r>
            <a:r>
              <a:rPr lang="ru-RU" sz="1700" b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акиматы возложены обязанности</a:t>
            </a:r>
            <a:r>
              <a:rPr lang="ru-RU" sz="17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endParaRPr lang="ru-RU" sz="1700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  <a:p>
            <a:pPr algn="ctr"/>
            <a:r>
              <a:rPr lang="ru-RU" sz="1700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по </a:t>
            </a:r>
            <a:r>
              <a:rPr lang="ru-RU" sz="17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введению медико - социального учета </a:t>
            </a:r>
            <a:r>
              <a:rPr lang="ru-RU" sz="1700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(МСУ) несовершеннолетних </a:t>
            </a:r>
            <a:br>
              <a:rPr lang="ru-RU" sz="1700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sz="1700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и </a:t>
            </a:r>
            <a:r>
              <a:rPr lang="ru-RU" sz="17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неблагополучных семей 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7958018" y="3457519"/>
            <a:ext cx="4019765" cy="3693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B1B4A"/>
                </a:solidFill>
                <a:latin typeface="Arial Narrow" panose="020B0606020202030204" pitchFamily="34" charset="0"/>
              </a:rPr>
              <a:t>Проблемные </a:t>
            </a:r>
            <a:r>
              <a:rPr lang="ru-RU" b="1" dirty="0" smtClean="0">
                <a:solidFill>
                  <a:srgbClr val="CB1B4A"/>
                </a:solidFill>
                <a:latin typeface="Arial Narrow" panose="020B0606020202030204" pitchFamily="34" charset="0"/>
              </a:rPr>
              <a:t>вопросы:</a:t>
            </a:r>
            <a:endParaRPr lang="ru-RU" b="1" dirty="0">
              <a:solidFill>
                <a:srgbClr val="CB1B4A"/>
              </a:solidFill>
              <a:latin typeface="Arial Narrow" panose="020B0606020202030204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7977751" y="3920453"/>
            <a:ext cx="4000032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B1B4A"/>
                </a:solidFill>
                <a:latin typeface="Arial Narrow" pitchFamily="34" charset="0"/>
              </a:rPr>
              <a:t>Не </a:t>
            </a:r>
            <a:r>
              <a:rPr lang="ru-RU" sz="2000" b="1" dirty="0">
                <a:solidFill>
                  <a:srgbClr val="CB1B4A"/>
                </a:solidFill>
                <a:latin typeface="Arial Narrow" pitchFamily="34" charset="0"/>
              </a:rPr>
              <a:t>разработаны </a:t>
            </a:r>
            <a:r>
              <a:rPr lang="ru-RU" sz="2000" b="1" dirty="0" smtClean="0">
                <a:solidFill>
                  <a:srgbClr val="CB1B4A"/>
                </a:solidFill>
                <a:latin typeface="Arial Narrow" pitchFamily="34" charset="0"/>
              </a:rPr>
              <a:t>Правила проведения медико-социального учета</a:t>
            </a:r>
            <a:endParaRPr lang="ru-RU" sz="2000" b="1" dirty="0">
              <a:solidFill>
                <a:srgbClr val="CB1B4A"/>
              </a:solidFill>
              <a:latin typeface="Arial Narrow" pitchFamily="34" charset="0"/>
            </a:endParaRPr>
          </a:p>
        </p:txBody>
      </p:sp>
      <p:sp>
        <p:nvSpPr>
          <p:cNvPr id="91" name="Стрелка вниз 90"/>
          <p:cNvSpPr/>
          <p:nvPr/>
        </p:nvSpPr>
        <p:spPr>
          <a:xfrm>
            <a:off x="9801103" y="2821638"/>
            <a:ext cx="353328" cy="422263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27379" y="1703056"/>
            <a:ext cx="1811791" cy="523220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 Narrow" panose="020B0606020202030204" pitchFamily="34" charset="0"/>
              </a:rPr>
              <a:t>ПРОФИЛАКТИЧЕСКИЕ МЕРОПРИЯТИЯ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15DA4A8E-AF00-4B00-87DE-B7EDAEE1D7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349" y="3405786"/>
            <a:ext cx="603628" cy="51466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8ED67D8A-70D8-48F0-A38B-15346F0BB902}"/>
              </a:ext>
            </a:extLst>
          </p:cNvPr>
          <p:cNvSpPr txBox="1"/>
          <p:nvPr/>
        </p:nvSpPr>
        <p:spPr>
          <a:xfrm>
            <a:off x="5662304" y="3811311"/>
            <a:ext cx="1265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МЗ</a:t>
            </a:r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89" name="Рисунок 88" descr="Изображение выглядит как векторная граф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2201B753-8400-4350-8C9A-0F501E223F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570" y="1230962"/>
            <a:ext cx="550625" cy="53766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16E359CC-FF20-4D16-8606-9CBB5A910EAC}"/>
              </a:ext>
            </a:extLst>
          </p:cNvPr>
          <p:cNvSpPr txBox="1"/>
          <p:nvPr/>
        </p:nvSpPr>
        <p:spPr>
          <a:xfrm>
            <a:off x="5426740" y="1727446"/>
            <a:ext cx="1808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МТСЗН</a:t>
            </a:r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A5878C6E-463A-4E58-A20F-CD8759B204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933" y="5786550"/>
            <a:ext cx="678914" cy="56852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F23D3AF0-E0AE-4E1C-922A-B2D5E50280C6}"/>
              </a:ext>
            </a:extLst>
          </p:cNvPr>
          <p:cNvSpPr txBox="1"/>
          <p:nvPr/>
        </p:nvSpPr>
        <p:spPr>
          <a:xfrm>
            <a:off x="5961933" y="6285747"/>
            <a:ext cx="688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МВД</a:t>
            </a:r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94" name="Рисунок 93" descr="Изображение выглядит как векторная граф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C8F7B1C4-62A5-49D8-8C1B-452262049C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649" y="4193509"/>
            <a:ext cx="639110" cy="54395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5B1848DC-ABD9-46CC-98DD-540BF8A21052}"/>
              </a:ext>
            </a:extLst>
          </p:cNvPr>
          <p:cNvSpPr txBox="1"/>
          <p:nvPr/>
        </p:nvSpPr>
        <p:spPr>
          <a:xfrm>
            <a:off x="6083720" y="4669579"/>
            <a:ext cx="422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МП</a:t>
            </a:r>
            <a:endParaRPr lang="ru-RU" sz="889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C5A0EB8B-7354-45AA-ABCB-0C82B7F52E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711" y="4954287"/>
            <a:ext cx="634904" cy="56936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993349" y="5444831"/>
            <a:ext cx="6254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МИОР</a:t>
            </a:r>
            <a:endParaRPr lang="ru-RU" sz="9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7" name="Прямая со стрелкой 96"/>
          <p:cNvCxnSpPr>
            <a:stCxn id="12" idx="3"/>
          </p:cNvCxnSpPr>
          <p:nvPr/>
        </p:nvCxnSpPr>
        <p:spPr>
          <a:xfrm>
            <a:off x="4789460" y="3428568"/>
            <a:ext cx="1116040" cy="236069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>
            <a:stCxn id="13" idx="3"/>
          </p:cNvCxnSpPr>
          <p:nvPr/>
        </p:nvCxnSpPr>
        <p:spPr>
          <a:xfrm flipV="1">
            <a:off x="4789460" y="3805030"/>
            <a:ext cx="1116040" cy="18736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 flipV="1">
            <a:off x="4795864" y="4487071"/>
            <a:ext cx="1116040" cy="18736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>
            <a:off x="4778864" y="4827625"/>
            <a:ext cx="1116040" cy="236069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 flipV="1">
            <a:off x="4789078" y="6097999"/>
            <a:ext cx="1122826" cy="401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36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араллелограмм 34">
            <a:extLst>
              <a:ext uri="{FF2B5EF4-FFF2-40B4-BE49-F238E27FC236}">
                <a16:creationId xmlns="" xmlns:a16="http://schemas.microsoft.com/office/drawing/2014/main" id="{DA4909B6-BB3B-2F84-662C-3EF59DB35D68}"/>
              </a:ext>
            </a:extLst>
          </p:cNvPr>
          <p:cNvSpPr>
            <a:spLocks/>
          </p:cNvSpPr>
          <p:nvPr/>
        </p:nvSpPr>
        <p:spPr>
          <a:xfrm>
            <a:off x="0" y="128443"/>
            <a:ext cx="4029534" cy="627288"/>
          </a:xfrm>
          <a:custGeom>
            <a:avLst/>
            <a:gdLst>
              <a:gd name="connsiteX0" fmla="*/ 0 w 3820343"/>
              <a:gd name="connsiteY0" fmla="*/ 833218 h 833218"/>
              <a:gd name="connsiteX1" fmla="*/ 312473 w 3820343"/>
              <a:gd name="connsiteY1" fmla="*/ 0 h 833218"/>
              <a:gd name="connsiteX2" fmla="*/ 3820343 w 3820343"/>
              <a:gd name="connsiteY2" fmla="*/ 0 h 833218"/>
              <a:gd name="connsiteX3" fmla="*/ 3507870 w 3820343"/>
              <a:gd name="connsiteY3" fmla="*/ 833218 h 833218"/>
              <a:gd name="connsiteX4" fmla="*/ 0 w 3820343"/>
              <a:gd name="connsiteY4" fmla="*/ 833218 h 833218"/>
              <a:gd name="connsiteX0" fmla="*/ 53287 w 3873630"/>
              <a:gd name="connsiteY0" fmla="*/ 833218 h 833218"/>
              <a:gd name="connsiteX1" fmla="*/ 0 w 3873630"/>
              <a:gd name="connsiteY1" fmla="*/ 15240 h 833218"/>
              <a:gd name="connsiteX2" fmla="*/ 3873630 w 3873630"/>
              <a:gd name="connsiteY2" fmla="*/ 0 h 833218"/>
              <a:gd name="connsiteX3" fmla="*/ 3561157 w 3873630"/>
              <a:gd name="connsiteY3" fmla="*/ 833218 h 833218"/>
              <a:gd name="connsiteX4" fmla="*/ 53287 w 3873630"/>
              <a:gd name="connsiteY4" fmla="*/ 833218 h 833218"/>
              <a:gd name="connsiteX0" fmla="*/ 0 w 3820343"/>
              <a:gd name="connsiteY0" fmla="*/ 833218 h 833218"/>
              <a:gd name="connsiteX1" fmla="*/ 7673 w 3820343"/>
              <a:gd name="connsiteY1" fmla="*/ 45720 h 833218"/>
              <a:gd name="connsiteX2" fmla="*/ 3820343 w 3820343"/>
              <a:gd name="connsiteY2" fmla="*/ 0 h 833218"/>
              <a:gd name="connsiteX3" fmla="*/ 3507870 w 3820343"/>
              <a:gd name="connsiteY3" fmla="*/ 833218 h 833218"/>
              <a:gd name="connsiteX4" fmla="*/ 0 w 3820343"/>
              <a:gd name="connsiteY4" fmla="*/ 833218 h 833218"/>
              <a:gd name="connsiteX0" fmla="*/ 11078 w 3831421"/>
              <a:gd name="connsiteY0" fmla="*/ 833218 h 833218"/>
              <a:gd name="connsiteX1" fmla="*/ 279 w 3831421"/>
              <a:gd name="connsiteY1" fmla="*/ 45720 h 833218"/>
              <a:gd name="connsiteX2" fmla="*/ 3831421 w 3831421"/>
              <a:gd name="connsiteY2" fmla="*/ 0 h 833218"/>
              <a:gd name="connsiteX3" fmla="*/ 3518948 w 3831421"/>
              <a:gd name="connsiteY3" fmla="*/ 833218 h 833218"/>
              <a:gd name="connsiteX4" fmla="*/ 11078 w 3831421"/>
              <a:gd name="connsiteY4" fmla="*/ 833218 h 833218"/>
              <a:gd name="connsiteX0" fmla="*/ 6561 w 3826904"/>
              <a:gd name="connsiteY0" fmla="*/ 833218 h 833218"/>
              <a:gd name="connsiteX1" fmla="*/ 380 w 3826904"/>
              <a:gd name="connsiteY1" fmla="*/ 41102 h 833218"/>
              <a:gd name="connsiteX2" fmla="*/ 3826904 w 3826904"/>
              <a:gd name="connsiteY2" fmla="*/ 0 h 833218"/>
              <a:gd name="connsiteX3" fmla="*/ 3514431 w 3826904"/>
              <a:gd name="connsiteY3" fmla="*/ 833218 h 833218"/>
              <a:gd name="connsiteX4" fmla="*/ 6561 w 3826904"/>
              <a:gd name="connsiteY4" fmla="*/ 833218 h 833218"/>
              <a:gd name="connsiteX0" fmla="*/ 6561 w 3826904"/>
              <a:gd name="connsiteY0" fmla="*/ 838738 h 838738"/>
              <a:gd name="connsiteX1" fmla="*/ 380 w 3826904"/>
              <a:gd name="connsiteY1" fmla="*/ 0 h 838738"/>
              <a:gd name="connsiteX2" fmla="*/ 3826904 w 3826904"/>
              <a:gd name="connsiteY2" fmla="*/ 5520 h 838738"/>
              <a:gd name="connsiteX3" fmla="*/ 3514431 w 3826904"/>
              <a:gd name="connsiteY3" fmla="*/ 838738 h 838738"/>
              <a:gd name="connsiteX4" fmla="*/ 6561 w 3826904"/>
              <a:gd name="connsiteY4" fmla="*/ 838738 h 83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6904" h="838738">
                <a:moveTo>
                  <a:pt x="6561" y="838738"/>
                </a:moveTo>
                <a:cubicBezTo>
                  <a:pt x="9119" y="576239"/>
                  <a:pt x="-2178" y="262499"/>
                  <a:pt x="380" y="0"/>
                </a:cubicBezTo>
                <a:lnTo>
                  <a:pt x="3826904" y="5520"/>
                </a:lnTo>
                <a:lnTo>
                  <a:pt x="3514431" y="838738"/>
                </a:lnTo>
                <a:lnTo>
                  <a:pt x="6561" y="838738"/>
                </a:lnTo>
                <a:close/>
              </a:path>
            </a:pathLst>
          </a:custGeom>
          <a:solidFill>
            <a:srgbClr val="3070B9"/>
          </a:solidFill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</a:rPr>
              <a:t>ПРЕДЛАГАЕМЫЕ</a:t>
            </a:r>
            <a:endParaRPr lang="x-none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CFCD920-37C1-A6CC-B686-D0FB974A4702}"/>
              </a:ext>
            </a:extLst>
          </p:cNvPr>
          <p:cNvSpPr txBox="1"/>
          <p:nvPr/>
        </p:nvSpPr>
        <p:spPr>
          <a:xfrm>
            <a:off x="4029534" y="180477"/>
            <a:ext cx="17264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</a:t>
            </a:r>
            <a:endParaRPr lang="x-non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1378858" y="1712685"/>
          <a:ext cx="10130972" cy="4477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32891" y="1052295"/>
            <a:ext cx="11854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CB1B4A"/>
                </a:solidFill>
                <a:latin typeface="Arial" pitchFamily="34" charset="0"/>
                <a:cs typeface="Arial" pitchFamily="34" charset="0"/>
              </a:rPr>
              <a:t>Министерству просвещения </a:t>
            </a:r>
            <a:r>
              <a:rPr lang="ru-RU" sz="2400" b="1" dirty="0">
                <a:solidFill>
                  <a:srgbClr val="CB1B4A"/>
                </a:solidFill>
                <a:latin typeface="Arial" pitchFamily="34" charset="0"/>
                <a:cs typeface="Arial" pitchFamily="34" charset="0"/>
              </a:rPr>
              <a:t>совместно </a:t>
            </a:r>
            <a:r>
              <a:rPr lang="ru-RU" sz="2400" b="1" dirty="0" smtClean="0">
                <a:solidFill>
                  <a:srgbClr val="CB1B4A"/>
                </a:solidFill>
                <a:latin typeface="Arial" pitchFamily="34" charset="0"/>
                <a:cs typeface="Arial" pitchFamily="34" charset="0"/>
              </a:rPr>
              <a:t>с Министерством здравоохранения:</a:t>
            </a:r>
            <a:endParaRPr lang="ru-RU" sz="2400" b="1" dirty="0">
              <a:solidFill>
                <a:srgbClr val="CB1B4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03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араллелограмм 34">
            <a:extLst>
              <a:ext uri="{FF2B5EF4-FFF2-40B4-BE49-F238E27FC236}">
                <a16:creationId xmlns="" xmlns:a16="http://schemas.microsoft.com/office/drawing/2014/main" id="{DA4909B6-BB3B-2F84-662C-3EF59DB35D68}"/>
              </a:ext>
            </a:extLst>
          </p:cNvPr>
          <p:cNvSpPr>
            <a:spLocks/>
          </p:cNvSpPr>
          <p:nvPr/>
        </p:nvSpPr>
        <p:spPr>
          <a:xfrm>
            <a:off x="0" y="128443"/>
            <a:ext cx="4029534" cy="627288"/>
          </a:xfrm>
          <a:custGeom>
            <a:avLst/>
            <a:gdLst>
              <a:gd name="connsiteX0" fmla="*/ 0 w 3820343"/>
              <a:gd name="connsiteY0" fmla="*/ 833218 h 833218"/>
              <a:gd name="connsiteX1" fmla="*/ 312473 w 3820343"/>
              <a:gd name="connsiteY1" fmla="*/ 0 h 833218"/>
              <a:gd name="connsiteX2" fmla="*/ 3820343 w 3820343"/>
              <a:gd name="connsiteY2" fmla="*/ 0 h 833218"/>
              <a:gd name="connsiteX3" fmla="*/ 3507870 w 3820343"/>
              <a:gd name="connsiteY3" fmla="*/ 833218 h 833218"/>
              <a:gd name="connsiteX4" fmla="*/ 0 w 3820343"/>
              <a:gd name="connsiteY4" fmla="*/ 833218 h 833218"/>
              <a:gd name="connsiteX0" fmla="*/ 53287 w 3873630"/>
              <a:gd name="connsiteY0" fmla="*/ 833218 h 833218"/>
              <a:gd name="connsiteX1" fmla="*/ 0 w 3873630"/>
              <a:gd name="connsiteY1" fmla="*/ 15240 h 833218"/>
              <a:gd name="connsiteX2" fmla="*/ 3873630 w 3873630"/>
              <a:gd name="connsiteY2" fmla="*/ 0 h 833218"/>
              <a:gd name="connsiteX3" fmla="*/ 3561157 w 3873630"/>
              <a:gd name="connsiteY3" fmla="*/ 833218 h 833218"/>
              <a:gd name="connsiteX4" fmla="*/ 53287 w 3873630"/>
              <a:gd name="connsiteY4" fmla="*/ 833218 h 833218"/>
              <a:gd name="connsiteX0" fmla="*/ 0 w 3820343"/>
              <a:gd name="connsiteY0" fmla="*/ 833218 h 833218"/>
              <a:gd name="connsiteX1" fmla="*/ 7673 w 3820343"/>
              <a:gd name="connsiteY1" fmla="*/ 45720 h 833218"/>
              <a:gd name="connsiteX2" fmla="*/ 3820343 w 3820343"/>
              <a:gd name="connsiteY2" fmla="*/ 0 h 833218"/>
              <a:gd name="connsiteX3" fmla="*/ 3507870 w 3820343"/>
              <a:gd name="connsiteY3" fmla="*/ 833218 h 833218"/>
              <a:gd name="connsiteX4" fmla="*/ 0 w 3820343"/>
              <a:gd name="connsiteY4" fmla="*/ 833218 h 833218"/>
              <a:gd name="connsiteX0" fmla="*/ 11078 w 3831421"/>
              <a:gd name="connsiteY0" fmla="*/ 833218 h 833218"/>
              <a:gd name="connsiteX1" fmla="*/ 279 w 3831421"/>
              <a:gd name="connsiteY1" fmla="*/ 45720 h 833218"/>
              <a:gd name="connsiteX2" fmla="*/ 3831421 w 3831421"/>
              <a:gd name="connsiteY2" fmla="*/ 0 h 833218"/>
              <a:gd name="connsiteX3" fmla="*/ 3518948 w 3831421"/>
              <a:gd name="connsiteY3" fmla="*/ 833218 h 833218"/>
              <a:gd name="connsiteX4" fmla="*/ 11078 w 3831421"/>
              <a:gd name="connsiteY4" fmla="*/ 833218 h 833218"/>
              <a:gd name="connsiteX0" fmla="*/ 6561 w 3826904"/>
              <a:gd name="connsiteY0" fmla="*/ 833218 h 833218"/>
              <a:gd name="connsiteX1" fmla="*/ 380 w 3826904"/>
              <a:gd name="connsiteY1" fmla="*/ 41102 h 833218"/>
              <a:gd name="connsiteX2" fmla="*/ 3826904 w 3826904"/>
              <a:gd name="connsiteY2" fmla="*/ 0 h 833218"/>
              <a:gd name="connsiteX3" fmla="*/ 3514431 w 3826904"/>
              <a:gd name="connsiteY3" fmla="*/ 833218 h 833218"/>
              <a:gd name="connsiteX4" fmla="*/ 6561 w 3826904"/>
              <a:gd name="connsiteY4" fmla="*/ 833218 h 833218"/>
              <a:gd name="connsiteX0" fmla="*/ 6561 w 3826904"/>
              <a:gd name="connsiteY0" fmla="*/ 838738 h 838738"/>
              <a:gd name="connsiteX1" fmla="*/ 380 w 3826904"/>
              <a:gd name="connsiteY1" fmla="*/ 0 h 838738"/>
              <a:gd name="connsiteX2" fmla="*/ 3826904 w 3826904"/>
              <a:gd name="connsiteY2" fmla="*/ 5520 h 838738"/>
              <a:gd name="connsiteX3" fmla="*/ 3514431 w 3826904"/>
              <a:gd name="connsiteY3" fmla="*/ 838738 h 838738"/>
              <a:gd name="connsiteX4" fmla="*/ 6561 w 3826904"/>
              <a:gd name="connsiteY4" fmla="*/ 838738 h 83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6904" h="838738">
                <a:moveTo>
                  <a:pt x="6561" y="838738"/>
                </a:moveTo>
                <a:cubicBezTo>
                  <a:pt x="9119" y="576239"/>
                  <a:pt x="-2178" y="262499"/>
                  <a:pt x="380" y="0"/>
                </a:cubicBezTo>
                <a:lnTo>
                  <a:pt x="3826904" y="5520"/>
                </a:lnTo>
                <a:lnTo>
                  <a:pt x="3514431" y="838738"/>
                </a:lnTo>
                <a:lnTo>
                  <a:pt x="6561" y="838738"/>
                </a:lnTo>
                <a:close/>
              </a:path>
            </a:pathLst>
          </a:custGeom>
          <a:solidFill>
            <a:srgbClr val="3070B9"/>
          </a:solidFill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</a:rPr>
              <a:t>ПРЕДЛАГАЕМЫЕ</a:t>
            </a:r>
            <a:endParaRPr lang="x-none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CFCD920-37C1-A6CC-B686-D0FB974A4702}"/>
              </a:ext>
            </a:extLst>
          </p:cNvPr>
          <p:cNvSpPr txBox="1"/>
          <p:nvPr/>
        </p:nvSpPr>
        <p:spPr>
          <a:xfrm>
            <a:off x="4029534" y="180477"/>
            <a:ext cx="17264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</a:t>
            </a:r>
            <a:endParaRPr lang="x-non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838201" y="1712685"/>
          <a:ext cx="11010900" cy="1887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79071" y="1075810"/>
            <a:ext cx="1004388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500" b="1" dirty="0" smtClean="0">
                <a:solidFill>
                  <a:srgbClr val="CB1B4A"/>
                </a:solidFill>
                <a:latin typeface="Arial" pitchFamily="34" charset="0"/>
                <a:cs typeface="Arial" pitchFamily="34" charset="0"/>
              </a:rPr>
              <a:t>Местным исполнительным органам:</a:t>
            </a:r>
            <a:endParaRPr lang="ru-RU" sz="2500" b="1" dirty="0">
              <a:solidFill>
                <a:srgbClr val="CB1B4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79071" y="3455085"/>
            <a:ext cx="1004388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500" b="1" dirty="0" smtClean="0">
                <a:solidFill>
                  <a:srgbClr val="CB1B4A"/>
                </a:solidFill>
                <a:latin typeface="Arial" pitchFamily="34" charset="0"/>
                <a:cs typeface="Arial" pitchFamily="34" charset="0"/>
              </a:rPr>
              <a:t>Министерству информации и общественного развития:</a:t>
            </a:r>
            <a:endParaRPr lang="ru-RU" sz="2500" b="1" dirty="0">
              <a:solidFill>
                <a:srgbClr val="CB1B4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909863" y="3916750"/>
          <a:ext cx="11010900" cy="1887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99141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араллелограмм 34">
            <a:extLst>
              <a:ext uri="{FF2B5EF4-FFF2-40B4-BE49-F238E27FC236}">
                <a16:creationId xmlns="" xmlns:a16="http://schemas.microsoft.com/office/drawing/2014/main" id="{DA4909B6-BB3B-2F84-662C-3EF59DB35D68}"/>
              </a:ext>
            </a:extLst>
          </p:cNvPr>
          <p:cNvSpPr>
            <a:spLocks/>
          </p:cNvSpPr>
          <p:nvPr/>
        </p:nvSpPr>
        <p:spPr>
          <a:xfrm>
            <a:off x="0" y="128443"/>
            <a:ext cx="4029534" cy="627288"/>
          </a:xfrm>
          <a:custGeom>
            <a:avLst/>
            <a:gdLst>
              <a:gd name="connsiteX0" fmla="*/ 0 w 3820343"/>
              <a:gd name="connsiteY0" fmla="*/ 833218 h 833218"/>
              <a:gd name="connsiteX1" fmla="*/ 312473 w 3820343"/>
              <a:gd name="connsiteY1" fmla="*/ 0 h 833218"/>
              <a:gd name="connsiteX2" fmla="*/ 3820343 w 3820343"/>
              <a:gd name="connsiteY2" fmla="*/ 0 h 833218"/>
              <a:gd name="connsiteX3" fmla="*/ 3507870 w 3820343"/>
              <a:gd name="connsiteY3" fmla="*/ 833218 h 833218"/>
              <a:gd name="connsiteX4" fmla="*/ 0 w 3820343"/>
              <a:gd name="connsiteY4" fmla="*/ 833218 h 833218"/>
              <a:gd name="connsiteX0" fmla="*/ 53287 w 3873630"/>
              <a:gd name="connsiteY0" fmla="*/ 833218 h 833218"/>
              <a:gd name="connsiteX1" fmla="*/ 0 w 3873630"/>
              <a:gd name="connsiteY1" fmla="*/ 15240 h 833218"/>
              <a:gd name="connsiteX2" fmla="*/ 3873630 w 3873630"/>
              <a:gd name="connsiteY2" fmla="*/ 0 h 833218"/>
              <a:gd name="connsiteX3" fmla="*/ 3561157 w 3873630"/>
              <a:gd name="connsiteY3" fmla="*/ 833218 h 833218"/>
              <a:gd name="connsiteX4" fmla="*/ 53287 w 3873630"/>
              <a:gd name="connsiteY4" fmla="*/ 833218 h 833218"/>
              <a:gd name="connsiteX0" fmla="*/ 0 w 3820343"/>
              <a:gd name="connsiteY0" fmla="*/ 833218 h 833218"/>
              <a:gd name="connsiteX1" fmla="*/ 7673 w 3820343"/>
              <a:gd name="connsiteY1" fmla="*/ 45720 h 833218"/>
              <a:gd name="connsiteX2" fmla="*/ 3820343 w 3820343"/>
              <a:gd name="connsiteY2" fmla="*/ 0 h 833218"/>
              <a:gd name="connsiteX3" fmla="*/ 3507870 w 3820343"/>
              <a:gd name="connsiteY3" fmla="*/ 833218 h 833218"/>
              <a:gd name="connsiteX4" fmla="*/ 0 w 3820343"/>
              <a:gd name="connsiteY4" fmla="*/ 833218 h 833218"/>
              <a:gd name="connsiteX0" fmla="*/ 11078 w 3831421"/>
              <a:gd name="connsiteY0" fmla="*/ 833218 h 833218"/>
              <a:gd name="connsiteX1" fmla="*/ 279 w 3831421"/>
              <a:gd name="connsiteY1" fmla="*/ 45720 h 833218"/>
              <a:gd name="connsiteX2" fmla="*/ 3831421 w 3831421"/>
              <a:gd name="connsiteY2" fmla="*/ 0 h 833218"/>
              <a:gd name="connsiteX3" fmla="*/ 3518948 w 3831421"/>
              <a:gd name="connsiteY3" fmla="*/ 833218 h 833218"/>
              <a:gd name="connsiteX4" fmla="*/ 11078 w 3831421"/>
              <a:gd name="connsiteY4" fmla="*/ 833218 h 833218"/>
              <a:gd name="connsiteX0" fmla="*/ 6561 w 3826904"/>
              <a:gd name="connsiteY0" fmla="*/ 833218 h 833218"/>
              <a:gd name="connsiteX1" fmla="*/ 380 w 3826904"/>
              <a:gd name="connsiteY1" fmla="*/ 41102 h 833218"/>
              <a:gd name="connsiteX2" fmla="*/ 3826904 w 3826904"/>
              <a:gd name="connsiteY2" fmla="*/ 0 h 833218"/>
              <a:gd name="connsiteX3" fmla="*/ 3514431 w 3826904"/>
              <a:gd name="connsiteY3" fmla="*/ 833218 h 833218"/>
              <a:gd name="connsiteX4" fmla="*/ 6561 w 3826904"/>
              <a:gd name="connsiteY4" fmla="*/ 833218 h 833218"/>
              <a:gd name="connsiteX0" fmla="*/ 6561 w 3826904"/>
              <a:gd name="connsiteY0" fmla="*/ 838738 h 838738"/>
              <a:gd name="connsiteX1" fmla="*/ 380 w 3826904"/>
              <a:gd name="connsiteY1" fmla="*/ 0 h 838738"/>
              <a:gd name="connsiteX2" fmla="*/ 3826904 w 3826904"/>
              <a:gd name="connsiteY2" fmla="*/ 5520 h 838738"/>
              <a:gd name="connsiteX3" fmla="*/ 3514431 w 3826904"/>
              <a:gd name="connsiteY3" fmla="*/ 838738 h 838738"/>
              <a:gd name="connsiteX4" fmla="*/ 6561 w 3826904"/>
              <a:gd name="connsiteY4" fmla="*/ 838738 h 83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6904" h="838738">
                <a:moveTo>
                  <a:pt x="6561" y="838738"/>
                </a:moveTo>
                <a:cubicBezTo>
                  <a:pt x="9119" y="576239"/>
                  <a:pt x="-2178" y="262499"/>
                  <a:pt x="380" y="0"/>
                </a:cubicBezTo>
                <a:lnTo>
                  <a:pt x="3826904" y="5520"/>
                </a:lnTo>
                <a:lnTo>
                  <a:pt x="3514431" y="838738"/>
                </a:lnTo>
                <a:lnTo>
                  <a:pt x="6561" y="838738"/>
                </a:lnTo>
                <a:close/>
              </a:path>
            </a:pathLst>
          </a:custGeom>
          <a:solidFill>
            <a:srgbClr val="3070B9"/>
          </a:solidFill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</a:rPr>
              <a:t>ПРЕДЛАГАЕМЫЕ</a:t>
            </a:r>
            <a:endParaRPr lang="x-none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CFCD920-37C1-A6CC-B686-D0FB974A4702}"/>
              </a:ext>
            </a:extLst>
          </p:cNvPr>
          <p:cNvSpPr txBox="1"/>
          <p:nvPr/>
        </p:nvSpPr>
        <p:spPr>
          <a:xfrm>
            <a:off x="4029534" y="180477"/>
            <a:ext cx="17264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</a:t>
            </a:r>
            <a:endParaRPr lang="x-non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838201" y="1712685"/>
          <a:ext cx="11010900" cy="1887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79071" y="1075810"/>
            <a:ext cx="1004388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500" b="1" dirty="0">
                <a:solidFill>
                  <a:srgbClr val="CB1B4A"/>
                </a:solidFill>
                <a:latin typeface="Arial" pitchFamily="34" charset="0"/>
                <a:cs typeface="Arial" pitchFamily="34" charset="0"/>
              </a:rPr>
              <a:t>Министерству </a:t>
            </a:r>
            <a:r>
              <a:rPr lang="ru-RU" sz="2500" b="1" dirty="0" smtClean="0">
                <a:solidFill>
                  <a:srgbClr val="CB1B4A"/>
                </a:solidFill>
                <a:latin typeface="Arial" pitchFamily="34" charset="0"/>
                <a:cs typeface="Arial" pitchFamily="34" charset="0"/>
              </a:rPr>
              <a:t>труда и социальной защиты населения</a:t>
            </a:r>
            <a:endParaRPr lang="ru-RU" sz="2500" b="1" dirty="0">
              <a:solidFill>
                <a:srgbClr val="CB1B4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79071" y="3455085"/>
            <a:ext cx="1004388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500" b="1" dirty="0" smtClean="0">
                <a:solidFill>
                  <a:srgbClr val="CB1B4A"/>
                </a:solidFill>
                <a:latin typeface="Arial" pitchFamily="34" charset="0"/>
                <a:cs typeface="Arial" pitchFamily="34" charset="0"/>
              </a:rPr>
              <a:t>Министерству информации и общественного развития:</a:t>
            </a:r>
            <a:endParaRPr lang="ru-RU" sz="2500" b="1" dirty="0">
              <a:solidFill>
                <a:srgbClr val="CB1B4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909863" y="3916750"/>
          <a:ext cx="11010900" cy="1887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155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74CD0774-BCD2-4809-B83D-D2BDDA8E0C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288" y="783127"/>
            <a:ext cx="9523563" cy="51413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574" y="1522277"/>
            <a:ext cx="2380890" cy="36630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44328" y="2482808"/>
            <a:ext cx="7228936" cy="1741982"/>
          </a:xfrm>
          <a:prstGeom prst="rect">
            <a:avLst/>
          </a:prstGeom>
          <a:noFill/>
        </p:spPr>
        <p:txBody>
          <a:bodyPr wrap="square" lIns="55720" tIns="27860" rIns="55720" bIns="27860">
            <a:spAutoFit/>
          </a:bodyPr>
          <a:lstStyle/>
          <a:p>
            <a:pPr algn="ctr"/>
            <a:r>
              <a:rPr lang="ru-RU" sz="5477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НАЗАРЛАРЫҢЫЗҒА</a:t>
            </a:r>
          </a:p>
          <a:p>
            <a:pPr algn="ctr"/>
            <a:r>
              <a:rPr lang="ru-RU" sz="5477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РАХМЕТ!</a:t>
            </a:r>
            <a:endParaRPr lang="ru-RU" sz="2381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045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791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СТАТИСТИКА ЗА 10 ЛЕТ</a:t>
            </a:r>
            <a:endParaRPr lang="ru-RU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/>
          </p:nvPr>
        </p:nvGraphicFramePr>
        <p:xfrm>
          <a:off x="4519333" y="1968500"/>
          <a:ext cx="3282950" cy="488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619834757"/>
              </p:ext>
            </p:extLst>
          </p:nvPr>
        </p:nvGraphicFramePr>
        <p:xfrm>
          <a:off x="177800" y="1841501"/>
          <a:ext cx="4178300" cy="501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498600"/>
            <a:ext cx="424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Сообщения о семейном конфликте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5683" y="1498600"/>
            <a:ext cx="3336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преступлений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62349617"/>
              </p:ext>
            </p:extLst>
          </p:nvPr>
        </p:nvGraphicFramePr>
        <p:xfrm>
          <a:off x="8462683" y="1968500"/>
          <a:ext cx="3648634" cy="488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346142" y="1498600"/>
            <a:ext cx="344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Составлено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адм.протоколов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3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06829" y="51264"/>
            <a:ext cx="117348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ПРИНИМАЕМЫЕ МЕРЫ ПО ПРОФИЛАКТИКЕ БЫТОВОГО НАСИЛИЯ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567574" y="1107237"/>
            <a:ext cx="0" cy="529045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30784" y="825755"/>
            <a:ext cx="5271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МЕРЫ ИНДИВИДУАЛЬНОЙ ПРОФИЛАКТИКИ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7794" y="1693909"/>
            <a:ext cx="5892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привлечено к адм.ответственности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kk-KZ" sz="10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000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дминистративно арестованы</a:t>
            </a:r>
          </a:p>
          <a:p>
            <a:pPr marL="342900" indent="-342900">
              <a:buFont typeface="Wingdings" pitchFamily="2" charset="2"/>
              <a:buChar char="Ø"/>
            </a:pPr>
            <a:endParaRPr lang="kk-KZ" sz="1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оштрафованы</a:t>
            </a:r>
          </a:p>
          <a:p>
            <a:pPr marL="342900" indent="-342900">
              <a:buFont typeface="Wingdings" pitchFamily="2" charset="2"/>
              <a:buChar char="Ø"/>
            </a:pPr>
            <a:endParaRPr lang="kk-KZ" sz="1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предупреждены</a:t>
            </a:r>
          </a:p>
          <a:p>
            <a:pPr marL="342900" indent="-342900">
              <a:buFont typeface="Wingdings" pitchFamily="2" charset="2"/>
              <a:buChar char="Ø"/>
            </a:pPr>
            <a:endParaRPr lang="kk-KZ" sz="1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ынесено защитных предписаний</a:t>
            </a:r>
          </a:p>
          <a:p>
            <a:pPr marL="342900" indent="-342900">
              <a:buFont typeface="Wingdings" pitchFamily="2" charset="2"/>
              <a:buChar char="Ø"/>
            </a:pPr>
            <a:endParaRPr lang="kk-KZ" sz="1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установлено особых требований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 поведению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0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5182051" y="2270113"/>
            <a:ext cx="1264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 тыс.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195160" y="1724145"/>
            <a:ext cx="1264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47 тыс.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211179" y="2968836"/>
            <a:ext cx="1264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854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195160" y="3520228"/>
            <a:ext cx="1264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 тыс.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265454" y="4137008"/>
            <a:ext cx="1264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84 тыс.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314043" y="4927247"/>
            <a:ext cx="1264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 тыс.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3461722357"/>
              </p:ext>
            </p:extLst>
          </p:nvPr>
        </p:nvGraphicFramePr>
        <p:xfrm>
          <a:off x="6300017" y="636888"/>
          <a:ext cx="2484846" cy="1959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8433144" y="1023257"/>
            <a:ext cx="36194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бытовых правонарушений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состоянии опьянения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384271" y="2465266"/>
            <a:ext cx="40977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доставлено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центры временной адаптации и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детоксикации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276170" y="2751570"/>
            <a:ext cx="20501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140 тыс.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492822" y="3697599"/>
            <a:ext cx="40977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рассмотрено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суде материалов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 принудительном лечении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401359" y="4101246"/>
            <a:ext cx="20501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тыс.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554380" y="4991975"/>
            <a:ext cx="4381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госпитализировано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наркологические учреждения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482016" y="5114197"/>
            <a:ext cx="20501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72%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32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Видео заявления Касым-Жомарта Токаева">
            <a:extLst>
              <a:ext uri="{FF2B5EF4-FFF2-40B4-BE49-F238E27FC236}">
                <a16:creationId xmlns:a16="http://schemas.microsoft.com/office/drawing/2014/main" xmlns="" id="{CAA576B1-A9E8-4CB4-B4D3-C5404F00BB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2" r="25868" b="7100"/>
          <a:stretch/>
        </p:blipFill>
        <p:spPr bwMode="auto">
          <a:xfrm>
            <a:off x="471097" y="568692"/>
            <a:ext cx="2928957" cy="292038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672687" y="107027"/>
            <a:ext cx="91296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ПОРУЧЕНИЯ ПРЕЗИДЕНТА РЕСПУБЛИКИ КАЗАХСТАН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2228" y="3679490"/>
            <a:ext cx="116702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Нам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нельзя закрывать глаза на многочисленные случаи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семейно-бытового насилия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446088" algn="just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Безнаказанность дебоширов развязывает им руки, фактически оставляет их жертв беззащитными.</a:t>
            </a:r>
          </a:p>
          <a:p>
            <a:pPr indent="446088" algn="just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Считаю, что пришло время ужесточить ответственность за подобные деяния.</a:t>
            </a:r>
          </a:p>
          <a:p>
            <a:pPr indent="446088" algn="just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Нельзя, чтобы пострадавшие от семейно-бытового насилия боялись осуждения общества или давления с чьей-либо стороны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09422" y="934452"/>
            <a:ext cx="809969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Послание народу Казахстана от 1 сентября 2022 года</a:t>
            </a:r>
          </a:p>
          <a:p>
            <a:pPr lvl="0" algn="just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«СПРАВЕДЛИВОЕ ГОСУДАРСТВО. ЕДИНАЯ НАЦИЯ. БЛАГОПОЛУЧНОЕ ОБЩЕСТВО»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81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5779044" y="1061853"/>
            <a:ext cx="6240892" cy="1846161"/>
          </a:xfrm>
          <a:prstGeom prst="roundRect">
            <a:avLst/>
          </a:prstGeom>
          <a:gradFill>
            <a:gsLst>
              <a:gs pos="14000">
                <a:schemeClr val="accent3">
                  <a:lumMod val="40000"/>
                  <a:lumOff val="60000"/>
                </a:schemeClr>
              </a:gs>
              <a:gs pos="49000">
                <a:schemeClr val="bg1"/>
              </a:gs>
              <a:gs pos="70000">
                <a:schemeClr val="accent3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ПЕРЕХОД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С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ЗАЯВИТЕЛЬНОГО НА </a:t>
            </a:r>
            <a:r>
              <a:rPr lang="ru-RU" sz="1400" b="1" dirty="0" smtClean="0">
                <a:solidFill>
                  <a:srgbClr val="A40000"/>
                </a:solidFill>
                <a:cs typeface="Arial" panose="020B0604020202020204" pitchFamily="34" charset="0"/>
              </a:rPr>
              <a:t>ВЫЯВИТЕЛЬНЫЙ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ХАРАКТЕР РЕГИСТРАЦИЙ ПРАВОНАРУШЕНИЙ </a:t>
            </a:r>
          </a:p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исключены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из части 1 статьи 64 КоАП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статьи: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171450" indent="-171450" algn="just">
              <a:buFontTx/>
              <a:buChar char="-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73 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</a:rPr>
              <a:t>(Противоправные действия в сфере семейно-бытовых отношений)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171450" indent="-171450" algn="just">
              <a:buFontTx/>
              <a:buChar char="-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73-1 ч.1-1 </a:t>
            </a: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</a:rPr>
              <a:t>(Умышленное 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</a:rPr>
              <a:t>причинение легкого вреда здоровью совершенные в сфере семейно-бытовых отношений)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171450" indent="-171450" algn="just">
              <a:buFontTx/>
              <a:buChar char="-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73-2 ч.1-1 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</a:rPr>
              <a:t>(Нанесение побоев в отношении лица, совершенные в сфере семейно-бытовых отношений)</a:t>
            </a:r>
            <a:endParaRPr lang="ru-RU" sz="12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79044" y="3076148"/>
            <a:ext cx="6240892" cy="1035276"/>
          </a:xfrm>
          <a:prstGeom prst="roundRect">
            <a:avLst/>
          </a:prstGeom>
          <a:gradFill>
            <a:gsLst>
              <a:gs pos="14000">
                <a:schemeClr val="accent3">
                  <a:lumMod val="40000"/>
                  <a:lumOff val="60000"/>
                </a:schemeClr>
              </a:gs>
              <a:gs pos="49000">
                <a:schemeClr val="bg1"/>
              </a:gs>
              <a:gs pos="70000">
                <a:schemeClr val="accent3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УЖЕСТОЧЕНЫ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ТРЕБОВАНИЯ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К ПРОЦЕДУРЕ</a:t>
            </a:r>
            <a:r>
              <a:rPr lang="ru-RU" sz="1400" b="1" dirty="0" smtClean="0">
                <a:solidFill>
                  <a:srgbClr val="A40000"/>
                </a:solidFill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A40000"/>
                </a:solidFill>
                <a:cs typeface="Arial" panose="020B0604020202020204" pitchFamily="34" charset="0"/>
              </a:rPr>
              <a:t>ПРИМИРЕНИЯ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СТОРОН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ru-RU" sz="1050" i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(</a:t>
            </a:r>
            <a:r>
              <a:rPr lang="ru-RU" sz="1050" i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ст. 64 ч.1-1 КоАП)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   - </a:t>
            </a:r>
            <a:r>
              <a:rPr lang="kk-KZ" sz="1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возможность </a:t>
            </a:r>
            <a:r>
              <a:rPr lang="kk-KZ" sz="12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примирения </a:t>
            </a:r>
            <a:r>
              <a:rPr lang="kk-KZ" sz="1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по статьям 73, </a:t>
            </a:r>
            <a:r>
              <a:rPr lang="kk-KZ" sz="12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73-1 </a:t>
            </a:r>
            <a:r>
              <a:rPr lang="kk-KZ" sz="1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ч.1-1, 73-2 ч.1-1 </a:t>
            </a:r>
            <a:r>
              <a:rPr lang="kk-KZ" sz="12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будет </a:t>
            </a:r>
            <a:r>
              <a:rPr lang="kk-KZ" sz="12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предоставлена </a:t>
            </a:r>
            <a:endParaRPr lang="kk-KZ" sz="1200" dirty="0" smtClean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kk-KZ" sz="1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kk-KZ" sz="12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    лишь лишь </a:t>
            </a:r>
            <a:r>
              <a:rPr lang="kk-KZ" sz="1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один раз в </a:t>
            </a:r>
            <a:r>
              <a:rPr lang="kk-KZ" sz="12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течение </a:t>
            </a:r>
            <a:r>
              <a:rPr lang="kk-KZ" sz="1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года. </a:t>
            </a:r>
          </a:p>
          <a:p>
            <a:r>
              <a:rPr lang="kk-KZ" sz="1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   - при повторном правонарушении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данное право будет исключено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79045" y="4296979"/>
            <a:ext cx="6240891" cy="1401364"/>
          </a:xfrm>
          <a:prstGeom prst="roundRect">
            <a:avLst/>
          </a:prstGeom>
          <a:gradFill>
            <a:gsLst>
              <a:gs pos="14000">
                <a:schemeClr val="accent3">
                  <a:lumMod val="40000"/>
                  <a:lumOff val="60000"/>
                </a:schemeClr>
              </a:gs>
              <a:gs pos="49000">
                <a:schemeClr val="bg1"/>
              </a:gs>
              <a:gs pos="70000">
                <a:schemeClr val="accent3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УСИЛЕНА АДМИНИСТРАТИВНАЯ </a:t>
            </a:r>
            <a:r>
              <a:rPr lang="ru-RU" sz="1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ОТВЕТСТВЕННОСТЬ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ПО ПРАВОНАРУШЕНИЯМ В СЕМЕЙНО-БЫТОВОЙ СФЕРЕ</a:t>
            </a:r>
            <a:r>
              <a:rPr lang="ru-RU" sz="14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  </a:t>
            </a: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(</a:t>
            </a:r>
            <a:r>
              <a:rPr lang="ru-RU" sz="1100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ст.</a:t>
            </a:r>
            <a:r>
              <a:rPr lang="kk-KZ" sz="1100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73, ст.</a:t>
            </a:r>
            <a:r>
              <a:rPr lang="ru-RU" sz="1100" i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73-1, ст.73-2, ст.461, ст.669 ч.2, ст.669 ч.3 КоАП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)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-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определены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конкретные сроки адм. ареста </a:t>
            </a:r>
            <a:r>
              <a:rPr lang="ru-RU" sz="1100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(10, 15, 20, 25 суток</a:t>
            </a:r>
            <a:r>
              <a:rPr lang="ru-RU" sz="1100" i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)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endParaRPr lang="ru-RU" sz="14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-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увеличены сроки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адм. ареста по повторным правонарушениям до 25 суток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79045" y="5816599"/>
            <a:ext cx="6240891" cy="978208"/>
          </a:xfrm>
          <a:prstGeom prst="roundRect">
            <a:avLst/>
          </a:prstGeom>
          <a:gradFill>
            <a:gsLst>
              <a:gs pos="14000">
                <a:schemeClr val="accent3">
                  <a:lumMod val="40000"/>
                  <a:lumOff val="60000"/>
                </a:schemeClr>
              </a:gs>
              <a:gs pos="49000">
                <a:schemeClr val="bg1"/>
              </a:gs>
              <a:gs pos="70000">
                <a:schemeClr val="accent3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ВВЕДЕН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A40000"/>
                </a:solidFill>
                <a:cs typeface="Arial" panose="020B0604020202020204" pitchFamily="34" charset="0"/>
              </a:rPr>
              <a:t>КВАЛИФИЦИРУЮЩИЙ ПРИЗНАК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В УГОЛОВНЫЙ КОДЕКС</a:t>
            </a:r>
            <a:r>
              <a:rPr lang="ru-RU" sz="1400" dirty="0"/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по наиболее распространённым уголовным правонарушениям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kk-KZ" sz="1400" b="1" i="1" dirty="0" smtClean="0">
                <a:solidFill>
                  <a:srgbClr val="002060"/>
                </a:solidFill>
              </a:rPr>
              <a:t>совершение </a:t>
            </a:r>
            <a:r>
              <a:rPr lang="kk-KZ" sz="1400" b="1" i="1" dirty="0">
                <a:solidFill>
                  <a:srgbClr val="002060"/>
                </a:solidFill>
              </a:rPr>
              <a:t>деяния в отношении лица находящегося в материальной или иной зависимости от </a:t>
            </a:r>
            <a:r>
              <a:rPr lang="kk-KZ" sz="1400" b="1" i="1" dirty="0" smtClean="0">
                <a:solidFill>
                  <a:srgbClr val="002060"/>
                </a:solidFill>
              </a:rPr>
              <a:t>виновного»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</a:rPr>
              <a:t>(ст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</a:rPr>
              <a:t>106 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</a:rPr>
              <a:t>УК, ст. 107 </a:t>
            </a: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</a:rPr>
              <a:t>УК)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7FB4146-26BE-4758-8FA1-4F1BD8921EAC}"/>
              </a:ext>
            </a:extLst>
          </p:cNvPr>
          <p:cNvSpPr/>
          <p:nvPr/>
        </p:nvSpPr>
        <p:spPr>
          <a:xfrm>
            <a:off x="83828" y="19235"/>
            <a:ext cx="11936108" cy="5479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863761"/>
            <a:endParaRPr lang="ru-RU" altLang="ru-RU" sz="1950" b="1" dirty="0">
              <a:solidFill>
                <a:srgbClr val="6CC2CE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338D3EE-03EB-4CA5-8649-FAA81D154576}"/>
              </a:ext>
            </a:extLst>
          </p:cNvPr>
          <p:cNvSpPr txBox="1"/>
          <p:nvPr/>
        </p:nvSpPr>
        <p:spPr>
          <a:xfrm>
            <a:off x="2084714" y="62390"/>
            <a:ext cx="793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ИЗМЕНЕНИЯ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28">
            <a:extLst>
              <a:ext uri="{FF2B5EF4-FFF2-40B4-BE49-F238E27FC236}">
                <a16:creationId xmlns:a16="http://schemas.microsoft.com/office/drawing/2014/main" xmlns="" id="{892A1FF5-8B83-44B4-9645-248E91B2F28A}"/>
              </a:ext>
            </a:extLst>
          </p:cNvPr>
          <p:cNvSpPr/>
          <p:nvPr/>
        </p:nvSpPr>
        <p:spPr>
          <a:xfrm>
            <a:off x="486599" y="680341"/>
            <a:ext cx="4789395" cy="3090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Действующие нормы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: скругленные углы 28">
            <a:extLst>
              <a:ext uri="{FF2B5EF4-FFF2-40B4-BE49-F238E27FC236}">
                <a16:creationId xmlns:a16="http://schemas.microsoft.com/office/drawing/2014/main" xmlns="" id="{892A1FF5-8B83-44B4-9645-248E91B2F28A}"/>
              </a:ext>
            </a:extLst>
          </p:cNvPr>
          <p:cNvSpPr/>
          <p:nvPr/>
        </p:nvSpPr>
        <p:spPr>
          <a:xfrm>
            <a:off x="6574721" y="693639"/>
            <a:ext cx="4649537" cy="3090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Принятые поправки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9008" y="1061853"/>
            <a:ext cx="5464578" cy="1858009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5000">
                <a:schemeClr val="accent3">
                  <a:lumMod val="20000"/>
                  <a:lumOff val="80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АДМИНИСТРАТИВНОЕ ПРАВОНАРУШЕНИЕ ВОЗБУЖДАЕТСЯ ТОЛЬКО ПО ЗАЯВЛЕНИЮ ПОТЕРПЕВШИХ</a:t>
            </a:r>
          </a:p>
          <a:p>
            <a:pPr algn="just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огласно части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1 статьи 64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КоАП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 по статьям: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171450" indent="-171450" algn="just">
              <a:buFontTx/>
              <a:buChar char="-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73 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</a:rPr>
              <a:t>(Противоправные действия в сфере семейно-бытовых отношений)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171450" indent="-171450" algn="just">
              <a:buFontTx/>
              <a:buChar char="-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73-1 ч.1-1 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</a:rPr>
              <a:t>(Умышленное причинение легкого вреда здоровью совершенные в сфере семейно-бытовых отношений)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171450" indent="-171450" algn="just">
              <a:buFontTx/>
              <a:buChar char="-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73-2 ч.1-1 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</a:rPr>
              <a:t>(Нанесение побоев в отношении лица, совершенные в сфере семейно-бытовых отношений</a:t>
            </a: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algn="just"/>
            <a:r>
              <a:rPr lang="kk-KZ" sz="1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административное производство возбуждается не иначе как по заявлению потерпевшего</a:t>
            </a:r>
            <a:endParaRPr lang="ru-RU" sz="12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9008" y="3076148"/>
            <a:ext cx="5464578" cy="1035276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5000">
                <a:schemeClr val="accent3">
                  <a:lumMod val="20000"/>
                  <a:lumOff val="80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СОГЛАСНО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ЧАСТИ 1-1 СТАТЬИ 64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КоАП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ЗА БЫТОВОЕ НАСИЛИЕ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ПРАВОНАРУШИТЕЛИ МОГУТ БЫТЬ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ОСВОБОЖДЕНЫ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СУДОМ ОТ АДМИНИСТРАТИВНОЙ ОТВЕТСТВЕННОСТИ, ЕСЛИ ОНИ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ПРИМИРИЛИСЬ С ПОТЕРПЕВШИМ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80616" y="4267711"/>
            <a:ext cx="5464578" cy="1430632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5000">
                <a:schemeClr val="accent3">
                  <a:lumMod val="20000"/>
                  <a:lumOff val="80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ПО ПРАВОНАРУШЕНИЯМ В СЕМЕЙНО-БЫТОВОЙ СФЕРЕ</a:t>
            </a:r>
            <a:r>
              <a:rPr lang="ru-RU" sz="1400" b="1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br>
              <a:rPr lang="ru-RU" sz="1400" b="1" dirty="0">
                <a:solidFill>
                  <a:schemeClr val="accent1"/>
                </a:solidFill>
                <a:cs typeface="Arial" panose="020B0604020202020204" pitchFamily="34" charset="0"/>
              </a:rPr>
            </a:b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(</a:t>
            </a:r>
            <a:r>
              <a:rPr lang="ru-RU" sz="1100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ст.</a:t>
            </a:r>
            <a:r>
              <a:rPr lang="kk-KZ" sz="1100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73, ст.</a:t>
            </a:r>
            <a:r>
              <a:rPr lang="ru-RU" sz="1100" i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73-1, ст.73-2, ст.461, ст.669 ч.2, ст.669 ч.3 КоАП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)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ПРЕДУСМОТРЕНЫ В ДЕЙСТВУЮЩЕЙ РЕДАКЦИИ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ПРЕДУСМОТРЕНЫ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ПРЕДУПРЕЖДЕНИЕ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И МАКСИМАЛЬНЫЙ СРОК АДМИНИСТРАТИВНОГО АРЕСТА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ДО 15 СУТОК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(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на </a:t>
            </a:r>
            <a:r>
              <a:rPr lang="ru-RU" sz="1400" dirty="0">
                <a:solidFill>
                  <a:srgbClr val="002060"/>
                </a:solidFill>
                <a:cs typeface="Arial" panose="020B0604020202020204" pitchFamily="34" charset="0"/>
              </a:rPr>
              <a:t>практике </a:t>
            </a:r>
            <a:r>
              <a:rPr lang="ru-RU" sz="1400" dirty="0">
                <a:solidFill>
                  <a:srgbClr val="002060"/>
                </a:solidFill>
              </a:rPr>
              <a:t>в 30% случаев судами административный арест применяется в виде 3 – 5 суток от действующей </a:t>
            </a:r>
            <a:r>
              <a:rPr lang="ru-RU" sz="1400" dirty="0" smtClean="0">
                <a:solidFill>
                  <a:srgbClr val="002060"/>
                </a:solidFill>
              </a:rPr>
              <a:t>санкции)</a:t>
            </a:r>
            <a:endParaRPr lang="ru-RU" sz="14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80616" y="5816599"/>
            <a:ext cx="5464578" cy="978208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5000">
                <a:schemeClr val="accent3">
                  <a:lumMod val="20000"/>
                  <a:lumOff val="80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В ДЕЙСТВУЮЩЕЙ РЕДАКЦИИ УГОЛОВНОГО КОДЕКСА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ОТСУТСТВУЕТ КВАЛИФИЦИРУЮЩИЙ ПРИЗНАК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ПРЕСТУПЛЕНИЙ СОВЕРШЕННЫХ В СФЕРЕ БЫТА</a:t>
            </a:r>
          </a:p>
        </p:txBody>
      </p:sp>
    </p:spTree>
    <p:extLst>
      <p:ext uri="{BB962C8B-B14F-4D97-AF65-F5344CB8AC3E}">
        <p14:creationId xmlns:p14="http://schemas.microsoft.com/office/powerpoint/2010/main" val="95354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659699" y="29492"/>
            <a:ext cx="67637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ПРИЧИНЫ БЫТОВОГО НАСИЛИЯ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781250" y="3818277"/>
            <a:ext cx="4417684" cy="1490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11992" y="748542"/>
            <a:ext cx="3029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ВНУТРЕННИЕ ФАКТОРЫ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330107" y="3957854"/>
            <a:ext cx="265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ВНЕШНИЕ ФАКТОРЫ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982" y="1233053"/>
            <a:ext cx="64661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социальная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неустроенность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ru-RU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«пьянство»,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наркомания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ru-RU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психические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заболевания</a:t>
            </a:r>
          </a:p>
          <a:p>
            <a:r>
              <a:rPr lang="ru-RU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изоляция и закрытость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семьи</a:t>
            </a:r>
          </a:p>
          <a:p>
            <a:pPr marL="342900" indent="-342900">
              <a:buFont typeface="Wingdings" pitchFamily="2" charset="2"/>
              <a:buChar char="q"/>
            </a:pPr>
            <a:endParaRPr lang="ru-RU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увлечение азартными играми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лудомания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000" dirty="0">
              <a:solidFill>
                <a:srgbClr val="0070C0"/>
              </a:solidFill>
            </a:endParaRPr>
          </a:p>
          <a:p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982" y="4517312"/>
            <a:ext cx="646611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маргинализация</a:t>
            </a: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части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общества 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падение морально-нравственных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устоев</a:t>
            </a:r>
          </a:p>
          <a:p>
            <a:r>
              <a:rPr lang="ru-RU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ослабление института семьи,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воспитания 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036994" y="4142520"/>
            <a:ext cx="4267200" cy="1830990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46" name="Прямоугольник 45"/>
          <p:cNvSpPr/>
          <p:nvPr/>
        </p:nvSpPr>
        <p:spPr>
          <a:xfrm>
            <a:off x="7036994" y="1572677"/>
            <a:ext cx="4267199" cy="1663631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pic>
        <p:nvPicPr>
          <p:cNvPr id="47" name="Рисунок 46" descr="Изображение выглядит как векторная граф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7B1E7353-A473-4BF1-B2CB-1ED593FB43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375" y="2016134"/>
            <a:ext cx="807991" cy="80799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4F0A016-5362-40AE-AA1D-4CEE32C670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374" y="4608605"/>
            <a:ext cx="771629" cy="77162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9" name="Прямоугольник 48"/>
          <p:cNvSpPr/>
          <p:nvPr/>
        </p:nvSpPr>
        <p:spPr>
          <a:xfrm>
            <a:off x="8611514" y="1588390"/>
            <a:ext cx="25947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ПОТЕРПЕВШИЕ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151374" y="4142520"/>
            <a:ext cx="29396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ПРАВОНАРУШИТЕЛЬ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253115" y="2111287"/>
            <a:ext cx="16877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женщины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273651" y="2625813"/>
            <a:ext cx="16877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дети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020004" y="4496258"/>
            <a:ext cx="16877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30 – 50 лет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8020003" y="5238773"/>
            <a:ext cx="25943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среднее образование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020004" y="4890805"/>
            <a:ext cx="2415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безработный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0152401" y="4488585"/>
            <a:ext cx="8559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52%</a:t>
            </a:r>
            <a:endParaRPr lang="ru-RU" sz="2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0142166" y="4887651"/>
            <a:ext cx="9122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74%</a:t>
            </a:r>
            <a:endParaRPr lang="ru-RU" sz="2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0170627" y="5392661"/>
            <a:ext cx="9512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0%</a:t>
            </a:r>
            <a:endParaRPr lang="ru-RU" sz="2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0170627" y="2134051"/>
            <a:ext cx="9889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78%</a:t>
            </a:r>
            <a:endParaRPr lang="ru-RU" sz="2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0142166" y="2628355"/>
            <a:ext cx="10186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10% </a:t>
            </a:r>
            <a:endParaRPr lang="ru-RU" sz="2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107804" y="933208"/>
            <a:ext cx="20320" cy="542181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736903" y="609910"/>
            <a:ext cx="2761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СТОРОНЫ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БЫТОВОГО НАСИЛИЯ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96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2735627" y="1793429"/>
            <a:ext cx="0" cy="4973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3339" y="1799176"/>
            <a:ext cx="220824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олицейский прибывает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на сообщение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о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бытовом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насилии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7728181" y="1771269"/>
            <a:ext cx="3640" cy="4969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199456" y="2432807"/>
            <a:ext cx="0" cy="3617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3339" y="2802177"/>
            <a:ext cx="220824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отбирает заявление/</a:t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объяснительное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199456" y="3263842"/>
            <a:ext cx="0" cy="3617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3339" y="3622859"/>
            <a:ext cx="220824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опрашивает  жертву по </a:t>
            </a:r>
            <a:r>
              <a:rPr lang="ru-RU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системе ОДАРА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(4 вопроса)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199456" y="4084524"/>
            <a:ext cx="0" cy="3617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3339" y="4444563"/>
            <a:ext cx="220824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согласно предварительной  оценке принимает меры реагирования </a:t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(изоляция КВЗ)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1199456" y="5270560"/>
            <a:ext cx="0" cy="3617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43339" y="5643300"/>
            <a:ext cx="220824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передает копии материалов  и опросника ОДАРА </a:t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службе ПЗЖН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2351584" y="5817498"/>
            <a:ext cx="57606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2924493" y="1927199"/>
            <a:ext cx="3156" cy="38902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927648" y="1927196"/>
            <a:ext cx="38404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311691" y="1773775"/>
            <a:ext cx="220824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ПЗЖН связывается с жертвой домашнего носился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4367808" y="2420106"/>
            <a:ext cx="0" cy="3617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311691" y="2785701"/>
            <a:ext cx="220824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проводит дополнительный опрос ОДАРА (9 пунктов)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4367808" y="3279632"/>
            <a:ext cx="0" cy="3617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311691" y="3679513"/>
            <a:ext cx="220824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делает финальную оценку риска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4367808" y="4166578"/>
            <a:ext cx="0" cy="3617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311691" y="4561993"/>
            <a:ext cx="220824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принимает  меры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4367808" y="5713895"/>
            <a:ext cx="175219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4367808" y="4864721"/>
            <a:ext cx="0" cy="823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5741077" y="1950493"/>
            <a:ext cx="18887" cy="32383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4367808" y="5190853"/>
            <a:ext cx="139215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5759963" y="3534668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5759963" y="1950492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Овал 81"/>
          <p:cNvSpPr/>
          <p:nvPr/>
        </p:nvSpPr>
        <p:spPr>
          <a:xfrm>
            <a:off x="6176324" y="5469739"/>
            <a:ext cx="1344149" cy="542674"/>
          </a:xfrm>
          <a:prstGeom prst="ellipse">
            <a:avLst/>
          </a:prstGeom>
          <a:solidFill>
            <a:srgbClr val="FF0000">
              <a:alpha val="5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6176324" y="5596713"/>
            <a:ext cx="1344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высокий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6176324" y="1682114"/>
            <a:ext cx="1344149" cy="536757"/>
          </a:xfrm>
          <a:prstGeom prst="ellipse">
            <a:avLst/>
          </a:prstGeom>
          <a:solidFill>
            <a:srgbClr val="92D050">
              <a:alpha val="5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265224" y="1793429"/>
            <a:ext cx="1344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небольшой</a:t>
            </a:r>
          </a:p>
        </p:txBody>
      </p:sp>
      <p:sp>
        <p:nvSpPr>
          <p:cNvPr id="89" name="Овал 88"/>
          <p:cNvSpPr/>
          <p:nvPr/>
        </p:nvSpPr>
        <p:spPr>
          <a:xfrm>
            <a:off x="6176324" y="3294355"/>
            <a:ext cx="1344149" cy="542674"/>
          </a:xfrm>
          <a:prstGeom prst="ellipse">
            <a:avLst/>
          </a:prstGeom>
          <a:solidFill>
            <a:srgbClr val="FFFF00">
              <a:alpha val="5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6163624" y="3408629"/>
            <a:ext cx="1344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средний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1" name="Прямая со стрелкой 90"/>
          <p:cNvCxnSpPr/>
          <p:nvPr/>
        </p:nvCxnSpPr>
        <p:spPr>
          <a:xfrm>
            <a:off x="7551801" y="1950492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>
            <a:off x="7551801" y="3547127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>
            <a:off x="7551801" y="5737646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8112224" y="1747262"/>
            <a:ext cx="3840427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ru-RU" sz="105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050" dirty="0" smtClean="0">
                <a:latin typeface="Arial" pitchFamily="34" charset="0"/>
                <a:cs typeface="Arial" pitchFamily="34" charset="0"/>
              </a:rPr>
              <a:t>ровести профилактическую беседу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предоставить информационные проф. материалы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предоставить контакты различных служб помощи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Разъясняет механизм обратной связи</a:t>
            </a:r>
            <a:endParaRPr lang="ru-RU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112224" y="2650009"/>
            <a:ext cx="3840427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временное изоляция агрессора (КВЗ)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помощь в обеспечении лечения агрессора (ЦМСР)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обеспечение судебной защиты (ОТ, ЗП)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05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50" dirty="0" smtClean="0">
                <a:latin typeface="Arial" pitchFamily="34" charset="0"/>
                <a:cs typeface="Arial" pitchFamily="34" charset="0"/>
              </a:rPr>
              <a:t>рганизация мед/соц. помощи 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обеспечение псих/</a:t>
            </a:r>
            <a:r>
              <a:rPr lang="ru-RU" sz="1050" dirty="0" err="1" smtClean="0">
                <a:latin typeface="Arial" pitchFamily="34" charset="0"/>
                <a:cs typeface="Arial" pitchFamily="34" charset="0"/>
              </a:rPr>
              <a:t>юрид</a:t>
            </a:r>
            <a:r>
              <a:rPr lang="ru-RU" sz="1050" dirty="0" smtClean="0">
                <a:latin typeface="Arial" pitchFamily="34" charset="0"/>
                <a:cs typeface="Arial" pitchFamily="34" charset="0"/>
              </a:rPr>
              <a:t>. помощи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обеспечение помощи детям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регулярный мониторинг ситуации – 1 раз в неделю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координация оказания помощи НПО</a:t>
            </a:r>
            <a:endParaRPr lang="ru-RU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112224" y="4313961"/>
            <a:ext cx="3840427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срочная изоляция агрессора (КВЗ)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05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направление писем кризисный центр, НПО и заинтересованный госорганы 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помощь в обеспечении лечения жертвы и агрессора  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обеспечение судебной защиты (ОТ, ЗП)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05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50" dirty="0" smtClean="0">
                <a:latin typeface="Arial" pitchFamily="34" charset="0"/>
                <a:cs typeface="Arial" pitchFamily="34" charset="0"/>
              </a:rPr>
              <a:t>рганизация мед/соц. помощи 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обеспечение псих/</a:t>
            </a:r>
            <a:r>
              <a:rPr lang="ru-RU" sz="1050" dirty="0" err="1" smtClean="0">
                <a:latin typeface="Arial" pitchFamily="34" charset="0"/>
                <a:cs typeface="Arial" pitchFamily="34" charset="0"/>
              </a:rPr>
              <a:t>юрид</a:t>
            </a:r>
            <a:r>
              <a:rPr lang="ru-RU" sz="1050" dirty="0" smtClean="0">
                <a:latin typeface="Arial" pitchFamily="34" charset="0"/>
                <a:cs typeface="Arial" pitchFamily="34" charset="0"/>
              </a:rPr>
              <a:t>. помощи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обеспечение помощи детям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регулярный мониторинг ситуации – 2 раз в неделю до улучшение ситуации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координация оказания помощи НПО, кризисными центрами</a:t>
            </a:r>
            <a:endParaRPr lang="ru-RU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-10001"/>
            <a:ext cx="12152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ПИЛОТНЫЙ ПРОЕКТ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ОЦЕНКИ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РИСКОВ ОДАРА</a:t>
            </a:r>
            <a:endParaRPr lang="ru-RU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6791" y="6437868"/>
            <a:ext cx="15128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xmlns="" id="{7AA28468-F0A0-46C2-9072-629F6BB3D17A}"/>
              </a:ext>
            </a:extLst>
          </p:cNvPr>
          <p:cNvCxnSpPr/>
          <p:nvPr/>
        </p:nvCxnSpPr>
        <p:spPr>
          <a:xfrm>
            <a:off x="143339" y="853307"/>
            <a:ext cx="11809312" cy="0"/>
          </a:xfrm>
          <a:prstGeom prst="line">
            <a:avLst/>
          </a:prstGeom>
          <a:ln w="60325">
            <a:solidFill>
              <a:srgbClr val="00B0F0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6" descr="Республика Казахстан – Гуманитарный портал">
            <a:extLst>
              <a:ext uri="{FF2B5EF4-FFF2-40B4-BE49-F238E27FC236}">
                <a16:creationId xmlns:a16="http://schemas.microsoft.com/office/drawing/2014/main" xmlns="" id="{15DC0B79-6F97-4FD9-AF95-478C224C0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6" y="88901"/>
            <a:ext cx="1043713" cy="615386"/>
          </a:xfrm>
          <a:prstGeom prst="rect">
            <a:avLst/>
          </a:prstGeom>
          <a:ln>
            <a:noFill/>
          </a:ln>
          <a:effectLst>
            <a:outerShdw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" name="Группа 58"/>
          <p:cNvGrpSpPr/>
          <p:nvPr/>
        </p:nvGrpSpPr>
        <p:grpSpPr>
          <a:xfrm>
            <a:off x="3235105" y="6205106"/>
            <a:ext cx="301184" cy="280360"/>
            <a:chOff x="4305904" y="3642833"/>
            <a:chExt cx="350432" cy="583169"/>
          </a:xfrm>
        </p:grpSpPr>
        <p:sp>
          <p:nvSpPr>
            <p:cNvPr id="60" name="Oval 21">
              <a:extLst>
                <a:ext uri="{FF2B5EF4-FFF2-40B4-BE49-F238E27FC236}">
                  <a16:creationId xmlns="" xmlns:a16="http://schemas.microsoft.com/office/drawing/2014/main" id="{2D5E32A5-6903-430E-A63A-5E8308BD820A}"/>
                </a:ext>
              </a:extLst>
            </p:cNvPr>
            <p:cNvSpPr/>
            <p:nvPr/>
          </p:nvSpPr>
          <p:spPr>
            <a:xfrm>
              <a:off x="4305904" y="4143224"/>
              <a:ext cx="350432" cy="82778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17">
              <a:extLst>
                <a:ext uri="{FF2B5EF4-FFF2-40B4-BE49-F238E27FC236}">
                  <a16:creationId xmlns="" xmlns:a16="http://schemas.microsoft.com/office/drawing/2014/main" id="{3327C9A8-C80E-4DBE-A946-614C0B05BD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5904" y="3642833"/>
              <a:ext cx="350432" cy="500392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3577719" y="6181591"/>
            <a:ext cx="3524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Астана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Алмата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Павлодар</a:t>
            </a:r>
            <a:endParaRPr lang="ru-RU" dirty="0"/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F3133429-FBB6-A4D9-A94C-F94BFC10EE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796" y="1015638"/>
            <a:ext cx="867404" cy="6501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6" name="Рисунок 85" descr="Изображение выглядит как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ABF44A08-1A46-4280-9AD1-FBAD5C6ECD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76" y="1261697"/>
            <a:ext cx="647769" cy="4554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7" name="Рисунок 96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0287AA65-2B37-4051-960A-5AF370D84F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9000"/>
                    </a14:imgEffect>
                    <a14:imgEffect>
                      <a14:colorTemperature colorTemp="6250"/>
                    </a14:imgEffect>
                    <a14:imgEffect>
                      <a14:saturation sat="275000"/>
                    </a14:imgEffect>
                    <a14:imgEffect>
                      <a14:brightnessContrast bright="-9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795" y="1261696"/>
            <a:ext cx="1061089" cy="4877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504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A3AA9508-3EAA-234E-77D4-850A5C825016}"/>
              </a:ext>
            </a:extLst>
          </p:cNvPr>
          <p:cNvSpPr/>
          <p:nvPr/>
        </p:nvSpPr>
        <p:spPr>
          <a:xfrm>
            <a:off x="6367447" y="1256265"/>
            <a:ext cx="5310084" cy="494952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"/>
            <a:ext cx="12192000" cy="97249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548626"/>
            <a:r>
              <a:rPr lang="ru-RU" sz="3333" b="1" dirty="0">
                <a:solidFill>
                  <a:prstClr val="white"/>
                </a:solidFill>
                <a:latin typeface="Arial"/>
                <a:cs typeface="Arial" pitchFamily="34" charset="0"/>
              </a:rPr>
              <a:t>  </a:t>
            </a:r>
            <a:r>
              <a:rPr lang="ru-RU" sz="3333" b="1" dirty="0" smtClean="0">
                <a:solidFill>
                  <a:prstClr val="white"/>
                </a:solidFill>
                <a:latin typeface="Arial"/>
                <a:cs typeface="Arial" pitchFamily="34" charset="0"/>
              </a:rPr>
              <a:t>Профилактика </a:t>
            </a:r>
            <a:r>
              <a:rPr lang="ru-RU" sz="3333" b="1" dirty="0">
                <a:solidFill>
                  <a:prstClr val="white"/>
                </a:solidFill>
                <a:latin typeface="Arial"/>
                <a:cs typeface="Arial" pitchFamily="34" charset="0"/>
              </a:rPr>
              <a:t>бытового насилия</a:t>
            </a:r>
          </a:p>
        </p:txBody>
      </p:sp>
      <p:sp>
        <p:nvSpPr>
          <p:cNvPr id="13" name="Oval 2"/>
          <p:cNvSpPr>
            <a:spLocks noChangeArrowheads="1"/>
          </p:cNvSpPr>
          <p:nvPr/>
        </p:nvSpPr>
        <p:spPr bwMode="gray">
          <a:xfrm>
            <a:off x="10477697" y="2811483"/>
            <a:ext cx="1710047" cy="160791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lIns="0" tIns="45720" rIns="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de-DE" sz="1467" b="1" dirty="0"/>
              <a:t>Органы опеки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de-DE" sz="1200" dirty="0"/>
              <a:t>помощь детям</a:t>
            </a:r>
            <a:endParaRPr lang="de-DE" altLang="de-DE" sz="1200" dirty="0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7534009" y="2115403"/>
            <a:ext cx="3058659" cy="2864736"/>
          </a:xfrm>
          <a:prstGeom prst="triangle">
            <a:avLst>
              <a:gd name="adj" fmla="val 49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15" name="Oval 2"/>
          <p:cNvSpPr>
            <a:spLocks noChangeArrowheads="1"/>
          </p:cNvSpPr>
          <p:nvPr/>
        </p:nvSpPr>
        <p:spPr bwMode="gray">
          <a:xfrm>
            <a:off x="10333358" y="4560486"/>
            <a:ext cx="1710047" cy="160791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lIns="0" tIns="45720" rIns="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de-DE" sz="1467" b="1" dirty="0"/>
              <a:t>Органы социальной защиты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de-DE" sz="1200" dirty="0"/>
              <a:t>помощь семьям</a:t>
            </a:r>
            <a:endParaRPr lang="de-DE" altLang="de-DE" sz="1200" dirty="0"/>
          </a:p>
        </p:txBody>
      </p:sp>
      <p:sp>
        <p:nvSpPr>
          <p:cNvPr id="16" name="Oval 2"/>
          <p:cNvSpPr>
            <a:spLocks noChangeArrowheads="1"/>
          </p:cNvSpPr>
          <p:nvPr/>
        </p:nvSpPr>
        <p:spPr bwMode="gray">
          <a:xfrm>
            <a:off x="6473567" y="4867830"/>
            <a:ext cx="1710047" cy="160791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lIns="0" tIns="45720" rIns="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de-DE" sz="1467" b="1" dirty="0"/>
              <a:t>Органы здравоохранения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de-DE" sz="1200" dirty="0"/>
              <a:t>Медицинская,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de-DE" sz="1200" dirty="0"/>
              <a:t>психолого-псих.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de-DE" sz="1200" dirty="0"/>
              <a:t>помощь</a:t>
            </a:r>
            <a:endParaRPr lang="de-DE" altLang="de-DE" sz="1200" dirty="0"/>
          </a:p>
        </p:txBody>
      </p:sp>
      <p:sp>
        <p:nvSpPr>
          <p:cNvPr id="17" name="Oval 2"/>
          <p:cNvSpPr>
            <a:spLocks noChangeArrowheads="1"/>
          </p:cNvSpPr>
          <p:nvPr/>
        </p:nvSpPr>
        <p:spPr bwMode="gray">
          <a:xfrm>
            <a:off x="10034534" y="1123266"/>
            <a:ext cx="1710047" cy="160791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lIns="0" tIns="45720" rIns="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de-DE" sz="1467" b="1" dirty="0"/>
              <a:t>АКИМАТ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de-DE" sz="1200" dirty="0"/>
              <a:t>выделяет бюджет</a:t>
            </a:r>
            <a:endParaRPr lang="de-DE" altLang="de-DE" sz="1200" dirty="0"/>
          </a:p>
        </p:txBody>
      </p:sp>
      <p:sp>
        <p:nvSpPr>
          <p:cNvPr id="18" name="Oval 2"/>
          <p:cNvSpPr>
            <a:spLocks noChangeArrowheads="1"/>
          </p:cNvSpPr>
          <p:nvPr/>
        </p:nvSpPr>
        <p:spPr bwMode="gray">
          <a:xfrm>
            <a:off x="5726842" y="3108138"/>
            <a:ext cx="1710047" cy="160791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lIns="0" tIns="45720" rIns="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de-DE" sz="1467" b="1" dirty="0"/>
              <a:t>Прокуратура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de-DE" sz="1467" b="1" dirty="0"/>
              <a:t>Суды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de-DE" sz="1200" dirty="0"/>
              <a:t>проверка законности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de-DE" altLang="de-DE" sz="1200" b="1" dirty="0"/>
          </a:p>
        </p:txBody>
      </p:sp>
      <p:sp>
        <p:nvSpPr>
          <p:cNvPr id="19" name="Oval 2"/>
          <p:cNvSpPr>
            <a:spLocks noChangeArrowheads="1"/>
          </p:cNvSpPr>
          <p:nvPr/>
        </p:nvSpPr>
        <p:spPr bwMode="gray">
          <a:xfrm>
            <a:off x="6235226" y="1348449"/>
            <a:ext cx="1710047" cy="160791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lIns="0" tIns="45720" rIns="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de-DE" sz="1467" b="1" dirty="0"/>
              <a:t>Кризисные центры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de-DE" sz="1200" dirty="0"/>
              <a:t>работа с жертвами и агрессорами </a:t>
            </a:r>
            <a:endParaRPr lang="de-DE" altLang="de-DE" sz="1200" dirty="0"/>
          </a:p>
        </p:txBody>
      </p:sp>
      <p:sp>
        <p:nvSpPr>
          <p:cNvPr id="20" name="Oval 2"/>
          <p:cNvSpPr>
            <a:spLocks noChangeArrowheads="1"/>
          </p:cNvSpPr>
          <p:nvPr/>
        </p:nvSpPr>
        <p:spPr bwMode="gray">
          <a:xfrm>
            <a:off x="8130242" y="754042"/>
            <a:ext cx="1710047" cy="160791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lIns="0" tIns="45720" rIns="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de-DE" sz="1467" b="1" dirty="0"/>
              <a:t>Полиция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de-DE" sz="1200" dirty="0"/>
              <a:t>выявление и преследование</a:t>
            </a:r>
            <a:endParaRPr lang="de-DE" altLang="de-DE" sz="1200" dirty="0"/>
          </a:p>
        </p:txBody>
      </p:sp>
      <p:sp>
        <p:nvSpPr>
          <p:cNvPr id="21" name="Oval 2"/>
          <p:cNvSpPr>
            <a:spLocks noChangeArrowheads="1"/>
          </p:cNvSpPr>
          <p:nvPr/>
        </p:nvSpPr>
        <p:spPr bwMode="gray">
          <a:xfrm>
            <a:off x="8368102" y="5061181"/>
            <a:ext cx="1798660" cy="180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lIns="0" tIns="45720" rIns="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de-DE" sz="1467" b="1" dirty="0"/>
              <a:t>Органы образования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de-DE" sz="1200" dirty="0"/>
              <a:t>воспитание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6826" y="2361953"/>
            <a:ext cx="5290997" cy="247253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endParaRPr lang="ru-RU" sz="1467" b="1" dirty="0">
              <a:solidFill>
                <a:srgbClr val="002060"/>
              </a:solidFill>
              <a:latin typeface="Arial Nova" panose="020B0504020202020204" pitchFamily="34" charset="0"/>
            </a:endParaRPr>
          </a:p>
          <a:p>
            <a:pPr marL="342891" indent="-342891"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</a:rPr>
              <a:t>Комплексная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</a:rPr>
              <a:t>защита жертв</a:t>
            </a:r>
          </a:p>
          <a:p>
            <a:pPr marL="342891" indent="-342891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</a:rPr>
              <a:t>Работа с агрессором</a:t>
            </a:r>
          </a:p>
          <a:p>
            <a:pPr marL="342891" indent="-342891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</a:rPr>
              <a:t>Защита детей</a:t>
            </a:r>
          </a:p>
          <a:p>
            <a:pPr marL="342891" indent="-342891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</a:rPr>
              <a:t>Управление и координация</a:t>
            </a:r>
          </a:p>
          <a:p>
            <a:pPr marL="342891" indent="-342891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</a:rPr>
              <a:t>Информационная компания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53AC87B-176B-99E5-E4C0-DCB7E693C311}"/>
              </a:ext>
            </a:extLst>
          </p:cNvPr>
          <p:cNvSpPr txBox="1"/>
          <p:nvPr/>
        </p:nvSpPr>
        <p:spPr>
          <a:xfrm>
            <a:off x="8255503" y="3615440"/>
            <a:ext cx="1664791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4800" b="1" dirty="0">
                <a:solidFill>
                  <a:srgbClr val="FCBF08"/>
                </a:solidFill>
              </a:rPr>
              <a:t>СБН</a:t>
            </a:r>
            <a:endParaRPr lang="en-US" sz="4800" b="1" dirty="0">
              <a:solidFill>
                <a:srgbClr val="FCBF08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CB9ED81-AE92-5B7C-B956-C8D20FBF3DEB}"/>
              </a:ext>
            </a:extLst>
          </p:cNvPr>
          <p:cNvSpPr txBox="1"/>
          <p:nvPr/>
        </p:nvSpPr>
        <p:spPr>
          <a:xfrm>
            <a:off x="452703" y="2115403"/>
            <a:ext cx="4870113" cy="89255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НАПРАВЛЕНИЕ</a:t>
            </a:r>
            <a:endParaRPr lang="ru-RU" sz="2800" b="1" u="sng" dirty="0">
              <a:solidFill>
                <a:schemeClr val="accent1">
                  <a:lumMod val="50000"/>
                </a:schemeClr>
              </a:solidFill>
              <a:latin typeface="Arial Nova" panose="020B0504020202020204" pitchFamily="34" charset="0"/>
            </a:endParaRPr>
          </a:p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2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1" name="Диаграмма 30"/>
          <p:cNvGraphicFramePr/>
          <p:nvPr>
            <p:extLst/>
          </p:nvPr>
        </p:nvGraphicFramePr>
        <p:xfrm>
          <a:off x="768283" y="557429"/>
          <a:ext cx="10525190" cy="1567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154F2D4-1737-4CFF-961C-52A32FFE0B9C}"/>
              </a:ext>
            </a:extLst>
          </p:cNvPr>
          <p:cNvSpPr txBox="1"/>
          <p:nvPr/>
        </p:nvSpPr>
        <p:spPr>
          <a:xfrm>
            <a:off x="1899184" y="44510"/>
            <a:ext cx="826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 Narrow" panose="020B0606020202030204" pitchFamily="34" charset="0"/>
                <a:cs typeface="Arial" pitchFamily="34" charset="0"/>
              </a:rPr>
              <a:t>ПРЕСТУПЛЕНИЯ СОВЕРШЕННЫЕ НЕСОВЕРШЕННОЛЕТНИМИ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BE27E96-C79A-49CE-8D94-E6DFE25E0E86}"/>
              </a:ext>
            </a:extLst>
          </p:cNvPr>
          <p:cNvSpPr txBox="1"/>
          <p:nvPr/>
        </p:nvSpPr>
        <p:spPr>
          <a:xfrm>
            <a:off x="1503728" y="684131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2949</a:t>
            </a:r>
            <a:endParaRPr lang="ru-RU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80291" y="412243"/>
            <a:ext cx="1156785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80291" y="2329323"/>
            <a:ext cx="10920983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80288" y="403224"/>
            <a:ext cx="11567853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Диаграмма 20"/>
          <p:cNvGraphicFramePr/>
          <p:nvPr>
            <p:extLst/>
          </p:nvPr>
        </p:nvGraphicFramePr>
        <p:xfrm>
          <a:off x="5662215" y="2706498"/>
          <a:ext cx="6038091" cy="3865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415A539F-523B-A265-4ECF-396305AB7BA7}"/>
              </a:ext>
            </a:extLst>
          </p:cNvPr>
          <p:cNvSpPr/>
          <p:nvPr/>
        </p:nvSpPr>
        <p:spPr>
          <a:xfrm>
            <a:off x="734979" y="3429000"/>
            <a:ext cx="429440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Ежегодно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различные правонарушения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полицию доставляется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100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подростков.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6073728" y="5219700"/>
            <a:ext cx="270084" cy="9819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26" name="Picture 2" descr="Lifeline">
            <a:extLst>
              <a:ext uri="{FF2B5EF4-FFF2-40B4-BE49-F238E27FC236}">
                <a16:creationId xmlns="" xmlns:a16="http://schemas.microsoft.com/office/drawing/2014/main" id="{A46F46B1-2445-408D-BB84-B23B7FF87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062" y="1570302"/>
            <a:ext cx="1527349" cy="124097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56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32379</TotalTime>
  <Words>1271</Words>
  <Application>Microsoft Office PowerPoint</Application>
  <PresentationFormat>Широкоэкранный</PresentationFormat>
  <Paragraphs>287</Paragraphs>
  <Slides>17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MS PGothic</vt:lpstr>
      <vt:lpstr>Arial</vt:lpstr>
      <vt:lpstr>Arial Black</vt:lpstr>
      <vt:lpstr>Arial Narrow</vt:lpstr>
      <vt:lpstr>Arial Nova</vt:lpstr>
      <vt:lpstr>Calibri</vt:lpstr>
      <vt:lpstr>Calibri Light</vt:lpstr>
      <vt:lpstr>Noto Sans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</dc:creator>
  <cp:lastModifiedBy>Абильдин Даурен</cp:lastModifiedBy>
  <cp:revision>2534</cp:revision>
  <cp:lastPrinted>2023-04-21T06:17:58Z</cp:lastPrinted>
  <dcterms:created xsi:type="dcterms:W3CDTF">2017-12-05T16:25:52Z</dcterms:created>
  <dcterms:modified xsi:type="dcterms:W3CDTF">2023-04-21T06:17:58Z</dcterms:modified>
</cp:coreProperties>
</file>