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7325" r:id="rId1"/>
  </p:sldMasterIdLst>
  <p:notesMasterIdLst>
    <p:notesMasterId r:id="rId9"/>
  </p:notesMasterIdLst>
  <p:handoutMasterIdLst>
    <p:handoutMasterId r:id="rId10"/>
  </p:handoutMasterIdLst>
  <p:sldIdLst>
    <p:sldId id="1460" r:id="rId2"/>
    <p:sldId id="1461" r:id="rId3"/>
    <p:sldId id="1462" r:id="rId4"/>
    <p:sldId id="1464" r:id="rId5"/>
    <p:sldId id="1465" r:id="rId6"/>
    <p:sldId id="1466" r:id="rId7"/>
    <p:sldId id="1467" r:id="rId8"/>
  </p:sldIdLst>
  <p:sldSz cx="9144000" cy="5143500" type="screen16x9"/>
  <p:notesSz cx="6808788" cy="9940925"/>
  <p:defaultTextStyle>
    <a:defPPr>
      <a:defRPr lang="ru-RU"/>
    </a:defPPr>
    <a:lvl1pPr algn="l" defTabSz="688181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342900" indent="-1191" algn="l" defTabSz="688181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688181" indent="-2381" algn="l" defTabSz="688181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032272" indent="-4763" algn="l" defTabSz="688181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377554" indent="-5954" algn="l" defTabSz="688181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E5B0FDE-6BC4-4CD1-8B43-AEE0F5705F40}">
          <p14:sldIdLst>
            <p14:sldId id="1460"/>
            <p14:sldId id="1461"/>
            <p14:sldId id="1462"/>
            <p14:sldId id="1464"/>
            <p14:sldId id="1465"/>
            <p14:sldId id="1466"/>
            <p14:sldId id="1467"/>
          </p14:sldIdLst>
        </p14:section>
        <p14:section name="Раздел без заголовка" id="{CE1EC298-DDB3-4326-A508-A0360BC35CD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A4"/>
    <a:srgbClr val="1C69D5"/>
    <a:srgbClr val="244375"/>
    <a:srgbClr val="1A4164"/>
    <a:srgbClr val="ABE9FF"/>
    <a:srgbClr val="8FE2FF"/>
    <a:srgbClr val="5BD4FF"/>
    <a:srgbClr val="0066FF"/>
    <a:srgbClr val="1F4E79"/>
    <a:srgbClr val="36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0" autoAdjust="0"/>
    <p:restoredTop sz="94099" autoAdjust="0"/>
  </p:normalViewPr>
  <p:slideViewPr>
    <p:cSldViewPr snapToGrid="0">
      <p:cViewPr varScale="1">
        <p:scale>
          <a:sx n="151" d="100"/>
          <a:sy n="151" d="100"/>
        </p:scale>
        <p:origin x="714" y="138"/>
      </p:cViewPr>
      <p:guideLst>
        <p:guide orient="horz" pos="1665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7"/>
            <a:ext cx="2952808" cy="500703"/>
          </a:xfrm>
          <a:prstGeom prst="rect">
            <a:avLst/>
          </a:prstGeom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6" y="37"/>
            <a:ext cx="2951216" cy="500703"/>
          </a:xfrm>
          <a:prstGeom prst="rect">
            <a:avLst/>
          </a:prstGeom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9A49FF0-753C-4A01-935D-BBC36359874C}" type="datetimeFigureOut">
              <a:rPr lang="ru-RU" altLang="ru-RU"/>
              <a:pPr>
                <a:defRPr/>
              </a:pPr>
              <a:t>18.05.2023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0260"/>
            <a:ext cx="2952808" cy="500701"/>
          </a:xfrm>
          <a:prstGeom prst="rect">
            <a:avLst/>
          </a:prstGeom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6" y="9440260"/>
            <a:ext cx="2951216" cy="500701"/>
          </a:xfrm>
          <a:prstGeom prst="rect">
            <a:avLst/>
          </a:prstGeom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832628-14CB-41D5-A2B2-D980D216BF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6811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7"/>
            <a:ext cx="2952808" cy="500703"/>
          </a:xfrm>
          <a:prstGeom prst="rect">
            <a:avLst/>
          </a:prstGeom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6" y="37"/>
            <a:ext cx="2951216" cy="500703"/>
          </a:xfrm>
          <a:prstGeom prst="rect">
            <a:avLst/>
          </a:prstGeom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DC20D76-0195-40DB-AA08-442E92AEF62A}" type="datetimeFigureOut">
              <a:rPr lang="ru-RU" altLang="ru-RU"/>
              <a:pPr>
                <a:defRPr/>
              </a:pPr>
              <a:t>18.05.2023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1244600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80" tIns="45890" rIns="91780" bIns="4589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4" y="4784524"/>
            <a:ext cx="5447668" cy="3915014"/>
          </a:xfrm>
          <a:prstGeom prst="rect">
            <a:avLst/>
          </a:prstGeom>
        </p:spPr>
        <p:txBody>
          <a:bodyPr vert="horz" wrap="square" lIns="91780" tIns="45890" rIns="91780" bIns="4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260"/>
            <a:ext cx="2952808" cy="500701"/>
          </a:xfrm>
          <a:prstGeom prst="rect">
            <a:avLst/>
          </a:prstGeom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6" y="9440260"/>
            <a:ext cx="2951216" cy="500701"/>
          </a:xfrm>
          <a:prstGeom prst="rect">
            <a:avLst/>
          </a:prstGeom>
        </p:spPr>
        <p:txBody>
          <a:bodyPr vert="horz" wrap="square" lIns="91780" tIns="45890" rIns="91780" bIns="458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FDAC0F-5860-4949-841C-8ED6F1AE18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0756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88181" rtl="0" eaLnBrk="0" fontAlgn="base" hangingPunct="0">
      <a:spcBef>
        <a:spcPct val="30000"/>
      </a:spcBef>
      <a:spcAft>
        <a:spcPct val="0"/>
      </a:spcAft>
      <a:defRPr sz="825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8181" rtl="0" eaLnBrk="0" fontAlgn="base" hangingPunct="0">
      <a:spcBef>
        <a:spcPct val="30000"/>
      </a:spcBef>
      <a:spcAft>
        <a:spcPct val="0"/>
      </a:spcAft>
      <a:defRPr sz="825" kern="1200">
        <a:solidFill>
          <a:schemeClr val="tx1"/>
        </a:solidFill>
        <a:latin typeface="+mn-lt"/>
        <a:ea typeface="+mn-ea"/>
        <a:cs typeface="+mn-cs"/>
      </a:defRPr>
    </a:lvl2pPr>
    <a:lvl3pPr marL="688181" algn="l" defTabSz="688181" rtl="0" eaLnBrk="0" fontAlgn="base" hangingPunct="0">
      <a:spcBef>
        <a:spcPct val="30000"/>
      </a:spcBef>
      <a:spcAft>
        <a:spcPct val="0"/>
      </a:spcAft>
      <a:defRPr sz="825" kern="1200">
        <a:solidFill>
          <a:schemeClr val="tx1"/>
        </a:solidFill>
        <a:latin typeface="+mn-lt"/>
        <a:ea typeface="+mn-ea"/>
        <a:cs typeface="+mn-cs"/>
      </a:defRPr>
    </a:lvl3pPr>
    <a:lvl4pPr marL="1032272" algn="l" defTabSz="688181" rtl="0" eaLnBrk="0" fontAlgn="base" hangingPunct="0">
      <a:spcBef>
        <a:spcPct val="30000"/>
      </a:spcBef>
      <a:spcAft>
        <a:spcPct val="0"/>
      </a:spcAft>
      <a:defRPr sz="825" kern="1200">
        <a:solidFill>
          <a:schemeClr val="tx1"/>
        </a:solidFill>
        <a:latin typeface="+mn-lt"/>
        <a:ea typeface="+mn-ea"/>
        <a:cs typeface="+mn-cs"/>
      </a:defRPr>
    </a:lvl4pPr>
    <a:lvl5pPr marL="1377554" algn="l" defTabSz="688181" rtl="0" eaLnBrk="0" fontAlgn="base" hangingPunct="0">
      <a:spcBef>
        <a:spcPct val="30000"/>
      </a:spcBef>
      <a:spcAft>
        <a:spcPct val="0"/>
      </a:spcAft>
      <a:defRPr sz="825" kern="1200">
        <a:solidFill>
          <a:schemeClr val="tx1"/>
        </a:solidFill>
        <a:latin typeface="+mn-lt"/>
        <a:ea typeface="+mn-ea"/>
        <a:cs typeface="+mn-cs"/>
      </a:defRPr>
    </a:lvl5pPr>
    <a:lvl6pPr marL="1723601" algn="l" defTabSz="689441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6pPr>
    <a:lvl7pPr marL="2068319" algn="l" defTabSz="689441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7pPr>
    <a:lvl8pPr marL="2413039" algn="l" defTabSz="689441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8pPr>
    <a:lvl9pPr marL="2757758" algn="l" defTabSz="689441" rtl="0" eaLnBrk="1" latinLnBrk="0" hangingPunct="1">
      <a:defRPr sz="9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1349375"/>
            <a:ext cx="6457950" cy="3633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959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38CDCB-91F1-47A3-A901-535821CE4D41}" type="slidenum">
              <a:rPr lang="ru-RU" altLang="ru-RU">
                <a:solidFill>
                  <a:srgbClr val="000000"/>
                </a:solidFill>
              </a:rPr>
              <a:pPr/>
              <a:t>0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5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1349375"/>
            <a:ext cx="6457950" cy="3633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959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38CDCB-91F1-47A3-A901-535821CE4D41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0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1349375"/>
            <a:ext cx="6457950" cy="3633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959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38CDCB-91F1-47A3-A901-535821CE4D41}" type="slidenum">
              <a:rPr lang="ru-RU" altLang="ru-RU">
                <a:solidFill>
                  <a:srgbClr val="000000"/>
                </a:solidFill>
              </a:rPr>
              <a:pPr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713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148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350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2023365"/>
            <a:ext cx="9143999" cy="1073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7"/>
            </a:lvl1pPr>
            <a:lvl2pPr marL="288754" indent="0" algn="ctr">
              <a:buNone/>
              <a:defRPr sz="1263"/>
            </a:lvl2pPr>
            <a:lvl3pPr marL="577505" indent="0" algn="ctr">
              <a:buNone/>
              <a:defRPr sz="1136"/>
            </a:lvl3pPr>
            <a:lvl4pPr marL="866259" indent="0" algn="ctr">
              <a:buNone/>
              <a:defRPr sz="1011"/>
            </a:lvl4pPr>
            <a:lvl5pPr marL="1155013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8" indent="0" algn="ctr">
              <a:buNone/>
              <a:defRPr sz="1011"/>
            </a:lvl7pPr>
            <a:lvl8pPr marL="2021270" indent="0" algn="ctr">
              <a:buNone/>
              <a:defRPr sz="1011"/>
            </a:lvl8pPr>
            <a:lvl9pPr marL="2310023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8333842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181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222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491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4315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42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8743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177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2831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3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326" r:id="rId1"/>
    <p:sldLayoutId id="2147487327" r:id="rId2"/>
    <p:sldLayoutId id="2147487328" r:id="rId3"/>
    <p:sldLayoutId id="2147487329" r:id="rId4"/>
    <p:sldLayoutId id="2147487330" r:id="rId5"/>
    <p:sldLayoutId id="2147487331" r:id="rId6"/>
    <p:sldLayoutId id="2147487332" r:id="rId7"/>
    <p:sldLayoutId id="2147487333" r:id="rId8"/>
    <p:sldLayoutId id="2147487334" r:id="rId9"/>
    <p:sldLayoutId id="2147487335" r:id="rId10"/>
    <p:sldLayoutId id="2147487336" r:id="rId11"/>
    <p:sldLayoutId id="214748733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548CD02-AD60-0696-968D-C1EDA640BB7D}"/>
              </a:ext>
            </a:extLst>
          </p:cNvPr>
          <p:cNvSpPr/>
          <p:nvPr/>
        </p:nvSpPr>
        <p:spPr>
          <a:xfrm>
            <a:off x="462" y="1799954"/>
            <a:ext cx="9143538" cy="15670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459950" y="2074772"/>
            <a:ext cx="59277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О СОСТОЯНИИ </a:t>
            </a:r>
          </a:p>
          <a:p>
            <a:pPr algn="ctr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МАЛОКОМПЛЕКТНЫХ ШКОЛ</a:t>
            </a:r>
            <a:endParaRPr lang="ru-RU" altLang="ru-RU" sz="2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73401" y="4664324"/>
            <a:ext cx="14041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7150" y="4475365"/>
            <a:ext cx="1385316" cy="280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Calibri"/>
              </a:rPr>
              <a:t>г. Петропавловск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75483" y="4772926"/>
            <a:ext cx="1544572" cy="234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май 2023 года</a:t>
            </a:r>
            <a:endParaRPr lang="ru-RU" sz="105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28100" y="4984750"/>
            <a:ext cx="215900" cy="111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5160" y="529768"/>
            <a:ext cx="56003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2E6CA4"/>
                </a:solidFill>
                <a:latin typeface="Arial" pitchFamily="34" charset="0"/>
                <a:ea typeface="Calibri"/>
              </a:rPr>
              <a:t>МИНИСТЕРСТВО ПРОСВЕЩЕНИЯ РЕСПУБЛИКИ КАЗАХСТАН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7A3AB14-2050-A7CA-CBCE-4122E29FF5DB}"/>
              </a:ext>
            </a:extLst>
          </p:cNvPr>
          <p:cNvSpPr/>
          <p:nvPr/>
        </p:nvSpPr>
        <p:spPr>
          <a:xfrm rot="18900000">
            <a:off x="7123589" y="360831"/>
            <a:ext cx="1112436" cy="1103669"/>
          </a:xfrm>
          <a:prstGeom prst="rect">
            <a:avLst/>
          </a:prstGeom>
          <a:solidFill>
            <a:srgbClr val="008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pic>
        <p:nvPicPr>
          <p:cNvPr id="4" name="Рисунок 3" descr="Изображение выглядит как текст, логотип, эмблема, круг&#10;&#10;Автоматически созданное описание">
            <a:extLst>
              <a:ext uri="{FF2B5EF4-FFF2-40B4-BE49-F238E27FC236}">
                <a16:creationId xmlns:a16="http://schemas.microsoft.com/office/drawing/2014/main" id="{F851F240-B3E6-0CC8-0D7D-08CCDB8B88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332" y="485378"/>
            <a:ext cx="910864" cy="91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7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4E35CA2-EE67-F5C3-B091-585A55D050C6}"/>
              </a:ext>
            </a:extLst>
          </p:cNvPr>
          <p:cNvSpPr/>
          <p:nvPr/>
        </p:nvSpPr>
        <p:spPr>
          <a:xfrm>
            <a:off x="-190" y="78339"/>
            <a:ext cx="9143538" cy="62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134" name="Oval 158">
            <a:extLst>
              <a:ext uri="{FF2B5EF4-FFF2-40B4-BE49-F238E27FC236}">
                <a16:creationId xmlns:a16="http://schemas.microsoft.com/office/drawing/2014/main" id="{B0A7AFA7-3BA3-44F0-983E-B12C31934F45}"/>
              </a:ext>
            </a:extLst>
          </p:cNvPr>
          <p:cNvSpPr/>
          <p:nvPr/>
        </p:nvSpPr>
        <p:spPr>
          <a:xfrm>
            <a:off x="156982" y="3462957"/>
            <a:ext cx="685199" cy="68519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58">
            <a:extLst>
              <a:ext uri="{FF2B5EF4-FFF2-40B4-BE49-F238E27FC236}">
                <a16:creationId xmlns:a16="http://schemas.microsoft.com/office/drawing/2014/main" id="{B0A7AFA7-3BA3-44F0-983E-B12C31934F45}"/>
              </a:ext>
            </a:extLst>
          </p:cNvPr>
          <p:cNvSpPr/>
          <p:nvPr/>
        </p:nvSpPr>
        <p:spPr>
          <a:xfrm>
            <a:off x="163113" y="2304759"/>
            <a:ext cx="685199" cy="68519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58">
            <a:extLst>
              <a:ext uri="{FF2B5EF4-FFF2-40B4-BE49-F238E27FC236}">
                <a16:creationId xmlns:a16="http://schemas.microsoft.com/office/drawing/2014/main" id="{B0A7AFA7-3BA3-44F0-983E-B12C31934F45}"/>
              </a:ext>
            </a:extLst>
          </p:cNvPr>
          <p:cNvSpPr/>
          <p:nvPr/>
        </p:nvSpPr>
        <p:spPr>
          <a:xfrm>
            <a:off x="189470" y="791360"/>
            <a:ext cx="685199" cy="68519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4D947EA-5234-4B6B-9308-3F9B9BF614B7}"/>
              </a:ext>
            </a:extLst>
          </p:cNvPr>
          <p:cNvSpPr/>
          <p:nvPr/>
        </p:nvSpPr>
        <p:spPr>
          <a:xfrm>
            <a:off x="2924005" y="181795"/>
            <a:ext cx="30080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МИРОВОЙ ОПЫТ</a:t>
            </a:r>
          </a:p>
        </p:txBody>
      </p:sp>
      <p:pic>
        <p:nvPicPr>
          <p:cNvPr id="1026" name="Picture 2" descr="Детский сад 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19" y="915169"/>
            <a:ext cx="458002" cy="45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Прямоугольник 72"/>
          <p:cNvSpPr/>
          <p:nvPr/>
        </p:nvSpPr>
        <p:spPr>
          <a:xfrm>
            <a:off x="1182001" y="697196"/>
            <a:ext cx="27498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США</a:t>
            </a:r>
            <a:endParaRPr lang="ru-RU" sz="2000" b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986063" y="1040844"/>
            <a:ext cx="31476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один учитель занимается  с детьми разных возрастов, зарплата учителей в 2 раза больше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073513" y="2294754"/>
            <a:ext cx="35001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kk-K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ФИНЛЯНДИЯ</a:t>
            </a:r>
            <a:br>
              <a:rPr lang="kk-KZ" sz="2000" b="1" dirty="0">
                <a:solidFill>
                  <a:srgbClr val="1F386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kk-KZ" sz="14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организован подвоз детей в крупные школы на расстоянии до 100 км</a:t>
            </a:r>
            <a:endParaRPr lang="ru-RU" sz="14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8" name="Picture 4" descr="Дети 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15" y="2395457"/>
            <a:ext cx="503802" cy="50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енал 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43" y="3544055"/>
            <a:ext cx="503802" cy="50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Надпись 13">
            <a:extLst>
              <a:ext uri="{FF2B5EF4-FFF2-40B4-BE49-F238E27FC236}">
                <a16:creationId xmlns:a16="http://schemas.microsoft.com/office/drawing/2014/main" id="{A5704BA3-593E-4519-9139-4E1D86366677}"/>
              </a:ext>
            </a:extLst>
          </p:cNvPr>
          <p:cNvSpPr txBox="1"/>
          <p:nvPr/>
        </p:nvSpPr>
        <p:spPr>
          <a:xfrm>
            <a:off x="5526128" y="797901"/>
            <a:ext cx="2891464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ru-RU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ШВЕЦИЯ 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D600301E-404F-4763-892B-EE1C3109F4D3}"/>
              </a:ext>
            </a:extLst>
          </p:cNvPr>
          <p:cNvSpPr/>
          <p:nvPr/>
        </p:nvSpPr>
        <p:spPr>
          <a:xfrm>
            <a:off x="5311087" y="2822413"/>
            <a:ext cx="248829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ru-RU" sz="1600">
                <a:solidFill>
                  <a:srgbClr val="002060"/>
                </a:solidFill>
              </a:rPr>
              <a:t> </a:t>
            </a:r>
            <a:endParaRPr lang="ru-RU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E7E16F25-9A73-4F49-8593-4DDEE2A8AB5D}"/>
              </a:ext>
            </a:extLst>
          </p:cNvPr>
          <p:cNvSpPr/>
          <p:nvPr/>
        </p:nvSpPr>
        <p:spPr>
          <a:xfrm>
            <a:off x="5327563" y="3770459"/>
            <a:ext cx="248829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endParaRPr lang="ru-RU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cxnSp>
        <p:nvCxnSpPr>
          <p:cNvPr id="128" name="Прямая соединительная линия 127">
            <a:extLst>
              <a:ext uri="{FF2B5EF4-FFF2-40B4-BE49-F238E27FC236}">
                <a16:creationId xmlns:a16="http://schemas.microsoft.com/office/drawing/2014/main" id="{5943B7B2-08CC-42D0-AC57-4B35FD4C927E}"/>
              </a:ext>
            </a:extLst>
          </p:cNvPr>
          <p:cNvCxnSpPr>
            <a:cxnSpLocks/>
          </p:cNvCxnSpPr>
          <p:nvPr/>
        </p:nvCxnSpPr>
        <p:spPr>
          <a:xfrm flipV="1">
            <a:off x="4428055" y="710571"/>
            <a:ext cx="0" cy="422368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429053" y="1138644"/>
            <a:ext cx="3691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крупные школы служат в качестве </a:t>
            </a:r>
            <a:r>
              <a:rPr lang="ru-RU" sz="1400" spc="-50" dirty="0" err="1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хаба</a:t>
            </a:r>
            <a:r>
              <a:rPr lang="ru-RU" sz="14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МКШ являются «спутниками»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15906" y="2125313"/>
            <a:ext cx="1769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АВСТРАЛИЯ</a:t>
            </a:r>
            <a:endParaRPr lang="ru-RU" sz="2000" b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2219" y="2453602"/>
            <a:ext cx="34004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широко используется дистанционное обучение, веб-уроки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94292" y="3432470"/>
            <a:ext cx="1612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НОРВЕГИЯ</a:t>
            </a:r>
            <a:endParaRPr lang="ru-RU" sz="2000" b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01162" y="3840379"/>
            <a:ext cx="31695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функционируют совмещенные классы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90437" y="3445893"/>
            <a:ext cx="1277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КАНАДА</a:t>
            </a:r>
            <a:endParaRPr lang="ru-RU" sz="2000" b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6530" y="3761534"/>
            <a:ext cx="33259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даже самую маленькую школу сохраняют, создавая условия, чтобы ребенок жил в семье</a:t>
            </a:r>
          </a:p>
        </p:txBody>
      </p:sp>
      <p:sp>
        <p:nvSpPr>
          <p:cNvPr id="9" name="Oval 158">
            <a:extLst>
              <a:ext uri="{FF2B5EF4-FFF2-40B4-BE49-F238E27FC236}">
                <a16:creationId xmlns:a16="http://schemas.microsoft.com/office/drawing/2014/main" id="{CCDB1EB5-4AA6-9DA2-9AC9-1460111A0FA8}"/>
              </a:ext>
            </a:extLst>
          </p:cNvPr>
          <p:cNvSpPr/>
          <p:nvPr/>
        </p:nvSpPr>
        <p:spPr>
          <a:xfrm>
            <a:off x="4606848" y="716330"/>
            <a:ext cx="760371" cy="76022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58">
            <a:extLst>
              <a:ext uri="{FF2B5EF4-FFF2-40B4-BE49-F238E27FC236}">
                <a16:creationId xmlns:a16="http://schemas.microsoft.com/office/drawing/2014/main" id="{65EEA81D-1A30-7777-6841-EDA820C3C39D}"/>
              </a:ext>
            </a:extLst>
          </p:cNvPr>
          <p:cNvSpPr/>
          <p:nvPr/>
        </p:nvSpPr>
        <p:spPr>
          <a:xfrm>
            <a:off x="4640328" y="2089133"/>
            <a:ext cx="685199" cy="68519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58">
            <a:extLst>
              <a:ext uri="{FF2B5EF4-FFF2-40B4-BE49-F238E27FC236}">
                <a16:creationId xmlns:a16="http://schemas.microsoft.com/office/drawing/2014/main" id="{2721DD3C-C26E-43B7-E1F6-52594178D101}"/>
              </a:ext>
            </a:extLst>
          </p:cNvPr>
          <p:cNvSpPr/>
          <p:nvPr/>
        </p:nvSpPr>
        <p:spPr>
          <a:xfrm>
            <a:off x="4590635" y="3548416"/>
            <a:ext cx="685199" cy="68519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Смешанное обучение ">
            <a:extLst>
              <a:ext uri="{FF2B5EF4-FFF2-40B4-BE49-F238E27FC236}">
                <a16:creationId xmlns:a16="http://schemas.microsoft.com/office/drawing/2014/main" id="{4A421CA9-EB53-B7A4-75CF-78E08A4D5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712" y="2207539"/>
            <a:ext cx="451502" cy="45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Секрет производства ">
            <a:extLst>
              <a:ext uri="{FF2B5EF4-FFF2-40B4-BE49-F238E27FC236}">
                <a16:creationId xmlns:a16="http://schemas.microsoft.com/office/drawing/2014/main" id="{9011E85B-97D3-17C0-B62F-B5D48F8B7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712" y="882877"/>
            <a:ext cx="451501" cy="49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Делиться ">
            <a:extLst>
              <a:ext uri="{FF2B5EF4-FFF2-40B4-BE49-F238E27FC236}">
                <a16:creationId xmlns:a16="http://schemas.microsoft.com/office/drawing/2014/main" id="{148C40DC-1295-0A4C-163C-07E80A270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963" y="3664652"/>
            <a:ext cx="470130" cy="47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71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A5CE40E-9026-6D17-C33B-6295705E9CBD}"/>
              </a:ext>
            </a:extLst>
          </p:cNvPr>
          <p:cNvSpPr/>
          <p:nvPr/>
        </p:nvSpPr>
        <p:spPr>
          <a:xfrm>
            <a:off x="0" y="100005"/>
            <a:ext cx="9143538" cy="62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4D947EA-5234-4B6B-9308-3F9B9BF614B7}"/>
              </a:ext>
            </a:extLst>
          </p:cNvPr>
          <p:cNvSpPr/>
          <p:nvPr/>
        </p:nvSpPr>
        <p:spPr>
          <a:xfrm>
            <a:off x="73729" y="204781"/>
            <a:ext cx="8996541" cy="40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20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ПРОБЛЕМЫ МАЛОКОМПЛЕКТНЫХ ШКОЛ РК</a:t>
            </a:r>
            <a:endParaRPr lang="ru-RU" sz="2000" kern="1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9956" y="943027"/>
            <a:ext cx="8303625" cy="3498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Ограниченность ресурсов для самостоятельного развития школ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ru-RU" sz="16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Сложность обучения в совмещенных классах и внедрения передовых технологий обучения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ru-RU" sz="16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Слабая инфраструктура и материально-техническая база школ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ru-RU" sz="16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Недостаточность квалицированных педагогов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ru-RU" sz="16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Низкая скорость интернета, недостаточность учебных ресурсов и условий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ru-RU" sz="16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Ограниченные возможности для организации дополнительного образования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937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3A308B-485A-727A-37C3-5FEAE885D665}"/>
              </a:ext>
            </a:extLst>
          </p:cNvPr>
          <p:cNvSpPr/>
          <p:nvPr/>
        </p:nvSpPr>
        <p:spPr>
          <a:xfrm>
            <a:off x="0" y="100005"/>
            <a:ext cx="9143538" cy="85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D947EA-5234-4B6B-9308-3F9B9BF614B7}"/>
              </a:ext>
            </a:extLst>
          </p:cNvPr>
          <p:cNvSpPr/>
          <p:nvPr/>
        </p:nvSpPr>
        <p:spPr>
          <a:xfrm>
            <a:off x="117465" y="229339"/>
            <a:ext cx="9026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НОРМАТИВНЫЕ ДОКУМЕНТЫ МИНИСТЕРСТВА ПРОСВЕЩЕНИЯ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руководителей и педагогов МКШ предусматривают следующее:</a:t>
            </a:r>
          </a:p>
        </p:txBody>
      </p:sp>
      <p:sp>
        <p:nvSpPr>
          <p:cNvPr id="36" name="Oval 158">
            <a:extLst>
              <a:ext uri="{FF2B5EF4-FFF2-40B4-BE49-F238E27FC236}">
                <a16:creationId xmlns:a16="http://schemas.microsoft.com/office/drawing/2014/main" id="{B0A7AFA7-3BA3-44F0-983E-B12C31934F45}"/>
              </a:ext>
            </a:extLst>
          </p:cNvPr>
          <p:cNvSpPr/>
          <p:nvPr/>
        </p:nvSpPr>
        <p:spPr>
          <a:xfrm>
            <a:off x="170335" y="1369280"/>
            <a:ext cx="622908" cy="62290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Студент 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3" y="1479730"/>
            <a:ext cx="416365" cy="41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Oval 158">
            <a:extLst>
              <a:ext uri="{FF2B5EF4-FFF2-40B4-BE49-F238E27FC236}">
                <a16:creationId xmlns:a16="http://schemas.microsoft.com/office/drawing/2014/main" id="{B0A7AFA7-3BA3-44F0-983E-B12C31934F45}"/>
              </a:ext>
            </a:extLst>
          </p:cNvPr>
          <p:cNvSpPr/>
          <p:nvPr/>
        </p:nvSpPr>
        <p:spPr>
          <a:xfrm>
            <a:off x="170335" y="2495816"/>
            <a:ext cx="622908" cy="62290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Выпускной 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03" y="2569611"/>
            <a:ext cx="458002" cy="43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9AFE5F-8707-01D9-FEB8-BD975BC7B823}"/>
              </a:ext>
            </a:extLst>
          </p:cNvPr>
          <p:cNvSpPr txBox="1"/>
          <p:nvPr/>
        </p:nvSpPr>
        <p:spPr>
          <a:xfrm>
            <a:off x="913446" y="1428495"/>
            <a:ext cx="7924386" cy="3032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7188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20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Требования по приему на должность директора МКШ упрощены </a:t>
            </a:r>
          </a:p>
          <a:p>
            <a:pPr indent="357188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ru-RU" sz="20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20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indent="357188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20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В соответствии с правилами в МКШ учителя принимаются на работу без прохождения конкурсных процедур</a:t>
            </a:r>
          </a:p>
          <a:p>
            <a:pPr indent="357188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ru-RU" sz="20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20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indent="357188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20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Оптимизированы требования к учителям, осуществляющим наставничество</a:t>
            </a:r>
            <a:endParaRPr lang="ru-RU" sz="2000" b="1" i="1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14" name="Oval 158">
            <a:extLst>
              <a:ext uri="{FF2B5EF4-FFF2-40B4-BE49-F238E27FC236}">
                <a16:creationId xmlns:a16="http://schemas.microsoft.com/office/drawing/2014/main" id="{801C6DE1-6603-BABB-D314-517EFA8CF8E1}"/>
              </a:ext>
            </a:extLst>
          </p:cNvPr>
          <p:cNvSpPr/>
          <p:nvPr/>
        </p:nvSpPr>
        <p:spPr>
          <a:xfrm>
            <a:off x="170335" y="3734598"/>
            <a:ext cx="675778" cy="62290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Наставник ">
            <a:extLst>
              <a:ext uri="{FF2B5EF4-FFF2-40B4-BE49-F238E27FC236}">
                <a16:creationId xmlns:a16="http://schemas.microsoft.com/office/drawing/2014/main" id="{04D139B4-FC88-0A94-DA44-B7FBF7FD7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6" y="3868325"/>
            <a:ext cx="407852" cy="38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05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5035E3F-5FDA-7A1F-4B71-8B087A5D15AF}"/>
              </a:ext>
            </a:extLst>
          </p:cNvPr>
          <p:cNvSpPr/>
          <p:nvPr/>
        </p:nvSpPr>
        <p:spPr>
          <a:xfrm>
            <a:off x="0" y="100005"/>
            <a:ext cx="9143538" cy="488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D947EA-5234-4B6B-9308-3F9B9BF614B7}"/>
              </a:ext>
            </a:extLst>
          </p:cNvPr>
          <p:cNvSpPr/>
          <p:nvPr/>
        </p:nvSpPr>
        <p:spPr>
          <a:xfrm>
            <a:off x="1121249" y="144115"/>
            <a:ext cx="77475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ЗНАНИЙ В МАЛОКОМПЛЕКТНЫХ ШКОЛАХ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40887"/>
              </p:ext>
            </p:extLst>
          </p:nvPr>
        </p:nvGraphicFramePr>
        <p:xfrm>
          <a:off x="3269904" y="818488"/>
          <a:ext cx="5523146" cy="3750774"/>
        </p:xfrm>
        <a:graphic>
          <a:graphicData uri="http://schemas.openxmlformats.org/drawingml/2006/table">
            <a:tbl>
              <a:tblPr firstRow="1" bandCol="1">
                <a:tableStyleId>{5940675A-B579-460E-94D1-54222C63F5DA}</a:tableStyleId>
              </a:tblPr>
              <a:tblGrid>
                <a:gridCol w="365068">
                  <a:extLst>
                    <a:ext uri="{9D8B030D-6E8A-4147-A177-3AD203B41FA5}">
                      <a16:colId xmlns:a16="http://schemas.microsoft.com/office/drawing/2014/main" val="81188512"/>
                    </a:ext>
                  </a:extLst>
                </a:gridCol>
                <a:gridCol w="1424949">
                  <a:extLst>
                    <a:ext uri="{9D8B030D-6E8A-4147-A177-3AD203B41FA5}">
                      <a16:colId xmlns:a16="http://schemas.microsoft.com/office/drawing/2014/main" val="3139198144"/>
                    </a:ext>
                  </a:extLst>
                </a:gridCol>
                <a:gridCol w="588822">
                  <a:extLst>
                    <a:ext uri="{9D8B030D-6E8A-4147-A177-3AD203B41FA5}">
                      <a16:colId xmlns:a16="http://schemas.microsoft.com/office/drawing/2014/main" val="1159736976"/>
                    </a:ext>
                  </a:extLst>
                </a:gridCol>
                <a:gridCol w="550272">
                  <a:extLst>
                    <a:ext uri="{9D8B030D-6E8A-4147-A177-3AD203B41FA5}">
                      <a16:colId xmlns:a16="http://schemas.microsoft.com/office/drawing/2014/main" val="165069386"/>
                    </a:ext>
                  </a:extLst>
                </a:gridCol>
                <a:gridCol w="568881">
                  <a:extLst>
                    <a:ext uri="{9D8B030D-6E8A-4147-A177-3AD203B41FA5}">
                      <a16:colId xmlns:a16="http://schemas.microsoft.com/office/drawing/2014/main" val="3266367759"/>
                    </a:ext>
                  </a:extLst>
                </a:gridCol>
                <a:gridCol w="588429">
                  <a:extLst>
                    <a:ext uri="{9D8B030D-6E8A-4147-A177-3AD203B41FA5}">
                      <a16:colId xmlns:a16="http://schemas.microsoft.com/office/drawing/2014/main" val="206348489"/>
                    </a:ext>
                  </a:extLst>
                </a:gridCol>
                <a:gridCol w="683033">
                  <a:extLst>
                    <a:ext uri="{9D8B030D-6E8A-4147-A177-3AD203B41FA5}">
                      <a16:colId xmlns:a16="http://schemas.microsoft.com/office/drawing/2014/main" val="3714379192"/>
                    </a:ext>
                  </a:extLst>
                </a:gridCol>
                <a:gridCol w="753692">
                  <a:extLst>
                    <a:ext uri="{9D8B030D-6E8A-4147-A177-3AD203B41FA5}">
                      <a16:colId xmlns:a16="http://schemas.microsoft.com/office/drawing/2014/main" val="72262144"/>
                    </a:ext>
                  </a:extLst>
                </a:gridCol>
              </a:tblGrid>
              <a:tr h="27896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Регионы</a:t>
                      </a:r>
                    </a:p>
                    <a:p>
                      <a:pPr algn="l" rtl="0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классы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классы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классы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757408"/>
                  </a:ext>
                </a:extLst>
              </a:tr>
              <a:tr h="363672"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950" marR="8950" marT="8950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8950" marR="8950" marT="89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ПКШ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МКШ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ПКШ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МКШ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ПКШ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9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МКШ</a:t>
                      </a:r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/>
                </a:tc>
                <a:extLst>
                  <a:ext uri="{0D108BD9-81ED-4DB2-BD59-A6C34878D82A}">
                    <a16:rowId xmlns:a16="http://schemas.microsoft.com/office/drawing/2014/main" val="3316870399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ВКО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1271710531"/>
                  </a:ext>
                </a:extLst>
              </a:tr>
              <a:tr h="2355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Жамбылская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1341600723"/>
                  </a:ext>
                </a:extLst>
              </a:tr>
              <a:tr h="35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Карагандинская 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2768808321"/>
                  </a:ext>
                </a:extLst>
              </a:tr>
              <a:tr h="2254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ЗКО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2725624443"/>
                  </a:ext>
                </a:extLst>
              </a:tr>
              <a:tr h="271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Алматинская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3309941955"/>
                  </a:ext>
                </a:extLst>
              </a:tr>
              <a:tr h="259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Атырауская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3172339589"/>
                  </a:ext>
                </a:extLst>
              </a:tr>
              <a:tr h="289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Мангистауская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4230939877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Акмолинская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74737643"/>
                  </a:ext>
                </a:extLst>
              </a:tr>
              <a:tr h="295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Костанайская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3778996039"/>
                  </a:ext>
                </a:extLst>
              </a:tr>
              <a:tr h="211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СКО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3566699889"/>
                  </a:ext>
                </a:extLst>
              </a:tr>
              <a:tr h="212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11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Актюбинская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1339179226"/>
                  </a:ext>
                </a:extLst>
              </a:tr>
              <a:tr h="235574">
                <a:tc>
                  <a:txBody>
                    <a:bodyPr/>
                    <a:lstStyle/>
                    <a:p>
                      <a:pPr algn="ctr"/>
                      <a:r>
                        <a:rPr lang="kk-KZ" sz="10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ru-RU" sz="10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Туркестанская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13" marR="6713" marT="6713" marB="0" anchor="ctr"/>
                </a:tc>
                <a:extLst>
                  <a:ext uri="{0D108BD9-81ED-4DB2-BD59-A6C34878D82A}">
                    <a16:rowId xmlns:a16="http://schemas.microsoft.com/office/drawing/2014/main" val="26452560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5047" y="1957718"/>
            <a:ext cx="27595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итогам государственной аттестации за 2021- 2023 годы</a:t>
            </a:r>
          </a:p>
          <a:p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средний балл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качества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знаний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обучающихся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МКШ </a:t>
            </a:r>
            <a:r>
              <a:rPr lang="kk-KZ" sz="1400" b="1" i="1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ниже</a:t>
            </a:r>
            <a:r>
              <a:rPr lang="kk-KZ" sz="1400" b="1" i="1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среднего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балла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качества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знаний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обучающихся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полнокомплектных</a:t>
            </a:r>
            <a:r>
              <a:rPr lang="kk-KZ" sz="14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k-KZ" sz="14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школ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D12FB6-0CEC-9EDB-7A78-B908B692F464}"/>
              </a:ext>
            </a:extLst>
          </p:cNvPr>
          <p:cNvSpPr/>
          <p:nvPr/>
        </p:nvSpPr>
        <p:spPr>
          <a:xfrm>
            <a:off x="0" y="100005"/>
            <a:ext cx="9143538" cy="488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D947EA-5234-4B6B-9308-3F9B9BF614B7}"/>
              </a:ext>
            </a:extLst>
          </p:cNvPr>
          <p:cNvSpPr/>
          <p:nvPr/>
        </p:nvSpPr>
        <p:spPr>
          <a:xfrm>
            <a:off x="2877880" y="144115"/>
            <a:ext cx="3805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ИНТЕРНЕТА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96770"/>
              </p:ext>
            </p:extLst>
          </p:nvPr>
        </p:nvGraphicFramePr>
        <p:xfrm>
          <a:off x="214090" y="807238"/>
          <a:ext cx="8715357" cy="41850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9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6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99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13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Регионы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МКШ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МКШ, где имеется интернет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Соответствуют рекомендациям МСЭ*</a:t>
                      </a:r>
                      <a:endParaRPr lang="ru-RU" sz="1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соответствуют рекомендациям МСЭ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имеется техническая возможность</a:t>
                      </a:r>
                      <a:endParaRPr lang="ru-RU" sz="1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отсутствует техническая возможность</a:t>
                      </a:r>
                      <a:endParaRPr lang="ru-RU" sz="1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 область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78,4%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Актюбинская область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Алматинская область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70,4%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Восточно-Казахстанская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72,1%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Западно-Казахстанская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81,1%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Карагандинская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77,7%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Кызылординская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83,3%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Мангистауская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область Абай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34,9%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65,1%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область Жетісу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75,8%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область Ұлытау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97,1%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48,6%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51,4%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Северо-Казахстанская область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50,6%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49,4%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Туркестанская область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89,1%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6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2723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2716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914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33,7%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1802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66,3%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434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1368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59" marR="6259" marT="625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9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F52A17-8060-52DA-5FEF-68B1E47E626F}"/>
              </a:ext>
            </a:extLst>
          </p:cNvPr>
          <p:cNvSpPr/>
          <p:nvPr/>
        </p:nvSpPr>
        <p:spPr>
          <a:xfrm>
            <a:off x="0" y="100005"/>
            <a:ext cx="91435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D947EA-5234-4B6B-9308-3F9B9BF614B7}"/>
              </a:ext>
            </a:extLst>
          </p:cNvPr>
          <p:cNvSpPr/>
          <p:nvPr/>
        </p:nvSpPr>
        <p:spPr>
          <a:xfrm>
            <a:off x="461" y="222647"/>
            <a:ext cx="91435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ПО ВНЕСЕНИЮ ИЗМЕНЕНИЙ В НПА РК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1106E0-EB72-5FCD-A6C3-C6E2DD1ED81C}"/>
              </a:ext>
            </a:extLst>
          </p:cNvPr>
          <p:cNvSpPr txBox="1"/>
          <p:nvPr/>
        </p:nvSpPr>
        <p:spPr>
          <a:xfrm>
            <a:off x="1258187" y="1061960"/>
            <a:ext cx="7356920" cy="2632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В Закон Республики Казахстан «Об образовании» предлагается ввести следующие понятия: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Онлайн образование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Онлайн педагог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Ассистент онлайн педагога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Инженер по оборудованию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600" spc="-5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</a:rPr>
              <a:t>Онлайн класс и др.</a:t>
            </a:r>
            <a:endParaRPr lang="ru-RU" sz="1400" spc="-5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6" name="Oval 158">
            <a:extLst>
              <a:ext uri="{FF2B5EF4-FFF2-40B4-BE49-F238E27FC236}">
                <a16:creationId xmlns:a16="http://schemas.microsoft.com/office/drawing/2014/main" id="{1D5CA8D0-7838-C0CC-B100-C7E55BFC1496}"/>
              </a:ext>
            </a:extLst>
          </p:cNvPr>
          <p:cNvSpPr/>
          <p:nvPr/>
        </p:nvSpPr>
        <p:spPr>
          <a:xfrm>
            <a:off x="219674" y="1061960"/>
            <a:ext cx="666371" cy="707886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Редактор документов ">
            <a:extLst>
              <a:ext uri="{FF2B5EF4-FFF2-40B4-BE49-F238E27FC236}">
                <a16:creationId xmlns:a16="http://schemas.microsoft.com/office/drawing/2014/main" id="{CB14B030-7DDC-11B1-2BB6-C427ACD63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38" y="1169582"/>
            <a:ext cx="492641" cy="49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09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_2. Дополнительные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41016</TotalTime>
  <Words>650</Words>
  <Application>Microsoft Office PowerPoint</Application>
  <PresentationFormat>Экран (16:9)</PresentationFormat>
  <Paragraphs>363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Segoe UI</vt:lpstr>
      <vt:lpstr>Tahoma</vt:lpstr>
      <vt:lpstr>Times New Roman</vt:lpstr>
      <vt:lpstr>Wingdings</vt:lpstr>
      <vt:lpstr>2_2. Дополнительные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user®</cp:lastModifiedBy>
  <cp:revision>4504</cp:revision>
  <cp:lastPrinted>2022-08-15T16:20:18Z</cp:lastPrinted>
  <dcterms:created xsi:type="dcterms:W3CDTF">2019-05-25T11:00:32Z</dcterms:created>
  <dcterms:modified xsi:type="dcterms:W3CDTF">2023-05-18T17:34:38Z</dcterms:modified>
</cp:coreProperties>
</file>