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ags/tag2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80" r:id="rId3"/>
    <p:sldMasterId id="2147483691" r:id="rId4"/>
    <p:sldMasterId id="2147483702" r:id="rId5"/>
    <p:sldMasterId id="2147483710" r:id="rId6"/>
    <p:sldMasterId id="2147483719" r:id="rId7"/>
    <p:sldMasterId id="2147483756" r:id="rId8"/>
    <p:sldMasterId id="2147483775" r:id="rId9"/>
    <p:sldMasterId id="2147483797" r:id="rId10"/>
    <p:sldMasterId id="2147483806" r:id="rId11"/>
    <p:sldMasterId id="2147483818" r:id="rId12"/>
  </p:sldMasterIdLst>
  <p:notesMasterIdLst>
    <p:notesMasterId r:id="rId35"/>
  </p:notesMasterIdLst>
  <p:handoutMasterIdLst>
    <p:handoutMasterId r:id="rId36"/>
  </p:handoutMasterIdLst>
  <p:sldIdLst>
    <p:sldId id="295" r:id="rId13"/>
    <p:sldId id="316" r:id="rId14"/>
    <p:sldId id="2141412340" r:id="rId15"/>
    <p:sldId id="6659" r:id="rId16"/>
    <p:sldId id="6672" r:id="rId17"/>
    <p:sldId id="2141412337" r:id="rId18"/>
    <p:sldId id="6674" r:id="rId19"/>
    <p:sldId id="2141412338" r:id="rId20"/>
    <p:sldId id="310" r:id="rId21"/>
    <p:sldId id="6673" r:id="rId22"/>
    <p:sldId id="2141412339" r:id="rId23"/>
    <p:sldId id="300" r:id="rId24"/>
    <p:sldId id="2141412329" r:id="rId25"/>
    <p:sldId id="2141412346" r:id="rId26"/>
    <p:sldId id="2141412347" r:id="rId27"/>
    <p:sldId id="2141412332" r:id="rId28"/>
    <p:sldId id="2141412334" r:id="rId29"/>
    <p:sldId id="2141412333" r:id="rId30"/>
    <p:sldId id="2141412330" r:id="rId31"/>
    <p:sldId id="2141412341" r:id="rId32"/>
    <p:sldId id="2141412325" r:id="rId33"/>
    <p:sldId id="315" r:id="rId3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47A709-8118-4B91-B03A-B640026BF84B}">
          <p14:sldIdLst>
            <p14:sldId id="295"/>
            <p14:sldId id="316"/>
            <p14:sldId id="2141412340"/>
            <p14:sldId id="6659"/>
            <p14:sldId id="6672"/>
            <p14:sldId id="2141412337"/>
            <p14:sldId id="6674"/>
            <p14:sldId id="2141412338"/>
            <p14:sldId id="310"/>
            <p14:sldId id="6673"/>
            <p14:sldId id="2141412339"/>
            <p14:sldId id="300"/>
            <p14:sldId id="2141412329"/>
            <p14:sldId id="2141412346"/>
            <p14:sldId id="2141412347"/>
            <p14:sldId id="2141412332"/>
            <p14:sldId id="2141412334"/>
            <p14:sldId id="2141412333"/>
            <p14:sldId id="2141412330"/>
            <p14:sldId id="2141412341"/>
            <p14:sldId id="2141412325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забаев Ержан Курганович" initials="КЕК" lastIdx="0" clrIdx="0">
    <p:extLst>
      <p:ext uri="{19B8F6BF-5375-455C-9EA6-DF929625EA0E}">
        <p15:presenceInfo xmlns:p15="http://schemas.microsoft.com/office/powerpoint/2012/main" userId="S-1-5-21-790999218-1282440677-3560687479-1154" providerId="AD"/>
      </p:ext>
    </p:extLst>
  </p:cmAuthor>
  <p:cmAuthor id="2" name="Цой Елена Васильевна" initials="ЦЕВ" lastIdx="1" clrIdx="1">
    <p:extLst>
      <p:ext uri="{19B8F6BF-5375-455C-9EA6-DF929625EA0E}">
        <p15:presenceInfo xmlns:p15="http://schemas.microsoft.com/office/powerpoint/2012/main" userId="S::e.tsoy@o-sk.kz::d87f5d90-1b97-4642-bc2c-917d76fdcc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44D"/>
    <a:srgbClr val="17335D"/>
    <a:srgbClr val="003C76"/>
    <a:srgbClr val="347F85"/>
    <a:srgbClr val="0F4975"/>
    <a:srgbClr val="C55A11"/>
    <a:srgbClr val="1FC887"/>
    <a:srgbClr val="5B9BD5"/>
    <a:srgbClr val="3A5FFC"/>
    <a:srgbClr val="009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6583" autoAdjust="0"/>
  </p:normalViewPr>
  <p:slideViewPr>
    <p:cSldViewPr snapToGrid="0">
      <p:cViewPr varScale="1">
        <p:scale>
          <a:sx n="70" d="100"/>
          <a:sy n="70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eit\Documents\&#1092;&#1072;&#1081;&#1083;&#1099;%20&#1076;&#1083;&#1103;%20&#1075;&#1088;&#1072;&#1092;&#1080;&#1082;&#1086;&#1074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eit\Documents\&#1092;&#1072;&#1081;&#1083;&#1099;%20&#1076;&#1083;&#1103;%20&#1075;&#1088;&#1072;&#1092;&#1080;&#1082;&#1086;&#107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34039801569326"/>
          <c:y val="7.3657172846120231E-3"/>
          <c:w val="0.79611287578713408"/>
          <c:h val="0.91779128463995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ДДУ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SSAP</c:v>
                </c:pt>
                <c:pt idx="1">
                  <c:v>KPI</c:v>
                </c:pt>
                <c:pt idx="2">
                  <c:v>KLPE</c:v>
                </c:pt>
                <c:pt idx="3">
                  <c:v>KUS</c:v>
                </c:pt>
                <c:pt idx="4">
                  <c:v>Полимер Продакшн</c:v>
                </c:pt>
                <c:pt idx="5">
                  <c:v>Хим+ (3в1)</c:v>
                </c:pt>
                <c:pt idx="6">
                  <c:v>Хим+ (формуляция)</c:v>
                </c:pt>
                <c:pt idx="7">
                  <c:v>СЭЗ ХПТ</c:v>
                </c:pt>
                <c:pt idx="8">
                  <c:v>СЭЗ НИНТ</c:v>
                </c:pt>
                <c:pt idx="9">
                  <c:v>Сульфат аммония</c:v>
                </c:pt>
                <c:pt idx="10">
                  <c:v>Серная кислота 600</c:v>
                </c:pt>
                <c:pt idx="11">
                  <c:v>Серная кислота 800</c:v>
                </c:pt>
                <c:pt idx="12">
                  <c:v>Метанол</c:v>
                </c:pt>
                <c:pt idx="13">
                  <c:v>Углеродное волокно</c:v>
                </c:pt>
                <c:pt idx="14">
                  <c:v>Серная кислота 180 </c:v>
                </c:pt>
                <c:pt idx="15">
                  <c:v>rPET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8-4C7B-97E6-C0A306BBF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455712"/>
        <c:axId val="191456104"/>
      </c:barChart>
      <c:catAx>
        <c:axId val="191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456104"/>
        <c:crosses val="autoZero"/>
        <c:auto val="1"/>
        <c:lblAlgn val="ctr"/>
        <c:lblOffset val="100"/>
        <c:noMultiLvlLbl val="0"/>
      </c:catAx>
      <c:valAx>
        <c:axId val="191456104"/>
        <c:scaling>
          <c:orientation val="minMax"/>
          <c:max val="2027"/>
          <c:min val="2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914557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61410217518553E-2"/>
          <c:y val="0.15639863020046141"/>
          <c:w val="0.95930339768562467"/>
          <c:h val="0.67103600112763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производства (в млрд. тенге)</c:v>
                </c:pt>
              </c:strCache>
            </c:strRef>
          </c:tx>
          <c:spPr>
            <a:solidFill>
              <a:srgbClr val="243E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148</c:v>
                </c:pt>
                <c:pt idx="1">
                  <c:v>179</c:v>
                </c:pt>
                <c:pt idx="2">
                  <c:v>186</c:v>
                </c:pt>
                <c:pt idx="3">
                  <c:v>230</c:v>
                </c:pt>
                <c:pt idx="4">
                  <c:v>242</c:v>
                </c:pt>
                <c:pt idx="5">
                  <c:v>285</c:v>
                </c:pt>
                <c:pt idx="6">
                  <c:v>333</c:v>
                </c:pt>
                <c:pt idx="7">
                  <c:v>401</c:v>
                </c:pt>
                <c:pt idx="8">
                  <c:v>475</c:v>
                </c:pt>
                <c:pt idx="9">
                  <c:v>476</c:v>
                </c:pt>
                <c:pt idx="10">
                  <c:v>574</c:v>
                </c:pt>
                <c:pt idx="11">
                  <c:v>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9B-49A3-8C45-83C19B726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940024"/>
        <c:axId val="194940416"/>
      </c:barChart>
      <c:catAx>
        <c:axId val="19494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94940416"/>
        <c:crosses val="autoZero"/>
        <c:auto val="1"/>
        <c:lblAlgn val="ctr"/>
        <c:lblOffset val="100"/>
        <c:noMultiLvlLbl val="0"/>
      </c:catAx>
      <c:valAx>
        <c:axId val="194940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94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931484733473081E-2"/>
          <c:y val="0.92900736959963126"/>
          <c:w val="0.38322420215578379"/>
          <c:h val="5.4187158384189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0478307169328E-2"/>
          <c:y val="8.9562396017411783E-2"/>
          <c:w val="0.94043412310352292"/>
          <c:h val="0.52123051915042662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Индекс физического объема, %</c:v>
                </c:pt>
              </c:strCache>
            </c:strRef>
          </c:tx>
          <c:spPr>
            <a:ln w="28575" cap="rnd">
              <a:solidFill>
                <a:srgbClr val="47CC99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47CC99"/>
              </a:solidFill>
              <a:ln w="9525">
                <a:solidFill>
                  <a:srgbClr val="47CC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486103604972068E-2"/>
                  <c:y val="-4.143201103427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33E-4692-9E3B-894D1F0CF5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898803323587547E-2"/>
                  <c:y val="-3.2821065169572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5A-4945-8603-C89477E2D3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130.1</c:v>
                </c:pt>
                <c:pt idx="1">
                  <c:v>103.2</c:v>
                </c:pt>
                <c:pt idx="2">
                  <c:v>102.3</c:v>
                </c:pt>
                <c:pt idx="3">
                  <c:v>101.9</c:v>
                </c:pt>
                <c:pt idx="4">
                  <c:v>102.2</c:v>
                </c:pt>
                <c:pt idx="5">
                  <c:v>97.7</c:v>
                </c:pt>
                <c:pt idx="6">
                  <c:v>109.3</c:v>
                </c:pt>
                <c:pt idx="7">
                  <c:v>108.7</c:v>
                </c:pt>
                <c:pt idx="8">
                  <c:v>102</c:v>
                </c:pt>
                <c:pt idx="9">
                  <c:v>100.2</c:v>
                </c:pt>
                <c:pt idx="10">
                  <c:v>105.3</c:v>
                </c:pt>
                <c:pt idx="11">
                  <c:v>110.2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390-4940-909A-4C727EA44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942376"/>
        <c:axId val="194942768"/>
      </c:lineChart>
      <c:catAx>
        <c:axId val="194942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942768"/>
        <c:crosses val="autoZero"/>
        <c:auto val="1"/>
        <c:lblAlgn val="ctr"/>
        <c:lblOffset val="100"/>
        <c:noMultiLvlLbl val="0"/>
      </c:catAx>
      <c:valAx>
        <c:axId val="194942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94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22891609930915"/>
          <c:y val="0.93534787997463575"/>
          <c:w val="0.43966993596774823"/>
          <c:h val="6.3523481038806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30465850343999"/>
          <c:y val="3.6735132536580735E-2"/>
          <c:w val="0.77580418735198076"/>
          <c:h val="0.878689642195460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Ряд 1 </c:v>
                </c:pt>
              </c:strCache>
            </c:strRef>
          </c:tx>
          <c:spPr>
            <a:solidFill>
              <a:srgbClr val="243E6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40519350538951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105464807909859"/>
                  <c:y val="-1.076242999465506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912344526759173"/>
                  <c:y val="5.87048417627168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749252214527248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295635880506025"/>
                  <c:y val="-1.17409683525433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945905687609593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2245295835063861"/>
                  <c:y val="2.9352420881357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4650604348795332"/>
                  <c:y val="-5.381214997327534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7535432898490803"/>
                  <c:y val="-5.8704841762717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27896182925547053"/>
                  <c:y val="-2.93524208813587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32196400331396691"/>
                  <c:y val="-1.345303749331883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38893878750374239"/>
                  <c:y val="-6.726518746659418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08-4DFA-89DF-75A56A2B8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Лист1!$B$2:$B$13</c:f>
              <c:numCache>
                <c:formatCode>_-* #\ ##0_-;\-* #\ ##0_-;_-* "-"??_-;_-@_-</c:formatCode>
                <c:ptCount val="12"/>
                <c:pt idx="0">
                  <c:v>28243</c:v>
                </c:pt>
                <c:pt idx="1">
                  <c:v>31015</c:v>
                </c:pt>
                <c:pt idx="2">
                  <c:v>35999</c:v>
                </c:pt>
                <c:pt idx="3">
                  <c:v>39676</c:v>
                </c:pt>
                <c:pt idx="4">
                  <c:v>40884</c:v>
                </c:pt>
                <c:pt idx="5">
                  <c:v>46971</c:v>
                </c:pt>
                <c:pt idx="6">
                  <c:v>54379</c:v>
                </c:pt>
                <c:pt idx="7">
                  <c:v>61820</c:v>
                </c:pt>
                <c:pt idx="8">
                  <c:v>69533</c:v>
                </c:pt>
                <c:pt idx="9">
                  <c:v>70649</c:v>
                </c:pt>
                <c:pt idx="10">
                  <c:v>83952</c:v>
                </c:pt>
                <c:pt idx="11">
                  <c:v>101523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08-4DFA-89DF-75A56A2B8D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7CC99"/>
            </a:solidFill>
            <a:ln>
              <a:noFill/>
            </a:ln>
            <a:effectLst/>
          </c:spPr>
          <c:invertIfNegative val="0"/>
          <c:cat>
            <c:numRef>
              <c:f>Лист1!$A$2:$A$13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564.86</c:v>
                </c:pt>
                <c:pt idx="1">
                  <c:v>620.30000000000007</c:v>
                </c:pt>
                <c:pt idx="2">
                  <c:v>719.98</c:v>
                </c:pt>
                <c:pt idx="3">
                  <c:v>793.52</c:v>
                </c:pt>
                <c:pt idx="4">
                  <c:v>817.68000000000006</c:v>
                </c:pt>
                <c:pt idx="5">
                  <c:v>939.42000000000007</c:v>
                </c:pt>
                <c:pt idx="6">
                  <c:v>1087.58</c:v>
                </c:pt>
                <c:pt idx="7">
                  <c:v>1236.4000000000001</c:v>
                </c:pt>
                <c:pt idx="8">
                  <c:v>1390.66</c:v>
                </c:pt>
                <c:pt idx="9">
                  <c:v>1412.98</c:v>
                </c:pt>
                <c:pt idx="10">
                  <c:v>1679.04</c:v>
                </c:pt>
                <c:pt idx="11">
                  <c:v>2030.46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08-4DFA-89DF-75A56A2B8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194936104"/>
        <c:axId val="473998600"/>
      </c:barChart>
      <c:catAx>
        <c:axId val="194936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473998600"/>
        <c:crosses val="autoZero"/>
        <c:auto val="1"/>
        <c:lblAlgn val="ctr"/>
        <c:lblOffset val="100"/>
        <c:noMultiLvlLbl val="0"/>
      </c:catAx>
      <c:valAx>
        <c:axId val="473998600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94936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3.5149110730014574E-2"/>
          <c:w val="0.93888888888888888"/>
          <c:h val="0.929701778539970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'список Тимур'!$I$2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rgbClr val="9DD4C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2,369,116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73-420A-8D49-BE983D0794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'список Тимур'!$H$3:$H$17</c:f>
              <c:strCache>
                <c:ptCount val="15"/>
                <c:pt idx="0">
                  <c:v>Продукты неорганической химии; соединения неорганические или органические драгоценных металлов, редкоземельных металлов, радиоактивных элементов или изотопов</c:v>
                </c:pt>
                <c:pt idx="1">
                  <c:v>Органические химические соединения</c:v>
                </c:pt>
                <c:pt idx="2">
                  <c:v>Удобрения</c:v>
                </c:pt>
                <c:pt idx="3">
                  <c:v>Пластмассы и изделия из них; </c:v>
                </c:pt>
                <c:pt idx="4">
                  <c:v>Фармацевтическая продукция</c:v>
                </c:pt>
                <c:pt idx="5">
                  <c:v>Прочие химические проукты</c:v>
                </c:pt>
                <c:pt idx="6">
                  <c:v>Экстракты дубильные или красильные; танины и их производные; крамители, пигменты и прочие красящие вещества; краски и лакс; кпатлевки и прочие мастики; полиграфическая, чернила, тушь</c:v>
                </c:pt>
                <c:pt idx="7">
                  <c:v>Эфирные масла и резиноиды; парфюмерные, косметические или туалетыные средства</c:v>
                </c:pt>
                <c:pt idx="8">
                  <c:v>Мыло, поверхностно-активные органические вещества, моющие средства, смазочные материалы, исскусственные и готовые воски, составы для чистки или полировки, свечи и аналогичные изделия, пасты для лепки, пластилин, зубо</c:v>
                </c:pt>
                <c:pt idx="9">
                  <c:v>каучук, резина и изделия из  них</c:v>
                </c:pt>
                <c:pt idx="10">
                  <c:v>Химические нити; плоские и аналогичные нити из химических текстильных материалов</c:v>
                </c:pt>
                <c:pt idx="11">
                  <c:v>Белковые вещества; модифицированные крахмалы; клеи; ферменты</c:v>
                </c:pt>
                <c:pt idx="12">
                  <c:v>Взрывчатые вещества; пиротехнические изделия; спички; пирофоные сплавы; некоторые горючик вещества</c:v>
                </c:pt>
                <c:pt idx="13">
                  <c:v>Химические волокна</c:v>
                </c:pt>
                <c:pt idx="14">
                  <c:v>Фото- и кионтовары</c:v>
                </c:pt>
              </c:strCache>
            </c:strRef>
          </c:cat>
          <c:val>
            <c:numRef>
              <c:f>'список Тимур'!$I$3:$I$17</c:f>
              <c:numCache>
                <c:formatCode>_(* #,##0_);_(* \(#,##0\);_(* "-"??_);_(@_)</c:formatCode>
                <c:ptCount val="15"/>
                <c:pt idx="0">
                  <c:v>2369116.1154499999</c:v>
                </c:pt>
                <c:pt idx="1">
                  <c:v>117027.64288000001</c:v>
                </c:pt>
                <c:pt idx="2">
                  <c:v>113153.31388999999</c:v>
                </c:pt>
                <c:pt idx="3">
                  <c:v>106059.52294</c:v>
                </c:pt>
                <c:pt idx="4">
                  <c:v>58718.971640000003</c:v>
                </c:pt>
                <c:pt idx="5">
                  <c:v>37334.552350000005</c:v>
                </c:pt>
                <c:pt idx="6">
                  <c:v>20202.984149999997</c:v>
                </c:pt>
                <c:pt idx="7">
                  <c:v>17459.738949999999</c:v>
                </c:pt>
                <c:pt idx="8">
                  <c:v>17141.730029999995</c:v>
                </c:pt>
                <c:pt idx="9">
                  <c:v>10240.059669999999</c:v>
                </c:pt>
                <c:pt idx="10">
                  <c:v>3834.8409200000001</c:v>
                </c:pt>
                <c:pt idx="11">
                  <c:v>2361.92812</c:v>
                </c:pt>
                <c:pt idx="12">
                  <c:v>1330.8982500000002</c:v>
                </c:pt>
                <c:pt idx="13">
                  <c:v>238.83908000000002</c:v>
                </c:pt>
                <c:pt idx="14">
                  <c:v>193.06617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73-420A-8D49-BE983D0794BC}"/>
            </c:ext>
          </c:extLst>
        </c:ser>
        <c:ser>
          <c:idx val="1"/>
          <c:order val="1"/>
          <c:tx>
            <c:strRef>
              <c:f>'список Тимур'!$J$2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rgbClr val="B9B88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'список Тимур'!$H$3:$H$17</c:f>
              <c:strCache>
                <c:ptCount val="15"/>
                <c:pt idx="0">
                  <c:v>Продукты неорганической химии; соединения неорганические или органические драгоценных металлов, редкоземельных металлов, радиоактивных элементов или изотопов</c:v>
                </c:pt>
                <c:pt idx="1">
                  <c:v>Органические химические соединения</c:v>
                </c:pt>
                <c:pt idx="2">
                  <c:v>Удобрения</c:v>
                </c:pt>
                <c:pt idx="3">
                  <c:v>Пластмассы и изделия из них; </c:v>
                </c:pt>
                <c:pt idx="4">
                  <c:v>Фармацевтическая продукция</c:v>
                </c:pt>
                <c:pt idx="5">
                  <c:v>Прочие химические проукты</c:v>
                </c:pt>
                <c:pt idx="6">
                  <c:v>Экстракты дубильные или красильные; танины и их производные; крамители, пигменты и прочие красящие вещества; краски и лакс; кпатлевки и прочие мастики; полиграфическая, чернила, тушь</c:v>
                </c:pt>
                <c:pt idx="7">
                  <c:v>Эфирные масла и резиноиды; парфюмерные, косметические или туалетыные средства</c:v>
                </c:pt>
                <c:pt idx="8">
                  <c:v>Мыло, поверхностно-активные органические вещества, моющие средства, смазочные материалы, исскусственные и готовые воски, составы для чистки или полировки, свечи и аналогичные изделия, пасты для лепки, пластилин, зубо</c:v>
                </c:pt>
                <c:pt idx="9">
                  <c:v>каучук, резина и изделия из  них</c:v>
                </c:pt>
                <c:pt idx="10">
                  <c:v>Химические нити; плоские и аналогичные нити из химических текстильных материалов</c:v>
                </c:pt>
                <c:pt idx="11">
                  <c:v>Белковые вещества; модифицированные крахмалы; клеи; ферменты</c:v>
                </c:pt>
                <c:pt idx="12">
                  <c:v>Взрывчатые вещества; пиротехнические изделия; спички; пирофоные сплавы; некоторые горючик вещества</c:v>
                </c:pt>
                <c:pt idx="13">
                  <c:v>Химические волокна</c:v>
                </c:pt>
                <c:pt idx="14">
                  <c:v>Фото- и кионтовары</c:v>
                </c:pt>
              </c:strCache>
            </c:strRef>
          </c:cat>
          <c:val>
            <c:numRef>
              <c:f>'список Тимур'!$J$3:$J$17</c:f>
              <c:numCache>
                <c:formatCode>_(* #,##0_);_(* \(#,##0\);_(* "-"??_);_(@_)</c:formatCode>
                <c:ptCount val="15"/>
                <c:pt idx="0">
                  <c:v>-372936.00696999999</c:v>
                </c:pt>
                <c:pt idx="1">
                  <c:v>-220562.09377000001</c:v>
                </c:pt>
                <c:pt idx="2">
                  <c:v>-145076.35699999999</c:v>
                </c:pt>
                <c:pt idx="3">
                  <c:v>-1263977.1869499998</c:v>
                </c:pt>
                <c:pt idx="4">
                  <c:v>-1554646.4574800001</c:v>
                </c:pt>
                <c:pt idx="5">
                  <c:v>-613331.62636999995</c:v>
                </c:pt>
                <c:pt idx="6">
                  <c:v>-182491.26642</c:v>
                </c:pt>
                <c:pt idx="7">
                  <c:v>-385734.88172</c:v>
                </c:pt>
                <c:pt idx="8">
                  <c:v>-290175.17152999999</c:v>
                </c:pt>
                <c:pt idx="9">
                  <c:v>-585104.25667999999</c:v>
                </c:pt>
                <c:pt idx="10">
                  <c:v>-62052.705069999996</c:v>
                </c:pt>
                <c:pt idx="11">
                  <c:v>-51573.086580000003</c:v>
                </c:pt>
                <c:pt idx="12">
                  <c:v>-37077.211329999998</c:v>
                </c:pt>
                <c:pt idx="13">
                  <c:v>-50302.168490000004</c:v>
                </c:pt>
                <c:pt idx="14">
                  <c:v>-8429.5382499999996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73-420A-8D49-BE983D079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6723336"/>
        <c:axId val="186718632"/>
      </c:barChart>
      <c:catAx>
        <c:axId val="186723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86718632"/>
        <c:crosses val="autoZero"/>
        <c:auto val="1"/>
        <c:lblAlgn val="ctr"/>
        <c:lblOffset val="100"/>
        <c:noMultiLvlLbl val="0"/>
      </c:catAx>
      <c:valAx>
        <c:axId val="186718632"/>
        <c:scaling>
          <c:orientation val="minMax"/>
        </c:scaling>
        <c:delete val="1"/>
        <c:axPos val="t"/>
        <c:numFmt formatCode="_(* #,##0_);_(* \(#,##0\);_(* &quot;-&quot;??_);_(@_)" sourceLinked="1"/>
        <c:majorTickMark val="none"/>
        <c:minorTickMark val="none"/>
        <c:tickLblPos val="nextTo"/>
        <c:crossAx val="18672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'список Тимур'!$J$2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rgbClr val="B9B8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'список Тимур'!$H$20:$H$34</c:f>
              <c:strCache>
                <c:ptCount val="15"/>
                <c:pt idx="0">
                  <c:v>Продукты неорганической химии; соединения неорганические или органические драгоценных металлов, редкоземельных металлов, радиоактивных элементов или изотопов</c:v>
                </c:pt>
                <c:pt idx="1">
                  <c:v>Органические химические соединения</c:v>
                </c:pt>
                <c:pt idx="2">
                  <c:v>Удобрения</c:v>
                </c:pt>
                <c:pt idx="3">
                  <c:v>Пластмассы и изделия из них; </c:v>
                </c:pt>
                <c:pt idx="4">
                  <c:v>Фармацевтическая продукция</c:v>
                </c:pt>
                <c:pt idx="5">
                  <c:v>Прочие химические проукты</c:v>
                </c:pt>
                <c:pt idx="6">
                  <c:v>Экстракты дубильные или красильные; танины и их производные; крамители, пигменты и прочие красящие вещества; краски и лакс; кпатлевки и прочие мастики; полиграфическая, чернила, тушь</c:v>
                </c:pt>
                <c:pt idx="7">
                  <c:v>Эфирные масла и резиноиды; парфюмерные, косметические или туалетыные средства</c:v>
                </c:pt>
                <c:pt idx="8">
                  <c:v>Мыло, поверхностно-активные органические вещества, моющие средства, смазочные материалы, исскусственные и готовые воски, составы для чистки или полировки, свечи и аналогичные изделия, пасты для лепки, пластилин, зубо</c:v>
                </c:pt>
                <c:pt idx="9">
                  <c:v>каучук, резина и изделия из  них</c:v>
                </c:pt>
                <c:pt idx="10">
                  <c:v>Химические нити; плоские и аналогичные нити из химических текстильных материалов</c:v>
                </c:pt>
                <c:pt idx="11">
                  <c:v>Белковые вещества; модифицированные крахмалы; клеи; ферменты</c:v>
                </c:pt>
                <c:pt idx="12">
                  <c:v>Взрывчатые вещества; пиротехнические изделия; спички; пирофоные сплавы; некоторые горючик вещества</c:v>
                </c:pt>
                <c:pt idx="13">
                  <c:v>Химические волокна</c:v>
                </c:pt>
                <c:pt idx="14">
                  <c:v>Фото- и кионтовары</c:v>
                </c:pt>
              </c:strCache>
            </c:strRef>
          </c:cat>
          <c:val>
            <c:numRef>
              <c:f>'список Тимур'!$J$20:$J$34</c:f>
              <c:numCache>
                <c:formatCode>0%</c:formatCode>
                <c:ptCount val="15"/>
                <c:pt idx="0">
                  <c:v>0.13600616994868242</c:v>
                </c:pt>
                <c:pt idx="1">
                  <c:v>0.65334359971574096</c:v>
                </c:pt>
                <c:pt idx="2">
                  <c:v>0.56181133833299601</c:v>
                </c:pt>
                <c:pt idx="3">
                  <c:v>0.92258636416500439</c:v>
                </c:pt>
                <c:pt idx="4">
                  <c:v>0.96360466725010474</c:v>
                </c:pt>
                <c:pt idx="5">
                  <c:v>0.94262103430142152</c:v>
                </c:pt>
                <c:pt idx="6">
                  <c:v>0.90032778880907161</c:v>
                </c:pt>
                <c:pt idx="7">
                  <c:v>0.95669649827920156</c:v>
                </c:pt>
                <c:pt idx="8">
                  <c:v>0.94422132351658739</c:v>
                </c:pt>
                <c:pt idx="9">
                  <c:v>0.98279976916084322</c:v>
                </c:pt>
                <c:pt idx="10">
                  <c:v>0.94179718090301878</c:v>
                </c:pt>
                <c:pt idx="11">
                  <c:v>0.95620788956603364</c:v>
                </c:pt>
                <c:pt idx="12">
                  <c:v>0.96534850934988403</c:v>
                </c:pt>
                <c:pt idx="13">
                  <c:v>0.99527435064152203</c:v>
                </c:pt>
                <c:pt idx="14">
                  <c:v>0.97760929753982617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28-40BA-B11E-C5176C765231}"/>
            </c:ext>
          </c:extLst>
        </c:ser>
        <c:ser>
          <c:idx val="1"/>
          <c:order val="1"/>
          <c:tx>
            <c:strRef>
              <c:f>'список Тимур'!$I$2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rgbClr val="9DD4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'список Тимур'!$H$20:$H$34</c:f>
              <c:strCache>
                <c:ptCount val="15"/>
                <c:pt idx="0">
                  <c:v>Продукты неорганической химии; соединения неорганические или органические драгоценных металлов, редкоземельных металлов, радиоактивных элементов или изотопов</c:v>
                </c:pt>
                <c:pt idx="1">
                  <c:v>Органические химические соединения</c:v>
                </c:pt>
                <c:pt idx="2">
                  <c:v>Удобрения</c:v>
                </c:pt>
                <c:pt idx="3">
                  <c:v>Пластмассы и изделия из них; </c:v>
                </c:pt>
                <c:pt idx="4">
                  <c:v>Фармацевтическая продукция</c:v>
                </c:pt>
                <c:pt idx="5">
                  <c:v>Прочие химические проукты</c:v>
                </c:pt>
                <c:pt idx="6">
                  <c:v>Экстракты дубильные или красильные; танины и их производные; крамители, пигменты и прочие красящие вещества; краски и лакс; кпатлевки и прочие мастики; полиграфическая, чернила, тушь</c:v>
                </c:pt>
                <c:pt idx="7">
                  <c:v>Эфирные масла и резиноиды; парфюмерные, косметические или туалетыные средства</c:v>
                </c:pt>
                <c:pt idx="8">
                  <c:v>Мыло, поверхностно-активные органические вещества, моющие средства, смазочные материалы, исскусственные и готовые воски, составы для чистки или полировки, свечи и аналогичные изделия, пасты для лепки, пластилин, зубо</c:v>
                </c:pt>
                <c:pt idx="9">
                  <c:v>каучук, резина и изделия из  них</c:v>
                </c:pt>
                <c:pt idx="10">
                  <c:v>Химические нити; плоские и аналогичные нити из химических текстильных материалов</c:v>
                </c:pt>
                <c:pt idx="11">
                  <c:v>Белковые вещества; модифицированные крахмалы; клеи; ферменты</c:v>
                </c:pt>
                <c:pt idx="12">
                  <c:v>Взрывчатые вещества; пиротехнические изделия; спички; пирофоные сплавы; некоторые горючик вещества</c:v>
                </c:pt>
                <c:pt idx="13">
                  <c:v>Химические волокна</c:v>
                </c:pt>
                <c:pt idx="14">
                  <c:v>Фото- и кионтовары</c:v>
                </c:pt>
              </c:strCache>
            </c:strRef>
          </c:cat>
          <c:val>
            <c:numRef>
              <c:f>'список Тимур'!$I$20:$I$34</c:f>
              <c:numCache>
                <c:formatCode>0%</c:formatCode>
                <c:ptCount val="15"/>
                <c:pt idx="0">
                  <c:v>0.86399383005131758</c:v>
                </c:pt>
                <c:pt idx="1">
                  <c:v>0.34665640028425904</c:v>
                </c:pt>
                <c:pt idx="2">
                  <c:v>0.43818866166700399</c:v>
                </c:pt>
                <c:pt idx="3">
                  <c:v>7.7413635834995623E-2</c:v>
                </c:pt>
                <c:pt idx="4">
                  <c:v>3.6395332749895287E-2</c:v>
                </c:pt>
                <c:pt idx="5">
                  <c:v>5.737896569857847E-2</c:v>
                </c:pt>
                <c:pt idx="6">
                  <c:v>9.9672211190928381E-2</c:v>
                </c:pt>
                <c:pt idx="7">
                  <c:v>4.3303501720798394E-2</c:v>
                </c:pt>
                <c:pt idx="8">
                  <c:v>5.5778676483412601E-2</c:v>
                </c:pt>
                <c:pt idx="9">
                  <c:v>1.720023083915681E-2</c:v>
                </c:pt>
                <c:pt idx="10">
                  <c:v>5.8202819096981218E-2</c:v>
                </c:pt>
                <c:pt idx="11">
                  <c:v>4.3792110433966379E-2</c:v>
                </c:pt>
                <c:pt idx="12">
                  <c:v>3.4651490650115989E-2</c:v>
                </c:pt>
                <c:pt idx="13">
                  <c:v>4.7256493584779558E-3</c:v>
                </c:pt>
                <c:pt idx="14">
                  <c:v>2.2390702460173859E-2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28-40BA-B11E-C5176C765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6716672"/>
        <c:axId val="186717064"/>
      </c:barChart>
      <c:catAx>
        <c:axId val="1867166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186717064"/>
        <c:crosses val="autoZero"/>
        <c:auto val="1"/>
        <c:lblAlgn val="ctr"/>
        <c:lblOffset val="100"/>
        <c:noMultiLvlLbl val="0"/>
      </c:catAx>
      <c:valAx>
        <c:axId val="1867170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671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8C488"/>
            </a:solidFill>
            <a:effectLst>
              <a:softEdge rad="0"/>
            </a:effectLst>
          </c:spPr>
          <c:dPt>
            <c:idx val="0"/>
            <c:bubble3D val="0"/>
            <c:spPr>
              <a:solidFill>
                <a:srgbClr val="28C488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C7-42EA-ADA7-C9A5FE140FA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C7-42EA-ADA7-C9A5FE140FA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90.1</c:v>
                </c:pt>
                <c:pt idx="1">
                  <c:v>9.9000000000000057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C7-42EA-ADA7-C9A5FE140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8C488"/>
            </a:solidFill>
            <a:effectLst>
              <a:softEdge rad="0"/>
            </a:effectLst>
          </c:spPr>
          <c:dPt>
            <c:idx val="0"/>
            <c:bubble3D val="0"/>
            <c:spPr>
              <a:solidFill>
                <a:srgbClr val="28C488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F3-41E5-B6C4-385E9FFBBF2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F3-41E5-B6C4-385E9FFBBF2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F3-41E5-B6C4-385E9FFBB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8C488"/>
            </a:solidFill>
            <a:effectLst>
              <a:softEdge rad="0"/>
            </a:effectLst>
          </c:spPr>
          <c:dPt>
            <c:idx val="0"/>
            <c:bubble3D val="0"/>
            <c:spPr>
              <a:solidFill>
                <a:srgbClr val="28C488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A1-47D2-9571-713A1DA3189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A1-47D2-9571-713A1DA3189A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18.5</c:v>
                </c:pt>
                <c:pt idx="1">
                  <c:v>81.5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A1-47D2-9571-713A1DA31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8C488"/>
            </a:solidFill>
            <a:effectLst>
              <a:softEdge rad="0"/>
            </a:effectLst>
          </c:spPr>
          <c:explosion val="10"/>
          <c:dPt>
            <c:idx val="0"/>
            <c:bubble3D val="0"/>
            <c:explosion val="30"/>
            <c:spPr>
              <a:solidFill>
                <a:srgbClr val="28C488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89-4699-916E-59F8E4A529E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89-4699-916E-59F8E4A529E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89-4699-916E-59F8E4A52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8C488"/>
            </a:solidFill>
            <a:effectLst>
              <a:softEdge rad="0"/>
            </a:effectLst>
          </c:spPr>
          <c:dPt>
            <c:idx val="0"/>
            <c:bubble3D val="0"/>
            <c:spPr>
              <a:solidFill>
                <a:srgbClr val="28C488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97-4745-A50D-898A888A49CF}"/>
              </c:ext>
            </c:extLst>
          </c:dPt>
          <c:dPt>
            <c:idx val="1"/>
            <c:bubble3D val="0"/>
            <c:spPr>
              <a:solidFill>
                <a:srgbClr val="144172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97-4745-A50D-898A888A49C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97-4745-A50D-898A888A4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382789790235"/>
          <c:y val="6.5664549803588018E-2"/>
          <c:w val="0.34350572767836463"/>
          <c:h val="0.819422488040132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43E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B0-4269-AA19-9096B3A9CBB6}"/>
              </c:ext>
            </c:extLst>
          </c:dPt>
          <c:dPt>
            <c:idx val="1"/>
            <c:bubble3D val="0"/>
            <c:spPr>
              <a:solidFill>
                <a:srgbClr val="47CC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B0-4269-AA19-9096B3A9CBB6}"/>
              </c:ext>
            </c:extLst>
          </c:dPt>
          <c:cat>
            <c:strRef>
              <c:f>Лист1!$A$2:$A$3</c:f>
              <c:strCache>
                <c:ptCount val="2"/>
                <c:pt idx="0">
                  <c:v>ТОО «Samruk-Kazyna Ondeu» </c:v>
                </c:pt>
                <c:pt idx="1">
                  <c:v>АО «НАК «Казатомпром»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90.11</c:v>
                </c:pt>
                <c:pt idx="1">
                  <c:v>9.89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B0-4269-AA19-9096B3A9C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22091246748462"/>
          <c:y val="0.30702256895481977"/>
          <c:w val="0.48770298707347221"/>
          <c:h val="0.1956769276326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60282822491958"/>
          <c:y val="6.5664549803588018E-2"/>
          <c:w val="0.34350572767836463"/>
          <c:h val="0.819422488040132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43E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B0-4269-AA19-9096B3A9CBB6}"/>
              </c:ext>
            </c:extLst>
          </c:dPt>
          <c:dPt>
            <c:idx val="1"/>
            <c:bubble3D val="0"/>
            <c:spPr>
              <a:solidFill>
                <a:srgbClr val="47CC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B0-4269-AA19-9096B3A9CBB6}"/>
              </c:ext>
            </c:extLst>
          </c:dPt>
          <c:cat>
            <c:strRef>
              <c:f>Лист1!$A$2:$A$3</c:f>
              <c:strCache>
                <c:ptCount val="2"/>
                <c:pt idx="0">
                  <c:v>ТОО «Samruk-Kazyna Ondeu» </c:v>
                </c:pt>
                <c:pt idx="1">
                  <c:v>ТОО «Самрук-Қазына Инвест»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B0-4269-AA19-9096B3A9C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886607655454431"/>
          <c:y val="0.30702256895481977"/>
          <c:w val="0.46705782298641235"/>
          <c:h val="0.41729498247868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243E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B0-4269-AA19-9096B3A9CBB6}"/>
              </c:ext>
            </c:extLst>
          </c:dPt>
          <c:dPt>
            <c:idx val="1"/>
            <c:bubble3D val="0"/>
            <c:spPr>
              <a:solidFill>
                <a:srgbClr val="47CC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B0-4269-AA19-9096B3A9CBB6}"/>
              </c:ext>
            </c:extLst>
          </c:dPt>
          <c:cat>
            <c:strRef>
              <c:f>Лист1!$A$2:$A$3</c:f>
              <c:strCache>
                <c:ptCount val="2"/>
                <c:pt idx="0">
                  <c:v>ТОО «Samruk-Kazyna Ondeu» </c:v>
                </c:pt>
                <c:pt idx="1">
                  <c:v>АО «УК СЭЗ «ХимПарк Тараз»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B0-4269-AA19-9096B3A9C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886605285354381"/>
          <c:y val="0.30702256895481977"/>
          <c:w val="0.46705769821187315"/>
          <c:h val="0.41729498247868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779D5-07FB-4C90-B7F4-071370FD8DC1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80924-E4FC-4150-95DF-CABFD34EB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285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D7BB4-0054-424D-B344-F0C52F76355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E62A7-16A8-478B-950A-A1C55131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800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75372A-F483-BF4C-A311-87AB670BD6E8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21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D6CA4B-7658-4B0B-B5D2-1E937BDD42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D6CA4B-7658-4B0B-B5D2-1E937BDD42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84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5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75372A-F483-BF4C-A311-87AB670BD6E8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574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87"/>
              </a:spcAft>
              <a:tabLst>
                <a:tab pos="91188" algn="l"/>
              </a:tabLst>
            </a:pP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75372A-F483-BF4C-A311-87AB670BD6E8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4678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9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62A7-16A8-478B-950A-A1C551317F85}" type="slidenum">
              <a:rPr lang="ru-RU" smtClean="0"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6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5372A-F483-BF4C-A311-87AB670BD6E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0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67442" y="4718553"/>
            <a:ext cx="5339532" cy="3860635"/>
          </a:xfrm>
          <a:prstGeom prst="rect">
            <a:avLst/>
          </a:prstGeom>
        </p:spPr>
        <p:txBody>
          <a:bodyPr spcFirstLastPara="1" wrap="square" lIns="90730" tIns="45353" rIns="90730" bIns="45353" anchor="t" anchorCtr="0">
            <a:noAutofit/>
          </a:bodyPr>
          <a:lstStyle/>
          <a:p>
            <a:pPr defTabSz="914308">
              <a:defRPr/>
            </a:pPr>
            <a:r>
              <a:rPr lang="ru-RU" dirty="0"/>
              <a:t>В результате, на сегодняшний день сальдо торгового баланса химической продукции Казахстана является «отрицательным» по всем торговым позициям. Как вы видите, п</a:t>
            </a:r>
            <a:r>
              <a:rPr lang="ru-RU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оложительный</a:t>
            </a:r>
            <a:r>
              <a:rPr lang="ru-RU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чистый экспорт наблюдается только в группе: </a:t>
            </a:r>
            <a:r>
              <a: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“</a:t>
            </a:r>
            <a:r>
              <a:rPr lang="ru-RU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неорганическая химия; соединения редкоземельных металлов и радиоактивных элементов</a:t>
            </a:r>
            <a:r>
              <a:rPr lang="en-US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”</a:t>
            </a:r>
            <a:r>
              <a:rPr lang="ru-RU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, где 3/4 всего экспорта группы дают соединения радиоактивных элементов (продукция </a:t>
            </a:r>
            <a:r>
              <a:rPr lang="ru-RU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КазАтомПрома</a:t>
            </a:r>
            <a:r>
              <a:rPr lang="ru-RU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), тогда как по остальным группам товаров химической продукции объем импортируемого товара превосходит экспорт в 10 раз</a:t>
            </a:r>
          </a:p>
          <a:p>
            <a:pPr defTabSz="914308">
              <a:defRPr/>
            </a:pPr>
            <a:endParaRPr lang="ru-RU" b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endParaRPr dirty="0"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27138"/>
            <a:ext cx="5876925" cy="3306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88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sz="24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E62A7-16A8-478B-950A-A1C551317F8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oleObject" Target="../embeddings/oleObject28.bin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oleObject" Target="../embeddings/oleObject5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oleObject" Target="../embeddings/oleObject8.bin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10.bin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oleObject" Target="../embeddings/oleObject23.bin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oleObject" Target="../embeddings/oleObject25.bin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6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077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D489C38-F465-4AB5-83CC-609AA8C9B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6246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A92727-021C-4E33-8B3B-159F4571E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82" y="131444"/>
            <a:ext cx="10322493" cy="705994"/>
          </a:xfrm>
          <a:prstGeom prst="rect">
            <a:avLst/>
          </a:prstGeom>
        </p:spPr>
        <p:txBody>
          <a:bodyPr/>
          <a:lstStyle>
            <a:lvl1pPr>
              <a:defRPr sz="159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B73960-229F-4D3A-A502-25E678B4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3" y="1228437"/>
            <a:ext cx="10515600" cy="49485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6B9A69-481A-4E1B-AC89-7D9A5980E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67" y="90360"/>
            <a:ext cx="980325" cy="7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01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32" y="274638"/>
            <a:ext cx="9756140" cy="1325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830773" y="6448427"/>
            <a:ext cx="1143298" cy="180974"/>
          </a:xfrm>
          <a:prstGeom prst="rect">
            <a:avLst/>
          </a:prstGeom>
        </p:spPr>
        <p:txBody>
          <a:bodyPr/>
          <a:lstStyle>
            <a:lvl1pPr>
              <a:defRPr sz="597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71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itle Text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28900" y="6404295"/>
            <a:ext cx="32490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7795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Заголовок и объект" userDrawn="1">
  <p:cSld name="3_Заголовок и объек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61" y="34950"/>
            <a:ext cx="1454793" cy="648000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9550" y="6492877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3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89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572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CC5FC6-5FE6-12FC-8D1A-24B9E5DB6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698705-2075-9DCE-FCA8-3ACD1FEF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15E8C4-1CFF-AD97-AB0C-3E78D580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000C09-DBC2-E9C5-E652-CBC4A73A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FE9154-D5B7-77BB-B5D7-78155271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682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DB0FAE-5949-3F62-479A-2EE87077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10EC2-9347-A83E-CF14-94F66EFA9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250D4D-BA09-50A0-9834-0D4E3372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CC557E-71DF-447A-1132-A9E5F7A6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A8FFED-800B-1005-2070-A0C835E1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98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8EBA1-9471-5F3F-C852-CB69167A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F60C38-BE25-2874-7DC5-21F6C1C5A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5511EE-B56E-E117-FFB9-D95BF235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8EB259-3352-CDA8-13F1-4327920D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E79394-39F2-7BBC-2CD1-A77B38E4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815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8A6CFD-ADEB-90A2-92FF-136E1CB8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269148-956D-D87D-8A51-A0D575A5C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BA557B-33D1-7B0A-866F-1EADEB309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700C04-D146-AAE3-9C4A-98073F77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B32AE9-FFAC-6941-F3E4-38F2805A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9410DDB-8809-D756-9232-D5190D63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2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C20534-2E10-5307-500C-9B13670B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79567F-0CAC-1F3A-4F9F-D331E884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9BED87F-1F1E-CC21-77DA-FBAFC50E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2B23B7A-C65E-DAAD-CB74-0D942D6E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28EE25C-F0DA-E399-4B93-2F0ACF493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406A05F-CCCF-08DD-1994-3163AB80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24A448D-FC24-FED6-C00E-C07543C6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B0A3780-FC9B-9662-D8CD-E37469F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8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329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8E552B-4505-07BE-B397-2F67C33D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AA199DE-697F-D3D7-2973-25BB9F00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8CDA5E-A6AE-A3AE-B90C-6B55D382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AFAABB-5864-C88D-516D-0C841E8F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202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1C885DC-1434-C2C9-7839-C4A2AA0B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5CC0EF-AF8A-A42E-454D-89A84D10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60E4A55-D6BA-4A44-A4A6-33A61DDA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372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351B5E-48CF-317E-F4EF-4F308C9B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14A2E8-543B-A16B-D290-6EC905724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6F2302B-A34E-396E-E4F4-FCDE3F1ED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A97415-EBEB-86C5-CE1A-E2C53C45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95D079-3A5E-BAD0-8763-760B3758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C883C80-D7C9-7528-FAB6-E69C0CF3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545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44225-CDEF-693D-10CA-10AA9E31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09C599-7AF4-61DC-28B2-53180362C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5E0D5B-B83C-FEB7-56E8-C98315DFE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3E213CB-0147-BF69-99E1-BF5E7E31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539B8F2-73FA-EB05-3BAB-142B9337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F22307-47D3-6E07-D26A-001F2835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606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97A0D6-5916-4E42-E6C3-BE25F6D3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8A6882-6E90-0B31-C4BD-54028E552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559F29-D771-CC05-4854-70FA8E84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3095DB-A3A3-6AA6-35B9-7DBFF2CF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8BAF4D-53DF-2673-F1EA-FBF05EE0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13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D38995F-42C4-2114-CA48-1BA4A36F0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99722-3066-B107-70ED-B6E165AFB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1461BB-A6BC-3C1F-2279-DAA72DE4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FF2EBA-21C3-98B7-753A-872E4146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B4ED13-1C02-A890-23A5-5DB8424B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518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Расположение рисунков в основной стать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2FFD63-8D92-B741-B6B3-1FE000FF2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80" y="212541"/>
            <a:ext cx="4970195" cy="744960"/>
          </a:xfrm>
        </p:spPr>
        <p:txBody>
          <a:bodyPr rtlCol="0">
            <a:normAutofit/>
          </a:bodyPr>
          <a:lstStyle>
            <a:lvl1pPr>
              <a:defRPr sz="2386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 noProof="0"/>
              <a:t>Заголовок основной статьи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C7A09F6-762B-1942-9CA5-5B6680E33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672542B-48FE-D14C-A887-2A6324894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2079F2-58AF-ED44-82D7-E04B2F6FD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6A4B57-8BC2-1446-9E08-DD15BBFF07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fld id="{062B678A-7B2C-4D55-913E-0A1C1A92CA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092FED9-F29D-644B-BCF2-2968CED2C749}"/>
              </a:ext>
            </a:extLst>
          </p:cNvPr>
          <p:cNvCxnSpPr/>
          <p:nvPr userDrawn="1"/>
        </p:nvCxnSpPr>
        <p:spPr>
          <a:xfrm>
            <a:off x="639148" y="212543"/>
            <a:ext cx="0" cy="74495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04A0D6F-F996-434B-9FCE-1D573737EE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6172" y="1317413"/>
            <a:ext cx="5361207" cy="2350530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02DDB3CA-4049-BD4C-83A1-7BBF091B27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171" y="3827318"/>
            <a:ext cx="5378823" cy="2538196"/>
          </a:xfrm>
        </p:spPr>
        <p:txBody>
          <a:bodyPr numCol="2" spcCol="182880" rtlCol="0">
            <a:normAutofit/>
          </a:bodyPr>
          <a:lstStyle>
            <a:lvl1pPr marL="0" indent="0">
              <a:lnSpc>
                <a:spcPct val="130000"/>
              </a:lnSpc>
              <a:buNone/>
              <a:defRPr sz="955"/>
            </a:lvl1pPr>
            <a:lvl2pPr>
              <a:defRPr sz="1091"/>
            </a:lvl2pPr>
            <a:lvl3pPr>
              <a:defRPr sz="955"/>
            </a:lvl3pPr>
            <a:lvl4pPr>
              <a:defRPr sz="818"/>
            </a:lvl4pPr>
            <a:lvl5pPr algn="l">
              <a:defRPr sz="818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адпись 13">
            <a:extLst>
              <a:ext uri="{FF2B5EF4-FFF2-40B4-BE49-F238E27FC236}">
                <a16:creationId xmlns="" xmlns:a16="http://schemas.microsoft.com/office/drawing/2014/main" id="{52D08331-6544-744C-8571-269612F406D9}"/>
              </a:ext>
            </a:extLst>
          </p:cNvPr>
          <p:cNvSpPr txBox="1"/>
          <p:nvPr userDrawn="1"/>
        </p:nvSpPr>
        <p:spPr>
          <a:xfrm>
            <a:off x="6096001" y="212542"/>
            <a:ext cx="5967035" cy="21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3">
              <a:solidFill>
                <a:prstClr val="black"/>
              </a:solidFill>
            </a:endParaRPr>
          </a:p>
        </p:txBody>
      </p:sp>
      <p:sp>
        <p:nvSpPr>
          <p:cNvPr id="15" name="Текст 11">
            <a:extLst>
              <a:ext uri="{FF2B5EF4-FFF2-40B4-BE49-F238E27FC236}">
                <a16:creationId xmlns="" xmlns:a16="http://schemas.microsoft.com/office/drawing/2014/main" id="{5A048A91-9FD9-5B42-9AFE-B422C92023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212542"/>
            <a:ext cx="5967035" cy="6152973"/>
          </a:xfrm>
        </p:spPr>
        <p:txBody>
          <a:bodyPr numCol="2" spcCol="182880" rtlCol="0">
            <a:normAutofit/>
          </a:bodyPr>
          <a:lstStyle>
            <a:lvl1pPr marL="0" marR="0" indent="0" algn="l" defTabSz="914396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55"/>
            </a:lvl1pPr>
            <a:lvl2pPr>
              <a:defRPr sz="1091"/>
            </a:lvl2pPr>
            <a:lvl3pPr>
              <a:defRPr sz="955"/>
            </a:lvl3pPr>
            <a:lvl4pPr>
              <a:defRPr sz="818"/>
            </a:lvl4pPr>
            <a:lvl5pPr>
              <a:defRPr sz="818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9984EB38-DD6D-2948-996C-2E9069D0A7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966" y="212542"/>
            <a:ext cx="510183" cy="744959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2386">
                <a:solidFill>
                  <a:schemeClr val="accent4"/>
                </a:solidFill>
              </a:defRPr>
            </a:lvl1pPr>
            <a:lvl2pPr>
              <a:defRPr sz="150"/>
            </a:lvl2pPr>
            <a:lvl3pPr marL="914396" indent="0" algn="l">
              <a:buFontTx/>
              <a:buNone/>
              <a:defRPr sz="4432"/>
            </a:lvl3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3" name="Текст 66">
            <a:extLst>
              <a:ext uri="{FF2B5EF4-FFF2-40B4-BE49-F238E27FC236}">
                <a16:creationId xmlns="" xmlns:a16="http://schemas.microsoft.com/office/drawing/2014/main" id="{81EF9CB8-C11A-5D44-876B-20EA78D2FC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179" y="973463"/>
            <a:ext cx="1777696" cy="217389"/>
          </a:xfrm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sz="1091" b="1" u="none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19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96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94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93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Имя автора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3D00EE4-469A-3640-B0D6-93DACF96A278}"/>
              </a:ext>
            </a:extLst>
          </p:cNvPr>
          <p:cNvCxnSpPr>
            <a:cxnSpLocks/>
          </p:cNvCxnSpPr>
          <p:nvPr userDrawn="1"/>
        </p:nvCxnSpPr>
        <p:spPr>
          <a:xfrm>
            <a:off x="639148" y="212543"/>
            <a:ext cx="0" cy="97831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1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85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_Contents.Continua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36C4246-8D88-4304-8AAA-6EACD1BA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4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DCDFFED-34D0-4883-A1DD-35F0D1C0A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04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32" y="274638"/>
            <a:ext cx="9756140" cy="1325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830773" y="6448427"/>
            <a:ext cx="1143298" cy="180974"/>
          </a:xfrm>
          <a:prstGeom prst="rect">
            <a:avLst/>
          </a:prstGeom>
        </p:spPr>
        <p:txBody>
          <a:bodyPr/>
          <a:lstStyle>
            <a:lvl1pPr>
              <a:defRPr sz="597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6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p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12301" y="979303"/>
            <a:ext cx="11165591" cy="470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7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SlideTitle"/>
          <p:cNvSpPr>
            <a:spLocks noGrp="1"/>
          </p:cNvSpPr>
          <p:nvPr>
            <p:ph type="title"/>
          </p:nvPr>
        </p:nvSpPr>
        <p:spPr>
          <a:xfrm>
            <a:off x="512300" y="587581"/>
            <a:ext cx="11165591" cy="391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1547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40" y="215901"/>
            <a:ext cx="11523135" cy="215900"/>
          </a:xfrm>
          <a:prstGeom prst="rect">
            <a:avLst/>
          </a:prstGeom>
        </p:spPr>
        <p:txBody>
          <a:bodyPr lIns="0" tIns="0" rIns="0" bIns="18843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37300"/>
            <a:ext cx="1152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82"/>
              </a:spcBef>
              <a:defRPr sz="719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95062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 noEditPoints="1"/>
          </p:cNvSpPr>
          <p:nvPr/>
        </p:nvSpPr>
        <p:spPr bwMode="auto">
          <a:xfrm>
            <a:off x="-3176" y="12700"/>
            <a:ext cx="12195176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7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25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83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Расположение рисунков в основной стать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2FFD63-8D92-B741-B6B3-1FE000FF2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80" y="212541"/>
            <a:ext cx="4970195" cy="744960"/>
          </a:xfrm>
        </p:spPr>
        <p:txBody>
          <a:bodyPr rtlCol="0">
            <a:normAutofit/>
          </a:bodyPr>
          <a:lstStyle>
            <a:lvl1pPr>
              <a:defRPr sz="2386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 noProof="0"/>
              <a:t>Заголовок основной статьи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C7A09F6-762B-1942-9CA5-5B6680E33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672542B-48FE-D14C-A887-2A6324894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CB2079F2-58AF-ED44-82D7-E04B2F6FD68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6A4B57-8BC2-1446-9E08-DD15BBFF07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062B678A-7B2C-4D55-913E-0A1C1A92CA68}" type="datetime1">
              <a:rPr lang="ru-RU" noProof="0" smtClean="0"/>
              <a:t>06.06.2023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092FED9-F29D-644B-BCF2-2968CED2C749}"/>
              </a:ext>
            </a:extLst>
          </p:cNvPr>
          <p:cNvCxnSpPr/>
          <p:nvPr userDrawn="1"/>
        </p:nvCxnSpPr>
        <p:spPr>
          <a:xfrm>
            <a:off x="639148" y="212543"/>
            <a:ext cx="0" cy="74495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04A0D6F-F996-434B-9FCE-1D573737EE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6172" y="1317413"/>
            <a:ext cx="5361207" cy="2350530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02DDB3CA-4049-BD4C-83A1-7BBF091B27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171" y="3827318"/>
            <a:ext cx="5378823" cy="2538196"/>
          </a:xfrm>
        </p:spPr>
        <p:txBody>
          <a:bodyPr numCol="2" spcCol="182880" rtlCol="0">
            <a:normAutofit/>
          </a:bodyPr>
          <a:lstStyle>
            <a:lvl1pPr marL="0" indent="0">
              <a:lnSpc>
                <a:spcPct val="130000"/>
              </a:lnSpc>
              <a:buNone/>
              <a:defRPr sz="955"/>
            </a:lvl1pPr>
            <a:lvl2pPr>
              <a:defRPr sz="1091"/>
            </a:lvl2pPr>
            <a:lvl3pPr>
              <a:defRPr sz="955"/>
            </a:lvl3pPr>
            <a:lvl4pPr>
              <a:defRPr sz="818"/>
            </a:lvl4pPr>
            <a:lvl5pPr algn="l">
              <a:defRPr sz="818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адпись 13">
            <a:extLst>
              <a:ext uri="{FF2B5EF4-FFF2-40B4-BE49-F238E27FC236}">
                <a16:creationId xmlns="" xmlns:a16="http://schemas.microsoft.com/office/drawing/2014/main" id="{52D08331-6544-744C-8571-269612F406D9}"/>
              </a:ext>
            </a:extLst>
          </p:cNvPr>
          <p:cNvSpPr txBox="1"/>
          <p:nvPr userDrawn="1"/>
        </p:nvSpPr>
        <p:spPr>
          <a:xfrm>
            <a:off x="6096001" y="212542"/>
            <a:ext cx="5967035" cy="21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ru-RU" sz="803" noProof="0"/>
          </a:p>
        </p:txBody>
      </p:sp>
      <p:sp>
        <p:nvSpPr>
          <p:cNvPr id="15" name="Текст 11">
            <a:extLst>
              <a:ext uri="{FF2B5EF4-FFF2-40B4-BE49-F238E27FC236}">
                <a16:creationId xmlns="" xmlns:a16="http://schemas.microsoft.com/office/drawing/2014/main" id="{5A048A91-9FD9-5B42-9AFE-B422C92023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212542"/>
            <a:ext cx="5967035" cy="6152973"/>
          </a:xfrm>
        </p:spPr>
        <p:txBody>
          <a:bodyPr numCol="2" spcCol="182880" rtlCol="0">
            <a:normAutofit/>
          </a:bodyPr>
          <a:lstStyle>
            <a:lvl1pPr marL="0" marR="0" indent="0" algn="l" defTabSz="914396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55"/>
            </a:lvl1pPr>
            <a:lvl2pPr>
              <a:defRPr sz="1091"/>
            </a:lvl2pPr>
            <a:lvl3pPr>
              <a:defRPr sz="955"/>
            </a:lvl3pPr>
            <a:lvl4pPr>
              <a:defRPr sz="818"/>
            </a:lvl4pPr>
            <a:lvl5pPr>
              <a:defRPr sz="818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9984EB38-DD6D-2948-996C-2E9069D0A7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966" y="212542"/>
            <a:ext cx="510183" cy="744959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2386">
                <a:solidFill>
                  <a:schemeClr val="accent4"/>
                </a:solidFill>
              </a:defRPr>
            </a:lvl1pPr>
            <a:lvl2pPr>
              <a:defRPr sz="150"/>
            </a:lvl2pPr>
            <a:lvl3pPr marL="914396" indent="0" algn="l">
              <a:buFontTx/>
              <a:buNone/>
              <a:defRPr sz="4432"/>
            </a:lvl3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3" name="Текст 66">
            <a:extLst>
              <a:ext uri="{FF2B5EF4-FFF2-40B4-BE49-F238E27FC236}">
                <a16:creationId xmlns="" xmlns:a16="http://schemas.microsoft.com/office/drawing/2014/main" id="{81EF9CB8-C11A-5D44-876B-20EA78D2FC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179" y="973463"/>
            <a:ext cx="1777696" cy="217389"/>
          </a:xfrm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sz="1091" b="1" u="none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19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96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94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93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Имя автора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3D00EE4-469A-3640-B0D6-93DACF96A278}"/>
              </a:ext>
            </a:extLst>
          </p:cNvPr>
          <p:cNvCxnSpPr>
            <a:cxnSpLocks/>
          </p:cNvCxnSpPr>
          <p:nvPr userDrawn="1"/>
        </p:nvCxnSpPr>
        <p:spPr>
          <a:xfrm>
            <a:off x="639148" y="212543"/>
            <a:ext cx="0" cy="97831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21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81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_Contents.Continua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Header"/>
          <p:cNvSpPr txBox="1"/>
          <p:nvPr userDrawn="1"/>
        </p:nvSpPr>
        <p:spPr>
          <a:xfrm>
            <a:off x="513133" y="587845"/>
            <a:ext cx="11165754" cy="39189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defTabSz="714403">
              <a:spcBef>
                <a:spcPts val="544"/>
              </a:spcBef>
              <a:buSzPct val="100000"/>
            </a:pPr>
            <a:r>
              <a:rPr lang="en-GB" sz="1814" dirty="0">
                <a:solidFill>
                  <a:srgbClr val="313131"/>
                </a:solidFill>
              </a:rPr>
              <a:t>Contents (Continued)</a:t>
            </a:r>
          </a:p>
        </p:txBody>
      </p:sp>
    </p:spTree>
    <p:extLst>
      <p:ext uri="{BB962C8B-B14F-4D97-AF65-F5344CB8AC3E}">
        <p14:creationId xmlns:p14="http://schemas.microsoft.com/office/powerpoint/2010/main" val="41494517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Header"/>
          <p:cNvSpPr>
            <a:spLocks noGrp="1"/>
          </p:cNvSpPr>
          <p:nvPr>
            <p:ph type="title" hasCustomPrompt="1"/>
          </p:nvPr>
        </p:nvSpPr>
        <p:spPr>
          <a:xfrm>
            <a:off x="512301" y="587582"/>
            <a:ext cx="11165591" cy="391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9518399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p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12301" y="979303"/>
            <a:ext cx="11165591" cy="470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7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SlideTitle"/>
          <p:cNvSpPr>
            <a:spLocks noGrp="1"/>
          </p:cNvSpPr>
          <p:nvPr>
            <p:ph type="title"/>
          </p:nvPr>
        </p:nvSpPr>
        <p:spPr>
          <a:xfrm>
            <a:off x="512300" y="587581"/>
            <a:ext cx="11165591" cy="391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0173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 noChangeAspect="1"/>
          </p:cNvGrpSpPr>
          <p:nvPr userDrawn="1"/>
        </p:nvGrpSpPr>
        <p:grpSpPr>
          <a:xfrm>
            <a:off x="512300" y="259076"/>
            <a:ext cx="2304000" cy="32850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16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61486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41770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45" y="365799"/>
            <a:ext cx="10515712" cy="3954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Icons, other graphics &amp; </a:t>
            </a:r>
            <a:r>
              <a:rPr lang="en-US" dirty="0" err="1"/>
              <a:t>misc</a:t>
            </a:r>
            <a:r>
              <a:rPr lang="en-US" dirty="0"/>
              <a:t> placeholders</a:t>
            </a:r>
            <a:endParaRPr lang="en-GB" dirty="0"/>
          </a:p>
        </p:txBody>
      </p:sp>
      <p:graphicFrame>
        <p:nvGraphicFramePr>
          <p:cNvPr id="63" name="NavigationTable"/>
          <p:cNvGraphicFramePr>
            <a:graphicFrameLocks/>
          </p:cNvGraphicFramePr>
          <p:nvPr userDrawn="1"/>
        </p:nvGraphicFramePr>
        <p:xfrm>
          <a:off x="639488" y="1375872"/>
          <a:ext cx="10050663" cy="326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26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Section 1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2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3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4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5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6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7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8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9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MasterContentsTable"/>
          <p:cNvGraphicFramePr>
            <a:graphicFrameLocks noGrp="1"/>
          </p:cNvGraphicFramePr>
          <p:nvPr userDrawn="1"/>
        </p:nvGraphicFramePr>
        <p:xfrm>
          <a:off x="639487" y="2087196"/>
          <a:ext cx="4543150" cy="3959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4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941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2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2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3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3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4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4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6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6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7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7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8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8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9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9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10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10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11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11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12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12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13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13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14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14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 15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7" name="MasterNavigationGroup"/>
          <p:cNvGrpSpPr/>
          <p:nvPr userDrawn="1"/>
        </p:nvGrpSpPr>
        <p:grpSpPr>
          <a:xfrm>
            <a:off x="10320861" y="948096"/>
            <a:ext cx="1032996" cy="328354"/>
            <a:chOff x="6293713" y="4256376"/>
            <a:chExt cx="905889" cy="36195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394" y="4354513"/>
              <a:ext cx="183024" cy="18302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 userDrawn="1"/>
          </p:nvGrpSpPr>
          <p:grpSpPr>
            <a:xfrm>
              <a:off x="6293713" y="4256376"/>
              <a:ext cx="905889" cy="361950"/>
              <a:chOff x="6293713" y="4256376"/>
              <a:chExt cx="905889" cy="3619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911602" y="4312312"/>
                <a:ext cx="288000" cy="287155"/>
                <a:chOff x="5840121" y="174998"/>
                <a:chExt cx="288000" cy="287155"/>
              </a:xfrm>
            </p:grpSpPr>
            <p:sp>
              <p:nvSpPr>
                <p:cNvPr id="29" name="Freeform 211"/>
                <p:cNvSpPr>
                  <a:spLocks/>
                </p:cNvSpPr>
                <p:nvPr/>
              </p:nvSpPr>
              <p:spPr bwMode="auto">
                <a:xfrm rot="10800000">
                  <a:off x="5894174" y="264523"/>
                  <a:ext cx="180739" cy="108105"/>
                </a:xfrm>
                <a:custGeom>
                  <a:avLst/>
                  <a:gdLst>
                    <a:gd name="T0" fmla="*/ 310 w 321"/>
                    <a:gd name="T1" fmla="*/ 86 h 193"/>
                    <a:gd name="T2" fmla="*/ 37 w 321"/>
                    <a:gd name="T3" fmla="*/ 86 h 193"/>
                    <a:gd name="T4" fmla="*/ 104 w 321"/>
                    <a:gd name="T5" fmla="*/ 19 h 193"/>
                    <a:gd name="T6" fmla="*/ 104 w 321"/>
                    <a:gd name="T7" fmla="*/ 4 h 193"/>
                    <a:gd name="T8" fmla="*/ 89 w 321"/>
                    <a:gd name="T9" fmla="*/ 4 h 193"/>
                    <a:gd name="T10" fmla="*/ 4 w 321"/>
                    <a:gd name="T11" fmla="*/ 89 h 193"/>
                    <a:gd name="T12" fmla="*/ 1 w 321"/>
                    <a:gd name="T13" fmla="*/ 93 h 193"/>
                    <a:gd name="T14" fmla="*/ 1 w 321"/>
                    <a:gd name="T15" fmla="*/ 101 h 193"/>
                    <a:gd name="T16" fmla="*/ 4 w 321"/>
                    <a:gd name="T17" fmla="*/ 104 h 193"/>
                    <a:gd name="T18" fmla="*/ 89 w 321"/>
                    <a:gd name="T19" fmla="*/ 190 h 193"/>
                    <a:gd name="T20" fmla="*/ 97 w 321"/>
                    <a:gd name="T21" fmla="*/ 193 h 193"/>
                    <a:gd name="T22" fmla="*/ 104 w 321"/>
                    <a:gd name="T23" fmla="*/ 190 h 193"/>
                    <a:gd name="T24" fmla="*/ 104 w 321"/>
                    <a:gd name="T25" fmla="*/ 174 h 193"/>
                    <a:gd name="T26" fmla="*/ 37 w 321"/>
                    <a:gd name="T27" fmla="*/ 107 h 193"/>
                    <a:gd name="T28" fmla="*/ 310 w 321"/>
                    <a:gd name="T29" fmla="*/ 107 h 193"/>
                    <a:gd name="T30" fmla="*/ 321 w 321"/>
                    <a:gd name="T31" fmla="*/ 97 h 193"/>
                    <a:gd name="T32" fmla="*/ 310 w 321"/>
                    <a:gd name="T33" fmla="*/ 86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193">
                      <a:moveTo>
                        <a:pt x="310" y="86"/>
                      </a:move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104" y="19"/>
                        <a:pt x="104" y="19"/>
                        <a:pt x="104" y="19"/>
                      </a:cubicBezTo>
                      <a:cubicBezTo>
                        <a:pt x="108" y="15"/>
                        <a:pt x="108" y="8"/>
                        <a:pt x="104" y="4"/>
                      </a:cubicBezTo>
                      <a:cubicBezTo>
                        <a:pt x="100" y="0"/>
                        <a:pt x="93" y="0"/>
                        <a:pt x="89" y="4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3" y="90"/>
                        <a:pt x="2" y="91"/>
                        <a:pt x="1" y="93"/>
                      </a:cubicBezTo>
                      <a:cubicBezTo>
                        <a:pt x="0" y="95"/>
                        <a:pt x="0" y="98"/>
                        <a:pt x="1" y="101"/>
                      </a:cubicBezTo>
                      <a:cubicBezTo>
                        <a:pt x="2" y="102"/>
                        <a:pt x="3" y="103"/>
                        <a:pt x="4" y="104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91" y="192"/>
                        <a:pt x="94" y="193"/>
                        <a:pt x="97" y="193"/>
                      </a:cubicBezTo>
                      <a:cubicBezTo>
                        <a:pt x="99" y="193"/>
                        <a:pt x="102" y="192"/>
                        <a:pt x="104" y="190"/>
                      </a:cubicBezTo>
                      <a:cubicBezTo>
                        <a:pt x="108" y="185"/>
                        <a:pt x="108" y="179"/>
                        <a:pt x="104" y="174"/>
                      </a:cubicBezTo>
                      <a:cubicBezTo>
                        <a:pt x="37" y="107"/>
                        <a:pt x="37" y="107"/>
                        <a:pt x="37" y="107"/>
                      </a:cubicBezTo>
                      <a:cubicBezTo>
                        <a:pt x="310" y="107"/>
                        <a:pt x="310" y="107"/>
                        <a:pt x="310" y="107"/>
                      </a:cubicBezTo>
                      <a:cubicBezTo>
                        <a:pt x="316" y="107"/>
                        <a:pt x="321" y="103"/>
                        <a:pt x="321" y="97"/>
                      </a:cubicBezTo>
                      <a:cubicBezTo>
                        <a:pt x="321" y="91"/>
                        <a:pt x="316" y="86"/>
                        <a:pt x="310" y="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4403"/>
                  <a:endParaRPr lang="en-GB" sz="15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12">
                  <a:hlinkClick r:id="" action="ppaction://hlinkshowjump?jump=nextslide"/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5840121" y="174998"/>
                  <a:ext cx="288000" cy="287155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4403"/>
                  <a:endParaRPr lang="en-GB" sz="155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601029" y="4312311"/>
                <a:ext cx="288000" cy="287155"/>
                <a:chOff x="1739755" y="155947"/>
                <a:chExt cx="288000" cy="287155"/>
              </a:xfrm>
            </p:grpSpPr>
            <p:sp>
              <p:nvSpPr>
                <p:cNvPr id="27" name="Freeform 211"/>
                <p:cNvSpPr>
                  <a:spLocks/>
                </p:cNvSpPr>
                <p:nvPr/>
              </p:nvSpPr>
              <p:spPr bwMode="auto">
                <a:xfrm>
                  <a:off x="1792963" y="245472"/>
                  <a:ext cx="180739" cy="108105"/>
                </a:xfrm>
                <a:custGeom>
                  <a:avLst/>
                  <a:gdLst>
                    <a:gd name="T0" fmla="*/ 310 w 321"/>
                    <a:gd name="T1" fmla="*/ 86 h 193"/>
                    <a:gd name="T2" fmla="*/ 37 w 321"/>
                    <a:gd name="T3" fmla="*/ 86 h 193"/>
                    <a:gd name="T4" fmla="*/ 104 w 321"/>
                    <a:gd name="T5" fmla="*/ 19 h 193"/>
                    <a:gd name="T6" fmla="*/ 104 w 321"/>
                    <a:gd name="T7" fmla="*/ 4 h 193"/>
                    <a:gd name="T8" fmla="*/ 89 w 321"/>
                    <a:gd name="T9" fmla="*/ 4 h 193"/>
                    <a:gd name="T10" fmla="*/ 4 w 321"/>
                    <a:gd name="T11" fmla="*/ 89 h 193"/>
                    <a:gd name="T12" fmla="*/ 1 w 321"/>
                    <a:gd name="T13" fmla="*/ 93 h 193"/>
                    <a:gd name="T14" fmla="*/ 1 w 321"/>
                    <a:gd name="T15" fmla="*/ 101 h 193"/>
                    <a:gd name="T16" fmla="*/ 4 w 321"/>
                    <a:gd name="T17" fmla="*/ 104 h 193"/>
                    <a:gd name="T18" fmla="*/ 89 w 321"/>
                    <a:gd name="T19" fmla="*/ 190 h 193"/>
                    <a:gd name="T20" fmla="*/ 97 w 321"/>
                    <a:gd name="T21" fmla="*/ 193 h 193"/>
                    <a:gd name="T22" fmla="*/ 104 w 321"/>
                    <a:gd name="T23" fmla="*/ 190 h 193"/>
                    <a:gd name="T24" fmla="*/ 104 w 321"/>
                    <a:gd name="T25" fmla="*/ 174 h 193"/>
                    <a:gd name="T26" fmla="*/ 37 w 321"/>
                    <a:gd name="T27" fmla="*/ 107 h 193"/>
                    <a:gd name="T28" fmla="*/ 310 w 321"/>
                    <a:gd name="T29" fmla="*/ 107 h 193"/>
                    <a:gd name="T30" fmla="*/ 321 w 321"/>
                    <a:gd name="T31" fmla="*/ 97 h 193"/>
                    <a:gd name="T32" fmla="*/ 310 w 321"/>
                    <a:gd name="T33" fmla="*/ 86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193">
                      <a:moveTo>
                        <a:pt x="310" y="86"/>
                      </a:move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104" y="19"/>
                        <a:pt x="104" y="19"/>
                        <a:pt x="104" y="19"/>
                      </a:cubicBezTo>
                      <a:cubicBezTo>
                        <a:pt x="108" y="15"/>
                        <a:pt x="108" y="8"/>
                        <a:pt x="104" y="4"/>
                      </a:cubicBezTo>
                      <a:cubicBezTo>
                        <a:pt x="100" y="0"/>
                        <a:pt x="93" y="0"/>
                        <a:pt x="89" y="4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3" y="90"/>
                        <a:pt x="2" y="91"/>
                        <a:pt x="1" y="93"/>
                      </a:cubicBezTo>
                      <a:cubicBezTo>
                        <a:pt x="0" y="95"/>
                        <a:pt x="0" y="98"/>
                        <a:pt x="1" y="101"/>
                      </a:cubicBezTo>
                      <a:cubicBezTo>
                        <a:pt x="2" y="102"/>
                        <a:pt x="3" y="103"/>
                        <a:pt x="4" y="104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91" y="192"/>
                        <a:pt x="94" y="193"/>
                        <a:pt x="97" y="193"/>
                      </a:cubicBezTo>
                      <a:cubicBezTo>
                        <a:pt x="99" y="193"/>
                        <a:pt x="102" y="192"/>
                        <a:pt x="104" y="190"/>
                      </a:cubicBezTo>
                      <a:cubicBezTo>
                        <a:pt x="108" y="185"/>
                        <a:pt x="108" y="179"/>
                        <a:pt x="104" y="174"/>
                      </a:cubicBezTo>
                      <a:cubicBezTo>
                        <a:pt x="37" y="107"/>
                        <a:pt x="37" y="107"/>
                        <a:pt x="37" y="107"/>
                      </a:cubicBezTo>
                      <a:cubicBezTo>
                        <a:pt x="310" y="107"/>
                        <a:pt x="310" y="107"/>
                        <a:pt x="310" y="107"/>
                      </a:cubicBezTo>
                      <a:cubicBezTo>
                        <a:pt x="316" y="107"/>
                        <a:pt x="321" y="103"/>
                        <a:pt x="321" y="97"/>
                      </a:cubicBezTo>
                      <a:cubicBezTo>
                        <a:pt x="321" y="91"/>
                        <a:pt x="316" y="86"/>
                        <a:pt x="310" y="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4403"/>
                  <a:endParaRPr lang="en-GB" sz="15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12">
                  <a:hlinkClick r:id="" action="ppaction://hlinkshowjump?jump=previousslide"/>
                </p:cNvPr>
                <p:cNvSpPr>
                  <a:spLocks noEditPoints="1"/>
                </p:cNvSpPr>
                <p:nvPr/>
              </p:nvSpPr>
              <p:spPr bwMode="auto">
                <a:xfrm>
                  <a:off x="1739755" y="155947"/>
                  <a:ext cx="288000" cy="287155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4403"/>
                  <a:endParaRPr lang="en-GB" sz="155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" name="LinkHome">
                <a:hlinkClick r:id="" action="ppaction://noaction"/>
              </p:cNvPr>
              <p:cNvSpPr/>
              <p:nvPr userDrawn="1"/>
            </p:nvSpPr>
            <p:spPr bwMode="gray">
              <a:xfrm>
                <a:off x="6293713" y="4256376"/>
                <a:ext cx="323850" cy="3619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 defTabSz="714403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452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LinkForward">
                <a:hlinkClick r:id="" action="ppaction://hlinkshowjump?jump=nextslide"/>
              </p:cNvPr>
              <p:cNvSpPr/>
              <p:nvPr userDrawn="1"/>
            </p:nvSpPr>
            <p:spPr bwMode="gray">
              <a:xfrm>
                <a:off x="6875752" y="4256376"/>
                <a:ext cx="323850" cy="3619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 defTabSz="714403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452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LinkBackward">
                <a:hlinkClick r:id="" action="ppaction://hlinkshowjump?jump=previousslide"/>
              </p:cNvPr>
              <p:cNvSpPr/>
              <p:nvPr userDrawn="1"/>
            </p:nvSpPr>
            <p:spPr bwMode="gray">
              <a:xfrm>
                <a:off x="6580114" y="4256376"/>
                <a:ext cx="323850" cy="3619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 defTabSz="714403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452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Freeform 212">
              <a:hlinkClick r:id="" action="ppaction://noaction"/>
            </p:cNvPr>
            <p:cNvSpPr>
              <a:spLocks noEditPoints="1"/>
            </p:cNvSpPr>
            <p:nvPr/>
          </p:nvSpPr>
          <p:spPr bwMode="auto">
            <a:xfrm>
              <a:off x="6299693" y="4312311"/>
              <a:ext cx="288000" cy="28800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55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8" name="ContentsTable"/>
          <p:cNvGraphicFramePr>
            <a:graphicFrameLocks noGrp="1"/>
          </p:cNvGraphicFramePr>
          <p:nvPr userDrawn="1"/>
        </p:nvGraphicFramePr>
        <p:xfrm>
          <a:off x="6128146" y="2087196"/>
          <a:ext cx="4543150" cy="2631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4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2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2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3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3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4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4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6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6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7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7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8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8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9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9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10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10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61178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itle Text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28900" y="6404295"/>
            <a:ext cx="324902" cy="269241"/>
          </a:xfrm>
          <a:prstGeom prst="rect">
            <a:avLst/>
          </a:prstGeom>
        </p:spPr>
        <p:txBody>
          <a:bodyPr/>
          <a:lstStyle/>
          <a:p>
            <a:pPr defTabSz="714403"/>
            <a:fld id="{86CB4B4D-7CA3-9044-876B-883B54F8677D}" type="slidenum">
              <a:rPr lang="ru-RU" sz="1406" smtClean="0">
                <a:solidFill>
                  <a:prstClr val="black"/>
                </a:solidFill>
              </a:rPr>
              <a:pPr defTabSz="714403"/>
              <a:t>‹#›</a:t>
            </a:fld>
            <a:endParaRPr lang="ru-RU" sz="1406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022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_Contents.Continua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Header"/>
          <p:cNvSpPr txBox="1"/>
          <p:nvPr userDrawn="1"/>
        </p:nvSpPr>
        <p:spPr>
          <a:xfrm>
            <a:off x="513133" y="587845"/>
            <a:ext cx="11165754" cy="39189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defTabSz="714403">
              <a:spcBef>
                <a:spcPts val="544"/>
              </a:spcBef>
              <a:buSzPct val="100000"/>
            </a:pPr>
            <a:r>
              <a:rPr lang="en-GB" sz="1814" dirty="0">
                <a:solidFill>
                  <a:srgbClr val="313131"/>
                </a:solidFill>
              </a:rPr>
              <a:t>Contents (Continued)</a:t>
            </a:r>
          </a:p>
        </p:txBody>
      </p:sp>
    </p:spTree>
    <p:extLst>
      <p:ext uri="{BB962C8B-B14F-4D97-AF65-F5344CB8AC3E}">
        <p14:creationId xmlns:p14="http://schemas.microsoft.com/office/powerpoint/2010/main" val="200677223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Header"/>
          <p:cNvSpPr>
            <a:spLocks noGrp="1"/>
          </p:cNvSpPr>
          <p:nvPr>
            <p:ph type="title" hasCustomPrompt="1"/>
          </p:nvPr>
        </p:nvSpPr>
        <p:spPr>
          <a:xfrm>
            <a:off x="512301" y="587582"/>
            <a:ext cx="11165591" cy="391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535146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p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12301" y="979303"/>
            <a:ext cx="11165591" cy="470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7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SlideTitle"/>
          <p:cNvSpPr>
            <a:spLocks noGrp="1"/>
          </p:cNvSpPr>
          <p:nvPr>
            <p:ph type="title"/>
          </p:nvPr>
        </p:nvSpPr>
        <p:spPr>
          <a:xfrm>
            <a:off x="512300" y="587581"/>
            <a:ext cx="11165591" cy="391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4471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66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 noChangeAspect="1"/>
          </p:cNvGrpSpPr>
          <p:nvPr userDrawn="1"/>
        </p:nvGrpSpPr>
        <p:grpSpPr>
          <a:xfrm>
            <a:off x="512300" y="259076"/>
            <a:ext cx="2304000" cy="32850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16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54183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75960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45" y="365799"/>
            <a:ext cx="10515712" cy="3954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Icons, other graphics &amp; </a:t>
            </a:r>
            <a:r>
              <a:rPr lang="en-US" dirty="0" err="1"/>
              <a:t>misc</a:t>
            </a:r>
            <a:r>
              <a:rPr lang="en-US" dirty="0"/>
              <a:t> placeholders</a:t>
            </a:r>
            <a:endParaRPr lang="en-GB" dirty="0"/>
          </a:p>
        </p:txBody>
      </p:sp>
      <p:graphicFrame>
        <p:nvGraphicFramePr>
          <p:cNvPr id="63" name="NavigationTable"/>
          <p:cNvGraphicFramePr>
            <a:graphicFrameLocks/>
          </p:cNvGraphicFramePr>
          <p:nvPr userDrawn="1"/>
        </p:nvGraphicFramePr>
        <p:xfrm>
          <a:off x="639488" y="1375872"/>
          <a:ext cx="10050663" cy="326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167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26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Section 1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2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3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4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5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6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7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8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9</a:t>
                      </a:r>
                    </a:p>
                  </a:txBody>
                  <a:tcPr marL="82102" marR="82102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MasterContentsTable"/>
          <p:cNvGraphicFramePr>
            <a:graphicFrameLocks noGrp="1"/>
          </p:cNvGraphicFramePr>
          <p:nvPr userDrawn="1"/>
        </p:nvGraphicFramePr>
        <p:xfrm>
          <a:off x="639487" y="2087196"/>
          <a:ext cx="4543150" cy="3959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4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941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2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2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3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3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4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4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6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6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7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7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8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8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9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9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10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10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11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11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12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12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13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13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14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14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 15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7" name="MasterNavigationGroup"/>
          <p:cNvGrpSpPr/>
          <p:nvPr userDrawn="1"/>
        </p:nvGrpSpPr>
        <p:grpSpPr>
          <a:xfrm>
            <a:off x="10320861" y="948096"/>
            <a:ext cx="1032996" cy="328354"/>
            <a:chOff x="6293713" y="4256376"/>
            <a:chExt cx="905889" cy="36195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394" y="4354513"/>
              <a:ext cx="183024" cy="18302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 userDrawn="1"/>
          </p:nvGrpSpPr>
          <p:grpSpPr>
            <a:xfrm>
              <a:off x="6293713" y="4256376"/>
              <a:ext cx="905889" cy="361950"/>
              <a:chOff x="6293713" y="4256376"/>
              <a:chExt cx="905889" cy="3619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911602" y="4312312"/>
                <a:ext cx="288000" cy="287155"/>
                <a:chOff x="5840121" y="174998"/>
                <a:chExt cx="288000" cy="287155"/>
              </a:xfrm>
            </p:grpSpPr>
            <p:sp>
              <p:nvSpPr>
                <p:cNvPr id="29" name="Freeform 211"/>
                <p:cNvSpPr>
                  <a:spLocks/>
                </p:cNvSpPr>
                <p:nvPr/>
              </p:nvSpPr>
              <p:spPr bwMode="auto">
                <a:xfrm rot="10800000">
                  <a:off x="5894174" y="264523"/>
                  <a:ext cx="180739" cy="108105"/>
                </a:xfrm>
                <a:custGeom>
                  <a:avLst/>
                  <a:gdLst>
                    <a:gd name="T0" fmla="*/ 310 w 321"/>
                    <a:gd name="T1" fmla="*/ 86 h 193"/>
                    <a:gd name="T2" fmla="*/ 37 w 321"/>
                    <a:gd name="T3" fmla="*/ 86 h 193"/>
                    <a:gd name="T4" fmla="*/ 104 w 321"/>
                    <a:gd name="T5" fmla="*/ 19 h 193"/>
                    <a:gd name="T6" fmla="*/ 104 w 321"/>
                    <a:gd name="T7" fmla="*/ 4 h 193"/>
                    <a:gd name="T8" fmla="*/ 89 w 321"/>
                    <a:gd name="T9" fmla="*/ 4 h 193"/>
                    <a:gd name="T10" fmla="*/ 4 w 321"/>
                    <a:gd name="T11" fmla="*/ 89 h 193"/>
                    <a:gd name="T12" fmla="*/ 1 w 321"/>
                    <a:gd name="T13" fmla="*/ 93 h 193"/>
                    <a:gd name="T14" fmla="*/ 1 w 321"/>
                    <a:gd name="T15" fmla="*/ 101 h 193"/>
                    <a:gd name="T16" fmla="*/ 4 w 321"/>
                    <a:gd name="T17" fmla="*/ 104 h 193"/>
                    <a:gd name="T18" fmla="*/ 89 w 321"/>
                    <a:gd name="T19" fmla="*/ 190 h 193"/>
                    <a:gd name="T20" fmla="*/ 97 w 321"/>
                    <a:gd name="T21" fmla="*/ 193 h 193"/>
                    <a:gd name="T22" fmla="*/ 104 w 321"/>
                    <a:gd name="T23" fmla="*/ 190 h 193"/>
                    <a:gd name="T24" fmla="*/ 104 w 321"/>
                    <a:gd name="T25" fmla="*/ 174 h 193"/>
                    <a:gd name="T26" fmla="*/ 37 w 321"/>
                    <a:gd name="T27" fmla="*/ 107 h 193"/>
                    <a:gd name="T28" fmla="*/ 310 w 321"/>
                    <a:gd name="T29" fmla="*/ 107 h 193"/>
                    <a:gd name="T30" fmla="*/ 321 w 321"/>
                    <a:gd name="T31" fmla="*/ 97 h 193"/>
                    <a:gd name="T32" fmla="*/ 310 w 321"/>
                    <a:gd name="T33" fmla="*/ 86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193">
                      <a:moveTo>
                        <a:pt x="310" y="86"/>
                      </a:move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104" y="19"/>
                        <a:pt x="104" y="19"/>
                        <a:pt x="104" y="19"/>
                      </a:cubicBezTo>
                      <a:cubicBezTo>
                        <a:pt x="108" y="15"/>
                        <a:pt x="108" y="8"/>
                        <a:pt x="104" y="4"/>
                      </a:cubicBezTo>
                      <a:cubicBezTo>
                        <a:pt x="100" y="0"/>
                        <a:pt x="93" y="0"/>
                        <a:pt x="89" y="4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3" y="90"/>
                        <a:pt x="2" y="91"/>
                        <a:pt x="1" y="93"/>
                      </a:cubicBezTo>
                      <a:cubicBezTo>
                        <a:pt x="0" y="95"/>
                        <a:pt x="0" y="98"/>
                        <a:pt x="1" y="101"/>
                      </a:cubicBezTo>
                      <a:cubicBezTo>
                        <a:pt x="2" y="102"/>
                        <a:pt x="3" y="103"/>
                        <a:pt x="4" y="104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91" y="192"/>
                        <a:pt x="94" y="193"/>
                        <a:pt x="97" y="193"/>
                      </a:cubicBezTo>
                      <a:cubicBezTo>
                        <a:pt x="99" y="193"/>
                        <a:pt x="102" y="192"/>
                        <a:pt x="104" y="190"/>
                      </a:cubicBezTo>
                      <a:cubicBezTo>
                        <a:pt x="108" y="185"/>
                        <a:pt x="108" y="179"/>
                        <a:pt x="104" y="174"/>
                      </a:cubicBezTo>
                      <a:cubicBezTo>
                        <a:pt x="37" y="107"/>
                        <a:pt x="37" y="107"/>
                        <a:pt x="37" y="107"/>
                      </a:cubicBezTo>
                      <a:cubicBezTo>
                        <a:pt x="310" y="107"/>
                        <a:pt x="310" y="107"/>
                        <a:pt x="310" y="107"/>
                      </a:cubicBezTo>
                      <a:cubicBezTo>
                        <a:pt x="316" y="107"/>
                        <a:pt x="321" y="103"/>
                        <a:pt x="321" y="97"/>
                      </a:cubicBezTo>
                      <a:cubicBezTo>
                        <a:pt x="321" y="91"/>
                        <a:pt x="316" y="86"/>
                        <a:pt x="310" y="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4403"/>
                  <a:endParaRPr lang="en-GB" sz="15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12">
                  <a:hlinkClick r:id="" action="ppaction://hlinkshowjump?jump=nextslide"/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5840121" y="174998"/>
                  <a:ext cx="288000" cy="287155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4403"/>
                  <a:endParaRPr lang="en-GB" sz="155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601029" y="4312311"/>
                <a:ext cx="288000" cy="287155"/>
                <a:chOff x="1739755" y="155947"/>
                <a:chExt cx="288000" cy="287155"/>
              </a:xfrm>
            </p:grpSpPr>
            <p:sp>
              <p:nvSpPr>
                <p:cNvPr id="27" name="Freeform 211"/>
                <p:cNvSpPr>
                  <a:spLocks/>
                </p:cNvSpPr>
                <p:nvPr/>
              </p:nvSpPr>
              <p:spPr bwMode="auto">
                <a:xfrm>
                  <a:off x="1792963" y="245472"/>
                  <a:ext cx="180739" cy="108105"/>
                </a:xfrm>
                <a:custGeom>
                  <a:avLst/>
                  <a:gdLst>
                    <a:gd name="T0" fmla="*/ 310 w 321"/>
                    <a:gd name="T1" fmla="*/ 86 h 193"/>
                    <a:gd name="T2" fmla="*/ 37 w 321"/>
                    <a:gd name="T3" fmla="*/ 86 h 193"/>
                    <a:gd name="T4" fmla="*/ 104 w 321"/>
                    <a:gd name="T5" fmla="*/ 19 h 193"/>
                    <a:gd name="T6" fmla="*/ 104 w 321"/>
                    <a:gd name="T7" fmla="*/ 4 h 193"/>
                    <a:gd name="T8" fmla="*/ 89 w 321"/>
                    <a:gd name="T9" fmla="*/ 4 h 193"/>
                    <a:gd name="T10" fmla="*/ 4 w 321"/>
                    <a:gd name="T11" fmla="*/ 89 h 193"/>
                    <a:gd name="T12" fmla="*/ 1 w 321"/>
                    <a:gd name="T13" fmla="*/ 93 h 193"/>
                    <a:gd name="T14" fmla="*/ 1 w 321"/>
                    <a:gd name="T15" fmla="*/ 101 h 193"/>
                    <a:gd name="T16" fmla="*/ 4 w 321"/>
                    <a:gd name="T17" fmla="*/ 104 h 193"/>
                    <a:gd name="T18" fmla="*/ 89 w 321"/>
                    <a:gd name="T19" fmla="*/ 190 h 193"/>
                    <a:gd name="T20" fmla="*/ 97 w 321"/>
                    <a:gd name="T21" fmla="*/ 193 h 193"/>
                    <a:gd name="T22" fmla="*/ 104 w 321"/>
                    <a:gd name="T23" fmla="*/ 190 h 193"/>
                    <a:gd name="T24" fmla="*/ 104 w 321"/>
                    <a:gd name="T25" fmla="*/ 174 h 193"/>
                    <a:gd name="T26" fmla="*/ 37 w 321"/>
                    <a:gd name="T27" fmla="*/ 107 h 193"/>
                    <a:gd name="T28" fmla="*/ 310 w 321"/>
                    <a:gd name="T29" fmla="*/ 107 h 193"/>
                    <a:gd name="T30" fmla="*/ 321 w 321"/>
                    <a:gd name="T31" fmla="*/ 97 h 193"/>
                    <a:gd name="T32" fmla="*/ 310 w 321"/>
                    <a:gd name="T33" fmla="*/ 86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193">
                      <a:moveTo>
                        <a:pt x="310" y="86"/>
                      </a:move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104" y="19"/>
                        <a:pt x="104" y="19"/>
                        <a:pt x="104" y="19"/>
                      </a:cubicBezTo>
                      <a:cubicBezTo>
                        <a:pt x="108" y="15"/>
                        <a:pt x="108" y="8"/>
                        <a:pt x="104" y="4"/>
                      </a:cubicBezTo>
                      <a:cubicBezTo>
                        <a:pt x="100" y="0"/>
                        <a:pt x="93" y="0"/>
                        <a:pt x="89" y="4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3" y="90"/>
                        <a:pt x="2" y="91"/>
                        <a:pt x="1" y="93"/>
                      </a:cubicBezTo>
                      <a:cubicBezTo>
                        <a:pt x="0" y="95"/>
                        <a:pt x="0" y="98"/>
                        <a:pt x="1" y="101"/>
                      </a:cubicBezTo>
                      <a:cubicBezTo>
                        <a:pt x="2" y="102"/>
                        <a:pt x="3" y="103"/>
                        <a:pt x="4" y="104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91" y="192"/>
                        <a:pt x="94" y="193"/>
                        <a:pt x="97" y="193"/>
                      </a:cubicBezTo>
                      <a:cubicBezTo>
                        <a:pt x="99" y="193"/>
                        <a:pt x="102" y="192"/>
                        <a:pt x="104" y="190"/>
                      </a:cubicBezTo>
                      <a:cubicBezTo>
                        <a:pt x="108" y="185"/>
                        <a:pt x="108" y="179"/>
                        <a:pt x="104" y="174"/>
                      </a:cubicBezTo>
                      <a:cubicBezTo>
                        <a:pt x="37" y="107"/>
                        <a:pt x="37" y="107"/>
                        <a:pt x="37" y="107"/>
                      </a:cubicBezTo>
                      <a:cubicBezTo>
                        <a:pt x="310" y="107"/>
                        <a:pt x="310" y="107"/>
                        <a:pt x="310" y="107"/>
                      </a:cubicBezTo>
                      <a:cubicBezTo>
                        <a:pt x="316" y="107"/>
                        <a:pt x="321" y="103"/>
                        <a:pt x="321" y="97"/>
                      </a:cubicBezTo>
                      <a:cubicBezTo>
                        <a:pt x="321" y="91"/>
                        <a:pt x="316" y="86"/>
                        <a:pt x="310" y="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4403"/>
                  <a:endParaRPr lang="en-GB" sz="15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12">
                  <a:hlinkClick r:id="" action="ppaction://hlinkshowjump?jump=previousslide"/>
                </p:cNvPr>
                <p:cNvSpPr>
                  <a:spLocks noEditPoints="1"/>
                </p:cNvSpPr>
                <p:nvPr/>
              </p:nvSpPr>
              <p:spPr bwMode="auto">
                <a:xfrm>
                  <a:off x="1739755" y="155947"/>
                  <a:ext cx="288000" cy="287155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4403"/>
                  <a:endParaRPr lang="en-GB" sz="155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" name="LinkHome">
                <a:hlinkClick r:id="" action="ppaction://noaction"/>
              </p:cNvPr>
              <p:cNvSpPr/>
              <p:nvPr userDrawn="1"/>
            </p:nvSpPr>
            <p:spPr bwMode="gray">
              <a:xfrm>
                <a:off x="6293713" y="4256376"/>
                <a:ext cx="323850" cy="3619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 defTabSz="714403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452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LinkForward">
                <a:hlinkClick r:id="" action="ppaction://hlinkshowjump?jump=nextslide"/>
              </p:cNvPr>
              <p:cNvSpPr/>
              <p:nvPr userDrawn="1"/>
            </p:nvSpPr>
            <p:spPr bwMode="gray">
              <a:xfrm>
                <a:off x="6875752" y="4256376"/>
                <a:ext cx="323850" cy="3619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 defTabSz="714403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452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LinkBackward">
                <a:hlinkClick r:id="" action="ppaction://hlinkshowjump?jump=previousslide"/>
              </p:cNvPr>
              <p:cNvSpPr/>
              <p:nvPr userDrawn="1"/>
            </p:nvSpPr>
            <p:spPr bwMode="gray">
              <a:xfrm>
                <a:off x="6580114" y="4256376"/>
                <a:ext cx="323850" cy="3619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 defTabSz="714403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452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Freeform 212">
              <a:hlinkClick r:id="" action="ppaction://noaction"/>
            </p:cNvPr>
            <p:cNvSpPr>
              <a:spLocks noEditPoints="1"/>
            </p:cNvSpPr>
            <p:nvPr/>
          </p:nvSpPr>
          <p:spPr bwMode="auto">
            <a:xfrm>
              <a:off x="6299693" y="4312311"/>
              <a:ext cx="288000" cy="28800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55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8" name="ContentsTable"/>
          <p:cNvGraphicFramePr>
            <a:graphicFrameLocks noGrp="1"/>
          </p:cNvGraphicFramePr>
          <p:nvPr userDrawn="1"/>
        </p:nvGraphicFramePr>
        <p:xfrm>
          <a:off x="6128146" y="2087196"/>
          <a:ext cx="4543150" cy="2631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4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2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2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3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3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4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4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5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6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6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7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7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8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8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9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9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10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10</a:t>
                      </a:r>
                    </a:p>
                  </a:txBody>
                  <a:tcPr marL="104270" marR="104270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26486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Заголовок и объект" userDrawn="1">
  <p:cSld name="3_Заголовок и объек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61" y="34950"/>
            <a:ext cx="1454793" cy="648000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39550" y="6492877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4403"/>
            <a:fld id="{00000000-1234-1234-1234-1234123412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1440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96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89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572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ster_Contents.Continua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36C4246-8D88-4304-8AAA-6EACD1BA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4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DCDFFED-34D0-4883-A1DD-35F0D1C0A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4403"/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44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093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Header"/>
          <p:cNvSpPr>
            <a:spLocks noGrp="1"/>
          </p:cNvSpPr>
          <p:nvPr>
            <p:ph type="title" hasCustomPrompt="1"/>
          </p:nvPr>
        </p:nvSpPr>
        <p:spPr>
          <a:xfrm>
            <a:off x="438802" y="955095"/>
            <a:ext cx="11165591" cy="391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EE3FFB2-1B11-4096-9934-774BBC8BB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061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pLine"/>
          <p:cNvSpPr>
            <a:spLocks noGrp="1"/>
          </p:cNvSpPr>
          <p:nvPr>
            <p:ph type="body" sz="quarter" idx="13" hasCustomPrompt="1"/>
          </p:nvPr>
        </p:nvSpPr>
        <p:spPr>
          <a:xfrm>
            <a:off x="413885" y="3761895"/>
            <a:ext cx="11165591" cy="470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71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SlideTitle"/>
          <p:cNvSpPr>
            <a:spLocks noGrp="1"/>
          </p:cNvSpPr>
          <p:nvPr>
            <p:ph type="title"/>
          </p:nvPr>
        </p:nvSpPr>
        <p:spPr>
          <a:xfrm>
            <a:off x="413886" y="1682228"/>
            <a:ext cx="11165591" cy="391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4" name="Рисунок 18">
            <a:extLst>
              <a:ext uri="{FF2B5EF4-FFF2-40B4-BE49-F238E27FC236}">
                <a16:creationId xmlns="" xmlns:a16="http://schemas.microsoft.com/office/drawing/2014/main" id="{136CA4DC-588E-4061-BC7D-7B542702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1" y="364543"/>
            <a:ext cx="10878575" cy="461869"/>
          </a:xfrm>
          <a:prstGeom prst="rect">
            <a:avLst/>
          </a:prstGeom>
        </p:spPr>
      </p:pic>
      <p:pic>
        <p:nvPicPr>
          <p:cNvPr id="5" name="Рисунок 19">
            <a:extLst>
              <a:ext uri="{FF2B5EF4-FFF2-40B4-BE49-F238E27FC236}">
                <a16:creationId xmlns="" xmlns:a16="http://schemas.microsoft.com/office/drawing/2014/main" id="{5C6DB4CA-498A-473A-B728-54379FDB6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8" y="103007"/>
            <a:ext cx="1225047" cy="98493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51B75AC-6737-4483-AAC4-75CFEAFE7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345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 noChangeAspect="1"/>
          </p:cNvGrpSpPr>
          <p:nvPr userDrawn="1"/>
        </p:nvGrpSpPr>
        <p:grpSpPr>
          <a:xfrm>
            <a:off x="512300" y="259077"/>
            <a:ext cx="2304000" cy="32850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16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4403"/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92B6D0DF-5683-4045-94AB-7868A752F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219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73F365CC-2E2E-4E66-9B88-9620A8D96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3817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D489C38-F465-4AB5-83CC-609AA8C9B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12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49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A92727-021C-4E33-8B3B-159F4571E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82" y="131444"/>
            <a:ext cx="10322493" cy="705994"/>
          </a:xfrm>
          <a:prstGeom prst="rect">
            <a:avLst/>
          </a:prstGeom>
        </p:spPr>
        <p:txBody>
          <a:bodyPr/>
          <a:lstStyle>
            <a:lvl1pPr>
              <a:defRPr sz="159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B73960-229F-4D3A-A502-25E678B4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3" y="1228437"/>
            <a:ext cx="10515600" cy="49485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6B9A69-481A-4E1B-AC89-7D9A5980E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67" y="90360"/>
            <a:ext cx="980325" cy="7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5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32" y="274638"/>
            <a:ext cx="9756140" cy="1325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830773" y="6448427"/>
            <a:ext cx="1143298" cy="180974"/>
          </a:xfrm>
          <a:prstGeom prst="rect">
            <a:avLst/>
          </a:prstGeom>
        </p:spPr>
        <p:txBody>
          <a:bodyPr/>
          <a:lstStyle>
            <a:lvl1pPr>
              <a:defRPr sz="597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96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Header"/>
          <p:cNvSpPr>
            <a:spLocks noGrp="1"/>
          </p:cNvSpPr>
          <p:nvPr>
            <p:ph type="title" hasCustomPrompt="1"/>
          </p:nvPr>
        </p:nvSpPr>
        <p:spPr>
          <a:xfrm>
            <a:off x="438801" y="955094"/>
            <a:ext cx="11165591" cy="391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EE3FFB2-1B11-4096-9934-774BBC8BB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2806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pLine"/>
          <p:cNvSpPr>
            <a:spLocks noGrp="1"/>
          </p:cNvSpPr>
          <p:nvPr>
            <p:ph type="body" sz="quarter" idx="13" hasCustomPrompt="1"/>
          </p:nvPr>
        </p:nvSpPr>
        <p:spPr>
          <a:xfrm>
            <a:off x="413885" y="3761894"/>
            <a:ext cx="11165591" cy="470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97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SlideTitle"/>
          <p:cNvSpPr>
            <a:spLocks noGrp="1"/>
          </p:cNvSpPr>
          <p:nvPr>
            <p:ph type="title"/>
          </p:nvPr>
        </p:nvSpPr>
        <p:spPr>
          <a:xfrm>
            <a:off x="413886" y="1682227"/>
            <a:ext cx="11165591" cy="391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4" name="Рисунок 18">
            <a:extLst>
              <a:ext uri="{FF2B5EF4-FFF2-40B4-BE49-F238E27FC236}">
                <a16:creationId xmlns="" xmlns:a16="http://schemas.microsoft.com/office/drawing/2014/main" id="{136CA4DC-588E-4061-BC7D-7B542702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0" y="364542"/>
            <a:ext cx="10878575" cy="461869"/>
          </a:xfrm>
          <a:prstGeom prst="rect">
            <a:avLst/>
          </a:prstGeom>
        </p:spPr>
      </p:pic>
      <p:pic>
        <p:nvPicPr>
          <p:cNvPr id="5" name="Рисунок 19">
            <a:extLst>
              <a:ext uri="{FF2B5EF4-FFF2-40B4-BE49-F238E27FC236}">
                <a16:creationId xmlns="" xmlns:a16="http://schemas.microsoft.com/office/drawing/2014/main" id="{5C6DB4CA-498A-473A-B728-54379FDB6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7" y="103006"/>
            <a:ext cx="1225047" cy="98493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51B75AC-6737-4483-AAC4-75CFEAFE7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662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 noChangeAspect="1"/>
          </p:cNvGrpSpPr>
          <p:nvPr userDrawn="1"/>
        </p:nvGrpSpPr>
        <p:grpSpPr>
          <a:xfrm>
            <a:off x="512300" y="259077"/>
            <a:ext cx="2304000" cy="32850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16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92B6D0DF-5683-4045-94AB-7868A752F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6406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73F365CC-2E2E-4E66-9B88-9620A8D96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9375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A4C224A-5757-4F8F-8448-6D4EB5295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58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D489C38-F465-4AB5-83CC-609AA8C9B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1663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A92727-021C-4E33-8B3B-159F4571E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81" y="131444"/>
            <a:ext cx="10322493" cy="70599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B73960-229F-4D3A-A502-25E678B4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2" y="1228436"/>
            <a:ext cx="10515600" cy="49485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6B9A69-481A-4E1B-AC89-7D9A5980E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66" y="90360"/>
            <a:ext cx="980325" cy="7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30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0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38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46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55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2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2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94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10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6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506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1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178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_Contents.Continua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36C4246-8D88-4304-8AAA-6EACD1BA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4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DCDFFED-34D0-4883-A1DD-35F0D1C0A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3281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32" y="274638"/>
            <a:ext cx="9756140" cy="1325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830773" y="6448427"/>
            <a:ext cx="1143298" cy="180974"/>
          </a:xfrm>
          <a:prstGeom prst="rect">
            <a:avLst/>
          </a:prstGeom>
        </p:spPr>
        <p:txBody>
          <a:bodyPr/>
          <a:lstStyle>
            <a:lvl1pPr>
              <a:defRPr sz="597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26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Расположение сдвоенных рисунков в основной стать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2FFD63-8D92-B741-B6B3-1FE000FF2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80" y="212541"/>
            <a:ext cx="4970195" cy="744960"/>
          </a:xfrm>
        </p:spPr>
        <p:txBody>
          <a:bodyPr rtlCol="0">
            <a:normAutofit/>
          </a:bodyPr>
          <a:lstStyle>
            <a:lvl1pPr>
              <a:defRPr sz="2386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 noProof="0"/>
              <a:t>Заголовок основной статьи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C7A09F6-762B-1942-9CA5-5B6680E33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672542B-48FE-D14C-A887-2A6324894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CB2079F2-58AF-ED44-82D7-E04B2F6FD68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6A4B57-8BC2-1446-9E08-DD15BBFF07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BBA49961-C1CF-45FB-AC3B-6CA10372FE36}" type="datetime1">
              <a:rPr lang="ru-RU" noProof="0" smtClean="0"/>
              <a:t>06.06.2023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092FED9-F29D-644B-BCF2-2968CED2C749}"/>
              </a:ext>
            </a:extLst>
          </p:cNvPr>
          <p:cNvCxnSpPr>
            <a:cxnSpLocks/>
          </p:cNvCxnSpPr>
          <p:nvPr userDrawn="1"/>
        </p:nvCxnSpPr>
        <p:spPr>
          <a:xfrm>
            <a:off x="639148" y="212543"/>
            <a:ext cx="0" cy="97831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02DDB3CA-4049-BD4C-83A1-7BBF091B27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171" y="3827318"/>
            <a:ext cx="5378823" cy="2538196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30000"/>
              </a:lnSpc>
              <a:buNone/>
              <a:defRPr sz="955"/>
            </a:lvl1pPr>
            <a:lvl2pPr>
              <a:defRPr sz="1091"/>
            </a:lvl2pPr>
            <a:lvl3pPr>
              <a:defRPr sz="955"/>
            </a:lvl3pPr>
            <a:lvl4pPr>
              <a:defRPr sz="818"/>
            </a:lvl4pPr>
            <a:lvl5pPr>
              <a:defRPr sz="818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адпись 13">
            <a:extLst>
              <a:ext uri="{FF2B5EF4-FFF2-40B4-BE49-F238E27FC236}">
                <a16:creationId xmlns="" xmlns:a16="http://schemas.microsoft.com/office/drawing/2014/main" id="{52D08331-6544-744C-8571-269612F406D9}"/>
              </a:ext>
            </a:extLst>
          </p:cNvPr>
          <p:cNvSpPr txBox="1"/>
          <p:nvPr userDrawn="1"/>
        </p:nvSpPr>
        <p:spPr>
          <a:xfrm>
            <a:off x="6096001" y="212542"/>
            <a:ext cx="5967035" cy="21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ru-RU" sz="803" noProof="0"/>
          </a:p>
        </p:txBody>
      </p:sp>
      <p:sp>
        <p:nvSpPr>
          <p:cNvPr id="15" name="Текст 11">
            <a:extLst>
              <a:ext uri="{FF2B5EF4-FFF2-40B4-BE49-F238E27FC236}">
                <a16:creationId xmlns="" xmlns:a16="http://schemas.microsoft.com/office/drawing/2014/main" id="{5A048A91-9FD9-5B42-9AFE-B422C92023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212542"/>
            <a:ext cx="5967035" cy="3421081"/>
          </a:xfrm>
        </p:spPr>
        <p:txBody>
          <a:bodyPr numCol="2" spcCol="182880" rtlCol="0">
            <a:normAutofit/>
          </a:bodyPr>
          <a:lstStyle>
            <a:lvl1pPr marL="0" marR="0" indent="0" algn="l" defTabSz="914396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55"/>
            </a:lvl1pPr>
            <a:lvl2pPr>
              <a:defRPr sz="1091"/>
            </a:lvl2pPr>
            <a:lvl3pPr>
              <a:defRPr sz="955"/>
            </a:lvl3pPr>
            <a:lvl4pPr>
              <a:defRPr sz="818"/>
            </a:lvl4pPr>
            <a:lvl5pPr>
              <a:defRPr sz="818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D46783C4-8F93-F94E-B6D3-5BE51513E0E5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907" y="3528238"/>
            <a:ext cx="3941001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исунок 9">
            <a:extLst>
              <a:ext uri="{FF2B5EF4-FFF2-40B4-BE49-F238E27FC236}">
                <a16:creationId xmlns="" xmlns:a16="http://schemas.microsoft.com/office/drawing/2014/main" id="{437E525F-D5A8-D64A-B798-1425912049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1380" y="3827318"/>
            <a:ext cx="5901655" cy="2538196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6" name="Рисунок 9">
            <a:extLst>
              <a:ext uri="{FF2B5EF4-FFF2-40B4-BE49-F238E27FC236}">
                <a16:creationId xmlns="" xmlns:a16="http://schemas.microsoft.com/office/drawing/2014/main" id="{E705A1A8-3E55-7D4E-913B-4F23524407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6172" y="1317413"/>
            <a:ext cx="5361207" cy="2350530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 66">
            <a:extLst>
              <a:ext uri="{FF2B5EF4-FFF2-40B4-BE49-F238E27FC236}">
                <a16:creationId xmlns="" xmlns:a16="http://schemas.microsoft.com/office/drawing/2014/main" id="{B6C80278-5269-F841-93D4-E56B3EEA60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179" y="973463"/>
            <a:ext cx="1777696" cy="217389"/>
          </a:xfrm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sz="1091" b="1" u="none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19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96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94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93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Имя автора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EBCDE509-A226-5A4B-970D-4FE7712C6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966" y="212542"/>
            <a:ext cx="510183" cy="744959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2386">
                <a:solidFill>
                  <a:schemeClr val="accent4"/>
                </a:solidFill>
              </a:defRPr>
            </a:lvl1pPr>
            <a:lvl2pPr>
              <a:defRPr sz="150"/>
            </a:lvl2pPr>
            <a:lvl3pPr marL="914396" indent="0" algn="l">
              <a:buFontTx/>
              <a:buNone/>
              <a:defRPr sz="4432"/>
            </a:lvl3pPr>
          </a:lstStyle>
          <a:p>
            <a:pPr lvl="0" rtl="0"/>
            <a:r>
              <a:rPr lang="ru-RU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3695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Расположение рисунков в основной стать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2FFD63-8D92-B741-B6B3-1FE000FF2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80" y="212541"/>
            <a:ext cx="4970195" cy="744960"/>
          </a:xfrm>
        </p:spPr>
        <p:txBody>
          <a:bodyPr rtlCol="0">
            <a:normAutofit/>
          </a:bodyPr>
          <a:lstStyle>
            <a:lvl1pPr>
              <a:defRPr sz="2386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 noProof="0"/>
              <a:t>Заголовок основной статьи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C7A09F6-762B-1942-9CA5-5B6680E33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672542B-48FE-D14C-A887-2A6324894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CB2079F2-58AF-ED44-82D7-E04B2F6FD68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6A4B57-8BC2-1446-9E08-DD15BBFF07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062B678A-7B2C-4D55-913E-0A1C1A92CA68}" type="datetime1">
              <a:rPr lang="ru-RU" noProof="0" smtClean="0"/>
              <a:t>06.06.2023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092FED9-F29D-644B-BCF2-2968CED2C749}"/>
              </a:ext>
            </a:extLst>
          </p:cNvPr>
          <p:cNvCxnSpPr/>
          <p:nvPr userDrawn="1"/>
        </p:nvCxnSpPr>
        <p:spPr>
          <a:xfrm>
            <a:off x="639148" y="212543"/>
            <a:ext cx="0" cy="74495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04A0D6F-F996-434B-9FCE-1D573737EE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6172" y="1317413"/>
            <a:ext cx="5361207" cy="2350530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02DDB3CA-4049-BD4C-83A1-7BBF091B27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171" y="3827318"/>
            <a:ext cx="5378823" cy="2538196"/>
          </a:xfrm>
        </p:spPr>
        <p:txBody>
          <a:bodyPr numCol="2" spcCol="182880" rtlCol="0">
            <a:normAutofit/>
          </a:bodyPr>
          <a:lstStyle>
            <a:lvl1pPr marL="0" indent="0">
              <a:lnSpc>
                <a:spcPct val="130000"/>
              </a:lnSpc>
              <a:buNone/>
              <a:defRPr sz="955"/>
            </a:lvl1pPr>
            <a:lvl2pPr>
              <a:defRPr sz="1091"/>
            </a:lvl2pPr>
            <a:lvl3pPr>
              <a:defRPr sz="955"/>
            </a:lvl3pPr>
            <a:lvl4pPr>
              <a:defRPr sz="818"/>
            </a:lvl4pPr>
            <a:lvl5pPr algn="l">
              <a:defRPr sz="818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адпись 13">
            <a:extLst>
              <a:ext uri="{FF2B5EF4-FFF2-40B4-BE49-F238E27FC236}">
                <a16:creationId xmlns="" xmlns:a16="http://schemas.microsoft.com/office/drawing/2014/main" id="{52D08331-6544-744C-8571-269612F406D9}"/>
              </a:ext>
            </a:extLst>
          </p:cNvPr>
          <p:cNvSpPr txBox="1"/>
          <p:nvPr userDrawn="1"/>
        </p:nvSpPr>
        <p:spPr>
          <a:xfrm>
            <a:off x="6096001" y="212542"/>
            <a:ext cx="5967035" cy="21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ru-RU" sz="803" noProof="0"/>
          </a:p>
        </p:txBody>
      </p:sp>
      <p:sp>
        <p:nvSpPr>
          <p:cNvPr id="15" name="Текст 11">
            <a:extLst>
              <a:ext uri="{FF2B5EF4-FFF2-40B4-BE49-F238E27FC236}">
                <a16:creationId xmlns="" xmlns:a16="http://schemas.microsoft.com/office/drawing/2014/main" id="{5A048A91-9FD9-5B42-9AFE-B422C92023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212542"/>
            <a:ext cx="5967035" cy="6152973"/>
          </a:xfrm>
        </p:spPr>
        <p:txBody>
          <a:bodyPr numCol="2" spcCol="182880" rtlCol="0">
            <a:normAutofit/>
          </a:bodyPr>
          <a:lstStyle>
            <a:lvl1pPr marL="0" marR="0" indent="0" algn="l" defTabSz="914396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55"/>
            </a:lvl1pPr>
            <a:lvl2pPr>
              <a:defRPr sz="1091"/>
            </a:lvl2pPr>
            <a:lvl3pPr>
              <a:defRPr sz="955"/>
            </a:lvl3pPr>
            <a:lvl4pPr>
              <a:defRPr sz="818"/>
            </a:lvl4pPr>
            <a:lvl5pPr>
              <a:defRPr sz="818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9984EB38-DD6D-2948-996C-2E9069D0A7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966" y="212542"/>
            <a:ext cx="510183" cy="744959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2386">
                <a:solidFill>
                  <a:schemeClr val="accent4"/>
                </a:solidFill>
              </a:defRPr>
            </a:lvl1pPr>
            <a:lvl2pPr>
              <a:defRPr sz="150"/>
            </a:lvl2pPr>
            <a:lvl3pPr marL="914396" indent="0" algn="l">
              <a:buFontTx/>
              <a:buNone/>
              <a:defRPr sz="4432"/>
            </a:lvl3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3" name="Текст 66">
            <a:extLst>
              <a:ext uri="{FF2B5EF4-FFF2-40B4-BE49-F238E27FC236}">
                <a16:creationId xmlns="" xmlns:a16="http://schemas.microsoft.com/office/drawing/2014/main" id="{81EF9CB8-C11A-5D44-876B-20EA78D2FC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179" y="973463"/>
            <a:ext cx="1777696" cy="217389"/>
          </a:xfrm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sz="1091" b="1" u="none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19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96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94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93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Имя автора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3D00EE4-469A-3640-B0D6-93DACF96A278}"/>
              </a:ext>
            </a:extLst>
          </p:cNvPr>
          <p:cNvCxnSpPr>
            <a:cxnSpLocks/>
          </p:cNvCxnSpPr>
          <p:nvPr userDrawn="1"/>
        </p:nvCxnSpPr>
        <p:spPr>
          <a:xfrm>
            <a:off x="639148" y="212543"/>
            <a:ext cx="0" cy="97831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661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Header"/>
          <p:cNvSpPr>
            <a:spLocks noGrp="1"/>
          </p:cNvSpPr>
          <p:nvPr>
            <p:ph type="title" hasCustomPrompt="1"/>
          </p:nvPr>
        </p:nvSpPr>
        <p:spPr>
          <a:xfrm>
            <a:off x="438801" y="955094"/>
            <a:ext cx="11165591" cy="391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9846192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pLine"/>
          <p:cNvSpPr>
            <a:spLocks noGrp="1"/>
          </p:cNvSpPr>
          <p:nvPr>
            <p:ph type="body" sz="quarter" idx="13" hasCustomPrompt="1"/>
          </p:nvPr>
        </p:nvSpPr>
        <p:spPr>
          <a:xfrm>
            <a:off x="413885" y="3761894"/>
            <a:ext cx="11165591" cy="470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97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SlideTitle"/>
          <p:cNvSpPr>
            <a:spLocks noGrp="1"/>
          </p:cNvSpPr>
          <p:nvPr>
            <p:ph type="title"/>
          </p:nvPr>
        </p:nvSpPr>
        <p:spPr>
          <a:xfrm>
            <a:off x="413886" y="1682227"/>
            <a:ext cx="11165591" cy="391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4" name="Рисунок 18">
            <a:extLst>
              <a:ext uri="{FF2B5EF4-FFF2-40B4-BE49-F238E27FC236}">
                <a16:creationId xmlns="" xmlns:a16="http://schemas.microsoft.com/office/drawing/2014/main" id="{136CA4DC-588E-4061-BC7D-7B542702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0" y="364542"/>
            <a:ext cx="10878575" cy="461869"/>
          </a:xfrm>
          <a:prstGeom prst="rect">
            <a:avLst/>
          </a:prstGeom>
        </p:spPr>
      </p:pic>
      <p:pic>
        <p:nvPicPr>
          <p:cNvPr id="5" name="Рисунок 19">
            <a:extLst>
              <a:ext uri="{FF2B5EF4-FFF2-40B4-BE49-F238E27FC236}">
                <a16:creationId xmlns="" xmlns:a16="http://schemas.microsoft.com/office/drawing/2014/main" id="{5C6DB4CA-498A-473A-B728-54379FDB6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7" y="103006"/>
            <a:ext cx="1225047" cy="9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71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 noChangeAspect="1"/>
          </p:cNvGrpSpPr>
          <p:nvPr userDrawn="1"/>
        </p:nvGrpSpPr>
        <p:grpSpPr>
          <a:xfrm>
            <a:off x="512300" y="259077"/>
            <a:ext cx="2304000" cy="32850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16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76227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57018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184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5235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234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_Contents.Continua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36C4246-8D88-4304-8AAA-6EACD1BA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3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DCDFFED-34D0-4883-A1DD-35F0D1C0A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5441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Header"/>
          <p:cNvSpPr>
            <a:spLocks noGrp="1"/>
          </p:cNvSpPr>
          <p:nvPr>
            <p:ph type="title" hasCustomPrompt="1"/>
          </p:nvPr>
        </p:nvSpPr>
        <p:spPr>
          <a:xfrm>
            <a:off x="438801" y="955094"/>
            <a:ext cx="11165591" cy="391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EE3FFB2-1B11-4096-9934-774BBC8BB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7484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pLine"/>
          <p:cNvSpPr>
            <a:spLocks noGrp="1"/>
          </p:cNvSpPr>
          <p:nvPr>
            <p:ph type="body" sz="quarter" idx="13" hasCustomPrompt="1"/>
          </p:nvPr>
        </p:nvSpPr>
        <p:spPr>
          <a:xfrm>
            <a:off x="413885" y="3761894"/>
            <a:ext cx="11165591" cy="470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97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SlideTitle"/>
          <p:cNvSpPr>
            <a:spLocks noGrp="1"/>
          </p:cNvSpPr>
          <p:nvPr>
            <p:ph type="title"/>
          </p:nvPr>
        </p:nvSpPr>
        <p:spPr>
          <a:xfrm>
            <a:off x="413886" y="1682227"/>
            <a:ext cx="11165591" cy="391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4" name="Рисунок 18">
            <a:extLst>
              <a:ext uri="{FF2B5EF4-FFF2-40B4-BE49-F238E27FC236}">
                <a16:creationId xmlns="" xmlns:a16="http://schemas.microsoft.com/office/drawing/2014/main" id="{136CA4DC-588E-4061-BC7D-7B542702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0" y="364542"/>
            <a:ext cx="10878575" cy="461869"/>
          </a:xfrm>
          <a:prstGeom prst="rect">
            <a:avLst/>
          </a:prstGeom>
        </p:spPr>
      </p:pic>
      <p:pic>
        <p:nvPicPr>
          <p:cNvPr id="5" name="Рисунок 19">
            <a:extLst>
              <a:ext uri="{FF2B5EF4-FFF2-40B4-BE49-F238E27FC236}">
                <a16:creationId xmlns="" xmlns:a16="http://schemas.microsoft.com/office/drawing/2014/main" id="{5C6DB4CA-498A-473A-B728-54379FDB6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7" y="103006"/>
            <a:ext cx="1225047" cy="98493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51B75AC-6737-4483-AAC4-75CFEAFE7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270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 noChangeAspect="1"/>
          </p:cNvGrpSpPr>
          <p:nvPr userDrawn="1"/>
        </p:nvGrpSpPr>
        <p:grpSpPr>
          <a:xfrm>
            <a:off x="512300" y="259077"/>
            <a:ext cx="2304000" cy="32850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16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92B6D0DF-5683-4045-94AB-7868A752F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8149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73F365CC-2E2E-4E66-9B88-9620A8D96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5440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A4C224A-5757-4F8F-8448-6D4EB5295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290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D489C38-F465-4AB5-83CC-609AA8C9B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3669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A92727-021C-4E33-8B3B-159F4571E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81" y="131444"/>
            <a:ext cx="10322493" cy="70599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B73960-229F-4D3A-A502-25E678B4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2" y="1228436"/>
            <a:ext cx="10515600" cy="49485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6B9A69-481A-4E1B-AC89-7D9A5980E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66" y="90360"/>
            <a:ext cx="980325" cy="7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48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Header"/>
          <p:cNvSpPr>
            <a:spLocks noGrp="1"/>
          </p:cNvSpPr>
          <p:nvPr>
            <p:ph type="title" hasCustomPrompt="1"/>
          </p:nvPr>
        </p:nvSpPr>
        <p:spPr>
          <a:xfrm>
            <a:off x="438801" y="955094"/>
            <a:ext cx="11165591" cy="391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EE3FFB2-1B11-4096-9934-774BBC8BB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3440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pLine"/>
          <p:cNvSpPr>
            <a:spLocks noGrp="1"/>
          </p:cNvSpPr>
          <p:nvPr>
            <p:ph type="body" sz="quarter" idx="13" hasCustomPrompt="1"/>
          </p:nvPr>
        </p:nvSpPr>
        <p:spPr>
          <a:xfrm>
            <a:off x="413885" y="3761894"/>
            <a:ext cx="11165591" cy="470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97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SlideTitle"/>
          <p:cNvSpPr>
            <a:spLocks noGrp="1"/>
          </p:cNvSpPr>
          <p:nvPr>
            <p:ph type="title"/>
          </p:nvPr>
        </p:nvSpPr>
        <p:spPr>
          <a:xfrm>
            <a:off x="413886" y="1682227"/>
            <a:ext cx="11165591" cy="391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4" name="Рисунок 18">
            <a:extLst>
              <a:ext uri="{FF2B5EF4-FFF2-40B4-BE49-F238E27FC236}">
                <a16:creationId xmlns="" xmlns:a16="http://schemas.microsoft.com/office/drawing/2014/main" id="{136CA4DC-588E-4061-BC7D-7B542702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0" y="364542"/>
            <a:ext cx="10878575" cy="461869"/>
          </a:xfrm>
          <a:prstGeom prst="rect">
            <a:avLst/>
          </a:prstGeom>
        </p:spPr>
      </p:pic>
      <p:pic>
        <p:nvPicPr>
          <p:cNvPr id="5" name="Рисунок 19">
            <a:extLst>
              <a:ext uri="{FF2B5EF4-FFF2-40B4-BE49-F238E27FC236}">
                <a16:creationId xmlns="" xmlns:a16="http://schemas.microsoft.com/office/drawing/2014/main" id="{5C6DB4CA-498A-473A-B728-54379FDB6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7" y="103006"/>
            <a:ext cx="1225047" cy="98493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51B75AC-6737-4483-AAC4-75CFEAFE7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703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25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 noChangeAspect="1"/>
          </p:cNvGrpSpPr>
          <p:nvPr userDrawn="1"/>
        </p:nvGrpSpPr>
        <p:grpSpPr>
          <a:xfrm>
            <a:off x="512300" y="259077"/>
            <a:ext cx="2304000" cy="32850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16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92B6D0DF-5683-4045-94AB-7868A752F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3976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73F365CC-2E2E-4E66-9B88-9620A8D96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5589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A4C224A-5757-4F8F-8448-6D4EB5295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91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D489C38-F465-4AB5-83CC-609AA8C9B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9653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A92727-021C-4E33-8B3B-159F4571E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81" y="131444"/>
            <a:ext cx="10322493" cy="70599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B73960-229F-4D3A-A502-25E678B4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2" y="1228436"/>
            <a:ext cx="10515600" cy="49485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6B9A69-481A-4E1B-AC89-7D9A5980E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66" y="90360"/>
            <a:ext cx="980325" cy="7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957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_Contents.Continua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36C4246-8D88-4304-8AAA-6EACD1BA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4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DCDFFED-34D0-4883-A1DD-35F0D1C0A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85680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Header"/>
          <p:cNvSpPr>
            <a:spLocks noGrp="1"/>
          </p:cNvSpPr>
          <p:nvPr>
            <p:ph type="title" hasCustomPrompt="1"/>
          </p:nvPr>
        </p:nvSpPr>
        <p:spPr>
          <a:xfrm>
            <a:off x="438802" y="955095"/>
            <a:ext cx="11165591" cy="391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EE3FFB2-1B11-4096-9934-774BBC8BB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3419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pLine"/>
          <p:cNvSpPr>
            <a:spLocks noGrp="1"/>
          </p:cNvSpPr>
          <p:nvPr>
            <p:ph type="body" sz="quarter" idx="13" hasCustomPrompt="1"/>
          </p:nvPr>
        </p:nvSpPr>
        <p:spPr>
          <a:xfrm>
            <a:off x="413885" y="3761895"/>
            <a:ext cx="11165591" cy="470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71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SlideTitle"/>
          <p:cNvSpPr>
            <a:spLocks noGrp="1"/>
          </p:cNvSpPr>
          <p:nvPr>
            <p:ph type="title"/>
          </p:nvPr>
        </p:nvSpPr>
        <p:spPr>
          <a:xfrm>
            <a:off x="413886" y="1682228"/>
            <a:ext cx="11165591" cy="391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51B75AC-6737-4483-AAC4-75CFEAFE7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482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 noChangeAspect="1"/>
          </p:cNvGrpSpPr>
          <p:nvPr userDrawn="1"/>
        </p:nvGrpSpPr>
        <p:grpSpPr>
          <a:xfrm>
            <a:off x="512300" y="259077"/>
            <a:ext cx="2304000" cy="32850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16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10" dirty="0">
                <a:solidFill>
                  <a:prstClr val="white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92B6D0DF-5683-4045-94AB-7868A752F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69276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73F365CC-2E2E-4E66-9B88-9620A8D96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74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oleObject" Target="../embeddings/oleObject21.bin"/><Relationship Id="rId5" Type="http://schemas.openxmlformats.org/officeDocument/2006/relationships/slideLayout" Target="../slideLayouts/slideLayout92.xml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91.xml"/><Relationship Id="rId9" Type="http://schemas.openxmlformats.org/officeDocument/2006/relationships/vmlDrawing" Target="../drawings/vmlDrawing14.vml"/><Relationship Id="rId1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ags" Target="../tags/tag26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vmlDrawing" Target="../drawings/vmlDrawing17.v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oleObject" Target="../embeddings/oleObject26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33.xml"/><Relationship Id="rId9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41.xml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49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8.xml"/><Relationship Id="rId9" Type="http://schemas.openxmlformats.org/officeDocument/2006/relationships/vmlDrawing" Target="../drawings/vmlDrawing3.v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oleObject" Target="../embeddings/oleObject6.bin"/><Relationship Id="rId5" Type="http://schemas.openxmlformats.org/officeDocument/2006/relationships/slideLayout" Target="../slideLayouts/slideLayout56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55.xml"/><Relationship Id="rId9" Type="http://schemas.openxmlformats.org/officeDocument/2006/relationships/vmlDrawing" Target="../drawings/vmlDrawing5.v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8.xml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77.xml"/><Relationship Id="rId9" Type="http://schemas.openxmlformats.org/officeDocument/2006/relationships/tags" Target="../tags/tag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5.jpe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83.xml"/><Relationship Id="rId9" Type="http://schemas.openxmlformats.org/officeDocument/2006/relationships/theme" Target="../theme/theme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46D5-4731-414E-9D4C-C2CBBA2A4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3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70" r:id="rId13"/>
    <p:sldLayoutId id="2147483771" r:id="rId14"/>
    <p:sldLayoutId id="2147483773" r:id="rId15"/>
    <p:sldLayoutId id="214748377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121" y="1594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1" y="1594"/>
                        <a:ext cx="211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18">
            <a:extLst>
              <a:ext uri="{FF2B5EF4-FFF2-40B4-BE49-F238E27FC236}">
                <a16:creationId xmlns="" xmlns:a16="http://schemas.microsoft.com/office/drawing/2014/main" id="{6EF8592A-3580-4A9A-AAF1-BB90AE517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0" y="364542"/>
            <a:ext cx="10878575" cy="461869"/>
          </a:xfrm>
          <a:prstGeom prst="rect">
            <a:avLst/>
          </a:prstGeom>
        </p:spPr>
      </p:pic>
      <p:pic>
        <p:nvPicPr>
          <p:cNvPr id="7" name="Рисунок 19">
            <a:extLst>
              <a:ext uri="{FF2B5EF4-FFF2-40B4-BE49-F238E27FC236}">
                <a16:creationId xmlns="" xmlns:a16="http://schemas.microsoft.com/office/drawing/2014/main" id="{8B6F3F1A-F341-4CCB-934E-C875D06BD8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7" y="103006"/>
            <a:ext cx="1225047" cy="984939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B6B2E5E2-0795-4D8A-8468-F6C26861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3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04F0177-CADF-4710-AFA1-12941B99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863" y="1736315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D0DDDA5-E99D-4950-A0D8-4C1D671AF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6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transition>
    <p:fade/>
  </p:transition>
  <p:hf hdr="0" ftr="0" dt="0"/>
  <p:txStyles>
    <p:titleStyle>
      <a:lvl1pPr algn="l" defTabSz="1129598" rtl="0" eaLnBrk="1" latinLnBrk="0" hangingPunct="1">
        <a:spcBef>
          <a:spcPct val="0"/>
        </a:spcBef>
        <a:buNone/>
        <a:defRPr sz="1814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l" defTabSz="1129598" rtl="0" eaLnBrk="1" latinLnBrk="0" hangingPunct="1">
        <a:spcBef>
          <a:spcPts val="0"/>
        </a:spcBef>
        <a:spcAft>
          <a:spcPts val="1235"/>
        </a:spcAft>
        <a:buSzPct val="100000"/>
        <a:buFont typeface="Arial" panose="020B0604020202020204" pitchFamily="34" charset="0"/>
        <a:buNone/>
        <a:defRPr sz="1633" b="1" kern="1200">
          <a:solidFill>
            <a:srgbClr val="C4D600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0" indent="0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Arial"/>
        <a:buNone/>
        <a:defRPr lang="en-US" sz="1633" b="1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217914" indent="-217914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Arial" panose="020B0604020202020204" pitchFamily="34" charset="0"/>
        <a:buChar char="•"/>
        <a:defRPr lang="en-US" sz="1633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440277" indent="-217914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Verdana" panose="020B0604030504040204" pitchFamily="34" charset="0"/>
        <a:buChar char="−"/>
        <a:defRPr lang="en-US" sz="1633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658190" indent="-217914" algn="l" defTabSz="98643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Verdana" panose="020B0604030504040204" pitchFamily="34" charset="0"/>
        <a:buChar char="−"/>
        <a:tabLst/>
        <a:defRPr lang="en-US" sz="1633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>
          <a:solidFill>
            <a:schemeClr val="tx1"/>
          </a:solidFill>
          <a:latin typeface="+mn-lt"/>
          <a:ea typeface="+mn-ea"/>
          <a:cs typeface="+mn-cs"/>
        </a:defRPr>
      </a:lvl7pPr>
      <a:lvl8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1pPr>
      <a:lvl2pPr marL="564800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2pPr>
      <a:lvl3pPr marL="1129598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694396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4pPr>
      <a:lvl5pPr marL="2259194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5pPr>
      <a:lvl6pPr marL="2823993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6pPr>
      <a:lvl7pPr marL="3388792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7pPr>
      <a:lvl8pPr marL="3953589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8pPr>
      <a:lvl9pPr marL="4518389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6">
          <p15:clr>
            <a:srgbClr val="F26B43"/>
          </p15:clr>
        </p15:guide>
        <p15:guide id="2" pos="8109">
          <p15:clr>
            <a:srgbClr val="F26B43"/>
          </p15:clr>
        </p15:guide>
        <p15:guide id="3" orient="horz" pos="74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680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orient="horz" pos="4496">
          <p15:clr>
            <a:srgbClr val="F26B43"/>
          </p15:clr>
        </p15:guide>
        <p15:guide id="8" pos="4090">
          <p15:clr>
            <a:srgbClr val="43B02A"/>
          </p15:clr>
        </p15:guide>
        <p15:guide id="9" pos="4374">
          <p15:clr>
            <a:srgbClr val="43B02A"/>
          </p15:clr>
        </p15:guide>
        <p15:guide id="10" orient="horz" pos="2743">
          <p15:clr>
            <a:srgbClr val="43B02A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2121" y="1594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21" y="1594"/>
                        <a:ext cx="211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B6B2E5E2-0795-4D8A-8468-F6C26861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4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04F0177-CADF-4710-AFA1-12941B99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864" y="1736315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D0DDDA5-E99D-4950-A0D8-4C1D671AF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6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transition>
    <p:fade/>
  </p:transition>
  <p:hf hdr="0" ftr="0" dt="0"/>
  <p:txStyles>
    <p:titleStyle>
      <a:lvl1pPr algn="l" defTabSz="898724" rtl="0" eaLnBrk="1" latinLnBrk="0" hangingPunct="1">
        <a:spcBef>
          <a:spcPct val="0"/>
        </a:spcBef>
        <a:buNone/>
        <a:defRPr sz="1443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l" defTabSz="898724" rtl="0" eaLnBrk="1" latinLnBrk="0" hangingPunct="1">
        <a:spcBef>
          <a:spcPts val="0"/>
        </a:spcBef>
        <a:spcAft>
          <a:spcPts val="982"/>
        </a:spcAft>
        <a:buSzPct val="100000"/>
        <a:buFont typeface="Arial" panose="020B0604020202020204" pitchFamily="34" charset="0"/>
        <a:buNone/>
        <a:defRPr sz="1299" b="1" kern="1200">
          <a:solidFill>
            <a:srgbClr val="C4D600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0" indent="0" algn="l" defTabSz="898724" rtl="0" eaLnBrk="1" latinLnBrk="0" hangingPunct="1">
        <a:spcBef>
          <a:spcPts val="0"/>
        </a:spcBef>
        <a:spcAft>
          <a:spcPts val="982"/>
        </a:spcAft>
        <a:buClrTx/>
        <a:buSzPct val="100000"/>
        <a:buFont typeface="Arial"/>
        <a:buNone/>
        <a:defRPr lang="en-US" sz="1299" b="1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73376" indent="-173376" algn="l" defTabSz="898724" rtl="0" eaLnBrk="1" latinLnBrk="0" hangingPunct="1">
        <a:spcBef>
          <a:spcPts val="0"/>
        </a:spcBef>
        <a:spcAft>
          <a:spcPts val="982"/>
        </a:spcAft>
        <a:buClrTx/>
        <a:buSzPct val="100000"/>
        <a:buFont typeface="Arial" panose="020B0604020202020204" pitchFamily="34" charset="0"/>
        <a:buChar char="•"/>
        <a:defRPr lang="en-US" sz="1299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350291" indent="-173376" algn="l" defTabSz="898724" rtl="0" eaLnBrk="1" latinLnBrk="0" hangingPunct="1">
        <a:spcBef>
          <a:spcPts val="0"/>
        </a:spcBef>
        <a:spcAft>
          <a:spcPts val="982"/>
        </a:spcAft>
        <a:buClrTx/>
        <a:buSzPct val="100000"/>
        <a:buFont typeface="Verdana" panose="020B0604030504040204" pitchFamily="34" charset="0"/>
        <a:buChar char="−"/>
        <a:defRPr lang="en-US" sz="1299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523666" indent="-173376" algn="l" defTabSz="784824" rtl="0" eaLnBrk="1" latinLnBrk="0" hangingPunct="1">
        <a:spcBef>
          <a:spcPts val="0"/>
        </a:spcBef>
        <a:spcAft>
          <a:spcPts val="982"/>
        </a:spcAft>
        <a:buClrTx/>
        <a:buSzPct val="100000"/>
        <a:buFont typeface="Verdana" panose="020B0604030504040204" pitchFamily="34" charset="0"/>
        <a:buChar char="−"/>
        <a:tabLst/>
        <a:defRPr lang="en-US" sz="1299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523666" indent="-173376" algn="l" defTabSz="898724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23666" indent="-173376" algn="l" defTabSz="898724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>
          <a:solidFill>
            <a:schemeClr val="tx1"/>
          </a:solidFill>
          <a:latin typeface="+mn-lt"/>
          <a:ea typeface="+mn-ea"/>
          <a:cs typeface="+mn-cs"/>
        </a:defRPr>
      </a:lvl7pPr>
      <a:lvl8pPr marL="523666" indent="-173376" algn="l" defTabSz="898724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23666" indent="-173376" algn="l" defTabSz="898724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9363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8724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8086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97447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46810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96172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45533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94895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6">
          <p15:clr>
            <a:srgbClr val="F26B43"/>
          </p15:clr>
        </p15:guide>
        <p15:guide id="2" pos="8109">
          <p15:clr>
            <a:srgbClr val="F26B43"/>
          </p15:clr>
        </p15:guide>
        <p15:guide id="3" orient="horz" pos="74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680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orient="horz" pos="4496">
          <p15:clr>
            <a:srgbClr val="F26B43"/>
          </p15:clr>
        </p15:guide>
        <p15:guide id="8" pos="4090">
          <p15:clr>
            <a:srgbClr val="43B02A"/>
          </p15:clr>
        </p15:guide>
        <p15:guide id="9" pos="4374">
          <p15:clr>
            <a:srgbClr val="43B02A"/>
          </p15:clr>
        </p15:guide>
        <p15:guide id="10" orient="horz" pos="2743">
          <p15:clr>
            <a:srgbClr val="43B02A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A65D0F-EF66-7A66-E45C-1E688C73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B762A5-D98F-11F5-2EE2-226FDE8CB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035CD9-4862-13D5-8E35-3F986F163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FA46-F861-4027-B298-751B781548C2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4A5EEB-194F-DEA1-BB64-2E7CAD4B2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36C208-1593-E091-2237-4A65D6DA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BEB6-96A5-4847-A25A-B2480D00B274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54545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smtClean="0">
                <a:solidFill>
                  <a:srgbClr val="545454"/>
                </a:solidFill>
              </a:rPr>
              <a:pPr/>
              <a:t>‹#›</a:t>
            </a:fld>
            <a:endParaRPr lang="ru-RU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6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120" y="1594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0" y="1594"/>
                        <a:ext cx="211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tandardTextbox"/>
          <p:cNvSpPr>
            <a:spLocks noGrp="1"/>
          </p:cNvSpPr>
          <p:nvPr>
            <p:ph type="body" idx="1"/>
          </p:nvPr>
        </p:nvSpPr>
        <p:spPr>
          <a:xfrm>
            <a:off x="512300" y="1762745"/>
            <a:ext cx="2855085" cy="1527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203936" y="6474920"/>
            <a:ext cx="473955" cy="97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714403">
              <a:spcBef>
                <a:spcPts val="544"/>
              </a:spcBef>
              <a:buSzPct val="100000"/>
              <a:buFont typeface="Arial"/>
              <a:buNone/>
            </a:pPr>
            <a:fld id="{6A8D1C03-AAA8-43EC-B489-78E602BCCCAE}" type="slidenum">
              <a:rPr lang="en-GB" sz="635" smtClean="0">
                <a:solidFill>
                  <a:srgbClr val="000000"/>
                </a:solidFill>
                <a:cs typeface="Arial" charset="0"/>
              </a:rPr>
              <a:pPr algn="r" defTabSz="714403">
                <a:spcBef>
                  <a:spcPts val="544"/>
                </a:spcBef>
                <a:buSzPct val="100000"/>
                <a:buFont typeface="Arial"/>
                <a:buNone/>
              </a:pPr>
              <a:t>‹#›</a:t>
            </a:fld>
            <a:endParaRPr lang="en-GB" sz="635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>
    <p:fade/>
  </p:transition>
  <p:hf hdr="0" dt="0"/>
  <p:txStyles>
    <p:titleStyle>
      <a:lvl1pPr algn="l" defTabSz="898646" rtl="0" eaLnBrk="1" latinLnBrk="0" hangingPunct="1">
        <a:spcBef>
          <a:spcPct val="0"/>
        </a:spcBef>
        <a:buNone/>
        <a:defRPr sz="18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8646" rtl="0" eaLnBrk="1" latinLnBrk="0" hangingPunct="1">
        <a:spcBef>
          <a:spcPts val="0"/>
        </a:spcBef>
        <a:spcAft>
          <a:spcPts val="982"/>
        </a:spcAft>
        <a:buSzPct val="100000"/>
        <a:buFont typeface="Arial" panose="020B0604020202020204" pitchFamily="34" charset="0"/>
        <a:buNone/>
        <a:defRPr sz="907" b="1" kern="1200">
          <a:solidFill>
            <a:srgbClr val="C4D600"/>
          </a:solidFill>
          <a:latin typeface="+mn-lt"/>
          <a:ea typeface="+mn-ea"/>
          <a:cs typeface="+mn-cs"/>
        </a:defRPr>
      </a:lvl1pPr>
      <a:lvl2pPr marL="0" indent="0" algn="l" defTabSz="898646" rtl="0" eaLnBrk="1" latinLnBrk="0" hangingPunct="1">
        <a:spcBef>
          <a:spcPts val="0"/>
        </a:spcBef>
        <a:spcAft>
          <a:spcPts val="982"/>
        </a:spcAft>
        <a:buClrTx/>
        <a:buSzPct val="100000"/>
        <a:buFont typeface="Arial"/>
        <a:buNone/>
        <a:defRPr lang="en-US" sz="907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3360" indent="-173360" algn="l" defTabSz="898646" rtl="0" eaLnBrk="1" latinLnBrk="0" hangingPunct="1">
        <a:spcBef>
          <a:spcPts val="0"/>
        </a:spcBef>
        <a:spcAft>
          <a:spcPts val="982"/>
        </a:spcAft>
        <a:buClrTx/>
        <a:buSzPct val="100000"/>
        <a:buFont typeface="Arial" panose="020B0604020202020204" pitchFamily="34" charset="0"/>
        <a:buChar char="•"/>
        <a:defRPr lang="en-US" sz="907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0260" indent="-173360" algn="l" defTabSz="898646" rtl="0" eaLnBrk="1" latinLnBrk="0" hangingPunct="1">
        <a:spcBef>
          <a:spcPts val="0"/>
        </a:spcBef>
        <a:spcAft>
          <a:spcPts val="982"/>
        </a:spcAft>
        <a:buClrTx/>
        <a:buSzPct val="100000"/>
        <a:buFont typeface="Verdana" panose="020B0604030504040204" pitchFamily="34" charset="0"/>
        <a:buChar char="−"/>
        <a:defRPr lang="en-US" sz="907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23620" indent="-173360" algn="l" defTabSz="784755" rtl="0" eaLnBrk="1" latinLnBrk="0" hangingPunct="1">
        <a:spcBef>
          <a:spcPts val="0"/>
        </a:spcBef>
        <a:spcAft>
          <a:spcPts val="982"/>
        </a:spcAft>
        <a:buClrTx/>
        <a:buSzPct val="100000"/>
        <a:buFont typeface="Verdana" panose="020B0604030504040204" pitchFamily="34" charset="0"/>
        <a:buChar char="−"/>
        <a:tabLst/>
        <a:defRPr lang="en-US" sz="907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23620" indent="-173360" algn="l" defTabSz="898646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23620" indent="-173360" algn="l" defTabSz="898646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>
          <a:solidFill>
            <a:schemeClr val="tx1"/>
          </a:solidFill>
          <a:latin typeface="+mn-lt"/>
          <a:ea typeface="+mn-ea"/>
          <a:cs typeface="+mn-cs"/>
        </a:defRPr>
      </a:lvl7pPr>
      <a:lvl8pPr marL="523620" indent="-173360" algn="l" defTabSz="898646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23620" indent="-173360" algn="l" defTabSz="898646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9323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8646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7969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97290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46614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95936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45258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94581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>
          <p15:clr>
            <a:srgbClr val="F26B43"/>
          </p15:clr>
        </p15:guide>
        <p15:guide id="2" pos="6451">
          <p15:clr>
            <a:srgbClr val="F26B43"/>
          </p15:clr>
        </p15:guide>
        <p15:guide id="3" orient="horz" pos="74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680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orient="horz" pos="4496">
          <p15:clr>
            <a:srgbClr val="F26B43"/>
          </p15:clr>
        </p15:guide>
        <p15:guide id="8" pos="3254">
          <p15:clr>
            <a:srgbClr val="43B02A"/>
          </p15:clr>
        </p15:guide>
        <p15:guide id="9" pos="3480">
          <p15:clr>
            <a:srgbClr val="43B02A"/>
          </p15:clr>
        </p15:guide>
        <p15:guide id="10" orient="horz" pos="2743">
          <p15:clr>
            <a:srgbClr val="43B02A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120" y="1594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20" y="1594"/>
                        <a:ext cx="211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tandardTextbox"/>
          <p:cNvSpPr>
            <a:spLocks noGrp="1"/>
          </p:cNvSpPr>
          <p:nvPr>
            <p:ph type="body" idx="1"/>
          </p:nvPr>
        </p:nvSpPr>
        <p:spPr>
          <a:xfrm>
            <a:off x="512300" y="1762745"/>
            <a:ext cx="2855085" cy="1527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203936" y="6474920"/>
            <a:ext cx="473955" cy="97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714403">
              <a:spcBef>
                <a:spcPts val="544"/>
              </a:spcBef>
              <a:buSzPct val="100000"/>
              <a:buFont typeface="Arial"/>
              <a:buNone/>
            </a:pPr>
            <a:fld id="{6A8D1C03-AAA8-43EC-B489-78E602BCCCAE}" type="slidenum">
              <a:rPr lang="en-GB" sz="635" smtClean="0">
                <a:solidFill>
                  <a:srgbClr val="000000"/>
                </a:solidFill>
                <a:cs typeface="Arial" charset="0"/>
              </a:rPr>
              <a:pPr algn="r" defTabSz="714403">
                <a:spcBef>
                  <a:spcPts val="544"/>
                </a:spcBef>
                <a:buSzPct val="100000"/>
                <a:buFont typeface="Arial"/>
                <a:buNone/>
              </a:pPr>
              <a:t>‹#›</a:t>
            </a:fld>
            <a:endParaRPr lang="en-GB" sz="635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0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</p:sldLayoutIdLst>
  <p:transition>
    <p:fade/>
  </p:transition>
  <p:hf hdr="0" dt="0"/>
  <p:txStyles>
    <p:titleStyle>
      <a:lvl1pPr algn="l" defTabSz="898646" rtl="0" eaLnBrk="1" latinLnBrk="0" hangingPunct="1">
        <a:spcBef>
          <a:spcPct val="0"/>
        </a:spcBef>
        <a:buNone/>
        <a:defRPr sz="18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8646" rtl="0" eaLnBrk="1" latinLnBrk="0" hangingPunct="1">
        <a:spcBef>
          <a:spcPts val="0"/>
        </a:spcBef>
        <a:spcAft>
          <a:spcPts val="982"/>
        </a:spcAft>
        <a:buSzPct val="100000"/>
        <a:buFont typeface="Arial" panose="020B0604020202020204" pitchFamily="34" charset="0"/>
        <a:buNone/>
        <a:defRPr sz="907" b="1" kern="1200">
          <a:solidFill>
            <a:srgbClr val="C4D600"/>
          </a:solidFill>
          <a:latin typeface="+mn-lt"/>
          <a:ea typeface="+mn-ea"/>
          <a:cs typeface="+mn-cs"/>
        </a:defRPr>
      </a:lvl1pPr>
      <a:lvl2pPr marL="0" indent="0" algn="l" defTabSz="898646" rtl="0" eaLnBrk="1" latinLnBrk="0" hangingPunct="1">
        <a:spcBef>
          <a:spcPts val="0"/>
        </a:spcBef>
        <a:spcAft>
          <a:spcPts val="982"/>
        </a:spcAft>
        <a:buClrTx/>
        <a:buSzPct val="100000"/>
        <a:buFont typeface="Arial"/>
        <a:buNone/>
        <a:defRPr lang="en-US" sz="907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3360" indent="-173360" algn="l" defTabSz="898646" rtl="0" eaLnBrk="1" latinLnBrk="0" hangingPunct="1">
        <a:spcBef>
          <a:spcPts val="0"/>
        </a:spcBef>
        <a:spcAft>
          <a:spcPts val="982"/>
        </a:spcAft>
        <a:buClrTx/>
        <a:buSzPct val="100000"/>
        <a:buFont typeface="Arial" panose="020B0604020202020204" pitchFamily="34" charset="0"/>
        <a:buChar char="•"/>
        <a:defRPr lang="en-US" sz="907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0260" indent="-173360" algn="l" defTabSz="898646" rtl="0" eaLnBrk="1" latinLnBrk="0" hangingPunct="1">
        <a:spcBef>
          <a:spcPts val="0"/>
        </a:spcBef>
        <a:spcAft>
          <a:spcPts val="982"/>
        </a:spcAft>
        <a:buClrTx/>
        <a:buSzPct val="100000"/>
        <a:buFont typeface="Verdana" panose="020B0604030504040204" pitchFamily="34" charset="0"/>
        <a:buChar char="−"/>
        <a:defRPr lang="en-US" sz="907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23620" indent="-173360" algn="l" defTabSz="784755" rtl="0" eaLnBrk="1" latinLnBrk="0" hangingPunct="1">
        <a:spcBef>
          <a:spcPts val="0"/>
        </a:spcBef>
        <a:spcAft>
          <a:spcPts val="982"/>
        </a:spcAft>
        <a:buClrTx/>
        <a:buSzPct val="100000"/>
        <a:buFont typeface="Verdana" panose="020B0604030504040204" pitchFamily="34" charset="0"/>
        <a:buChar char="−"/>
        <a:tabLst/>
        <a:defRPr lang="en-US" sz="907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23620" indent="-173360" algn="l" defTabSz="898646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23620" indent="-173360" algn="l" defTabSz="898646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>
          <a:solidFill>
            <a:schemeClr val="tx1"/>
          </a:solidFill>
          <a:latin typeface="+mn-lt"/>
          <a:ea typeface="+mn-ea"/>
          <a:cs typeface="+mn-cs"/>
        </a:defRPr>
      </a:lvl7pPr>
      <a:lvl8pPr marL="523620" indent="-173360" algn="l" defTabSz="898646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23620" indent="-173360" algn="l" defTabSz="898646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9323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8646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7969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97290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46614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95936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45258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94581" algn="l" defTabSz="898646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>
          <p15:clr>
            <a:srgbClr val="F26B43"/>
          </p15:clr>
        </p15:guide>
        <p15:guide id="2" pos="6451">
          <p15:clr>
            <a:srgbClr val="F26B43"/>
          </p15:clr>
        </p15:guide>
        <p15:guide id="3" orient="horz" pos="74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680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orient="horz" pos="4496">
          <p15:clr>
            <a:srgbClr val="F26B43"/>
          </p15:clr>
        </p15:guide>
        <p15:guide id="8" pos="3254">
          <p15:clr>
            <a:srgbClr val="43B02A"/>
          </p15:clr>
        </p15:guide>
        <p15:guide id="9" pos="3480">
          <p15:clr>
            <a:srgbClr val="43B02A"/>
          </p15:clr>
        </p15:guide>
        <p15:guide id="10" orient="horz" pos="2743">
          <p15:clr>
            <a:srgbClr val="43B02A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121" y="1594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1" y="1594"/>
                        <a:ext cx="211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18">
            <a:extLst>
              <a:ext uri="{FF2B5EF4-FFF2-40B4-BE49-F238E27FC236}">
                <a16:creationId xmlns="" xmlns:a16="http://schemas.microsoft.com/office/drawing/2014/main" id="{6EF8592A-3580-4A9A-AAF1-BB90AE517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1" y="364543"/>
            <a:ext cx="10878575" cy="461869"/>
          </a:xfrm>
          <a:prstGeom prst="rect">
            <a:avLst/>
          </a:prstGeom>
        </p:spPr>
      </p:pic>
      <p:pic>
        <p:nvPicPr>
          <p:cNvPr id="7" name="Рисунок 19">
            <a:extLst>
              <a:ext uri="{FF2B5EF4-FFF2-40B4-BE49-F238E27FC236}">
                <a16:creationId xmlns="" xmlns:a16="http://schemas.microsoft.com/office/drawing/2014/main" id="{8B6F3F1A-F341-4CCB-934E-C875D06BD8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8" y="103007"/>
            <a:ext cx="1225047" cy="984939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B6B2E5E2-0795-4D8A-8468-F6C26861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4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04F0177-CADF-4710-AFA1-12941B99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864" y="1736315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D0DDDA5-E99D-4950-A0D8-4C1D671AF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4403"/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44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5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ransition>
    <p:fade/>
  </p:transition>
  <p:hf hdr="0" ftr="0" dt="0"/>
  <p:txStyles>
    <p:titleStyle>
      <a:lvl1pPr algn="l" defTabSz="898724" rtl="0" eaLnBrk="1" latinLnBrk="0" hangingPunct="1">
        <a:spcBef>
          <a:spcPct val="0"/>
        </a:spcBef>
        <a:buNone/>
        <a:defRPr sz="1443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l" defTabSz="898724" rtl="0" eaLnBrk="1" latinLnBrk="0" hangingPunct="1">
        <a:spcBef>
          <a:spcPts val="0"/>
        </a:spcBef>
        <a:spcAft>
          <a:spcPts val="982"/>
        </a:spcAft>
        <a:buSzPct val="100000"/>
        <a:buFont typeface="Arial" panose="020B0604020202020204" pitchFamily="34" charset="0"/>
        <a:buNone/>
        <a:defRPr sz="1299" b="1" kern="1200">
          <a:solidFill>
            <a:srgbClr val="C4D600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0" indent="0" algn="l" defTabSz="898724" rtl="0" eaLnBrk="1" latinLnBrk="0" hangingPunct="1">
        <a:spcBef>
          <a:spcPts val="0"/>
        </a:spcBef>
        <a:spcAft>
          <a:spcPts val="982"/>
        </a:spcAft>
        <a:buClrTx/>
        <a:buSzPct val="100000"/>
        <a:buFont typeface="Arial"/>
        <a:buNone/>
        <a:defRPr lang="en-US" sz="1299" b="1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73376" indent="-173376" algn="l" defTabSz="898724" rtl="0" eaLnBrk="1" latinLnBrk="0" hangingPunct="1">
        <a:spcBef>
          <a:spcPts val="0"/>
        </a:spcBef>
        <a:spcAft>
          <a:spcPts val="982"/>
        </a:spcAft>
        <a:buClrTx/>
        <a:buSzPct val="100000"/>
        <a:buFont typeface="Arial" panose="020B0604020202020204" pitchFamily="34" charset="0"/>
        <a:buChar char="•"/>
        <a:defRPr lang="en-US" sz="1299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350291" indent="-173376" algn="l" defTabSz="898724" rtl="0" eaLnBrk="1" latinLnBrk="0" hangingPunct="1">
        <a:spcBef>
          <a:spcPts val="0"/>
        </a:spcBef>
        <a:spcAft>
          <a:spcPts val="982"/>
        </a:spcAft>
        <a:buClrTx/>
        <a:buSzPct val="100000"/>
        <a:buFont typeface="Verdana" panose="020B0604030504040204" pitchFamily="34" charset="0"/>
        <a:buChar char="−"/>
        <a:defRPr lang="en-US" sz="1299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523666" indent="-173376" algn="l" defTabSz="784824" rtl="0" eaLnBrk="1" latinLnBrk="0" hangingPunct="1">
        <a:spcBef>
          <a:spcPts val="0"/>
        </a:spcBef>
        <a:spcAft>
          <a:spcPts val="982"/>
        </a:spcAft>
        <a:buClrTx/>
        <a:buSzPct val="100000"/>
        <a:buFont typeface="Verdana" panose="020B0604030504040204" pitchFamily="34" charset="0"/>
        <a:buChar char="−"/>
        <a:tabLst/>
        <a:defRPr lang="en-US" sz="1299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523666" indent="-173376" algn="l" defTabSz="898724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23666" indent="-173376" algn="l" defTabSz="898724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>
          <a:solidFill>
            <a:schemeClr val="tx1"/>
          </a:solidFill>
          <a:latin typeface="+mn-lt"/>
          <a:ea typeface="+mn-ea"/>
          <a:cs typeface="+mn-cs"/>
        </a:defRPr>
      </a:lvl7pPr>
      <a:lvl8pPr marL="523666" indent="-173376" algn="l" defTabSz="898724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23666" indent="-173376" algn="l" defTabSz="898724" rtl="0" eaLnBrk="1" latinLnBrk="0" hangingPunct="1">
        <a:spcBef>
          <a:spcPts val="0"/>
        </a:spcBef>
        <a:spcAft>
          <a:spcPts val="982"/>
        </a:spcAft>
        <a:buFont typeface="Verdana" panose="020B0604030504040204" pitchFamily="34" charset="0"/>
        <a:buChar char="−"/>
        <a:defRPr sz="117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9363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8724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8086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97447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46810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96172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45533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94895" algn="l" defTabSz="898724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6">
          <p15:clr>
            <a:srgbClr val="F26B43"/>
          </p15:clr>
        </p15:guide>
        <p15:guide id="2" pos="8109">
          <p15:clr>
            <a:srgbClr val="F26B43"/>
          </p15:clr>
        </p15:guide>
        <p15:guide id="3" orient="horz" pos="74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680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orient="horz" pos="4496">
          <p15:clr>
            <a:srgbClr val="F26B43"/>
          </p15:clr>
        </p15:guide>
        <p15:guide id="8" pos="4090">
          <p15:clr>
            <a:srgbClr val="43B02A"/>
          </p15:clr>
        </p15:guide>
        <p15:guide id="9" pos="4374">
          <p15:clr>
            <a:srgbClr val="43B02A"/>
          </p15:clr>
        </p15:guide>
        <p15:guide id="10" orient="horz" pos="2743">
          <p15:clr>
            <a:srgbClr val="43B02A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121" y="1594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1" y="1594"/>
                        <a:ext cx="211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18">
            <a:extLst>
              <a:ext uri="{FF2B5EF4-FFF2-40B4-BE49-F238E27FC236}">
                <a16:creationId xmlns="" xmlns:a16="http://schemas.microsoft.com/office/drawing/2014/main" id="{6EF8592A-3580-4A9A-AAF1-BB90AE517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0" y="364542"/>
            <a:ext cx="10878575" cy="461869"/>
          </a:xfrm>
          <a:prstGeom prst="rect">
            <a:avLst/>
          </a:prstGeom>
        </p:spPr>
      </p:pic>
      <p:pic>
        <p:nvPicPr>
          <p:cNvPr id="7" name="Рисунок 19">
            <a:extLst>
              <a:ext uri="{FF2B5EF4-FFF2-40B4-BE49-F238E27FC236}">
                <a16:creationId xmlns="" xmlns:a16="http://schemas.microsoft.com/office/drawing/2014/main" id="{8B6F3F1A-F341-4CCB-934E-C875D06BD8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7" y="103006"/>
            <a:ext cx="1225047" cy="984939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B6B2E5E2-0795-4D8A-8468-F6C26861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3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04F0177-CADF-4710-AFA1-12941B99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863" y="1736315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D0DDDA5-E99D-4950-A0D8-4C1D671AF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6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ransition>
    <p:fade/>
  </p:transition>
  <p:hf hdr="0" ftr="0" dt="0"/>
  <p:txStyles>
    <p:titleStyle>
      <a:lvl1pPr algn="l" defTabSz="1129598" rtl="0" eaLnBrk="1" latinLnBrk="0" hangingPunct="1">
        <a:spcBef>
          <a:spcPct val="0"/>
        </a:spcBef>
        <a:buNone/>
        <a:defRPr sz="1814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l" defTabSz="1129598" rtl="0" eaLnBrk="1" latinLnBrk="0" hangingPunct="1">
        <a:spcBef>
          <a:spcPts val="0"/>
        </a:spcBef>
        <a:spcAft>
          <a:spcPts val="1235"/>
        </a:spcAft>
        <a:buSzPct val="100000"/>
        <a:buFont typeface="Arial" panose="020B0604020202020204" pitchFamily="34" charset="0"/>
        <a:buNone/>
        <a:defRPr sz="1633" b="1" kern="1200">
          <a:solidFill>
            <a:srgbClr val="C4D600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0" indent="0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Arial"/>
        <a:buNone/>
        <a:defRPr lang="en-US" sz="1633" b="1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217914" indent="-217914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Arial" panose="020B0604020202020204" pitchFamily="34" charset="0"/>
        <a:buChar char="•"/>
        <a:defRPr lang="en-US" sz="1633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440277" indent="-217914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Verdana" panose="020B0604030504040204" pitchFamily="34" charset="0"/>
        <a:buChar char="−"/>
        <a:defRPr lang="en-US" sz="1633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658190" indent="-217914" algn="l" defTabSz="98643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Verdana" panose="020B0604030504040204" pitchFamily="34" charset="0"/>
        <a:buChar char="−"/>
        <a:tabLst/>
        <a:defRPr lang="en-US" sz="1633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>
          <a:solidFill>
            <a:schemeClr val="tx1"/>
          </a:solidFill>
          <a:latin typeface="+mn-lt"/>
          <a:ea typeface="+mn-ea"/>
          <a:cs typeface="+mn-cs"/>
        </a:defRPr>
      </a:lvl7pPr>
      <a:lvl8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1pPr>
      <a:lvl2pPr marL="564800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2pPr>
      <a:lvl3pPr marL="1129598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694396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4pPr>
      <a:lvl5pPr marL="2259194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5pPr>
      <a:lvl6pPr marL="2823993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6pPr>
      <a:lvl7pPr marL="3388792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7pPr>
      <a:lvl8pPr marL="3953589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8pPr>
      <a:lvl9pPr marL="4518389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6">
          <p15:clr>
            <a:srgbClr val="F26B43"/>
          </p15:clr>
        </p15:guide>
        <p15:guide id="2" pos="8109">
          <p15:clr>
            <a:srgbClr val="F26B43"/>
          </p15:clr>
        </p15:guide>
        <p15:guide id="3" orient="horz" pos="74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680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orient="horz" pos="4496">
          <p15:clr>
            <a:srgbClr val="F26B43"/>
          </p15:clr>
        </p15:guide>
        <p15:guide id="8" pos="4090">
          <p15:clr>
            <a:srgbClr val="43B02A"/>
          </p15:clr>
        </p15:guide>
        <p15:guide id="9" pos="4374">
          <p15:clr>
            <a:srgbClr val="43B02A"/>
          </p15:clr>
        </p15:guide>
        <p15:guide id="10" orient="horz" pos="2743">
          <p15:clr>
            <a:srgbClr val="43B02A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E20DC-12DF-4CCE-A7BC-BB55935983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4A62-5D56-40E5-A393-D818C7061E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9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65" r:id="rId14"/>
    <p:sldLayoutId id="21474837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21" y="1594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1" y="1594"/>
                        <a:ext cx="211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18">
            <a:extLst>
              <a:ext uri="{FF2B5EF4-FFF2-40B4-BE49-F238E27FC236}">
                <a16:creationId xmlns="" xmlns:a16="http://schemas.microsoft.com/office/drawing/2014/main" id="{6EF8592A-3580-4A9A-AAF1-BB90AE517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0" y="364542"/>
            <a:ext cx="10878575" cy="461869"/>
          </a:xfrm>
          <a:prstGeom prst="rect">
            <a:avLst/>
          </a:prstGeom>
        </p:spPr>
      </p:pic>
      <p:pic>
        <p:nvPicPr>
          <p:cNvPr id="7" name="Рисунок 19">
            <a:extLst>
              <a:ext uri="{FF2B5EF4-FFF2-40B4-BE49-F238E27FC236}">
                <a16:creationId xmlns="" xmlns:a16="http://schemas.microsoft.com/office/drawing/2014/main" id="{8B6F3F1A-F341-4CCB-934E-C875D06BD8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7" y="103006"/>
            <a:ext cx="1225047" cy="98493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4068769-A564-4619-8FAA-51CE3E347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339" y="6311279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3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B6B2E5E2-0795-4D8A-8468-F6C26861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3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04F0177-CADF-4710-AFA1-12941B99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863" y="1736315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6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transition>
    <p:fade/>
  </p:transition>
  <p:hf hdr="0" dt="0"/>
  <p:txStyles>
    <p:titleStyle>
      <a:lvl1pPr algn="l" defTabSz="1129598" rtl="0" eaLnBrk="1" latinLnBrk="0" hangingPunct="1">
        <a:spcBef>
          <a:spcPct val="0"/>
        </a:spcBef>
        <a:buNone/>
        <a:defRPr sz="1814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l" defTabSz="1129598" rtl="0" eaLnBrk="1" latinLnBrk="0" hangingPunct="1">
        <a:spcBef>
          <a:spcPts val="0"/>
        </a:spcBef>
        <a:spcAft>
          <a:spcPts val="1235"/>
        </a:spcAft>
        <a:buSzPct val="100000"/>
        <a:buFont typeface="Arial" panose="020B0604020202020204" pitchFamily="34" charset="0"/>
        <a:buNone/>
        <a:defRPr sz="1633" b="1" kern="1200">
          <a:solidFill>
            <a:srgbClr val="C4D600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0" indent="0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Arial"/>
        <a:buNone/>
        <a:defRPr lang="en-US" sz="1633" b="1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217914" indent="-217914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Arial" panose="020B0604020202020204" pitchFamily="34" charset="0"/>
        <a:buChar char="•"/>
        <a:defRPr lang="en-US" sz="1633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440277" indent="-217914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Verdana" panose="020B0604030504040204" pitchFamily="34" charset="0"/>
        <a:buChar char="−"/>
        <a:defRPr lang="en-US" sz="1633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658190" indent="-217914" algn="l" defTabSz="98643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Verdana" panose="020B0604030504040204" pitchFamily="34" charset="0"/>
        <a:buChar char="−"/>
        <a:tabLst/>
        <a:defRPr lang="en-US" sz="1633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>
          <a:solidFill>
            <a:schemeClr val="tx1"/>
          </a:solidFill>
          <a:latin typeface="+mn-lt"/>
          <a:ea typeface="+mn-ea"/>
          <a:cs typeface="+mn-cs"/>
        </a:defRPr>
      </a:lvl7pPr>
      <a:lvl8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1pPr>
      <a:lvl2pPr marL="564800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2pPr>
      <a:lvl3pPr marL="1129598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694396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4pPr>
      <a:lvl5pPr marL="2259194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5pPr>
      <a:lvl6pPr marL="2823993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6pPr>
      <a:lvl7pPr marL="3388792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7pPr>
      <a:lvl8pPr marL="3953589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8pPr>
      <a:lvl9pPr marL="4518389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6">
          <p15:clr>
            <a:srgbClr val="F26B43"/>
          </p15:clr>
        </p15:guide>
        <p15:guide id="2" pos="8109">
          <p15:clr>
            <a:srgbClr val="F26B43"/>
          </p15:clr>
        </p15:guide>
        <p15:guide id="3" orient="horz" pos="74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680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orient="horz" pos="4496">
          <p15:clr>
            <a:srgbClr val="F26B43"/>
          </p15:clr>
        </p15:guide>
        <p15:guide id="8" pos="4090">
          <p15:clr>
            <a:srgbClr val="43B02A"/>
          </p15:clr>
        </p15:guide>
        <p15:guide id="9" pos="4374">
          <p15:clr>
            <a:srgbClr val="43B02A"/>
          </p15:clr>
        </p15:guide>
        <p15:guide id="10" orient="horz" pos="2743">
          <p15:clr>
            <a:srgbClr val="43B02A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121" y="1594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21" y="1594"/>
                        <a:ext cx="211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18">
            <a:extLst>
              <a:ext uri="{FF2B5EF4-FFF2-40B4-BE49-F238E27FC236}">
                <a16:creationId xmlns="" xmlns:a16="http://schemas.microsoft.com/office/drawing/2014/main" id="{6EF8592A-3580-4A9A-AAF1-BB90AE517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0" y="364542"/>
            <a:ext cx="10878575" cy="461869"/>
          </a:xfrm>
          <a:prstGeom prst="rect">
            <a:avLst/>
          </a:prstGeom>
        </p:spPr>
      </p:pic>
      <p:pic>
        <p:nvPicPr>
          <p:cNvPr id="7" name="Рисунок 19">
            <a:extLst>
              <a:ext uri="{FF2B5EF4-FFF2-40B4-BE49-F238E27FC236}">
                <a16:creationId xmlns="" xmlns:a16="http://schemas.microsoft.com/office/drawing/2014/main" id="{8B6F3F1A-F341-4CCB-934E-C875D06BD8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77" y="103006"/>
            <a:ext cx="1225047" cy="984939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B6B2E5E2-0795-4D8A-8468-F6C26861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3" y="826411"/>
            <a:ext cx="10515712" cy="685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04F0177-CADF-4710-AFA1-12941B99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863" y="1736315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D0DDDA5-E99D-4950-A0D8-4C1D671AF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3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1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transition>
    <p:fade/>
  </p:transition>
  <p:hf hdr="0" ftr="0" dt="0"/>
  <p:txStyles>
    <p:titleStyle>
      <a:lvl1pPr algn="l" defTabSz="1129598" rtl="0" eaLnBrk="1" latinLnBrk="0" hangingPunct="1">
        <a:spcBef>
          <a:spcPct val="0"/>
        </a:spcBef>
        <a:buNone/>
        <a:defRPr sz="1814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l" defTabSz="1129598" rtl="0" eaLnBrk="1" latinLnBrk="0" hangingPunct="1">
        <a:spcBef>
          <a:spcPts val="0"/>
        </a:spcBef>
        <a:spcAft>
          <a:spcPts val="1235"/>
        </a:spcAft>
        <a:buSzPct val="100000"/>
        <a:buFont typeface="Arial" panose="020B0604020202020204" pitchFamily="34" charset="0"/>
        <a:buNone/>
        <a:defRPr sz="1633" b="1" kern="1200">
          <a:solidFill>
            <a:srgbClr val="C4D600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0" indent="0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Arial"/>
        <a:buNone/>
        <a:defRPr lang="en-US" sz="1633" b="1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217914" indent="-217914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Arial" panose="020B0604020202020204" pitchFamily="34" charset="0"/>
        <a:buChar char="•"/>
        <a:defRPr lang="en-US" sz="1633" kern="120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440277" indent="-217914" algn="l" defTabSz="112959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Verdana" panose="020B0604030504040204" pitchFamily="34" charset="0"/>
        <a:buChar char="−"/>
        <a:defRPr lang="en-US" sz="1633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658190" indent="-217914" algn="l" defTabSz="986438" rtl="0" eaLnBrk="1" latinLnBrk="0" hangingPunct="1">
        <a:spcBef>
          <a:spcPts val="0"/>
        </a:spcBef>
        <a:spcAft>
          <a:spcPts val="1235"/>
        </a:spcAft>
        <a:buClrTx/>
        <a:buSzPct val="100000"/>
        <a:buFont typeface="Verdana" panose="020B0604030504040204" pitchFamily="34" charset="0"/>
        <a:buChar char="−"/>
        <a:tabLst/>
        <a:defRPr lang="en-US" sz="1633" kern="1200" baseline="0" dirty="0" smtClean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>
          <a:solidFill>
            <a:schemeClr val="tx1"/>
          </a:solidFill>
          <a:latin typeface="+mn-lt"/>
          <a:ea typeface="+mn-ea"/>
          <a:cs typeface="+mn-cs"/>
        </a:defRPr>
      </a:lvl7pPr>
      <a:lvl8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58190" indent="-217914" algn="l" defTabSz="1129598" rtl="0" eaLnBrk="1" latinLnBrk="0" hangingPunct="1">
        <a:spcBef>
          <a:spcPts val="0"/>
        </a:spcBef>
        <a:spcAft>
          <a:spcPts val="1235"/>
        </a:spcAft>
        <a:buFont typeface="Verdana" panose="020B0604030504040204" pitchFamily="34" charset="0"/>
        <a:buChar char="−"/>
        <a:defRPr sz="148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1pPr>
      <a:lvl2pPr marL="564800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2pPr>
      <a:lvl3pPr marL="1129598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694396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4pPr>
      <a:lvl5pPr marL="2259194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5pPr>
      <a:lvl6pPr marL="2823993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6pPr>
      <a:lvl7pPr marL="3388792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7pPr>
      <a:lvl8pPr marL="3953589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8pPr>
      <a:lvl9pPr marL="4518389" algn="l" defTabSz="1129598" rtl="0" eaLnBrk="1" latinLnBrk="0" hangingPunct="1">
        <a:defRPr sz="2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6">
          <p15:clr>
            <a:srgbClr val="F26B43"/>
          </p15:clr>
        </p15:guide>
        <p15:guide id="2" pos="8109">
          <p15:clr>
            <a:srgbClr val="F26B43"/>
          </p15:clr>
        </p15:guide>
        <p15:guide id="3" orient="horz" pos="74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680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orient="horz" pos="4496">
          <p15:clr>
            <a:srgbClr val="F26B43"/>
          </p15:clr>
        </p15:guide>
        <p15:guide id="8" pos="4090">
          <p15:clr>
            <a:srgbClr val="43B02A"/>
          </p15:clr>
        </p15:guide>
        <p15:guide id="9" pos="4374">
          <p15:clr>
            <a:srgbClr val="43B02A"/>
          </p15:clr>
        </p15:guide>
        <p15:guide id="10" orient="horz" pos="2743">
          <p15:clr>
            <a:srgbClr val="43B02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7.xml"/><Relationship Id="rId7" Type="http://schemas.openxmlformats.org/officeDocument/2006/relationships/image" Target="../media/image4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5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.png"/><Relationship Id="rId5" Type="http://schemas.openxmlformats.org/officeDocument/2006/relationships/image" Target="../media/image47.jpe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10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1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0.xml"/><Relationship Id="rId7" Type="http://schemas.openxmlformats.org/officeDocument/2006/relationships/chart" Target="../charts/chart1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chart" Target="../charts/chart13.xml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80.xml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.png"/><Relationship Id="rId5" Type="http://schemas.openxmlformats.org/officeDocument/2006/relationships/image" Target="../media/image47.jpe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1.xml"/><Relationship Id="rId6" Type="http://schemas.openxmlformats.org/officeDocument/2006/relationships/image" Target="../media/image42.png"/><Relationship Id="rId5" Type="http://schemas.openxmlformats.org/officeDocument/2006/relationships/image" Target="../media/image78.sv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7.jpe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03.xml"/><Relationship Id="rId7" Type="http://schemas.openxmlformats.org/officeDocument/2006/relationships/image" Target="../media/image5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0.bin"/><Relationship Id="rId4" Type="http://schemas.openxmlformats.org/officeDocument/2006/relationships/chart" Target="../charts/chart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.wdp"/><Relationship Id="rId18" Type="http://schemas.openxmlformats.org/officeDocument/2006/relationships/image" Target="../media/image32.png"/><Relationship Id="rId3" Type="http://schemas.openxmlformats.org/officeDocument/2006/relationships/chart" Target="../charts/chart2.xml"/><Relationship Id="rId21" Type="http://schemas.microsoft.com/office/2007/relationships/hdphoto" Target="../media/hdphoto3.wdp"/><Relationship Id="rId7" Type="http://schemas.openxmlformats.org/officeDocument/2006/relationships/chart" Target="../charts/chart4.xml"/><Relationship Id="rId12" Type="http://schemas.openxmlformats.org/officeDocument/2006/relationships/image" Target="../media/image27.png"/><Relationship Id="rId17" Type="http://schemas.openxmlformats.org/officeDocument/2006/relationships/image" Target="../media/image31.jpg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jp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4.png"/><Relationship Id="rId11" Type="http://schemas.openxmlformats.org/officeDocument/2006/relationships/chart" Target="../charts/chart6.xml"/><Relationship Id="rId24" Type="http://schemas.openxmlformats.org/officeDocument/2006/relationships/image" Target="../media/image5.jpeg"/><Relationship Id="rId5" Type="http://schemas.openxmlformats.org/officeDocument/2006/relationships/chart" Target="../charts/chart3.xml"/><Relationship Id="rId15" Type="http://schemas.openxmlformats.org/officeDocument/2006/relationships/image" Target="../media/image29.jpg"/><Relationship Id="rId23" Type="http://schemas.openxmlformats.org/officeDocument/2006/relationships/image" Target="../media/image11.png"/><Relationship Id="rId10" Type="http://schemas.openxmlformats.org/officeDocument/2006/relationships/image" Target="../media/image26.png"/><Relationship Id="rId19" Type="http://schemas.openxmlformats.org/officeDocument/2006/relationships/image" Target="../media/image33.jpeg"/><Relationship Id="rId4" Type="http://schemas.openxmlformats.org/officeDocument/2006/relationships/image" Target="../media/image23.png"/><Relationship Id="rId9" Type="http://schemas.openxmlformats.org/officeDocument/2006/relationships/chart" Target="../charts/chart5.xml"/><Relationship Id="rId14" Type="http://schemas.openxmlformats.org/officeDocument/2006/relationships/image" Target="../media/image28.jp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.jpeg"/><Relationship Id="rId11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chart" Target="../charts/chart7.xml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1.xml"/><Relationship Id="rId7" Type="http://schemas.openxmlformats.org/officeDocument/2006/relationships/image" Target="../media/image42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chart" Target="../charts/chart8.xm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3.xml"/><Relationship Id="rId7" Type="http://schemas.openxmlformats.org/officeDocument/2006/relationships/image" Target="../media/image4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5.xml"/><Relationship Id="rId7" Type="http://schemas.openxmlformats.org/officeDocument/2006/relationships/image" Target="../media/image42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655840" y="3515664"/>
          <a:ext cx="7562428" cy="34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CorelDRAW" r:id="rId3" imgW="4187893" imgH="205149" progId="CorelDraw.Graphic.17">
                  <p:embed/>
                </p:oleObj>
              </mc:Choice>
              <mc:Fallback>
                <p:oleObj name="CorelDRAW" r:id="rId3" imgW="4187893" imgH="20514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5840" y="3515664"/>
                        <a:ext cx="7562428" cy="345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628376"/>
            <a:ext cx="3314410" cy="2664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5840" y="1988841"/>
            <a:ext cx="7178758" cy="108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sz="2600" b="1" cap="all" dirty="0">
                <a:solidFill>
                  <a:srgbClr val="5454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ТОО «</a:t>
            </a:r>
            <a:r>
              <a:rPr lang="en-US" sz="2600" b="1" cap="all" dirty="0">
                <a:solidFill>
                  <a:srgbClr val="5454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SK </a:t>
            </a:r>
            <a:r>
              <a:rPr lang="en-US" sz="2600" b="1" cap="all" dirty="0" err="1">
                <a:solidFill>
                  <a:srgbClr val="5454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Ondeu</a:t>
            </a:r>
            <a:r>
              <a:rPr lang="ru-RU" sz="2600" b="1" cap="all" dirty="0">
                <a:solidFill>
                  <a:srgbClr val="5454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kk-KZ" sz="2600" cap="all" dirty="0">
                <a:solidFill>
                  <a:srgbClr val="545454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Общая информация</a:t>
            </a:r>
            <a:endParaRPr lang="ru-RU" sz="2600" cap="all" dirty="0">
              <a:solidFill>
                <a:srgbClr val="545454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5C418A7-8F1E-36FD-6C85-0B544B6ED0FD}"/>
              </a:ext>
            </a:extLst>
          </p:cNvPr>
          <p:cNvSpPr/>
          <p:nvPr/>
        </p:nvSpPr>
        <p:spPr>
          <a:xfrm>
            <a:off x="588945" y="1141695"/>
            <a:ext cx="4734171" cy="63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Цель проекта </a:t>
            </a:r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производство импортозамещающей и </a:t>
            </a:r>
            <a:r>
              <a:rPr lang="ru-RU" sz="109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экспорториентированной</a:t>
            </a:r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полимерной тары (мешков), полипропиленовой (БОПП) и полиэтиленовой плёнки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3393145-81B1-1E95-16E5-88E66B673053}"/>
              </a:ext>
            </a:extLst>
          </p:cNvPr>
          <p:cNvSpPr txBox="1"/>
          <p:nvPr/>
        </p:nvSpPr>
        <p:spPr>
          <a:xfrm>
            <a:off x="588945" y="2095120"/>
            <a:ext cx="466700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Местонахождение: </a:t>
            </a:r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Атырауская область, СЭЗ НИНТ</a:t>
            </a:r>
            <a:endParaRPr lang="en-US" sz="109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0989D2D8-40F9-2A50-759C-9BCFC7C94A4B}"/>
              </a:ext>
            </a:extLst>
          </p:cNvPr>
          <p:cNvSpPr/>
          <p:nvPr/>
        </p:nvSpPr>
        <p:spPr>
          <a:xfrm>
            <a:off x="621909" y="4466273"/>
            <a:ext cx="3217260" cy="26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Участники: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98FC2310-ECDF-4C67-FD5F-4DE57C376E9A}"/>
              </a:ext>
            </a:extLst>
          </p:cNvPr>
          <p:cNvGrpSpPr/>
          <p:nvPr/>
        </p:nvGrpSpPr>
        <p:grpSpPr>
          <a:xfrm>
            <a:off x="969615" y="4661213"/>
            <a:ext cx="3690937" cy="1547258"/>
            <a:chOff x="100960" y="7150912"/>
            <a:chExt cx="5413374" cy="2269312"/>
          </a:xfrm>
        </p:grpSpPr>
        <p:graphicFrame>
          <p:nvGraphicFramePr>
            <p:cNvPr id="34" name="Диаграмма 33">
              <a:extLst>
                <a:ext uri="{FF2B5EF4-FFF2-40B4-BE49-F238E27FC236}">
                  <a16:creationId xmlns="" xmlns:a16="http://schemas.microsoft.com/office/drawing/2014/main" id="{A8161836-7C4B-EE1A-A116-85D61C8804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77209030"/>
                </p:ext>
              </p:extLst>
            </p:nvPr>
          </p:nvGraphicFramePr>
          <p:xfrm>
            <a:off x="100960" y="7150912"/>
            <a:ext cx="5413374" cy="2269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2E471E8A-4B2B-C384-F94D-36FE7B69253B}"/>
                </a:ext>
              </a:extLst>
            </p:cNvPr>
            <p:cNvSpPr/>
            <p:nvPr/>
          </p:nvSpPr>
          <p:spPr>
            <a:xfrm>
              <a:off x="1184533" y="7595729"/>
              <a:ext cx="1375955" cy="14020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91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99,</a:t>
              </a:r>
              <a:r>
                <a:rPr lang="en-US" sz="1091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83</a:t>
              </a:r>
              <a:r>
                <a:rPr lang="ru-RU" sz="1091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%</a:t>
              </a:r>
            </a:p>
            <a:p>
              <a:pPr algn="ctr"/>
              <a:r>
                <a:rPr lang="ru-RU" sz="1091" b="1" dirty="0">
                  <a:solidFill>
                    <a:srgbClr val="47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0,</a:t>
              </a:r>
              <a:r>
                <a:rPr lang="en-US" sz="1091" b="1" dirty="0">
                  <a:solidFill>
                    <a:srgbClr val="47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17</a:t>
              </a:r>
              <a:r>
                <a:rPr lang="ru-RU" sz="1091" b="1" dirty="0">
                  <a:solidFill>
                    <a:srgbClr val="47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%</a:t>
              </a:r>
              <a:endParaRPr lang="ru-KZ" sz="1091" b="1" dirty="0">
                <a:solidFill>
                  <a:srgbClr val="47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435AFBB2-9B5A-0255-033E-D03CF1DABEB3}"/>
              </a:ext>
            </a:extLst>
          </p:cNvPr>
          <p:cNvGrpSpPr/>
          <p:nvPr/>
        </p:nvGrpSpPr>
        <p:grpSpPr>
          <a:xfrm>
            <a:off x="1187621" y="2355319"/>
            <a:ext cx="3217260" cy="1869516"/>
            <a:chOff x="787881" y="3877196"/>
            <a:chExt cx="4718648" cy="2741957"/>
          </a:xfrm>
        </p:grpSpPr>
        <p:pic>
          <p:nvPicPr>
            <p:cNvPr id="44" name="Рисунок 43">
              <a:extLst>
                <a:ext uri="{FF2B5EF4-FFF2-40B4-BE49-F238E27FC236}">
                  <a16:creationId xmlns="" xmlns:a16="http://schemas.microsoft.com/office/drawing/2014/main" id="{11C6B8EC-C1AA-2FE6-7858-9D2321DB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881" y="3877196"/>
              <a:ext cx="4718648" cy="2741957"/>
            </a:xfrm>
            <a:prstGeom prst="rect">
              <a:avLst/>
            </a:prstGeom>
          </p:spPr>
        </p:pic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B5DAF093-6D64-7887-F862-B6A3AA4D8EC4}"/>
                </a:ext>
              </a:extLst>
            </p:cNvPr>
            <p:cNvSpPr/>
            <p:nvPr/>
          </p:nvSpPr>
          <p:spPr>
            <a:xfrm>
              <a:off x="1389116" y="518502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7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6D04380-DFF9-E184-E22E-F7C5EB7F5662}"/>
              </a:ext>
            </a:extLst>
          </p:cNvPr>
          <p:cNvSpPr/>
          <p:nvPr/>
        </p:nvSpPr>
        <p:spPr>
          <a:xfrm>
            <a:off x="5852311" y="927507"/>
            <a:ext cx="6096000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Производственная мощность: </a:t>
            </a: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ru-RU" sz="109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биаксально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-ориентированной полипропиленовой пленки. Оборудование компании </a:t>
            </a:r>
            <a:r>
              <a:rPr lang="ru-RU" sz="109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Andritz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 (Австрия) – проектная мощность 10 200 </a:t>
            </a:r>
            <a:r>
              <a:rPr lang="ru-RU" sz="109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тн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 в год - </a:t>
            </a:r>
            <a:endParaRPr lang="en-US" sz="10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полипропиленовых мешков. Оборудование компании </a:t>
            </a:r>
            <a:r>
              <a:rPr lang="ru-RU" sz="109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Starlinger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 (Австрия) – проектная мощность 24 млн. штук в год.</a:t>
            </a:r>
            <a:endParaRPr lang="en-US" sz="10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94824" indent="-194824">
              <a:buFont typeface="Arial" panose="020B0604020202020204" pitchFamily="34" charset="0"/>
              <a:buChar char="•"/>
            </a:pP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полиэтиленовой плёнки. Оборудование компании </a:t>
            </a:r>
            <a:r>
              <a:rPr lang="ru-RU" sz="109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Kuhne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 (Германия) – проектная мощность </a:t>
            </a:r>
          </a:p>
          <a:p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4 125 </a:t>
            </a:r>
            <a:r>
              <a:rPr lang="ru-RU" sz="109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тн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 в год. </a:t>
            </a:r>
            <a:endParaRPr lang="en-US" sz="10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ru-RU" sz="716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Ввод в эксплуатацию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: ПЭ-пленка – 1 кв. 2015 г.; ПП-мешки – 2 кв. 2015 г.; </a:t>
            </a:r>
            <a:endParaRPr lang="en-US" sz="10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БОПП – 1 кв. 2016 г. </a:t>
            </a:r>
            <a:endParaRPr lang="en-US" sz="10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Численность сотрудников: </a:t>
            </a:r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301 человек, из которых 277 – производственный персонал, 24 – АУП</a:t>
            </a:r>
            <a:endParaRPr lang="en-US" sz="109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ru-RU" sz="1091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Нижний колонтитул 49">
            <a:extLst>
              <a:ext uri="{FF2B5EF4-FFF2-40B4-BE49-F238E27FC236}">
                <a16:creationId xmlns="" xmlns:a16="http://schemas.microsoft.com/office/drawing/2014/main" id="{1D9D51D3-766D-D02A-9644-F7A5FD051128}"/>
              </a:ext>
            </a:extLst>
          </p:cNvPr>
          <p:cNvSpPr txBox="1">
            <a:spLocks/>
          </p:cNvSpPr>
          <p:nvPr/>
        </p:nvSpPr>
        <p:spPr>
          <a:xfrm>
            <a:off x="969615" y="6540169"/>
            <a:ext cx="4866409" cy="301756"/>
          </a:xfrm>
          <a:prstGeom prst="rect">
            <a:avLst/>
          </a:prstGeom>
        </p:spPr>
        <p:txBody>
          <a:bodyPr vert="horz" lIns="62345" tIns="31173" rIns="62345" bIns="31173" rtlCol="0" anchor="ctr"/>
          <a:lstStyle>
            <a:defPPr rtl="0">
              <a:defRPr lang="ru-RU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55" dirty="0">
                <a:latin typeface="Calibri Light" panose="020F0302020204030204" pitchFamily="34" charset="0"/>
                <a:cs typeface="Calibri Light" panose="020F0302020204030204" pitchFamily="34" charset="0"/>
              </a:rPr>
              <a:t>Интегрированный годовой отчет</a:t>
            </a:r>
            <a:r>
              <a:rPr lang="en-US" sz="955" dirty="0">
                <a:latin typeface="Calibri Light" panose="020F0302020204030204" pitchFamily="34" charset="0"/>
                <a:cs typeface="Calibri Light" panose="020F0302020204030204" pitchFamily="34" charset="0"/>
              </a:rPr>
              <a:t> SKO</a:t>
            </a:r>
            <a:r>
              <a:rPr lang="ru-RU" sz="955" dirty="0">
                <a:latin typeface="Calibri Light" panose="020F0302020204030204" pitchFamily="34" charset="0"/>
                <a:cs typeface="Calibri Light" panose="020F0302020204030204" pitchFamily="34" charset="0"/>
              </a:rPr>
              <a:t> 2022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B13820-9F8C-923F-0908-F47EDAC70D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396371" y="603043"/>
            <a:ext cx="10481426" cy="367433"/>
          </a:xfrm>
          <a:prstGeom prst="rect">
            <a:avLst/>
          </a:prstGeom>
        </p:spPr>
      </p:pic>
      <p:sp>
        <p:nvSpPr>
          <p:cNvPr id="10" name="SlideTitle">
            <a:extLst>
              <a:ext uri="{FF2B5EF4-FFF2-40B4-BE49-F238E27FC236}">
                <a16:creationId xmlns="" xmlns:a16="http://schemas.microsoft.com/office/drawing/2014/main" id="{FABF4738-D05A-7060-C440-6AFF175A1367}"/>
              </a:ext>
            </a:extLst>
          </p:cNvPr>
          <p:cNvSpPr txBox="1">
            <a:spLocks/>
          </p:cNvSpPr>
          <p:nvPr/>
        </p:nvSpPr>
        <p:spPr>
          <a:xfrm>
            <a:off x="1622050" y="220930"/>
            <a:ext cx="10644986" cy="391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90657" rtl="0" eaLnBrk="1" latinLnBrk="0" hangingPunct="1">
              <a:spcBef>
                <a:spcPct val="0"/>
              </a:spcBef>
              <a:buNone/>
              <a:defRPr sz="159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ТОО «ПОЛИМЕР ПРОДАКШН». Производство полимерной продукции</a:t>
            </a:r>
            <a:endParaRPr lang="x-none" sz="2000" kern="0" dirty="0">
              <a:solidFill>
                <a:srgbClr val="000000"/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E81F98D7-5600-5CA6-FBC5-E86783E3D1F8}"/>
              </a:ext>
            </a:extLst>
          </p:cNvPr>
          <p:cNvGrpSpPr/>
          <p:nvPr/>
        </p:nvGrpSpPr>
        <p:grpSpPr>
          <a:xfrm>
            <a:off x="5965954" y="3075476"/>
            <a:ext cx="5525476" cy="60887"/>
            <a:chOff x="7437990" y="5670958"/>
            <a:chExt cx="8104032" cy="38589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654FE5E2-EA15-B695-4C6B-F78E04362B95}"/>
                </a:ext>
              </a:extLst>
            </p:cNvPr>
            <p:cNvSpPr/>
            <p:nvPr/>
          </p:nvSpPr>
          <p:spPr>
            <a:xfrm flipV="1">
              <a:off x="7437990" y="5670958"/>
              <a:ext cx="8104032" cy="369331"/>
            </a:xfrm>
            <a:prstGeom prst="rect">
              <a:avLst/>
            </a:prstGeom>
            <a:gradFill flip="none" rotWithShape="1">
              <a:gsLst>
                <a:gs pos="3000">
                  <a:srgbClr val="17335D"/>
                </a:gs>
                <a:gs pos="100000">
                  <a:srgbClr val="2DC68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227"/>
            </a:p>
          </p:txBody>
        </p:sp>
        <p:sp>
          <p:nvSpPr>
            <p:cNvPr id="20" name="Текст 9">
              <a:extLst>
                <a:ext uri="{FF2B5EF4-FFF2-40B4-BE49-F238E27FC236}">
                  <a16:creationId xmlns="" xmlns:a16="http://schemas.microsoft.com/office/drawing/2014/main" id="{57C58AA0-93FC-FA68-74C7-FD508C283A2D}"/>
                </a:ext>
              </a:extLst>
            </p:cNvPr>
            <p:cNvSpPr txBox="1">
              <a:spLocks/>
            </p:cNvSpPr>
            <p:nvPr/>
          </p:nvSpPr>
          <p:spPr>
            <a:xfrm>
              <a:off x="10281408" y="5687525"/>
              <a:ext cx="3297834" cy="369332"/>
            </a:xfrm>
            <a:prstGeom prst="rect">
              <a:avLst/>
            </a:prstGeom>
          </p:spPr>
          <p:txBody>
            <a:bodyPr vert="horz" lIns="62345" tIns="31173" rIns="62345" bIns="31173" rtlCol="0" anchor="ctr">
              <a:noAutofit/>
            </a:bodyPr>
            <a:lstStyle>
              <a:lvl1pPr marL="0" indent="0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Tx/>
                <a:buNone/>
                <a:defRPr sz="1600" b="1" u="none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7057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352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341150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9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201172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682301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KZ" sz="109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73DA9F9-39D2-F241-836F-23DA9321DBF9}"/>
              </a:ext>
            </a:extLst>
          </p:cNvPr>
          <p:cNvSpPr txBox="1"/>
          <p:nvPr/>
        </p:nvSpPr>
        <p:spPr>
          <a:xfrm>
            <a:off x="7119626" y="4762772"/>
            <a:ext cx="20393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86"/>
            <a:r>
              <a:rPr lang="en-US" altLang="ko-KR" sz="1050" dirty="0">
                <a:solidFill>
                  <a:prstClr val="white"/>
                </a:solidFill>
                <a:latin typeface="Arial"/>
                <a:ea typeface="Arial Unicode MS"/>
              </a:rPr>
              <a:t>Add Skills – 80%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847BE97-756B-922D-00AA-BF05F2FB8A15}"/>
              </a:ext>
            </a:extLst>
          </p:cNvPr>
          <p:cNvSpPr txBox="1"/>
          <p:nvPr/>
        </p:nvSpPr>
        <p:spPr>
          <a:xfrm>
            <a:off x="5911978" y="3266298"/>
            <a:ext cx="293825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dist" defTabSz="914286">
              <a:defRPr sz="2000" b="1" cap="all">
                <a:solidFill>
                  <a:srgbClr val="002060"/>
                </a:solidFill>
                <a:ea typeface="Arial Unicode MS"/>
              </a:defRPr>
            </a:lvl1pPr>
          </a:lstStyle>
          <a:p>
            <a:pPr algn="l"/>
            <a:r>
              <a:rPr lang="ru-RU" altLang="ko-KR" sz="1100" dirty="0">
                <a:latin typeface="+mj-lt"/>
              </a:rPr>
              <a:t>Основное сырье:</a:t>
            </a:r>
            <a:endParaRPr lang="ko-KR" altLang="en-US" sz="1100" dirty="0">
              <a:latin typeface="+mj-lt"/>
            </a:endParaRPr>
          </a:p>
        </p:txBody>
      </p:sp>
      <p:sp>
        <p:nvSpPr>
          <p:cNvPr id="26" name="Rectangle 96">
            <a:extLst>
              <a:ext uri="{FF2B5EF4-FFF2-40B4-BE49-F238E27FC236}">
                <a16:creationId xmlns="" xmlns:a16="http://schemas.microsoft.com/office/drawing/2014/main" id="{08D520B3-0612-F6D9-D3E8-5B446476F27A}"/>
              </a:ext>
            </a:extLst>
          </p:cNvPr>
          <p:cNvSpPr/>
          <p:nvPr/>
        </p:nvSpPr>
        <p:spPr>
          <a:xfrm>
            <a:off x="5845186" y="3553322"/>
            <a:ext cx="111100" cy="527223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n-US" sz="14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E73563-98B2-8F18-2F35-F28BFCD128FB}"/>
              </a:ext>
            </a:extLst>
          </p:cNvPr>
          <p:cNvSpPr txBox="1"/>
          <p:nvPr/>
        </p:nvSpPr>
        <p:spPr>
          <a:xfrm>
            <a:off x="6196129" y="3609450"/>
            <a:ext cx="5295302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>
              <a:lnSpc>
                <a:spcPct val="80000"/>
              </a:lnSpc>
            </a:pPr>
            <a:r>
              <a:rPr lang="ru-RU" altLang="ko-KR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Полипропилен иностранного производства (</a:t>
            </a:r>
            <a:r>
              <a:rPr lang="en-US" altLang="ko-KR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SOCAR, </a:t>
            </a:r>
            <a:r>
              <a:rPr lang="ru-RU" altLang="ko-KR" sz="109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Сибур</a:t>
            </a:r>
            <a:r>
              <a:rPr lang="ru-RU" altLang="ko-KR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defTabSz="914286">
              <a:lnSpc>
                <a:spcPct val="80000"/>
              </a:lnSpc>
            </a:pPr>
            <a:r>
              <a:rPr lang="ru-RU" altLang="ko-KR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Ожидается переход на местное сырье после запуска ТОО «</a:t>
            </a:r>
            <a:r>
              <a:rPr lang="en-US" altLang="ko-KR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KPI</a:t>
            </a:r>
            <a:r>
              <a:rPr lang="ru-RU" altLang="ko-KR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D354F69-097B-C43F-C2DE-9F7363FE7143}"/>
              </a:ext>
            </a:extLst>
          </p:cNvPr>
          <p:cNvSpPr txBox="1"/>
          <p:nvPr/>
        </p:nvSpPr>
        <p:spPr>
          <a:xfrm>
            <a:off x="5911979" y="4119016"/>
            <a:ext cx="557945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altLang="ko-KR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Поставщик оборудования и технологий: </a:t>
            </a:r>
            <a:endParaRPr lang="ko-KR" altLang="en-US" sz="1100" b="1" cap="all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sp>
        <p:nvSpPr>
          <p:cNvPr id="30" name="Rectangle 96">
            <a:extLst>
              <a:ext uri="{FF2B5EF4-FFF2-40B4-BE49-F238E27FC236}">
                <a16:creationId xmlns="" xmlns:a16="http://schemas.microsoft.com/office/drawing/2014/main" id="{9331A16D-5F8D-71B6-19B6-DAD7BF974583}"/>
              </a:ext>
            </a:extLst>
          </p:cNvPr>
          <p:cNvSpPr/>
          <p:nvPr/>
        </p:nvSpPr>
        <p:spPr>
          <a:xfrm>
            <a:off x="5852311" y="4422810"/>
            <a:ext cx="103975" cy="633681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>
              <a:defRPr/>
            </a:pPr>
            <a:endParaRPr lang="en-US" sz="14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6B2EB07-7655-5942-70F2-148514279EAD}"/>
              </a:ext>
            </a:extLst>
          </p:cNvPr>
          <p:cNvSpPr txBox="1"/>
          <p:nvPr/>
        </p:nvSpPr>
        <p:spPr>
          <a:xfrm>
            <a:off x="6196129" y="4445852"/>
            <a:ext cx="529530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824" indent="-19482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БОПП пленка - </a:t>
            </a:r>
            <a:r>
              <a:rPr lang="en-US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Andritz (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Австрия)</a:t>
            </a:r>
          </a:p>
          <a:p>
            <a:pPr marL="194824" indent="-19482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ПМ - </a:t>
            </a:r>
            <a:r>
              <a:rPr lang="en-US" sz="109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Starlinger</a:t>
            </a:r>
            <a:r>
              <a:rPr lang="en-US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Австрия)</a:t>
            </a:r>
          </a:p>
          <a:p>
            <a:pPr marL="194824" indent="-19482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Полиэтилен </a:t>
            </a:r>
            <a:r>
              <a:rPr lang="ru-RU" sz="109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выского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 давления - </a:t>
            </a:r>
            <a:r>
              <a:rPr lang="en-US" sz="109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Kuhne</a:t>
            </a:r>
            <a:r>
              <a:rPr lang="en-US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ru-RU" sz="1091" dirty="0">
                <a:latin typeface="Calibri Light" panose="020F0302020204030204" pitchFamily="34" charset="0"/>
                <a:cs typeface="Calibri Light" panose="020F0302020204030204" pitchFamily="34" charset="0"/>
              </a:rPr>
              <a:t>Германия)</a:t>
            </a:r>
            <a:endParaRPr lang="en-US" altLang="ko-KR" sz="109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20F7F78-DD2A-CD09-BD32-33905B56C0BA}"/>
              </a:ext>
            </a:extLst>
          </p:cNvPr>
          <p:cNvSpPr/>
          <p:nvPr/>
        </p:nvSpPr>
        <p:spPr>
          <a:xfrm>
            <a:off x="6070725" y="5671631"/>
            <a:ext cx="5372101" cy="562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35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Исполнение производственной программы на 2023 год.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defTabSz="914235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Реализация произведенной продукции в 2023 году.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CE6C0600-8BF1-290F-4DE1-0B39D330B5CC}"/>
              </a:ext>
            </a:extLst>
          </p:cNvPr>
          <p:cNvGrpSpPr/>
          <p:nvPr/>
        </p:nvGrpSpPr>
        <p:grpSpPr>
          <a:xfrm>
            <a:off x="6004354" y="5238712"/>
            <a:ext cx="5525476" cy="60887"/>
            <a:chOff x="7437990" y="5670958"/>
            <a:chExt cx="8104032" cy="385899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9C44A566-4755-3A6E-2272-C78E97FED578}"/>
                </a:ext>
              </a:extLst>
            </p:cNvPr>
            <p:cNvSpPr/>
            <p:nvPr/>
          </p:nvSpPr>
          <p:spPr>
            <a:xfrm flipV="1">
              <a:off x="7437990" y="5670958"/>
              <a:ext cx="8104032" cy="369331"/>
            </a:xfrm>
            <a:prstGeom prst="rect">
              <a:avLst/>
            </a:prstGeom>
            <a:gradFill flip="none" rotWithShape="1">
              <a:gsLst>
                <a:gs pos="3000">
                  <a:srgbClr val="17335D"/>
                </a:gs>
                <a:gs pos="100000">
                  <a:srgbClr val="2DC68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227"/>
            </a:p>
          </p:txBody>
        </p:sp>
        <p:sp>
          <p:nvSpPr>
            <p:cNvPr id="40" name="Текст 9">
              <a:extLst>
                <a:ext uri="{FF2B5EF4-FFF2-40B4-BE49-F238E27FC236}">
                  <a16:creationId xmlns="" xmlns:a16="http://schemas.microsoft.com/office/drawing/2014/main" id="{EE56D14F-1A86-F08C-2B6C-3BEAE0CDAE18}"/>
                </a:ext>
              </a:extLst>
            </p:cNvPr>
            <p:cNvSpPr txBox="1">
              <a:spLocks/>
            </p:cNvSpPr>
            <p:nvPr/>
          </p:nvSpPr>
          <p:spPr>
            <a:xfrm>
              <a:off x="10281408" y="5687525"/>
              <a:ext cx="3297834" cy="369332"/>
            </a:xfrm>
            <a:prstGeom prst="rect">
              <a:avLst/>
            </a:prstGeom>
          </p:spPr>
          <p:txBody>
            <a:bodyPr vert="horz" lIns="62345" tIns="31173" rIns="62345" bIns="31173" rtlCol="0" anchor="ctr">
              <a:noAutofit/>
            </a:bodyPr>
            <a:lstStyle>
              <a:lvl1pPr marL="0" indent="0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Tx/>
                <a:buNone/>
                <a:defRPr sz="1600" b="1" u="none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7057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352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341150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9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201172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682301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KZ" sz="109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892086B-5388-5482-C40C-19A3521C54C9}"/>
              </a:ext>
            </a:extLst>
          </p:cNvPr>
          <p:cNvSpPr txBox="1"/>
          <p:nvPr/>
        </p:nvSpPr>
        <p:spPr>
          <a:xfrm>
            <a:off x="5911978" y="5401377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планы на 202</a:t>
            </a:r>
            <a:r>
              <a:rPr lang="en-US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3</a:t>
            </a:r>
            <a:r>
              <a:rPr lang="ru-RU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 год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="" xmlns:a16="http://schemas.microsoft.com/office/drawing/2014/main" id="{104BF7A6-56F1-F181-E6F9-DC8B5F032295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10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5AEB9D8-88B3-F88A-A603-A96251B160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10156" y="5861717"/>
            <a:ext cx="973425" cy="989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67F226-35D4-5EA9-903E-EF81F29062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0" y="93234"/>
            <a:ext cx="942450" cy="4712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6CC88E-55BD-432B-2922-016718E497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02" y="44625"/>
            <a:ext cx="1074309" cy="86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5928" y="2484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928" y="2484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 bwMode="auto">
          <a:xfrm>
            <a:off x="1144292" y="894"/>
            <a:ext cx="163720" cy="1587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10156" y="5861717"/>
            <a:ext cx="973425" cy="9890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-17140" y="513254"/>
            <a:ext cx="11011272" cy="4674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02" y="44625"/>
            <a:ext cx="1074309" cy="86372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2FD4FB-C532-1286-211D-FB20A58C489F}"/>
              </a:ext>
            </a:extLst>
          </p:cNvPr>
          <p:cNvSpPr/>
          <p:nvPr/>
        </p:nvSpPr>
        <p:spPr>
          <a:xfrm>
            <a:off x="1077382" y="125244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cs typeface="Segoe UI Semilight" panose="020B0402040204020203" pitchFamily="34" charset="0"/>
              </a:rPr>
              <a:t>Стоимость проекта</a:t>
            </a:r>
            <a:endParaRPr lang="ru-RU" b="1" cap="all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3A6F98E-ADCC-E6D7-7491-B007A9E78914}"/>
              </a:ext>
            </a:extLst>
          </p:cNvPr>
          <p:cNvSpPr/>
          <p:nvPr/>
        </p:nvSpPr>
        <p:spPr>
          <a:xfrm>
            <a:off x="6302221" y="1252442"/>
            <a:ext cx="450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kk-KZ" b="1" dirty="0">
                <a:solidFill>
                  <a:prstClr val="black">
                    <a:lumMod val="65000"/>
                    <a:lumOff val="35000"/>
                  </a:prstClr>
                </a:solidFill>
                <a:cs typeface="Segoe UI Semilight" panose="020B0402040204020203" pitchFamily="34" charset="0"/>
              </a:rPr>
              <a:t>Основные показатели деятельности</a:t>
            </a:r>
            <a:endParaRPr lang="ru-RU" b="1" cap="all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EB88217A-B9EE-0D87-916C-632A6C0DD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82110"/>
              </p:ext>
            </p:extLst>
          </p:nvPr>
        </p:nvGraphicFramePr>
        <p:xfrm>
          <a:off x="528506" y="1817077"/>
          <a:ext cx="4277545" cy="4175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1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6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1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млн. тенге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Общая стоимость проекта: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16 874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Капитальные затраты: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13 077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СМР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6 491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Оборудование, в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т.ч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.: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5 967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ANDRITZ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производство БОПП пленки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4 559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STARLINGER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производство ПМ мешков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1 028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KUHNE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полиэтилен высокого давления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380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ПИР (ПСД, лицензия)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Приобретение машин и спецтехники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171,5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Общие и административные расходы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1 429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Проценты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969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1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Операционные затраты (закуп и транспортировка сырья)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1 399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8" name="SlideTitle">
            <a:extLst>
              <a:ext uri="{FF2B5EF4-FFF2-40B4-BE49-F238E27FC236}">
                <a16:creationId xmlns="" xmlns:a16="http://schemas.microsoft.com/office/drawing/2014/main" id="{3EB8117B-453F-4522-7B1D-6358FA99C2FA}"/>
              </a:ext>
            </a:extLst>
          </p:cNvPr>
          <p:cNvSpPr txBox="1">
            <a:spLocks/>
          </p:cNvSpPr>
          <p:nvPr/>
        </p:nvSpPr>
        <p:spPr>
          <a:xfrm>
            <a:off x="1643729" y="151497"/>
            <a:ext cx="10644986" cy="391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90657" rtl="0" eaLnBrk="1" latinLnBrk="0" hangingPunct="1">
              <a:spcBef>
                <a:spcPct val="0"/>
              </a:spcBef>
              <a:buNone/>
              <a:defRPr sz="159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ТОО «ПОЛИМЕР ПРОДАКШН». Параметры комплекса </a:t>
            </a:r>
            <a:r>
              <a:rPr lang="ru-RU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формуляции</a:t>
            </a:r>
            <a:endParaRPr lang="x-none" sz="2000" kern="0" dirty="0">
              <a:solidFill>
                <a:srgbClr val="000000"/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Номер слайда 3">
            <a:extLst>
              <a:ext uri="{FF2B5EF4-FFF2-40B4-BE49-F238E27FC236}">
                <a16:creationId xmlns="" xmlns:a16="http://schemas.microsoft.com/office/drawing/2014/main" id="{B9C33F0E-77E6-8232-2DA3-1E52CCAD9CE9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solidFill>
                  <a:srgbClr val="5454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11</a:t>
            </a:fld>
            <a:endParaRPr lang="ru-RU" dirty="0">
              <a:solidFill>
                <a:srgbClr val="54545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FBE8346-717D-12D1-8F77-2BC23DED01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0" y="93234"/>
            <a:ext cx="942450" cy="47122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1107"/>
              </p:ext>
            </p:extLst>
          </p:nvPr>
        </p:nvGraphicFramePr>
        <p:xfrm>
          <a:off x="5837930" y="1844040"/>
          <a:ext cx="5372226" cy="3028950"/>
        </p:xfrm>
        <a:graphic>
          <a:graphicData uri="http://schemas.openxmlformats.org/drawingml/2006/table">
            <a:tbl>
              <a:tblPr/>
              <a:tblGrid>
                <a:gridCol w="1022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9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8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9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Год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Объем производства БОПП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Объем производства ПМ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Доход от реализации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тонн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шт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тыс. тенге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1 078 000,00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92 425,65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1 856,00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7 195 000,00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1 287 834,36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3 043,00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10 069 648,00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2 121 977,33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4 596,00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15 680 440,00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3 654 337,47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7 070,00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20 788 543,00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4 898 712,64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8 312,00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17 338 308,00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6 078 649,53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9 357,00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15 557 336,00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9 830 081,40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5 299,00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15 475 549,00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6 696 585,55*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01.05.2023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4 455 323,00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279 017,40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3DAA0A-BA67-493A-97AE-616C612D6277}"/>
              </a:ext>
            </a:extLst>
          </p:cNvPr>
          <p:cNvSpPr txBox="1"/>
          <p:nvPr/>
        </p:nvSpPr>
        <p:spPr>
          <a:xfrm>
            <a:off x="5732584" y="4938387"/>
            <a:ext cx="5524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00" dirty="0"/>
              <a:t>*Доходы от реализации БОПП-пленки составили 5 713 млн. тенге, что на 27% меньше плана. Реализовано 5 076 тонн по средней цене 1 126 тыс. тенге за тонну при плане 9 300 тонн по цене 844 тыс. тенге за тонну;</a:t>
            </a:r>
            <a:endParaRPr lang="ru-RU" sz="1050" dirty="0"/>
          </a:p>
          <a:p>
            <a:pPr lvl="0"/>
            <a:endParaRPr lang="ru-RU" sz="900" dirty="0"/>
          </a:p>
          <a:p>
            <a:pPr lvl="0"/>
            <a:r>
              <a:rPr lang="ru-RU" sz="900" dirty="0"/>
              <a:t>Доходы от реализации ПП-мешков составили 983 млн. тенге. Было реализовано 20,2 млн. штук по цене 49 тенге за штуку.</a:t>
            </a:r>
            <a:endParaRPr lang="ru-RU" sz="10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36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4097298" y="5050662"/>
            <a:ext cx="25331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4107964" y="5187191"/>
            <a:ext cx="25331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09" y="206548"/>
            <a:ext cx="839399" cy="6748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08567" y="5861717"/>
            <a:ext cx="973425" cy="9890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231392" y="517100"/>
            <a:ext cx="11011272" cy="46747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56554" y="1965642"/>
            <a:ext cx="10294982" cy="19903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Высокая стоимость реализации полипропилена, производимой в РК, на внутренний рынок;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Отсутствие государственного регулирования вопросов распределения на внутренний рынок части объемов производимого в РК полипропилена;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Слабое развитие рынка типографии в РК, что не позволяет увеличить </a:t>
            </a:r>
            <a:r>
              <a:rPr lang="ru-RU" sz="1400" dirty="0" err="1">
                <a:latin typeface="Century Gothic" panose="020B0502020202020204" pitchFamily="34" charset="0"/>
              </a:rPr>
              <a:t>импортозамещение</a:t>
            </a:r>
            <a:r>
              <a:rPr lang="ru-RU" sz="1400" dirty="0">
                <a:latin typeface="Century Gothic" panose="020B0502020202020204" pitchFamily="34" charset="0"/>
              </a:rPr>
              <a:t> и потребление Казахстаном конечной продукции полного цикла (от производства полипропилена до окончательной упаковки пищевой продукции)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80678" y="4373867"/>
            <a:ext cx="35173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sz="2000" b="1" cap="all" dirty="0">
                <a:solidFill>
                  <a:srgbClr val="002060"/>
                </a:solidFill>
                <a:latin typeface="Century Gothic" panose="020B0502020202020204" pitchFamily="34" charset="0"/>
                <a:ea typeface="Arial Unicode MS"/>
              </a:rPr>
              <a:t>пути решения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80679" y="4801392"/>
            <a:ext cx="9127522" cy="13440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Необходимо обязать производителей полипропилена реализовывать до 10% продукта на внутреннем рынке РК;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Century Gothic" panose="020B0502020202020204" pitchFamily="34" charset="0"/>
              </a:rPr>
              <a:t>Формирование цены на полипропилен осуществлять исходя из наименьшей стоимости реализации полипропилена на внешние рынки.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80678" y="1447090"/>
            <a:ext cx="4983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sz="2000" b="1" cap="all" dirty="0">
                <a:solidFill>
                  <a:srgbClr val="002060"/>
                </a:solidFill>
                <a:latin typeface="Century Gothic" panose="020B0502020202020204" pitchFamily="34" charset="0"/>
                <a:ea typeface="Arial Unicode MS"/>
              </a:rPr>
              <a:t>Проблемные вопросы</a:t>
            </a:r>
          </a:p>
        </p:txBody>
      </p:sp>
      <p:sp>
        <p:nvSpPr>
          <p:cNvPr id="2" name="SlideTitle">
            <a:extLst>
              <a:ext uri="{FF2B5EF4-FFF2-40B4-BE49-F238E27FC236}">
                <a16:creationId xmlns="" xmlns:a16="http://schemas.microsoft.com/office/drawing/2014/main" id="{2F77CA63-DAA4-03C1-77EB-DA949DA5E026}"/>
              </a:ext>
            </a:extLst>
          </p:cNvPr>
          <p:cNvSpPr txBox="1">
            <a:spLocks/>
          </p:cNvSpPr>
          <p:nvPr/>
        </p:nvSpPr>
        <p:spPr>
          <a:xfrm>
            <a:off x="1613249" y="170258"/>
            <a:ext cx="10644986" cy="391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90657" rtl="0" eaLnBrk="1" latinLnBrk="0" hangingPunct="1">
              <a:spcBef>
                <a:spcPct val="0"/>
              </a:spcBef>
              <a:buNone/>
              <a:defRPr sz="159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ТОО «ПОЛИМЕР ПРОДАКШН». Проблемные вопросы и пути их решения</a:t>
            </a:r>
            <a:endParaRPr lang="x-none" sz="2000" kern="0" dirty="0">
              <a:solidFill>
                <a:srgbClr val="000000"/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="" xmlns:a16="http://schemas.microsoft.com/office/drawing/2014/main" id="{97903DD7-C387-37FA-A82C-BAAB82946B7F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12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471E223-43F1-845B-4EBC-284FBF5EAE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0" y="93234"/>
            <a:ext cx="942450" cy="4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728727"/>
          <a:ext cx="12192000" cy="27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CorelDRAW" r:id="rId3" imgW="4187893" imgH="205149" progId="CorelDraw.Graphic.17">
                  <p:embed/>
                </p:oleObj>
              </mc:Choice>
              <mc:Fallback>
                <p:oleObj name="CorelDRAW" r:id="rId3" imgW="4187893" imgH="205149" progId="CorelDraw.Graphic.17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28727"/>
                        <a:ext cx="12192000" cy="274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35" y="5089255"/>
            <a:ext cx="1710529" cy="13752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17125" y="2819243"/>
            <a:ext cx="4706737" cy="805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4403">
              <a:lnSpc>
                <a:spcPct val="150000"/>
              </a:lnSpc>
            </a:pPr>
            <a:r>
              <a:rPr lang="ru-RU" sz="3447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ДАЛЬНЕЙШЕЕ РАЗВИТИЕ</a:t>
            </a:r>
            <a:endParaRPr lang="en-US" sz="3447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417385" y="6070973"/>
            <a:ext cx="774615" cy="787027"/>
          </a:xfrm>
          <a:prstGeom prst="rect">
            <a:avLst/>
          </a:prstGeom>
        </p:spPr>
      </p:pic>
      <p:sp>
        <p:nvSpPr>
          <p:cNvPr id="2" name="Номер слайда 3">
            <a:extLst>
              <a:ext uri="{FF2B5EF4-FFF2-40B4-BE49-F238E27FC236}">
                <a16:creationId xmlns="" xmlns:a16="http://schemas.microsoft.com/office/drawing/2014/main" id="{40A3AF72-6262-F99A-AEE0-4659C7F99BE0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13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225B36BD-7322-0BD8-950A-59CC8043E038}"/>
              </a:ext>
            </a:extLst>
          </p:cNvPr>
          <p:cNvGraphicFramePr/>
          <p:nvPr>
            <p:extLst/>
          </p:nvPr>
        </p:nvGraphicFramePr>
        <p:xfrm>
          <a:off x="6270530" y="2995248"/>
          <a:ext cx="4680980" cy="338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031D79FF-316C-096A-7C2B-60BF61EC6B25}"/>
              </a:ext>
            </a:extLst>
          </p:cNvPr>
          <p:cNvGraphicFramePr/>
          <p:nvPr>
            <p:extLst/>
          </p:nvPr>
        </p:nvGraphicFramePr>
        <p:xfrm>
          <a:off x="6295063" y="2927096"/>
          <a:ext cx="4690605" cy="340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3">
            <a:extLst>
              <a:ext uri="{FF2B5EF4-FFF2-40B4-BE49-F238E27FC236}">
                <a16:creationId xmlns="" xmlns:a16="http://schemas.microsoft.com/office/drawing/2014/main" id="{77F19817-9C50-8EE7-90D2-4CB525061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65647" y="6451633"/>
            <a:ext cx="1468274" cy="298790"/>
          </a:xfrm>
        </p:spPr>
        <p:txBody>
          <a:bodyPr rtlCol="0"/>
          <a:lstStyle/>
          <a:p>
            <a:fld id="{CB2079F2-58AF-ED44-82D7-E04B2F6FD686}" type="slidenum">
              <a:rPr lang="ru-RU" sz="1800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14</a:t>
            </a:fld>
            <a:endParaRPr lang="ru-RU" sz="1800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Нижний колонтитул 49">
            <a:extLst>
              <a:ext uri="{FF2B5EF4-FFF2-40B4-BE49-F238E27FC236}">
                <a16:creationId xmlns="" xmlns:a16="http://schemas.microsoft.com/office/drawing/2014/main" id="{857412EF-AAAA-3F03-B610-C553602E11E3}"/>
              </a:ext>
            </a:extLst>
          </p:cNvPr>
          <p:cNvSpPr txBox="1">
            <a:spLocks/>
          </p:cNvSpPr>
          <p:nvPr/>
        </p:nvSpPr>
        <p:spPr>
          <a:xfrm>
            <a:off x="969615" y="6239379"/>
            <a:ext cx="4866409" cy="301756"/>
          </a:xfrm>
          <a:prstGeom prst="rect">
            <a:avLst/>
          </a:prstGeom>
        </p:spPr>
        <p:txBody>
          <a:bodyPr vert="horz" lIns="62345" tIns="31173" rIns="62345" bIns="31173" rtlCol="0" anchor="ctr"/>
          <a:lstStyle>
            <a:defPPr rtl="0">
              <a:defRPr lang="ru-RU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55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Интегрированный годовой отчет</a:t>
            </a:r>
            <a:r>
              <a:rPr lang="en-US" sz="955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SKO</a:t>
            </a:r>
            <a:r>
              <a:rPr lang="ru-RU" sz="955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2022 г.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5A3E8E4-72D5-4DAD-FF9A-6E7C6B484D49}"/>
              </a:ext>
            </a:extLst>
          </p:cNvPr>
          <p:cNvSpPr/>
          <p:nvPr/>
        </p:nvSpPr>
        <p:spPr>
          <a:xfrm>
            <a:off x="801057" y="1204564"/>
            <a:ext cx="600214" cy="68005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27">
              <a:solidFill>
                <a:prstClr val="white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19C4C601-7D45-B5CB-CF05-7242AB3E3601}"/>
              </a:ext>
            </a:extLst>
          </p:cNvPr>
          <p:cNvSpPr txBox="1">
            <a:spLocks/>
          </p:cNvSpPr>
          <p:nvPr/>
        </p:nvSpPr>
        <p:spPr>
          <a:xfrm>
            <a:off x="1476307" y="1204564"/>
            <a:ext cx="3807903" cy="68005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62345" tIns="31173" rIns="62345" bIns="31173" rtlCol="0" anchor="ctr">
            <a:normAutofit/>
          </a:bodyPr>
          <a:lstStyle>
            <a:lvl1pPr algn="l" defTabSz="1341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82" b="1" dirty="0">
                <a:solidFill>
                  <a:srgbClr val="17335D"/>
                </a:solidFill>
                <a:cs typeface="Calibri Light" panose="020F0302020204030204" pitchFamily="34" charset="0"/>
              </a:rPr>
              <a:t>ОБЗОР РЫНКА</a:t>
            </a:r>
            <a:endParaRPr lang="en-US" sz="2182" b="1" dirty="0">
              <a:solidFill>
                <a:srgbClr val="17335D"/>
              </a:solidFill>
              <a:cs typeface="Calibri Light" panose="020F0302020204030204" pitchFamily="34" charset="0"/>
            </a:endParaRPr>
          </a:p>
        </p:txBody>
      </p:sp>
      <p:grpSp>
        <p:nvGrpSpPr>
          <p:cNvPr id="9" name="Group 14">
            <a:extLst>
              <a:ext uri="{FF2B5EF4-FFF2-40B4-BE49-F238E27FC236}">
                <a16:creationId xmlns="" xmlns:a16="http://schemas.microsoft.com/office/drawing/2014/main" id="{BA01B986-A51F-D3A4-33A9-A113D732D596}"/>
              </a:ext>
            </a:extLst>
          </p:cNvPr>
          <p:cNvGrpSpPr/>
          <p:nvPr/>
        </p:nvGrpSpPr>
        <p:grpSpPr>
          <a:xfrm>
            <a:off x="1255495" y="2356812"/>
            <a:ext cx="4422603" cy="600004"/>
            <a:chOff x="887803" y="866332"/>
            <a:chExt cx="4349167" cy="854896"/>
          </a:xfrm>
        </p:grpSpPr>
        <p:sp>
          <p:nvSpPr>
            <p:cNvPr id="10" name="Прямоугольник 46">
              <a:extLst>
                <a:ext uri="{FF2B5EF4-FFF2-40B4-BE49-F238E27FC236}">
                  <a16:creationId xmlns="" xmlns:a16="http://schemas.microsoft.com/office/drawing/2014/main" id="{47342B5D-1A64-F538-9CA5-28CD46220BF2}"/>
                </a:ext>
              </a:extLst>
            </p:cNvPr>
            <p:cNvSpPr/>
            <p:nvPr/>
          </p:nvSpPr>
          <p:spPr>
            <a:xfrm>
              <a:off x="887803" y="866332"/>
              <a:ext cx="4349167" cy="623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23" b="1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Доля химической отрасли в ВВП Казахстана составляет </a:t>
              </a:r>
              <a:r>
                <a:rPr lang="en-US" sz="1123" b="1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&lt;</a:t>
              </a:r>
              <a:r>
                <a:rPr lang="ru-RU" sz="1123" b="1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  <a:r>
                <a:rPr lang="en-US" sz="1123" b="1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% </a:t>
              </a:r>
              <a:r>
                <a:rPr lang="ru-RU" sz="1123" b="1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ВВП на протяжении последних 12 лет</a:t>
              </a:r>
            </a:p>
          </p:txBody>
        </p:sp>
        <p:cxnSp>
          <p:nvCxnSpPr>
            <p:cNvPr id="11" name="Прямая соединительная линия 41">
              <a:extLst>
                <a:ext uri="{FF2B5EF4-FFF2-40B4-BE49-F238E27FC236}">
                  <a16:creationId xmlns="" xmlns:a16="http://schemas.microsoft.com/office/drawing/2014/main" id="{2C74D915-DD81-8150-EC9C-11DCE9C26175}"/>
                </a:ext>
              </a:extLst>
            </p:cNvPr>
            <p:cNvCxnSpPr>
              <a:cxnSpLocks/>
            </p:cNvCxnSpPr>
            <p:nvPr/>
          </p:nvCxnSpPr>
          <p:spPr>
            <a:xfrm>
              <a:off x="887804" y="1422482"/>
              <a:ext cx="4114800" cy="0"/>
            </a:xfrm>
            <a:prstGeom prst="line">
              <a:avLst/>
            </a:prstGeom>
            <a:ln>
              <a:solidFill>
                <a:schemeClr val="accent6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3FB030C-6CD8-CECF-7245-1622D94100A7}"/>
                </a:ext>
              </a:extLst>
            </p:cNvPr>
            <p:cNvSpPr txBox="1"/>
            <p:nvPr/>
          </p:nvSpPr>
          <p:spPr>
            <a:xfrm>
              <a:off x="887803" y="1428330"/>
              <a:ext cx="4313932" cy="292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36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2011-202</a:t>
              </a:r>
              <a:r>
                <a:rPr lang="ru-RU" sz="736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 гг., ВВП Казахстана</a:t>
              </a:r>
              <a:r>
                <a:rPr lang="en-US" sz="736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ru-RU" sz="736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и доля хим. отрасли (млрд. тенге)</a:t>
              </a:r>
            </a:p>
          </p:txBody>
        </p:sp>
      </p:grpSp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25EA3771-7FF6-9131-C17E-249C581F8FB5}"/>
              </a:ext>
            </a:extLst>
          </p:cNvPr>
          <p:cNvGraphicFramePr/>
          <p:nvPr>
            <p:extLst/>
          </p:nvPr>
        </p:nvGraphicFramePr>
        <p:xfrm>
          <a:off x="744972" y="2977787"/>
          <a:ext cx="4422604" cy="312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3346458-0321-2790-4732-BEC8915D10D0}"/>
              </a:ext>
            </a:extLst>
          </p:cNvPr>
          <p:cNvSpPr txBox="1"/>
          <p:nvPr/>
        </p:nvSpPr>
        <p:spPr>
          <a:xfrm>
            <a:off x="1240490" y="5982180"/>
            <a:ext cx="4279537" cy="180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573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Источник: Бюро национальной статистики Агентства по стратегическому планированию и реформам РК</a:t>
            </a:r>
          </a:p>
        </p:txBody>
      </p:sp>
      <p:sp>
        <p:nvSpPr>
          <p:cNvPr id="17" name="Right Brace 5">
            <a:extLst>
              <a:ext uri="{FF2B5EF4-FFF2-40B4-BE49-F238E27FC236}">
                <a16:creationId xmlns="" xmlns:a16="http://schemas.microsoft.com/office/drawing/2014/main" id="{3E3D1A62-9B60-08E0-00F4-5FB99AD93B1B}"/>
              </a:ext>
            </a:extLst>
          </p:cNvPr>
          <p:cNvSpPr/>
          <p:nvPr/>
        </p:nvSpPr>
        <p:spPr>
          <a:xfrm>
            <a:off x="4735672" y="3155734"/>
            <a:ext cx="183362" cy="2692830"/>
          </a:xfrm>
          <a:prstGeom prst="rightBrace">
            <a:avLst>
              <a:gd name="adj1" fmla="val 147619"/>
              <a:gd name="adj2" fmla="val 50000"/>
            </a:avLst>
          </a:prstGeom>
          <a:ln w="19050">
            <a:solidFill>
              <a:srgbClr val="47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63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AA537F-A204-C498-0F84-C389E210C91F}"/>
              </a:ext>
            </a:extLst>
          </p:cNvPr>
          <p:cNvSpPr txBox="1"/>
          <p:nvPr/>
        </p:nvSpPr>
        <p:spPr>
          <a:xfrm>
            <a:off x="4832327" y="4380395"/>
            <a:ext cx="687700" cy="7730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63" b="1" dirty="0">
                <a:solidFill>
                  <a:srgbClr val="47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&lt;1%</a:t>
            </a:r>
            <a:endParaRPr lang="ru-RU" sz="1263" b="1" dirty="0">
              <a:solidFill>
                <a:srgbClr val="47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32" b="1" dirty="0">
                <a:solidFill>
                  <a:srgbClr val="47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хим. отрасли в ВВП за последние 12 лет</a:t>
            </a:r>
            <a:endParaRPr lang="en-US" sz="632" b="1" dirty="0">
              <a:solidFill>
                <a:srgbClr val="47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46">
            <a:extLst>
              <a:ext uri="{FF2B5EF4-FFF2-40B4-BE49-F238E27FC236}">
                <a16:creationId xmlns="" xmlns:a16="http://schemas.microsoft.com/office/drawing/2014/main" id="{52287555-B29D-1A11-E699-29628BC845D1}"/>
              </a:ext>
            </a:extLst>
          </p:cNvPr>
          <p:cNvSpPr/>
          <p:nvPr/>
        </p:nvSpPr>
        <p:spPr>
          <a:xfrm>
            <a:off x="6449743" y="2311024"/>
            <a:ext cx="4590598" cy="43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3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Номинально объемы химической продукции за 1</a:t>
            </a:r>
            <a:r>
              <a:rPr lang="en-US" sz="1123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sz="1123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лет выросли в </a:t>
            </a:r>
            <a:r>
              <a:rPr lang="en-US" sz="1123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ru-RU" sz="1123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123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ru-RU" sz="1123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раза, но все еще </a:t>
            </a:r>
            <a:r>
              <a:rPr lang="en-US" sz="1123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&lt;</a:t>
            </a:r>
            <a:r>
              <a:rPr lang="ru-RU" sz="1123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1% от ВВП</a:t>
            </a:r>
          </a:p>
        </p:txBody>
      </p:sp>
      <p:cxnSp>
        <p:nvCxnSpPr>
          <p:cNvPr id="21" name="Прямая соединительная линия 41">
            <a:extLst>
              <a:ext uri="{FF2B5EF4-FFF2-40B4-BE49-F238E27FC236}">
                <a16:creationId xmlns="" xmlns:a16="http://schemas.microsoft.com/office/drawing/2014/main" id="{9C046A3C-94F0-D6E0-EFFE-B09EC365B79E}"/>
              </a:ext>
            </a:extLst>
          </p:cNvPr>
          <p:cNvCxnSpPr>
            <a:cxnSpLocks/>
          </p:cNvCxnSpPr>
          <p:nvPr/>
        </p:nvCxnSpPr>
        <p:spPr>
          <a:xfrm>
            <a:off x="6449741" y="2750827"/>
            <a:ext cx="4460714" cy="0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4305D55D-4A31-3661-DF49-0BB409D8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565" y="1204564"/>
            <a:ext cx="5066219" cy="680058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364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ПРОИЗВОДСТВА ХИМИЧЕСКОЙ ПРОМЫШЛЕННОСТИ В КАЗАХСТАНЕ</a:t>
            </a:r>
            <a:r>
              <a:rPr lang="en-US" sz="1364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64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br>
              <a:rPr lang="ru-RU" sz="1364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64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1% ОТ ВВП</a:t>
            </a:r>
            <a:endParaRPr lang="x-none" sz="1364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D271F8D-ADAA-41E3-AD97-F1C4C95E1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396371" y="603043"/>
            <a:ext cx="10481426" cy="36743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9CE7309-2248-4653-B279-F91DD2247D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68" y="186922"/>
            <a:ext cx="974594" cy="78355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7BBDA6C1-1309-7B79-5CEB-1CB376D1F0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381323" y="6031548"/>
            <a:ext cx="774615" cy="7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dirty="0"/>
              <a:t>Сальдо торгового баланса химической продукции Казахстана является «отрицательным» по всем торговым позициям и ярко отражает сложившуюся текущую ситуацию</a:t>
            </a:r>
          </a:p>
        </p:txBody>
      </p:sp>
      <p:grpSp>
        <p:nvGrpSpPr>
          <p:cNvPr id="26" name="Группа 5">
            <a:extLst>
              <a:ext uri="{FF2B5EF4-FFF2-40B4-BE49-F238E27FC236}">
                <a16:creationId xmlns="" xmlns:a16="http://schemas.microsoft.com/office/drawing/2014/main" id="{8669141B-DD82-4E42-B0D4-752F8C0813D8}"/>
              </a:ext>
            </a:extLst>
          </p:cNvPr>
          <p:cNvGrpSpPr/>
          <p:nvPr/>
        </p:nvGrpSpPr>
        <p:grpSpPr>
          <a:xfrm>
            <a:off x="499641" y="1656087"/>
            <a:ext cx="5206623" cy="662863"/>
            <a:chOff x="390417" y="1673552"/>
            <a:chExt cx="3960000" cy="662863"/>
          </a:xfrm>
        </p:grpSpPr>
        <p:sp>
          <p:nvSpPr>
            <p:cNvPr id="30" name="Rectangle 25">
              <a:extLst>
                <a:ext uri="{FF2B5EF4-FFF2-40B4-BE49-F238E27FC236}">
                  <a16:creationId xmlns="" xmlns:a16="http://schemas.microsoft.com/office/drawing/2014/main" id="{A8BF1DCC-C8DC-4717-A8E0-D9114E2A15A5}"/>
                </a:ext>
              </a:extLst>
            </p:cNvPr>
            <p:cNvSpPr/>
            <p:nvPr/>
          </p:nvSpPr>
          <p:spPr>
            <a:xfrm>
              <a:off x="390419" y="1673552"/>
              <a:ext cx="3959998" cy="369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  <a:sym typeface="+mn-lt"/>
                </a:rPr>
                <a:t>Торговый баланс химической продукции (1/2)</a:t>
              </a:r>
            </a:p>
          </p:txBody>
        </p:sp>
        <p:sp>
          <p:nvSpPr>
            <p:cNvPr id="31" name="Rectangle 25">
              <a:extLst>
                <a:ext uri="{FF2B5EF4-FFF2-40B4-BE49-F238E27FC236}">
                  <a16:creationId xmlns="" xmlns:a16="http://schemas.microsoft.com/office/drawing/2014/main" id="{DA62AF06-6D5A-4B3B-A7FA-73532B090AA6}"/>
                </a:ext>
              </a:extLst>
            </p:cNvPr>
            <p:cNvSpPr/>
            <p:nvPr/>
          </p:nvSpPr>
          <p:spPr>
            <a:xfrm>
              <a:off x="390417" y="2050388"/>
              <a:ext cx="3540771" cy="286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50" i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rial" panose="020B0604020202020204" pitchFamily="34" charset="0"/>
                  <a:sym typeface="+mn-lt"/>
                </a:rPr>
                <a:t>2020, тыс. долл. США.</a:t>
              </a:r>
              <a:r>
                <a:rPr lang="en-US" sz="1050" i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rial" panose="020B0604020202020204" pitchFamily="34" charset="0"/>
                  <a:sym typeface="+mn-lt"/>
                </a:rPr>
                <a:t> </a:t>
              </a:r>
              <a:r>
                <a:rPr lang="ru-RU" sz="1050" i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rial" panose="020B0604020202020204" pitchFamily="34" charset="0"/>
                  <a:sym typeface="+mn-lt"/>
                </a:rPr>
                <a:t>Импорт и экспорт по </a:t>
              </a:r>
              <a:r>
                <a:rPr lang="en-US" sz="1050" i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rial" panose="020B0604020202020204" pitchFamily="34" charset="0"/>
                  <a:sym typeface="+mn-lt"/>
                </a:rPr>
                <a:t>2 </a:t>
              </a:r>
              <a:r>
                <a:rPr lang="ru-RU" sz="1050" i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rial" panose="020B0604020202020204" pitchFamily="34" charset="0"/>
                  <a:sym typeface="+mn-lt"/>
                </a:rPr>
                <a:t>знакам ТН ВЭД</a:t>
              </a:r>
              <a:endParaRPr lang="en-US" sz="1050" i="1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  <a:sym typeface="+mn-lt"/>
              </a:endParaRPr>
            </a:p>
          </p:txBody>
        </p:sp>
      </p:grpSp>
      <p:graphicFrame>
        <p:nvGraphicFramePr>
          <p:cNvPr id="33" name="Таблица 28">
            <a:extLst>
              <a:ext uri="{FF2B5EF4-FFF2-40B4-BE49-F238E27FC236}">
                <a16:creationId xmlns="" xmlns:a16="http://schemas.microsoft.com/office/drawing/2014/main" id="{05C9624E-80D0-4311-8A74-5F33F063C64F}"/>
              </a:ext>
            </a:extLst>
          </p:cNvPr>
          <p:cNvGraphicFramePr>
            <a:graphicFrameLocks noGrp="1"/>
          </p:cNvGraphicFramePr>
          <p:nvPr/>
        </p:nvGraphicFramePr>
        <p:xfrm>
          <a:off x="176981" y="2462988"/>
          <a:ext cx="2586668" cy="36473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86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4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Неорганическая химия; редкоземельные металлы</a:t>
                      </a:r>
                      <a:r>
                        <a:rPr lang="ru-RU" sz="800" u="none" strike="noStrike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, радиоактивные элементы (уран)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Органические химические соединения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Удобрения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Пластмассы и изделия из них; 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Фармацевтическая продукция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Прочие химические продукты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Краски и лак; красящие вещества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Эфирные масла и </a:t>
                      </a:r>
                      <a:r>
                        <a:rPr lang="ru-RU" sz="800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резиноиды</a:t>
                      </a:r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; туалетные средства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Моющие средства, смазочные материалы, свечи, пластилин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Каучук, резина и изделия из  них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Химические нити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Белковые вещества; крахмалы; клеи; ферменты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Пиротехнические изделия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Химические волокна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25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Фото- и </a:t>
                      </a:r>
                      <a:r>
                        <a:rPr lang="ru-RU" sz="800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кинотовары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073" marR="3073" marT="3073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="" xmlns:a16="http://schemas.microsoft.com/office/drawing/2014/main" id="{C995D6F5-33EB-4574-9DA4-65B4B2CA18F1}"/>
              </a:ext>
            </a:extLst>
          </p:cNvPr>
          <p:cNvGraphicFramePr>
            <a:graphicFrameLocks/>
          </p:cNvGraphicFramePr>
          <p:nvPr/>
        </p:nvGraphicFramePr>
        <p:xfrm>
          <a:off x="2204504" y="2341874"/>
          <a:ext cx="4572000" cy="397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149CB44-0976-4B41-A662-92B6FA200F15}"/>
              </a:ext>
            </a:extLst>
          </p:cNvPr>
          <p:cNvGrpSpPr/>
          <p:nvPr/>
        </p:nvGrpSpPr>
        <p:grpSpPr>
          <a:xfrm>
            <a:off x="5035820" y="6428507"/>
            <a:ext cx="1740684" cy="246221"/>
            <a:chOff x="4035653" y="5897023"/>
            <a:chExt cx="1740684" cy="246221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83494BC-862F-427E-AB24-2C08549A6C39}"/>
                </a:ext>
              </a:extLst>
            </p:cNvPr>
            <p:cNvGrpSpPr/>
            <p:nvPr/>
          </p:nvGrpSpPr>
          <p:grpSpPr>
            <a:xfrm>
              <a:off x="4035653" y="5897023"/>
              <a:ext cx="909702" cy="246221"/>
              <a:chOff x="3810000" y="5693489"/>
              <a:chExt cx="909702" cy="246221"/>
            </a:xfrm>
          </p:grpSpPr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8F184A57-7EA7-43C3-A912-46DD3BB41B68}"/>
                  </a:ext>
                </a:extLst>
              </p:cNvPr>
              <p:cNvSpPr/>
              <p:nvPr/>
            </p:nvSpPr>
            <p:spPr>
              <a:xfrm>
                <a:off x="3810000" y="5760720"/>
                <a:ext cx="111760" cy="111760"/>
              </a:xfrm>
              <a:prstGeom prst="rect">
                <a:avLst/>
              </a:prstGeom>
              <a:solidFill>
                <a:srgbClr val="B9B8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FE5C27A8-72E9-47D7-A470-E6F983975296}"/>
                  </a:ext>
                </a:extLst>
              </p:cNvPr>
              <p:cNvSpPr txBox="1"/>
              <p:nvPr/>
            </p:nvSpPr>
            <p:spPr>
              <a:xfrm>
                <a:off x="3921760" y="5693489"/>
                <a:ext cx="7979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000" dirty="0">
                    <a:solidFill>
                      <a:prstClr val="black"/>
                    </a:solidFill>
                  </a:rPr>
                  <a:t>Импорт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3D8C747-4C9F-48F3-BF02-359D02F124CA}"/>
                </a:ext>
              </a:extLst>
            </p:cNvPr>
            <p:cNvGrpSpPr/>
            <p:nvPr/>
          </p:nvGrpSpPr>
          <p:grpSpPr>
            <a:xfrm>
              <a:off x="4866635" y="5897023"/>
              <a:ext cx="909702" cy="246221"/>
              <a:chOff x="4841622" y="5677059"/>
              <a:chExt cx="909702" cy="246221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7E42F64D-9842-41CE-BCBC-8DA3D6D7D81B}"/>
                  </a:ext>
                </a:extLst>
              </p:cNvPr>
              <p:cNvSpPr/>
              <p:nvPr/>
            </p:nvSpPr>
            <p:spPr>
              <a:xfrm>
                <a:off x="4841622" y="5744290"/>
                <a:ext cx="111760" cy="111760"/>
              </a:xfrm>
              <a:prstGeom prst="rect">
                <a:avLst/>
              </a:prstGeom>
              <a:solidFill>
                <a:srgbClr val="9DD4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96C885C1-F7A6-48C1-939A-9ED0C0F96D50}"/>
                  </a:ext>
                </a:extLst>
              </p:cNvPr>
              <p:cNvSpPr txBox="1"/>
              <p:nvPr/>
            </p:nvSpPr>
            <p:spPr>
              <a:xfrm>
                <a:off x="4953382" y="5677059"/>
                <a:ext cx="7979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000" dirty="0">
                    <a:solidFill>
                      <a:prstClr val="black"/>
                    </a:solidFill>
                  </a:rPr>
                  <a:t>Экспорт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</p:grpSp>
      <p:sp useBgFill="1">
        <p:nvSpPr>
          <p:cNvPr id="38" name="Полилиния 99">
            <a:extLst>
              <a:ext uri="{FF2B5EF4-FFF2-40B4-BE49-F238E27FC236}">
                <a16:creationId xmlns="" xmlns:a16="http://schemas.microsoft.com/office/drawing/2014/main" id="{D2CC0CB8-3B77-4432-95EA-DB53516DC49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859387" y="2480602"/>
            <a:ext cx="140453" cy="253681"/>
          </a:xfrm>
          <a:custGeom>
            <a:avLst/>
            <a:gdLst/>
            <a:ahLst/>
            <a:cxnLst/>
            <a:rect l="0" t="0" r="0" b="0"/>
            <a:pathLst>
              <a:path w="127001" h="261938">
                <a:moveTo>
                  <a:pt x="127000" y="0"/>
                </a:moveTo>
                <a:lnTo>
                  <a:pt x="57150" y="261937"/>
                </a:lnTo>
                <a:lnTo>
                  <a:pt x="0" y="261937"/>
                </a:lnTo>
                <a:lnTo>
                  <a:pt x="69850" y="0"/>
                </a:lnTo>
                <a:close/>
              </a:path>
            </a:pathLst>
          </a:cu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defRPr/>
            </a:pPr>
            <a:endParaRPr lang="ru-RU" sz="1200" dirty="0" err="1">
              <a:solidFill>
                <a:prstClr val="white"/>
              </a:solidFill>
            </a:endParaRPr>
          </a:p>
        </p:txBody>
      </p:sp>
      <p:sp>
        <p:nvSpPr>
          <p:cNvPr id="39" name="Полилиния 100">
            <a:extLst>
              <a:ext uri="{FF2B5EF4-FFF2-40B4-BE49-F238E27FC236}">
                <a16:creationId xmlns="" xmlns:a16="http://schemas.microsoft.com/office/drawing/2014/main" id="{79BEE9A5-9B79-47E9-8F33-AD38A891564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922591" y="2480602"/>
            <a:ext cx="77250" cy="253681"/>
          </a:xfrm>
          <a:custGeom>
            <a:avLst/>
            <a:gdLst/>
            <a:ahLst/>
            <a:cxnLst/>
            <a:rect l="0" t="0" r="0" b="0"/>
            <a:pathLst>
              <a:path w="69851" h="261938">
                <a:moveTo>
                  <a:pt x="69850" y="0"/>
                </a:moveTo>
                <a:lnTo>
                  <a:pt x="0" y="261937"/>
                </a:lnTo>
              </a:path>
            </a:pathLst>
          </a:custGeom>
          <a:solidFill>
            <a:srgbClr val="AE2C25"/>
          </a:solidFill>
          <a:ln w="9525">
            <a:solidFill>
              <a:schemeClr val="tx1"/>
            </a:solidFill>
            <a:miter lim="800000"/>
            <a:headEnd type="none" w="med" len="med"/>
            <a:tailEnd type="none"/>
          </a:ln>
        </p:spPr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олилиния 101">
            <a:extLst>
              <a:ext uri="{FF2B5EF4-FFF2-40B4-BE49-F238E27FC236}">
                <a16:creationId xmlns="" xmlns:a16="http://schemas.microsoft.com/office/drawing/2014/main" id="{D4DD80BC-36CB-4B59-B096-46BD0883678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859387" y="2480602"/>
            <a:ext cx="77250" cy="253681"/>
          </a:xfrm>
          <a:custGeom>
            <a:avLst/>
            <a:gdLst/>
            <a:ahLst/>
            <a:cxnLst/>
            <a:rect l="0" t="0" r="0" b="0"/>
            <a:pathLst>
              <a:path w="69851" h="261938">
                <a:moveTo>
                  <a:pt x="69850" y="0"/>
                </a:moveTo>
                <a:lnTo>
                  <a:pt x="0" y="261937"/>
                </a:lnTo>
              </a:path>
            </a:pathLst>
          </a:custGeom>
          <a:solidFill>
            <a:srgbClr val="AE2C25"/>
          </a:solidFill>
          <a:ln w="9525">
            <a:solidFill>
              <a:schemeClr val="tx1"/>
            </a:solidFill>
            <a:miter lim="800000"/>
            <a:headEnd type="none" w="med" len="med"/>
            <a:tailEnd type="none"/>
          </a:ln>
        </p:spPr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="" xmlns:a16="http://schemas.microsoft.com/office/drawing/2014/main" id="{333D8ECF-15E9-4B8C-B3C7-D17D88AB1A1B}"/>
              </a:ext>
            </a:extLst>
          </p:cNvPr>
          <p:cNvGraphicFramePr>
            <a:graphicFrameLocks/>
          </p:cNvGraphicFramePr>
          <p:nvPr/>
        </p:nvGraphicFramePr>
        <p:xfrm>
          <a:off x="6324241" y="2341874"/>
          <a:ext cx="3197566" cy="397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4" name="Группа 5">
            <a:extLst>
              <a:ext uri="{FF2B5EF4-FFF2-40B4-BE49-F238E27FC236}">
                <a16:creationId xmlns="" xmlns:a16="http://schemas.microsoft.com/office/drawing/2014/main" id="{BA40F62A-3E77-465F-A909-7582F4065728}"/>
              </a:ext>
            </a:extLst>
          </p:cNvPr>
          <p:cNvGrpSpPr/>
          <p:nvPr/>
        </p:nvGrpSpPr>
        <p:grpSpPr>
          <a:xfrm>
            <a:off x="6133460" y="1656087"/>
            <a:ext cx="4058544" cy="655313"/>
            <a:chOff x="390417" y="1681102"/>
            <a:chExt cx="3086806" cy="655313"/>
          </a:xfrm>
        </p:grpSpPr>
        <p:sp>
          <p:nvSpPr>
            <p:cNvPr id="45" name="Rectangle 25">
              <a:extLst>
                <a:ext uri="{FF2B5EF4-FFF2-40B4-BE49-F238E27FC236}">
                  <a16:creationId xmlns="" xmlns:a16="http://schemas.microsoft.com/office/drawing/2014/main" id="{3452804F-EE91-46E0-B3E4-479C24DAB267}"/>
                </a:ext>
              </a:extLst>
            </p:cNvPr>
            <p:cNvSpPr/>
            <p:nvPr/>
          </p:nvSpPr>
          <p:spPr>
            <a:xfrm>
              <a:off x="390417" y="1681102"/>
              <a:ext cx="3086806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  <a:sym typeface="+mn-lt"/>
                </a:rPr>
                <a:t>Торговый баланс химической продукции (2/2)</a:t>
              </a:r>
            </a:p>
          </p:txBody>
        </p:sp>
        <p:sp>
          <p:nvSpPr>
            <p:cNvPr id="46" name="Rectangle 25">
              <a:extLst>
                <a:ext uri="{FF2B5EF4-FFF2-40B4-BE49-F238E27FC236}">
                  <a16:creationId xmlns="" xmlns:a16="http://schemas.microsoft.com/office/drawing/2014/main" id="{9A2AB642-D298-4BA5-BE3A-1DD543B6B417}"/>
                </a:ext>
              </a:extLst>
            </p:cNvPr>
            <p:cNvSpPr/>
            <p:nvPr/>
          </p:nvSpPr>
          <p:spPr>
            <a:xfrm>
              <a:off x="390417" y="2050388"/>
              <a:ext cx="2920953" cy="286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50" i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Arial" panose="020B0604020202020204" pitchFamily="34" charset="0"/>
                  <a:sym typeface="+mn-lt"/>
                </a:rPr>
                <a:t>%</a:t>
              </a:r>
              <a:endParaRPr lang="en-US" sz="1050" i="1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51" name="Прямоугольник 48">
            <a:extLst>
              <a:ext uri="{FF2B5EF4-FFF2-40B4-BE49-F238E27FC236}">
                <a16:creationId xmlns="" xmlns:a16="http://schemas.microsoft.com/office/drawing/2014/main" id="{893292CA-7238-4768-9258-9CF8B2EA3A06}"/>
              </a:ext>
            </a:extLst>
          </p:cNvPr>
          <p:cNvSpPr/>
          <p:nvPr/>
        </p:nvSpPr>
        <p:spPr>
          <a:xfrm>
            <a:off x="9810372" y="2500321"/>
            <a:ext cx="2041079" cy="365760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44546A"/>
              </a:buClr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Позитивный чистый экспорт наблюдается только в группе: </a:t>
            </a:r>
            <a:r>
              <a: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“</a:t>
            </a: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неорганическая химия; соединения редкоземельных металлов и радиоактивных элементов</a:t>
            </a:r>
            <a:r>
              <a: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”</a:t>
            </a: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, </a:t>
            </a:r>
            <a:r>
              <a:rPr lang="ru-RU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где 3/4 всего экспорта группы дают соединения радиоактивных элементов – уран</a:t>
            </a:r>
          </a:p>
          <a:p>
            <a:pPr>
              <a:spcAft>
                <a:spcPts val="2400"/>
              </a:spcAft>
              <a:buClr>
                <a:srgbClr val="44546A"/>
              </a:buClr>
              <a:defRPr/>
            </a:pPr>
            <a:r>
              <a:rPr lang="ru-RU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По остальным группам товаров химической продукции объем импортируемого товара </a:t>
            </a:r>
            <a:r>
              <a:rPr lang="ru-RU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/>
              </a:rPr>
              <a:t>превосходит экспорт в 10 раз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B4DEEF7-22D2-4956-8453-CFEEBBC13320}"/>
              </a:ext>
            </a:extLst>
          </p:cNvPr>
          <p:cNvSpPr txBox="1"/>
          <p:nvPr/>
        </p:nvSpPr>
        <p:spPr>
          <a:xfrm>
            <a:off x="2716296" y="6197675"/>
            <a:ext cx="13491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900" b="1" dirty="0">
                <a:solidFill>
                  <a:srgbClr val="000000"/>
                </a:solidFill>
                <a:cs typeface="Arial" panose="020B0604020202020204" pitchFamily="34" charset="0"/>
              </a:rPr>
              <a:t>- 5,823,470 </a:t>
            </a:r>
            <a:endParaRPr lang="en-US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62F4CDB-B9DA-4CB1-B05B-2042F4CFB599}"/>
              </a:ext>
            </a:extLst>
          </p:cNvPr>
          <p:cNvSpPr txBox="1"/>
          <p:nvPr/>
        </p:nvSpPr>
        <p:spPr>
          <a:xfrm>
            <a:off x="4071847" y="6197898"/>
            <a:ext cx="13491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000000"/>
                </a:solidFill>
                <a:cs typeface="Arial" panose="020B0604020202020204" pitchFamily="34" charset="0"/>
              </a:rPr>
              <a:t> 2,874,414 </a:t>
            </a:r>
            <a:endParaRPr lang="en-US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1D1E6F-38E0-435F-A5C8-8A92C2C49B42}"/>
              </a:ext>
            </a:extLst>
          </p:cNvPr>
          <p:cNvGrpSpPr/>
          <p:nvPr/>
        </p:nvGrpSpPr>
        <p:grpSpPr>
          <a:xfrm>
            <a:off x="3187190" y="6185388"/>
            <a:ext cx="1758165" cy="182880"/>
            <a:chOff x="3187190" y="5741498"/>
            <a:chExt cx="1758165" cy="182880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8432AD5-1F9F-44B5-A9CC-21DC705DDDAE}"/>
                </a:ext>
              </a:extLst>
            </p:cNvPr>
            <p:cNvCxnSpPr/>
            <p:nvPr/>
          </p:nvCxnSpPr>
          <p:spPr>
            <a:xfrm>
              <a:off x="3187190" y="5741498"/>
              <a:ext cx="175816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BD169244-25E7-482C-8DEA-344F4C2C062F}"/>
                </a:ext>
              </a:extLst>
            </p:cNvPr>
            <p:cNvCxnSpPr/>
            <p:nvPr/>
          </p:nvCxnSpPr>
          <p:spPr>
            <a:xfrm>
              <a:off x="4071847" y="5741498"/>
              <a:ext cx="0" cy="18288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Google Shape;318;p14">
            <a:extLst>
              <a:ext uri="{FF2B5EF4-FFF2-40B4-BE49-F238E27FC236}">
                <a16:creationId xmlns="" xmlns:a16="http://schemas.microsoft.com/office/drawing/2014/main" id="{9167AA97-B8A3-4B22-8FFD-0529AB8E2AD4}"/>
              </a:ext>
            </a:extLst>
          </p:cNvPr>
          <p:cNvSpPr/>
          <p:nvPr/>
        </p:nvSpPr>
        <p:spPr>
          <a:xfrm>
            <a:off x="362863" y="6694390"/>
            <a:ext cx="2651760" cy="12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528031" indent="-528031">
              <a:defRPr/>
            </a:pPr>
            <a:r>
              <a:rPr lang="ru-RU" sz="816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Источник: БНС АСПИР, анализ </a:t>
            </a:r>
            <a:r>
              <a:rPr lang="en-US" sz="816" dirty="0">
                <a:solidFill>
                  <a:prstClr val="black"/>
                </a:solidFill>
                <a:ea typeface="Arial"/>
                <a:cs typeface="Arial"/>
                <a:sym typeface="Arial"/>
              </a:rPr>
              <a:t>Dasco Consulting Group</a:t>
            </a:r>
            <a:endParaRPr lang="en-US" sz="1837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7D3D9E2-7CDF-47AC-B58D-91209B2CE5B1}"/>
              </a:ext>
            </a:extLst>
          </p:cNvPr>
          <p:cNvGrpSpPr/>
          <p:nvPr/>
        </p:nvGrpSpPr>
        <p:grpSpPr>
          <a:xfrm>
            <a:off x="511828" y="1866515"/>
            <a:ext cx="274320" cy="182880"/>
            <a:chOff x="362863" y="2039749"/>
            <a:chExt cx="274320" cy="18288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AD6CA85-DF44-4D92-9B20-1575C2FEEE0D}"/>
                </a:ext>
              </a:extLst>
            </p:cNvPr>
            <p:cNvCxnSpPr>
              <a:cxnSpLocks/>
            </p:cNvCxnSpPr>
            <p:nvPr/>
          </p:nvCxnSpPr>
          <p:spPr>
            <a:xfrm>
              <a:off x="364768" y="2039749"/>
              <a:ext cx="0" cy="18288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1470FF0-52ED-41D9-802D-8E3841FB0E80}"/>
                </a:ext>
              </a:extLst>
            </p:cNvPr>
            <p:cNvCxnSpPr>
              <a:cxnSpLocks/>
            </p:cNvCxnSpPr>
            <p:nvPr/>
          </p:nvCxnSpPr>
          <p:spPr>
            <a:xfrm>
              <a:off x="362863" y="2218819"/>
              <a:ext cx="2743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CF4AA53-96D9-41BF-84C9-F6A3C8C11470}"/>
              </a:ext>
            </a:extLst>
          </p:cNvPr>
          <p:cNvGrpSpPr/>
          <p:nvPr/>
        </p:nvGrpSpPr>
        <p:grpSpPr>
          <a:xfrm>
            <a:off x="6137719" y="1854204"/>
            <a:ext cx="274320" cy="182880"/>
            <a:chOff x="362863" y="2039749"/>
            <a:chExt cx="274320" cy="18288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C51C7F1C-E644-4EB7-A096-6940C62765D9}"/>
                </a:ext>
              </a:extLst>
            </p:cNvPr>
            <p:cNvCxnSpPr>
              <a:cxnSpLocks/>
            </p:cNvCxnSpPr>
            <p:nvPr/>
          </p:nvCxnSpPr>
          <p:spPr>
            <a:xfrm>
              <a:off x="364768" y="2039749"/>
              <a:ext cx="0" cy="18288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21E0D950-4140-45ED-AEB3-02720922C720}"/>
                </a:ext>
              </a:extLst>
            </p:cNvPr>
            <p:cNvCxnSpPr>
              <a:cxnSpLocks/>
            </p:cNvCxnSpPr>
            <p:nvPr/>
          </p:nvCxnSpPr>
          <p:spPr>
            <a:xfrm>
              <a:off x="362863" y="2218819"/>
              <a:ext cx="2743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4" name="Picture 2" descr="https://cdn-icons-png.flaticon.com/512/1549/1549454.png">
            <a:extLst>
              <a:ext uri="{FF2B5EF4-FFF2-40B4-BE49-F238E27FC236}">
                <a16:creationId xmlns="" xmlns:a16="http://schemas.microsoft.com/office/drawing/2014/main" id="{20A30C71-65AB-4833-942C-B41AA8E9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9C9C6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31" y="405480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lide Number Placeholder 5">
            <a:extLst>
              <a:ext uri="{FF2B5EF4-FFF2-40B4-BE49-F238E27FC236}">
                <a16:creationId xmlns="" xmlns:a16="http://schemas.microsoft.com/office/drawing/2014/main" id="{42C963E8-96F2-4FF7-942A-CD40A061B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884" y="6492875"/>
            <a:ext cx="366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BBDA6C1-1309-7B79-5CEB-1CB376D1F0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381323" y="6031548"/>
            <a:ext cx="774615" cy="7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274" name="Rectangle 2"/>
          <p:cNvSpPr>
            <a:spLocks noChangeArrowheads="1"/>
          </p:cNvSpPr>
          <p:nvPr/>
        </p:nvSpPr>
        <p:spPr bwMode="auto">
          <a:xfrm>
            <a:off x="1644762" y="386900"/>
            <a:ext cx="166022" cy="33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176" tIns="41089" rIns="82176" bIns="41089" numCol="1" anchor="ctr" anchorCtr="0" compatLnSpc="1">
            <a:prstTxWarp prst="textNoShape">
              <a:avLst/>
            </a:prstTxWarp>
            <a:spAutoFit/>
          </a:bodyPr>
          <a:lstStyle/>
          <a:p>
            <a:pPr defTabSz="821800">
              <a:defRPr/>
            </a:pPr>
            <a:endParaRPr lang="ru-RU" sz="161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14280" name="Rectangle 8"/>
          <p:cNvSpPr>
            <a:spLocks noChangeArrowheads="1"/>
          </p:cNvSpPr>
          <p:nvPr/>
        </p:nvSpPr>
        <p:spPr bwMode="auto">
          <a:xfrm>
            <a:off x="1644762" y="181458"/>
            <a:ext cx="166022" cy="33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176" tIns="41089" rIns="82176" bIns="41089" numCol="1" anchor="ctr" anchorCtr="0" compatLnSpc="1">
            <a:prstTxWarp prst="textNoShape">
              <a:avLst/>
            </a:prstTxWarp>
            <a:spAutoFit/>
          </a:bodyPr>
          <a:lstStyle/>
          <a:p>
            <a:pPr defTabSz="821800">
              <a:defRPr/>
            </a:pPr>
            <a:endParaRPr lang="ru-RU" sz="161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14282" name="Rectangle 10"/>
          <p:cNvSpPr>
            <a:spLocks noChangeArrowheads="1"/>
          </p:cNvSpPr>
          <p:nvPr/>
        </p:nvSpPr>
        <p:spPr bwMode="auto">
          <a:xfrm>
            <a:off x="1644762" y="181458"/>
            <a:ext cx="166022" cy="33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176" tIns="41089" rIns="82176" bIns="41089" numCol="1" anchor="ctr" anchorCtr="0" compatLnSpc="1">
            <a:prstTxWarp prst="textNoShape">
              <a:avLst/>
            </a:prstTxWarp>
            <a:spAutoFit/>
          </a:bodyPr>
          <a:lstStyle/>
          <a:p>
            <a:pPr defTabSz="821800">
              <a:defRPr/>
            </a:pPr>
            <a:endParaRPr lang="ru-RU" sz="161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14286" name="Rectangle 14"/>
          <p:cNvSpPr>
            <a:spLocks noChangeArrowheads="1"/>
          </p:cNvSpPr>
          <p:nvPr/>
        </p:nvSpPr>
        <p:spPr bwMode="auto">
          <a:xfrm>
            <a:off x="1644762" y="181458"/>
            <a:ext cx="166022" cy="33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176" tIns="41089" rIns="82176" bIns="41089" numCol="1" anchor="ctr" anchorCtr="0" compatLnSpc="1">
            <a:prstTxWarp prst="textNoShape">
              <a:avLst/>
            </a:prstTxWarp>
            <a:spAutoFit/>
          </a:bodyPr>
          <a:lstStyle/>
          <a:p>
            <a:pPr defTabSz="821800">
              <a:defRPr/>
            </a:pPr>
            <a:endParaRPr lang="ru-RU" sz="1617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392120" y="2240511"/>
            <a:ext cx="3561995" cy="2189901"/>
            <a:chOff x="690563" y="2167085"/>
            <a:chExt cx="7481887" cy="4430267"/>
          </a:xfrm>
        </p:grpSpPr>
        <p:sp>
          <p:nvSpPr>
            <p:cNvPr id="46" name="Freeform 3"/>
            <p:cNvSpPr>
              <a:spLocks/>
            </p:cNvSpPr>
            <p:nvPr/>
          </p:nvSpPr>
          <p:spPr bwMode="auto">
            <a:xfrm>
              <a:off x="1754188" y="3659336"/>
              <a:ext cx="358776" cy="163513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9" y="11"/>
                </a:cxn>
                <a:cxn ang="0">
                  <a:pos x="24" y="11"/>
                </a:cxn>
                <a:cxn ang="0">
                  <a:pos x="22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0" y="4"/>
                </a:cxn>
                <a:cxn ang="0">
                  <a:pos x="14" y="0"/>
                </a:cxn>
                <a:cxn ang="0">
                  <a:pos x="25" y="7"/>
                </a:cxn>
                <a:cxn ang="0">
                  <a:pos x="31" y="9"/>
                </a:cxn>
                <a:cxn ang="0">
                  <a:pos x="31" y="9"/>
                </a:cxn>
              </a:cxnLst>
              <a:rect l="0" t="0" r="r" b="b"/>
              <a:pathLst>
                <a:path w="31" h="14">
                  <a:moveTo>
                    <a:pt x="31" y="9"/>
                  </a:moveTo>
                  <a:cubicBezTo>
                    <a:pt x="31" y="9"/>
                    <a:pt x="29" y="10"/>
                    <a:pt x="29" y="11"/>
                  </a:cubicBezTo>
                  <a:cubicBezTo>
                    <a:pt x="28" y="12"/>
                    <a:pt x="26" y="13"/>
                    <a:pt x="24" y="11"/>
                  </a:cubicBezTo>
                  <a:cubicBezTo>
                    <a:pt x="22" y="10"/>
                    <a:pt x="22" y="14"/>
                    <a:pt x="22" y="14"/>
                  </a:cubicBezTo>
                  <a:cubicBezTo>
                    <a:pt x="20" y="14"/>
                    <a:pt x="20" y="12"/>
                    <a:pt x="18" y="12"/>
                  </a:cubicBezTo>
                  <a:lnTo>
                    <a:pt x="18" y="12"/>
                  </a:lnTo>
                  <a:lnTo>
                    <a:pt x="10" y="13"/>
                  </a:lnTo>
                  <a:lnTo>
                    <a:pt x="10" y="13"/>
                  </a:lnTo>
                  <a:cubicBezTo>
                    <a:pt x="1" y="9"/>
                    <a:pt x="5" y="7"/>
                    <a:pt x="0" y="4"/>
                  </a:cubicBezTo>
                  <a:cubicBezTo>
                    <a:pt x="8" y="6"/>
                    <a:pt x="8" y="0"/>
                    <a:pt x="14" y="0"/>
                  </a:cubicBezTo>
                  <a:cubicBezTo>
                    <a:pt x="18" y="3"/>
                    <a:pt x="25" y="7"/>
                    <a:pt x="25" y="7"/>
                  </a:cubicBezTo>
                  <a:cubicBezTo>
                    <a:pt x="27" y="7"/>
                    <a:pt x="28" y="8"/>
                    <a:pt x="31" y="9"/>
                  </a:cubicBezTo>
                  <a:lnTo>
                    <a:pt x="31" y="9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4"/>
            <p:cNvSpPr>
              <a:spLocks/>
            </p:cNvSpPr>
            <p:nvPr/>
          </p:nvSpPr>
          <p:spPr bwMode="auto">
            <a:xfrm>
              <a:off x="2009776" y="3776811"/>
              <a:ext cx="276225" cy="9366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5" y="8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4" h="8">
                  <a:moveTo>
                    <a:pt x="9" y="0"/>
                  </a:moveTo>
                  <a:cubicBezTo>
                    <a:pt x="11" y="0"/>
                    <a:pt x="11" y="0"/>
                    <a:pt x="14" y="0"/>
                  </a:cubicBezTo>
                  <a:cubicBezTo>
                    <a:pt x="17" y="0"/>
                    <a:pt x="20" y="0"/>
                    <a:pt x="23" y="0"/>
                  </a:cubicBez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cubicBezTo>
                    <a:pt x="24" y="2"/>
                    <a:pt x="23" y="4"/>
                    <a:pt x="23" y="5"/>
                  </a:cubicBezTo>
                  <a:lnTo>
                    <a:pt x="23" y="5"/>
                  </a:lnTo>
                  <a:lnTo>
                    <a:pt x="12" y="5"/>
                  </a:lnTo>
                  <a:lnTo>
                    <a:pt x="12" y="5"/>
                  </a:lnTo>
                  <a:cubicBezTo>
                    <a:pt x="11" y="5"/>
                    <a:pt x="8" y="8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2" y="6"/>
                    <a:pt x="0" y="6"/>
                    <a:pt x="0" y="4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4" y="3"/>
                    <a:pt x="6" y="2"/>
                    <a:pt x="7" y="1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3892550" y="5180161"/>
              <a:ext cx="58738" cy="92075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5" h="8">
                  <a:moveTo>
                    <a:pt x="4" y="8"/>
                  </a:moveTo>
                  <a:cubicBezTo>
                    <a:pt x="3" y="8"/>
                    <a:pt x="1" y="8"/>
                    <a:pt x="1" y="5"/>
                  </a:cubicBezTo>
                  <a:cubicBezTo>
                    <a:pt x="1" y="3"/>
                    <a:pt x="0" y="4"/>
                    <a:pt x="1" y="2"/>
                  </a:cubicBezTo>
                  <a:cubicBezTo>
                    <a:pt x="1" y="4"/>
                    <a:pt x="2" y="0"/>
                    <a:pt x="3" y="0"/>
                  </a:cubicBezTo>
                  <a:cubicBezTo>
                    <a:pt x="4" y="3"/>
                    <a:pt x="3" y="1"/>
                    <a:pt x="4" y="4"/>
                  </a:cubicBezTo>
                  <a:cubicBezTo>
                    <a:pt x="3" y="4"/>
                    <a:pt x="5" y="8"/>
                    <a:pt x="4" y="8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160837" y="5191274"/>
              <a:ext cx="46037" cy="5556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3"/>
                    <a:pt x="1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2"/>
                    <a:pt x="4" y="2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3673475" y="4957910"/>
              <a:ext cx="69850" cy="825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1"/>
                    <a:pt x="4" y="0"/>
                    <a:pt x="4" y="0"/>
                  </a:cubicBezTo>
                  <a:cubicBezTo>
                    <a:pt x="4" y="3"/>
                    <a:pt x="5" y="5"/>
                    <a:pt x="6" y="7"/>
                  </a:cubicBezTo>
                  <a:lnTo>
                    <a:pt x="6" y="7"/>
                  </a:lnTo>
                  <a:lnTo>
                    <a:pt x="2" y="7"/>
                  </a:lnTo>
                  <a:lnTo>
                    <a:pt x="2" y="7"/>
                  </a:lnTo>
                  <a:cubicBezTo>
                    <a:pt x="2" y="7"/>
                    <a:pt x="0" y="7"/>
                    <a:pt x="0" y="6"/>
                  </a:cubicBez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2" y="1"/>
                    <a:pt x="3" y="0"/>
                    <a:pt x="3" y="0"/>
                  </a:cubicBez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2447925" y="4343549"/>
              <a:ext cx="11114" cy="31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1303338" y="4343549"/>
              <a:ext cx="34925" cy="4762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2" y="4"/>
                    <a:pt x="3" y="4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1684338" y="3381523"/>
              <a:ext cx="57150" cy="7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6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2" y="0"/>
                    <a:pt x="1" y="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3973513" y="2397273"/>
              <a:ext cx="106362" cy="476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9" y="0"/>
                    <a:pt x="9" y="2"/>
                    <a:pt x="9" y="3"/>
                  </a:cubicBezTo>
                  <a:cubicBezTo>
                    <a:pt x="7" y="4"/>
                    <a:pt x="6" y="4"/>
                    <a:pt x="4" y="4"/>
                  </a:cubicBezTo>
                  <a:cubicBezTo>
                    <a:pt x="3" y="4"/>
                    <a:pt x="0" y="4"/>
                    <a:pt x="1" y="4"/>
                  </a:cubicBezTo>
                  <a:cubicBezTo>
                    <a:pt x="3" y="4"/>
                    <a:pt x="5" y="0"/>
                    <a:pt x="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5732463" y="2375049"/>
              <a:ext cx="265112" cy="698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3" h="6">
                  <a:moveTo>
                    <a:pt x="11" y="0"/>
                  </a:moveTo>
                  <a:cubicBezTo>
                    <a:pt x="18" y="0"/>
                    <a:pt x="20" y="4"/>
                    <a:pt x="23" y="6"/>
                  </a:cubicBezTo>
                  <a:lnTo>
                    <a:pt x="23" y="6"/>
                  </a:lnTo>
                  <a:lnTo>
                    <a:pt x="19" y="6"/>
                  </a:lnTo>
                  <a:lnTo>
                    <a:pt x="19" y="6"/>
                  </a:lnTo>
                  <a:cubicBezTo>
                    <a:pt x="16" y="6"/>
                    <a:pt x="0" y="0"/>
                    <a:pt x="11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Freeform 21"/>
            <p:cNvSpPr>
              <a:spLocks/>
            </p:cNvSpPr>
            <p:nvPr/>
          </p:nvSpPr>
          <p:spPr bwMode="auto">
            <a:xfrm>
              <a:off x="5964238" y="2397273"/>
              <a:ext cx="79376" cy="4762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cubicBezTo>
                    <a:pt x="3" y="0"/>
                    <a:pt x="4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2" y="4"/>
                    <a:pt x="0" y="2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Freeform 22"/>
            <p:cNvSpPr>
              <a:spLocks/>
            </p:cNvSpPr>
            <p:nvPr/>
          </p:nvSpPr>
          <p:spPr bwMode="auto">
            <a:xfrm>
              <a:off x="6032500" y="2386161"/>
              <a:ext cx="104775" cy="104775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4" y="8"/>
                </a:cxn>
                <a:cxn ang="0">
                  <a:pos x="0" y="5"/>
                </a:cxn>
                <a:cxn ang="0">
                  <a:pos x="9" y="7"/>
                </a:cxn>
                <a:cxn ang="0">
                  <a:pos x="9" y="7"/>
                </a:cxn>
              </a:cxnLst>
              <a:rect l="0" t="0" r="r" b="b"/>
              <a:pathLst>
                <a:path w="9" h="9">
                  <a:moveTo>
                    <a:pt x="9" y="7"/>
                  </a:moveTo>
                  <a:cubicBezTo>
                    <a:pt x="8" y="9"/>
                    <a:pt x="5" y="8"/>
                    <a:pt x="4" y="8"/>
                  </a:cubicBezTo>
                  <a:cubicBezTo>
                    <a:pt x="3" y="8"/>
                    <a:pt x="0" y="6"/>
                    <a:pt x="0" y="5"/>
                  </a:cubicBezTo>
                  <a:cubicBezTo>
                    <a:pt x="0" y="0"/>
                    <a:pt x="9" y="7"/>
                    <a:pt x="9" y="7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Freeform 23"/>
            <p:cNvSpPr>
              <a:spLocks/>
            </p:cNvSpPr>
            <p:nvPr/>
          </p:nvSpPr>
          <p:spPr bwMode="auto">
            <a:xfrm>
              <a:off x="5534025" y="2375049"/>
              <a:ext cx="130174" cy="5873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5">
                  <a:moveTo>
                    <a:pt x="0" y="1"/>
                  </a:moveTo>
                  <a:cubicBezTo>
                    <a:pt x="1" y="1"/>
                    <a:pt x="5" y="0"/>
                    <a:pt x="6" y="0"/>
                  </a:cubicBezTo>
                  <a:lnTo>
                    <a:pt x="6" y="0"/>
                  </a:lnTo>
                  <a:lnTo>
                    <a:pt x="11" y="4"/>
                  </a:lnTo>
                  <a:lnTo>
                    <a:pt x="11" y="4"/>
                  </a:lnTo>
                  <a:cubicBezTo>
                    <a:pt x="9" y="5"/>
                    <a:pt x="1" y="0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Freeform 26"/>
            <p:cNvSpPr>
              <a:spLocks/>
            </p:cNvSpPr>
            <p:nvPr/>
          </p:nvSpPr>
          <p:spPr bwMode="auto">
            <a:xfrm>
              <a:off x="6450013" y="2352823"/>
              <a:ext cx="138112" cy="55562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2" h="5">
                  <a:moveTo>
                    <a:pt x="12" y="4"/>
                  </a:moveTo>
                  <a:cubicBezTo>
                    <a:pt x="11" y="1"/>
                    <a:pt x="10" y="0"/>
                    <a:pt x="9" y="3"/>
                  </a:cubicBez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cubicBezTo>
                    <a:pt x="4" y="3"/>
                    <a:pt x="3" y="2"/>
                    <a:pt x="1" y="1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4" y="4"/>
                    <a:pt x="6" y="4"/>
                    <a:pt x="8" y="4"/>
                  </a:cubicBezTo>
                  <a:cubicBezTo>
                    <a:pt x="10" y="4"/>
                    <a:pt x="11" y="5"/>
                    <a:pt x="12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Freeform 27"/>
            <p:cNvSpPr>
              <a:spLocks/>
            </p:cNvSpPr>
            <p:nvPr/>
          </p:nvSpPr>
          <p:spPr bwMode="auto">
            <a:xfrm>
              <a:off x="4598989" y="2213123"/>
              <a:ext cx="22225" cy="22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ubicBezTo>
                    <a:pt x="2" y="2"/>
                    <a:pt x="1" y="2"/>
                    <a:pt x="1" y="2"/>
                  </a:cubicBez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6229350" y="2352823"/>
              <a:ext cx="33338" cy="3333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1"/>
                    <a:pt x="3" y="0"/>
                  </a:cubicBez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Freeform 29"/>
            <p:cNvSpPr>
              <a:spLocks/>
            </p:cNvSpPr>
            <p:nvPr/>
          </p:nvSpPr>
          <p:spPr bwMode="auto">
            <a:xfrm>
              <a:off x="6124575" y="2282974"/>
              <a:ext cx="23813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cubicBezTo>
                    <a:pt x="2" y="2"/>
                    <a:pt x="2" y="1"/>
                    <a:pt x="2" y="0"/>
                  </a:cubicBez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Freeform 30"/>
            <p:cNvSpPr>
              <a:spLocks/>
            </p:cNvSpPr>
            <p:nvPr/>
          </p:nvSpPr>
          <p:spPr bwMode="auto">
            <a:xfrm>
              <a:off x="7478713" y="3394223"/>
              <a:ext cx="22225" cy="349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1" y="0"/>
                    <a:pt x="2" y="0"/>
                  </a:cubicBezTo>
                  <a:cubicBezTo>
                    <a:pt x="2" y="2"/>
                    <a:pt x="2" y="3"/>
                    <a:pt x="2" y="3"/>
                  </a:cubicBez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Freeform 31"/>
            <p:cNvSpPr>
              <a:spLocks/>
            </p:cNvSpPr>
            <p:nvPr/>
          </p:nvSpPr>
          <p:spPr bwMode="auto">
            <a:xfrm>
              <a:off x="1614488" y="3394223"/>
              <a:ext cx="69850" cy="5873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4" y="3"/>
                    <a:pt x="3" y="2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Freeform 32"/>
            <p:cNvSpPr>
              <a:spLocks/>
            </p:cNvSpPr>
            <p:nvPr/>
          </p:nvSpPr>
          <p:spPr bwMode="auto">
            <a:xfrm>
              <a:off x="1917700" y="3289448"/>
              <a:ext cx="22225" cy="698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3"/>
                    <a:pt x="1" y="2"/>
                    <a:pt x="0" y="0"/>
                  </a:cubicBez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2" y="2"/>
                    <a:pt x="1" y="4"/>
                    <a:pt x="1" y="5"/>
                  </a:cubicBezTo>
                  <a:lnTo>
                    <a:pt x="1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Freeform 33"/>
            <p:cNvSpPr>
              <a:spLocks/>
            </p:cNvSpPr>
            <p:nvPr/>
          </p:nvSpPr>
          <p:spPr bwMode="auto">
            <a:xfrm>
              <a:off x="2540000" y="4554686"/>
              <a:ext cx="365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Freeform 34"/>
            <p:cNvSpPr>
              <a:spLocks/>
            </p:cNvSpPr>
            <p:nvPr/>
          </p:nvSpPr>
          <p:spPr bwMode="auto">
            <a:xfrm>
              <a:off x="2600325" y="4576911"/>
              <a:ext cx="11114" cy="22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3432175" y="5769124"/>
              <a:ext cx="46039" cy="698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6"/>
                    <a:pt x="2" y="6"/>
                    <a:pt x="4" y="6"/>
                  </a:cubicBezTo>
                  <a:cubicBezTo>
                    <a:pt x="4" y="5"/>
                    <a:pt x="3" y="4"/>
                    <a:pt x="3" y="3"/>
                  </a:cubicBezTo>
                  <a:cubicBezTo>
                    <a:pt x="2" y="3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Freeform 37"/>
            <p:cNvSpPr>
              <a:spLocks/>
            </p:cNvSpPr>
            <p:nvPr/>
          </p:nvSpPr>
          <p:spPr bwMode="auto">
            <a:xfrm>
              <a:off x="1535113" y="3289448"/>
              <a:ext cx="125412" cy="1508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" y="12"/>
                </a:cxn>
                <a:cxn ang="0">
                  <a:pos x="0" y="8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6" y="12"/>
                </a:cxn>
              </a:cxnLst>
              <a:rect l="0" t="0" r="r" b="b"/>
              <a:pathLst>
                <a:path w="11" h="13">
                  <a:moveTo>
                    <a:pt x="6" y="12"/>
                  </a:move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0" y="9"/>
                    <a:pt x="0" y="8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10" y="1"/>
                    <a:pt x="10" y="1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9" y="4"/>
                    <a:pt x="11" y="6"/>
                    <a:pt x="11" y="6"/>
                  </a:cubicBezTo>
                  <a:cubicBezTo>
                    <a:pt x="7" y="7"/>
                    <a:pt x="6" y="11"/>
                    <a:pt x="7" y="13"/>
                  </a:cubicBezTo>
                  <a:lnTo>
                    <a:pt x="7" y="1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Freeform 38"/>
            <p:cNvSpPr>
              <a:spLocks/>
            </p:cNvSpPr>
            <p:nvPr/>
          </p:nvSpPr>
          <p:spPr bwMode="auto">
            <a:xfrm>
              <a:off x="5408613" y="3603773"/>
              <a:ext cx="1606550" cy="6365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23"/>
                </a:cxn>
                <a:cxn ang="0">
                  <a:pos x="21" y="30"/>
                </a:cxn>
                <a:cxn ang="0">
                  <a:pos x="21" y="32"/>
                </a:cxn>
                <a:cxn ang="0">
                  <a:pos x="21" y="35"/>
                </a:cxn>
                <a:cxn ang="0">
                  <a:pos x="25" y="36"/>
                </a:cxn>
                <a:cxn ang="0">
                  <a:pos x="45" y="42"/>
                </a:cxn>
                <a:cxn ang="0">
                  <a:pos x="56" y="49"/>
                </a:cxn>
                <a:cxn ang="0">
                  <a:pos x="56" y="49"/>
                </a:cxn>
                <a:cxn ang="0">
                  <a:pos x="61" y="50"/>
                </a:cxn>
                <a:cxn ang="0">
                  <a:pos x="75" y="50"/>
                </a:cxn>
                <a:cxn ang="0">
                  <a:pos x="75" y="50"/>
                </a:cxn>
                <a:cxn ang="0">
                  <a:pos x="92" y="55"/>
                </a:cxn>
                <a:cxn ang="0">
                  <a:pos x="102" y="50"/>
                </a:cxn>
                <a:cxn ang="0">
                  <a:pos x="102" y="50"/>
                </a:cxn>
                <a:cxn ang="0">
                  <a:pos x="110" y="50"/>
                </a:cxn>
                <a:cxn ang="0">
                  <a:pos x="110" y="50"/>
                </a:cxn>
                <a:cxn ang="0">
                  <a:pos x="116" y="43"/>
                </a:cxn>
                <a:cxn ang="0">
                  <a:pos x="113" y="36"/>
                </a:cxn>
                <a:cxn ang="0">
                  <a:pos x="113" y="36"/>
                </a:cxn>
                <a:cxn ang="0">
                  <a:pos x="122" y="36"/>
                </a:cxn>
                <a:cxn ang="0">
                  <a:pos x="122" y="36"/>
                </a:cxn>
                <a:cxn ang="0">
                  <a:pos x="133" y="29"/>
                </a:cxn>
                <a:cxn ang="0">
                  <a:pos x="139" y="26"/>
                </a:cxn>
                <a:cxn ang="0">
                  <a:pos x="136" y="23"/>
                </a:cxn>
                <a:cxn ang="0">
                  <a:pos x="132" y="21"/>
                </a:cxn>
                <a:cxn ang="0">
                  <a:pos x="127" y="23"/>
                </a:cxn>
                <a:cxn ang="0">
                  <a:pos x="118" y="15"/>
                </a:cxn>
                <a:cxn ang="0">
                  <a:pos x="118" y="15"/>
                </a:cxn>
                <a:cxn ang="0">
                  <a:pos x="118" y="12"/>
                </a:cxn>
                <a:cxn ang="0">
                  <a:pos x="118" y="12"/>
                </a:cxn>
                <a:cxn ang="0">
                  <a:pos x="108" y="10"/>
                </a:cxn>
                <a:cxn ang="0">
                  <a:pos x="101" y="15"/>
                </a:cxn>
                <a:cxn ang="0">
                  <a:pos x="86" y="15"/>
                </a:cxn>
                <a:cxn ang="0">
                  <a:pos x="71" y="8"/>
                </a:cxn>
                <a:cxn ang="0">
                  <a:pos x="64" y="10"/>
                </a:cxn>
                <a:cxn ang="0">
                  <a:pos x="54" y="3"/>
                </a:cxn>
                <a:cxn ang="0">
                  <a:pos x="54" y="3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1"/>
                </a:cxn>
                <a:cxn ang="0">
                  <a:pos x="40" y="11"/>
                </a:cxn>
                <a:cxn ang="0">
                  <a:pos x="25" y="11"/>
                </a:cxn>
                <a:cxn ang="0">
                  <a:pos x="25" y="11"/>
                </a:cxn>
                <a:cxn ang="0">
                  <a:pos x="24" y="7"/>
                </a:cxn>
                <a:cxn ang="0">
                  <a:pos x="22" y="7"/>
                </a:cxn>
                <a:cxn ang="0">
                  <a:pos x="22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5" y="7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39" h="55">
                  <a:moveTo>
                    <a:pt x="0" y="16"/>
                  </a:moveTo>
                  <a:cubicBezTo>
                    <a:pt x="3" y="21"/>
                    <a:pt x="8" y="23"/>
                    <a:pt x="16" y="23"/>
                  </a:cubicBezTo>
                  <a:cubicBezTo>
                    <a:pt x="16" y="25"/>
                    <a:pt x="20" y="29"/>
                    <a:pt x="21" y="30"/>
                  </a:cubicBezTo>
                  <a:cubicBezTo>
                    <a:pt x="21" y="31"/>
                    <a:pt x="21" y="32"/>
                    <a:pt x="21" y="32"/>
                  </a:cubicBezTo>
                  <a:cubicBezTo>
                    <a:pt x="21" y="33"/>
                    <a:pt x="21" y="34"/>
                    <a:pt x="21" y="35"/>
                  </a:cubicBezTo>
                  <a:cubicBezTo>
                    <a:pt x="21" y="36"/>
                    <a:pt x="25" y="36"/>
                    <a:pt x="25" y="36"/>
                  </a:cubicBezTo>
                  <a:cubicBezTo>
                    <a:pt x="33" y="36"/>
                    <a:pt x="39" y="42"/>
                    <a:pt x="45" y="42"/>
                  </a:cubicBezTo>
                  <a:cubicBezTo>
                    <a:pt x="46" y="45"/>
                    <a:pt x="52" y="50"/>
                    <a:pt x="56" y="49"/>
                  </a:cubicBezTo>
                  <a:lnTo>
                    <a:pt x="56" y="49"/>
                  </a:lnTo>
                  <a:lnTo>
                    <a:pt x="61" y="50"/>
                  </a:lnTo>
                  <a:lnTo>
                    <a:pt x="75" y="50"/>
                  </a:lnTo>
                  <a:lnTo>
                    <a:pt x="75" y="50"/>
                  </a:lnTo>
                  <a:cubicBezTo>
                    <a:pt x="77" y="52"/>
                    <a:pt x="89" y="55"/>
                    <a:pt x="92" y="55"/>
                  </a:cubicBezTo>
                  <a:cubicBezTo>
                    <a:pt x="94" y="55"/>
                    <a:pt x="100" y="51"/>
                    <a:pt x="102" y="50"/>
                  </a:cubicBezTo>
                  <a:lnTo>
                    <a:pt x="102" y="50"/>
                  </a:lnTo>
                  <a:lnTo>
                    <a:pt x="110" y="50"/>
                  </a:lnTo>
                  <a:lnTo>
                    <a:pt x="110" y="50"/>
                  </a:lnTo>
                  <a:cubicBezTo>
                    <a:pt x="112" y="50"/>
                    <a:pt x="116" y="46"/>
                    <a:pt x="116" y="43"/>
                  </a:cubicBezTo>
                  <a:cubicBezTo>
                    <a:pt x="116" y="40"/>
                    <a:pt x="113" y="39"/>
                    <a:pt x="113" y="36"/>
                  </a:cubicBezTo>
                  <a:lnTo>
                    <a:pt x="113" y="36"/>
                  </a:lnTo>
                  <a:lnTo>
                    <a:pt x="122" y="36"/>
                  </a:lnTo>
                  <a:lnTo>
                    <a:pt x="122" y="36"/>
                  </a:lnTo>
                  <a:cubicBezTo>
                    <a:pt x="123" y="34"/>
                    <a:pt x="133" y="29"/>
                    <a:pt x="133" y="29"/>
                  </a:cubicBezTo>
                  <a:cubicBezTo>
                    <a:pt x="136" y="29"/>
                    <a:pt x="139" y="27"/>
                    <a:pt x="139" y="26"/>
                  </a:cubicBezTo>
                  <a:cubicBezTo>
                    <a:pt x="137" y="25"/>
                    <a:pt x="136" y="24"/>
                    <a:pt x="136" y="23"/>
                  </a:cubicBezTo>
                  <a:cubicBezTo>
                    <a:pt x="134" y="23"/>
                    <a:pt x="133" y="21"/>
                    <a:pt x="132" y="21"/>
                  </a:cubicBezTo>
                  <a:cubicBezTo>
                    <a:pt x="128" y="21"/>
                    <a:pt x="129" y="23"/>
                    <a:pt x="127" y="23"/>
                  </a:cubicBezTo>
                  <a:cubicBezTo>
                    <a:pt x="120" y="23"/>
                    <a:pt x="119" y="20"/>
                    <a:pt x="118" y="15"/>
                  </a:cubicBezTo>
                  <a:lnTo>
                    <a:pt x="118" y="15"/>
                  </a:lnTo>
                  <a:lnTo>
                    <a:pt x="118" y="12"/>
                  </a:lnTo>
                  <a:lnTo>
                    <a:pt x="118" y="12"/>
                  </a:lnTo>
                  <a:cubicBezTo>
                    <a:pt x="118" y="12"/>
                    <a:pt x="113" y="10"/>
                    <a:pt x="108" y="10"/>
                  </a:cubicBezTo>
                  <a:cubicBezTo>
                    <a:pt x="103" y="10"/>
                    <a:pt x="105" y="15"/>
                    <a:pt x="101" y="15"/>
                  </a:cubicBezTo>
                  <a:cubicBezTo>
                    <a:pt x="96" y="15"/>
                    <a:pt x="94" y="15"/>
                    <a:pt x="86" y="15"/>
                  </a:cubicBezTo>
                  <a:cubicBezTo>
                    <a:pt x="82" y="13"/>
                    <a:pt x="79" y="8"/>
                    <a:pt x="71" y="8"/>
                  </a:cubicBezTo>
                  <a:cubicBezTo>
                    <a:pt x="69" y="8"/>
                    <a:pt x="67" y="10"/>
                    <a:pt x="64" y="10"/>
                  </a:cubicBezTo>
                  <a:cubicBezTo>
                    <a:pt x="58" y="10"/>
                    <a:pt x="55" y="8"/>
                    <a:pt x="54" y="3"/>
                  </a:cubicBezTo>
                  <a:lnTo>
                    <a:pt x="54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cubicBezTo>
                    <a:pt x="36" y="1"/>
                    <a:pt x="36" y="2"/>
                    <a:pt x="36" y="2"/>
                  </a:cubicBezTo>
                  <a:cubicBezTo>
                    <a:pt x="36" y="6"/>
                    <a:pt x="42" y="6"/>
                    <a:pt x="40" y="11"/>
                  </a:cubicBezTo>
                  <a:lnTo>
                    <a:pt x="40" y="11"/>
                  </a:lnTo>
                  <a:lnTo>
                    <a:pt x="25" y="11"/>
                  </a:lnTo>
                  <a:lnTo>
                    <a:pt x="25" y="11"/>
                  </a:lnTo>
                  <a:cubicBezTo>
                    <a:pt x="25" y="10"/>
                    <a:pt x="24" y="9"/>
                    <a:pt x="24" y="7"/>
                  </a:cubicBezTo>
                  <a:cubicBezTo>
                    <a:pt x="24" y="7"/>
                    <a:pt x="23" y="7"/>
                    <a:pt x="22" y="7"/>
                  </a:cubicBezTo>
                  <a:lnTo>
                    <a:pt x="22" y="7"/>
                  </a:lnTo>
                  <a:lnTo>
                    <a:pt x="20" y="8"/>
                  </a:lnTo>
                  <a:lnTo>
                    <a:pt x="20" y="8"/>
                  </a:lnTo>
                  <a:cubicBezTo>
                    <a:pt x="18" y="8"/>
                    <a:pt x="17" y="7"/>
                    <a:pt x="15" y="7"/>
                  </a:cubicBezTo>
                  <a:cubicBezTo>
                    <a:pt x="10" y="7"/>
                    <a:pt x="8" y="13"/>
                    <a:pt x="3" y="13"/>
                  </a:cubicBezTo>
                  <a:cubicBezTo>
                    <a:pt x="3" y="13"/>
                    <a:pt x="0" y="14"/>
                    <a:pt x="0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Freeform 39"/>
            <p:cNvSpPr>
              <a:spLocks/>
            </p:cNvSpPr>
            <p:nvPr/>
          </p:nvSpPr>
          <p:spPr bwMode="auto">
            <a:xfrm>
              <a:off x="4946651" y="3511698"/>
              <a:ext cx="2797175" cy="2038350"/>
            </a:xfrm>
            <a:custGeom>
              <a:avLst/>
              <a:gdLst/>
              <a:ahLst/>
              <a:cxnLst>
                <a:cxn ang="0">
                  <a:pos x="24" y="95"/>
                </a:cxn>
                <a:cxn ang="0">
                  <a:pos x="34" y="102"/>
                </a:cxn>
                <a:cxn ang="0">
                  <a:pos x="35" y="112"/>
                </a:cxn>
                <a:cxn ang="0">
                  <a:pos x="31" y="114"/>
                </a:cxn>
                <a:cxn ang="0">
                  <a:pos x="51" y="125"/>
                </a:cxn>
                <a:cxn ang="0">
                  <a:pos x="80" y="137"/>
                </a:cxn>
                <a:cxn ang="0">
                  <a:pos x="84" y="135"/>
                </a:cxn>
                <a:cxn ang="0">
                  <a:pos x="90" y="133"/>
                </a:cxn>
                <a:cxn ang="0">
                  <a:pos x="123" y="133"/>
                </a:cxn>
                <a:cxn ang="0">
                  <a:pos x="128" y="155"/>
                </a:cxn>
                <a:cxn ang="0">
                  <a:pos x="143" y="170"/>
                </a:cxn>
                <a:cxn ang="0">
                  <a:pos x="164" y="160"/>
                </a:cxn>
                <a:cxn ang="0">
                  <a:pos x="177" y="170"/>
                </a:cxn>
                <a:cxn ang="0">
                  <a:pos x="184" y="173"/>
                </a:cxn>
                <a:cxn ang="0">
                  <a:pos x="192" y="170"/>
                </a:cxn>
                <a:cxn ang="0">
                  <a:pos x="206" y="165"/>
                </a:cxn>
                <a:cxn ang="0">
                  <a:pos x="226" y="148"/>
                </a:cxn>
                <a:cxn ang="0">
                  <a:pos x="229" y="128"/>
                </a:cxn>
                <a:cxn ang="0">
                  <a:pos x="230" y="126"/>
                </a:cxn>
                <a:cxn ang="0">
                  <a:pos x="231" y="123"/>
                </a:cxn>
                <a:cxn ang="0">
                  <a:pos x="226" y="117"/>
                </a:cxn>
                <a:cxn ang="0">
                  <a:pos x="220" y="109"/>
                </a:cxn>
                <a:cxn ang="0">
                  <a:pos x="209" y="93"/>
                </a:cxn>
                <a:cxn ang="0">
                  <a:pos x="211" y="91"/>
                </a:cxn>
                <a:cxn ang="0">
                  <a:pos x="209" y="81"/>
                </a:cxn>
                <a:cxn ang="0">
                  <a:pos x="206" y="81"/>
                </a:cxn>
                <a:cxn ang="0">
                  <a:pos x="202" y="85"/>
                </a:cxn>
                <a:cxn ang="0">
                  <a:pos x="191" y="76"/>
                </a:cxn>
                <a:cxn ang="0">
                  <a:pos x="200" y="67"/>
                </a:cxn>
                <a:cxn ang="0">
                  <a:pos x="205" y="69"/>
                </a:cxn>
                <a:cxn ang="0">
                  <a:pos x="208" y="74"/>
                </a:cxn>
                <a:cxn ang="0">
                  <a:pos x="220" y="70"/>
                </a:cxn>
                <a:cxn ang="0">
                  <a:pos x="235" y="45"/>
                </a:cxn>
                <a:cxn ang="0">
                  <a:pos x="242" y="43"/>
                </a:cxn>
                <a:cxn ang="0">
                  <a:pos x="240" y="31"/>
                </a:cxn>
                <a:cxn ang="0">
                  <a:pos x="226" y="31"/>
                </a:cxn>
                <a:cxn ang="0">
                  <a:pos x="183" y="2"/>
                </a:cxn>
                <a:cxn ang="0">
                  <a:pos x="162" y="1"/>
                </a:cxn>
                <a:cxn ang="0">
                  <a:pos x="167" y="8"/>
                </a:cxn>
                <a:cxn ang="0">
                  <a:pos x="162" y="20"/>
                </a:cxn>
                <a:cxn ang="0">
                  <a:pos x="158" y="23"/>
                </a:cxn>
                <a:cxn ang="0">
                  <a:pos x="172" y="29"/>
                </a:cxn>
                <a:cxn ang="0">
                  <a:pos x="173" y="37"/>
                </a:cxn>
                <a:cxn ang="0">
                  <a:pos x="153" y="44"/>
                </a:cxn>
                <a:cxn ang="0">
                  <a:pos x="150" y="58"/>
                </a:cxn>
                <a:cxn ang="0">
                  <a:pos x="142" y="58"/>
                </a:cxn>
                <a:cxn ang="0">
                  <a:pos x="115" y="58"/>
                </a:cxn>
                <a:cxn ang="0">
                  <a:pos x="96" y="57"/>
                </a:cxn>
                <a:cxn ang="0">
                  <a:pos x="61" y="43"/>
                </a:cxn>
                <a:cxn ang="0">
                  <a:pos x="56" y="31"/>
                </a:cxn>
                <a:cxn ang="0">
                  <a:pos x="33" y="35"/>
                </a:cxn>
                <a:cxn ang="0">
                  <a:pos x="26" y="44"/>
                </a:cxn>
                <a:cxn ang="0">
                  <a:pos x="22" y="56"/>
                </a:cxn>
                <a:cxn ang="0">
                  <a:pos x="8" y="70"/>
                </a:cxn>
                <a:cxn ang="0">
                  <a:pos x="8" y="84"/>
                </a:cxn>
              </a:cxnLst>
              <a:rect l="0" t="0" r="r" b="b"/>
              <a:pathLst>
                <a:path w="242" h="176">
                  <a:moveTo>
                    <a:pt x="8" y="84"/>
                  </a:moveTo>
                  <a:cubicBezTo>
                    <a:pt x="15" y="93"/>
                    <a:pt x="18" y="96"/>
                    <a:pt x="24" y="95"/>
                  </a:cubicBezTo>
                  <a:lnTo>
                    <a:pt x="24" y="95"/>
                  </a:lnTo>
                  <a:lnTo>
                    <a:pt x="30" y="94"/>
                  </a:lnTo>
                  <a:lnTo>
                    <a:pt x="30" y="94"/>
                  </a:lnTo>
                  <a:cubicBezTo>
                    <a:pt x="32" y="95"/>
                    <a:pt x="34" y="99"/>
                    <a:pt x="34" y="102"/>
                  </a:cubicBezTo>
                  <a:cubicBezTo>
                    <a:pt x="34" y="103"/>
                    <a:pt x="32" y="105"/>
                    <a:pt x="32" y="105"/>
                  </a:cubicBezTo>
                  <a:cubicBezTo>
                    <a:pt x="33" y="106"/>
                    <a:pt x="35" y="109"/>
                    <a:pt x="35" y="112"/>
                  </a:cubicBezTo>
                  <a:lnTo>
                    <a:pt x="35" y="112"/>
                  </a:lnTo>
                  <a:lnTo>
                    <a:pt x="31" y="112"/>
                  </a:lnTo>
                  <a:lnTo>
                    <a:pt x="31" y="114"/>
                  </a:lnTo>
                  <a:lnTo>
                    <a:pt x="31" y="114"/>
                  </a:lnTo>
                  <a:cubicBezTo>
                    <a:pt x="33" y="121"/>
                    <a:pt x="41" y="119"/>
                    <a:pt x="44" y="124"/>
                  </a:cubicBezTo>
                  <a:lnTo>
                    <a:pt x="44" y="124"/>
                  </a:lnTo>
                  <a:lnTo>
                    <a:pt x="51" y="125"/>
                  </a:lnTo>
                  <a:lnTo>
                    <a:pt x="51" y="125"/>
                  </a:lnTo>
                  <a:cubicBezTo>
                    <a:pt x="52" y="126"/>
                    <a:pt x="56" y="127"/>
                    <a:pt x="56" y="128"/>
                  </a:cubicBezTo>
                  <a:cubicBezTo>
                    <a:pt x="64" y="133"/>
                    <a:pt x="68" y="137"/>
                    <a:pt x="80" y="137"/>
                  </a:cubicBezTo>
                  <a:lnTo>
                    <a:pt x="80" y="137"/>
                  </a:lnTo>
                  <a:lnTo>
                    <a:pt x="81" y="135"/>
                  </a:lnTo>
                  <a:lnTo>
                    <a:pt x="84" y="135"/>
                  </a:lnTo>
                  <a:lnTo>
                    <a:pt x="84" y="135"/>
                  </a:lnTo>
                  <a:cubicBezTo>
                    <a:pt x="84" y="136"/>
                    <a:pt x="84" y="137"/>
                    <a:pt x="85" y="138"/>
                  </a:cubicBezTo>
                  <a:cubicBezTo>
                    <a:pt x="88" y="137"/>
                    <a:pt x="87" y="133"/>
                    <a:pt x="90" y="133"/>
                  </a:cubicBezTo>
                  <a:cubicBezTo>
                    <a:pt x="91" y="135"/>
                    <a:pt x="97" y="137"/>
                    <a:pt x="99" y="137"/>
                  </a:cubicBezTo>
                  <a:cubicBezTo>
                    <a:pt x="103" y="132"/>
                    <a:pt x="109" y="130"/>
                    <a:pt x="115" y="128"/>
                  </a:cubicBezTo>
                  <a:cubicBezTo>
                    <a:pt x="116" y="130"/>
                    <a:pt x="121" y="134"/>
                    <a:pt x="123" y="133"/>
                  </a:cubicBezTo>
                  <a:cubicBezTo>
                    <a:pt x="126" y="135"/>
                    <a:pt x="127" y="138"/>
                    <a:pt x="130" y="138"/>
                  </a:cubicBezTo>
                  <a:cubicBezTo>
                    <a:pt x="130" y="141"/>
                    <a:pt x="131" y="143"/>
                    <a:pt x="131" y="147"/>
                  </a:cubicBezTo>
                  <a:cubicBezTo>
                    <a:pt x="131" y="150"/>
                    <a:pt x="128" y="151"/>
                    <a:pt x="128" y="155"/>
                  </a:cubicBezTo>
                  <a:cubicBezTo>
                    <a:pt x="128" y="157"/>
                    <a:pt x="131" y="156"/>
                    <a:pt x="133" y="157"/>
                  </a:cubicBezTo>
                  <a:cubicBezTo>
                    <a:pt x="135" y="159"/>
                    <a:pt x="135" y="161"/>
                    <a:pt x="136" y="163"/>
                  </a:cubicBezTo>
                  <a:cubicBezTo>
                    <a:pt x="137" y="165"/>
                    <a:pt x="140" y="170"/>
                    <a:pt x="143" y="170"/>
                  </a:cubicBezTo>
                  <a:cubicBezTo>
                    <a:pt x="144" y="170"/>
                    <a:pt x="145" y="170"/>
                    <a:pt x="146" y="170"/>
                  </a:cubicBezTo>
                  <a:cubicBezTo>
                    <a:pt x="148" y="169"/>
                    <a:pt x="149" y="167"/>
                    <a:pt x="151" y="165"/>
                  </a:cubicBezTo>
                  <a:cubicBezTo>
                    <a:pt x="155" y="161"/>
                    <a:pt x="162" y="163"/>
                    <a:pt x="164" y="160"/>
                  </a:cubicBezTo>
                  <a:cubicBezTo>
                    <a:pt x="165" y="163"/>
                    <a:pt x="169" y="163"/>
                    <a:pt x="171" y="164"/>
                  </a:cubicBezTo>
                  <a:cubicBezTo>
                    <a:pt x="173" y="166"/>
                    <a:pt x="175" y="169"/>
                    <a:pt x="177" y="170"/>
                  </a:cubicBezTo>
                  <a:lnTo>
                    <a:pt x="177" y="170"/>
                  </a:lnTo>
                  <a:lnTo>
                    <a:pt x="185" y="170"/>
                  </a:lnTo>
                  <a:lnTo>
                    <a:pt x="185" y="170"/>
                  </a:lnTo>
                  <a:cubicBezTo>
                    <a:pt x="185" y="171"/>
                    <a:pt x="184" y="172"/>
                    <a:pt x="184" y="173"/>
                  </a:cubicBezTo>
                  <a:cubicBezTo>
                    <a:pt x="184" y="174"/>
                    <a:pt x="185" y="175"/>
                    <a:pt x="187" y="176"/>
                  </a:cubicBezTo>
                  <a:cubicBezTo>
                    <a:pt x="187" y="176"/>
                    <a:pt x="187" y="174"/>
                    <a:pt x="187" y="174"/>
                  </a:cubicBezTo>
                  <a:cubicBezTo>
                    <a:pt x="187" y="173"/>
                    <a:pt x="190" y="170"/>
                    <a:pt x="192" y="170"/>
                  </a:cubicBezTo>
                  <a:cubicBezTo>
                    <a:pt x="196" y="170"/>
                    <a:pt x="197" y="164"/>
                    <a:pt x="202" y="162"/>
                  </a:cubicBezTo>
                  <a:cubicBezTo>
                    <a:pt x="202" y="163"/>
                    <a:pt x="203" y="164"/>
                    <a:pt x="203" y="165"/>
                  </a:cubicBezTo>
                  <a:cubicBezTo>
                    <a:pt x="203" y="164"/>
                    <a:pt x="205" y="164"/>
                    <a:pt x="206" y="165"/>
                  </a:cubicBezTo>
                  <a:cubicBezTo>
                    <a:pt x="206" y="161"/>
                    <a:pt x="210" y="163"/>
                    <a:pt x="214" y="161"/>
                  </a:cubicBezTo>
                  <a:cubicBezTo>
                    <a:pt x="217" y="161"/>
                    <a:pt x="218" y="154"/>
                    <a:pt x="223" y="153"/>
                  </a:cubicBezTo>
                  <a:cubicBezTo>
                    <a:pt x="223" y="151"/>
                    <a:pt x="224" y="149"/>
                    <a:pt x="226" y="148"/>
                  </a:cubicBezTo>
                  <a:cubicBezTo>
                    <a:pt x="224" y="147"/>
                    <a:pt x="225" y="144"/>
                    <a:pt x="223" y="143"/>
                  </a:cubicBezTo>
                  <a:cubicBezTo>
                    <a:pt x="227" y="140"/>
                    <a:pt x="228" y="136"/>
                    <a:pt x="231" y="131"/>
                  </a:cubicBezTo>
                  <a:cubicBezTo>
                    <a:pt x="230" y="130"/>
                    <a:pt x="229" y="129"/>
                    <a:pt x="229" y="128"/>
                  </a:cubicBezTo>
                  <a:lnTo>
                    <a:pt x="229" y="128"/>
                  </a:lnTo>
                  <a:lnTo>
                    <a:pt x="230" y="126"/>
                  </a:lnTo>
                  <a:lnTo>
                    <a:pt x="230" y="126"/>
                  </a:lnTo>
                  <a:cubicBezTo>
                    <a:pt x="230" y="126"/>
                    <a:pt x="231" y="125"/>
                    <a:pt x="231" y="125"/>
                  </a:cubicBezTo>
                  <a:lnTo>
                    <a:pt x="231" y="125"/>
                  </a:lnTo>
                  <a:lnTo>
                    <a:pt x="231" y="123"/>
                  </a:lnTo>
                  <a:lnTo>
                    <a:pt x="231" y="123"/>
                  </a:lnTo>
                  <a:cubicBezTo>
                    <a:pt x="228" y="125"/>
                    <a:pt x="225" y="123"/>
                    <a:pt x="222" y="122"/>
                  </a:cubicBezTo>
                  <a:cubicBezTo>
                    <a:pt x="224" y="121"/>
                    <a:pt x="224" y="120"/>
                    <a:pt x="226" y="117"/>
                  </a:cubicBezTo>
                  <a:cubicBezTo>
                    <a:pt x="222" y="115"/>
                    <a:pt x="219" y="116"/>
                    <a:pt x="216" y="112"/>
                  </a:cubicBezTo>
                  <a:cubicBezTo>
                    <a:pt x="217" y="113"/>
                    <a:pt x="223" y="114"/>
                    <a:pt x="226" y="115"/>
                  </a:cubicBezTo>
                  <a:cubicBezTo>
                    <a:pt x="226" y="112"/>
                    <a:pt x="220" y="112"/>
                    <a:pt x="220" y="109"/>
                  </a:cubicBezTo>
                  <a:cubicBezTo>
                    <a:pt x="220" y="108"/>
                    <a:pt x="219" y="107"/>
                    <a:pt x="218" y="106"/>
                  </a:cubicBezTo>
                  <a:cubicBezTo>
                    <a:pt x="218" y="106"/>
                    <a:pt x="207" y="97"/>
                    <a:pt x="207" y="95"/>
                  </a:cubicBezTo>
                  <a:cubicBezTo>
                    <a:pt x="207" y="94"/>
                    <a:pt x="208" y="95"/>
                    <a:pt x="209" y="93"/>
                  </a:cubicBezTo>
                  <a:cubicBezTo>
                    <a:pt x="209" y="93"/>
                    <a:pt x="208" y="92"/>
                    <a:pt x="208" y="91"/>
                  </a:cubicBezTo>
                  <a:lnTo>
                    <a:pt x="208" y="91"/>
                  </a:lnTo>
                  <a:lnTo>
                    <a:pt x="211" y="91"/>
                  </a:lnTo>
                  <a:lnTo>
                    <a:pt x="211" y="91"/>
                  </a:lnTo>
                  <a:cubicBezTo>
                    <a:pt x="211" y="89"/>
                    <a:pt x="215" y="87"/>
                    <a:pt x="216" y="85"/>
                  </a:cubicBezTo>
                  <a:cubicBezTo>
                    <a:pt x="214" y="85"/>
                    <a:pt x="210" y="83"/>
                    <a:pt x="209" y="81"/>
                  </a:cubicBezTo>
                  <a:lnTo>
                    <a:pt x="209" y="81"/>
                  </a:lnTo>
                  <a:lnTo>
                    <a:pt x="206" y="81"/>
                  </a:lnTo>
                  <a:lnTo>
                    <a:pt x="206" y="81"/>
                  </a:lnTo>
                  <a:cubicBezTo>
                    <a:pt x="206" y="82"/>
                    <a:pt x="206" y="83"/>
                    <a:pt x="206" y="85"/>
                  </a:cubicBezTo>
                  <a:lnTo>
                    <a:pt x="206" y="85"/>
                  </a:lnTo>
                  <a:lnTo>
                    <a:pt x="202" y="85"/>
                  </a:lnTo>
                  <a:lnTo>
                    <a:pt x="202" y="85"/>
                  </a:lnTo>
                  <a:cubicBezTo>
                    <a:pt x="201" y="85"/>
                    <a:pt x="201" y="82"/>
                    <a:pt x="200" y="81"/>
                  </a:cubicBezTo>
                  <a:cubicBezTo>
                    <a:pt x="199" y="79"/>
                    <a:pt x="191" y="80"/>
                    <a:pt x="191" y="76"/>
                  </a:cubicBezTo>
                  <a:cubicBezTo>
                    <a:pt x="191" y="75"/>
                    <a:pt x="193" y="74"/>
                    <a:pt x="195" y="74"/>
                  </a:cubicBezTo>
                  <a:cubicBezTo>
                    <a:pt x="195" y="74"/>
                    <a:pt x="198" y="71"/>
                    <a:pt x="198" y="71"/>
                  </a:cubicBezTo>
                  <a:cubicBezTo>
                    <a:pt x="198" y="70"/>
                    <a:pt x="200" y="70"/>
                    <a:pt x="200" y="67"/>
                  </a:cubicBezTo>
                  <a:cubicBezTo>
                    <a:pt x="202" y="67"/>
                    <a:pt x="202" y="64"/>
                    <a:pt x="203" y="64"/>
                  </a:cubicBezTo>
                  <a:cubicBezTo>
                    <a:pt x="205" y="64"/>
                    <a:pt x="206" y="66"/>
                    <a:pt x="207" y="67"/>
                  </a:cubicBezTo>
                  <a:cubicBezTo>
                    <a:pt x="207" y="68"/>
                    <a:pt x="206" y="69"/>
                    <a:pt x="205" y="69"/>
                  </a:cubicBezTo>
                  <a:cubicBezTo>
                    <a:pt x="206" y="71"/>
                    <a:pt x="207" y="72"/>
                    <a:pt x="208" y="72"/>
                  </a:cubicBezTo>
                  <a:lnTo>
                    <a:pt x="208" y="72"/>
                  </a:lnTo>
                  <a:lnTo>
                    <a:pt x="208" y="74"/>
                  </a:lnTo>
                  <a:lnTo>
                    <a:pt x="208" y="74"/>
                  </a:lnTo>
                  <a:cubicBezTo>
                    <a:pt x="207" y="74"/>
                    <a:pt x="208" y="75"/>
                    <a:pt x="208" y="76"/>
                  </a:cubicBezTo>
                  <a:cubicBezTo>
                    <a:pt x="215" y="68"/>
                    <a:pt x="216" y="69"/>
                    <a:pt x="220" y="70"/>
                  </a:cubicBezTo>
                  <a:cubicBezTo>
                    <a:pt x="221" y="66"/>
                    <a:pt x="226" y="66"/>
                    <a:pt x="226" y="62"/>
                  </a:cubicBezTo>
                  <a:cubicBezTo>
                    <a:pt x="234" y="62"/>
                    <a:pt x="233" y="55"/>
                    <a:pt x="240" y="55"/>
                  </a:cubicBezTo>
                  <a:cubicBezTo>
                    <a:pt x="240" y="50"/>
                    <a:pt x="235" y="50"/>
                    <a:pt x="235" y="45"/>
                  </a:cubicBezTo>
                  <a:cubicBezTo>
                    <a:pt x="235" y="44"/>
                    <a:pt x="236" y="43"/>
                    <a:pt x="237" y="43"/>
                  </a:cubicBezTo>
                  <a:cubicBezTo>
                    <a:pt x="238" y="43"/>
                    <a:pt x="240" y="44"/>
                    <a:pt x="242" y="43"/>
                  </a:cubicBezTo>
                  <a:lnTo>
                    <a:pt x="242" y="43"/>
                  </a:lnTo>
                  <a:lnTo>
                    <a:pt x="242" y="36"/>
                  </a:lnTo>
                  <a:lnTo>
                    <a:pt x="242" y="36"/>
                  </a:lnTo>
                  <a:cubicBezTo>
                    <a:pt x="241" y="35"/>
                    <a:pt x="240" y="33"/>
                    <a:pt x="240" y="31"/>
                  </a:cubicBezTo>
                  <a:cubicBezTo>
                    <a:pt x="240" y="31"/>
                    <a:pt x="240" y="29"/>
                    <a:pt x="240" y="28"/>
                  </a:cubicBezTo>
                  <a:cubicBezTo>
                    <a:pt x="239" y="28"/>
                    <a:pt x="239" y="27"/>
                    <a:pt x="237" y="27"/>
                  </a:cubicBezTo>
                  <a:cubicBezTo>
                    <a:pt x="233" y="27"/>
                    <a:pt x="231" y="31"/>
                    <a:pt x="226" y="31"/>
                  </a:cubicBezTo>
                  <a:cubicBezTo>
                    <a:pt x="220" y="31"/>
                    <a:pt x="216" y="23"/>
                    <a:pt x="210" y="20"/>
                  </a:cubicBezTo>
                  <a:cubicBezTo>
                    <a:pt x="204" y="19"/>
                    <a:pt x="198" y="17"/>
                    <a:pt x="196" y="11"/>
                  </a:cubicBezTo>
                  <a:cubicBezTo>
                    <a:pt x="189" y="11"/>
                    <a:pt x="189" y="4"/>
                    <a:pt x="183" y="2"/>
                  </a:cubicBezTo>
                  <a:cubicBezTo>
                    <a:pt x="179" y="1"/>
                    <a:pt x="177" y="1"/>
                    <a:pt x="172" y="0"/>
                  </a:cubicBezTo>
                  <a:lnTo>
                    <a:pt x="172" y="0"/>
                  </a:lnTo>
                  <a:lnTo>
                    <a:pt x="162" y="1"/>
                  </a:lnTo>
                  <a:lnTo>
                    <a:pt x="162" y="1"/>
                  </a:lnTo>
                  <a:cubicBezTo>
                    <a:pt x="162" y="2"/>
                    <a:pt x="162" y="2"/>
                    <a:pt x="162" y="3"/>
                  </a:cubicBezTo>
                  <a:cubicBezTo>
                    <a:pt x="162" y="5"/>
                    <a:pt x="167" y="5"/>
                    <a:pt x="167" y="8"/>
                  </a:cubicBezTo>
                  <a:cubicBezTo>
                    <a:pt x="167" y="9"/>
                    <a:pt x="165" y="10"/>
                    <a:pt x="165" y="13"/>
                  </a:cubicBezTo>
                  <a:cubicBezTo>
                    <a:pt x="165" y="14"/>
                    <a:pt x="167" y="16"/>
                    <a:pt x="168" y="16"/>
                  </a:cubicBezTo>
                  <a:cubicBezTo>
                    <a:pt x="167" y="18"/>
                    <a:pt x="164" y="20"/>
                    <a:pt x="162" y="20"/>
                  </a:cubicBezTo>
                  <a:cubicBezTo>
                    <a:pt x="161" y="20"/>
                    <a:pt x="160" y="20"/>
                    <a:pt x="158" y="20"/>
                  </a:cubicBezTo>
                  <a:lnTo>
                    <a:pt x="158" y="20"/>
                  </a:lnTo>
                  <a:lnTo>
                    <a:pt x="158" y="23"/>
                  </a:lnTo>
                  <a:lnTo>
                    <a:pt x="158" y="23"/>
                  </a:lnTo>
                  <a:cubicBezTo>
                    <a:pt x="159" y="28"/>
                    <a:pt x="160" y="31"/>
                    <a:pt x="167" y="31"/>
                  </a:cubicBezTo>
                  <a:cubicBezTo>
                    <a:pt x="169" y="31"/>
                    <a:pt x="168" y="29"/>
                    <a:pt x="172" y="29"/>
                  </a:cubicBezTo>
                  <a:cubicBezTo>
                    <a:pt x="173" y="29"/>
                    <a:pt x="174" y="31"/>
                    <a:pt x="176" y="31"/>
                  </a:cubicBezTo>
                  <a:cubicBezTo>
                    <a:pt x="176" y="32"/>
                    <a:pt x="177" y="33"/>
                    <a:pt x="179" y="34"/>
                  </a:cubicBezTo>
                  <a:cubicBezTo>
                    <a:pt x="179" y="35"/>
                    <a:pt x="176" y="37"/>
                    <a:pt x="173" y="37"/>
                  </a:cubicBezTo>
                  <a:cubicBezTo>
                    <a:pt x="173" y="37"/>
                    <a:pt x="163" y="42"/>
                    <a:pt x="162" y="44"/>
                  </a:cubicBezTo>
                  <a:lnTo>
                    <a:pt x="162" y="44"/>
                  </a:lnTo>
                  <a:lnTo>
                    <a:pt x="153" y="44"/>
                  </a:lnTo>
                  <a:lnTo>
                    <a:pt x="153" y="44"/>
                  </a:lnTo>
                  <a:cubicBezTo>
                    <a:pt x="153" y="47"/>
                    <a:pt x="156" y="48"/>
                    <a:pt x="156" y="51"/>
                  </a:cubicBezTo>
                  <a:cubicBezTo>
                    <a:pt x="156" y="54"/>
                    <a:pt x="152" y="58"/>
                    <a:pt x="150" y="58"/>
                  </a:cubicBezTo>
                  <a:lnTo>
                    <a:pt x="150" y="58"/>
                  </a:lnTo>
                  <a:lnTo>
                    <a:pt x="142" y="58"/>
                  </a:lnTo>
                  <a:lnTo>
                    <a:pt x="142" y="58"/>
                  </a:lnTo>
                  <a:cubicBezTo>
                    <a:pt x="140" y="59"/>
                    <a:pt x="134" y="63"/>
                    <a:pt x="132" y="63"/>
                  </a:cubicBezTo>
                  <a:cubicBezTo>
                    <a:pt x="129" y="63"/>
                    <a:pt x="117" y="60"/>
                    <a:pt x="115" y="58"/>
                  </a:cubicBezTo>
                  <a:lnTo>
                    <a:pt x="115" y="58"/>
                  </a:lnTo>
                  <a:lnTo>
                    <a:pt x="101" y="58"/>
                  </a:lnTo>
                  <a:lnTo>
                    <a:pt x="96" y="57"/>
                  </a:lnTo>
                  <a:lnTo>
                    <a:pt x="96" y="57"/>
                  </a:lnTo>
                  <a:cubicBezTo>
                    <a:pt x="92" y="58"/>
                    <a:pt x="86" y="53"/>
                    <a:pt x="85" y="50"/>
                  </a:cubicBezTo>
                  <a:cubicBezTo>
                    <a:pt x="79" y="50"/>
                    <a:pt x="73" y="44"/>
                    <a:pt x="65" y="44"/>
                  </a:cubicBezTo>
                  <a:cubicBezTo>
                    <a:pt x="65" y="44"/>
                    <a:pt x="61" y="44"/>
                    <a:pt x="61" y="43"/>
                  </a:cubicBezTo>
                  <a:cubicBezTo>
                    <a:pt x="61" y="42"/>
                    <a:pt x="61" y="41"/>
                    <a:pt x="61" y="40"/>
                  </a:cubicBezTo>
                  <a:cubicBezTo>
                    <a:pt x="61" y="40"/>
                    <a:pt x="61" y="39"/>
                    <a:pt x="61" y="38"/>
                  </a:cubicBezTo>
                  <a:cubicBezTo>
                    <a:pt x="60" y="37"/>
                    <a:pt x="56" y="33"/>
                    <a:pt x="56" y="31"/>
                  </a:cubicBezTo>
                  <a:cubicBezTo>
                    <a:pt x="48" y="31"/>
                    <a:pt x="43" y="29"/>
                    <a:pt x="40" y="24"/>
                  </a:cubicBezTo>
                  <a:cubicBezTo>
                    <a:pt x="33" y="22"/>
                    <a:pt x="39" y="26"/>
                    <a:pt x="33" y="28"/>
                  </a:cubicBezTo>
                  <a:cubicBezTo>
                    <a:pt x="29" y="28"/>
                    <a:pt x="38" y="35"/>
                    <a:pt x="33" y="35"/>
                  </a:cubicBezTo>
                  <a:cubicBezTo>
                    <a:pt x="32" y="35"/>
                    <a:pt x="32" y="35"/>
                    <a:pt x="31" y="35"/>
                  </a:cubicBezTo>
                  <a:cubicBezTo>
                    <a:pt x="29" y="35"/>
                    <a:pt x="26" y="34"/>
                    <a:pt x="25" y="33"/>
                  </a:cubicBezTo>
                  <a:cubicBezTo>
                    <a:pt x="24" y="36"/>
                    <a:pt x="27" y="43"/>
                    <a:pt x="26" y="44"/>
                  </a:cubicBezTo>
                  <a:cubicBezTo>
                    <a:pt x="24" y="44"/>
                    <a:pt x="17" y="43"/>
                    <a:pt x="17" y="47"/>
                  </a:cubicBezTo>
                  <a:cubicBezTo>
                    <a:pt x="22" y="47"/>
                    <a:pt x="20" y="53"/>
                    <a:pt x="22" y="54"/>
                  </a:cubicBezTo>
                  <a:cubicBezTo>
                    <a:pt x="22" y="55"/>
                    <a:pt x="22" y="55"/>
                    <a:pt x="22" y="56"/>
                  </a:cubicBezTo>
                  <a:cubicBezTo>
                    <a:pt x="22" y="61"/>
                    <a:pt x="21" y="63"/>
                    <a:pt x="18" y="65"/>
                  </a:cubicBezTo>
                  <a:cubicBezTo>
                    <a:pt x="17" y="66"/>
                    <a:pt x="13" y="64"/>
                    <a:pt x="11" y="66"/>
                  </a:cubicBezTo>
                  <a:cubicBezTo>
                    <a:pt x="10" y="67"/>
                    <a:pt x="10" y="69"/>
                    <a:pt x="8" y="70"/>
                  </a:cubicBezTo>
                  <a:cubicBezTo>
                    <a:pt x="6" y="70"/>
                    <a:pt x="0" y="71"/>
                    <a:pt x="0" y="72"/>
                  </a:cubicBezTo>
                  <a:cubicBezTo>
                    <a:pt x="0" y="74"/>
                    <a:pt x="1" y="75"/>
                    <a:pt x="2" y="79"/>
                  </a:cubicBezTo>
                  <a:cubicBezTo>
                    <a:pt x="5" y="79"/>
                    <a:pt x="7" y="80"/>
                    <a:pt x="8" y="84"/>
                  </a:cubicBezTo>
                  <a:lnTo>
                    <a:pt x="8" y="84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Freeform 40"/>
            <p:cNvSpPr>
              <a:spLocks/>
            </p:cNvSpPr>
            <p:nvPr/>
          </p:nvSpPr>
          <p:spPr bwMode="auto">
            <a:xfrm>
              <a:off x="4838753" y="4565498"/>
              <a:ext cx="1525587" cy="1727200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44" y="17"/>
                </a:cxn>
                <a:cxn ang="0">
                  <a:pos x="40" y="19"/>
                </a:cxn>
                <a:cxn ang="0">
                  <a:pos x="53" y="29"/>
                </a:cxn>
                <a:cxn ang="0">
                  <a:pos x="53" y="37"/>
                </a:cxn>
                <a:cxn ang="0">
                  <a:pos x="65" y="42"/>
                </a:cxn>
                <a:cxn ang="0">
                  <a:pos x="77" y="48"/>
                </a:cxn>
                <a:cxn ang="0">
                  <a:pos x="89" y="45"/>
                </a:cxn>
                <a:cxn ang="0">
                  <a:pos x="89" y="42"/>
                </a:cxn>
                <a:cxn ang="0">
                  <a:pos x="93" y="40"/>
                </a:cxn>
                <a:cxn ang="0">
                  <a:pos x="94" y="43"/>
                </a:cxn>
                <a:cxn ang="0">
                  <a:pos x="100" y="48"/>
                </a:cxn>
                <a:cxn ang="0">
                  <a:pos x="108" y="43"/>
                </a:cxn>
                <a:cxn ang="0">
                  <a:pos x="131" y="39"/>
                </a:cxn>
                <a:cxn ang="0">
                  <a:pos x="132" y="38"/>
                </a:cxn>
                <a:cxn ang="0">
                  <a:pos x="130" y="45"/>
                </a:cxn>
                <a:cxn ang="0">
                  <a:pos x="122" y="61"/>
                </a:cxn>
                <a:cxn ang="0">
                  <a:pos x="116" y="72"/>
                </a:cxn>
                <a:cxn ang="0">
                  <a:pos x="112" y="65"/>
                </a:cxn>
                <a:cxn ang="0">
                  <a:pos x="110" y="67"/>
                </a:cxn>
                <a:cxn ang="0">
                  <a:pos x="112" y="57"/>
                </a:cxn>
                <a:cxn ang="0">
                  <a:pos x="103" y="57"/>
                </a:cxn>
                <a:cxn ang="0">
                  <a:pos x="100" y="53"/>
                </a:cxn>
                <a:cxn ang="0">
                  <a:pos x="95" y="51"/>
                </a:cxn>
                <a:cxn ang="0">
                  <a:pos x="96" y="57"/>
                </a:cxn>
                <a:cxn ang="0">
                  <a:pos x="98" y="65"/>
                </a:cxn>
                <a:cxn ang="0">
                  <a:pos x="100" y="75"/>
                </a:cxn>
                <a:cxn ang="0">
                  <a:pos x="96" y="75"/>
                </a:cxn>
                <a:cxn ang="0">
                  <a:pos x="87" y="78"/>
                </a:cxn>
                <a:cxn ang="0">
                  <a:pos x="89" y="80"/>
                </a:cxn>
                <a:cxn ang="0">
                  <a:pos x="78" y="92"/>
                </a:cxn>
                <a:cxn ang="0">
                  <a:pos x="60" y="110"/>
                </a:cxn>
                <a:cxn ang="0">
                  <a:pos x="59" y="130"/>
                </a:cxn>
                <a:cxn ang="0">
                  <a:pos x="61" y="131"/>
                </a:cxn>
                <a:cxn ang="0">
                  <a:pos x="61" y="134"/>
                </a:cxn>
                <a:cxn ang="0">
                  <a:pos x="58" y="141"/>
                </a:cxn>
                <a:cxn ang="0">
                  <a:pos x="46" y="142"/>
                </a:cxn>
                <a:cxn ang="0">
                  <a:pos x="33" y="114"/>
                </a:cxn>
                <a:cxn ang="0">
                  <a:pos x="23" y="76"/>
                </a:cxn>
                <a:cxn ang="0">
                  <a:pos x="12" y="81"/>
                </a:cxn>
                <a:cxn ang="0">
                  <a:pos x="7" y="69"/>
                </a:cxn>
                <a:cxn ang="0">
                  <a:pos x="14" y="57"/>
                </a:cxn>
                <a:cxn ang="0">
                  <a:pos x="5" y="46"/>
                </a:cxn>
                <a:cxn ang="0">
                  <a:pos x="5" y="44"/>
                </a:cxn>
                <a:cxn ang="0">
                  <a:pos x="24" y="25"/>
                </a:cxn>
                <a:cxn ang="0">
                  <a:pos x="17" y="10"/>
                </a:cxn>
                <a:cxn ang="0">
                  <a:pos x="17" y="6"/>
                </a:cxn>
                <a:cxn ang="0">
                  <a:pos x="32" y="0"/>
                </a:cxn>
              </a:cxnLst>
              <a:rect l="0" t="0" r="r" b="b"/>
              <a:pathLst>
                <a:path w="132" h="149">
                  <a:moveTo>
                    <a:pt x="32" y="0"/>
                  </a:moveTo>
                  <a:cubicBezTo>
                    <a:pt x="36" y="3"/>
                    <a:pt x="37" y="7"/>
                    <a:pt x="40" y="10"/>
                  </a:cubicBezTo>
                  <a:cubicBezTo>
                    <a:pt x="42" y="11"/>
                    <a:pt x="44" y="14"/>
                    <a:pt x="44" y="17"/>
                  </a:cubicBezTo>
                  <a:lnTo>
                    <a:pt x="44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19"/>
                  </a:lnTo>
                  <a:cubicBezTo>
                    <a:pt x="42" y="26"/>
                    <a:pt x="50" y="24"/>
                    <a:pt x="53" y="29"/>
                  </a:cubicBezTo>
                  <a:lnTo>
                    <a:pt x="53" y="29"/>
                  </a:lnTo>
                  <a:lnTo>
                    <a:pt x="53" y="37"/>
                  </a:lnTo>
                  <a:lnTo>
                    <a:pt x="53" y="37"/>
                  </a:lnTo>
                  <a:cubicBezTo>
                    <a:pt x="55" y="39"/>
                    <a:pt x="62" y="42"/>
                    <a:pt x="65" y="42"/>
                  </a:cubicBezTo>
                  <a:cubicBezTo>
                    <a:pt x="65" y="46"/>
                    <a:pt x="70" y="42"/>
                    <a:pt x="73" y="44"/>
                  </a:cubicBezTo>
                  <a:cubicBezTo>
                    <a:pt x="75" y="45"/>
                    <a:pt x="75" y="47"/>
                    <a:pt x="77" y="48"/>
                  </a:cubicBezTo>
                  <a:cubicBezTo>
                    <a:pt x="80" y="48"/>
                    <a:pt x="89" y="51"/>
                    <a:pt x="92" y="50"/>
                  </a:cubicBezTo>
                  <a:cubicBezTo>
                    <a:pt x="91" y="49"/>
                    <a:pt x="90" y="46"/>
                    <a:pt x="89" y="45"/>
                  </a:cubicBezTo>
                  <a:lnTo>
                    <a:pt x="89" y="45"/>
                  </a:lnTo>
                  <a:lnTo>
                    <a:pt x="89" y="42"/>
                  </a:lnTo>
                  <a:lnTo>
                    <a:pt x="90" y="40"/>
                  </a:lnTo>
                  <a:lnTo>
                    <a:pt x="93" y="40"/>
                  </a:lnTo>
                  <a:lnTo>
                    <a:pt x="93" y="40"/>
                  </a:lnTo>
                  <a:cubicBezTo>
                    <a:pt x="93" y="41"/>
                    <a:pt x="93" y="42"/>
                    <a:pt x="94" y="43"/>
                  </a:cubicBezTo>
                  <a:cubicBezTo>
                    <a:pt x="94" y="45"/>
                    <a:pt x="93" y="45"/>
                    <a:pt x="93" y="46"/>
                  </a:cubicBezTo>
                  <a:cubicBezTo>
                    <a:pt x="96" y="47"/>
                    <a:pt x="98" y="48"/>
                    <a:pt x="100" y="48"/>
                  </a:cubicBezTo>
                  <a:cubicBezTo>
                    <a:pt x="100" y="49"/>
                    <a:pt x="101" y="50"/>
                    <a:pt x="103" y="50"/>
                  </a:cubicBezTo>
                  <a:cubicBezTo>
                    <a:pt x="105" y="50"/>
                    <a:pt x="107" y="45"/>
                    <a:pt x="108" y="43"/>
                  </a:cubicBezTo>
                  <a:cubicBezTo>
                    <a:pt x="112" y="38"/>
                    <a:pt x="118" y="35"/>
                    <a:pt x="124" y="33"/>
                  </a:cubicBezTo>
                  <a:cubicBezTo>
                    <a:pt x="125" y="35"/>
                    <a:pt x="128" y="39"/>
                    <a:pt x="131" y="39"/>
                  </a:cubicBezTo>
                  <a:lnTo>
                    <a:pt x="131" y="39"/>
                  </a:lnTo>
                  <a:lnTo>
                    <a:pt x="132" y="38"/>
                  </a:lnTo>
                  <a:lnTo>
                    <a:pt x="132" y="38"/>
                  </a:lnTo>
                  <a:cubicBezTo>
                    <a:pt x="131" y="41"/>
                    <a:pt x="131" y="44"/>
                    <a:pt x="130" y="45"/>
                  </a:cubicBezTo>
                  <a:cubicBezTo>
                    <a:pt x="129" y="45"/>
                    <a:pt x="124" y="47"/>
                    <a:pt x="124" y="49"/>
                  </a:cubicBezTo>
                  <a:cubicBezTo>
                    <a:pt x="124" y="52"/>
                    <a:pt x="124" y="59"/>
                    <a:pt x="122" y="61"/>
                  </a:cubicBezTo>
                  <a:cubicBezTo>
                    <a:pt x="122" y="62"/>
                    <a:pt x="118" y="61"/>
                    <a:pt x="118" y="62"/>
                  </a:cubicBezTo>
                  <a:cubicBezTo>
                    <a:pt x="118" y="65"/>
                    <a:pt x="118" y="70"/>
                    <a:pt x="116" y="72"/>
                  </a:cubicBezTo>
                  <a:lnTo>
                    <a:pt x="116" y="72"/>
                  </a:lnTo>
                  <a:lnTo>
                    <a:pt x="112" y="65"/>
                  </a:lnTo>
                  <a:lnTo>
                    <a:pt x="112" y="65"/>
                  </a:lnTo>
                  <a:cubicBezTo>
                    <a:pt x="112" y="65"/>
                    <a:pt x="111" y="67"/>
                    <a:pt x="110" y="67"/>
                  </a:cubicBezTo>
                  <a:cubicBezTo>
                    <a:pt x="109" y="67"/>
                    <a:pt x="108" y="66"/>
                    <a:pt x="108" y="65"/>
                  </a:cubicBezTo>
                  <a:cubicBezTo>
                    <a:pt x="108" y="61"/>
                    <a:pt x="112" y="60"/>
                    <a:pt x="112" y="57"/>
                  </a:cubicBezTo>
                  <a:lnTo>
                    <a:pt x="112" y="57"/>
                  </a:lnTo>
                  <a:lnTo>
                    <a:pt x="103" y="57"/>
                  </a:lnTo>
                  <a:lnTo>
                    <a:pt x="103" y="57"/>
                  </a:lnTo>
                  <a:cubicBezTo>
                    <a:pt x="101" y="57"/>
                    <a:pt x="100" y="55"/>
                    <a:pt x="100" y="53"/>
                  </a:cubicBezTo>
                  <a:cubicBezTo>
                    <a:pt x="99" y="53"/>
                    <a:pt x="97" y="52"/>
                    <a:pt x="97" y="51"/>
                  </a:cubicBezTo>
                  <a:cubicBezTo>
                    <a:pt x="96" y="51"/>
                    <a:pt x="96" y="51"/>
                    <a:pt x="95" y="51"/>
                  </a:cubicBezTo>
                  <a:cubicBezTo>
                    <a:pt x="93" y="51"/>
                    <a:pt x="92" y="52"/>
                    <a:pt x="92" y="53"/>
                  </a:cubicBezTo>
                  <a:cubicBezTo>
                    <a:pt x="92" y="54"/>
                    <a:pt x="95" y="57"/>
                    <a:pt x="96" y="57"/>
                  </a:cubicBezTo>
                  <a:cubicBezTo>
                    <a:pt x="95" y="58"/>
                    <a:pt x="92" y="60"/>
                    <a:pt x="92" y="61"/>
                  </a:cubicBezTo>
                  <a:cubicBezTo>
                    <a:pt x="92" y="62"/>
                    <a:pt x="96" y="65"/>
                    <a:pt x="98" y="65"/>
                  </a:cubicBezTo>
                  <a:lnTo>
                    <a:pt x="98" y="65"/>
                  </a:lnTo>
                  <a:lnTo>
                    <a:pt x="100" y="75"/>
                  </a:lnTo>
                  <a:lnTo>
                    <a:pt x="100" y="75"/>
                  </a:lnTo>
                  <a:cubicBezTo>
                    <a:pt x="99" y="75"/>
                    <a:pt x="97" y="75"/>
                    <a:pt x="96" y="75"/>
                  </a:cubicBezTo>
                  <a:cubicBezTo>
                    <a:pt x="95" y="75"/>
                    <a:pt x="94" y="73"/>
                    <a:pt x="93" y="73"/>
                  </a:cubicBezTo>
                  <a:cubicBezTo>
                    <a:pt x="92" y="73"/>
                    <a:pt x="87" y="78"/>
                    <a:pt x="87" y="78"/>
                  </a:cubicBezTo>
                  <a:lnTo>
                    <a:pt x="87" y="78"/>
                  </a:lnTo>
                  <a:lnTo>
                    <a:pt x="89" y="80"/>
                  </a:lnTo>
                  <a:lnTo>
                    <a:pt x="89" y="80"/>
                  </a:lnTo>
                  <a:cubicBezTo>
                    <a:pt x="88" y="86"/>
                    <a:pt x="78" y="85"/>
                    <a:pt x="78" y="92"/>
                  </a:cubicBezTo>
                  <a:cubicBezTo>
                    <a:pt x="70" y="94"/>
                    <a:pt x="70" y="107"/>
                    <a:pt x="60" y="107"/>
                  </a:cubicBezTo>
                  <a:cubicBezTo>
                    <a:pt x="60" y="108"/>
                    <a:pt x="60" y="108"/>
                    <a:pt x="60" y="110"/>
                  </a:cubicBezTo>
                  <a:cubicBezTo>
                    <a:pt x="60" y="112"/>
                    <a:pt x="60" y="119"/>
                    <a:pt x="63" y="120"/>
                  </a:cubicBezTo>
                  <a:cubicBezTo>
                    <a:pt x="62" y="123"/>
                    <a:pt x="59" y="126"/>
                    <a:pt x="59" y="130"/>
                  </a:cubicBezTo>
                  <a:cubicBezTo>
                    <a:pt x="59" y="130"/>
                    <a:pt x="60" y="131"/>
                    <a:pt x="61" y="131"/>
                  </a:cubicBezTo>
                  <a:lnTo>
                    <a:pt x="61" y="131"/>
                  </a:lnTo>
                  <a:lnTo>
                    <a:pt x="61" y="134"/>
                  </a:lnTo>
                  <a:lnTo>
                    <a:pt x="61" y="134"/>
                  </a:lnTo>
                  <a:cubicBezTo>
                    <a:pt x="60" y="135"/>
                    <a:pt x="60" y="138"/>
                    <a:pt x="57" y="138"/>
                  </a:cubicBezTo>
                  <a:cubicBezTo>
                    <a:pt x="57" y="138"/>
                    <a:pt x="57" y="141"/>
                    <a:pt x="58" y="141"/>
                  </a:cubicBezTo>
                  <a:cubicBezTo>
                    <a:pt x="55" y="144"/>
                    <a:pt x="53" y="145"/>
                    <a:pt x="50" y="149"/>
                  </a:cubicBezTo>
                  <a:cubicBezTo>
                    <a:pt x="47" y="147"/>
                    <a:pt x="46" y="145"/>
                    <a:pt x="46" y="142"/>
                  </a:cubicBezTo>
                  <a:cubicBezTo>
                    <a:pt x="44" y="137"/>
                    <a:pt x="39" y="130"/>
                    <a:pt x="38" y="126"/>
                  </a:cubicBezTo>
                  <a:cubicBezTo>
                    <a:pt x="35" y="122"/>
                    <a:pt x="35" y="118"/>
                    <a:pt x="33" y="114"/>
                  </a:cubicBezTo>
                  <a:cubicBezTo>
                    <a:pt x="31" y="110"/>
                    <a:pt x="27" y="106"/>
                    <a:pt x="26" y="102"/>
                  </a:cubicBezTo>
                  <a:cubicBezTo>
                    <a:pt x="23" y="93"/>
                    <a:pt x="23" y="86"/>
                    <a:pt x="23" y="76"/>
                  </a:cubicBezTo>
                  <a:cubicBezTo>
                    <a:pt x="21" y="76"/>
                    <a:pt x="20" y="73"/>
                    <a:pt x="20" y="72"/>
                  </a:cubicBezTo>
                  <a:cubicBezTo>
                    <a:pt x="16" y="75"/>
                    <a:pt x="16" y="81"/>
                    <a:pt x="12" y="81"/>
                  </a:cubicBezTo>
                  <a:cubicBezTo>
                    <a:pt x="10" y="81"/>
                    <a:pt x="4" y="74"/>
                    <a:pt x="4" y="71"/>
                  </a:cubicBezTo>
                  <a:cubicBezTo>
                    <a:pt x="4" y="71"/>
                    <a:pt x="7" y="69"/>
                    <a:pt x="7" y="69"/>
                  </a:cubicBezTo>
                  <a:cubicBezTo>
                    <a:pt x="3" y="69"/>
                    <a:pt x="1" y="67"/>
                    <a:pt x="0" y="64"/>
                  </a:cubicBezTo>
                  <a:cubicBezTo>
                    <a:pt x="4" y="60"/>
                    <a:pt x="11" y="63"/>
                    <a:pt x="14" y="57"/>
                  </a:cubicBezTo>
                  <a:cubicBezTo>
                    <a:pt x="12" y="57"/>
                    <a:pt x="7" y="51"/>
                    <a:pt x="7" y="49"/>
                  </a:cubicBezTo>
                  <a:cubicBezTo>
                    <a:pt x="7" y="49"/>
                    <a:pt x="6" y="48"/>
                    <a:pt x="5" y="46"/>
                  </a:cubicBezTo>
                  <a:lnTo>
                    <a:pt x="5" y="46"/>
                  </a:lnTo>
                  <a:lnTo>
                    <a:pt x="5" y="44"/>
                  </a:lnTo>
                  <a:lnTo>
                    <a:pt x="5" y="44"/>
                  </a:lnTo>
                  <a:cubicBezTo>
                    <a:pt x="18" y="44"/>
                    <a:pt x="17" y="30"/>
                    <a:pt x="24" y="25"/>
                  </a:cubicBezTo>
                  <a:cubicBezTo>
                    <a:pt x="22" y="22"/>
                    <a:pt x="22" y="19"/>
                    <a:pt x="25" y="18"/>
                  </a:cubicBezTo>
                  <a:cubicBezTo>
                    <a:pt x="21" y="15"/>
                    <a:pt x="20" y="14"/>
                    <a:pt x="17" y="10"/>
                  </a:cubicBezTo>
                  <a:lnTo>
                    <a:pt x="17" y="10"/>
                  </a:lnTo>
                  <a:lnTo>
                    <a:pt x="17" y="6"/>
                  </a:lnTo>
                  <a:lnTo>
                    <a:pt x="17" y="6"/>
                  </a:lnTo>
                  <a:cubicBezTo>
                    <a:pt x="22" y="6"/>
                    <a:pt x="30" y="5"/>
                    <a:pt x="3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Freeform 41"/>
            <p:cNvSpPr>
              <a:spLocks/>
            </p:cNvSpPr>
            <p:nvPr/>
          </p:nvSpPr>
          <p:spPr bwMode="auto">
            <a:xfrm>
              <a:off x="6484938" y="5716290"/>
              <a:ext cx="460375" cy="881062"/>
            </a:xfrm>
            <a:custGeom>
              <a:avLst/>
              <a:gdLst/>
              <a:ahLst/>
              <a:cxnLst>
                <a:cxn ang="0">
                  <a:pos x="37" y="32"/>
                </a:cxn>
                <a:cxn ang="0">
                  <a:pos x="32" y="32"/>
                </a:cxn>
                <a:cxn ang="0">
                  <a:pos x="26" y="35"/>
                </a:cxn>
                <a:cxn ang="0">
                  <a:pos x="30" y="46"/>
                </a:cxn>
                <a:cxn ang="0">
                  <a:pos x="30" y="49"/>
                </a:cxn>
                <a:cxn ang="0">
                  <a:pos x="26" y="44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1" y="36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13" y="44"/>
                </a:cxn>
                <a:cxn ang="0">
                  <a:pos x="11" y="54"/>
                </a:cxn>
                <a:cxn ang="0">
                  <a:pos x="15" y="58"/>
                </a:cxn>
                <a:cxn ang="0">
                  <a:pos x="15" y="62"/>
                </a:cxn>
                <a:cxn ang="0">
                  <a:pos x="15" y="62"/>
                </a:cxn>
                <a:cxn ang="0">
                  <a:pos x="15" y="64"/>
                </a:cxn>
                <a:cxn ang="0">
                  <a:pos x="15" y="64"/>
                </a:cxn>
                <a:cxn ang="0">
                  <a:pos x="28" y="76"/>
                </a:cxn>
                <a:cxn ang="0">
                  <a:pos x="21" y="76"/>
                </a:cxn>
                <a:cxn ang="0">
                  <a:pos x="17" y="75"/>
                </a:cxn>
                <a:cxn ang="0">
                  <a:pos x="9" y="64"/>
                </a:cxn>
                <a:cxn ang="0">
                  <a:pos x="7" y="64"/>
                </a:cxn>
                <a:cxn ang="0">
                  <a:pos x="7" y="60"/>
                </a:cxn>
                <a:cxn ang="0">
                  <a:pos x="8" y="55"/>
                </a:cxn>
                <a:cxn ang="0">
                  <a:pos x="11" y="39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5" y="3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24" y="12"/>
                </a:cxn>
                <a:cxn ang="0">
                  <a:pos x="27" y="9"/>
                </a:cxn>
                <a:cxn ang="0">
                  <a:pos x="31" y="12"/>
                </a:cxn>
                <a:cxn ang="0">
                  <a:pos x="40" y="28"/>
                </a:cxn>
                <a:cxn ang="0">
                  <a:pos x="38" y="31"/>
                </a:cxn>
                <a:cxn ang="0">
                  <a:pos x="38" y="31"/>
                </a:cxn>
                <a:cxn ang="0">
                  <a:pos x="37" y="32"/>
                </a:cxn>
              </a:cxnLst>
              <a:rect l="0" t="0" r="r" b="b"/>
              <a:pathLst>
                <a:path w="40" h="76">
                  <a:moveTo>
                    <a:pt x="37" y="32"/>
                  </a:moveTo>
                  <a:cubicBezTo>
                    <a:pt x="35" y="32"/>
                    <a:pt x="33" y="32"/>
                    <a:pt x="32" y="32"/>
                  </a:cubicBezTo>
                  <a:cubicBezTo>
                    <a:pt x="30" y="32"/>
                    <a:pt x="26" y="32"/>
                    <a:pt x="26" y="35"/>
                  </a:cubicBezTo>
                  <a:cubicBezTo>
                    <a:pt x="26" y="40"/>
                    <a:pt x="30" y="41"/>
                    <a:pt x="30" y="46"/>
                  </a:cubicBezTo>
                  <a:cubicBezTo>
                    <a:pt x="30" y="47"/>
                    <a:pt x="30" y="48"/>
                    <a:pt x="30" y="49"/>
                  </a:cubicBezTo>
                  <a:cubicBezTo>
                    <a:pt x="28" y="48"/>
                    <a:pt x="27" y="46"/>
                    <a:pt x="26" y="44"/>
                  </a:cubicBezTo>
                  <a:cubicBezTo>
                    <a:pt x="25" y="40"/>
                    <a:pt x="16" y="41"/>
                    <a:pt x="16" y="35"/>
                  </a:cubicBezTo>
                  <a:lnTo>
                    <a:pt x="16" y="35"/>
                  </a:lnTo>
                  <a:lnTo>
                    <a:pt x="11" y="36"/>
                  </a:lnTo>
                  <a:lnTo>
                    <a:pt x="13" y="39"/>
                  </a:lnTo>
                  <a:lnTo>
                    <a:pt x="13" y="39"/>
                  </a:lnTo>
                  <a:cubicBezTo>
                    <a:pt x="13" y="41"/>
                    <a:pt x="13" y="43"/>
                    <a:pt x="13" y="44"/>
                  </a:cubicBezTo>
                  <a:cubicBezTo>
                    <a:pt x="13" y="48"/>
                    <a:pt x="11" y="49"/>
                    <a:pt x="11" y="54"/>
                  </a:cubicBezTo>
                  <a:cubicBezTo>
                    <a:pt x="11" y="56"/>
                    <a:pt x="12" y="58"/>
                    <a:pt x="15" y="58"/>
                  </a:cubicBezTo>
                  <a:cubicBezTo>
                    <a:pt x="15" y="60"/>
                    <a:pt x="15" y="61"/>
                    <a:pt x="15" y="62"/>
                  </a:cubicBezTo>
                  <a:lnTo>
                    <a:pt x="15" y="62"/>
                  </a:lnTo>
                  <a:lnTo>
                    <a:pt x="15" y="64"/>
                  </a:lnTo>
                  <a:lnTo>
                    <a:pt x="15" y="64"/>
                  </a:lnTo>
                  <a:cubicBezTo>
                    <a:pt x="17" y="68"/>
                    <a:pt x="24" y="74"/>
                    <a:pt x="28" y="76"/>
                  </a:cubicBezTo>
                  <a:lnTo>
                    <a:pt x="21" y="76"/>
                  </a:lnTo>
                  <a:cubicBezTo>
                    <a:pt x="20" y="75"/>
                    <a:pt x="19" y="75"/>
                    <a:pt x="17" y="75"/>
                  </a:cubicBezTo>
                  <a:cubicBezTo>
                    <a:pt x="16" y="70"/>
                    <a:pt x="13" y="69"/>
                    <a:pt x="9" y="64"/>
                  </a:cubicBezTo>
                  <a:cubicBezTo>
                    <a:pt x="8" y="64"/>
                    <a:pt x="7" y="65"/>
                    <a:pt x="7" y="64"/>
                  </a:cubicBezTo>
                  <a:cubicBezTo>
                    <a:pt x="7" y="63"/>
                    <a:pt x="7" y="61"/>
                    <a:pt x="7" y="60"/>
                  </a:cubicBezTo>
                  <a:cubicBezTo>
                    <a:pt x="7" y="58"/>
                    <a:pt x="8" y="57"/>
                    <a:pt x="8" y="55"/>
                  </a:cubicBezTo>
                  <a:cubicBezTo>
                    <a:pt x="8" y="55"/>
                    <a:pt x="11" y="45"/>
                    <a:pt x="11" y="39"/>
                  </a:cubicBezTo>
                  <a:cubicBezTo>
                    <a:pt x="9" y="35"/>
                    <a:pt x="5" y="31"/>
                    <a:pt x="5" y="27"/>
                  </a:cubicBezTo>
                  <a:cubicBezTo>
                    <a:pt x="5" y="25"/>
                    <a:pt x="7" y="24"/>
                    <a:pt x="7" y="23"/>
                  </a:cubicBezTo>
                  <a:cubicBezTo>
                    <a:pt x="7" y="15"/>
                    <a:pt x="0" y="14"/>
                    <a:pt x="0" y="8"/>
                  </a:cubicBezTo>
                  <a:cubicBezTo>
                    <a:pt x="0" y="1"/>
                    <a:pt x="5" y="1"/>
                    <a:pt x="10" y="0"/>
                  </a:cubicBezTo>
                  <a:cubicBezTo>
                    <a:pt x="12" y="1"/>
                    <a:pt x="13" y="3"/>
                    <a:pt x="15" y="3"/>
                  </a:cubicBezTo>
                  <a:cubicBezTo>
                    <a:pt x="16" y="6"/>
                    <a:pt x="16" y="14"/>
                    <a:pt x="18" y="14"/>
                  </a:cubicBezTo>
                  <a:cubicBezTo>
                    <a:pt x="20" y="14"/>
                    <a:pt x="20" y="11"/>
                    <a:pt x="20" y="10"/>
                  </a:cubicBezTo>
                  <a:cubicBezTo>
                    <a:pt x="22" y="10"/>
                    <a:pt x="23" y="12"/>
                    <a:pt x="24" y="12"/>
                  </a:cubicBezTo>
                  <a:cubicBezTo>
                    <a:pt x="25" y="12"/>
                    <a:pt x="25" y="9"/>
                    <a:pt x="27" y="9"/>
                  </a:cubicBezTo>
                  <a:cubicBezTo>
                    <a:pt x="29" y="9"/>
                    <a:pt x="30" y="10"/>
                    <a:pt x="31" y="12"/>
                  </a:cubicBezTo>
                  <a:cubicBezTo>
                    <a:pt x="34" y="17"/>
                    <a:pt x="40" y="22"/>
                    <a:pt x="40" y="28"/>
                  </a:cubicBezTo>
                  <a:cubicBezTo>
                    <a:pt x="40" y="29"/>
                    <a:pt x="38" y="31"/>
                    <a:pt x="38" y="31"/>
                  </a:cubicBezTo>
                  <a:lnTo>
                    <a:pt x="38" y="31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2090738" y="3418036"/>
              <a:ext cx="103187" cy="571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1"/>
                </a:cxn>
                <a:cxn ang="0">
                  <a:pos x="8" y="5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5">
                  <a:moveTo>
                    <a:pt x="3" y="0"/>
                  </a:moveTo>
                  <a:lnTo>
                    <a:pt x="9" y="1"/>
                  </a:lnTo>
                  <a:lnTo>
                    <a:pt x="8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cubicBezTo>
                    <a:pt x="0" y="2"/>
                    <a:pt x="3" y="0"/>
                    <a:pt x="3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2066925" y="2594123"/>
              <a:ext cx="473075" cy="557212"/>
            </a:xfrm>
            <a:custGeom>
              <a:avLst/>
              <a:gdLst/>
              <a:ahLst/>
              <a:cxnLst>
                <a:cxn ang="0">
                  <a:pos x="30" y="45"/>
                </a:cxn>
                <a:cxn ang="0">
                  <a:pos x="29" y="45"/>
                </a:cxn>
                <a:cxn ang="0">
                  <a:pos x="29" y="45"/>
                </a:cxn>
                <a:cxn ang="0">
                  <a:pos x="22" y="45"/>
                </a:cxn>
                <a:cxn ang="0">
                  <a:pos x="22" y="45"/>
                </a:cxn>
                <a:cxn ang="0">
                  <a:pos x="11" y="47"/>
                </a:cxn>
                <a:cxn ang="0">
                  <a:pos x="7" y="46"/>
                </a:cxn>
                <a:cxn ang="0">
                  <a:pos x="2" y="44"/>
                </a:cxn>
                <a:cxn ang="0">
                  <a:pos x="3" y="41"/>
                </a:cxn>
                <a:cxn ang="0">
                  <a:pos x="0" y="36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13" y="23"/>
                </a:cxn>
                <a:cxn ang="0">
                  <a:pos x="13" y="23"/>
                </a:cxn>
                <a:cxn ang="0">
                  <a:pos x="10" y="21"/>
                </a:cxn>
                <a:cxn ang="0">
                  <a:pos x="4" y="7"/>
                </a:cxn>
                <a:cxn ang="0">
                  <a:pos x="9" y="6"/>
                </a:cxn>
                <a:cxn ang="0">
                  <a:pos x="13" y="6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30" y="10"/>
                </a:cxn>
                <a:cxn ang="0">
                  <a:pos x="27" y="15"/>
                </a:cxn>
                <a:cxn ang="0">
                  <a:pos x="31" y="19"/>
                </a:cxn>
                <a:cxn ang="0">
                  <a:pos x="41" y="32"/>
                </a:cxn>
                <a:cxn ang="0">
                  <a:pos x="30" y="45"/>
                </a:cxn>
                <a:cxn ang="0">
                  <a:pos x="30" y="45"/>
                </a:cxn>
              </a:cxnLst>
              <a:rect l="0" t="0" r="r" b="b"/>
              <a:pathLst>
                <a:path w="41" h="48">
                  <a:moveTo>
                    <a:pt x="30" y="45"/>
                  </a:moveTo>
                  <a:cubicBezTo>
                    <a:pt x="30" y="44"/>
                    <a:pt x="28" y="45"/>
                    <a:pt x="29" y="45"/>
                  </a:cubicBezTo>
                  <a:lnTo>
                    <a:pt x="29" y="45"/>
                  </a:lnTo>
                  <a:lnTo>
                    <a:pt x="22" y="45"/>
                  </a:lnTo>
                  <a:lnTo>
                    <a:pt x="22" y="45"/>
                  </a:lnTo>
                  <a:cubicBezTo>
                    <a:pt x="20" y="48"/>
                    <a:pt x="14" y="47"/>
                    <a:pt x="11" y="47"/>
                  </a:cubicBezTo>
                  <a:cubicBezTo>
                    <a:pt x="10" y="47"/>
                    <a:pt x="8" y="47"/>
                    <a:pt x="7" y="46"/>
                  </a:cubicBezTo>
                  <a:cubicBezTo>
                    <a:pt x="5" y="46"/>
                    <a:pt x="2" y="45"/>
                    <a:pt x="2" y="44"/>
                  </a:cubicBezTo>
                  <a:cubicBezTo>
                    <a:pt x="2" y="42"/>
                    <a:pt x="3" y="41"/>
                    <a:pt x="3" y="41"/>
                  </a:cubicBezTo>
                  <a:cubicBezTo>
                    <a:pt x="3" y="38"/>
                    <a:pt x="0" y="38"/>
                    <a:pt x="0" y="36"/>
                  </a:cubicBezTo>
                  <a:cubicBezTo>
                    <a:pt x="0" y="31"/>
                    <a:pt x="9" y="25"/>
                    <a:pt x="13" y="25"/>
                  </a:cubicBez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cubicBezTo>
                    <a:pt x="10" y="23"/>
                    <a:pt x="10" y="22"/>
                    <a:pt x="10" y="21"/>
                  </a:cubicBezTo>
                  <a:cubicBezTo>
                    <a:pt x="10" y="13"/>
                    <a:pt x="7" y="11"/>
                    <a:pt x="4" y="7"/>
                  </a:cubicBezTo>
                  <a:cubicBezTo>
                    <a:pt x="7" y="6"/>
                    <a:pt x="7" y="6"/>
                    <a:pt x="9" y="6"/>
                  </a:cubicBezTo>
                  <a:cubicBezTo>
                    <a:pt x="11" y="6"/>
                    <a:pt x="11" y="7"/>
                    <a:pt x="13" y="6"/>
                  </a:cubicBezTo>
                  <a:cubicBezTo>
                    <a:pt x="13" y="3"/>
                    <a:pt x="14" y="2"/>
                    <a:pt x="14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2" y="3"/>
                    <a:pt x="25" y="3"/>
                  </a:cubicBezTo>
                  <a:lnTo>
                    <a:pt x="25" y="3"/>
                  </a:lnTo>
                  <a:lnTo>
                    <a:pt x="23" y="6"/>
                  </a:lnTo>
                  <a:lnTo>
                    <a:pt x="23" y="6"/>
                  </a:lnTo>
                  <a:cubicBezTo>
                    <a:pt x="25" y="9"/>
                    <a:pt x="28" y="10"/>
                    <a:pt x="30" y="10"/>
                  </a:cubicBezTo>
                  <a:cubicBezTo>
                    <a:pt x="29" y="13"/>
                    <a:pt x="27" y="13"/>
                    <a:pt x="27" y="15"/>
                  </a:cubicBezTo>
                  <a:cubicBezTo>
                    <a:pt x="27" y="17"/>
                    <a:pt x="30" y="19"/>
                    <a:pt x="31" y="19"/>
                  </a:cubicBezTo>
                  <a:cubicBezTo>
                    <a:pt x="31" y="27"/>
                    <a:pt x="37" y="29"/>
                    <a:pt x="41" y="32"/>
                  </a:cubicBezTo>
                  <a:cubicBezTo>
                    <a:pt x="37" y="36"/>
                    <a:pt x="33" y="40"/>
                    <a:pt x="30" y="45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1684338" y="2630635"/>
              <a:ext cx="498476" cy="787400"/>
            </a:xfrm>
            <a:custGeom>
              <a:avLst/>
              <a:gdLst/>
              <a:ahLst/>
              <a:cxnLst>
                <a:cxn ang="0">
                  <a:pos x="43" y="18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33" y="20"/>
                </a:cxn>
                <a:cxn ang="0">
                  <a:pos x="33" y="23"/>
                </a:cxn>
                <a:cxn ang="0">
                  <a:pos x="24" y="30"/>
                </a:cxn>
                <a:cxn ang="0">
                  <a:pos x="20" y="34"/>
                </a:cxn>
                <a:cxn ang="0">
                  <a:pos x="20" y="36"/>
                </a:cxn>
                <a:cxn ang="0">
                  <a:pos x="19" y="40"/>
                </a:cxn>
                <a:cxn ang="0">
                  <a:pos x="27" y="46"/>
                </a:cxn>
                <a:cxn ang="0">
                  <a:pos x="27" y="47"/>
                </a:cxn>
                <a:cxn ang="0">
                  <a:pos x="21" y="50"/>
                </a:cxn>
                <a:cxn ang="0">
                  <a:pos x="19" y="64"/>
                </a:cxn>
                <a:cxn ang="0">
                  <a:pos x="12" y="68"/>
                </a:cxn>
                <a:cxn ang="0">
                  <a:pos x="8" y="68"/>
                </a:cxn>
                <a:cxn ang="0">
                  <a:pos x="2" y="54"/>
                </a:cxn>
                <a:cxn ang="0">
                  <a:pos x="0" y="51"/>
                </a:cxn>
                <a:cxn ang="0">
                  <a:pos x="2" y="50"/>
                </a:cxn>
                <a:cxn ang="0">
                  <a:pos x="5" y="45"/>
                </a:cxn>
                <a:cxn ang="0">
                  <a:pos x="5" y="37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8" y="24"/>
                </a:cxn>
                <a:cxn ang="0">
                  <a:pos x="15" y="11"/>
                </a:cxn>
                <a:cxn ang="0">
                  <a:pos x="20" y="4"/>
                </a:cxn>
                <a:cxn ang="0">
                  <a:pos x="32" y="0"/>
                </a:cxn>
                <a:cxn ang="0">
                  <a:pos x="37" y="4"/>
                </a:cxn>
                <a:cxn ang="0">
                  <a:pos x="43" y="18"/>
                </a:cxn>
                <a:cxn ang="0">
                  <a:pos x="43" y="18"/>
                </a:cxn>
              </a:cxnLst>
              <a:rect l="0" t="0" r="r" b="b"/>
              <a:pathLst>
                <a:path w="43" h="68">
                  <a:moveTo>
                    <a:pt x="43" y="18"/>
                  </a:moveTo>
                  <a:lnTo>
                    <a:pt x="35" y="18"/>
                  </a:lnTo>
                  <a:lnTo>
                    <a:pt x="35" y="18"/>
                  </a:lnTo>
                  <a:cubicBezTo>
                    <a:pt x="35" y="18"/>
                    <a:pt x="33" y="19"/>
                    <a:pt x="33" y="20"/>
                  </a:cubicBezTo>
                  <a:cubicBezTo>
                    <a:pt x="32" y="21"/>
                    <a:pt x="33" y="22"/>
                    <a:pt x="33" y="23"/>
                  </a:cubicBezTo>
                  <a:cubicBezTo>
                    <a:pt x="30" y="26"/>
                    <a:pt x="27" y="27"/>
                    <a:pt x="24" y="30"/>
                  </a:cubicBezTo>
                  <a:cubicBezTo>
                    <a:pt x="22" y="30"/>
                    <a:pt x="17" y="33"/>
                    <a:pt x="20" y="34"/>
                  </a:cubicBezTo>
                  <a:cubicBezTo>
                    <a:pt x="20" y="35"/>
                    <a:pt x="20" y="35"/>
                    <a:pt x="20" y="36"/>
                  </a:cubicBezTo>
                  <a:cubicBezTo>
                    <a:pt x="20" y="38"/>
                    <a:pt x="19" y="39"/>
                    <a:pt x="19" y="40"/>
                  </a:cubicBezTo>
                  <a:cubicBezTo>
                    <a:pt x="21" y="43"/>
                    <a:pt x="27" y="42"/>
                    <a:pt x="27" y="46"/>
                  </a:cubicBezTo>
                  <a:cubicBezTo>
                    <a:pt x="27" y="46"/>
                    <a:pt x="27" y="47"/>
                    <a:pt x="27" y="47"/>
                  </a:cubicBezTo>
                  <a:cubicBezTo>
                    <a:pt x="25" y="47"/>
                    <a:pt x="21" y="49"/>
                    <a:pt x="21" y="50"/>
                  </a:cubicBezTo>
                  <a:cubicBezTo>
                    <a:pt x="21" y="54"/>
                    <a:pt x="19" y="58"/>
                    <a:pt x="19" y="64"/>
                  </a:cubicBezTo>
                  <a:cubicBezTo>
                    <a:pt x="16" y="64"/>
                    <a:pt x="11" y="65"/>
                    <a:pt x="12" y="68"/>
                  </a:cubicBezTo>
                  <a:cubicBezTo>
                    <a:pt x="12" y="68"/>
                    <a:pt x="8" y="68"/>
                    <a:pt x="8" y="68"/>
                  </a:cubicBezTo>
                  <a:cubicBezTo>
                    <a:pt x="6" y="68"/>
                    <a:pt x="2" y="57"/>
                    <a:pt x="2" y="54"/>
                  </a:cubicBezTo>
                  <a:cubicBezTo>
                    <a:pt x="1" y="53"/>
                    <a:pt x="0" y="52"/>
                    <a:pt x="0" y="51"/>
                  </a:cubicBezTo>
                  <a:cubicBezTo>
                    <a:pt x="0" y="50"/>
                    <a:pt x="1" y="50"/>
                    <a:pt x="2" y="50"/>
                  </a:cubicBezTo>
                  <a:cubicBezTo>
                    <a:pt x="2" y="47"/>
                    <a:pt x="4" y="46"/>
                    <a:pt x="5" y="45"/>
                  </a:cubicBezTo>
                  <a:cubicBezTo>
                    <a:pt x="4" y="41"/>
                    <a:pt x="5" y="42"/>
                    <a:pt x="5" y="37"/>
                  </a:cubicBezTo>
                  <a:cubicBezTo>
                    <a:pt x="2" y="37"/>
                    <a:pt x="2" y="32"/>
                    <a:pt x="2" y="30"/>
                  </a:cubicBezTo>
                  <a:lnTo>
                    <a:pt x="2" y="30"/>
                  </a:lnTo>
                  <a:lnTo>
                    <a:pt x="4" y="24"/>
                  </a:lnTo>
                  <a:lnTo>
                    <a:pt x="4" y="24"/>
                  </a:lnTo>
                  <a:cubicBezTo>
                    <a:pt x="6" y="24"/>
                    <a:pt x="8" y="24"/>
                    <a:pt x="8" y="24"/>
                  </a:cubicBezTo>
                  <a:cubicBezTo>
                    <a:pt x="8" y="18"/>
                    <a:pt x="14" y="15"/>
                    <a:pt x="15" y="11"/>
                  </a:cubicBezTo>
                  <a:cubicBezTo>
                    <a:pt x="16" y="8"/>
                    <a:pt x="19" y="4"/>
                    <a:pt x="20" y="4"/>
                  </a:cubicBezTo>
                  <a:cubicBezTo>
                    <a:pt x="24" y="3"/>
                    <a:pt x="28" y="3"/>
                    <a:pt x="32" y="0"/>
                  </a:cubicBezTo>
                  <a:cubicBezTo>
                    <a:pt x="33" y="1"/>
                    <a:pt x="34" y="4"/>
                    <a:pt x="37" y="4"/>
                  </a:cubicBezTo>
                  <a:cubicBezTo>
                    <a:pt x="39" y="8"/>
                    <a:pt x="43" y="10"/>
                    <a:pt x="43" y="18"/>
                  </a:cubicBezTo>
                  <a:lnTo>
                    <a:pt x="43" y="18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1384300" y="2536974"/>
              <a:ext cx="993775" cy="719138"/>
            </a:xfrm>
            <a:custGeom>
              <a:avLst/>
              <a:gdLst/>
              <a:ahLst/>
              <a:cxnLst>
                <a:cxn ang="0">
                  <a:pos x="22" y="55"/>
                </a:cxn>
                <a:cxn ang="0">
                  <a:pos x="12" y="62"/>
                </a:cxn>
                <a:cxn ang="0">
                  <a:pos x="10" y="62"/>
                </a:cxn>
                <a:cxn ang="0">
                  <a:pos x="3" y="58"/>
                </a:cxn>
                <a:cxn ang="0">
                  <a:pos x="0" y="54"/>
                </a:cxn>
                <a:cxn ang="0">
                  <a:pos x="3" y="51"/>
                </a:cxn>
                <a:cxn ang="0">
                  <a:pos x="6" y="51"/>
                </a:cxn>
                <a:cxn ang="0">
                  <a:pos x="2" y="48"/>
                </a:cxn>
                <a:cxn ang="0">
                  <a:pos x="0" y="47"/>
                </a:cxn>
                <a:cxn ang="0">
                  <a:pos x="8" y="47"/>
                </a:cxn>
                <a:cxn ang="0">
                  <a:pos x="0" y="41"/>
                </a:cxn>
                <a:cxn ang="0">
                  <a:pos x="3" y="41"/>
                </a:cxn>
                <a:cxn ang="0">
                  <a:pos x="3" y="42"/>
                </a:cxn>
                <a:cxn ang="0">
                  <a:pos x="7" y="40"/>
                </a:cxn>
                <a:cxn ang="0">
                  <a:pos x="8" y="38"/>
                </a:cxn>
                <a:cxn ang="0">
                  <a:pos x="11" y="35"/>
                </a:cxn>
                <a:cxn ang="0">
                  <a:pos x="12" y="35"/>
                </a:cxn>
                <a:cxn ang="0">
                  <a:pos x="19" y="35"/>
                </a:cxn>
                <a:cxn ang="0">
                  <a:pos x="18" y="34"/>
                </a:cxn>
                <a:cxn ang="0">
                  <a:pos x="24" y="31"/>
                </a:cxn>
                <a:cxn ang="0">
                  <a:pos x="24" y="28"/>
                </a:cxn>
                <a:cxn ang="0">
                  <a:pos x="28" y="23"/>
                </a:cxn>
                <a:cxn ang="0">
                  <a:pos x="30" y="19"/>
                </a:cxn>
                <a:cxn ang="0">
                  <a:pos x="33" y="14"/>
                </a:cxn>
                <a:cxn ang="0">
                  <a:pos x="28" y="15"/>
                </a:cxn>
                <a:cxn ang="0">
                  <a:pos x="35" y="9"/>
                </a:cxn>
                <a:cxn ang="0">
                  <a:pos x="41" y="11"/>
                </a:cxn>
                <a:cxn ang="0">
                  <a:pos x="47" y="6"/>
                </a:cxn>
                <a:cxn ang="0">
                  <a:pos x="51" y="7"/>
                </a:cxn>
                <a:cxn ang="0">
                  <a:pos x="61" y="2"/>
                </a:cxn>
                <a:cxn ang="0">
                  <a:pos x="63" y="3"/>
                </a:cxn>
                <a:cxn ang="0">
                  <a:pos x="68" y="1"/>
                </a:cxn>
                <a:cxn ang="0">
                  <a:pos x="72" y="0"/>
                </a:cxn>
                <a:cxn ang="0">
                  <a:pos x="73" y="1"/>
                </a:cxn>
                <a:cxn ang="0">
                  <a:pos x="86" y="4"/>
                </a:cxn>
                <a:cxn ang="0">
                  <a:pos x="77" y="5"/>
                </a:cxn>
                <a:cxn ang="0">
                  <a:pos x="72" y="11"/>
                </a:cxn>
                <a:cxn ang="0">
                  <a:pos x="63" y="12"/>
                </a:cxn>
                <a:cxn ang="0">
                  <a:pos x="46" y="12"/>
                </a:cxn>
                <a:cxn ang="0">
                  <a:pos x="34" y="32"/>
                </a:cxn>
                <a:cxn ang="0">
                  <a:pos x="30" y="32"/>
                </a:cxn>
                <a:cxn ang="0">
                  <a:pos x="28" y="38"/>
                </a:cxn>
                <a:cxn ang="0">
                  <a:pos x="31" y="53"/>
                </a:cxn>
                <a:cxn ang="0">
                  <a:pos x="25" y="58"/>
                </a:cxn>
              </a:cxnLst>
              <a:rect l="0" t="0" r="r" b="b"/>
              <a:pathLst>
                <a:path w="86" h="62">
                  <a:moveTo>
                    <a:pt x="25" y="58"/>
                  </a:moveTo>
                  <a:cubicBezTo>
                    <a:pt x="23" y="56"/>
                    <a:pt x="22" y="55"/>
                    <a:pt x="22" y="55"/>
                  </a:cubicBezTo>
                  <a:cubicBezTo>
                    <a:pt x="22" y="55"/>
                    <a:pt x="21" y="56"/>
                    <a:pt x="21" y="56"/>
                  </a:cubicBezTo>
                  <a:cubicBezTo>
                    <a:pt x="21" y="58"/>
                    <a:pt x="12" y="62"/>
                    <a:pt x="12" y="62"/>
                  </a:cubicBezTo>
                  <a:lnTo>
                    <a:pt x="12" y="62"/>
                  </a:lnTo>
                  <a:lnTo>
                    <a:pt x="10" y="62"/>
                  </a:lnTo>
                  <a:lnTo>
                    <a:pt x="10" y="62"/>
                  </a:lnTo>
                  <a:cubicBezTo>
                    <a:pt x="8" y="62"/>
                    <a:pt x="3" y="60"/>
                    <a:pt x="3" y="58"/>
                  </a:cubicBezTo>
                  <a:cubicBezTo>
                    <a:pt x="4" y="58"/>
                    <a:pt x="5" y="58"/>
                    <a:pt x="6" y="57"/>
                  </a:cubicBezTo>
                  <a:cubicBezTo>
                    <a:pt x="4" y="56"/>
                    <a:pt x="0" y="54"/>
                    <a:pt x="0" y="54"/>
                  </a:cubicBezTo>
                  <a:cubicBezTo>
                    <a:pt x="3" y="54"/>
                    <a:pt x="4" y="54"/>
                    <a:pt x="5" y="54"/>
                  </a:cubicBezTo>
                  <a:cubicBezTo>
                    <a:pt x="4" y="54"/>
                    <a:pt x="3" y="53"/>
                    <a:pt x="3" y="51"/>
                  </a:cubicBezTo>
                  <a:lnTo>
                    <a:pt x="3" y="51"/>
                  </a:lnTo>
                  <a:lnTo>
                    <a:pt x="6" y="51"/>
                  </a:lnTo>
                  <a:lnTo>
                    <a:pt x="6" y="51"/>
                  </a:lnTo>
                  <a:cubicBezTo>
                    <a:pt x="4" y="51"/>
                    <a:pt x="1" y="50"/>
                    <a:pt x="2" y="48"/>
                  </a:cubicBezTo>
                  <a:lnTo>
                    <a:pt x="2" y="48"/>
                  </a:lnTo>
                  <a:lnTo>
                    <a:pt x="0" y="47"/>
                  </a:lnTo>
                  <a:lnTo>
                    <a:pt x="0" y="47"/>
                  </a:lnTo>
                  <a:cubicBezTo>
                    <a:pt x="4" y="47"/>
                    <a:pt x="7" y="47"/>
                    <a:pt x="8" y="47"/>
                  </a:cubicBezTo>
                  <a:cubicBezTo>
                    <a:pt x="8" y="47"/>
                    <a:pt x="0" y="45"/>
                    <a:pt x="0" y="45"/>
                  </a:cubicBezTo>
                  <a:cubicBezTo>
                    <a:pt x="0" y="43"/>
                    <a:pt x="2" y="43"/>
                    <a:pt x="0" y="41"/>
                  </a:cubicBezTo>
                  <a:lnTo>
                    <a:pt x="0" y="41"/>
                  </a:lnTo>
                  <a:lnTo>
                    <a:pt x="3" y="41"/>
                  </a:lnTo>
                  <a:lnTo>
                    <a:pt x="3" y="41"/>
                  </a:ln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6" y="41"/>
                    <a:pt x="7" y="41"/>
                  </a:cubicBezTo>
                  <a:cubicBezTo>
                    <a:pt x="7" y="41"/>
                    <a:pt x="7" y="40"/>
                    <a:pt x="7" y="40"/>
                  </a:cubicBezTo>
                  <a:cubicBezTo>
                    <a:pt x="8" y="40"/>
                    <a:pt x="8" y="40"/>
                    <a:pt x="9" y="40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9" y="38"/>
                    <a:pt x="10" y="38"/>
                    <a:pt x="11" y="38"/>
                  </a:cubicBezTo>
                  <a:cubicBezTo>
                    <a:pt x="12" y="38"/>
                    <a:pt x="11" y="36"/>
                    <a:pt x="11" y="35"/>
                  </a:cubicBezTo>
                  <a:lnTo>
                    <a:pt x="11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9" y="35"/>
                  </a:lnTo>
                  <a:lnTo>
                    <a:pt x="18" y="34"/>
                  </a:lnTo>
                  <a:lnTo>
                    <a:pt x="18" y="34"/>
                  </a:lnTo>
                  <a:cubicBezTo>
                    <a:pt x="19" y="34"/>
                    <a:pt x="20" y="32"/>
                    <a:pt x="20" y="31"/>
                  </a:cubicBezTo>
                  <a:cubicBezTo>
                    <a:pt x="22" y="31"/>
                    <a:pt x="23" y="31"/>
                    <a:pt x="24" y="31"/>
                  </a:cubicBezTo>
                  <a:cubicBezTo>
                    <a:pt x="24" y="30"/>
                    <a:pt x="24" y="29"/>
                    <a:pt x="25" y="29"/>
                  </a:cubicBezTo>
                  <a:cubicBezTo>
                    <a:pt x="25" y="29"/>
                    <a:pt x="24" y="28"/>
                    <a:pt x="24" y="28"/>
                  </a:cubicBezTo>
                  <a:cubicBezTo>
                    <a:pt x="24" y="28"/>
                    <a:pt x="25" y="27"/>
                    <a:pt x="26" y="27"/>
                  </a:cubicBezTo>
                  <a:cubicBezTo>
                    <a:pt x="25" y="25"/>
                    <a:pt x="28" y="23"/>
                    <a:pt x="28" y="23"/>
                  </a:cubicBezTo>
                  <a:cubicBezTo>
                    <a:pt x="28" y="22"/>
                    <a:pt x="30" y="23"/>
                    <a:pt x="30" y="23"/>
                  </a:cubicBezTo>
                  <a:cubicBezTo>
                    <a:pt x="30" y="21"/>
                    <a:pt x="30" y="19"/>
                    <a:pt x="30" y="19"/>
                  </a:cubicBezTo>
                  <a:cubicBezTo>
                    <a:pt x="33" y="19"/>
                    <a:pt x="34" y="19"/>
                    <a:pt x="34" y="16"/>
                  </a:cubicBezTo>
                  <a:cubicBezTo>
                    <a:pt x="34" y="16"/>
                    <a:pt x="33" y="15"/>
                    <a:pt x="33" y="14"/>
                  </a:cubicBezTo>
                  <a:cubicBezTo>
                    <a:pt x="33" y="14"/>
                    <a:pt x="32" y="13"/>
                    <a:pt x="32" y="13"/>
                  </a:cubicBezTo>
                  <a:cubicBezTo>
                    <a:pt x="31" y="14"/>
                    <a:pt x="30" y="15"/>
                    <a:pt x="28" y="15"/>
                  </a:cubicBezTo>
                  <a:cubicBezTo>
                    <a:pt x="30" y="12"/>
                    <a:pt x="34" y="11"/>
                    <a:pt x="35" y="8"/>
                  </a:cubicBezTo>
                  <a:cubicBezTo>
                    <a:pt x="35" y="8"/>
                    <a:pt x="35" y="9"/>
                    <a:pt x="35" y="9"/>
                  </a:cubicBezTo>
                  <a:cubicBezTo>
                    <a:pt x="35" y="10"/>
                    <a:pt x="37" y="11"/>
                    <a:pt x="37" y="11"/>
                  </a:cubicBezTo>
                  <a:cubicBezTo>
                    <a:pt x="39" y="11"/>
                    <a:pt x="41" y="11"/>
                    <a:pt x="41" y="11"/>
                  </a:cubicBezTo>
                  <a:cubicBezTo>
                    <a:pt x="41" y="10"/>
                    <a:pt x="40" y="9"/>
                    <a:pt x="40" y="8"/>
                  </a:cubicBezTo>
                  <a:cubicBezTo>
                    <a:pt x="41" y="8"/>
                    <a:pt x="45" y="8"/>
                    <a:pt x="47" y="6"/>
                  </a:cubicBezTo>
                  <a:cubicBezTo>
                    <a:pt x="47" y="5"/>
                    <a:pt x="49" y="5"/>
                    <a:pt x="50" y="5"/>
                  </a:cubicBezTo>
                  <a:cubicBezTo>
                    <a:pt x="50" y="5"/>
                    <a:pt x="50" y="7"/>
                    <a:pt x="51" y="7"/>
                  </a:cubicBezTo>
                  <a:cubicBezTo>
                    <a:pt x="51" y="7"/>
                    <a:pt x="54" y="5"/>
                    <a:pt x="54" y="5"/>
                  </a:cubicBezTo>
                  <a:cubicBezTo>
                    <a:pt x="52" y="3"/>
                    <a:pt x="59" y="0"/>
                    <a:pt x="61" y="2"/>
                  </a:cubicBezTo>
                  <a:cubicBezTo>
                    <a:pt x="60" y="3"/>
                    <a:pt x="59" y="3"/>
                    <a:pt x="59" y="4"/>
                  </a:cubicBezTo>
                  <a:cubicBezTo>
                    <a:pt x="60" y="5"/>
                    <a:pt x="61" y="3"/>
                    <a:pt x="63" y="3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6" y="1"/>
                    <a:pt x="68" y="1"/>
                    <a:pt x="68" y="1"/>
                  </a:cubicBezTo>
                  <a:cubicBezTo>
                    <a:pt x="68" y="2"/>
                    <a:pt x="67" y="3"/>
                    <a:pt x="66" y="4"/>
                  </a:cubicBezTo>
                  <a:cubicBezTo>
                    <a:pt x="69" y="2"/>
                    <a:pt x="70" y="2"/>
                    <a:pt x="72" y="0"/>
                  </a:cubicBezTo>
                  <a:cubicBezTo>
                    <a:pt x="72" y="1"/>
                    <a:pt x="72" y="1"/>
                    <a:pt x="72" y="2"/>
                  </a:cubicBezTo>
                  <a:cubicBezTo>
                    <a:pt x="72" y="1"/>
                    <a:pt x="73" y="1"/>
                    <a:pt x="73" y="1"/>
                  </a:cubicBezTo>
                  <a:cubicBezTo>
                    <a:pt x="74" y="1"/>
                    <a:pt x="77" y="1"/>
                    <a:pt x="77" y="1"/>
                  </a:cubicBezTo>
                  <a:cubicBezTo>
                    <a:pt x="78" y="2"/>
                    <a:pt x="84" y="4"/>
                    <a:pt x="86" y="4"/>
                  </a:cubicBezTo>
                  <a:cubicBezTo>
                    <a:pt x="85" y="5"/>
                    <a:pt x="84" y="7"/>
                    <a:pt x="84" y="8"/>
                  </a:cubicBezTo>
                  <a:cubicBezTo>
                    <a:pt x="82" y="8"/>
                    <a:pt x="80" y="5"/>
                    <a:pt x="77" y="5"/>
                  </a:cubicBezTo>
                  <a:cubicBezTo>
                    <a:pt x="76" y="5"/>
                    <a:pt x="75" y="5"/>
                    <a:pt x="73" y="5"/>
                  </a:cubicBezTo>
                  <a:cubicBezTo>
                    <a:pt x="73" y="7"/>
                    <a:pt x="72" y="8"/>
                    <a:pt x="72" y="11"/>
                  </a:cubicBezTo>
                  <a:cubicBezTo>
                    <a:pt x="70" y="12"/>
                    <a:pt x="70" y="11"/>
                    <a:pt x="68" y="11"/>
                  </a:cubicBezTo>
                  <a:cubicBezTo>
                    <a:pt x="66" y="11"/>
                    <a:pt x="65" y="11"/>
                    <a:pt x="63" y="12"/>
                  </a:cubicBezTo>
                  <a:cubicBezTo>
                    <a:pt x="60" y="12"/>
                    <a:pt x="59" y="9"/>
                    <a:pt x="58" y="8"/>
                  </a:cubicBezTo>
                  <a:cubicBezTo>
                    <a:pt x="54" y="11"/>
                    <a:pt x="50" y="11"/>
                    <a:pt x="46" y="12"/>
                  </a:cubicBezTo>
                  <a:cubicBezTo>
                    <a:pt x="45" y="12"/>
                    <a:pt x="42" y="16"/>
                    <a:pt x="41" y="19"/>
                  </a:cubicBezTo>
                  <a:cubicBezTo>
                    <a:pt x="40" y="23"/>
                    <a:pt x="34" y="26"/>
                    <a:pt x="34" y="32"/>
                  </a:cubicBezTo>
                  <a:cubicBezTo>
                    <a:pt x="34" y="32"/>
                    <a:pt x="32" y="32"/>
                    <a:pt x="30" y="32"/>
                  </a:cubicBezTo>
                  <a:lnTo>
                    <a:pt x="30" y="32"/>
                  </a:lnTo>
                  <a:lnTo>
                    <a:pt x="28" y="38"/>
                  </a:lnTo>
                  <a:lnTo>
                    <a:pt x="28" y="38"/>
                  </a:lnTo>
                  <a:cubicBezTo>
                    <a:pt x="28" y="40"/>
                    <a:pt x="28" y="45"/>
                    <a:pt x="31" y="45"/>
                  </a:cubicBezTo>
                  <a:cubicBezTo>
                    <a:pt x="31" y="50"/>
                    <a:pt x="30" y="49"/>
                    <a:pt x="31" y="53"/>
                  </a:cubicBezTo>
                  <a:cubicBezTo>
                    <a:pt x="30" y="54"/>
                    <a:pt x="28" y="55"/>
                    <a:pt x="28" y="58"/>
                  </a:cubicBezTo>
                  <a:cubicBezTo>
                    <a:pt x="27" y="58"/>
                    <a:pt x="26" y="58"/>
                    <a:pt x="25" y="58"/>
                  </a:cubicBezTo>
                  <a:lnTo>
                    <a:pt x="25" y="58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Freeform 46"/>
            <p:cNvSpPr>
              <a:spLocks/>
            </p:cNvSpPr>
            <p:nvPr/>
          </p:nvSpPr>
          <p:spPr bwMode="auto">
            <a:xfrm>
              <a:off x="2297113" y="4089549"/>
              <a:ext cx="314325" cy="1841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9" y="0"/>
                </a:cxn>
                <a:cxn ang="0">
                  <a:pos x="25" y="1"/>
                </a:cxn>
                <a:cxn ang="0">
                  <a:pos x="23" y="5"/>
                </a:cxn>
                <a:cxn ang="0">
                  <a:pos x="27" y="8"/>
                </a:cxn>
                <a:cxn ang="0">
                  <a:pos x="24" y="11"/>
                </a:cxn>
                <a:cxn ang="0">
                  <a:pos x="18" y="13"/>
                </a:cxn>
                <a:cxn ang="0">
                  <a:pos x="15" y="16"/>
                </a:cxn>
                <a:cxn ang="0">
                  <a:pos x="10" y="14"/>
                </a:cxn>
                <a:cxn ang="0">
                  <a:pos x="5" y="14"/>
                </a:cxn>
                <a:cxn ang="0">
                  <a:pos x="4" y="11"/>
                </a:cxn>
                <a:cxn ang="0">
                  <a:pos x="1" y="8"/>
                </a:cxn>
                <a:cxn ang="0">
                  <a:pos x="3" y="5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7" h="16">
                  <a:moveTo>
                    <a:pt x="1" y="1"/>
                  </a:moveTo>
                  <a:lnTo>
                    <a:pt x="7" y="3"/>
                  </a:lnTo>
                  <a:lnTo>
                    <a:pt x="7" y="3"/>
                  </a:lnTo>
                  <a:cubicBezTo>
                    <a:pt x="12" y="2"/>
                    <a:pt x="15" y="0"/>
                    <a:pt x="19" y="0"/>
                  </a:cubicBezTo>
                  <a:cubicBezTo>
                    <a:pt x="21" y="0"/>
                    <a:pt x="24" y="1"/>
                    <a:pt x="25" y="1"/>
                  </a:cubicBezTo>
                  <a:cubicBezTo>
                    <a:pt x="25" y="4"/>
                    <a:pt x="23" y="4"/>
                    <a:pt x="23" y="5"/>
                  </a:cubicBezTo>
                  <a:cubicBezTo>
                    <a:pt x="23" y="6"/>
                    <a:pt x="26" y="8"/>
                    <a:pt x="27" y="8"/>
                  </a:cubicBezTo>
                  <a:cubicBezTo>
                    <a:pt x="25" y="9"/>
                    <a:pt x="24" y="9"/>
                    <a:pt x="24" y="11"/>
                  </a:cubicBezTo>
                  <a:cubicBezTo>
                    <a:pt x="24" y="11"/>
                    <a:pt x="20" y="13"/>
                    <a:pt x="18" y="13"/>
                  </a:cubicBezTo>
                  <a:cubicBezTo>
                    <a:pt x="18" y="14"/>
                    <a:pt x="17" y="16"/>
                    <a:pt x="15" y="16"/>
                  </a:cubicBezTo>
                  <a:cubicBezTo>
                    <a:pt x="13" y="16"/>
                    <a:pt x="12" y="14"/>
                    <a:pt x="10" y="14"/>
                  </a:cubicBezTo>
                  <a:cubicBezTo>
                    <a:pt x="8" y="14"/>
                    <a:pt x="6" y="13"/>
                    <a:pt x="5" y="14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1" y="12"/>
                    <a:pt x="1" y="10"/>
                    <a:pt x="1" y="8"/>
                  </a:cubicBezTo>
                  <a:cubicBezTo>
                    <a:pt x="1" y="7"/>
                    <a:pt x="3" y="7"/>
                    <a:pt x="3" y="5"/>
                  </a:cubicBezTo>
                  <a:cubicBezTo>
                    <a:pt x="3" y="2"/>
                    <a:pt x="0" y="2"/>
                    <a:pt x="2" y="1"/>
                  </a:cubicBezTo>
                  <a:cubicBezTo>
                    <a:pt x="1" y="1"/>
                    <a:pt x="2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Freeform 47"/>
            <p:cNvSpPr>
              <a:spLocks/>
            </p:cNvSpPr>
            <p:nvPr/>
          </p:nvSpPr>
          <p:spPr bwMode="auto">
            <a:xfrm>
              <a:off x="2505075" y="4229248"/>
              <a:ext cx="106363" cy="698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6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1" y="2"/>
                    <a:pt x="1" y="6"/>
                    <a:pt x="1" y="6"/>
                  </a:cubicBezTo>
                  <a:cubicBezTo>
                    <a:pt x="1" y="6"/>
                    <a:pt x="8" y="4"/>
                    <a:pt x="9" y="4"/>
                  </a:cubicBezTo>
                  <a:cubicBezTo>
                    <a:pt x="8" y="2"/>
                    <a:pt x="6" y="2"/>
                    <a:pt x="6" y="0"/>
                  </a:cubicBezTo>
                  <a:cubicBezTo>
                    <a:pt x="6" y="0"/>
                    <a:pt x="2" y="0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2193925" y="4240360"/>
              <a:ext cx="311150" cy="336550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3" y="8"/>
                </a:cxn>
                <a:cxn ang="0">
                  <a:pos x="11" y="7"/>
                </a:cxn>
                <a:cxn ang="0">
                  <a:pos x="11" y="8"/>
                </a:cxn>
                <a:cxn ang="0">
                  <a:pos x="14" y="12"/>
                </a:cxn>
                <a:cxn ang="0">
                  <a:pos x="14" y="17"/>
                </a:cxn>
                <a:cxn ang="0">
                  <a:pos x="12" y="23"/>
                </a:cxn>
                <a:cxn ang="0">
                  <a:pos x="14" y="25"/>
                </a:cxn>
                <a:cxn ang="0">
                  <a:pos x="12" y="26"/>
                </a:cxn>
                <a:cxn ang="0">
                  <a:pos x="11" y="29"/>
                </a:cxn>
                <a:cxn ang="0">
                  <a:pos x="11" y="25"/>
                </a:cxn>
                <a:cxn ang="0">
                  <a:pos x="7" y="26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5" y="5"/>
                </a:cxn>
                <a:cxn ang="0">
                  <a:pos x="14" y="1"/>
                </a:cxn>
                <a:cxn ang="0">
                  <a:pos x="19" y="1"/>
                </a:cxn>
                <a:cxn ang="0">
                  <a:pos x="24" y="3"/>
                </a:cxn>
                <a:cxn ang="0">
                  <a:pos x="27" y="0"/>
                </a:cxn>
                <a:cxn ang="0">
                  <a:pos x="27" y="5"/>
                </a:cxn>
                <a:cxn ang="0">
                  <a:pos x="27" y="5"/>
                </a:cxn>
              </a:cxnLst>
              <a:rect l="0" t="0" r="r" b="b"/>
              <a:pathLst>
                <a:path w="27" h="29">
                  <a:moveTo>
                    <a:pt x="27" y="5"/>
                  </a:moveTo>
                  <a:lnTo>
                    <a:pt x="20" y="3"/>
                  </a:lnTo>
                  <a:lnTo>
                    <a:pt x="20" y="3"/>
                  </a:lnTo>
                  <a:cubicBezTo>
                    <a:pt x="18" y="4"/>
                    <a:pt x="14" y="5"/>
                    <a:pt x="16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2" y="8"/>
                    <a:pt x="11" y="7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3" y="12"/>
                    <a:pt x="14" y="12"/>
                  </a:cubicBezTo>
                  <a:cubicBezTo>
                    <a:pt x="14" y="14"/>
                    <a:pt x="14" y="15"/>
                    <a:pt x="14" y="17"/>
                  </a:cubicBezTo>
                  <a:cubicBezTo>
                    <a:pt x="14" y="19"/>
                    <a:pt x="14" y="24"/>
                    <a:pt x="12" y="23"/>
                  </a:cubicBezTo>
                  <a:cubicBezTo>
                    <a:pt x="12" y="24"/>
                    <a:pt x="14" y="24"/>
                    <a:pt x="14" y="25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1" y="27"/>
                    <a:pt x="11" y="28"/>
                    <a:pt x="11" y="29"/>
                  </a:cubicBezTo>
                  <a:cubicBezTo>
                    <a:pt x="10" y="27"/>
                    <a:pt x="10" y="26"/>
                    <a:pt x="11" y="25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3"/>
                    <a:pt x="6" y="22"/>
                    <a:pt x="7" y="19"/>
                  </a:cubicBezTo>
                  <a:cubicBezTo>
                    <a:pt x="1" y="19"/>
                    <a:pt x="1" y="15"/>
                    <a:pt x="0" y="12"/>
                  </a:cubicBezTo>
                  <a:cubicBezTo>
                    <a:pt x="3" y="10"/>
                    <a:pt x="4" y="8"/>
                    <a:pt x="5" y="5"/>
                  </a:cubicBezTo>
                  <a:cubicBezTo>
                    <a:pt x="9" y="5"/>
                    <a:pt x="11" y="3"/>
                    <a:pt x="14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1" y="1"/>
                    <a:pt x="22" y="3"/>
                    <a:pt x="24" y="3"/>
                  </a:cubicBezTo>
                  <a:cubicBezTo>
                    <a:pt x="26" y="3"/>
                    <a:pt x="26" y="1"/>
                    <a:pt x="27" y="0"/>
                  </a:cubicBezTo>
                  <a:cubicBezTo>
                    <a:pt x="27" y="1"/>
                    <a:pt x="27" y="5"/>
                    <a:pt x="27" y="5"/>
                  </a:cubicBezTo>
                  <a:lnTo>
                    <a:pt x="27" y="5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Freeform 49"/>
            <p:cNvSpPr>
              <a:spLocks/>
            </p:cNvSpPr>
            <p:nvPr/>
          </p:nvSpPr>
          <p:spPr bwMode="auto">
            <a:xfrm>
              <a:off x="2136775" y="4192736"/>
              <a:ext cx="103188" cy="1873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5" y="16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9" h="16">
                  <a:moveTo>
                    <a:pt x="9" y="9"/>
                  </a:moveTo>
                  <a:cubicBezTo>
                    <a:pt x="6" y="4"/>
                    <a:pt x="4" y="0"/>
                    <a:pt x="3" y="0"/>
                  </a:cubicBezTo>
                  <a:cubicBezTo>
                    <a:pt x="0" y="0"/>
                    <a:pt x="2" y="3"/>
                    <a:pt x="0" y="7"/>
                  </a:cubicBezTo>
                  <a:cubicBezTo>
                    <a:pt x="0" y="8"/>
                    <a:pt x="1" y="10"/>
                    <a:pt x="2" y="12"/>
                  </a:cubicBezTo>
                  <a:cubicBezTo>
                    <a:pt x="2" y="12"/>
                    <a:pt x="5" y="14"/>
                    <a:pt x="5" y="16"/>
                  </a:cubicBezTo>
                  <a:cubicBezTo>
                    <a:pt x="8" y="14"/>
                    <a:pt x="9" y="12"/>
                    <a:pt x="9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50"/>
            <p:cNvSpPr>
              <a:spLocks/>
            </p:cNvSpPr>
            <p:nvPr/>
          </p:nvSpPr>
          <p:spPr bwMode="auto">
            <a:xfrm>
              <a:off x="1476375" y="3429149"/>
              <a:ext cx="428626" cy="463550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2" y="5"/>
                </a:cxn>
                <a:cxn ang="0">
                  <a:pos x="26" y="3"/>
                </a:cxn>
                <a:cxn ang="0">
                  <a:pos x="19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4" y="24"/>
                </a:cxn>
                <a:cxn ang="0">
                  <a:pos x="3" y="27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10" y="32"/>
                </a:cxn>
                <a:cxn ang="0">
                  <a:pos x="7" y="40"/>
                </a:cxn>
                <a:cxn ang="0">
                  <a:pos x="18" y="39"/>
                </a:cxn>
                <a:cxn ang="0">
                  <a:pos x="33" y="39"/>
                </a:cxn>
                <a:cxn ang="0">
                  <a:pos x="31" y="36"/>
                </a:cxn>
                <a:cxn ang="0">
                  <a:pos x="32" y="34"/>
                </a:cxn>
                <a:cxn ang="0">
                  <a:pos x="32" y="34"/>
                </a:cxn>
                <a:cxn ang="0">
                  <a:pos x="32" y="34"/>
                </a:cxn>
                <a:cxn ang="0">
                  <a:pos x="32" y="34"/>
                </a:cxn>
                <a:cxn ang="0">
                  <a:pos x="34" y="34"/>
                </a:cxn>
                <a:cxn ang="0">
                  <a:pos x="24" y="24"/>
                </a:cxn>
                <a:cxn ang="0">
                  <a:pos x="37" y="20"/>
                </a:cxn>
                <a:cxn ang="0">
                  <a:pos x="37" y="20"/>
                </a:cxn>
              </a:cxnLst>
              <a:rect l="0" t="0" r="r" b="b"/>
              <a:pathLst>
                <a:path w="37" h="40">
                  <a:moveTo>
                    <a:pt x="37" y="20"/>
                  </a:moveTo>
                  <a:cubicBezTo>
                    <a:pt x="35" y="15"/>
                    <a:pt x="35" y="11"/>
                    <a:pt x="32" y="5"/>
                  </a:cubicBezTo>
                  <a:cubicBezTo>
                    <a:pt x="30" y="5"/>
                    <a:pt x="30" y="3"/>
                    <a:pt x="26" y="3"/>
                  </a:cubicBezTo>
                  <a:cubicBezTo>
                    <a:pt x="23" y="3"/>
                    <a:pt x="22" y="6"/>
                    <a:pt x="19" y="6"/>
                  </a:cubicBezTo>
                  <a:cubicBezTo>
                    <a:pt x="18" y="6"/>
                    <a:pt x="11" y="0"/>
                    <a:pt x="11" y="0"/>
                  </a:cubicBez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cubicBezTo>
                    <a:pt x="8" y="1"/>
                    <a:pt x="8" y="1"/>
                    <a:pt x="8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13"/>
                    <a:pt x="3" y="11"/>
                    <a:pt x="3" y="16"/>
                  </a:cubicBezTo>
                  <a:lnTo>
                    <a:pt x="3" y="16"/>
                  </a:lnTo>
                  <a:lnTo>
                    <a:pt x="0" y="21"/>
                  </a:lnTo>
                  <a:lnTo>
                    <a:pt x="0" y="21"/>
                  </a:lnTo>
                  <a:cubicBezTo>
                    <a:pt x="2" y="21"/>
                    <a:pt x="2" y="22"/>
                    <a:pt x="2" y="21"/>
                  </a:cubicBezTo>
                  <a:lnTo>
                    <a:pt x="2" y="21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cubicBezTo>
                    <a:pt x="5" y="31"/>
                    <a:pt x="7" y="31"/>
                    <a:pt x="10" y="32"/>
                  </a:cubicBezTo>
                  <a:cubicBezTo>
                    <a:pt x="8" y="34"/>
                    <a:pt x="8" y="37"/>
                    <a:pt x="7" y="40"/>
                  </a:cubicBezTo>
                  <a:cubicBezTo>
                    <a:pt x="10" y="39"/>
                    <a:pt x="14" y="40"/>
                    <a:pt x="18" y="39"/>
                  </a:cubicBezTo>
                  <a:cubicBezTo>
                    <a:pt x="23" y="40"/>
                    <a:pt x="29" y="40"/>
                    <a:pt x="33" y="39"/>
                  </a:cubicBezTo>
                  <a:cubicBezTo>
                    <a:pt x="32" y="38"/>
                    <a:pt x="31" y="38"/>
                    <a:pt x="31" y="36"/>
                  </a:cubicBezTo>
                  <a:cubicBezTo>
                    <a:pt x="31" y="36"/>
                    <a:pt x="32" y="35"/>
                    <a:pt x="32" y="34"/>
                  </a:cubicBez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cubicBezTo>
                    <a:pt x="33" y="34"/>
                    <a:pt x="33" y="34"/>
                    <a:pt x="34" y="34"/>
                  </a:cubicBezTo>
                  <a:cubicBezTo>
                    <a:pt x="25" y="29"/>
                    <a:pt x="29" y="27"/>
                    <a:pt x="24" y="24"/>
                  </a:cubicBezTo>
                  <a:cubicBezTo>
                    <a:pt x="32" y="26"/>
                    <a:pt x="32" y="20"/>
                    <a:pt x="37" y="20"/>
                  </a:cubicBezTo>
                  <a:lnTo>
                    <a:pt x="37" y="2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1511300" y="3881585"/>
              <a:ext cx="196850" cy="92075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2" y="8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1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17" h="8">
                  <a:moveTo>
                    <a:pt x="17" y="4"/>
                  </a:moveTo>
                  <a:cubicBezTo>
                    <a:pt x="16" y="4"/>
                    <a:pt x="12" y="7"/>
                    <a:pt x="12" y="8"/>
                  </a:cubicBezTo>
                  <a:cubicBezTo>
                    <a:pt x="11" y="8"/>
                    <a:pt x="8" y="8"/>
                    <a:pt x="8" y="6"/>
                  </a:cubicBezTo>
                  <a:cubicBezTo>
                    <a:pt x="7" y="7"/>
                    <a:pt x="7" y="8"/>
                    <a:pt x="5" y="8"/>
                  </a:cubicBezTo>
                  <a:lnTo>
                    <a:pt x="5" y="8"/>
                  </a:lnTo>
                  <a:lnTo>
                    <a:pt x="3" y="8"/>
                  </a:lnTo>
                  <a:lnTo>
                    <a:pt x="3" y="8"/>
                  </a:lnTo>
                  <a:cubicBezTo>
                    <a:pt x="3" y="8"/>
                    <a:pt x="0" y="7"/>
                    <a:pt x="0" y="6"/>
                  </a:cubicBezTo>
                  <a:cubicBezTo>
                    <a:pt x="1" y="5"/>
                    <a:pt x="2" y="4"/>
                    <a:pt x="3" y="1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16" y="0"/>
                  </a:lnTo>
                  <a:lnTo>
                    <a:pt x="14" y="3"/>
                  </a:lnTo>
                  <a:lnTo>
                    <a:pt x="14" y="3"/>
                  </a:lnTo>
                  <a:cubicBezTo>
                    <a:pt x="15" y="4"/>
                    <a:pt x="11" y="4"/>
                    <a:pt x="17" y="4"/>
                  </a:cubicBezTo>
                  <a:lnTo>
                    <a:pt x="17" y="4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Freeform 52"/>
            <p:cNvSpPr>
              <a:spLocks/>
            </p:cNvSpPr>
            <p:nvPr/>
          </p:nvSpPr>
          <p:spPr bwMode="auto">
            <a:xfrm>
              <a:off x="1546225" y="3926036"/>
              <a:ext cx="555625" cy="547688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4" y="5"/>
                </a:cxn>
                <a:cxn ang="0">
                  <a:pos x="21" y="11"/>
                </a:cxn>
                <a:cxn ang="0">
                  <a:pos x="25" y="16"/>
                </a:cxn>
                <a:cxn ang="0">
                  <a:pos x="31" y="21"/>
                </a:cxn>
                <a:cxn ang="0">
                  <a:pos x="31" y="21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41" y="29"/>
                </a:cxn>
                <a:cxn ang="0">
                  <a:pos x="48" y="34"/>
                </a:cxn>
                <a:cxn ang="0">
                  <a:pos x="47" y="36"/>
                </a:cxn>
                <a:cxn ang="0">
                  <a:pos x="47" y="36"/>
                </a:cxn>
                <a:cxn ang="0">
                  <a:pos x="45" y="35"/>
                </a:cxn>
                <a:cxn ang="0">
                  <a:pos x="45" y="35"/>
                </a:cxn>
                <a:cxn ang="0">
                  <a:pos x="43" y="34"/>
                </a:cxn>
                <a:cxn ang="0">
                  <a:pos x="41" y="34"/>
                </a:cxn>
                <a:cxn ang="0">
                  <a:pos x="41" y="36"/>
                </a:cxn>
                <a:cxn ang="0">
                  <a:pos x="43" y="39"/>
                </a:cxn>
                <a:cxn ang="0">
                  <a:pos x="41" y="42"/>
                </a:cxn>
                <a:cxn ang="0">
                  <a:pos x="40" y="47"/>
                </a:cxn>
                <a:cxn ang="0">
                  <a:pos x="36" y="46"/>
                </a:cxn>
                <a:cxn ang="0">
                  <a:pos x="39" y="41"/>
                </a:cxn>
                <a:cxn ang="0">
                  <a:pos x="33" y="33"/>
                </a:cxn>
                <a:cxn ang="0">
                  <a:pos x="28" y="3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2" y="15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9" y="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28" y="9"/>
                </a:cxn>
                <a:cxn ang="0">
                  <a:pos x="28" y="9"/>
                </a:cxn>
              </a:cxnLst>
              <a:rect l="0" t="0" r="r" b="b"/>
              <a:pathLst>
                <a:path w="48" h="47">
                  <a:moveTo>
                    <a:pt x="28" y="9"/>
                  </a:moveTo>
                  <a:cubicBezTo>
                    <a:pt x="27" y="9"/>
                    <a:pt x="25" y="9"/>
                    <a:pt x="24" y="5"/>
                  </a:cubicBezTo>
                  <a:cubicBezTo>
                    <a:pt x="20" y="7"/>
                    <a:pt x="21" y="7"/>
                    <a:pt x="21" y="11"/>
                  </a:cubicBezTo>
                  <a:cubicBezTo>
                    <a:pt x="21" y="14"/>
                    <a:pt x="23" y="16"/>
                    <a:pt x="25" y="16"/>
                  </a:cubicBezTo>
                  <a:cubicBezTo>
                    <a:pt x="25" y="18"/>
                    <a:pt x="30" y="20"/>
                    <a:pt x="31" y="21"/>
                  </a:cubicBezTo>
                  <a:lnTo>
                    <a:pt x="31" y="21"/>
                  </a:lnTo>
                  <a:lnTo>
                    <a:pt x="36" y="26"/>
                  </a:lnTo>
                  <a:lnTo>
                    <a:pt x="36" y="26"/>
                  </a:lnTo>
                  <a:cubicBezTo>
                    <a:pt x="38" y="28"/>
                    <a:pt x="39" y="30"/>
                    <a:pt x="41" y="29"/>
                  </a:cubicBezTo>
                  <a:cubicBezTo>
                    <a:pt x="42" y="30"/>
                    <a:pt x="47" y="34"/>
                    <a:pt x="48" y="34"/>
                  </a:cubicBezTo>
                  <a:cubicBezTo>
                    <a:pt x="48" y="34"/>
                    <a:pt x="47" y="36"/>
                    <a:pt x="47" y="36"/>
                  </a:cubicBezTo>
                  <a:lnTo>
                    <a:pt x="47" y="36"/>
                  </a:lnTo>
                  <a:lnTo>
                    <a:pt x="45" y="35"/>
                  </a:lnTo>
                  <a:lnTo>
                    <a:pt x="45" y="35"/>
                  </a:lnTo>
                  <a:cubicBezTo>
                    <a:pt x="45" y="35"/>
                    <a:pt x="43" y="34"/>
                    <a:pt x="43" y="34"/>
                  </a:cubicBezTo>
                  <a:cubicBezTo>
                    <a:pt x="43" y="34"/>
                    <a:pt x="42" y="34"/>
                    <a:pt x="41" y="34"/>
                  </a:cubicBezTo>
                  <a:cubicBezTo>
                    <a:pt x="41" y="34"/>
                    <a:pt x="41" y="35"/>
                    <a:pt x="41" y="36"/>
                  </a:cubicBezTo>
                  <a:cubicBezTo>
                    <a:pt x="41" y="37"/>
                    <a:pt x="42" y="39"/>
                    <a:pt x="43" y="39"/>
                  </a:cubicBezTo>
                  <a:cubicBezTo>
                    <a:pt x="43" y="40"/>
                    <a:pt x="42" y="42"/>
                    <a:pt x="41" y="42"/>
                  </a:cubicBezTo>
                  <a:cubicBezTo>
                    <a:pt x="41" y="44"/>
                    <a:pt x="40" y="45"/>
                    <a:pt x="40" y="47"/>
                  </a:cubicBezTo>
                  <a:cubicBezTo>
                    <a:pt x="39" y="47"/>
                    <a:pt x="36" y="46"/>
                    <a:pt x="36" y="46"/>
                  </a:cubicBezTo>
                  <a:cubicBezTo>
                    <a:pt x="37" y="44"/>
                    <a:pt x="39" y="43"/>
                    <a:pt x="39" y="41"/>
                  </a:cubicBezTo>
                  <a:cubicBezTo>
                    <a:pt x="39" y="38"/>
                    <a:pt x="35" y="34"/>
                    <a:pt x="33" y="33"/>
                  </a:cubicBezTo>
                  <a:cubicBezTo>
                    <a:pt x="29" y="32"/>
                    <a:pt x="28" y="30"/>
                    <a:pt x="28" y="30"/>
                  </a:cubicBezTo>
                  <a:cubicBezTo>
                    <a:pt x="16" y="28"/>
                    <a:pt x="12" y="16"/>
                    <a:pt x="10" y="14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4" y="14"/>
                    <a:pt x="3" y="14"/>
                    <a:pt x="2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8"/>
                    <a:pt x="0" y="7"/>
                    <a:pt x="0" y="5"/>
                  </a:cubicBez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ubicBezTo>
                    <a:pt x="4" y="4"/>
                    <a:pt x="4" y="3"/>
                    <a:pt x="5" y="2"/>
                  </a:cubicBezTo>
                  <a:cubicBezTo>
                    <a:pt x="5" y="4"/>
                    <a:pt x="8" y="4"/>
                    <a:pt x="9" y="4"/>
                  </a:cubicBezTo>
                  <a:cubicBezTo>
                    <a:pt x="9" y="3"/>
                    <a:pt x="14" y="0"/>
                    <a:pt x="14" y="0"/>
                  </a:cubicBez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cubicBezTo>
                    <a:pt x="22" y="2"/>
                    <a:pt x="25" y="2"/>
                    <a:pt x="28" y="2"/>
                  </a:cubicBezTo>
                  <a:cubicBezTo>
                    <a:pt x="28" y="5"/>
                    <a:pt x="26" y="7"/>
                    <a:pt x="28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Freeform 53"/>
            <p:cNvSpPr>
              <a:spLocks/>
            </p:cNvSpPr>
            <p:nvPr/>
          </p:nvSpPr>
          <p:spPr bwMode="auto">
            <a:xfrm>
              <a:off x="955675" y="3659336"/>
              <a:ext cx="636588" cy="547688"/>
            </a:xfrm>
            <a:custGeom>
              <a:avLst/>
              <a:gdLst/>
              <a:ahLst/>
              <a:cxnLst>
                <a:cxn ang="0">
                  <a:pos x="12" y="40"/>
                </a:cxn>
                <a:cxn ang="0">
                  <a:pos x="12" y="36"/>
                </a:cxn>
                <a:cxn ang="0">
                  <a:pos x="13" y="30"/>
                </a:cxn>
                <a:cxn ang="0">
                  <a:pos x="11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6" y="10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44" y="9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55" y="12"/>
                </a:cxn>
                <a:cxn ang="0">
                  <a:pos x="48" y="25"/>
                </a:cxn>
                <a:cxn ang="0">
                  <a:pos x="51" y="27"/>
                </a:cxn>
                <a:cxn ang="0">
                  <a:pos x="51" y="27"/>
                </a:cxn>
                <a:cxn ang="0">
                  <a:pos x="51" y="29"/>
                </a:cxn>
                <a:cxn ang="0">
                  <a:pos x="51" y="29"/>
                </a:cxn>
                <a:cxn ang="0">
                  <a:pos x="51" y="32"/>
                </a:cxn>
                <a:cxn ang="0">
                  <a:pos x="53" y="38"/>
                </a:cxn>
                <a:cxn ang="0">
                  <a:pos x="41" y="42"/>
                </a:cxn>
                <a:cxn ang="0">
                  <a:pos x="37" y="41"/>
                </a:cxn>
                <a:cxn ang="0">
                  <a:pos x="32" y="46"/>
                </a:cxn>
                <a:cxn ang="0">
                  <a:pos x="25" y="45"/>
                </a:cxn>
                <a:cxn ang="0">
                  <a:pos x="23" y="46"/>
                </a:cxn>
                <a:cxn ang="0">
                  <a:pos x="12" y="40"/>
                </a:cxn>
                <a:cxn ang="0">
                  <a:pos x="12" y="40"/>
                </a:cxn>
              </a:cxnLst>
              <a:rect l="0" t="0" r="r" b="b"/>
              <a:pathLst>
                <a:path w="55" h="47">
                  <a:moveTo>
                    <a:pt x="12" y="40"/>
                  </a:moveTo>
                  <a:cubicBezTo>
                    <a:pt x="13" y="39"/>
                    <a:pt x="12" y="37"/>
                    <a:pt x="12" y="36"/>
                  </a:cubicBezTo>
                  <a:cubicBezTo>
                    <a:pt x="12" y="32"/>
                    <a:pt x="13" y="32"/>
                    <a:pt x="13" y="30"/>
                  </a:cubicBezTo>
                  <a:cubicBezTo>
                    <a:pt x="13" y="28"/>
                    <a:pt x="12" y="24"/>
                    <a:pt x="11" y="22"/>
                  </a:cubicBezTo>
                  <a:cubicBezTo>
                    <a:pt x="10" y="22"/>
                    <a:pt x="0" y="17"/>
                    <a:pt x="0" y="16"/>
                  </a:cubicBez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cubicBezTo>
                    <a:pt x="1" y="15"/>
                    <a:pt x="3" y="13"/>
                    <a:pt x="4" y="13"/>
                  </a:cubicBezTo>
                  <a:lnTo>
                    <a:pt x="4" y="13"/>
                  </a:lnTo>
                  <a:lnTo>
                    <a:pt x="8" y="15"/>
                  </a:lnTo>
                  <a:lnTo>
                    <a:pt x="8" y="15"/>
                  </a:lnTo>
                  <a:cubicBezTo>
                    <a:pt x="9" y="14"/>
                    <a:pt x="12" y="14"/>
                    <a:pt x="13" y="15"/>
                  </a:cubicBezTo>
                  <a:lnTo>
                    <a:pt x="13" y="15"/>
                  </a:lnTo>
                  <a:lnTo>
                    <a:pt x="13" y="8"/>
                  </a:lnTo>
                  <a:lnTo>
                    <a:pt x="13" y="8"/>
                  </a:lnTo>
                  <a:cubicBezTo>
                    <a:pt x="14" y="9"/>
                    <a:pt x="14" y="10"/>
                    <a:pt x="16" y="10"/>
                  </a:cubicBezTo>
                  <a:cubicBezTo>
                    <a:pt x="20" y="10"/>
                    <a:pt x="25" y="4"/>
                    <a:pt x="26" y="1"/>
                  </a:cubicBezTo>
                  <a:cubicBezTo>
                    <a:pt x="28" y="1"/>
                    <a:pt x="30" y="0"/>
                    <a:pt x="32" y="0"/>
                  </a:cubicBezTo>
                  <a:lnTo>
                    <a:pt x="32" y="0"/>
                  </a:lnTo>
                  <a:lnTo>
                    <a:pt x="32" y="3"/>
                  </a:lnTo>
                  <a:lnTo>
                    <a:pt x="32" y="3"/>
                  </a:lnTo>
                  <a:cubicBezTo>
                    <a:pt x="36" y="4"/>
                    <a:pt x="40" y="7"/>
                    <a:pt x="44" y="9"/>
                  </a:cubicBezTo>
                  <a:cubicBezTo>
                    <a:pt x="44" y="9"/>
                    <a:pt x="47" y="11"/>
                    <a:pt x="48" y="11"/>
                  </a:cubicBez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cubicBezTo>
                    <a:pt x="50" y="11"/>
                    <a:pt x="52" y="11"/>
                    <a:pt x="55" y="12"/>
                  </a:cubicBezTo>
                  <a:cubicBezTo>
                    <a:pt x="52" y="15"/>
                    <a:pt x="51" y="23"/>
                    <a:pt x="48" y="25"/>
                  </a:cubicBezTo>
                  <a:cubicBezTo>
                    <a:pt x="48" y="26"/>
                    <a:pt x="51" y="27"/>
                    <a:pt x="51" y="27"/>
                  </a:cubicBezTo>
                  <a:lnTo>
                    <a:pt x="51" y="27"/>
                  </a:lnTo>
                  <a:lnTo>
                    <a:pt x="51" y="29"/>
                  </a:lnTo>
                  <a:lnTo>
                    <a:pt x="51" y="29"/>
                  </a:lnTo>
                  <a:cubicBezTo>
                    <a:pt x="51" y="31"/>
                    <a:pt x="51" y="31"/>
                    <a:pt x="51" y="32"/>
                  </a:cubicBezTo>
                  <a:cubicBezTo>
                    <a:pt x="51" y="34"/>
                    <a:pt x="52" y="37"/>
                    <a:pt x="53" y="38"/>
                  </a:cubicBezTo>
                  <a:cubicBezTo>
                    <a:pt x="49" y="41"/>
                    <a:pt x="47" y="46"/>
                    <a:pt x="41" y="42"/>
                  </a:cubicBezTo>
                  <a:cubicBezTo>
                    <a:pt x="40" y="41"/>
                    <a:pt x="39" y="41"/>
                    <a:pt x="37" y="41"/>
                  </a:cubicBezTo>
                  <a:cubicBezTo>
                    <a:pt x="34" y="41"/>
                    <a:pt x="32" y="44"/>
                    <a:pt x="32" y="46"/>
                  </a:cubicBezTo>
                  <a:cubicBezTo>
                    <a:pt x="29" y="46"/>
                    <a:pt x="26" y="47"/>
                    <a:pt x="25" y="45"/>
                  </a:cubicBezTo>
                  <a:cubicBezTo>
                    <a:pt x="25" y="45"/>
                    <a:pt x="24" y="46"/>
                    <a:pt x="23" y="46"/>
                  </a:cubicBezTo>
                  <a:cubicBezTo>
                    <a:pt x="20" y="46"/>
                    <a:pt x="13" y="43"/>
                    <a:pt x="12" y="40"/>
                  </a:cubicBezTo>
                  <a:lnTo>
                    <a:pt x="12" y="4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Freeform 54"/>
            <p:cNvSpPr>
              <a:spLocks/>
            </p:cNvSpPr>
            <p:nvPr/>
          </p:nvSpPr>
          <p:spPr bwMode="auto">
            <a:xfrm>
              <a:off x="1362074" y="3522810"/>
              <a:ext cx="184151" cy="15081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0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6" h="13">
                  <a:moveTo>
                    <a:pt x="0" y="10"/>
                  </a:moveTo>
                  <a:cubicBezTo>
                    <a:pt x="1" y="10"/>
                    <a:pt x="0" y="11"/>
                    <a:pt x="1" y="10"/>
                  </a:cubicBezTo>
                  <a:cubicBezTo>
                    <a:pt x="0" y="7"/>
                    <a:pt x="1" y="7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4"/>
                    <a:pt x="4" y="5"/>
                    <a:pt x="5" y="6"/>
                  </a:cubicBezTo>
                  <a:lnTo>
                    <a:pt x="5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cubicBezTo>
                    <a:pt x="6" y="4"/>
                    <a:pt x="5" y="3"/>
                    <a:pt x="5" y="1"/>
                  </a:cubicBezTo>
                  <a:cubicBezTo>
                    <a:pt x="8" y="1"/>
                    <a:pt x="8" y="1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5" y="5"/>
                    <a:pt x="13" y="3"/>
                    <a:pt x="13" y="8"/>
                  </a:cubicBezTo>
                  <a:lnTo>
                    <a:pt x="13" y="8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8" y="11"/>
                  </a:lnTo>
                  <a:cubicBezTo>
                    <a:pt x="8" y="11"/>
                    <a:pt x="1" y="10"/>
                    <a:pt x="0" y="1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Freeform 55"/>
            <p:cNvSpPr>
              <a:spLocks/>
            </p:cNvSpPr>
            <p:nvPr/>
          </p:nvSpPr>
          <p:spPr bwMode="auto">
            <a:xfrm>
              <a:off x="1327149" y="3648223"/>
              <a:ext cx="184151" cy="106363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1" y="9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6" y="6"/>
                </a:cxn>
              </a:cxnLst>
              <a:rect l="0" t="0" r="r" b="b"/>
              <a:pathLst>
                <a:path w="16" h="9">
                  <a:moveTo>
                    <a:pt x="16" y="6"/>
                  </a:moveTo>
                  <a:cubicBezTo>
                    <a:pt x="14" y="6"/>
                    <a:pt x="12" y="8"/>
                    <a:pt x="11" y="9"/>
                  </a:cubicBezTo>
                  <a:cubicBezTo>
                    <a:pt x="7" y="8"/>
                    <a:pt x="4" y="5"/>
                    <a:pt x="0" y="4"/>
                  </a:cubicBez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11" y="1"/>
                    <a:pt x="12" y="0"/>
                  </a:cubicBezTo>
                  <a:cubicBezTo>
                    <a:pt x="12" y="1"/>
                    <a:pt x="13" y="2"/>
                    <a:pt x="13" y="2"/>
                  </a:cubicBezTo>
                  <a:cubicBezTo>
                    <a:pt x="14" y="2"/>
                    <a:pt x="15" y="3"/>
                    <a:pt x="15" y="2"/>
                  </a:cubicBezTo>
                  <a:lnTo>
                    <a:pt x="15" y="2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1465263" y="3730774"/>
              <a:ext cx="46037" cy="4603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1"/>
                    <a:pt x="0" y="1"/>
                    <a:pt x="1" y="1"/>
                  </a:cubicBezTo>
                  <a:lnTo>
                    <a:pt x="1" y="1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ubicBezTo>
                    <a:pt x="3" y="4"/>
                    <a:pt x="0" y="2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2482850" y="4218136"/>
              <a:ext cx="1017588" cy="392113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3" y="10"/>
                </a:cxn>
                <a:cxn ang="0">
                  <a:pos x="79" y="4"/>
                </a:cxn>
                <a:cxn ang="0">
                  <a:pos x="67" y="2"/>
                </a:cxn>
                <a:cxn ang="0">
                  <a:pos x="58" y="5"/>
                </a:cxn>
                <a:cxn ang="0">
                  <a:pos x="53" y="6"/>
                </a:cxn>
                <a:cxn ang="0">
                  <a:pos x="51" y="4"/>
                </a:cxn>
                <a:cxn ang="0">
                  <a:pos x="43" y="3"/>
                </a:cxn>
                <a:cxn ang="0">
                  <a:pos x="43" y="1"/>
                </a:cxn>
                <a:cxn ang="0">
                  <a:pos x="41" y="2"/>
                </a:cxn>
                <a:cxn ang="0">
                  <a:pos x="38" y="0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9" y="8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2" y="17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16" y="30"/>
                </a:cxn>
                <a:cxn ang="0">
                  <a:pos x="21" y="33"/>
                </a:cxn>
                <a:cxn ang="0">
                  <a:pos x="23" y="31"/>
                </a:cxn>
                <a:cxn ang="0">
                  <a:pos x="25" y="28"/>
                </a:cxn>
                <a:cxn ang="0">
                  <a:pos x="33" y="33"/>
                </a:cxn>
                <a:cxn ang="0">
                  <a:pos x="41" y="29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47" y="28"/>
                </a:cxn>
                <a:cxn ang="0">
                  <a:pos x="47" y="28"/>
                </a:cxn>
                <a:cxn ang="0">
                  <a:pos x="47" y="34"/>
                </a:cxn>
                <a:cxn ang="0">
                  <a:pos x="52" y="29"/>
                </a:cxn>
                <a:cxn ang="0">
                  <a:pos x="62" y="29"/>
                </a:cxn>
                <a:cxn ang="0">
                  <a:pos x="78" y="24"/>
                </a:cxn>
                <a:cxn ang="0">
                  <a:pos x="81" y="25"/>
                </a:cxn>
                <a:cxn ang="0">
                  <a:pos x="88" y="27"/>
                </a:cxn>
                <a:cxn ang="0">
                  <a:pos x="84" y="15"/>
                </a:cxn>
                <a:cxn ang="0">
                  <a:pos x="83" y="13"/>
                </a:cxn>
                <a:cxn ang="0">
                  <a:pos x="83" y="13"/>
                </a:cxn>
              </a:cxnLst>
              <a:rect l="0" t="0" r="r" b="b"/>
              <a:pathLst>
                <a:path w="88" h="34">
                  <a:moveTo>
                    <a:pt x="83" y="13"/>
                  </a:moveTo>
                  <a:cubicBezTo>
                    <a:pt x="83" y="12"/>
                    <a:pt x="83" y="11"/>
                    <a:pt x="83" y="10"/>
                  </a:cubicBezTo>
                  <a:cubicBezTo>
                    <a:pt x="79" y="11"/>
                    <a:pt x="80" y="5"/>
                    <a:pt x="79" y="4"/>
                  </a:cubicBezTo>
                  <a:cubicBezTo>
                    <a:pt x="76" y="2"/>
                    <a:pt x="72" y="2"/>
                    <a:pt x="67" y="2"/>
                  </a:cubicBezTo>
                  <a:cubicBezTo>
                    <a:pt x="66" y="2"/>
                    <a:pt x="61" y="5"/>
                    <a:pt x="58" y="5"/>
                  </a:cubicBezTo>
                  <a:cubicBezTo>
                    <a:pt x="57" y="5"/>
                    <a:pt x="55" y="6"/>
                    <a:pt x="53" y="6"/>
                  </a:cubicBezTo>
                  <a:cubicBezTo>
                    <a:pt x="52" y="6"/>
                    <a:pt x="51" y="5"/>
                    <a:pt x="51" y="4"/>
                  </a:cubicBezTo>
                  <a:cubicBezTo>
                    <a:pt x="48" y="5"/>
                    <a:pt x="46" y="3"/>
                    <a:pt x="43" y="3"/>
                  </a:cubicBezTo>
                  <a:cubicBezTo>
                    <a:pt x="43" y="3"/>
                    <a:pt x="43" y="2"/>
                    <a:pt x="43" y="1"/>
                  </a:cubicBezTo>
                  <a:cubicBezTo>
                    <a:pt x="43" y="1"/>
                    <a:pt x="41" y="2"/>
                    <a:pt x="41" y="2"/>
                  </a:cubicBezTo>
                  <a:cubicBezTo>
                    <a:pt x="40" y="2"/>
                    <a:pt x="39" y="1"/>
                    <a:pt x="38" y="0"/>
                  </a:cubicBezTo>
                  <a:cubicBezTo>
                    <a:pt x="35" y="2"/>
                    <a:pt x="25" y="0"/>
                    <a:pt x="21" y="4"/>
                  </a:cubicBezTo>
                  <a:lnTo>
                    <a:pt x="21" y="4"/>
                  </a:lnTo>
                  <a:lnTo>
                    <a:pt x="12" y="4"/>
                  </a:lnTo>
                  <a:lnTo>
                    <a:pt x="12" y="4"/>
                  </a:lnTo>
                  <a:cubicBezTo>
                    <a:pt x="12" y="5"/>
                    <a:pt x="11" y="5"/>
                    <a:pt x="11" y="5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4" y="9"/>
                    <a:pt x="12" y="8"/>
                    <a:pt x="9" y="8"/>
                  </a:cubicBezTo>
                  <a:cubicBezTo>
                    <a:pt x="9" y="8"/>
                    <a:pt x="6" y="8"/>
                    <a:pt x="5" y="8"/>
                  </a:cubicBezTo>
                  <a:cubicBezTo>
                    <a:pt x="2" y="8"/>
                    <a:pt x="0" y="9"/>
                    <a:pt x="0" y="12"/>
                  </a:cubicBezTo>
                  <a:cubicBezTo>
                    <a:pt x="0" y="14"/>
                    <a:pt x="3" y="14"/>
                    <a:pt x="2" y="17"/>
                  </a:cubicBezTo>
                  <a:cubicBezTo>
                    <a:pt x="1" y="18"/>
                    <a:pt x="4" y="21"/>
                    <a:pt x="5" y="21"/>
                  </a:cubicBezTo>
                  <a:cubicBezTo>
                    <a:pt x="5" y="22"/>
                    <a:pt x="5" y="23"/>
                    <a:pt x="4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6" y="26"/>
                    <a:pt x="15" y="30"/>
                    <a:pt x="16" y="30"/>
                  </a:cubicBezTo>
                  <a:cubicBezTo>
                    <a:pt x="17" y="31"/>
                    <a:pt x="18" y="33"/>
                    <a:pt x="21" y="33"/>
                  </a:cubicBezTo>
                  <a:cubicBezTo>
                    <a:pt x="21" y="33"/>
                    <a:pt x="22" y="32"/>
                    <a:pt x="23" y="31"/>
                  </a:cubicBezTo>
                  <a:cubicBezTo>
                    <a:pt x="22" y="29"/>
                    <a:pt x="23" y="28"/>
                    <a:pt x="25" y="28"/>
                  </a:cubicBezTo>
                  <a:cubicBezTo>
                    <a:pt x="30" y="28"/>
                    <a:pt x="28" y="33"/>
                    <a:pt x="33" y="33"/>
                  </a:cubicBezTo>
                  <a:cubicBezTo>
                    <a:pt x="37" y="33"/>
                    <a:pt x="39" y="29"/>
                    <a:pt x="41" y="29"/>
                  </a:cubicBezTo>
                  <a:cubicBezTo>
                    <a:pt x="42" y="29"/>
                    <a:pt x="44" y="29"/>
                    <a:pt x="44" y="28"/>
                  </a:cubicBezTo>
                  <a:lnTo>
                    <a:pt x="44" y="28"/>
                  </a:lnTo>
                  <a:lnTo>
                    <a:pt x="47" y="28"/>
                  </a:lnTo>
                  <a:lnTo>
                    <a:pt x="47" y="28"/>
                  </a:lnTo>
                  <a:cubicBezTo>
                    <a:pt x="46" y="29"/>
                    <a:pt x="47" y="32"/>
                    <a:pt x="47" y="34"/>
                  </a:cubicBezTo>
                  <a:cubicBezTo>
                    <a:pt x="51" y="33"/>
                    <a:pt x="51" y="32"/>
                    <a:pt x="52" y="29"/>
                  </a:cubicBezTo>
                  <a:cubicBezTo>
                    <a:pt x="54" y="31"/>
                    <a:pt x="59" y="29"/>
                    <a:pt x="62" y="29"/>
                  </a:cubicBezTo>
                  <a:cubicBezTo>
                    <a:pt x="69" y="29"/>
                    <a:pt x="71" y="26"/>
                    <a:pt x="78" y="24"/>
                  </a:cubicBezTo>
                  <a:cubicBezTo>
                    <a:pt x="79" y="24"/>
                    <a:pt x="80" y="25"/>
                    <a:pt x="81" y="25"/>
                  </a:cubicBezTo>
                  <a:cubicBezTo>
                    <a:pt x="84" y="25"/>
                    <a:pt x="85" y="27"/>
                    <a:pt x="88" y="27"/>
                  </a:cubicBezTo>
                  <a:cubicBezTo>
                    <a:pt x="87" y="21"/>
                    <a:pt x="84" y="21"/>
                    <a:pt x="84" y="15"/>
                  </a:cubicBezTo>
                  <a:cubicBezTo>
                    <a:pt x="84" y="14"/>
                    <a:pt x="83" y="13"/>
                    <a:pt x="83" y="13"/>
                  </a:cubicBezTo>
                  <a:lnTo>
                    <a:pt x="83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Freeform 58"/>
            <p:cNvSpPr>
              <a:spLocks/>
            </p:cNvSpPr>
            <p:nvPr/>
          </p:nvSpPr>
          <p:spPr bwMode="auto">
            <a:xfrm>
              <a:off x="3014663" y="4680099"/>
              <a:ext cx="80962" cy="93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3" y="0"/>
                    <a:pt x="5" y="1"/>
                    <a:pt x="7" y="0"/>
                  </a:cubicBez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cubicBezTo>
                    <a:pt x="6" y="4"/>
                    <a:pt x="3" y="8"/>
                    <a:pt x="3" y="8"/>
                  </a:cubicBezTo>
                  <a:cubicBezTo>
                    <a:pt x="2" y="8"/>
                    <a:pt x="2" y="5"/>
                    <a:pt x="0" y="5"/>
                  </a:cubicBezTo>
                  <a:cubicBezTo>
                    <a:pt x="1" y="2"/>
                    <a:pt x="1" y="2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3003550" y="4507060"/>
              <a:ext cx="393701" cy="300038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4"/>
                </a:cxn>
                <a:cxn ang="0">
                  <a:pos x="34" y="0"/>
                </a:cxn>
                <a:cxn ang="0">
                  <a:pos x="28" y="6"/>
                </a:cxn>
                <a:cxn ang="0">
                  <a:pos x="28" y="17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9" y="26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34" h="26">
                  <a:moveTo>
                    <a:pt x="3" y="15"/>
                  </a:moveTo>
                  <a:cubicBezTo>
                    <a:pt x="3" y="15"/>
                    <a:pt x="3" y="14"/>
                    <a:pt x="3" y="13"/>
                  </a:cubicBezTo>
                  <a:cubicBezTo>
                    <a:pt x="2" y="13"/>
                    <a:pt x="1" y="12"/>
                    <a:pt x="0" y="11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6" y="8"/>
                    <a:pt x="6" y="7"/>
                    <a:pt x="7" y="4"/>
                  </a:cubicBezTo>
                  <a:cubicBezTo>
                    <a:pt x="9" y="6"/>
                    <a:pt x="14" y="4"/>
                    <a:pt x="17" y="4"/>
                  </a:cubicBezTo>
                  <a:cubicBezTo>
                    <a:pt x="24" y="4"/>
                    <a:pt x="27" y="1"/>
                    <a:pt x="34" y="0"/>
                  </a:cubicBezTo>
                  <a:cubicBezTo>
                    <a:pt x="34" y="0"/>
                    <a:pt x="28" y="5"/>
                    <a:pt x="28" y="6"/>
                  </a:cubicBezTo>
                  <a:cubicBezTo>
                    <a:pt x="28" y="9"/>
                    <a:pt x="29" y="15"/>
                    <a:pt x="28" y="17"/>
                  </a:cubicBezTo>
                  <a:cubicBezTo>
                    <a:pt x="27" y="19"/>
                    <a:pt x="23" y="20"/>
                    <a:pt x="20" y="22"/>
                  </a:cubicBezTo>
                  <a:lnTo>
                    <a:pt x="20" y="22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4" y="24"/>
                  </a:lnTo>
                  <a:cubicBezTo>
                    <a:pt x="4" y="23"/>
                    <a:pt x="7" y="19"/>
                    <a:pt x="8" y="18"/>
                  </a:cubicBezTo>
                  <a:lnTo>
                    <a:pt x="8" y="18"/>
                  </a:lnTo>
                  <a:lnTo>
                    <a:pt x="8" y="15"/>
                  </a:lnTo>
                  <a:lnTo>
                    <a:pt x="8" y="15"/>
                  </a:lnTo>
                  <a:cubicBezTo>
                    <a:pt x="6" y="16"/>
                    <a:pt x="4" y="15"/>
                    <a:pt x="3" y="15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Freeform 60"/>
            <p:cNvSpPr>
              <a:spLocks/>
            </p:cNvSpPr>
            <p:nvPr/>
          </p:nvSpPr>
          <p:spPr bwMode="auto">
            <a:xfrm>
              <a:off x="2979738" y="4738836"/>
              <a:ext cx="69850" cy="2555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5" y="2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cubicBezTo>
                    <a:pt x="5" y="0"/>
                    <a:pt x="5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lnTo>
                    <a:pt x="6" y="6"/>
                  </a:lnTo>
                  <a:lnTo>
                    <a:pt x="5" y="22"/>
                  </a:lnTo>
                  <a:lnTo>
                    <a:pt x="0" y="8"/>
                  </a:lnTo>
                  <a:lnTo>
                    <a:pt x="0" y="8"/>
                  </a:lnTo>
                  <a:cubicBezTo>
                    <a:pt x="0" y="8"/>
                    <a:pt x="2" y="3"/>
                    <a:pt x="3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839789" y="3429149"/>
              <a:ext cx="58736" cy="5715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4"/>
                    <a:pt x="0" y="5"/>
                    <a:pt x="0" y="3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5" y="0"/>
                    <a:pt x="4" y="1"/>
                    <a:pt x="5" y="0"/>
                  </a:cubicBezTo>
                  <a:cubicBezTo>
                    <a:pt x="5" y="2"/>
                    <a:pt x="4" y="3"/>
                    <a:pt x="4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Freeform 62"/>
            <p:cNvSpPr>
              <a:spLocks/>
            </p:cNvSpPr>
            <p:nvPr/>
          </p:nvSpPr>
          <p:spPr bwMode="auto">
            <a:xfrm>
              <a:off x="690563" y="3359299"/>
              <a:ext cx="207962" cy="300037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3" y="9"/>
                </a:cxn>
                <a:cxn ang="0">
                  <a:pos x="18" y="11"/>
                </a:cxn>
                <a:cxn ang="0">
                  <a:pos x="18" y="17"/>
                </a:cxn>
                <a:cxn ang="0">
                  <a:pos x="16" y="21"/>
                </a:cxn>
                <a:cxn ang="0">
                  <a:pos x="13" y="22"/>
                </a:cxn>
                <a:cxn ang="0">
                  <a:pos x="9" y="23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6" y="18"/>
                </a:cxn>
                <a:cxn ang="0">
                  <a:pos x="3" y="18"/>
                </a:cxn>
                <a:cxn ang="0">
                  <a:pos x="4" y="15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10"/>
                </a:cxn>
                <a:cxn ang="0">
                  <a:pos x="9" y="5"/>
                </a:cxn>
                <a:cxn ang="0">
                  <a:pos x="14" y="1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6" y="6"/>
                </a:cxn>
              </a:cxnLst>
              <a:rect l="0" t="0" r="r" b="b"/>
              <a:pathLst>
                <a:path w="18" h="26">
                  <a:moveTo>
                    <a:pt x="16" y="6"/>
                  </a:moveTo>
                  <a:cubicBezTo>
                    <a:pt x="15" y="7"/>
                    <a:pt x="14" y="9"/>
                    <a:pt x="13" y="9"/>
                  </a:cubicBezTo>
                  <a:cubicBezTo>
                    <a:pt x="13" y="11"/>
                    <a:pt x="17" y="11"/>
                    <a:pt x="18" y="11"/>
                  </a:cubicBezTo>
                  <a:cubicBezTo>
                    <a:pt x="18" y="13"/>
                    <a:pt x="18" y="14"/>
                    <a:pt x="18" y="17"/>
                  </a:cubicBezTo>
                  <a:cubicBezTo>
                    <a:pt x="18" y="18"/>
                    <a:pt x="16" y="19"/>
                    <a:pt x="16" y="21"/>
                  </a:cubicBezTo>
                  <a:cubicBezTo>
                    <a:pt x="14" y="21"/>
                    <a:pt x="13" y="21"/>
                    <a:pt x="13" y="22"/>
                  </a:cubicBezTo>
                  <a:cubicBezTo>
                    <a:pt x="11" y="22"/>
                    <a:pt x="10" y="23"/>
                    <a:pt x="9" y="23"/>
                  </a:cubicBezTo>
                  <a:cubicBezTo>
                    <a:pt x="5" y="23"/>
                    <a:pt x="4" y="25"/>
                    <a:pt x="1" y="26"/>
                  </a:cubicBezTo>
                  <a:lnTo>
                    <a:pt x="1" y="26"/>
                  </a:lnTo>
                  <a:lnTo>
                    <a:pt x="2" y="24"/>
                  </a:lnTo>
                  <a:lnTo>
                    <a:pt x="2" y="24"/>
                  </a:lnTo>
                  <a:cubicBezTo>
                    <a:pt x="1" y="24"/>
                    <a:pt x="1" y="24"/>
                    <a:pt x="0" y="24"/>
                  </a:cubicBez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cubicBezTo>
                    <a:pt x="1" y="21"/>
                    <a:pt x="2" y="20"/>
                    <a:pt x="2" y="19"/>
                  </a:cubicBezTo>
                  <a:cubicBezTo>
                    <a:pt x="4" y="19"/>
                    <a:pt x="5" y="19"/>
                    <a:pt x="6" y="18"/>
                  </a:cubicBezTo>
                  <a:cubicBezTo>
                    <a:pt x="5" y="18"/>
                    <a:pt x="3" y="19"/>
                    <a:pt x="3" y="18"/>
                  </a:cubicBezTo>
                  <a:cubicBezTo>
                    <a:pt x="3" y="18"/>
                    <a:pt x="4" y="15"/>
                    <a:pt x="4" y="15"/>
                  </a:cubicBezTo>
                  <a:cubicBezTo>
                    <a:pt x="1" y="15"/>
                    <a:pt x="1" y="14"/>
                    <a:pt x="0" y="12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10"/>
                    <a:pt x="9" y="6"/>
                    <a:pt x="9" y="5"/>
                  </a:cubicBezTo>
                  <a:cubicBezTo>
                    <a:pt x="11" y="5"/>
                    <a:pt x="10" y="0"/>
                    <a:pt x="14" y="1"/>
                  </a:cubicBezTo>
                  <a:cubicBezTo>
                    <a:pt x="15" y="3"/>
                    <a:pt x="17" y="5"/>
                    <a:pt x="15" y="6"/>
                  </a:cubicBezTo>
                  <a:lnTo>
                    <a:pt x="15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714374" y="4113361"/>
              <a:ext cx="623888" cy="485776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44" y="7"/>
                </a:cxn>
                <a:cxn ang="0">
                  <a:pos x="46" y="6"/>
                </a:cxn>
                <a:cxn ang="0">
                  <a:pos x="53" y="7"/>
                </a:cxn>
                <a:cxn ang="0">
                  <a:pos x="53" y="11"/>
                </a:cxn>
                <a:cxn ang="0">
                  <a:pos x="42" y="19"/>
                </a:cxn>
                <a:cxn ang="0">
                  <a:pos x="37" y="32"/>
                </a:cxn>
                <a:cxn ang="0">
                  <a:pos x="30" y="38"/>
                </a:cxn>
                <a:cxn ang="0">
                  <a:pos x="15" y="42"/>
                </a:cxn>
                <a:cxn ang="0">
                  <a:pos x="9" y="35"/>
                </a:cxn>
                <a:cxn ang="0">
                  <a:pos x="10" y="24"/>
                </a:cxn>
                <a:cxn ang="0">
                  <a:pos x="14" y="13"/>
                </a:cxn>
                <a:cxn ang="0">
                  <a:pos x="14" y="11"/>
                </a:cxn>
                <a:cxn ang="0">
                  <a:pos x="2" y="10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31" y="3"/>
                </a:cxn>
                <a:cxn ang="0">
                  <a:pos x="31" y="3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54" h="42">
                  <a:moveTo>
                    <a:pt x="33" y="1"/>
                  </a:moveTo>
                  <a:cubicBezTo>
                    <a:pt x="34" y="4"/>
                    <a:pt x="41" y="7"/>
                    <a:pt x="44" y="7"/>
                  </a:cubicBezTo>
                  <a:cubicBezTo>
                    <a:pt x="45" y="7"/>
                    <a:pt x="46" y="6"/>
                    <a:pt x="46" y="6"/>
                  </a:cubicBezTo>
                  <a:cubicBezTo>
                    <a:pt x="47" y="8"/>
                    <a:pt x="50" y="7"/>
                    <a:pt x="53" y="7"/>
                  </a:cubicBezTo>
                  <a:cubicBezTo>
                    <a:pt x="53" y="8"/>
                    <a:pt x="54" y="11"/>
                    <a:pt x="53" y="11"/>
                  </a:cubicBezTo>
                  <a:cubicBezTo>
                    <a:pt x="47" y="12"/>
                    <a:pt x="45" y="17"/>
                    <a:pt x="42" y="19"/>
                  </a:cubicBezTo>
                  <a:cubicBezTo>
                    <a:pt x="35" y="23"/>
                    <a:pt x="42" y="27"/>
                    <a:pt x="37" y="32"/>
                  </a:cubicBezTo>
                  <a:cubicBezTo>
                    <a:pt x="27" y="39"/>
                    <a:pt x="33" y="38"/>
                    <a:pt x="30" y="38"/>
                  </a:cubicBezTo>
                  <a:cubicBezTo>
                    <a:pt x="18" y="37"/>
                    <a:pt x="17" y="42"/>
                    <a:pt x="15" y="42"/>
                  </a:cubicBezTo>
                  <a:cubicBezTo>
                    <a:pt x="13" y="41"/>
                    <a:pt x="12" y="35"/>
                    <a:pt x="9" y="35"/>
                  </a:cubicBezTo>
                  <a:cubicBezTo>
                    <a:pt x="11" y="31"/>
                    <a:pt x="10" y="29"/>
                    <a:pt x="10" y="24"/>
                  </a:cubicBezTo>
                  <a:cubicBezTo>
                    <a:pt x="10" y="23"/>
                    <a:pt x="14" y="14"/>
                    <a:pt x="14" y="13"/>
                  </a:cubicBezTo>
                  <a:cubicBezTo>
                    <a:pt x="14" y="12"/>
                    <a:pt x="14" y="12"/>
                    <a:pt x="14" y="11"/>
                  </a:cubicBezTo>
                  <a:cubicBezTo>
                    <a:pt x="10" y="11"/>
                    <a:pt x="6" y="10"/>
                    <a:pt x="2" y="10"/>
                  </a:cubicBezTo>
                  <a:cubicBezTo>
                    <a:pt x="2" y="8"/>
                    <a:pt x="0" y="4"/>
                    <a:pt x="0" y="3"/>
                  </a:cubicBezTo>
                  <a:cubicBezTo>
                    <a:pt x="4" y="3"/>
                    <a:pt x="5" y="0"/>
                    <a:pt x="7" y="0"/>
                  </a:cubicBezTo>
                  <a:cubicBezTo>
                    <a:pt x="11" y="0"/>
                    <a:pt x="13" y="2"/>
                    <a:pt x="16" y="2"/>
                  </a:cubicBezTo>
                  <a:cubicBezTo>
                    <a:pt x="19" y="2"/>
                    <a:pt x="20" y="3"/>
                    <a:pt x="22" y="3"/>
                  </a:cubicBezTo>
                  <a:lnTo>
                    <a:pt x="22" y="3"/>
                  </a:lnTo>
                  <a:lnTo>
                    <a:pt x="31" y="3"/>
                  </a:lnTo>
                  <a:lnTo>
                    <a:pt x="31" y="3"/>
                  </a:lnTo>
                  <a:cubicBezTo>
                    <a:pt x="31" y="3"/>
                    <a:pt x="32" y="2"/>
                    <a:pt x="33" y="1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690563" y="4240360"/>
              <a:ext cx="184151" cy="3000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2" y="13"/>
                </a:cxn>
                <a:cxn ang="0">
                  <a:pos x="11" y="24"/>
                </a:cxn>
                <a:cxn ang="0">
                  <a:pos x="4" y="25"/>
                </a:cxn>
                <a:cxn ang="0">
                  <a:pos x="0" y="15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26">
                  <a:moveTo>
                    <a:pt x="5" y="0"/>
                  </a:moveTo>
                  <a:cubicBezTo>
                    <a:pt x="10" y="0"/>
                    <a:pt x="12" y="0"/>
                    <a:pt x="16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3"/>
                    <a:pt x="12" y="12"/>
                    <a:pt x="12" y="13"/>
                  </a:cubicBezTo>
                  <a:cubicBezTo>
                    <a:pt x="12" y="18"/>
                    <a:pt x="13" y="20"/>
                    <a:pt x="11" y="24"/>
                  </a:cubicBezTo>
                  <a:cubicBezTo>
                    <a:pt x="5" y="25"/>
                    <a:pt x="8" y="26"/>
                    <a:pt x="4" y="25"/>
                  </a:cubicBezTo>
                  <a:cubicBezTo>
                    <a:pt x="4" y="21"/>
                    <a:pt x="0" y="19"/>
                    <a:pt x="0" y="15"/>
                  </a:cubicBezTo>
                  <a:cubicBezTo>
                    <a:pt x="0" y="11"/>
                    <a:pt x="3" y="8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0"/>
                    <a:pt x="5" y="1"/>
                    <a:pt x="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1811338" y="4459436"/>
              <a:ext cx="139700" cy="1063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2" h="9">
                  <a:moveTo>
                    <a:pt x="7" y="0"/>
                  </a:moveTo>
                  <a:lnTo>
                    <a:pt x="8" y="2"/>
                  </a:lnTo>
                  <a:lnTo>
                    <a:pt x="8" y="2"/>
                  </a:lnTo>
                  <a:cubicBezTo>
                    <a:pt x="9" y="0"/>
                    <a:pt x="1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0"/>
                  </a:lnTo>
                  <a:lnTo>
                    <a:pt x="12" y="8"/>
                  </a:lnTo>
                  <a:lnTo>
                    <a:pt x="12" y="8"/>
                  </a:lnTo>
                  <a:cubicBezTo>
                    <a:pt x="10" y="9"/>
                    <a:pt x="8" y="7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4" y="5"/>
                    <a:pt x="0" y="3"/>
                    <a:pt x="0" y="0"/>
                  </a:cubicBez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2378075" y="4610249"/>
              <a:ext cx="150814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6" y="0"/>
                    <a:pt x="10" y="3"/>
                    <a:pt x="13" y="0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1" y="4"/>
                    <a:pt x="8" y="5"/>
                    <a:pt x="7" y="5"/>
                  </a:cubicBezTo>
                  <a:cubicBezTo>
                    <a:pt x="4" y="5"/>
                    <a:pt x="3" y="3"/>
                    <a:pt x="0" y="3"/>
                  </a:cubicBez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1581150" y="4262586"/>
              <a:ext cx="79376" cy="1635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5" y="1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14">
                  <a:moveTo>
                    <a:pt x="0" y="3"/>
                  </a:moveTo>
                  <a:cubicBezTo>
                    <a:pt x="3" y="3"/>
                    <a:pt x="3" y="1"/>
                    <a:pt x="5" y="0"/>
                  </a:cubicBezTo>
                  <a:cubicBezTo>
                    <a:pt x="7" y="1"/>
                    <a:pt x="6" y="3"/>
                    <a:pt x="7" y="6"/>
                  </a:cubicBezTo>
                  <a:lnTo>
                    <a:pt x="7" y="6"/>
                  </a:lnTo>
                  <a:lnTo>
                    <a:pt x="7" y="9"/>
                  </a:lnTo>
                  <a:lnTo>
                    <a:pt x="7" y="9"/>
                  </a:lnTo>
                  <a:cubicBezTo>
                    <a:pt x="6" y="11"/>
                    <a:pt x="5" y="11"/>
                    <a:pt x="5" y="14"/>
                  </a:cubicBezTo>
                  <a:cubicBezTo>
                    <a:pt x="1" y="11"/>
                    <a:pt x="0" y="7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1603375" y="4148285"/>
              <a:ext cx="46039" cy="10318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0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4" h="9">
                  <a:moveTo>
                    <a:pt x="1" y="3"/>
                  </a:moveTo>
                  <a:cubicBezTo>
                    <a:pt x="1" y="3"/>
                    <a:pt x="4" y="0"/>
                    <a:pt x="4" y="0"/>
                  </a:cubicBezTo>
                  <a:cubicBezTo>
                    <a:pt x="4" y="3"/>
                    <a:pt x="3" y="8"/>
                    <a:pt x="4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1" y="3"/>
                    <a:pt x="1" y="3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Freeform 69"/>
            <p:cNvSpPr>
              <a:spLocks/>
            </p:cNvSpPr>
            <p:nvPr/>
          </p:nvSpPr>
          <p:spPr bwMode="auto">
            <a:xfrm>
              <a:off x="1974851" y="3256110"/>
              <a:ext cx="57150" cy="809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3" y="0"/>
                    <a:pt x="5" y="1"/>
                    <a:pt x="5" y="1"/>
                  </a:cubicBezTo>
                  <a:cubicBezTo>
                    <a:pt x="5" y="3"/>
                    <a:pt x="3" y="7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3071813" y="2594123"/>
              <a:ext cx="92075" cy="8096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7">
                  <a:moveTo>
                    <a:pt x="4" y="2"/>
                  </a:moveTo>
                  <a:cubicBezTo>
                    <a:pt x="6" y="0"/>
                    <a:pt x="6" y="4"/>
                    <a:pt x="8" y="4"/>
                  </a:cubicBezTo>
                  <a:cubicBezTo>
                    <a:pt x="8" y="6"/>
                    <a:pt x="4" y="7"/>
                    <a:pt x="0" y="5"/>
                  </a:cubicBezTo>
                  <a:cubicBezTo>
                    <a:pt x="0" y="4"/>
                    <a:pt x="4" y="3"/>
                    <a:pt x="4" y="2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Freeform 72"/>
            <p:cNvSpPr>
              <a:spLocks/>
            </p:cNvSpPr>
            <p:nvPr/>
          </p:nvSpPr>
          <p:spPr bwMode="auto">
            <a:xfrm>
              <a:off x="2692401" y="2849711"/>
              <a:ext cx="68263" cy="365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6" y="0"/>
                    <a:pt x="6" y="1"/>
                    <a:pt x="6" y="3"/>
                  </a:cubicBezTo>
                  <a:cubicBezTo>
                    <a:pt x="6" y="3"/>
                    <a:pt x="4" y="3"/>
                    <a:pt x="3" y="3"/>
                  </a:cubicBez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2" y="0"/>
                    <a:pt x="3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Freeform 73"/>
            <p:cNvSpPr>
              <a:spLocks/>
            </p:cNvSpPr>
            <p:nvPr/>
          </p:nvSpPr>
          <p:spPr bwMode="auto">
            <a:xfrm>
              <a:off x="817563" y="3197374"/>
              <a:ext cx="439737" cy="54451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4" y="2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16" y="12"/>
                </a:cxn>
                <a:cxn ang="0">
                  <a:pos x="21" y="13"/>
                </a:cxn>
                <a:cxn ang="0">
                  <a:pos x="26" y="20"/>
                </a:cxn>
                <a:cxn ang="0">
                  <a:pos x="27" y="23"/>
                </a:cxn>
                <a:cxn ang="0">
                  <a:pos x="30" y="27"/>
                </a:cxn>
                <a:cxn ang="0">
                  <a:pos x="33" y="29"/>
                </a:cxn>
                <a:cxn ang="0">
                  <a:pos x="33" y="31"/>
                </a:cxn>
                <a:cxn ang="0">
                  <a:pos x="38" y="32"/>
                </a:cxn>
                <a:cxn ang="0">
                  <a:pos x="37" y="36"/>
                </a:cxn>
                <a:cxn ang="0">
                  <a:pos x="34" y="37"/>
                </a:cxn>
                <a:cxn ang="0">
                  <a:pos x="36" y="39"/>
                </a:cxn>
                <a:cxn ang="0">
                  <a:pos x="34" y="43"/>
                </a:cxn>
                <a:cxn ang="0">
                  <a:pos x="34" y="43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7" y="45"/>
                </a:cxn>
                <a:cxn ang="0">
                  <a:pos x="9" y="47"/>
                </a:cxn>
                <a:cxn ang="0">
                  <a:pos x="20" y="38"/>
                </a:cxn>
                <a:cxn ang="0">
                  <a:pos x="17" y="40"/>
                </a:cxn>
                <a:cxn ang="0">
                  <a:pos x="10" y="37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3" y="32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9" y="27"/>
                </a:cxn>
                <a:cxn ang="0">
                  <a:pos x="16" y="23"/>
                </a:cxn>
                <a:cxn ang="0">
                  <a:pos x="11" y="20"/>
                </a:cxn>
                <a:cxn ang="0">
                  <a:pos x="13" y="15"/>
                </a:cxn>
                <a:cxn ang="0">
                  <a:pos x="9" y="20"/>
                </a:cxn>
                <a:cxn ang="0">
                  <a:pos x="6" y="13"/>
                </a:cxn>
                <a:cxn ang="0">
                  <a:pos x="6" y="6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38" h="47">
                  <a:moveTo>
                    <a:pt x="5" y="1"/>
                  </a:moveTo>
                  <a:cubicBezTo>
                    <a:pt x="6" y="0"/>
                    <a:pt x="9" y="2"/>
                    <a:pt x="14" y="2"/>
                  </a:cubicBezTo>
                  <a:cubicBezTo>
                    <a:pt x="15" y="5"/>
                    <a:pt x="0" y="6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0"/>
                    <a:pt x="17" y="12"/>
                    <a:pt x="16" y="12"/>
                  </a:cubicBezTo>
                  <a:cubicBezTo>
                    <a:pt x="17" y="13"/>
                    <a:pt x="21" y="13"/>
                    <a:pt x="21" y="13"/>
                  </a:cubicBezTo>
                  <a:cubicBezTo>
                    <a:pt x="21" y="16"/>
                    <a:pt x="26" y="18"/>
                    <a:pt x="26" y="20"/>
                  </a:cubicBezTo>
                  <a:cubicBezTo>
                    <a:pt x="26" y="21"/>
                    <a:pt x="26" y="22"/>
                    <a:pt x="27" y="23"/>
                  </a:cubicBezTo>
                  <a:cubicBezTo>
                    <a:pt x="28" y="24"/>
                    <a:pt x="28" y="26"/>
                    <a:pt x="30" y="27"/>
                  </a:cubicBezTo>
                  <a:cubicBezTo>
                    <a:pt x="30" y="28"/>
                    <a:pt x="32" y="29"/>
                    <a:pt x="33" y="29"/>
                  </a:cubicBezTo>
                  <a:cubicBezTo>
                    <a:pt x="33" y="30"/>
                    <a:pt x="33" y="31"/>
                    <a:pt x="33" y="31"/>
                  </a:cubicBezTo>
                  <a:cubicBezTo>
                    <a:pt x="36" y="31"/>
                    <a:pt x="36" y="31"/>
                    <a:pt x="38" y="32"/>
                  </a:cubicBezTo>
                  <a:cubicBezTo>
                    <a:pt x="37" y="33"/>
                    <a:pt x="36" y="34"/>
                    <a:pt x="37" y="36"/>
                  </a:cubicBezTo>
                  <a:cubicBezTo>
                    <a:pt x="36" y="36"/>
                    <a:pt x="34" y="37"/>
                    <a:pt x="34" y="37"/>
                  </a:cubicBezTo>
                  <a:cubicBezTo>
                    <a:pt x="34" y="39"/>
                    <a:pt x="36" y="39"/>
                    <a:pt x="36" y="39"/>
                  </a:cubicBezTo>
                  <a:cubicBezTo>
                    <a:pt x="34" y="40"/>
                    <a:pt x="35" y="41"/>
                    <a:pt x="34" y="43"/>
                  </a:cubicBezTo>
                  <a:lnTo>
                    <a:pt x="34" y="43"/>
                  </a:lnTo>
                  <a:lnTo>
                    <a:pt x="17" y="43"/>
                  </a:lnTo>
                  <a:lnTo>
                    <a:pt x="17" y="43"/>
                  </a:lnTo>
                  <a:cubicBezTo>
                    <a:pt x="17" y="44"/>
                    <a:pt x="17" y="44"/>
                    <a:pt x="17" y="45"/>
                  </a:cubicBezTo>
                  <a:cubicBezTo>
                    <a:pt x="14" y="45"/>
                    <a:pt x="10" y="45"/>
                    <a:pt x="9" y="47"/>
                  </a:cubicBezTo>
                  <a:cubicBezTo>
                    <a:pt x="9" y="40"/>
                    <a:pt x="19" y="43"/>
                    <a:pt x="20" y="38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7" y="40"/>
                    <a:pt x="10" y="39"/>
                    <a:pt x="10" y="37"/>
                  </a:cubicBezTo>
                  <a:cubicBezTo>
                    <a:pt x="10" y="35"/>
                    <a:pt x="13" y="35"/>
                    <a:pt x="13" y="35"/>
                  </a:cubicBezTo>
                  <a:lnTo>
                    <a:pt x="13" y="35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11" y="32"/>
                  </a:lnTo>
                  <a:cubicBezTo>
                    <a:pt x="14" y="28"/>
                    <a:pt x="17" y="30"/>
                    <a:pt x="19" y="27"/>
                  </a:cubicBezTo>
                  <a:cubicBezTo>
                    <a:pt x="17" y="25"/>
                    <a:pt x="16" y="24"/>
                    <a:pt x="16" y="23"/>
                  </a:cubicBezTo>
                  <a:cubicBezTo>
                    <a:pt x="13" y="23"/>
                    <a:pt x="11" y="21"/>
                    <a:pt x="11" y="20"/>
                  </a:cubicBezTo>
                  <a:cubicBezTo>
                    <a:pt x="11" y="18"/>
                    <a:pt x="13" y="17"/>
                    <a:pt x="13" y="15"/>
                  </a:cubicBezTo>
                  <a:cubicBezTo>
                    <a:pt x="11" y="16"/>
                    <a:pt x="10" y="19"/>
                    <a:pt x="9" y="20"/>
                  </a:cubicBezTo>
                  <a:cubicBezTo>
                    <a:pt x="6" y="14"/>
                    <a:pt x="6" y="15"/>
                    <a:pt x="6" y="13"/>
                  </a:cubicBezTo>
                  <a:cubicBezTo>
                    <a:pt x="5" y="13"/>
                    <a:pt x="6" y="8"/>
                    <a:pt x="6" y="6"/>
                  </a:cubicBezTo>
                  <a:cubicBezTo>
                    <a:pt x="7" y="4"/>
                    <a:pt x="5" y="4"/>
                    <a:pt x="5" y="4"/>
                  </a:cubicBezTo>
                  <a:cubicBezTo>
                    <a:pt x="6" y="4"/>
                    <a:pt x="6" y="2"/>
                    <a:pt x="6" y="2"/>
                  </a:cubicBez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ubicBezTo>
                    <a:pt x="5" y="1"/>
                    <a:pt x="5" y="1"/>
                    <a:pt x="5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Freeform 74"/>
            <p:cNvSpPr>
              <a:spLocks/>
            </p:cNvSpPr>
            <p:nvPr/>
          </p:nvSpPr>
          <p:spPr bwMode="auto">
            <a:xfrm>
              <a:off x="2852738" y="4610249"/>
              <a:ext cx="104775" cy="698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4" y="5"/>
                    <a:pt x="7" y="4"/>
                    <a:pt x="7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5" y="0"/>
                    <a:pt x="1" y="3"/>
                    <a:pt x="0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Freeform 75"/>
            <p:cNvSpPr>
              <a:spLocks/>
            </p:cNvSpPr>
            <p:nvPr/>
          </p:nvSpPr>
          <p:spPr bwMode="auto">
            <a:xfrm>
              <a:off x="1649413" y="3800624"/>
              <a:ext cx="395287" cy="150812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7" y="2"/>
                </a:cxn>
                <a:cxn ang="0">
                  <a:pos x="16" y="4"/>
                </a:cxn>
                <a:cxn ang="0">
                  <a:pos x="18" y="7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8" y="13"/>
                </a:cxn>
                <a:cxn ang="0">
                  <a:pos x="22" y="13"/>
                </a:cxn>
                <a:cxn ang="0">
                  <a:pos x="28" y="11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9" y="1"/>
                </a:cxn>
              </a:cxnLst>
              <a:rect l="0" t="0" r="r" b="b"/>
              <a:pathLst>
                <a:path w="34" h="13">
                  <a:moveTo>
                    <a:pt x="19" y="1"/>
                  </a:moveTo>
                  <a:cubicBezTo>
                    <a:pt x="18" y="1"/>
                    <a:pt x="18" y="2"/>
                    <a:pt x="17" y="2"/>
                  </a:cubicBezTo>
                  <a:cubicBezTo>
                    <a:pt x="17" y="3"/>
                    <a:pt x="16" y="4"/>
                    <a:pt x="16" y="4"/>
                  </a:cubicBezTo>
                  <a:cubicBezTo>
                    <a:pt x="16" y="6"/>
                    <a:pt x="17" y="6"/>
                    <a:pt x="18" y="7"/>
                  </a:cubicBezTo>
                  <a:cubicBezTo>
                    <a:pt x="14" y="8"/>
                    <a:pt x="12" y="9"/>
                    <a:pt x="5" y="8"/>
                  </a:cubicBezTo>
                  <a:lnTo>
                    <a:pt x="5" y="8"/>
                  </a:lnTo>
                  <a:lnTo>
                    <a:pt x="2" y="10"/>
                  </a:lnTo>
                  <a:lnTo>
                    <a:pt x="2" y="10"/>
                  </a:lnTo>
                  <a:cubicBezTo>
                    <a:pt x="3" y="11"/>
                    <a:pt x="0" y="12"/>
                    <a:pt x="7" y="11"/>
                  </a:cubicBezTo>
                  <a:lnTo>
                    <a:pt x="7" y="11"/>
                  </a:lnTo>
                  <a:lnTo>
                    <a:pt x="11" y="10"/>
                  </a:lnTo>
                  <a:lnTo>
                    <a:pt x="11" y="10"/>
                  </a:lnTo>
                  <a:cubicBezTo>
                    <a:pt x="13" y="12"/>
                    <a:pt x="16" y="13"/>
                    <a:pt x="18" y="13"/>
                  </a:cubicBezTo>
                  <a:cubicBezTo>
                    <a:pt x="20" y="13"/>
                    <a:pt x="21" y="13"/>
                    <a:pt x="22" y="13"/>
                  </a:cubicBezTo>
                  <a:cubicBezTo>
                    <a:pt x="24" y="13"/>
                    <a:pt x="26" y="12"/>
                    <a:pt x="28" y="11"/>
                  </a:cubicBezTo>
                  <a:cubicBezTo>
                    <a:pt x="31" y="10"/>
                    <a:pt x="32" y="7"/>
                    <a:pt x="34" y="5"/>
                  </a:cubicBezTo>
                  <a:cubicBezTo>
                    <a:pt x="33" y="4"/>
                    <a:pt x="31" y="4"/>
                    <a:pt x="31" y="2"/>
                  </a:cubicBezTo>
                  <a:cubicBezTo>
                    <a:pt x="29" y="2"/>
                    <a:pt x="29" y="0"/>
                    <a:pt x="27" y="0"/>
                  </a:cubicBezTo>
                  <a:lnTo>
                    <a:pt x="27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Freeform 76"/>
            <p:cNvSpPr>
              <a:spLocks/>
            </p:cNvSpPr>
            <p:nvPr/>
          </p:nvSpPr>
          <p:spPr bwMode="auto">
            <a:xfrm>
              <a:off x="3454400" y="4343549"/>
              <a:ext cx="1098550" cy="928687"/>
            </a:xfrm>
            <a:custGeom>
              <a:avLst/>
              <a:gdLst/>
              <a:ahLst/>
              <a:cxnLst>
                <a:cxn ang="0">
                  <a:pos x="79" y="25"/>
                </a:cxn>
                <a:cxn ang="0">
                  <a:pos x="77" y="18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1" y="10"/>
                </a:cxn>
                <a:cxn ang="0">
                  <a:pos x="51" y="10"/>
                </a:cxn>
                <a:cxn ang="0">
                  <a:pos x="45" y="14"/>
                </a:cxn>
                <a:cxn ang="0">
                  <a:pos x="42" y="14"/>
                </a:cxn>
                <a:cxn ang="0">
                  <a:pos x="42" y="14"/>
                </a:cxn>
                <a:cxn ang="0">
                  <a:pos x="43" y="15"/>
                </a:cxn>
                <a:cxn ang="0">
                  <a:pos x="43" y="15"/>
                </a:cxn>
                <a:cxn ang="0">
                  <a:pos x="34" y="18"/>
                </a:cxn>
                <a:cxn ang="0">
                  <a:pos x="31" y="18"/>
                </a:cxn>
                <a:cxn ang="0">
                  <a:pos x="27" y="14"/>
                </a:cxn>
                <a:cxn ang="0">
                  <a:pos x="18" y="10"/>
                </a:cxn>
                <a:cxn ang="0">
                  <a:pos x="15" y="0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12" y="26"/>
                </a:cxn>
                <a:cxn ang="0">
                  <a:pos x="10" y="30"/>
                </a:cxn>
                <a:cxn ang="0">
                  <a:pos x="21" y="41"/>
                </a:cxn>
                <a:cxn ang="0">
                  <a:pos x="21" y="47"/>
                </a:cxn>
                <a:cxn ang="0">
                  <a:pos x="21" y="47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30" y="52"/>
                </a:cxn>
                <a:cxn ang="0">
                  <a:pos x="38" y="64"/>
                </a:cxn>
                <a:cxn ang="0">
                  <a:pos x="41" y="66"/>
                </a:cxn>
                <a:cxn ang="0">
                  <a:pos x="44" y="66"/>
                </a:cxn>
                <a:cxn ang="0">
                  <a:pos x="54" y="71"/>
                </a:cxn>
                <a:cxn ang="0">
                  <a:pos x="55" y="71"/>
                </a:cxn>
                <a:cxn ang="0">
                  <a:pos x="60" y="70"/>
                </a:cxn>
                <a:cxn ang="0">
                  <a:pos x="64" y="68"/>
                </a:cxn>
                <a:cxn ang="0">
                  <a:pos x="68" y="77"/>
                </a:cxn>
                <a:cxn ang="0">
                  <a:pos x="73" y="78"/>
                </a:cxn>
                <a:cxn ang="0">
                  <a:pos x="90" y="80"/>
                </a:cxn>
                <a:cxn ang="0">
                  <a:pos x="90" y="76"/>
                </a:cxn>
                <a:cxn ang="0">
                  <a:pos x="95" y="71"/>
                </a:cxn>
                <a:cxn ang="0">
                  <a:pos x="95" y="71"/>
                </a:cxn>
                <a:cxn ang="0">
                  <a:pos x="95" y="69"/>
                </a:cxn>
                <a:cxn ang="0">
                  <a:pos x="95" y="69"/>
                </a:cxn>
                <a:cxn ang="0">
                  <a:pos x="93" y="64"/>
                </a:cxn>
                <a:cxn ang="0">
                  <a:pos x="84" y="55"/>
                </a:cxn>
                <a:cxn ang="0">
                  <a:pos x="86" y="48"/>
                </a:cxn>
                <a:cxn ang="0">
                  <a:pos x="82" y="46"/>
                </a:cxn>
                <a:cxn ang="0">
                  <a:pos x="78" y="34"/>
                </a:cxn>
                <a:cxn ang="0">
                  <a:pos x="76" y="32"/>
                </a:cxn>
                <a:cxn ang="0">
                  <a:pos x="79" y="28"/>
                </a:cxn>
                <a:cxn ang="0">
                  <a:pos x="79" y="25"/>
                </a:cxn>
                <a:cxn ang="0">
                  <a:pos x="79" y="25"/>
                </a:cxn>
              </a:cxnLst>
              <a:rect l="0" t="0" r="r" b="b"/>
              <a:pathLst>
                <a:path w="95" h="80">
                  <a:moveTo>
                    <a:pt x="79" y="25"/>
                  </a:moveTo>
                  <a:cubicBezTo>
                    <a:pt x="78" y="22"/>
                    <a:pt x="78" y="20"/>
                    <a:pt x="77" y="18"/>
                  </a:cubicBezTo>
                  <a:cubicBezTo>
                    <a:pt x="69" y="18"/>
                    <a:pt x="69" y="9"/>
                    <a:pt x="58" y="10"/>
                  </a:cubicBezTo>
                  <a:lnTo>
                    <a:pt x="58" y="10"/>
                  </a:lnTo>
                  <a:lnTo>
                    <a:pt x="51" y="10"/>
                  </a:lnTo>
                  <a:lnTo>
                    <a:pt x="51" y="10"/>
                  </a:lnTo>
                  <a:cubicBezTo>
                    <a:pt x="50" y="10"/>
                    <a:pt x="46" y="14"/>
                    <a:pt x="45" y="14"/>
                  </a:cubicBezTo>
                  <a:cubicBezTo>
                    <a:pt x="44" y="14"/>
                    <a:pt x="43" y="14"/>
                    <a:pt x="42" y="14"/>
                  </a:cubicBezTo>
                  <a:lnTo>
                    <a:pt x="42" y="14"/>
                  </a:lnTo>
                  <a:lnTo>
                    <a:pt x="43" y="15"/>
                  </a:lnTo>
                  <a:lnTo>
                    <a:pt x="43" y="15"/>
                  </a:lnTo>
                  <a:cubicBezTo>
                    <a:pt x="39" y="17"/>
                    <a:pt x="37" y="18"/>
                    <a:pt x="34" y="18"/>
                  </a:cubicBezTo>
                  <a:cubicBezTo>
                    <a:pt x="33" y="18"/>
                    <a:pt x="32" y="18"/>
                    <a:pt x="31" y="18"/>
                  </a:cubicBezTo>
                  <a:cubicBezTo>
                    <a:pt x="30" y="18"/>
                    <a:pt x="29" y="15"/>
                    <a:pt x="27" y="14"/>
                  </a:cubicBezTo>
                  <a:cubicBezTo>
                    <a:pt x="26" y="14"/>
                    <a:pt x="19" y="13"/>
                    <a:pt x="18" y="10"/>
                  </a:cubicBezTo>
                  <a:cubicBezTo>
                    <a:pt x="19" y="4"/>
                    <a:pt x="18" y="0"/>
                    <a:pt x="15" y="0"/>
                  </a:cubicBezTo>
                  <a:cubicBezTo>
                    <a:pt x="12" y="0"/>
                    <a:pt x="13" y="6"/>
                    <a:pt x="11" y="6"/>
                  </a:cubicBezTo>
                  <a:cubicBezTo>
                    <a:pt x="8" y="6"/>
                    <a:pt x="1" y="3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2"/>
                    <a:pt x="0" y="3"/>
                    <a:pt x="0" y="4"/>
                  </a:cubicBezTo>
                  <a:cubicBezTo>
                    <a:pt x="0" y="10"/>
                    <a:pt x="3" y="10"/>
                    <a:pt x="4" y="16"/>
                  </a:cubicBez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cubicBezTo>
                    <a:pt x="6" y="18"/>
                    <a:pt x="10" y="25"/>
                    <a:pt x="12" y="26"/>
                  </a:cubicBezTo>
                  <a:cubicBezTo>
                    <a:pt x="11" y="27"/>
                    <a:pt x="10" y="27"/>
                    <a:pt x="10" y="30"/>
                  </a:cubicBezTo>
                  <a:cubicBezTo>
                    <a:pt x="10" y="34"/>
                    <a:pt x="16" y="41"/>
                    <a:pt x="21" y="41"/>
                  </a:cubicBezTo>
                  <a:cubicBezTo>
                    <a:pt x="21" y="42"/>
                    <a:pt x="22" y="44"/>
                    <a:pt x="21" y="47"/>
                  </a:cubicBezTo>
                  <a:lnTo>
                    <a:pt x="21" y="47"/>
                  </a:lnTo>
                  <a:lnTo>
                    <a:pt x="25" y="52"/>
                  </a:lnTo>
                  <a:lnTo>
                    <a:pt x="25" y="52"/>
                  </a:lnTo>
                  <a:cubicBezTo>
                    <a:pt x="26" y="52"/>
                    <a:pt x="27" y="53"/>
                    <a:pt x="30" y="52"/>
                  </a:cubicBezTo>
                  <a:cubicBezTo>
                    <a:pt x="30" y="52"/>
                    <a:pt x="37" y="63"/>
                    <a:pt x="38" y="64"/>
                  </a:cubicBezTo>
                  <a:cubicBezTo>
                    <a:pt x="39" y="64"/>
                    <a:pt x="39" y="66"/>
                    <a:pt x="41" y="66"/>
                  </a:cubicBezTo>
                  <a:cubicBezTo>
                    <a:pt x="42" y="66"/>
                    <a:pt x="43" y="66"/>
                    <a:pt x="44" y="66"/>
                  </a:cubicBezTo>
                  <a:cubicBezTo>
                    <a:pt x="44" y="69"/>
                    <a:pt x="50" y="71"/>
                    <a:pt x="54" y="71"/>
                  </a:cubicBezTo>
                  <a:cubicBezTo>
                    <a:pt x="54" y="71"/>
                    <a:pt x="55" y="71"/>
                    <a:pt x="55" y="71"/>
                  </a:cubicBezTo>
                  <a:cubicBezTo>
                    <a:pt x="57" y="71"/>
                    <a:pt x="58" y="71"/>
                    <a:pt x="60" y="70"/>
                  </a:cubicBezTo>
                  <a:cubicBezTo>
                    <a:pt x="60" y="70"/>
                    <a:pt x="61" y="68"/>
                    <a:pt x="64" y="68"/>
                  </a:cubicBezTo>
                  <a:cubicBezTo>
                    <a:pt x="67" y="68"/>
                    <a:pt x="65" y="75"/>
                    <a:pt x="68" y="77"/>
                  </a:cubicBezTo>
                  <a:cubicBezTo>
                    <a:pt x="68" y="77"/>
                    <a:pt x="72" y="78"/>
                    <a:pt x="73" y="78"/>
                  </a:cubicBezTo>
                  <a:cubicBezTo>
                    <a:pt x="80" y="78"/>
                    <a:pt x="83" y="80"/>
                    <a:pt x="90" y="80"/>
                  </a:cubicBezTo>
                  <a:cubicBezTo>
                    <a:pt x="90" y="77"/>
                    <a:pt x="90" y="76"/>
                    <a:pt x="90" y="76"/>
                  </a:cubicBezTo>
                  <a:cubicBezTo>
                    <a:pt x="90" y="73"/>
                    <a:pt x="93" y="72"/>
                    <a:pt x="95" y="71"/>
                  </a:cubicBezTo>
                  <a:lnTo>
                    <a:pt x="95" y="71"/>
                  </a:lnTo>
                  <a:lnTo>
                    <a:pt x="95" y="69"/>
                  </a:lnTo>
                  <a:lnTo>
                    <a:pt x="95" y="69"/>
                  </a:lnTo>
                  <a:cubicBezTo>
                    <a:pt x="93" y="69"/>
                    <a:pt x="93" y="66"/>
                    <a:pt x="93" y="64"/>
                  </a:cubicBezTo>
                  <a:cubicBezTo>
                    <a:pt x="90" y="64"/>
                    <a:pt x="84" y="57"/>
                    <a:pt x="84" y="55"/>
                  </a:cubicBezTo>
                  <a:cubicBezTo>
                    <a:pt x="84" y="52"/>
                    <a:pt x="86" y="51"/>
                    <a:pt x="86" y="48"/>
                  </a:cubicBezTo>
                  <a:cubicBezTo>
                    <a:pt x="86" y="45"/>
                    <a:pt x="84" y="46"/>
                    <a:pt x="82" y="46"/>
                  </a:cubicBezTo>
                  <a:cubicBezTo>
                    <a:pt x="79" y="46"/>
                    <a:pt x="78" y="36"/>
                    <a:pt x="78" y="34"/>
                  </a:cubicBezTo>
                  <a:cubicBezTo>
                    <a:pt x="77" y="34"/>
                    <a:pt x="76" y="33"/>
                    <a:pt x="76" y="32"/>
                  </a:cubicBezTo>
                  <a:cubicBezTo>
                    <a:pt x="76" y="30"/>
                    <a:pt x="79" y="29"/>
                    <a:pt x="79" y="28"/>
                  </a:cubicBezTo>
                  <a:cubicBezTo>
                    <a:pt x="79" y="26"/>
                    <a:pt x="79" y="27"/>
                    <a:pt x="79" y="25"/>
                  </a:cubicBezTo>
                  <a:lnTo>
                    <a:pt x="79" y="25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Freeform 77"/>
            <p:cNvSpPr>
              <a:spLocks/>
            </p:cNvSpPr>
            <p:nvPr/>
          </p:nvSpPr>
          <p:spPr bwMode="auto">
            <a:xfrm>
              <a:off x="3038475" y="4762648"/>
              <a:ext cx="206375" cy="25400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" y="22"/>
                </a:cxn>
                <a:cxn ang="0">
                  <a:pos x="13" y="16"/>
                </a:cxn>
                <a:cxn ang="0">
                  <a:pos x="11" y="11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6" y="5"/>
                </a:cxn>
                <a:cxn ang="0">
                  <a:pos x="2" y="2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18" h="22">
                  <a:moveTo>
                    <a:pt x="0" y="20"/>
                  </a:moveTo>
                  <a:cubicBezTo>
                    <a:pt x="1" y="20"/>
                    <a:pt x="3" y="22"/>
                    <a:pt x="5" y="22"/>
                  </a:cubicBezTo>
                  <a:cubicBezTo>
                    <a:pt x="8" y="22"/>
                    <a:pt x="13" y="17"/>
                    <a:pt x="13" y="16"/>
                  </a:cubicBezTo>
                  <a:cubicBezTo>
                    <a:pt x="12" y="15"/>
                    <a:pt x="11" y="13"/>
                    <a:pt x="11" y="11"/>
                  </a:cubicBezTo>
                  <a:cubicBezTo>
                    <a:pt x="11" y="8"/>
                    <a:pt x="17" y="6"/>
                    <a:pt x="18" y="5"/>
                  </a:cubicBezTo>
                  <a:cubicBezTo>
                    <a:pt x="18" y="2"/>
                    <a:pt x="17" y="2"/>
                    <a:pt x="18" y="0"/>
                  </a:cubicBezTo>
                  <a:cubicBezTo>
                    <a:pt x="12" y="1"/>
                    <a:pt x="9" y="5"/>
                    <a:pt x="6" y="5"/>
                  </a:cubicBezTo>
                  <a:cubicBezTo>
                    <a:pt x="5" y="5"/>
                    <a:pt x="3" y="3"/>
                    <a:pt x="2" y="2"/>
                  </a:cubicBezTo>
                  <a:cubicBezTo>
                    <a:pt x="1" y="4"/>
                    <a:pt x="0" y="19"/>
                    <a:pt x="0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Freeform 78"/>
            <p:cNvSpPr>
              <a:spLocks/>
            </p:cNvSpPr>
            <p:nvPr/>
          </p:nvSpPr>
          <p:spPr bwMode="auto">
            <a:xfrm>
              <a:off x="3003550" y="4832499"/>
              <a:ext cx="1192213" cy="995362"/>
            </a:xfrm>
            <a:custGeom>
              <a:avLst/>
              <a:gdLst/>
              <a:ahLst/>
              <a:cxnLst>
                <a:cxn ang="0">
                  <a:pos x="80" y="41"/>
                </a:cxn>
                <a:cxn ang="0">
                  <a:pos x="79" y="37"/>
                </a:cxn>
                <a:cxn ang="0">
                  <a:pos x="76" y="31"/>
                </a:cxn>
                <a:cxn ang="0">
                  <a:pos x="64" y="22"/>
                </a:cxn>
                <a:cxn ang="0">
                  <a:pos x="64" y="18"/>
                </a:cxn>
                <a:cxn ang="0">
                  <a:pos x="58" y="17"/>
                </a:cxn>
                <a:cxn ang="0">
                  <a:pos x="52" y="17"/>
                </a:cxn>
                <a:cxn ang="0">
                  <a:pos x="47" y="17"/>
                </a:cxn>
                <a:cxn ang="0">
                  <a:pos x="43" y="14"/>
                </a:cxn>
                <a:cxn ang="0">
                  <a:pos x="34" y="6"/>
                </a:cxn>
                <a:cxn ang="0">
                  <a:pos x="21" y="0"/>
                </a:cxn>
                <a:cxn ang="0">
                  <a:pos x="14" y="5"/>
                </a:cxn>
                <a:cxn ang="0">
                  <a:pos x="16" y="10"/>
                </a:cxn>
                <a:cxn ang="0">
                  <a:pos x="8" y="16"/>
                </a:cxn>
                <a:cxn ang="0">
                  <a:pos x="3" y="15"/>
                </a:cxn>
                <a:cxn ang="0">
                  <a:pos x="4" y="24"/>
                </a:cxn>
                <a:cxn ang="0">
                  <a:pos x="10" y="37"/>
                </a:cxn>
                <a:cxn ang="0">
                  <a:pos x="15" y="42"/>
                </a:cxn>
                <a:cxn ang="0">
                  <a:pos x="23" y="53"/>
                </a:cxn>
                <a:cxn ang="0">
                  <a:pos x="33" y="70"/>
                </a:cxn>
                <a:cxn ang="0">
                  <a:pos x="43" y="86"/>
                </a:cxn>
                <a:cxn ang="0">
                  <a:pos x="43" y="86"/>
                </a:cxn>
                <a:cxn ang="0">
                  <a:pos x="45" y="86"/>
                </a:cxn>
                <a:cxn ang="0">
                  <a:pos x="45" y="86"/>
                </a:cxn>
                <a:cxn ang="0">
                  <a:pos x="47" y="81"/>
                </a:cxn>
                <a:cxn ang="0">
                  <a:pos x="50" y="78"/>
                </a:cxn>
                <a:cxn ang="0">
                  <a:pos x="60" y="83"/>
                </a:cxn>
                <a:cxn ang="0">
                  <a:pos x="67" y="73"/>
                </a:cxn>
                <a:cxn ang="0">
                  <a:pos x="67" y="73"/>
                </a:cxn>
                <a:cxn ang="0">
                  <a:pos x="87" y="69"/>
                </a:cxn>
                <a:cxn ang="0">
                  <a:pos x="96" y="67"/>
                </a:cxn>
                <a:cxn ang="0">
                  <a:pos x="103" y="53"/>
                </a:cxn>
                <a:cxn ang="0">
                  <a:pos x="101" y="49"/>
                </a:cxn>
                <a:cxn ang="0">
                  <a:pos x="99" y="51"/>
                </a:cxn>
                <a:cxn ang="0">
                  <a:pos x="84" y="50"/>
                </a:cxn>
                <a:cxn ang="0">
                  <a:pos x="80" y="42"/>
                </a:cxn>
                <a:cxn ang="0">
                  <a:pos x="80" y="41"/>
                </a:cxn>
              </a:cxnLst>
              <a:rect l="0" t="0" r="r" b="b"/>
              <a:pathLst>
                <a:path w="103" h="86">
                  <a:moveTo>
                    <a:pt x="80" y="41"/>
                  </a:moveTo>
                  <a:cubicBezTo>
                    <a:pt x="78" y="41"/>
                    <a:pt x="79" y="39"/>
                    <a:pt x="79" y="37"/>
                  </a:cubicBezTo>
                  <a:cubicBezTo>
                    <a:pt x="79" y="34"/>
                    <a:pt x="75" y="33"/>
                    <a:pt x="76" y="31"/>
                  </a:cubicBezTo>
                  <a:cubicBezTo>
                    <a:pt x="67" y="26"/>
                    <a:pt x="66" y="24"/>
                    <a:pt x="64" y="22"/>
                  </a:cubicBezTo>
                  <a:cubicBezTo>
                    <a:pt x="64" y="22"/>
                    <a:pt x="64" y="19"/>
                    <a:pt x="64" y="18"/>
                  </a:cubicBezTo>
                  <a:cubicBezTo>
                    <a:pt x="62" y="19"/>
                    <a:pt x="60" y="18"/>
                    <a:pt x="58" y="17"/>
                  </a:cubicBezTo>
                  <a:cubicBezTo>
                    <a:pt x="53" y="16"/>
                    <a:pt x="54" y="16"/>
                    <a:pt x="52" y="17"/>
                  </a:cubicBezTo>
                  <a:cubicBezTo>
                    <a:pt x="50" y="16"/>
                    <a:pt x="49" y="17"/>
                    <a:pt x="47" y="17"/>
                  </a:cubicBezTo>
                  <a:cubicBezTo>
                    <a:pt x="45" y="16"/>
                    <a:pt x="44" y="16"/>
                    <a:pt x="43" y="14"/>
                  </a:cubicBezTo>
                  <a:cubicBezTo>
                    <a:pt x="41" y="10"/>
                    <a:pt x="42" y="7"/>
                    <a:pt x="34" y="6"/>
                  </a:cubicBezTo>
                  <a:cubicBezTo>
                    <a:pt x="28" y="4"/>
                    <a:pt x="29" y="3"/>
                    <a:pt x="21" y="0"/>
                  </a:cubicBezTo>
                  <a:cubicBezTo>
                    <a:pt x="20" y="1"/>
                    <a:pt x="14" y="2"/>
                    <a:pt x="14" y="5"/>
                  </a:cubicBezTo>
                  <a:cubicBezTo>
                    <a:pt x="14" y="7"/>
                    <a:pt x="15" y="9"/>
                    <a:pt x="16" y="10"/>
                  </a:cubicBezTo>
                  <a:cubicBezTo>
                    <a:pt x="16" y="11"/>
                    <a:pt x="11" y="16"/>
                    <a:pt x="8" y="16"/>
                  </a:cubicBezTo>
                  <a:cubicBezTo>
                    <a:pt x="6" y="16"/>
                    <a:pt x="4" y="15"/>
                    <a:pt x="3" y="15"/>
                  </a:cubicBezTo>
                  <a:cubicBezTo>
                    <a:pt x="3" y="15"/>
                    <a:pt x="0" y="23"/>
                    <a:pt x="4" y="24"/>
                  </a:cubicBezTo>
                  <a:cubicBezTo>
                    <a:pt x="5" y="28"/>
                    <a:pt x="10" y="31"/>
                    <a:pt x="10" y="37"/>
                  </a:cubicBezTo>
                  <a:cubicBezTo>
                    <a:pt x="14" y="37"/>
                    <a:pt x="12" y="39"/>
                    <a:pt x="15" y="42"/>
                  </a:cubicBezTo>
                  <a:cubicBezTo>
                    <a:pt x="17" y="43"/>
                    <a:pt x="23" y="49"/>
                    <a:pt x="23" y="53"/>
                  </a:cubicBezTo>
                  <a:cubicBezTo>
                    <a:pt x="23" y="62"/>
                    <a:pt x="31" y="63"/>
                    <a:pt x="33" y="70"/>
                  </a:cubicBezTo>
                  <a:cubicBezTo>
                    <a:pt x="35" y="77"/>
                    <a:pt x="41" y="78"/>
                    <a:pt x="43" y="86"/>
                  </a:cubicBezTo>
                  <a:lnTo>
                    <a:pt x="43" y="86"/>
                  </a:lnTo>
                  <a:lnTo>
                    <a:pt x="45" y="86"/>
                  </a:lnTo>
                  <a:lnTo>
                    <a:pt x="45" y="86"/>
                  </a:lnTo>
                  <a:cubicBezTo>
                    <a:pt x="47" y="84"/>
                    <a:pt x="47" y="84"/>
                    <a:pt x="47" y="81"/>
                  </a:cubicBezTo>
                  <a:cubicBezTo>
                    <a:pt x="47" y="79"/>
                    <a:pt x="49" y="78"/>
                    <a:pt x="50" y="78"/>
                  </a:cubicBezTo>
                  <a:cubicBezTo>
                    <a:pt x="55" y="78"/>
                    <a:pt x="58" y="80"/>
                    <a:pt x="60" y="83"/>
                  </a:cubicBezTo>
                  <a:cubicBezTo>
                    <a:pt x="62" y="80"/>
                    <a:pt x="67" y="73"/>
                    <a:pt x="67" y="73"/>
                  </a:cubicBezTo>
                  <a:lnTo>
                    <a:pt x="67" y="73"/>
                  </a:lnTo>
                  <a:lnTo>
                    <a:pt x="87" y="69"/>
                  </a:lnTo>
                  <a:lnTo>
                    <a:pt x="96" y="67"/>
                  </a:lnTo>
                  <a:lnTo>
                    <a:pt x="103" y="53"/>
                  </a:lnTo>
                  <a:lnTo>
                    <a:pt x="101" y="49"/>
                  </a:lnTo>
                  <a:lnTo>
                    <a:pt x="99" y="51"/>
                  </a:lnTo>
                  <a:lnTo>
                    <a:pt x="84" y="50"/>
                  </a:lnTo>
                  <a:lnTo>
                    <a:pt x="80" y="42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Freeform 79"/>
            <p:cNvSpPr>
              <a:spLocks/>
            </p:cNvSpPr>
            <p:nvPr/>
          </p:nvSpPr>
          <p:spPr bwMode="auto">
            <a:xfrm>
              <a:off x="4008438" y="5261124"/>
              <a:ext cx="382587" cy="5334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9"/>
                </a:cxn>
                <a:cxn ang="0">
                  <a:pos x="33" y="14"/>
                </a:cxn>
                <a:cxn ang="0">
                  <a:pos x="25" y="33"/>
                </a:cxn>
                <a:cxn ang="0">
                  <a:pos x="19" y="39"/>
                </a:cxn>
                <a:cxn ang="0">
                  <a:pos x="14" y="40"/>
                </a:cxn>
                <a:cxn ang="0">
                  <a:pos x="4" y="46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9" y="30"/>
                </a:cxn>
                <a:cxn ang="0">
                  <a:pos x="16" y="16"/>
                </a:cxn>
                <a:cxn ang="0">
                  <a:pos x="14" y="12"/>
                </a:cxn>
                <a:cxn ang="0">
                  <a:pos x="17" y="0"/>
                </a:cxn>
              </a:cxnLst>
              <a:rect l="0" t="0" r="r" b="b"/>
              <a:pathLst>
                <a:path w="33" h="46">
                  <a:moveTo>
                    <a:pt x="17" y="0"/>
                  </a:moveTo>
                  <a:cubicBezTo>
                    <a:pt x="17" y="3"/>
                    <a:pt x="18" y="8"/>
                    <a:pt x="22" y="9"/>
                  </a:cubicBezTo>
                  <a:cubicBezTo>
                    <a:pt x="27" y="10"/>
                    <a:pt x="33" y="10"/>
                    <a:pt x="33" y="14"/>
                  </a:cubicBezTo>
                  <a:cubicBezTo>
                    <a:pt x="33" y="21"/>
                    <a:pt x="25" y="26"/>
                    <a:pt x="25" y="33"/>
                  </a:cubicBezTo>
                  <a:cubicBezTo>
                    <a:pt x="24" y="34"/>
                    <a:pt x="18" y="36"/>
                    <a:pt x="19" y="39"/>
                  </a:cubicBezTo>
                  <a:cubicBezTo>
                    <a:pt x="18" y="39"/>
                    <a:pt x="15" y="40"/>
                    <a:pt x="14" y="40"/>
                  </a:cubicBezTo>
                  <a:cubicBezTo>
                    <a:pt x="14" y="46"/>
                    <a:pt x="7" y="43"/>
                    <a:pt x="4" y="46"/>
                  </a:cubicBezTo>
                  <a:cubicBezTo>
                    <a:pt x="4" y="45"/>
                    <a:pt x="2" y="44"/>
                    <a:pt x="2" y="43"/>
                  </a:cubicBezTo>
                  <a:cubicBezTo>
                    <a:pt x="2" y="40"/>
                    <a:pt x="2" y="38"/>
                    <a:pt x="0" y="36"/>
                  </a:cubicBezTo>
                  <a:lnTo>
                    <a:pt x="0" y="36"/>
                  </a:lnTo>
                  <a:lnTo>
                    <a:pt x="0" y="32"/>
                  </a:lnTo>
                  <a:lnTo>
                    <a:pt x="9" y="30"/>
                  </a:lnTo>
                  <a:lnTo>
                    <a:pt x="16" y="16"/>
                  </a:lnTo>
                  <a:lnTo>
                    <a:pt x="14" y="1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Freeform 80"/>
            <p:cNvSpPr>
              <a:spLocks/>
            </p:cNvSpPr>
            <p:nvPr/>
          </p:nvSpPr>
          <p:spPr bwMode="auto">
            <a:xfrm>
              <a:off x="3500438" y="5631011"/>
              <a:ext cx="542925" cy="45243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9"/>
                </a:cxn>
                <a:cxn ang="0">
                  <a:pos x="17" y="1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11"/>
                </a:cxn>
                <a:cxn ang="0">
                  <a:pos x="47" y="16"/>
                </a:cxn>
                <a:cxn ang="0">
                  <a:pos x="46" y="16"/>
                </a:cxn>
                <a:cxn ang="0">
                  <a:pos x="34" y="25"/>
                </a:cxn>
                <a:cxn ang="0">
                  <a:pos x="15" y="32"/>
                </a:cxn>
                <a:cxn ang="0">
                  <a:pos x="6" y="39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47" h="39">
                  <a:moveTo>
                    <a:pt x="0" y="18"/>
                  </a:moveTo>
                  <a:lnTo>
                    <a:pt x="2" y="17"/>
                  </a:lnTo>
                  <a:lnTo>
                    <a:pt x="2" y="17"/>
                  </a:lnTo>
                  <a:cubicBezTo>
                    <a:pt x="4" y="15"/>
                    <a:pt x="4" y="15"/>
                    <a:pt x="4" y="12"/>
                  </a:cubicBezTo>
                  <a:cubicBezTo>
                    <a:pt x="4" y="10"/>
                    <a:pt x="6" y="9"/>
                    <a:pt x="7" y="9"/>
                  </a:cubicBezTo>
                  <a:cubicBezTo>
                    <a:pt x="12" y="9"/>
                    <a:pt x="15" y="11"/>
                    <a:pt x="17" y="14"/>
                  </a:cubicBezTo>
                  <a:cubicBezTo>
                    <a:pt x="19" y="11"/>
                    <a:pt x="24" y="4"/>
                    <a:pt x="24" y="4"/>
                  </a:cubicBezTo>
                  <a:lnTo>
                    <a:pt x="24" y="4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4" y="4"/>
                  </a:lnTo>
                  <a:cubicBezTo>
                    <a:pt x="46" y="6"/>
                    <a:pt x="46" y="8"/>
                    <a:pt x="46" y="11"/>
                  </a:cubicBezTo>
                  <a:cubicBezTo>
                    <a:pt x="46" y="12"/>
                    <a:pt x="47" y="15"/>
                    <a:pt x="47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4" y="23"/>
                    <a:pt x="38" y="23"/>
                    <a:pt x="34" y="25"/>
                  </a:cubicBezTo>
                  <a:cubicBezTo>
                    <a:pt x="27" y="28"/>
                    <a:pt x="23" y="30"/>
                    <a:pt x="15" y="32"/>
                  </a:cubicBezTo>
                  <a:cubicBezTo>
                    <a:pt x="11" y="34"/>
                    <a:pt x="9" y="38"/>
                    <a:pt x="6" y="39"/>
                  </a:cubicBezTo>
                  <a:cubicBezTo>
                    <a:pt x="2" y="34"/>
                    <a:pt x="2" y="24"/>
                    <a:pt x="0" y="1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Freeform 81"/>
            <p:cNvSpPr>
              <a:spLocks/>
            </p:cNvSpPr>
            <p:nvPr/>
          </p:nvSpPr>
          <p:spPr bwMode="auto">
            <a:xfrm>
              <a:off x="3905250" y="5191274"/>
              <a:ext cx="301625" cy="23018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12"/>
                </a:cxn>
                <a:cxn ang="0">
                  <a:pos x="24" y="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2" y="18"/>
                </a:cxn>
                <a:cxn ang="0">
                  <a:pos x="21" y="20"/>
                </a:cxn>
                <a:cxn ang="0">
                  <a:pos x="6" y="19"/>
                </a:cxn>
                <a:cxn ang="0">
                  <a:pos x="2" y="10"/>
                </a:cxn>
              </a:cxnLst>
              <a:rect l="0" t="0" r="r" b="b"/>
              <a:pathLst>
                <a:path w="26" h="20">
                  <a:moveTo>
                    <a:pt x="2" y="10"/>
                  </a:moveTo>
                  <a:cubicBezTo>
                    <a:pt x="4" y="9"/>
                    <a:pt x="0" y="13"/>
                    <a:pt x="7" y="12"/>
                  </a:cubicBezTo>
                  <a:cubicBezTo>
                    <a:pt x="16" y="11"/>
                    <a:pt x="18" y="10"/>
                    <a:pt x="24" y="0"/>
                  </a:cubicBezTo>
                  <a:cubicBezTo>
                    <a:pt x="25" y="2"/>
                    <a:pt x="25" y="3"/>
                    <a:pt x="26" y="6"/>
                  </a:cubicBezTo>
                  <a:lnTo>
                    <a:pt x="26" y="6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6" y="19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Freeform 82"/>
            <p:cNvSpPr>
              <a:spLocks/>
            </p:cNvSpPr>
            <p:nvPr/>
          </p:nvSpPr>
          <p:spPr bwMode="auto">
            <a:xfrm>
              <a:off x="3176588" y="4507060"/>
              <a:ext cx="566738" cy="520700"/>
            </a:xfrm>
            <a:custGeom>
              <a:avLst/>
              <a:gdLst/>
              <a:ahLst/>
              <a:cxnLst>
                <a:cxn ang="0">
                  <a:pos x="49" y="38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45" y="27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13" y="15"/>
                </a:cxn>
                <a:cxn ang="0">
                  <a:pos x="6" y="21"/>
                </a:cxn>
                <a:cxn ang="0">
                  <a:pos x="19" y="33"/>
                </a:cxn>
                <a:cxn ang="0">
                  <a:pos x="28" y="42"/>
                </a:cxn>
                <a:cxn ang="0">
                  <a:pos x="32" y="45"/>
                </a:cxn>
                <a:cxn ang="0">
                  <a:pos x="37" y="45"/>
                </a:cxn>
                <a:cxn ang="0">
                  <a:pos x="43" y="45"/>
                </a:cxn>
                <a:cxn ang="0">
                  <a:pos x="43" y="45"/>
                </a:cxn>
                <a:cxn ang="0">
                  <a:pos x="44" y="40"/>
                </a:cxn>
                <a:cxn ang="0">
                  <a:pos x="44" y="40"/>
                </a:cxn>
                <a:cxn ang="0">
                  <a:pos x="46" y="39"/>
                </a:cxn>
                <a:cxn ang="0">
                  <a:pos x="46" y="39"/>
                </a:cxn>
                <a:cxn ang="0">
                  <a:pos x="49" y="38"/>
                </a:cxn>
              </a:cxnLst>
              <a:rect l="0" t="0" r="r" b="b"/>
              <a:pathLst>
                <a:path w="49" h="45">
                  <a:moveTo>
                    <a:pt x="49" y="38"/>
                  </a:moveTo>
                  <a:lnTo>
                    <a:pt x="45" y="33"/>
                  </a:lnTo>
                  <a:lnTo>
                    <a:pt x="45" y="33"/>
                  </a:lnTo>
                  <a:cubicBezTo>
                    <a:pt x="46" y="30"/>
                    <a:pt x="45" y="28"/>
                    <a:pt x="45" y="27"/>
                  </a:cubicBezTo>
                  <a:cubicBezTo>
                    <a:pt x="40" y="27"/>
                    <a:pt x="34" y="20"/>
                    <a:pt x="34" y="16"/>
                  </a:cubicBezTo>
                  <a:cubicBezTo>
                    <a:pt x="34" y="13"/>
                    <a:pt x="35" y="13"/>
                    <a:pt x="36" y="12"/>
                  </a:cubicBezTo>
                  <a:cubicBezTo>
                    <a:pt x="34" y="11"/>
                    <a:pt x="30" y="4"/>
                    <a:pt x="29" y="2"/>
                  </a:cubicBez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cubicBezTo>
                    <a:pt x="26" y="2"/>
                    <a:pt x="24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3" y="5"/>
                    <a:pt x="13" y="6"/>
                  </a:cubicBezTo>
                  <a:cubicBezTo>
                    <a:pt x="13" y="9"/>
                    <a:pt x="14" y="13"/>
                    <a:pt x="13" y="15"/>
                  </a:cubicBezTo>
                  <a:cubicBezTo>
                    <a:pt x="12" y="17"/>
                    <a:pt x="8" y="20"/>
                    <a:pt x="6" y="21"/>
                  </a:cubicBezTo>
                  <a:cubicBezTo>
                    <a:pt x="7" y="27"/>
                    <a:pt x="0" y="25"/>
                    <a:pt x="19" y="33"/>
                  </a:cubicBezTo>
                  <a:cubicBezTo>
                    <a:pt x="29" y="35"/>
                    <a:pt x="28" y="42"/>
                    <a:pt x="28" y="42"/>
                  </a:cubicBezTo>
                  <a:cubicBezTo>
                    <a:pt x="29" y="44"/>
                    <a:pt x="30" y="44"/>
                    <a:pt x="32" y="45"/>
                  </a:cubicBezTo>
                  <a:cubicBezTo>
                    <a:pt x="34" y="44"/>
                    <a:pt x="37" y="45"/>
                    <a:pt x="37" y="45"/>
                  </a:cubicBezTo>
                  <a:cubicBezTo>
                    <a:pt x="37" y="45"/>
                    <a:pt x="42" y="45"/>
                    <a:pt x="43" y="45"/>
                  </a:cubicBezTo>
                  <a:lnTo>
                    <a:pt x="43" y="45"/>
                  </a:lnTo>
                  <a:lnTo>
                    <a:pt x="44" y="40"/>
                  </a:lnTo>
                  <a:lnTo>
                    <a:pt x="44" y="40"/>
                  </a:lnTo>
                  <a:cubicBezTo>
                    <a:pt x="45" y="40"/>
                    <a:pt x="46" y="39"/>
                    <a:pt x="46" y="39"/>
                  </a:cubicBezTo>
                  <a:lnTo>
                    <a:pt x="46" y="39"/>
                  </a:lnTo>
                  <a:lnTo>
                    <a:pt x="49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Freeform 83"/>
            <p:cNvSpPr>
              <a:spLocks/>
            </p:cNvSpPr>
            <p:nvPr/>
          </p:nvSpPr>
          <p:spPr bwMode="auto">
            <a:xfrm>
              <a:off x="4333874" y="4426099"/>
              <a:ext cx="728664" cy="579437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7" y="18"/>
                </a:cxn>
                <a:cxn ang="0">
                  <a:pos x="16" y="13"/>
                </a:cxn>
                <a:cxn ang="0">
                  <a:pos x="17" y="6"/>
                </a:cxn>
                <a:cxn ang="0">
                  <a:pos x="24" y="6"/>
                </a:cxn>
                <a:cxn ang="0">
                  <a:pos x="31" y="9"/>
                </a:cxn>
                <a:cxn ang="0">
                  <a:pos x="39" y="6"/>
                </a:cxn>
                <a:cxn ang="0">
                  <a:pos x="42" y="0"/>
                </a:cxn>
                <a:cxn ang="0">
                  <a:pos x="45" y="3"/>
                </a:cxn>
                <a:cxn ang="0">
                  <a:pos x="48" y="10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59" y="6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3" y="9"/>
                </a:cxn>
                <a:cxn ang="0">
                  <a:pos x="47" y="14"/>
                </a:cxn>
                <a:cxn ang="0">
                  <a:pos x="50" y="18"/>
                </a:cxn>
                <a:cxn ang="0">
                  <a:pos x="47" y="23"/>
                </a:cxn>
                <a:cxn ang="0">
                  <a:pos x="42" y="38"/>
                </a:cxn>
                <a:cxn ang="0">
                  <a:pos x="38" y="37"/>
                </a:cxn>
                <a:cxn ang="0">
                  <a:pos x="33" y="40"/>
                </a:cxn>
                <a:cxn ang="0">
                  <a:pos x="30" y="47"/>
                </a:cxn>
                <a:cxn ang="0">
                  <a:pos x="17" y="50"/>
                </a:cxn>
                <a:cxn ang="0">
                  <a:pos x="8" y="48"/>
                </a:cxn>
                <a:cxn ang="0">
                  <a:pos x="10" y="41"/>
                </a:cxn>
                <a:cxn ang="0">
                  <a:pos x="6" y="39"/>
                </a:cxn>
                <a:cxn ang="0">
                  <a:pos x="2" y="27"/>
                </a:cxn>
                <a:cxn ang="0">
                  <a:pos x="0" y="25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3" y="18"/>
                </a:cxn>
              </a:cxnLst>
              <a:rect l="0" t="0" r="r" b="b"/>
              <a:pathLst>
                <a:path w="63" h="50">
                  <a:moveTo>
                    <a:pt x="3" y="18"/>
                  </a:moveTo>
                  <a:cubicBezTo>
                    <a:pt x="5" y="18"/>
                    <a:pt x="6" y="18"/>
                    <a:pt x="7" y="18"/>
                  </a:cubicBezTo>
                  <a:cubicBezTo>
                    <a:pt x="11" y="18"/>
                    <a:pt x="13" y="15"/>
                    <a:pt x="16" y="13"/>
                  </a:cubicBezTo>
                  <a:cubicBezTo>
                    <a:pt x="17" y="11"/>
                    <a:pt x="16" y="7"/>
                    <a:pt x="17" y="6"/>
                  </a:cubicBezTo>
                  <a:cubicBezTo>
                    <a:pt x="20" y="5"/>
                    <a:pt x="21" y="6"/>
                    <a:pt x="24" y="6"/>
                  </a:cubicBezTo>
                  <a:cubicBezTo>
                    <a:pt x="28" y="6"/>
                    <a:pt x="28" y="9"/>
                    <a:pt x="31" y="9"/>
                  </a:cubicBezTo>
                  <a:cubicBezTo>
                    <a:pt x="35" y="9"/>
                    <a:pt x="36" y="6"/>
                    <a:pt x="39" y="6"/>
                  </a:cubicBezTo>
                  <a:cubicBezTo>
                    <a:pt x="39" y="4"/>
                    <a:pt x="41" y="2"/>
                    <a:pt x="42" y="0"/>
                  </a:cubicBezTo>
                  <a:cubicBezTo>
                    <a:pt x="42" y="2"/>
                    <a:pt x="44" y="2"/>
                    <a:pt x="45" y="3"/>
                  </a:cubicBezTo>
                  <a:cubicBezTo>
                    <a:pt x="46" y="6"/>
                    <a:pt x="46" y="10"/>
                    <a:pt x="48" y="10"/>
                  </a:cubicBezTo>
                  <a:cubicBezTo>
                    <a:pt x="49" y="10"/>
                    <a:pt x="51" y="7"/>
                    <a:pt x="52" y="6"/>
                  </a:cubicBezTo>
                  <a:lnTo>
                    <a:pt x="52" y="6"/>
                  </a:lnTo>
                  <a:lnTo>
                    <a:pt x="59" y="6"/>
                  </a:lnTo>
                  <a:lnTo>
                    <a:pt x="61" y="6"/>
                  </a:lnTo>
                  <a:lnTo>
                    <a:pt x="61" y="6"/>
                  </a:lnTo>
                  <a:cubicBezTo>
                    <a:pt x="62" y="7"/>
                    <a:pt x="62" y="8"/>
                    <a:pt x="63" y="9"/>
                  </a:cubicBezTo>
                  <a:cubicBezTo>
                    <a:pt x="58" y="10"/>
                    <a:pt x="47" y="10"/>
                    <a:pt x="47" y="14"/>
                  </a:cubicBezTo>
                  <a:cubicBezTo>
                    <a:pt x="47" y="16"/>
                    <a:pt x="50" y="15"/>
                    <a:pt x="50" y="18"/>
                  </a:cubicBezTo>
                  <a:cubicBezTo>
                    <a:pt x="50" y="19"/>
                    <a:pt x="47" y="20"/>
                    <a:pt x="47" y="23"/>
                  </a:cubicBezTo>
                  <a:cubicBezTo>
                    <a:pt x="42" y="24"/>
                    <a:pt x="42" y="33"/>
                    <a:pt x="42" y="38"/>
                  </a:cubicBezTo>
                  <a:cubicBezTo>
                    <a:pt x="40" y="38"/>
                    <a:pt x="39" y="37"/>
                    <a:pt x="38" y="37"/>
                  </a:cubicBezTo>
                  <a:cubicBezTo>
                    <a:pt x="36" y="37"/>
                    <a:pt x="35" y="40"/>
                    <a:pt x="33" y="40"/>
                  </a:cubicBezTo>
                  <a:cubicBezTo>
                    <a:pt x="31" y="40"/>
                    <a:pt x="30" y="46"/>
                    <a:pt x="30" y="47"/>
                  </a:cubicBezTo>
                  <a:cubicBezTo>
                    <a:pt x="29" y="47"/>
                    <a:pt x="20" y="50"/>
                    <a:pt x="17" y="50"/>
                  </a:cubicBezTo>
                  <a:cubicBezTo>
                    <a:pt x="14" y="50"/>
                    <a:pt x="9" y="49"/>
                    <a:pt x="8" y="48"/>
                  </a:cubicBezTo>
                  <a:cubicBezTo>
                    <a:pt x="8" y="45"/>
                    <a:pt x="10" y="44"/>
                    <a:pt x="10" y="41"/>
                  </a:cubicBezTo>
                  <a:cubicBezTo>
                    <a:pt x="10" y="38"/>
                    <a:pt x="8" y="39"/>
                    <a:pt x="6" y="39"/>
                  </a:cubicBezTo>
                  <a:cubicBezTo>
                    <a:pt x="3" y="39"/>
                    <a:pt x="2" y="29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3"/>
                    <a:pt x="3" y="22"/>
                    <a:pt x="3" y="21"/>
                  </a:cubicBezTo>
                  <a:cubicBezTo>
                    <a:pt x="3" y="19"/>
                    <a:pt x="3" y="19"/>
                    <a:pt x="3" y="18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Freeform 84"/>
            <p:cNvSpPr>
              <a:spLocks/>
            </p:cNvSpPr>
            <p:nvPr/>
          </p:nvSpPr>
          <p:spPr bwMode="auto">
            <a:xfrm>
              <a:off x="4414838" y="4529286"/>
              <a:ext cx="785812" cy="835025"/>
            </a:xfrm>
            <a:custGeom>
              <a:avLst/>
              <a:gdLst/>
              <a:ahLst/>
              <a:cxnLst>
                <a:cxn ang="0">
                  <a:pos x="68" y="9"/>
                </a:cxn>
                <a:cxn ang="0">
                  <a:pos x="56" y="0"/>
                </a:cxn>
                <a:cxn ang="0">
                  <a:pos x="40" y="5"/>
                </a:cxn>
                <a:cxn ang="0">
                  <a:pos x="43" y="9"/>
                </a:cxn>
                <a:cxn ang="0">
                  <a:pos x="40" y="14"/>
                </a:cxn>
                <a:cxn ang="0">
                  <a:pos x="35" y="29"/>
                </a:cxn>
                <a:cxn ang="0">
                  <a:pos x="31" y="28"/>
                </a:cxn>
                <a:cxn ang="0">
                  <a:pos x="26" y="31"/>
                </a:cxn>
                <a:cxn ang="0">
                  <a:pos x="23" y="38"/>
                </a:cxn>
                <a:cxn ang="0">
                  <a:pos x="10" y="41"/>
                </a:cxn>
                <a:cxn ang="0">
                  <a:pos x="0" y="39"/>
                </a:cxn>
                <a:cxn ang="0">
                  <a:pos x="10" y="48"/>
                </a:cxn>
                <a:cxn ang="0">
                  <a:pos x="12" y="53"/>
                </a:cxn>
                <a:cxn ang="0">
                  <a:pos x="12" y="53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7" y="60"/>
                </a:cxn>
                <a:cxn ang="0">
                  <a:pos x="7" y="64"/>
                </a:cxn>
                <a:cxn ang="0">
                  <a:pos x="22" y="63"/>
                </a:cxn>
                <a:cxn ang="0">
                  <a:pos x="27" y="63"/>
                </a:cxn>
                <a:cxn ang="0">
                  <a:pos x="37" y="70"/>
                </a:cxn>
                <a:cxn ang="0">
                  <a:pos x="37" y="72"/>
                </a:cxn>
                <a:cxn ang="0">
                  <a:pos x="51" y="64"/>
                </a:cxn>
                <a:cxn ang="0">
                  <a:pos x="44" y="56"/>
                </a:cxn>
                <a:cxn ang="0">
                  <a:pos x="42" y="53"/>
                </a:cxn>
                <a:cxn ang="0">
                  <a:pos x="42" y="53"/>
                </a:cxn>
                <a:cxn ang="0">
                  <a:pos x="42" y="51"/>
                </a:cxn>
                <a:cxn ang="0">
                  <a:pos x="42" y="51"/>
                </a:cxn>
                <a:cxn ang="0">
                  <a:pos x="61" y="32"/>
                </a:cxn>
                <a:cxn ang="0">
                  <a:pos x="62" y="25"/>
                </a:cxn>
                <a:cxn ang="0">
                  <a:pos x="54" y="17"/>
                </a:cxn>
                <a:cxn ang="0">
                  <a:pos x="54" y="17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68" y="9"/>
                </a:cxn>
                <a:cxn ang="0">
                  <a:pos x="68" y="9"/>
                </a:cxn>
              </a:cxnLst>
              <a:rect l="0" t="0" r="r" b="b"/>
              <a:pathLst>
                <a:path w="68" h="72">
                  <a:moveTo>
                    <a:pt x="68" y="9"/>
                  </a:moveTo>
                  <a:cubicBezTo>
                    <a:pt x="62" y="7"/>
                    <a:pt x="59" y="3"/>
                    <a:pt x="56" y="0"/>
                  </a:cubicBezTo>
                  <a:cubicBezTo>
                    <a:pt x="51" y="1"/>
                    <a:pt x="40" y="1"/>
                    <a:pt x="40" y="5"/>
                  </a:cubicBezTo>
                  <a:cubicBezTo>
                    <a:pt x="40" y="7"/>
                    <a:pt x="43" y="6"/>
                    <a:pt x="43" y="9"/>
                  </a:cubicBezTo>
                  <a:cubicBezTo>
                    <a:pt x="43" y="10"/>
                    <a:pt x="40" y="11"/>
                    <a:pt x="40" y="14"/>
                  </a:cubicBezTo>
                  <a:cubicBezTo>
                    <a:pt x="35" y="15"/>
                    <a:pt x="35" y="24"/>
                    <a:pt x="35" y="29"/>
                  </a:cubicBezTo>
                  <a:cubicBezTo>
                    <a:pt x="33" y="29"/>
                    <a:pt x="32" y="28"/>
                    <a:pt x="31" y="28"/>
                  </a:cubicBezTo>
                  <a:cubicBezTo>
                    <a:pt x="29" y="28"/>
                    <a:pt x="28" y="31"/>
                    <a:pt x="26" y="31"/>
                  </a:cubicBezTo>
                  <a:cubicBezTo>
                    <a:pt x="24" y="31"/>
                    <a:pt x="23" y="37"/>
                    <a:pt x="23" y="38"/>
                  </a:cubicBezTo>
                  <a:cubicBezTo>
                    <a:pt x="22" y="38"/>
                    <a:pt x="13" y="41"/>
                    <a:pt x="10" y="41"/>
                  </a:cubicBezTo>
                  <a:cubicBezTo>
                    <a:pt x="7" y="41"/>
                    <a:pt x="2" y="40"/>
                    <a:pt x="0" y="39"/>
                  </a:cubicBezTo>
                  <a:cubicBezTo>
                    <a:pt x="1" y="41"/>
                    <a:pt x="7" y="48"/>
                    <a:pt x="10" y="48"/>
                  </a:cubicBezTo>
                  <a:cubicBezTo>
                    <a:pt x="10" y="50"/>
                    <a:pt x="10" y="53"/>
                    <a:pt x="12" y="53"/>
                  </a:cubicBezTo>
                  <a:lnTo>
                    <a:pt x="12" y="53"/>
                  </a:lnTo>
                  <a:lnTo>
                    <a:pt x="12" y="55"/>
                  </a:lnTo>
                  <a:lnTo>
                    <a:pt x="12" y="55"/>
                  </a:lnTo>
                  <a:cubicBezTo>
                    <a:pt x="10" y="56"/>
                    <a:pt x="7" y="57"/>
                    <a:pt x="7" y="60"/>
                  </a:cubicBezTo>
                  <a:cubicBezTo>
                    <a:pt x="7" y="60"/>
                    <a:pt x="7" y="61"/>
                    <a:pt x="7" y="64"/>
                  </a:cubicBezTo>
                  <a:cubicBezTo>
                    <a:pt x="12" y="64"/>
                    <a:pt x="17" y="63"/>
                    <a:pt x="22" y="63"/>
                  </a:cubicBezTo>
                  <a:cubicBezTo>
                    <a:pt x="24" y="63"/>
                    <a:pt x="25" y="62"/>
                    <a:pt x="27" y="63"/>
                  </a:cubicBezTo>
                  <a:cubicBezTo>
                    <a:pt x="27" y="65"/>
                    <a:pt x="33" y="70"/>
                    <a:pt x="37" y="70"/>
                  </a:cubicBezTo>
                  <a:cubicBezTo>
                    <a:pt x="37" y="71"/>
                    <a:pt x="37" y="72"/>
                    <a:pt x="37" y="72"/>
                  </a:cubicBezTo>
                  <a:cubicBezTo>
                    <a:pt x="37" y="65"/>
                    <a:pt x="48" y="70"/>
                    <a:pt x="51" y="64"/>
                  </a:cubicBezTo>
                  <a:cubicBezTo>
                    <a:pt x="49" y="64"/>
                    <a:pt x="44" y="58"/>
                    <a:pt x="44" y="56"/>
                  </a:cubicBezTo>
                  <a:cubicBezTo>
                    <a:pt x="44" y="56"/>
                    <a:pt x="43" y="55"/>
                    <a:pt x="42" y="53"/>
                  </a:cubicBezTo>
                  <a:lnTo>
                    <a:pt x="42" y="53"/>
                  </a:lnTo>
                  <a:lnTo>
                    <a:pt x="42" y="51"/>
                  </a:lnTo>
                  <a:lnTo>
                    <a:pt x="42" y="51"/>
                  </a:lnTo>
                  <a:cubicBezTo>
                    <a:pt x="55" y="51"/>
                    <a:pt x="54" y="37"/>
                    <a:pt x="61" y="32"/>
                  </a:cubicBezTo>
                  <a:cubicBezTo>
                    <a:pt x="59" y="29"/>
                    <a:pt x="59" y="26"/>
                    <a:pt x="62" y="25"/>
                  </a:cubicBezTo>
                  <a:cubicBezTo>
                    <a:pt x="58" y="22"/>
                    <a:pt x="57" y="21"/>
                    <a:pt x="54" y="17"/>
                  </a:cubicBezTo>
                  <a:lnTo>
                    <a:pt x="54" y="17"/>
                  </a:lnTo>
                  <a:lnTo>
                    <a:pt x="54" y="13"/>
                  </a:lnTo>
                  <a:lnTo>
                    <a:pt x="54" y="13"/>
                  </a:lnTo>
                  <a:cubicBezTo>
                    <a:pt x="64" y="12"/>
                    <a:pt x="65" y="12"/>
                    <a:pt x="68" y="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Freeform 85"/>
            <p:cNvSpPr>
              <a:spLocks/>
            </p:cNvSpPr>
            <p:nvPr/>
          </p:nvSpPr>
          <p:spPr bwMode="auto">
            <a:xfrm>
              <a:off x="6148388" y="5051574"/>
              <a:ext cx="474662" cy="1157288"/>
            </a:xfrm>
            <a:custGeom>
              <a:avLst/>
              <a:gdLst/>
              <a:ahLst/>
              <a:cxnLst>
                <a:cxn ang="0">
                  <a:pos x="37" y="100"/>
                </a:cxn>
                <a:cxn ang="0">
                  <a:pos x="37" y="91"/>
                </a:cxn>
                <a:cxn ang="0">
                  <a:pos x="33" y="91"/>
                </a:cxn>
                <a:cxn ang="0">
                  <a:pos x="33" y="86"/>
                </a:cxn>
                <a:cxn ang="0">
                  <a:pos x="34" y="83"/>
                </a:cxn>
                <a:cxn ang="0">
                  <a:pos x="34" y="80"/>
                </a:cxn>
                <a:cxn ang="0">
                  <a:pos x="32" y="77"/>
                </a:cxn>
                <a:cxn ang="0">
                  <a:pos x="24" y="60"/>
                </a:cxn>
                <a:cxn ang="0">
                  <a:pos x="22" y="64"/>
                </a:cxn>
                <a:cxn ang="0">
                  <a:pos x="22" y="64"/>
                </a:cxn>
                <a:cxn ang="0">
                  <a:pos x="20" y="67"/>
                </a:cxn>
                <a:cxn ang="0">
                  <a:pos x="20" y="67"/>
                </a:cxn>
                <a:cxn ang="0">
                  <a:pos x="17" y="65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4" y="58"/>
                </a:cxn>
                <a:cxn ang="0">
                  <a:pos x="11" y="51"/>
                </a:cxn>
                <a:cxn ang="0">
                  <a:pos x="11" y="51"/>
                </a:cxn>
                <a:cxn ang="0">
                  <a:pos x="8" y="46"/>
                </a:cxn>
                <a:cxn ang="0">
                  <a:pos x="6" y="45"/>
                </a:cxn>
                <a:cxn ang="0">
                  <a:pos x="0" y="41"/>
                </a:cxn>
                <a:cxn ang="0">
                  <a:pos x="4" y="33"/>
                </a:cxn>
                <a:cxn ang="0">
                  <a:pos x="5" y="24"/>
                </a:cxn>
                <a:cxn ang="0">
                  <a:pos x="9" y="23"/>
                </a:cxn>
                <a:cxn ang="0">
                  <a:pos x="11" y="11"/>
                </a:cxn>
                <a:cxn ang="0">
                  <a:pos x="17" y="7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5"/>
                </a:cxn>
                <a:cxn ang="0">
                  <a:pos x="27" y="14"/>
                </a:cxn>
                <a:cxn ang="0">
                  <a:pos x="24" y="22"/>
                </a:cxn>
                <a:cxn ang="0">
                  <a:pos x="29" y="24"/>
                </a:cxn>
                <a:cxn ang="0">
                  <a:pos x="32" y="30"/>
                </a:cxn>
                <a:cxn ang="0">
                  <a:pos x="38" y="38"/>
                </a:cxn>
                <a:cxn ang="0">
                  <a:pos x="41" y="37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39" y="45"/>
                </a:cxn>
                <a:cxn ang="0">
                  <a:pos x="29" y="53"/>
                </a:cxn>
                <a:cxn ang="0">
                  <a:pos x="36" y="68"/>
                </a:cxn>
                <a:cxn ang="0">
                  <a:pos x="34" y="72"/>
                </a:cxn>
                <a:cxn ang="0">
                  <a:pos x="40" y="84"/>
                </a:cxn>
                <a:cxn ang="0">
                  <a:pos x="37" y="100"/>
                </a:cxn>
                <a:cxn ang="0">
                  <a:pos x="37" y="100"/>
                </a:cxn>
              </a:cxnLst>
              <a:rect l="0" t="0" r="r" b="b"/>
              <a:pathLst>
                <a:path w="41" h="100">
                  <a:moveTo>
                    <a:pt x="37" y="100"/>
                  </a:moveTo>
                  <a:cubicBezTo>
                    <a:pt x="37" y="96"/>
                    <a:pt x="35" y="94"/>
                    <a:pt x="37" y="91"/>
                  </a:cubicBezTo>
                  <a:cubicBezTo>
                    <a:pt x="34" y="91"/>
                    <a:pt x="34" y="91"/>
                    <a:pt x="33" y="91"/>
                  </a:cubicBezTo>
                  <a:cubicBezTo>
                    <a:pt x="33" y="88"/>
                    <a:pt x="33" y="88"/>
                    <a:pt x="33" y="86"/>
                  </a:cubicBezTo>
                  <a:cubicBezTo>
                    <a:pt x="34" y="85"/>
                    <a:pt x="34" y="84"/>
                    <a:pt x="34" y="83"/>
                  </a:cubicBezTo>
                  <a:cubicBezTo>
                    <a:pt x="34" y="82"/>
                    <a:pt x="34" y="81"/>
                    <a:pt x="34" y="80"/>
                  </a:cubicBezTo>
                  <a:cubicBezTo>
                    <a:pt x="32" y="80"/>
                    <a:pt x="33" y="79"/>
                    <a:pt x="32" y="77"/>
                  </a:cubicBezTo>
                  <a:cubicBezTo>
                    <a:pt x="30" y="70"/>
                    <a:pt x="27" y="66"/>
                    <a:pt x="24" y="60"/>
                  </a:cubicBezTo>
                  <a:cubicBezTo>
                    <a:pt x="24" y="63"/>
                    <a:pt x="24" y="64"/>
                    <a:pt x="22" y="64"/>
                  </a:cubicBezTo>
                  <a:lnTo>
                    <a:pt x="22" y="64"/>
                  </a:lnTo>
                  <a:lnTo>
                    <a:pt x="20" y="67"/>
                  </a:lnTo>
                  <a:lnTo>
                    <a:pt x="20" y="67"/>
                  </a:lnTo>
                  <a:cubicBezTo>
                    <a:pt x="19" y="67"/>
                    <a:pt x="18" y="65"/>
                    <a:pt x="17" y="65"/>
                  </a:cubicBezTo>
                  <a:cubicBezTo>
                    <a:pt x="15" y="65"/>
                    <a:pt x="13" y="66"/>
                    <a:pt x="13" y="65"/>
                  </a:cubicBezTo>
                  <a:lnTo>
                    <a:pt x="13" y="65"/>
                  </a:lnTo>
                  <a:lnTo>
                    <a:pt x="14" y="58"/>
                  </a:lnTo>
                  <a:lnTo>
                    <a:pt x="11" y="51"/>
                  </a:lnTo>
                  <a:lnTo>
                    <a:pt x="11" y="51"/>
                  </a:lnTo>
                  <a:cubicBezTo>
                    <a:pt x="10" y="49"/>
                    <a:pt x="8" y="48"/>
                    <a:pt x="8" y="46"/>
                  </a:cubicBezTo>
                  <a:cubicBezTo>
                    <a:pt x="7" y="46"/>
                    <a:pt x="6" y="45"/>
                    <a:pt x="6" y="45"/>
                  </a:cubicBezTo>
                  <a:cubicBezTo>
                    <a:pt x="3" y="45"/>
                    <a:pt x="2" y="43"/>
                    <a:pt x="0" y="41"/>
                  </a:cubicBezTo>
                  <a:cubicBezTo>
                    <a:pt x="3" y="39"/>
                    <a:pt x="3" y="37"/>
                    <a:pt x="4" y="33"/>
                  </a:cubicBezTo>
                  <a:cubicBezTo>
                    <a:pt x="5" y="31"/>
                    <a:pt x="5" y="27"/>
                    <a:pt x="5" y="24"/>
                  </a:cubicBezTo>
                  <a:cubicBezTo>
                    <a:pt x="5" y="23"/>
                    <a:pt x="9" y="24"/>
                    <a:pt x="9" y="23"/>
                  </a:cubicBezTo>
                  <a:cubicBezTo>
                    <a:pt x="11" y="21"/>
                    <a:pt x="11" y="14"/>
                    <a:pt x="11" y="11"/>
                  </a:cubicBezTo>
                  <a:cubicBezTo>
                    <a:pt x="11" y="9"/>
                    <a:pt x="16" y="7"/>
                    <a:pt x="17" y="7"/>
                  </a:cubicBezTo>
                  <a:cubicBezTo>
                    <a:pt x="18" y="6"/>
                    <a:pt x="19" y="2"/>
                    <a:pt x="19" y="0"/>
                  </a:cubicBez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ubicBezTo>
                    <a:pt x="22" y="2"/>
                    <a:pt x="23" y="5"/>
                    <a:pt x="26" y="5"/>
                  </a:cubicBezTo>
                  <a:cubicBezTo>
                    <a:pt x="26" y="8"/>
                    <a:pt x="27" y="10"/>
                    <a:pt x="27" y="14"/>
                  </a:cubicBezTo>
                  <a:cubicBezTo>
                    <a:pt x="27" y="17"/>
                    <a:pt x="24" y="18"/>
                    <a:pt x="24" y="22"/>
                  </a:cubicBezTo>
                  <a:cubicBezTo>
                    <a:pt x="24" y="24"/>
                    <a:pt x="27" y="23"/>
                    <a:pt x="29" y="24"/>
                  </a:cubicBezTo>
                  <a:cubicBezTo>
                    <a:pt x="31" y="26"/>
                    <a:pt x="31" y="28"/>
                    <a:pt x="32" y="30"/>
                  </a:cubicBezTo>
                  <a:cubicBezTo>
                    <a:pt x="33" y="32"/>
                    <a:pt x="35" y="38"/>
                    <a:pt x="38" y="38"/>
                  </a:cubicBezTo>
                  <a:cubicBezTo>
                    <a:pt x="39" y="38"/>
                    <a:pt x="41" y="38"/>
                    <a:pt x="41" y="37"/>
                  </a:cubicBezTo>
                  <a:cubicBezTo>
                    <a:pt x="41" y="39"/>
                    <a:pt x="39" y="42"/>
                    <a:pt x="39" y="45"/>
                  </a:cubicBezTo>
                  <a:lnTo>
                    <a:pt x="39" y="45"/>
                  </a:lnTo>
                  <a:lnTo>
                    <a:pt x="39" y="45"/>
                  </a:lnTo>
                  <a:lnTo>
                    <a:pt x="39" y="45"/>
                  </a:lnTo>
                  <a:cubicBezTo>
                    <a:pt x="34" y="46"/>
                    <a:pt x="29" y="46"/>
                    <a:pt x="29" y="53"/>
                  </a:cubicBezTo>
                  <a:cubicBezTo>
                    <a:pt x="29" y="59"/>
                    <a:pt x="36" y="60"/>
                    <a:pt x="36" y="68"/>
                  </a:cubicBezTo>
                  <a:cubicBezTo>
                    <a:pt x="36" y="69"/>
                    <a:pt x="34" y="70"/>
                    <a:pt x="34" y="72"/>
                  </a:cubicBezTo>
                  <a:cubicBezTo>
                    <a:pt x="34" y="76"/>
                    <a:pt x="38" y="80"/>
                    <a:pt x="40" y="84"/>
                  </a:cubicBezTo>
                  <a:cubicBezTo>
                    <a:pt x="40" y="90"/>
                    <a:pt x="37" y="100"/>
                    <a:pt x="37" y="100"/>
                  </a:cubicBezTo>
                  <a:lnTo>
                    <a:pt x="37" y="10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Freeform 86"/>
            <p:cNvSpPr>
              <a:spLocks/>
            </p:cNvSpPr>
            <p:nvPr/>
          </p:nvSpPr>
          <p:spPr bwMode="auto">
            <a:xfrm>
              <a:off x="7489825" y="4137173"/>
              <a:ext cx="254001" cy="3365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0" y="2"/>
                </a:cxn>
                <a:cxn ang="0">
                  <a:pos x="22" y="5"/>
                </a:cxn>
                <a:cxn ang="0">
                  <a:pos x="18" y="4"/>
                </a:cxn>
                <a:cxn ang="0">
                  <a:pos x="16" y="7"/>
                </a:cxn>
                <a:cxn ang="0">
                  <a:pos x="18" y="12"/>
                </a:cxn>
                <a:cxn ang="0">
                  <a:pos x="16" y="14"/>
                </a:cxn>
                <a:cxn ang="0">
                  <a:pos x="13" y="17"/>
                </a:cxn>
                <a:cxn ang="0">
                  <a:pos x="16" y="20"/>
                </a:cxn>
                <a:cxn ang="0">
                  <a:pos x="21" y="25"/>
                </a:cxn>
                <a:cxn ang="0">
                  <a:pos x="21" y="25"/>
                </a:cxn>
                <a:cxn ang="0">
                  <a:pos x="22" y="25"/>
                </a:cxn>
                <a:cxn ang="0">
                  <a:pos x="22" y="25"/>
                </a:cxn>
                <a:cxn ang="0">
                  <a:pos x="15" y="29"/>
                </a:cxn>
                <a:cxn ang="0">
                  <a:pos x="14" y="28"/>
                </a:cxn>
                <a:cxn ang="0">
                  <a:pos x="10" y="27"/>
                </a:cxn>
                <a:cxn ang="0">
                  <a:pos x="4" y="24"/>
                </a:cxn>
                <a:cxn ang="0">
                  <a:pos x="6" y="21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29">
                  <a:moveTo>
                    <a:pt x="21" y="0"/>
                  </a:moveTo>
                  <a:cubicBezTo>
                    <a:pt x="19" y="1"/>
                    <a:pt x="20" y="1"/>
                    <a:pt x="20" y="2"/>
                  </a:cubicBezTo>
                  <a:cubicBezTo>
                    <a:pt x="20" y="4"/>
                    <a:pt x="22" y="5"/>
                    <a:pt x="22" y="5"/>
                  </a:cubicBezTo>
                  <a:cubicBezTo>
                    <a:pt x="20" y="5"/>
                    <a:pt x="19" y="5"/>
                    <a:pt x="18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9"/>
                    <a:pt x="18" y="10"/>
                    <a:pt x="18" y="12"/>
                  </a:cubicBezTo>
                  <a:cubicBezTo>
                    <a:pt x="18" y="14"/>
                    <a:pt x="17" y="14"/>
                    <a:pt x="16" y="14"/>
                  </a:cubicBezTo>
                  <a:cubicBezTo>
                    <a:pt x="15" y="14"/>
                    <a:pt x="13" y="16"/>
                    <a:pt x="13" y="17"/>
                  </a:cubicBezTo>
                  <a:cubicBezTo>
                    <a:pt x="13" y="18"/>
                    <a:pt x="15" y="19"/>
                    <a:pt x="16" y="20"/>
                  </a:cubicBezTo>
                  <a:cubicBezTo>
                    <a:pt x="18" y="20"/>
                    <a:pt x="20" y="22"/>
                    <a:pt x="21" y="25"/>
                  </a:cubicBez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cubicBezTo>
                    <a:pt x="18" y="26"/>
                    <a:pt x="17" y="25"/>
                    <a:pt x="15" y="29"/>
                  </a:cubicBezTo>
                  <a:cubicBezTo>
                    <a:pt x="15" y="29"/>
                    <a:pt x="14" y="29"/>
                    <a:pt x="14" y="28"/>
                  </a:cubicBezTo>
                  <a:cubicBezTo>
                    <a:pt x="12" y="28"/>
                    <a:pt x="11" y="27"/>
                    <a:pt x="10" y="27"/>
                  </a:cubicBezTo>
                  <a:cubicBezTo>
                    <a:pt x="9" y="27"/>
                    <a:pt x="4" y="25"/>
                    <a:pt x="4" y="24"/>
                  </a:cubicBezTo>
                  <a:cubicBezTo>
                    <a:pt x="4" y="23"/>
                    <a:pt x="6" y="22"/>
                    <a:pt x="6" y="21"/>
                  </a:cubicBezTo>
                  <a:cubicBezTo>
                    <a:pt x="4" y="19"/>
                    <a:pt x="3" y="17"/>
                    <a:pt x="0" y="16"/>
                  </a:cubicBezTo>
                  <a:cubicBezTo>
                    <a:pt x="1" y="12"/>
                    <a:pt x="6" y="12"/>
                    <a:pt x="6" y="8"/>
                  </a:cubicBezTo>
                  <a:cubicBezTo>
                    <a:pt x="14" y="8"/>
                    <a:pt x="14" y="0"/>
                    <a:pt x="21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Freeform 87"/>
            <p:cNvSpPr>
              <a:spLocks/>
            </p:cNvSpPr>
            <p:nvPr/>
          </p:nvSpPr>
          <p:spPr bwMode="auto">
            <a:xfrm>
              <a:off x="5454651" y="4946799"/>
              <a:ext cx="450850" cy="255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2" y="4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9" y="21"/>
                </a:cxn>
                <a:cxn ang="0">
                  <a:pos x="24" y="19"/>
                </a:cxn>
                <a:cxn ang="0">
                  <a:pos x="20" y="15"/>
                </a:cxn>
                <a:cxn ang="0">
                  <a:pos x="12" y="13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9" h="22">
                  <a:moveTo>
                    <a:pt x="0" y="0"/>
                  </a:moveTo>
                  <a:lnTo>
                    <a:pt x="7" y="1"/>
                  </a:lnTo>
                  <a:lnTo>
                    <a:pt x="7" y="1"/>
                  </a:lnTo>
                  <a:cubicBezTo>
                    <a:pt x="8" y="2"/>
                    <a:pt x="12" y="3"/>
                    <a:pt x="12" y="4"/>
                  </a:cubicBezTo>
                  <a:cubicBezTo>
                    <a:pt x="20" y="9"/>
                    <a:pt x="24" y="13"/>
                    <a:pt x="36" y="13"/>
                  </a:cubicBezTo>
                  <a:lnTo>
                    <a:pt x="36" y="13"/>
                  </a:lnTo>
                  <a:lnTo>
                    <a:pt x="36" y="16"/>
                  </a:lnTo>
                  <a:lnTo>
                    <a:pt x="36" y="16"/>
                  </a:lnTo>
                  <a:cubicBezTo>
                    <a:pt x="37" y="17"/>
                    <a:pt x="38" y="20"/>
                    <a:pt x="39" y="21"/>
                  </a:cubicBezTo>
                  <a:cubicBezTo>
                    <a:pt x="36" y="22"/>
                    <a:pt x="27" y="19"/>
                    <a:pt x="24" y="19"/>
                  </a:cubicBezTo>
                  <a:cubicBezTo>
                    <a:pt x="22" y="18"/>
                    <a:pt x="22" y="16"/>
                    <a:pt x="20" y="15"/>
                  </a:cubicBezTo>
                  <a:cubicBezTo>
                    <a:pt x="17" y="13"/>
                    <a:pt x="12" y="17"/>
                    <a:pt x="12" y="13"/>
                  </a:cubicBezTo>
                  <a:cubicBezTo>
                    <a:pt x="9" y="13"/>
                    <a:pt x="2" y="10"/>
                    <a:pt x="0" y="8"/>
                  </a:cubicBez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Freeform 88"/>
            <p:cNvSpPr>
              <a:spLocks/>
            </p:cNvSpPr>
            <p:nvPr/>
          </p:nvSpPr>
          <p:spPr bwMode="auto">
            <a:xfrm>
              <a:off x="5918200" y="5051574"/>
              <a:ext cx="160338" cy="139701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12">
                  <a:moveTo>
                    <a:pt x="14" y="4"/>
                  </a:moveTo>
                  <a:cubicBezTo>
                    <a:pt x="14" y="7"/>
                    <a:pt x="12" y="12"/>
                    <a:pt x="10" y="12"/>
                  </a:cubicBezTo>
                  <a:cubicBezTo>
                    <a:pt x="8" y="12"/>
                    <a:pt x="7" y="11"/>
                    <a:pt x="7" y="10"/>
                  </a:cubicBezTo>
                  <a:cubicBezTo>
                    <a:pt x="5" y="10"/>
                    <a:pt x="3" y="9"/>
                    <a:pt x="0" y="8"/>
                  </a:cubicBezTo>
                  <a:cubicBezTo>
                    <a:pt x="0" y="7"/>
                    <a:pt x="1" y="6"/>
                    <a:pt x="2" y="4"/>
                  </a:cubicBezTo>
                  <a:cubicBezTo>
                    <a:pt x="4" y="4"/>
                    <a:pt x="4" y="1"/>
                    <a:pt x="6" y="0"/>
                  </a:cubicBezTo>
                  <a:cubicBezTo>
                    <a:pt x="7" y="2"/>
                    <a:pt x="12" y="4"/>
                    <a:pt x="14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Freeform 89"/>
            <p:cNvSpPr>
              <a:spLocks/>
            </p:cNvSpPr>
            <p:nvPr/>
          </p:nvSpPr>
          <p:spPr bwMode="auto">
            <a:xfrm>
              <a:off x="5905500" y="5202386"/>
              <a:ext cx="277813" cy="325438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20" y="14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4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3" y="21"/>
                </a:cxn>
                <a:cxn ang="0">
                  <a:pos x="13" y="18"/>
                </a:cxn>
                <a:cxn ang="0">
                  <a:pos x="17" y="18"/>
                </a:cxn>
                <a:cxn ang="0">
                  <a:pos x="21" y="28"/>
                </a:cxn>
                <a:cxn ang="0">
                  <a:pos x="24" y="20"/>
                </a:cxn>
                <a:cxn ang="0">
                  <a:pos x="24" y="20"/>
                </a:cxn>
              </a:cxnLst>
              <a:rect l="0" t="0" r="r" b="b"/>
              <a:pathLst>
                <a:path w="24" h="28">
                  <a:moveTo>
                    <a:pt x="24" y="20"/>
                  </a:moveTo>
                  <a:lnTo>
                    <a:pt x="20" y="14"/>
                  </a:lnTo>
                  <a:lnTo>
                    <a:pt x="20" y="14"/>
                  </a:lnTo>
                  <a:cubicBezTo>
                    <a:pt x="20" y="14"/>
                    <a:pt x="19" y="16"/>
                    <a:pt x="18" y="16"/>
                  </a:cubicBezTo>
                  <a:cubicBezTo>
                    <a:pt x="17" y="16"/>
                    <a:pt x="16" y="15"/>
                    <a:pt x="16" y="14"/>
                  </a:cubicBezTo>
                  <a:cubicBezTo>
                    <a:pt x="16" y="10"/>
                    <a:pt x="20" y="9"/>
                    <a:pt x="20" y="6"/>
                  </a:cubicBezTo>
                  <a:lnTo>
                    <a:pt x="20" y="6"/>
                  </a:lnTo>
                  <a:lnTo>
                    <a:pt x="11" y="6"/>
                  </a:lnTo>
                  <a:lnTo>
                    <a:pt x="11" y="6"/>
                  </a:lnTo>
                  <a:cubicBezTo>
                    <a:pt x="9" y="6"/>
                    <a:pt x="8" y="4"/>
                    <a:pt x="8" y="2"/>
                  </a:cubicBezTo>
                  <a:cubicBezTo>
                    <a:pt x="7" y="2"/>
                    <a:pt x="5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3" y="6"/>
                    <a:pt x="4" y="6"/>
                  </a:cubicBezTo>
                  <a:cubicBezTo>
                    <a:pt x="3" y="7"/>
                    <a:pt x="0" y="9"/>
                    <a:pt x="0" y="10"/>
                  </a:cubicBezTo>
                  <a:cubicBezTo>
                    <a:pt x="0" y="11"/>
                    <a:pt x="4" y="14"/>
                    <a:pt x="6" y="14"/>
                  </a:cubicBezTo>
                  <a:lnTo>
                    <a:pt x="6" y="14"/>
                  </a:lnTo>
                  <a:lnTo>
                    <a:pt x="8" y="24"/>
                  </a:lnTo>
                  <a:lnTo>
                    <a:pt x="8" y="24"/>
                  </a:lnTo>
                  <a:cubicBezTo>
                    <a:pt x="8" y="21"/>
                    <a:pt x="11" y="21"/>
                    <a:pt x="13" y="21"/>
                  </a:cubicBezTo>
                  <a:cubicBezTo>
                    <a:pt x="13" y="20"/>
                    <a:pt x="13" y="19"/>
                    <a:pt x="13" y="18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17" y="21"/>
                    <a:pt x="19" y="25"/>
                    <a:pt x="21" y="28"/>
                  </a:cubicBezTo>
                  <a:cubicBezTo>
                    <a:pt x="24" y="26"/>
                    <a:pt x="24" y="24"/>
                    <a:pt x="24" y="20"/>
                  </a:cubicBezTo>
                  <a:lnTo>
                    <a:pt x="24" y="2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Freeform 90"/>
            <p:cNvSpPr>
              <a:spLocks/>
            </p:cNvSpPr>
            <p:nvPr/>
          </p:nvSpPr>
          <p:spPr bwMode="auto">
            <a:xfrm>
              <a:off x="6692900" y="5364311"/>
              <a:ext cx="461963" cy="903289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16" y="18"/>
                </a:cxn>
                <a:cxn ang="0">
                  <a:pos x="22" y="27"/>
                </a:cxn>
                <a:cxn ang="0">
                  <a:pos x="24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36" y="45"/>
                </a:cxn>
                <a:cxn ang="0">
                  <a:pos x="36" y="45"/>
                </a:cxn>
                <a:cxn ang="0">
                  <a:pos x="40" y="58"/>
                </a:cxn>
                <a:cxn ang="0">
                  <a:pos x="40" y="63"/>
                </a:cxn>
                <a:cxn ang="0">
                  <a:pos x="30" y="71"/>
                </a:cxn>
                <a:cxn ang="0">
                  <a:pos x="26" y="71"/>
                </a:cxn>
                <a:cxn ang="0">
                  <a:pos x="20" y="78"/>
                </a:cxn>
                <a:cxn ang="0">
                  <a:pos x="18" y="76"/>
                </a:cxn>
                <a:cxn ang="0">
                  <a:pos x="19" y="70"/>
                </a:cxn>
                <a:cxn ang="0">
                  <a:pos x="25" y="67"/>
                </a:cxn>
                <a:cxn ang="0">
                  <a:pos x="32" y="55"/>
                </a:cxn>
                <a:cxn ang="0">
                  <a:pos x="32" y="55"/>
                </a:cxn>
                <a:cxn ang="0">
                  <a:pos x="30" y="49"/>
                </a:cxn>
                <a:cxn ang="0">
                  <a:pos x="30" y="49"/>
                </a:cxn>
                <a:cxn ang="0">
                  <a:pos x="18" y="28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13" y="0"/>
                </a:cxn>
                <a:cxn ang="0">
                  <a:pos x="20" y="4"/>
                </a:cxn>
                <a:cxn ang="0">
                  <a:pos x="25" y="10"/>
                </a:cxn>
                <a:cxn ang="0">
                  <a:pos x="25" y="10"/>
                </a:cxn>
              </a:cxnLst>
              <a:rect l="0" t="0" r="r" b="b"/>
              <a:pathLst>
                <a:path w="40" h="78">
                  <a:moveTo>
                    <a:pt x="25" y="10"/>
                  </a:moveTo>
                  <a:cubicBezTo>
                    <a:pt x="24" y="10"/>
                    <a:pt x="20" y="12"/>
                    <a:pt x="16" y="18"/>
                  </a:cubicBezTo>
                  <a:cubicBezTo>
                    <a:pt x="16" y="19"/>
                    <a:pt x="20" y="27"/>
                    <a:pt x="22" y="27"/>
                  </a:cubicBezTo>
                  <a:cubicBezTo>
                    <a:pt x="23" y="28"/>
                    <a:pt x="24" y="31"/>
                    <a:pt x="24" y="32"/>
                  </a:cubicBezTo>
                  <a:cubicBezTo>
                    <a:pt x="24" y="33"/>
                    <a:pt x="26" y="34"/>
                    <a:pt x="26" y="34"/>
                  </a:cubicBezTo>
                  <a:lnTo>
                    <a:pt x="26" y="34"/>
                  </a:lnTo>
                  <a:lnTo>
                    <a:pt x="36" y="45"/>
                  </a:lnTo>
                  <a:lnTo>
                    <a:pt x="36" y="45"/>
                  </a:lnTo>
                  <a:cubicBezTo>
                    <a:pt x="37" y="50"/>
                    <a:pt x="40" y="53"/>
                    <a:pt x="40" y="58"/>
                  </a:cubicBezTo>
                  <a:cubicBezTo>
                    <a:pt x="40" y="61"/>
                    <a:pt x="38" y="61"/>
                    <a:pt x="40" y="63"/>
                  </a:cubicBezTo>
                  <a:cubicBezTo>
                    <a:pt x="34" y="65"/>
                    <a:pt x="32" y="68"/>
                    <a:pt x="30" y="71"/>
                  </a:cubicBezTo>
                  <a:cubicBezTo>
                    <a:pt x="29" y="70"/>
                    <a:pt x="27" y="70"/>
                    <a:pt x="26" y="71"/>
                  </a:cubicBezTo>
                  <a:cubicBezTo>
                    <a:pt x="26" y="72"/>
                    <a:pt x="22" y="78"/>
                    <a:pt x="20" y="78"/>
                  </a:cubicBezTo>
                  <a:cubicBezTo>
                    <a:pt x="19" y="78"/>
                    <a:pt x="18" y="77"/>
                    <a:pt x="18" y="76"/>
                  </a:cubicBezTo>
                  <a:cubicBezTo>
                    <a:pt x="18" y="74"/>
                    <a:pt x="19" y="72"/>
                    <a:pt x="19" y="70"/>
                  </a:cubicBezTo>
                  <a:cubicBezTo>
                    <a:pt x="22" y="70"/>
                    <a:pt x="22" y="68"/>
                    <a:pt x="25" y="67"/>
                  </a:cubicBezTo>
                  <a:cubicBezTo>
                    <a:pt x="25" y="63"/>
                    <a:pt x="29" y="58"/>
                    <a:pt x="32" y="55"/>
                  </a:cubicBezTo>
                  <a:lnTo>
                    <a:pt x="32" y="55"/>
                  </a:lnTo>
                  <a:lnTo>
                    <a:pt x="30" y="49"/>
                  </a:lnTo>
                  <a:lnTo>
                    <a:pt x="30" y="49"/>
                  </a:lnTo>
                  <a:cubicBezTo>
                    <a:pt x="30" y="37"/>
                    <a:pt x="24" y="34"/>
                    <a:pt x="18" y="28"/>
                  </a:cubicBezTo>
                  <a:cubicBezTo>
                    <a:pt x="14" y="24"/>
                    <a:pt x="9" y="19"/>
                    <a:pt x="6" y="15"/>
                  </a:cubicBezTo>
                  <a:cubicBezTo>
                    <a:pt x="5" y="11"/>
                    <a:pt x="2" y="8"/>
                    <a:pt x="0" y="5"/>
                  </a:cubicBezTo>
                  <a:cubicBezTo>
                    <a:pt x="5" y="4"/>
                    <a:pt x="11" y="3"/>
                    <a:pt x="13" y="0"/>
                  </a:cubicBezTo>
                  <a:cubicBezTo>
                    <a:pt x="14" y="3"/>
                    <a:pt x="18" y="3"/>
                    <a:pt x="20" y="4"/>
                  </a:cubicBezTo>
                  <a:cubicBezTo>
                    <a:pt x="22" y="6"/>
                    <a:pt x="22" y="7"/>
                    <a:pt x="25" y="10"/>
                  </a:cubicBezTo>
                  <a:lnTo>
                    <a:pt x="25" y="1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Freeform 91"/>
            <p:cNvSpPr>
              <a:spLocks/>
            </p:cNvSpPr>
            <p:nvPr/>
          </p:nvSpPr>
          <p:spPr bwMode="auto">
            <a:xfrm>
              <a:off x="6599238" y="5421461"/>
              <a:ext cx="438150" cy="5334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5" y="16"/>
                </a:cxn>
                <a:cxn ang="0">
                  <a:pos x="8" y="27"/>
                </a:cxn>
                <a:cxn ang="0">
                  <a:pos x="10" y="23"/>
                </a:cxn>
                <a:cxn ang="0">
                  <a:pos x="14" y="25"/>
                </a:cxn>
                <a:cxn ang="0">
                  <a:pos x="17" y="22"/>
                </a:cxn>
                <a:cxn ang="0">
                  <a:pos x="21" y="25"/>
                </a:cxn>
                <a:cxn ang="0">
                  <a:pos x="30" y="41"/>
                </a:cxn>
                <a:cxn ang="0">
                  <a:pos x="28" y="44"/>
                </a:cxn>
                <a:cxn ang="0">
                  <a:pos x="32" y="46"/>
                </a:cxn>
                <a:cxn ang="0">
                  <a:pos x="38" y="44"/>
                </a:cxn>
                <a:cxn ang="0">
                  <a:pos x="26" y="23"/>
                </a:cxn>
                <a:cxn ang="0">
                  <a:pos x="14" y="1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46">
                  <a:moveTo>
                    <a:pt x="9" y="0"/>
                  </a:moveTo>
                  <a:cubicBezTo>
                    <a:pt x="7" y="2"/>
                    <a:pt x="5" y="3"/>
                    <a:pt x="3" y="5"/>
                  </a:cubicBezTo>
                  <a:cubicBezTo>
                    <a:pt x="2" y="7"/>
                    <a:pt x="0" y="10"/>
                    <a:pt x="0" y="13"/>
                  </a:cubicBez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ubicBezTo>
                    <a:pt x="2" y="14"/>
                    <a:pt x="3" y="16"/>
                    <a:pt x="5" y="16"/>
                  </a:cubicBezTo>
                  <a:cubicBezTo>
                    <a:pt x="6" y="19"/>
                    <a:pt x="6" y="27"/>
                    <a:pt x="8" y="27"/>
                  </a:cubicBezTo>
                  <a:cubicBezTo>
                    <a:pt x="10" y="27"/>
                    <a:pt x="10" y="24"/>
                    <a:pt x="10" y="23"/>
                  </a:cubicBezTo>
                  <a:cubicBezTo>
                    <a:pt x="12" y="23"/>
                    <a:pt x="13" y="25"/>
                    <a:pt x="14" y="25"/>
                  </a:cubicBezTo>
                  <a:cubicBezTo>
                    <a:pt x="15" y="25"/>
                    <a:pt x="15" y="22"/>
                    <a:pt x="17" y="22"/>
                  </a:cubicBezTo>
                  <a:cubicBezTo>
                    <a:pt x="19" y="22"/>
                    <a:pt x="20" y="23"/>
                    <a:pt x="21" y="25"/>
                  </a:cubicBezTo>
                  <a:cubicBezTo>
                    <a:pt x="24" y="30"/>
                    <a:pt x="30" y="35"/>
                    <a:pt x="30" y="41"/>
                  </a:cubicBezTo>
                  <a:cubicBezTo>
                    <a:pt x="30" y="42"/>
                    <a:pt x="28" y="44"/>
                    <a:pt x="28" y="44"/>
                  </a:cubicBezTo>
                  <a:cubicBezTo>
                    <a:pt x="30" y="45"/>
                    <a:pt x="30" y="45"/>
                    <a:pt x="32" y="46"/>
                  </a:cubicBezTo>
                  <a:cubicBezTo>
                    <a:pt x="33" y="42"/>
                    <a:pt x="36" y="44"/>
                    <a:pt x="38" y="44"/>
                  </a:cubicBezTo>
                  <a:cubicBezTo>
                    <a:pt x="38" y="32"/>
                    <a:pt x="32" y="29"/>
                    <a:pt x="26" y="23"/>
                  </a:cubicBezTo>
                  <a:cubicBezTo>
                    <a:pt x="22" y="19"/>
                    <a:pt x="17" y="14"/>
                    <a:pt x="14" y="10"/>
                  </a:cubicBezTo>
                  <a:cubicBezTo>
                    <a:pt x="13" y="6"/>
                    <a:pt x="9" y="4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Freeform 92"/>
            <p:cNvSpPr>
              <a:spLocks/>
            </p:cNvSpPr>
            <p:nvPr/>
          </p:nvSpPr>
          <p:spPr bwMode="auto">
            <a:xfrm>
              <a:off x="6784975" y="5908824"/>
              <a:ext cx="277813" cy="266700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7" y="20"/>
                </a:cxn>
                <a:cxn ang="0">
                  <a:pos x="11" y="23"/>
                </a:cxn>
                <a:cxn ang="0">
                  <a:pos x="3" y="19"/>
                </a:cxn>
                <a:cxn ang="0">
                  <a:pos x="4" y="17"/>
                </a:cxn>
                <a:cxn ang="0">
                  <a:pos x="0" y="6"/>
                </a:cxn>
                <a:cxn ang="0">
                  <a:pos x="6" y="3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24" h="23">
                  <a:moveTo>
                    <a:pt x="11" y="2"/>
                  </a:moveTo>
                  <a:cubicBezTo>
                    <a:pt x="13" y="3"/>
                    <a:pt x="14" y="3"/>
                    <a:pt x="16" y="4"/>
                  </a:cubicBezTo>
                  <a:cubicBezTo>
                    <a:pt x="17" y="0"/>
                    <a:pt x="20" y="2"/>
                    <a:pt x="22" y="2"/>
                  </a:cubicBezTo>
                  <a:lnTo>
                    <a:pt x="22" y="2"/>
                  </a:lnTo>
                  <a:lnTo>
                    <a:pt x="24" y="8"/>
                  </a:lnTo>
                  <a:lnTo>
                    <a:pt x="24" y="8"/>
                  </a:lnTo>
                  <a:cubicBezTo>
                    <a:pt x="21" y="11"/>
                    <a:pt x="17" y="16"/>
                    <a:pt x="17" y="20"/>
                  </a:cubicBezTo>
                  <a:cubicBezTo>
                    <a:pt x="14" y="21"/>
                    <a:pt x="14" y="23"/>
                    <a:pt x="11" y="23"/>
                  </a:cubicBezTo>
                  <a:cubicBezTo>
                    <a:pt x="8" y="23"/>
                    <a:pt x="3" y="22"/>
                    <a:pt x="3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2"/>
                    <a:pt x="0" y="11"/>
                    <a:pt x="0" y="6"/>
                  </a:cubicBezTo>
                  <a:cubicBezTo>
                    <a:pt x="0" y="3"/>
                    <a:pt x="4" y="3"/>
                    <a:pt x="6" y="3"/>
                  </a:cubicBezTo>
                  <a:cubicBezTo>
                    <a:pt x="7" y="3"/>
                    <a:pt x="9" y="2"/>
                    <a:pt x="11" y="2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Freeform 93"/>
            <p:cNvSpPr>
              <a:spLocks/>
            </p:cNvSpPr>
            <p:nvPr/>
          </p:nvSpPr>
          <p:spPr bwMode="auto">
            <a:xfrm>
              <a:off x="7651750" y="4426099"/>
              <a:ext cx="198438" cy="2651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7" y="0"/>
                </a:cxn>
                <a:cxn ang="0">
                  <a:pos x="15" y="6"/>
                </a:cxn>
                <a:cxn ang="0">
                  <a:pos x="17" y="16"/>
                </a:cxn>
                <a:cxn ang="0">
                  <a:pos x="9" y="22"/>
                </a:cxn>
                <a:cxn ang="0">
                  <a:pos x="6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17" h="23">
                  <a:moveTo>
                    <a:pt x="1" y="4"/>
                  </a:moveTo>
                  <a:cubicBezTo>
                    <a:pt x="3" y="0"/>
                    <a:pt x="7" y="0"/>
                    <a:pt x="7" y="0"/>
                  </a:cubicBezTo>
                  <a:cubicBezTo>
                    <a:pt x="9" y="3"/>
                    <a:pt x="11" y="6"/>
                    <a:pt x="15" y="6"/>
                  </a:cubicBezTo>
                  <a:cubicBezTo>
                    <a:pt x="15" y="10"/>
                    <a:pt x="17" y="12"/>
                    <a:pt x="17" y="16"/>
                  </a:cubicBezTo>
                  <a:cubicBezTo>
                    <a:pt x="17" y="23"/>
                    <a:pt x="9" y="17"/>
                    <a:pt x="9" y="22"/>
                  </a:cubicBezTo>
                  <a:cubicBezTo>
                    <a:pt x="5" y="22"/>
                    <a:pt x="7" y="16"/>
                    <a:pt x="6" y="13"/>
                  </a:cubicBezTo>
                  <a:cubicBezTo>
                    <a:pt x="4" y="10"/>
                    <a:pt x="0" y="11"/>
                    <a:pt x="0" y="8"/>
                  </a:cubicBezTo>
                  <a:cubicBezTo>
                    <a:pt x="0" y="7"/>
                    <a:pt x="1" y="6"/>
                    <a:pt x="1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Freeform 94"/>
            <p:cNvSpPr>
              <a:spLocks/>
            </p:cNvSpPr>
            <p:nvPr/>
          </p:nvSpPr>
          <p:spPr bwMode="auto">
            <a:xfrm>
              <a:off x="7037388" y="5572274"/>
              <a:ext cx="130174" cy="10477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2"/>
                </a:cxn>
                <a:cxn ang="0">
                  <a:pos x="5" y="9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</a:cxnLst>
              <a:rect l="0" t="0" r="r" b="b"/>
              <a:pathLst>
                <a:path w="11" h="9">
                  <a:moveTo>
                    <a:pt x="0" y="5"/>
                  </a:moveTo>
                  <a:cubicBezTo>
                    <a:pt x="0" y="2"/>
                    <a:pt x="3" y="1"/>
                    <a:pt x="4" y="0"/>
                  </a:cubicBez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cubicBezTo>
                    <a:pt x="10" y="1"/>
                    <a:pt x="11" y="1"/>
                    <a:pt x="11" y="2"/>
                  </a:cubicBezTo>
                  <a:cubicBezTo>
                    <a:pt x="11" y="5"/>
                    <a:pt x="8" y="9"/>
                    <a:pt x="5" y="9"/>
                  </a:cubicBezTo>
                  <a:cubicBezTo>
                    <a:pt x="2" y="9"/>
                    <a:pt x="1" y="7"/>
                    <a:pt x="1" y="5"/>
                  </a:cubicBez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Freeform 95"/>
            <p:cNvSpPr>
              <a:spLocks/>
            </p:cNvSpPr>
            <p:nvPr/>
          </p:nvSpPr>
          <p:spPr bwMode="auto">
            <a:xfrm>
              <a:off x="7605712" y="5235724"/>
              <a:ext cx="92075" cy="17462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0"/>
                </a:cxn>
                <a:cxn ang="0">
                  <a:pos x="3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15">
                  <a:moveTo>
                    <a:pt x="8" y="2"/>
                  </a:moveTo>
                  <a:cubicBezTo>
                    <a:pt x="8" y="6"/>
                    <a:pt x="8" y="7"/>
                    <a:pt x="8" y="10"/>
                  </a:cubicBezTo>
                  <a:cubicBezTo>
                    <a:pt x="8" y="12"/>
                    <a:pt x="6" y="15"/>
                    <a:pt x="3" y="15"/>
                  </a:cubicBezTo>
                  <a:cubicBezTo>
                    <a:pt x="1" y="15"/>
                    <a:pt x="0" y="12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0"/>
                    <a:pt x="5" y="2"/>
                    <a:pt x="8" y="2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Freeform 96"/>
            <p:cNvSpPr>
              <a:spLocks/>
            </p:cNvSpPr>
            <p:nvPr/>
          </p:nvSpPr>
          <p:spPr bwMode="auto">
            <a:xfrm>
              <a:off x="5542014" y="6175223"/>
              <a:ext cx="128588" cy="233362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3" y="20"/>
                </a:cxn>
              </a:cxnLst>
              <a:rect l="0" t="0" r="r" b="b"/>
              <a:pathLst>
                <a:path w="11" h="20">
                  <a:moveTo>
                    <a:pt x="3" y="20"/>
                  </a:moveTo>
                  <a:cubicBezTo>
                    <a:pt x="2" y="17"/>
                    <a:pt x="0" y="13"/>
                    <a:pt x="0" y="11"/>
                  </a:cubicBezTo>
                  <a:cubicBezTo>
                    <a:pt x="0" y="6"/>
                    <a:pt x="1" y="3"/>
                    <a:pt x="3" y="0"/>
                  </a:cubicBezTo>
                  <a:cubicBezTo>
                    <a:pt x="7" y="4"/>
                    <a:pt x="8" y="2"/>
                    <a:pt x="11" y="14"/>
                  </a:cubicBezTo>
                  <a:cubicBezTo>
                    <a:pt x="11" y="17"/>
                    <a:pt x="10" y="19"/>
                    <a:pt x="8" y="20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Freeform 97"/>
            <p:cNvSpPr>
              <a:spLocks/>
            </p:cNvSpPr>
            <p:nvPr/>
          </p:nvSpPr>
          <p:spPr bwMode="auto">
            <a:xfrm>
              <a:off x="7743824" y="3440260"/>
              <a:ext cx="428626" cy="52228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2" y="10"/>
                </a:cxn>
                <a:cxn ang="0">
                  <a:pos x="20" y="19"/>
                </a:cxn>
                <a:cxn ang="0">
                  <a:pos x="34" y="30"/>
                </a:cxn>
                <a:cxn ang="0">
                  <a:pos x="27" y="26"/>
                </a:cxn>
                <a:cxn ang="0">
                  <a:pos x="26" y="26"/>
                </a:cxn>
                <a:cxn ang="0">
                  <a:pos x="37" y="42"/>
                </a:cxn>
                <a:cxn ang="0">
                  <a:pos x="37" y="42"/>
                </a:cxn>
                <a:cxn ang="0">
                  <a:pos x="35" y="41"/>
                </a:cxn>
                <a:cxn ang="0">
                  <a:pos x="35" y="41"/>
                </a:cxn>
                <a:cxn ang="0">
                  <a:pos x="32" y="41"/>
                </a:cxn>
                <a:cxn ang="0">
                  <a:pos x="32" y="41"/>
                </a:cxn>
                <a:cxn ang="0">
                  <a:pos x="32" y="45"/>
                </a:cxn>
                <a:cxn ang="0">
                  <a:pos x="28" y="38"/>
                </a:cxn>
                <a:cxn ang="0">
                  <a:pos x="25" y="32"/>
                </a:cxn>
                <a:cxn ang="0">
                  <a:pos x="20" y="26"/>
                </a:cxn>
                <a:cxn ang="0">
                  <a:pos x="13" y="18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7" h="45">
                  <a:moveTo>
                    <a:pt x="3" y="5"/>
                  </a:moveTo>
                  <a:cubicBezTo>
                    <a:pt x="2" y="2"/>
                    <a:pt x="1" y="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7"/>
                    <a:pt x="9" y="8"/>
                    <a:pt x="12" y="10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4" y="23"/>
                    <a:pt x="31" y="26"/>
                    <a:pt x="34" y="30"/>
                  </a:cubicBezTo>
                  <a:cubicBezTo>
                    <a:pt x="32" y="29"/>
                    <a:pt x="28" y="27"/>
                    <a:pt x="27" y="26"/>
                  </a:cubicBezTo>
                  <a:cubicBezTo>
                    <a:pt x="27" y="26"/>
                    <a:pt x="26" y="26"/>
                    <a:pt x="26" y="26"/>
                  </a:cubicBezTo>
                  <a:cubicBezTo>
                    <a:pt x="26" y="35"/>
                    <a:pt x="34" y="37"/>
                    <a:pt x="37" y="42"/>
                  </a:cubicBezTo>
                  <a:lnTo>
                    <a:pt x="37" y="42"/>
                  </a:lnTo>
                  <a:cubicBezTo>
                    <a:pt x="36" y="41"/>
                    <a:pt x="35" y="41"/>
                    <a:pt x="35" y="41"/>
                  </a:cubicBezTo>
                  <a:lnTo>
                    <a:pt x="35" y="41"/>
                  </a:lnTo>
                  <a:lnTo>
                    <a:pt x="32" y="41"/>
                  </a:lnTo>
                  <a:lnTo>
                    <a:pt x="32" y="41"/>
                  </a:lnTo>
                  <a:cubicBezTo>
                    <a:pt x="32" y="42"/>
                    <a:pt x="32" y="43"/>
                    <a:pt x="32" y="45"/>
                  </a:cubicBezTo>
                  <a:cubicBezTo>
                    <a:pt x="32" y="42"/>
                    <a:pt x="28" y="40"/>
                    <a:pt x="28" y="38"/>
                  </a:cubicBezTo>
                  <a:cubicBezTo>
                    <a:pt x="28" y="37"/>
                    <a:pt x="25" y="34"/>
                    <a:pt x="25" y="32"/>
                  </a:cubicBezTo>
                  <a:cubicBezTo>
                    <a:pt x="22" y="31"/>
                    <a:pt x="20" y="27"/>
                    <a:pt x="20" y="26"/>
                  </a:cubicBezTo>
                  <a:cubicBezTo>
                    <a:pt x="20" y="25"/>
                    <a:pt x="14" y="20"/>
                    <a:pt x="13" y="18"/>
                  </a:cubicBezTo>
                  <a:cubicBezTo>
                    <a:pt x="12" y="12"/>
                    <a:pt x="3" y="12"/>
                    <a:pt x="3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Freeform 98"/>
            <p:cNvSpPr>
              <a:spLocks/>
            </p:cNvSpPr>
            <p:nvPr/>
          </p:nvSpPr>
          <p:spPr bwMode="auto">
            <a:xfrm>
              <a:off x="5222875" y="4599135"/>
              <a:ext cx="115889" cy="12699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8"/>
                </a:cxn>
                <a:cxn ang="0">
                  <a:pos x="8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1">
                  <a:moveTo>
                    <a:pt x="0" y="2"/>
                  </a:moveTo>
                  <a:lnTo>
                    <a:pt x="6" y="0"/>
                  </a:lnTo>
                  <a:lnTo>
                    <a:pt x="6" y="0"/>
                  </a:lnTo>
                  <a:cubicBezTo>
                    <a:pt x="8" y="1"/>
                    <a:pt x="10" y="5"/>
                    <a:pt x="10" y="8"/>
                  </a:cubicBezTo>
                  <a:cubicBezTo>
                    <a:pt x="10" y="9"/>
                    <a:pt x="9" y="11"/>
                    <a:pt x="8" y="11"/>
                  </a:cubicBezTo>
                  <a:cubicBezTo>
                    <a:pt x="5" y="8"/>
                    <a:pt x="1" y="5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Freeform 99"/>
            <p:cNvSpPr>
              <a:spLocks/>
            </p:cNvSpPr>
            <p:nvPr/>
          </p:nvSpPr>
          <p:spPr bwMode="auto">
            <a:xfrm>
              <a:off x="2101850" y="3256110"/>
              <a:ext cx="368300" cy="138113"/>
            </a:xfrm>
            <a:custGeom>
              <a:avLst/>
              <a:gdLst/>
              <a:ahLst/>
              <a:cxnLst>
                <a:cxn ang="0">
                  <a:pos x="22" y="11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32" y="9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2" y="5"/>
                </a:cxn>
                <a:cxn ang="0">
                  <a:pos x="6" y="2"/>
                </a:cxn>
                <a:cxn ang="0">
                  <a:pos x="3" y="10"/>
                </a:cxn>
                <a:cxn ang="0">
                  <a:pos x="12" y="9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2" y="11"/>
                </a:cxn>
              </a:cxnLst>
              <a:rect l="0" t="0" r="r" b="b"/>
              <a:pathLst>
                <a:path w="32" h="12">
                  <a:moveTo>
                    <a:pt x="22" y="11"/>
                  </a:moveTo>
                  <a:cubicBezTo>
                    <a:pt x="23" y="11"/>
                    <a:pt x="27" y="12"/>
                    <a:pt x="27" y="12"/>
                  </a:cubicBezTo>
                  <a:lnTo>
                    <a:pt x="27" y="12"/>
                  </a:lnTo>
                  <a:lnTo>
                    <a:pt x="32" y="9"/>
                  </a:lnTo>
                  <a:lnTo>
                    <a:pt x="32" y="9"/>
                  </a:lnTo>
                  <a:cubicBezTo>
                    <a:pt x="31" y="7"/>
                    <a:pt x="30" y="3"/>
                    <a:pt x="30" y="3"/>
                  </a:cubicBezTo>
                  <a:cubicBezTo>
                    <a:pt x="27" y="3"/>
                    <a:pt x="19" y="0"/>
                    <a:pt x="17" y="0"/>
                  </a:cubicBezTo>
                  <a:cubicBezTo>
                    <a:pt x="16" y="0"/>
                    <a:pt x="16" y="1"/>
                    <a:pt x="14" y="1"/>
                  </a:cubicBezTo>
                  <a:cubicBezTo>
                    <a:pt x="14" y="2"/>
                    <a:pt x="13" y="5"/>
                    <a:pt x="12" y="5"/>
                  </a:cubicBezTo>
                  <a:cubicBezTo>
                    <a:pt x="11" y="5"/>
                    <a:pt x="7" y="3"/>
                    <a:pt x="6" y="2"/>
                  </a:cubicBezTo>
                  <a:cubicBezTo>
                    <a:pt x="3" y="4"/>
                    <a:pt x="0" y="6"/>
                    <a:pt x="3" y="10"/>
                  </a:cubicBezTo>
                  <a:cubicBezTo>
                    <a:pt x="4" y="9"/>
                    <a:pt x="11" y="9"/>
                    <a:pt x="12" y="9"/>
                  </a:cubicBezTo>
                  <a:cubicBezTo>
                    <a:pt x="16" y="9"/>
                    <a:pt x="16" y="11"/>
                    <a:pt x="22" y="11"/>
                  </a:cubicBez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Freeform 100"/>
            <p:cNvSpPr>
              <a:spLocks/>
            </p:cNvSpPr>
            <p:nvPr/>
          </p:nvSpPr>
          <p:spPr bwMode="auto">
            <a:xfrm>
              <a:off x="2112963" y="3359299"/>
              <a:ext cx="300037" cy="163512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3" y="7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1" y="2"/>
                </a:cxn>
                <a:cxn ang="0">
                  <a:pos x="11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7" y="6"/>
                </a:cxn>
                <a:cxn ang="0">
                  <a:pos x="7" y="10"/>
                </a:cxn>
                <a:cxn ang="0">
                  <a:pos x="14" y="11"/>
                </a:cxn>
                <a:cxn ang="0">
                  <a:pos x="16" y="14"/>
                </a:cxn>
              </a:cxnLst>
              <a:rect l="0" t="0" r="r" b="b"/>
              <a:pathLst>
                <a:path w="26" h="14">
                  <a:moveTo>
                    <a:pt x="16" y="14"/>
                  </a:moveTo>
                  <a:cubicBezTo>
                    <a:pt x="17" y="11"/>
                    <a:pt x="20" y="10"/>
                    <a:pt x="21" y="10"/>
                  </a:cubicBezTo>
                  <a:cubicBezTo>
                    <a:pt x="21" y="10"/>
                    <a:pt x="22" y="7"/>
                    <a:pt x="23" y="7"/>
                  </a:cubicBezTo>
                  <a:lnTo>
                    <a:pt x="23" y="7"/>
                  </a:lnTo>
                  <a:lnTo>
                    <a:pt x="26" y="4"/>
                  </a:lnTo>
                  <a:lnTo>
                    <a:pt x="26" y="4"/>
                  </a:lnTo>
                  <a:cubicBezTo>
                    <a:pt x="26" y="1"/>
                    <a:pt x="21" y="3"/>
                    <a:pt x="21" y="2"/>
                  </a:cubicBezTo>
                  <a:cubicBezTo>
                    <a:pt x="16" y="2"/>
                    <a:pt x="15" y="0"/>
                    <a:pt x="11" y="0"/>
                  </a:cubicBezTo>
                  <a:cubicBezTo>
                    <a:pt x="10" y="0"/>
                    <a:pt x="2" y="0"/>
                    <a:pt x="1" y="1"/>
                  </a:cubicBezTo>
                  <a:cubicBezTo>
                    <a:pt x="1" y="2"/>
                    <a:pt x="2" y="0"/>
                    <a:pt x="2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0" y="5"/>
                  </a:lnTo>
                  <a:lnTo>
                    <a:pt x="7" y="6"/>
                  </a:lnTo>
                  <a:lnTo>
                    <a:pt x="7" y="10"/>
                  </a:lnTo>
                  <a:lnTo>
                    <a:pt x="14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" name="Freeform 101"/>
            <p:cNvSpPr>
              <a:spLocks/>
            </p:cNvSpPr>
            <p:nvPr/>
          </p:nvSpPr>
          <p:spPr bwMode="auto">
            <a:xfrm>
              <a:off x="1847850" y="3429149"/>
              <a:ext cx="473075" cy="360363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2" y="4"/>
                </a:cxn>
                <a:cxn ang="0">
                  <a:pos x="37" y="5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37" y="14"/>
                </a:cxn>
                <a:cxn ang="0">
                  <a:pos x="41" y="23"/>
                </a:cxn>
                <a:cxn ang="0">
                  <a:pos x="38" y="31"/>
                </a:cxn>
                <a:cxn ang="0">
                  <a:pos x="38" y="31"/>
                </a:cxn>
                <a:cxn ang="0">
                  <a:pos x="37" y="31"/>
                </a:cxn>
                <a:cxn ang="0">
                  <a:pos x="37" y="31"/>
                </a:cxn>
                <a:cxn ang="0">
                  <a:pos x="28" y="30"/>
                </a:cxn>
                <a:cxn ang="0">
                  <a:pos x="17" y="27"/>
                </a:cxn>
                <a:cxn ang="0">
                  <a:pos x="6" y="20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14" y="0"/>
                </a:cxn>
                <a:cxn ang="0">
                  <a:pos x="17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1" y="3"/>
                </a:cxn>
              </a:cxnLst>
              <a:rect l="0" t="0" r="r" b="b"/>
              <a:pathLst>
                <a:path w="41" h="31">
                  <a:moveTo>
                    <a:pt x="21" y="3"/>
                  </a:moveTo>
                  <a:lnTo>
                    <a:pt x="22" y="4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0" y="8"/>
                  </a:lnTo>
                  <a:cubicBezTo>
                    <a:pt x="39" y="11"/>
                    <a:pt x="38" y="13"/>
                    <a:pt x="37" y="14"/>
                  </a:cubicBezTo>
                  <a:cubicBezTo>
                    <a:pt x="37" y="17"/>
                    <a:pt x="41" y="23"/>
                    <a:pt x="41" y="23"/>
                  </a:cubicBezTo>
                  <a:cubicBezTo>
                    <a:pt x="40" y="25"/>
                    <a:pt x="38" y="28"/>
                    <a:pt x="38" y="31"/>
                  </a:cubicBezTo>
                  <a:lnTo>
                    <a:pt x="38" y="31"/>
                  </a:lnTo>
                  <a:lnTo>
                    <a:pt x="37" y="31"/>
                  </a:lnTo>
                  <a:lnTo>
                    <a:pt x="37" y="31"/>
                  </a:lnTo>
                  <a:cubicBezTo>
                    <a:pt x="34" y="31"/>
                    <a:pt x="31" y="30"/>
                    <a:pt x="28" y="30"/>
                  </a:cubicBezTo>
                  <a:cubicBezTo>
                    <a:pt x="18" y="30"/>
                    <a:pt x="20" y="28"/>
                    <a:pt x="17" y="27"/>
                  </a:cubicBezTo>
                  <a:cubicBezTo>
                    <a:pt x="12" y="25"/>
                    <a:pt x="10" y="23"/>
                    <a:pt x="6" y="20"/>
                  </a:cubicBezTo>
                  <a:cubicBezTo>
                    <a:pt x="4" y="10"/>
                    <a:pt x="0" y="5"/>
                    <a:pt x="0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6" y="2"/>
                    <a:pt x="10" y="1"/>
                    <a:pt x="14" y="0"/>
                  </a:cubicBezTo>
                  <a:cubicBezTo>
                    <a:pt x="14" y="1"/>
                    <a:pt x="16" y="4"/>
                    <a:pt x="17" y="4"/>
                  </a:cubicBezTo>
                  <a:cubicBezTo>
                    <a:pt x="19" y="4"/>
                    <a:pt x="19" y="4"/>
                    <a:pt x="20" y="4"/>
                  </a:cubicBezTo>
                  <a:lnTo>
                    <a:pt x="20" y="4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" name="Freeform 102"/>
            <p:cNvSpPr>
              <a:spLocks/>
            </p:cNvSpPr>
            <p:nvPr/>
          </p:nvSpPr>
          <p:spPr bwMode="auto">
            <a:xfrm>
              <a:off x="1974851" y="3833961"/>
              <a:ext cx="322263" cy="1397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0" y="7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21" y="12"/>
                </a:cxn>
                <a:cxn ang="0">
                  <a:pos x="21" y="12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26" y="0"/>
                </a:cxn>
              </a:cxnLst>
              <a:rect l="0" t="0" r="r" b="b"/>
              <a:pathLst>
                <a:path w="28" h="12">
                  <a:moveTo>
                    <a:pt x="26" y="0"/>
                  </a:moveTo>
                  <a:lnTo>
                    <a:pt x="15" y="0"/>
                  </a:lnTo>
                  <a:lnTo>
                    <a:pt x="15" y="0"/>
                  </a:lnTo>
                  <a:cubicBezTo>
                    <a:pt x="14" y="0"/>
                    <a:pt x="11" y="3"/>
                    <a:pt x="8" y="3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4" y="4"/>
                    <a:pt x="3" y="6"/>
                    <a:pt x="0" y="7"/>
                  </a:cubicBezTo>
                  <a:cubicBezTo>
                    <a:pt x="3" y="9"/>
                    <a:pt x="5" y="11"/>
                    <a:pt x="8" y="12"/>
                  </a:cubicBezTo>
                  <a:lnTo>
                    <a:pt x="8" y="12"/>
                  </a:lnTo>
                  <a:lnTo>
                    <a:pt x="21" y="12"/>
                  </a:lnTo>
                  <a:lnTo>
                    <a:pt x="21" y="12"/>
                  </a:lnTo>
                  <a:cubicBezTo>
                    <a:pt x="24" y="8"/>
                    <a:pt x="27" y="5"/>
                    <a:pt x="28" y="1"/>
                  </a:cubicBezTo>
                  <a:lnTo>
                    <a:pt x="28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" name="Freeform 103"/>
            <p:cNvSpPr>
              <a:spLocks/>
            </p:cNvSpPr>
            <p:nvPr/>
          </p:nvSpPr>
          <p:spPr bwMode="auto">
            <a:xfrm>
              <a:off x="2193925" y="3151335"/>
              <a:ext cx="254001" cy="138113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22" y="1"/>
                </a:cxn>
                <a:cxn ang="0">
                  <a:pos x="16" y="2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22" y="12"/>
                </a:cxn>
                <a:cxn ang="0">
                  <a:pos x="22" y="12"/>
                </a:cxn>
              </a:cxnLst>
              <a:rect l="0" t="0" r="r" b="b"/>
              <a:pathLst>
                <a:path w="22" h="12">
                  <a:moveTo>
                    <a:pt x="22" y="12"/>
                  </a:moveTo>
                  <a:cubicBezTo>
                    <a:pt x="20" y="5"/>
                    <a:pt x="22" y="4"/>
                    <a:pt x="22" y="1"/>
                  </a:cubicBezTo>
                  <a:cubicBezTo>
                    <a:pt x="22" y="2"/>
                    <a:pt x="17" y="2"/>
                    <a:pt x="16" y="2"/>
                  </a:cubicBezTo>
                  <a:cubicBezTo>
                    <a:pt x="14" y="2"/>
                    <a:pt x="13" y="0"/>
                    <a:pt x="8" y="0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10"/>
                    <a:pt x="7" y="7"/>
                    <a:pt x="6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1" y="9"/>
                    <a:pt x="22" y="12"/>
                    <a:pt x="22" y="12"/>
                  </a:cubicBezTo>
                  <a:lnTo>
                    <a:pt x="22" y="1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" name="Freeform 104"/>
            <p:cNvSpPr>
              <a:spLocks/>
            </p:cNvSpPr>
            <p:nvPr/>
          </p:nvSpPr>
          <p:spPr bwMode="auto">
            <a:xfrm>
              <a:off x="2216150" y="3846661"/>
              <a:ext cx="406400" cy="277814"/>
            </a:xfrm>
            <a:custGeom>
              <a:avLst/>
              <a:gdLst/>
              <a:ahLst/>
              <a:cxnLst>
                <a:cxn ang="0">
                  <a:pos x="35" y="14"/>
                </a:cxn>
                <a:cxn ang="0">
                  <a:pos x="32" y="17"/>
                </a:cxn>
                <a:cxn ang="0">
                  <a:pos x="32" y="22"/>
                </a:cxn>
                <a:cxn ang="0">
                  <a:pos x="26" y="21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35" y="14"/>
                </a:cxn>
                <a:cxn ang="0">
                  <a:pos x="35" y="14"/>
                </a:cxn>
              </a:cxnLst>
              <a:rect l="0" t="0" r="r" b="b"/>
              <a:pathLst>
                <a:path w="35" h="24">
                  <a:moveTo>
                    <a:pt x="35" y="14"/>
                  </a:moveTo>
                  <a:cubicBezTo>
                    <a:pt x="35" y="15"/>
                    <a:pt x="33" y="16"/>
                    <a:pt x="32" y="17"/>
                  </a:cubicBezTo>
                  <a:cubicBezTo>
                    <a:pt x="31" y="20"/>
                    <a:pt x="32" y="21"/>
                    <a:pt x="32" y="22"/>
                  </a:cubicBezTo>
                  <a:cubicBezTo>
                    <a:pt x="31" y="22"/>
                    <a:pt x="28" y="21"/>
                    <a:pt x="26" y="21"/>
                  </a:cubicBezTo>
                  <a:cubicBezTo>
                    <a:pt x="22" y="21"/>
                    <a:pt x="19" y="23"/>
                    <a:pt x="14" y="24"/>
                  </a:cubicBezTo>
                  <a:lnTo>
                    <a:pt x="14" y="24"/>
                  </a:lnTo>
                  <a:lnTo>
                    <a:pt x="8" y="22"/>
                  </a:lnTo>
                  <a:lnTo>
                    <a:pt x="8" y="22"/>
                  </a:lnTo>
                  <a:cubicBezTo>
                    <a:pt x="5" y="18"/>
                    <a:pt x="0" y="17"/>
                    <a:pt x="0" y="11"/>
                  </a:cubicBezTo>
                  <a:cubicBezTo>
                    <a:pt x="3" y="7"/>
                    <a:pt x="6" y="4"/>
                    <a:pt x="7" y="0"/>
                  </a:cubicBezTo>
                  <a:cubicBezTo>
                    <a:pt x="12" y="0"/>
                    <a:pt x="14" y="3"/>
                    <a:pt x="17" y="3"/>
                  </a:cubicBezTo>
                  <a:cubicBezTo>
                    <a:pt x="19" y="3"/>
                    <a:pt x="20" y="0"/>
                    <a:pt x="21" y="0"/>
                  </a:cubicBezTo>
                  <a:cubicBezTo>
                    <a:pt x="29" y="0"/>
                    <a:pt x="25" y="15"/>
                    <a:pt x="35" y="14"/>
                  </a:cubicBezTo>
                  <a:lnTo>
                    <a:pt x="35" y="14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105"/>
            <p:cNvSpPr>
              <a:spLocks/>
            </p:cNvSpPr>
            <p:nvPr/>
          </p:nvSpPr>
          <p:spPr bwMode="auto">
            <a:xfrm>
              <a:off x="2274888" y="3359299"/>
              <a:ext cx="463551" cy="300037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2"/>
                </a:cxn>
                <a:cxn ang="0">
                  <a:pos x="24" y="2"/>
                </a:cxn>
                <a:cxn ang="0">
                  <a:pos x="25" y="4"/>
                </a:cxn>
                <a:cxn ang="0">
                  <a:pos x="28" y="3"/>
                </a:cxn>
                <a:cxn ang="0">
                  <a:pos x="31" y="4"/>
                </a:cxn>
                <a:cxn ang="0">
                  <a:pos x="31" y="9"/>
                </a:cxn>
                <a:cxn ang="0">
                  <a:pos x="35" y="11"/>
                </a:cxn>
                <a:cxn ang="0">
                  <a:pos x="38" y="14"/>
                </a:cxn>
                <a:cxn ang="0">
                  <a:pos x="40" y="15"/>
                </a:cxn>
                <a:cxn ang="0">
                  <a:pos x="38" y="17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2"/>
                </a:cxn>
                <a:cxn ang="0">
                  <a:pos x="32" y="22"/>
                </a:cxn>
                <a:cxn ang="0">
                  <a:pos x="32" y="24"/>
                </a:cxn>
                <a:cxn ang="0">
                  <a:pos x="32" y="26"/>
                </a:cxn>
                <a:cxn ang="0">
                  <a:pos x="28" y="25"/>
                </a:cxn>
                <a:cxn ang="0">
                  <a:pos x="24" y="24"/>
                </a:cxn>
                <a:cxn ang="0">
                  <a:pos x="20" y="24"/>
                </a:cxn>
                <a:cxn ang="0">
                  <a:pos x="15" y="23"/>
                </a:cxn>
                <a:cxn ang="0">
                  <a:pos x="9" y="22"/>
                </a:cxn>
                <a:cxn ang="0">
                  <a:pos x="5" y="23"/>
                </a:cxn>
                <a:cxn ang="0">
                  <a:pos x="1" y="25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1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7" y="0"/>
                </a:cxn>
                <a:cxn ang="0">
                  <a:pos x="17" y="1"/>
                </a:cxn>
              </a:cxnLst>
              <a:rect l="0" t="0" r="r" b="b"/>
              <a:pathLst>
                <a:path w="40" h="26">
                  <a:moveTo>
                    <a:pt x="17" y="1"/>
                  </a:moveTo>
                  <a:lnTo>
                    <a:pt x="21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8" y="3"/>
                  </a:lnTo>
                  <a:lnTo>
                    <a:pt x="31" y="4"/>
                  </a:lnTo>
                  <a:lnTo>
                    <a:pt x="31" y="9"/>
                  </a:lnTo>
                  <a:lnTo>
                    <a:pt x="35" y="11"/>
                  </a:lnTo>
                  <a:lnTo>
                    <a:pt x="38" y="14"/>
                  </a:lnTo>
                  <a:lnTo>
                    <a:pt x="40" y="15"/>
                  </a:lnTo>
                  <a:lnTo>
                    <a:pt x="38" y="17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28" y="25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5" y="23"/>
                  </a:lnTo>
                  <a:lnTo>
                    <a:pt x="9" y="22"/>
                  </a:lnTo>
                  <a:lnTo>
                    <a:pt x="5" y="23"/>
                  </a:lnTo>
                  <a:lnTo>
                    <a:pt x="1" y="25"/>
                  </a:lnTo>
                  <a:lnTo>
                    <a:pt x="1" y="25"/>
                  </a:lnTo>
                  <a:cubicBezTo>
                    <a:pt x="1" y="23"/>
                    <a:pt x="0" y="22"/>
                    <a:pt x="0" y="20"/>
                  </a:cubicBezTo>
                  <a:cubicBezTo>
                    <a:pt x="1" y="19"/>
                    <a:pt x="2" y="17"/>
                    <a:pt x="3" y="14"/>
                  </a:cubicBezTo>
                  <a:lnTo>
                    <a:pt x="3" y="14"/>
                  </a:lnTo>
                  <a:lnTo>
                    <a:pt x="3" y="13"/>
                  </a:lnTo>
                  <a:lnTo>
                    <a:pt x="3" y="13"/>
                  </a:lnTo>
                  <a:cubicBezTo>
                    <a:pt x="4" y="10"/>
                    <a:pt x="6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lnTo>
                    <a:pt x="8" y="9"/>
                  </a:lnTo>
                  <a:lnTo>
                    <a:pt x="8" y="7"/>
                  </a:lnTo>
                  <a:lnTo>
                    <a:pt x="8" y="7"/>
                  </a:lnTo>
                  <a:cubicBezTo>
                    <a:pt x="8" y="5"/>
                    <a:pt x="10" y="7"/>
                    <a:pt x="11" y="6"/>
                  </a:cubicBezTo>
                  <a:cubicBezTo>
                    <a:pt x="11" y="6"/>
                    <a:pt x="12" y="4"/>
                    <a:pt x="12" y="4"/>
                  </a:cubicBezTo>
                  <a:lnTo>
                    <a:pt x="12" y="4"/>
                  </a:lnTo>
                  <a:lnTo>
                    <a:pt x="17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" name="Freeform 106"/>
            <p:cNvSpPr>
              <a:spLocks/>
            </p:cNvSpPr>
            <p:nvPr/>
          </p:nvSpPr>
          <p:spPr bwMode="auto">
            <a:xfrm>
              <a:off x="2459038" y="3822849"/>
              <a:ext cx="187325" cy="16192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1" y="3"/>
                </a:cxn>
                <a:cxn ang="0">
                  <a:pos x="12" y="6"/>
                </a:cxn>
                <a:cxn ang="0">
                  <a:pos x="14" y="9"/>
                </a:cxn>
                <a:cxn ang="0">
                  <a:pos x="16" y="11"/>
                </a:cxn>
                <a:cxn ang="0">
                  <a:pos x="13" y="12"/>
                </a:cxn>
                <a:cxn ang="0">
                  <a:pos x="11" y="12"/>
                </a:cxn>
                <a:cxn ang="0">
                  <a:pos x="11" y="14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6" h="14">
                  <a:moveTo>
                    <a:pt x="1" y="2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cubicBezTo>
                    <a:pt x="6" y="10"/>
                    <a:pt x="6" y="2"/>
                    <a:pt x="0" y="2"/>
                  </a:cubicBez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" name="Freeform 107"/>
            <p:cNvSpPr>
              <a:spLocks/>
            </p:cNvSpPr>
            <p:nvPr/>
          </p:nvSpPr>
          <p:spPr bwMode="auto">
            <a:xfrm>
              <a:off x="2274888" y="3603773"/>
              <a:ext cx="831851" cy="474662"/>
            </a:xfrm>
            <a:custGeom>
              <a:avLst/>
              <a:gdLst/>
              <a:ahLst/>
              <a:cxnLst>
                <a:cxn ang="0">
                  <a:pos x="29" y="31"/>
                </a:cxn>
                <a:cxn ang="0">
                  <a:pos x="30" y="28"/>
                </a:cxn>
                <a:cxn ang="0">
                  <a:pos x="27" y="22"/>
                </a:cxn>
                <a:cxn ang="0">
                  <a:pos x="20" y="19"/>
                </a:cxn>
                <a:cxn ang="0">
                  <a:pos x="16" y="21"/>
                </a:cxn>
                <a:cxn ang="0">
                  <a:pos x="12" y="24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9" y="1"/>
                </a:cxn>
                <a:cxn ang="0">
                  <a:pos x="20" y="3"/>
                </a:cxn>
                <a:cxn ang="0">
                  <a:pos x="28" y="4"/>
                </a:cxn>
                <a:cxn ang="0">
                  <a:pos x="32" y="3"/>
                </a:cxn>
                <a:cxn ang="0">
                  <a:pos x="35" y="1"/>
                </a:cxn>
                <a:cxn ang="0">
                  <a:pos x="40" y="0"/>
                </a:cxn>
                <a:cxn ang="0">
                  <a:pos x="46" y="1"/>
                </a:cxn>
                <a:cxn ang="0">
                  <a:pos x="47" y="5"/>
                </a:cxn>
                <a:cxn ang="0">
                  <a:pos x="53" y="9"/>
                </a:cxn>
                <a:cxn ang="0">
                  <a:pos x="57" y="11"/>
                </a:cxn>
                <a:cxn ang="0">
                  <a:pos x="62" y="12"/>
                </a:cxn>
                <a:cxn ang="0">
                  <a:pos x="69" y="13"/>
                </a:cxn>
                <a:cxn ang="0">
                  <a:pos x="71" y="17"/>
                </a:cxn>
                <a:cxn ang="0">
                  <a:pos x="72" y="23"/>
                </a:cxn>
                <a:cxn ang="0">
                  <a:pos x="66" y="24"/>
                </a:cxn>
                <a:cxn ang="0">
                  <a:pos x="64" y="27"/>
                </a:cxn>
                <a:cxn ang="0">
                  <a:pos x="53" y="32"/>
                </a:cxn>
                <a:cxn ang="0">
                  <a:pos x="62" y="35"/>
                </a:cxn>
                <a:cxn ang="0">
                  <a:pos x="55" y="36"/>
                </a:cxn>
                <a:cxn ang="0">
                  <a:pos x="47" y="36"/>
                </a:cxn>
                <a:cxn ang="0">
                  <a:pos x="51" y="32"/>
                </a:cxn>
                <a:cxn ang="0">
                  <a:pos x="42" y="32"/>
                </a:cxn>
                <a:cxn ang="0">
                  <a:pos x="35" y="29"/>
                </a:cxn>
                <a:cxn ang="0">
                  <a:pos x="26" y="33"/>
                </a:cxn>
                <a:cxn ang="0">
                  <a:pos x="27" y="31"/>
                </a:cxn>
              </a:cxnLst>
              <a:rect l="0" t="0" r="r" b="b"/>
              <a:pathLst>
                <a:path w="72" h="41">
                  <a:moveTo>
                    <a:pt x="27" y="31"/>
                  </a:moveTo>
                  <a:lnTo>
                    <a:pt x="29" y="31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4" y="21"/>
                  </a:lnTo>
                  <a:lnTo>
                    <a:pt x="20" y="19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cubicBezTo>
                    <a:pt x="15" y="21"/>
                    <a:pt x="14" y="24"/>
                    <a:pt x="12" y="24"/>
                  </a:cubicBezTo>
                  <a:cubicBezTo>
                    <a:pt x="9" y="24"/>
                    <a:pt x="7" y="21"/>
                    <a:pt x="2" y="21"/>
                  </a:cubicBezTo>
                  <a:lnTo>
                    <a:pt x="2" y="21"/>
                  </a:lnTo>
                  <a:lnTo>
                    <a:pt x="0" y="20"/>
                  </a:lnTo>
                  <a:lnTo>
                    <a:pt x="0" y="20"/>
                  </a:lnTo>
                  <a:cubicBezTo>
                    <a:pt x="1" y="19"/>
                    <a:pt x="1" y="17"/>
                    <a:pt x="1" y="15"/>
                  </a:cubicBezTo>
                  <a:lnTo>
                    <a:pt x="1" y="15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cubicBezTo>
                    <a:pt x="1" y="13"/>
                    <a:pt x="3" y="10"/>
                    <a:pt x="5" y="8"/>
                  </a:cubicBezTo>
                  <a:cubicBezTo>
                    <a:pt x="4" y="8"/>
                    <a:pt x="3" y="6"/>
                    <a:pt x="2" y="4"/>
                  </a:cubicBezTo>
                  <a:lnTo>
                    <a:pt x="2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4" y="3"/>
                  </a:lnTo>
                  <a:lnTo>
                    <a:pt x="28" y="4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7" y="5"/>
                  </a:lnTo>
                  <a:lnTo>
                    <a:pt x="51" y="5"/>
                  </a:lnTo>
                  <a:lnTo>
                    <a:pt x="53" y="9"/>
                  </a:lnTo>
                  <a:lnTo>
                    <a:pt x="55" y="9"/>
                  </a:lnTo>
                  <a:lnTo>
                    <a:pt x="57" y="11"/>
                  </a:lnTo>
                  <a:lnTo>
                    <a:pt x="59" y="10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69" y="13"/>
                  </a:lnTo>
                  <a:lnTo>
                    <a:pt x="72" y="15"/>
                  </a:lnTo>
                  <a:lnTo>
                    <a:pt x="71" y="17"/>
                  </a:lnTo>
                  <a:lnTo>
                    <a:pt x="71" y="20"/>
                  </a:lnTo>
                  <a:lnTo>
                    <a:pt x="72" y="23"/>
                  </a:lnTo>
                  <a:lnTo>
                    <a:pt x="70" y="23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4" y="27"/>
                  </a:lnTo>
                  <a:lnTo>
                    <a:pt x="64" y="27"/>
                  </a:lnTo>
                  <a:cubicBezTo>
                    <a:pt x="59" y="28"/>
                    <a:pt x="53" y="29"/>
                    <a:pt x="53" y="32"/>
                  </a:cubicBezTo>
                  <a:cubicBezTo>
                    <a:pt x="53" y="33"/>
                    <a:pt x="54" y="35"/>
                    <a:pt x="55" y="35"/>
                  </a:cubicBezTo>
                  <a:cubicBezTo>
                    <a:pt x="57" y="35"/>
                    <a:pt x="59" y="34"/>
                    <a:pt x="62" y="35"/>
                  </a:cubicBezTo>
                  <a:cubicBezTo>
                    <a:pt x="59" y="35"/>
                    <a:pt x="59" y="37"/>
                    <a:pt x="58" y="39"/>
                  </a:cubicBezTo>
                  <a:cubicBezTo>
                    <a:pt x="57" y="36"/>
                    <a:pt x="56" y="36"/>
                    <a:pt x="55" y="36"/>
                  </a:cubicBezTo>
                  <a:cubicBezTo>
                    <a:pt x="55" y="38"/>
                    <a:pt x="51" y="40"/>
                    <a:pt x="50" y="41"/>
                  </a:cubicBezTo>
                  <a:cubicBezTo>
                    <a:pt x="47" y="40"/>
                    <a:pt x="47" y="38"/>
                    <a:pt x="47" y="36"/>
                  </a:cubicBezTo>
                  <a:cubicBezTo>
                    <a:pt x="46" y="36"/>
                    <a:pt x="43" y="35"/>
                    <a:pt x="43" y="34"/>
                  </a:cubicBezTo>
                  <a:cubicBezTo>
                    <a:pt x="46" y="33"/>
                    <a:pt x="48" y="33"/>
                    <a:pt x="51" y="32"/>
                  </a:cubicBezTo>
                  <a:lnTo>
                    <a:pt x="51" y="32"/>
                  </a:lnTo>
                  <a:lnTo>
                    <a:pt x="42" y="32"/>
                  </a:lnTo>
                  <a:lnTo>
                    <a:pt x="42" y="32"/>
                  </a:lnTo>
                  <a:cubicBezTo>
                    <a:pt x="40" y="30"/>
                    <a:pt x="36" y="29"/>
                    <a:pt x="35" y="29"/>
                  </a:cubicBezTo>
                  <a:cubicBezTo>
                    <a:pt x="34" y="31"/>
                    <a:pt x="32" y="33"/>
                    <a:pt x="31" y="35"/>
                  </a:cubicBezTo>
                  <a:cubicBezTo>
                    <a:pt x="28" y="35"/>
                    <a:pt x="27" y="35"/>
                    <a:pt x="26" y="33"/>
                  </a:cubicBezTo>
                  <a:lnTo>
                    <a:pt x="26" y="33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" name="Freeform 108"/>
            <p:cNvSpPr>
              <a:spLocks/>
            </p:cNvSpPr>
            <p:nvPr/>
          </p:nvSpPr>
          <p:spPr bwMode="auto">
            <a:xfrm>
              <a:off x="2332038" y="2167085"/>
              <a:ext cx="5840412" cy="2106613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7" y="136"/>
                </a:cxn>
                <a:cxn ang="0">
                  <a:pos x="65" y="147"/>
                </a:cxn>
                <a:cxn ang="0">
                  <a:pos x="57" y="159"/>
                </a:cxn>
                <a:cxn ang="0">
                  <a:pos x="84" y="171"/>
                </a:cxn>
                <a:cxn ang="0">
                  <a:pos x="105" y="180"/>
                </a:cxn>
                <a:cxn ang="0">
                  <a:pos x="104" y="171"/>
                </a:cxn>
                <a:cxn ang="0">
                  <a:pos x="107" y="155"/>
                </a:cxn>
                <a:cxn ang="0">
                  <a:pos x="99" y="145"/>
                </a:cxn>
                <a:cxn ang="0">
                  <a:pos x="104" y="136"/>
                </a:cxn>
                <a:cxn ang="0">
                  <a:pos x="117" y="127"/>
                </a:cxn>
                <a:cxn ang="0">
                  <a:pos x="141" y="130"/>
                </a:cxn>
                <a:cxn ang="0">
                  <a:pos x="150" y="127"/>
                </a:cxn>
                <a:cxn ang="0">
                  <a:pos x="165" y="114"/>
                </a:cxn>
                <a:cxn ang="0">
                  <a:pos x="189" y="110"/>
                </a:cxn>
                <a:cxn ang="0">
                  <a:pos x="201" y="118"/>
                </a:cxn>
                <a:cxn ang="0">
                  <a:pos x="219" y="119"/>
                </a:cxn>
                <a:cxn ang="0">
                  <a:pos x="238" y="131"/>
                </a:cxn>
                <a:cxn ang="0">
                  <a:pos x="262" y="139"/>
                </a:cxn>
                <a:cxn ang="0">
                  <a:pos x="286" y="132"/>
                </a:cxn>
                <a:cxn ang="0">
                  <a:pos x="306" y="135"/>
                </a:cxn>
                <a:cxn ang="0">
                  <a:pos x="330" y="134"/>
                </a:cxn>
                <a:cxn ang="0">
                  <a:pos x="394" y="132"/>
                </a:cxn>
                <a:cxn ang="0">
                  <a:pos x="398" y="116"/>
                </a:cxn>
                <a:cxn ang="0">
                  <a:pos x="466" y="147"/>
                </a:cxn>
                <a:cxn ang="0">
                  <a:pos x="467" y="170"/>
                </a:cxn>
                <a:cxn ang="0">
                  <a:pos x="484" y="143"/>
                </a:cxn>
                <a:cxn ang="0">
                  <a:pos x="445" y="109"/>
                </a:cxn>
                <a:cxn ang="0">
                  <a:pos x="449" y="86"/>
                </a:cxn>
                <a:cxn ang="0">
                  <a:pos x="483" y="88"/>
                </a:cxn>
                <a:cxn ang="0">
                  <a:pos x="505" y="36"/>
                </a:cxn>
                <a:cxn ang="0">
                  <a:pos x="487" y="41"/>
                </a:cxn>
                <a:cxn ang="0">
                  <a:pos x="438" y="30"/>
                </a:cxn>
                <a:cxn ang="0">
                  <a:pos x="413" y="31"/>
                </a:cxn>
                <a:cxn ang="0">
                  <a:pos x="394" y="25"/>
                </a:cxn>
                <a:cxn ang="0">
                  <a:pos x="368" y="25"/>
                </a:cxn>
                <a:cxn ang="0">
                  <a:pos x="345" y="28"/>
                </a:cxn>
                <a:cxn ang="0">
                  <a:pos x="328" y="27"/>
                </a:cxn>
                <a:cxn ang="0">
                  <a:pos x="315" y="25"/>
                </a:cxn>
                <a:cxn ang="0">
                  <a:pos x="264" y="15"/>
                </a:cxn>
                <a:cxn ang="0">
                  <a:pos x="261" y="13"/>
                </a:cxn>
                <a:cxn ang="0">
                  <a:pos x="224" y="1"/>
                </a:cxn>
                <a:cxn ang="0">
                  <a:pos x="217" y="13"/>
                </a:cxn>
                <a:cxn ang="0">
                  <a:pos x="180" y="17"/>
                </a:cxn>
                <a:cxn ang="0">
                  <a:pos x="166" y="20"/>
                </a:cxn>
                <a:cxn ang="0">
                  <a:pos x="159" y="23"/>
                </a:cxn>
                <a:cxn ang="0">
                  <a:pos x="149" y="25"/>
                </a:cxn>
                <a:cxn ang="0">
                  <a:pos x="156" y="40"/>
                </a:cxn>
                <a:cxn ang="0">
                  <a:pos x="162" y="48"/>
                </a:cxn>
                <a:cxn ang="0">
                  <a:pos x="145" y="32"/>
                </a:cxn>
                <a:cxn ang="0">
                  <a:pos x="127" y="27"/>
                </a:cxn>
                <a:cxn ang="0">
                  <a:pos x="134" y="39"/>
                </a:cxn>
                <a:cxn ang="0">
                  <a:pos x="108" y="43"/>
                </a:cxn>
                <a:cxn ang="0">
                  <a:pos x="64" y="52"/>
                </a:cxn>
                <a:cxn ang="0">
                  <a:pos x="52" y="43"/>
                </a:cxn>
                <a:cxn ang="0">
                  <a:pos x="55" y="55"/>
                </a:cxn>
                <a:cxn ang="0">
                  <a:pos x="37" y="66"/>
                </a:cxn>
                <a:cxn ang="0">
                  <a:pos x="42" y="46"/>
                </a:cxn>
                <a:cxn ang="0">
                  <a:pos x="0" y="43"/>
                </a:cxn>
                <a:cxn ang="0">
                  <a:pos x="10" y="95"/>
                </a:cxn>
                <a:cxn ang="0">
                  <a:pos x="26" y="107"/>
                </a:cxn>
                <a:cxn ang="0">
                  <a:pos x="30" y="121"/>
                </a:cxn>
              </a:cxnLst>
              <a:rect l="0" t="0" r="r" b="b"/>
              <a:pathLst>
                <a:path w="505" h="182">
                  <a:moveTo>
                    <a:pt x="30" y="125"/>
                  </a:moveTo>
                  <a:lnTo>
                    <a:pt x="30" y="125"/>
                  </a:lnTo>
                  <a:lnTo>
                    <a:pt x="33" y="125"/>
                  </a:lnTo>
                  <a:lnTo>
                    <a:pt x="35" y="124"/>
                  </a:lnTo>
                  <a:lnTo>
                    <a:pt x="38" y="124"/>
                  </a:lnTo>
                  <a:lnTo>
                    <a:pt x="41" y="125"/>
                  </a:lnTo>
                  <a:lnTo>
                    <a:pt x="42" y="126"/>
                  </a:lnTo>
                  <a:lnTo>
                    <a:pt x="42" y="129"/>
                  </a:lnTo>
                  <a:lnTo>
                    <a:pt x="46" y="129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52" y="135"/>
                  </a:lnTo>
                  <a:lnTo>
                    <a:pt x="54" y="134"/>
                  </a:lnTo>
                  <a:lnTo>
                    <a:pt x="57" y="136"/>
                  </a:lnTo>
                  <a:lnTo>
                    <a:pt x="61" y="136"/>
                  </a:lnTo>
                  <a:lnTo>
                    <a:pt x="64" y="137"/>
                  </a:lnTo>
                  <a:lnTo>
                    <a:pt x="67" y="139"/>
                  </a:lnTo>
                  <a:lnTo>
                    <a:pt x="66" y="141"/>
                  </a:lnTo>
                  <a:lnTo>
                    <a:pt x="66" y="144"/>
                  </a:lnTo>
                  <a:lnTo>
                    <a:pt x="67" y="147"/>
                  </a:lnTo>
                  <a:lnTo>
                    <a:pt x="65" y="147"/>
                  </a:lnTo>
                  <a:lnTo>
                    <a:pt x="61" y="148"/>
                  </a:lnTo>
                  <a:lnTo>
                    <a:pt x="61" y="151"/>
                  </a:lnTo>
                  <a:lnTo>
                    <a:pt x="61" y="151"/>
                  </a:lnTo>
                  <a:cubicBezTo>
                    <a:pt x="61" y="151"/>
                    <a:pt x="61" y="151"/>
                    <a:pt x="62" y="150"/>
                  </a:cubicBezTo>
                  <a:cubicBezTo>
                    <a:pt x="61" y="151"/>
                    <a:pt x="60" y="152"/>
                    <a:pt x="58" y="153"/>
                  </a:cubicBezTo>
                  <a:cubicBezTo>
                    <a:pt x="58" y="153"/>
                    <a:pt x="61" y="155"/>
                    <a:pt x="61" y="155"/>
                  </a:cubicBezTo>
                  <a:cubicBezTo>
                    <a:pt x="61" y="157"/>
                    <a:pt x="60" y="158"/>
                    <a:pt x="57" y="159"/>
                  </a:cubicBezTo>
                  <a:cubicBezTo>
                    <a:pt x="57" y="163"/>
                    <a:pt x="61" y="161"/>
                    <a:pt x="64" y="164"/>
                  </a:cubicBezTo>
                  <a:cubicBezTo>
                    <a:pt x="66" y="167"/>
                    <a:pt x="69" y="167"/>
                    <a:pt x="73" y="169"/>
                  </a:cubicBezTo>
                  <a:lnTo>
                    <a:pt x="73" y="169"/>
                  </a:lnTo>
                  <a:lnTo>
                    <a:pt x="74" y="170"/>
                  </a:lnTo>
                  <a:lnTo>
                    <a:pt x="78" y="171"/>
                  </a:lnTo>
                  <a:lnTo>
                    <a:pt x="82" y="172"/>
                  </a:lnTo>
                  <a:lnTo>
                    <a:pt x="84" y="171"/>
                  </a:lnTo>
                  <a:lnTo>
                    <a:pt x="88" y="172"/>
                  </a:lnTo>
                  <a:lnTo>
                    <a:pt x="91" y="174"/>
                  </a:lnTo>
                  <a:lnTo>
                    <a:pt x="93" y="173"/>
                  </a:lnTo>
                  <a:lnTo>
                    <a:pt x="97" y="174"/>
                  </a:lnTo>
                  <a:lnTo>
                    <a:pt x="99" y="176"/>
                  </a:lnTo>
                  <a:lnTo>
                    <a:pt x="103" y="178"/>
                  </a:lnTo>
                  <a:lnTo>
                    <a:pt x="105" y="180"/>
                  </a:lnTo>
                  <a:lnTo>
                    <a:pt x="108" y="182"/>
                  </a:lnTo>
                  <a:lnTo>
                    <a:pt x="111" y="179"/>
                  </a:lnTo>
                  <a:lnTo>
                    <a:pt x="111" y="179"/>
                  </a:lnTo>
                  <a:lnTo>
                    <a:pt x="111" y="179"/>
                  </a:lnTo>
                  <a:cubicBezTo>
                    <a:pt x="110" y="178"/>
                    <a:pt x="110" y="178"/>
                    <a:pt x="110" y="176"/>
                  </a:cubicBezTo>
                  <a:cubicBezTo>
                    <a:pt x="110" y="176"/>
                    <a:pt x="104" y="171"/>
                    <a:pt x="104" y="171"/>
                  </a:cubicBezTo>
                  <a:lnTo>
                    <a:pt x="104" y="171"/>
                  </a:lnTo>
                  <a:lnTo>
                    <a:pt x="103" y="168"/>
                  </a:lnTo>
                  <a:lnTo>
                    <a:pt x="103" y="167"/>
                  </a:lnTo>
                  <a:lnTo>
                    <a:pt x="103" y="167"/>
                  </a:lnTo>
                  <a:cubicBezTo>
                    <a:pt x="101" y="166"/>
                    <a:pt x="100" y="164"/>
                    <a:pt x="100" y="163"/>
                  </a:cubicBezTo>
                  <a:cubicBezTo>
                    <a:pt x="100" y="161"/>
                    <a:pt x="101" y="159"/>
                    <a:pt x="102" y="158"/>
                  </a:cubicBezTo>
                  <a:cubicBezTo>
                    <a:pt x="104" y="157"/>
                    <a:pt x="105" y="156"/>
                    <a:pt x="107" y="155"/>
                  </a:cubicBezTo>
                  <a:lnTo>
                    <a:pt x="107" y="155"/>
                  </a:lnTo>
                  <a:lnTo>
                    <a:pt x="107" y="154"/>
                  </a:lnTo>
                  <a:lnTo>
                    <a:pt x="105" y="153"/>
                  </a:lnTo>
                  <a:lnTo>
                    <a:pt x="107" y="152"/>
                  </a:lnTo>
                  <a:lnTo>
                    <a:pt x="105" y="149"/>
                  </a:lnTo>
                  <a:lnTo>
                    <a:pt x="104" y="147"/>
                  </a:lnTo>
                  <a:lnTo>
                    <a:pt x="100" y="147"/>
                  </a:lnTo>
                  <a:lnTo>
                    <a:pt x="99" y="145"/>
                  </a:lnTo>
                  <a:lnTo>
                    <a:pt x="97" y="144"/>
                  </a:lnTo>
                  <a:lnTo>
                    <a:pt x="97" y="141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98" y="134"/>
                  </a:lnTo>
                  <a:lnTo>
                    <a:pt x="101" y="135"/>
                  </a:lnTo>
                  <a:lnTo>
                    <a:pt x="104" y="136"/>
                  </a:lnTo>
                  <a:lnTo>
                    <a:pt x="105" y="136"/>
                  </a:lnTo>
                  <a:lnTo>
                    <a:pt x="103" y="133"/>
                  </a:lnTo>
                  <a:lnTo>
                    <a:pt x="106" y="131"/>
                  </a:lnTo>
                  <a:lnTo>
                    <a:pt x="109" y="128"/>
                  </a:lnTo>
                  <a:lnTo>
                    <a:pt x="112" y="128"/>
                  </a:lnTo>
                  <a:lnTo>
                    <a:pt x="115" y="128"/>
                  </a:lnTo>
                  <a:lnTo>
                    <a:pt x="117" y="127"/>
                  </a:lnTo>
                  <a:lnTo>
                    <a:pt x="120" y="128"/>
                  </a:lnTo>
                  <a:lnTo>
                    <a:pt x="124" y="130"/>
                  </a:lnTo>
                  <a:lnTo>
                    <a:pt x="128" y="133"/>
                  </a:lnTo>
                  <a:lnTo>
                    <a:pt x="132" y="132"/>
                  </a:lnTo>
                  <a:lnTo>
                    <a:pt x="135" y="131"/>
                  </a:lnTo>
                  <a:lnTo>
                    <a:pt x="138" y="130"/>
                  </a:lnTo>
                  <a:lnTo>
                    <a:pt x="141" y="130"/>
                  </a:lnTo>
                  <a:lnTo>
                    <a:pt x="145" y="132"/>
                  </a:lnTo>
                  <a:lnTo>
                    <a:pt x="149" y="133"/>
                  </a:lnTo>
                  <a:lnTo>
                    <a:pt x="152" y="132"/>
                  </a:lnTo>
                  <a:lnTo>
                    <a:pt x="156" y="131"/>
                  </a:lnTo>
                  <a:lnTo>
                    <a:pt x="156" y="128"/>
                  </a:lnTo>
                  <a:lnTo>
                    <a:pt x="153" y="128"/>
                  </a:lnTo>
                  <a:lnTo>
                    <a:pt x="150" y="127"/>
                  </a:lnTo>
                  <a:lnTo>
                    <a:pt x="148" y="125"/>
                  </a:lnTo>
                  <a:lnTo>
                    <a:pt x="151" y="125"/>
                  </a:lnTo>
                  <a:lnTo>
                    <a:pt x="150" y="121"/>
                  </a:lnTo>
                  <a:lnTo>
                    <a:pt x="155" y="121"/>
                  </a:lnTo>
                  <a:lnTo>
                    <a:pt x="150" y="117"/>
                  </a:lnTo>
                  <a:lnTo>
                    <a:pt x="158" y="115"/>
                  </a:lnTo>
                  <a:lnTo>
                    <a:pt x="165" y="114"/>
                  </a:lnTo>
                  <a:lnTo>
                    <a:pt x="166" y="112"/>
                  </a:lnTo>
                  <a:lnTo>
                    <a:pt x="172" y="112"/>
                  </a:lnTo>
                  <a:lnTo>
                    <a:pt x="176" y="110"/>
                  </a:lnTo>
                  <a:lnTo>
                    <a:pt x="178" y="109"/>
                  </a:lnTo>
                  <a:lnTo>
                    <a:pt x="184" y="110"/>
                  </a:lnTo>
                  <a:lnTo>
                    <a:pt x="187" y="109"/>
                  </a:lnTo>
                  <a:lnTo>
                    <a:pt x="189" y="110"/>
                  </a:lnTo>
                  <a:lnTo>
                    <a:pt x="189" y="114"/>
                  </a:lnTo>
                  <a:lnTo>
                    <a:pt x="193" y="115"/>
                  </a:lnTo>
                  <a:lnTo>
                    <a:pt x="194" y="113"/>
                  </a:lnTo>
                  <a:lnTo>
                    <a:pt x="196" y="115"/>
                  </a:lnTo>
                  <a:lnTo>
                    <a:pt x="198" y="116"/>
                  </a:lnTo>
                  <a:lnTo>
                    <a:pt x="201" y="115"/>
                  </a:lnTo>
                  <a:lnTo>
                    <a:pt x="201" y="118"/>
                  </a:lnTo>
                  <a:lnTo>
                    <a:pt x="204" y="118"/>
                  </a:lnTo>
                  <a:lnTo>
                    <a:pt x="207" y="116"/>
                  </a:lnTo>
                  <a:lnTo>
                    <a:pt x="210" y="114"/>
                  </a:lnTo>
                  <a:lnTo>
                    <a:pt x="212" y="113"/>
                  </a:lnTo>
                  <a:lnTo>
                    <a:pt x="212" y="116"/>
                  </a:lnTo>
                  <a:lnTo>
                    <a:pt x="216" y="117"/>
                  </a:lnTo>
                  <a:lnTo>
                    <a:pt x="219" y="119"/>
                  </a:lnTo>
                  <a:lnTo>
                    <a:pt x="223" y="122"/>
                  </a:lnTo>
                  <a:lnTo>
                    <a:pt x="227" y="126"/>
                  </a:lnTo>
                  <a:lnTo>
                    <a:pt x="231" y="129"/>
                  </a:lnTo>
                  <a:lnTo>
                    <a:pt x="233" y="132"/>
                  </a:lnTo>
                  <a:lnTo>
                    <a:pt x="234" y="129"/>
                  </a:lnTo>
                  <a:lnTo>
                    <a:pt x="236" y="129"/>
                  </a:lnTo>
                  <a:lnTo>
                    <a:pt x="238" y="131"/>
                  </a:lnTo>
                  <a:lnTo>
                    <a:pt x="241" y="132"/>
                  </a:lnTo>
                  <a:lnTo>
                    <a:pt x="244" y="132"/>
                  </a:lnTo>
                  <a:lnTo>
                    <a:pt x="247" y="130"/>
                  </a:lnTo>
                  <a:lnTo>
                    <a:pt x="250" y="133"/>
                  </a:lnTo>
                  <a:lnTo>
                    <a:pt x="254" y="136"/>
                  </a:lnTo>
                  <a:lnTo>
                    <a:pt x="258" y="138"/>
                  </a:lnTo>
                  <a:lnTo>
                    <a:pt x="262" y="139"/>
                  </a:lnTo>
                  <a:lnTo>
                    <a:pt x="262" y="139"/>
                  </a:lnTo>
                  <a:lnTo>
                    <a:pt x="262" y="139"/>
                  </a:lnTo>
                  <a:cubicBezTo>
                    <a:pt x="263" y="139"/>
                    <a:pt x="264" y="138"/>
                    <a:pt x="266" y="139"/>
                  </a:cubicBezTo>
                  <a:cubicBezTo>
                    <a:pt x="267" y="139"/>
                    <a:pt x="269" y="137"/>
                    <a:pt x="269" y="137"/>
                  </a:cubicBezTo>
                  <a:cubicBezTo>
                    <a:pt x="274" y="137"/>
                    <a:pt x="276" y="131"/>
                    <a:pt x="281" y="131"/>
                  </a:cubicBezTo>
                  <a:cubicBezTo>
                    <a:pt x="283" y="131"/>
                    <a:pt x="284" y="132"/>
                    <a:pt x="286" y="132"/>
                  </a:cubicBezTo>
                  <a:lnTo>
                    <a:pt x="286" y="132"/>
                  </a:lnTo>
                  <a:lnTo>
                    <a:pt x="288" y="131"/>
                  </a:lnTo>
                  <a:lnTo>
                    <a:pt x="288" y="131"/>
                  </a:lnTo>
                  <a:cubicBezTo>
                    <a:pt x="289" y="131"/>
                    <a:pt x="290" y="131"/>
                    <a:pt x="290" y="131"/>
                  </a:cubicBezTo>
                  <a:cubicBezTo>
                    <a:pt x="290" y="133"/>
                    <a:pt x="291" y="134"/>
                    <a:pt x="291" y="135"/>
                  </a:cubicBezTo>
                  <a:lnTo>
                    <a:pt x="291" y="135"/>
                  </a:lnTo>
                  <a:lnTo>
                    <a:pt x="306" y="135"/>
                  </a:lnTo>
                  <a:lnTo>
                    <a:pt x="306" y="135"/>
                  </a:lnTo>
                  <a:cubicBezTo>
                    <a:pt x="308" y="130"/>
                    <a:pt x="302" y="130"/>
                    <a:pt x="302" y="126"/>
                  </a:cubicBezTo>
                  <a:cubicBezTo>
                    <a:pt x="302" y="126"/>
                    <a:pt x="302" y="125"/>
                    <a:pt x="302" y="124"/>
                  </a:cubicBezTo>
                  <a:lnTo>
                    <a:pt x="302" y="124"/>
                  </a:lnTo>
                  <a:lnTo>
                    <a:pt x="304" y="124"/>
                  </a:lnTo>
                  <a:lnTo>
                    <a:pt x="320" y="127"/>
                  </a:lnTo>
                  <a:lnTo>
                    <a:pt x="320" y="127"/>
                  </a:lnTo>
                  <a:cubicBezTo>
                    <a:pt x="321" y="132"/>
                    <a:pt x="324" y="134"/>
                    <a:pt x="330" y="134"/>
                  </a:cubicBezTo>
                  <a:cubicBezTo>
                    <a:pt x="333" y="134"/>
                    <a:pt x="335" y="132"/>
                    <a:pt x="337" y="132"/>
                  </a:cubicBezTo>
                  <a:cubicBezTo>
                    <a:pt x="345" y="132"/>
                    <a:pt x="348" y="137"/>
                    <a:pt x="352" y="139"/>
                  </a:cubicBezTo>
                  <a:cubicBezTo>
                    <a:pt x="360" y="139"/>
                    <a:pt x="362" y="139"/>
                    <a:pt x="367" y="139"/>
                  </a:cubicBezTo>
                  <a:cubicBezTo>
                    <a:pt x="371" y="139"/>
                    <a:pt x="369" y="134"/>
                    <a:pt x="374" y="134"/>
                  </a:cubicBezTo>
                  <a:cubicBezTo>
                    <a:pt x="379" y="134"/>
                    <a:pt x="384" y="136"/>
                    <a:pt x="384" y="136"/>
                  </a:cubicBezTo>
                  <a:cubicBezTo>
                    <a:pt x="386" y="136"/>
                    <a:pt x="387" y="136"/>
                    <a:pt x="388" y="136"/>
                  </a:cubicBezTo>
                  <a:cubicBezTo>
                    <a:pt x="390" y="136"/>
                    <a:pt x="393" y="134"/>
                    <a:pt x="394" y="132"/>
                  </a:cubicBezTo>
                  <a:cubicBezTo>
                    <a:pt x="393" y="132"/>
                    <a:pt x="391" y="130"/>
                    <a:pt x="391" y="129"/>
                  </a:cubicBezTo>
                  <a:cubicBezTo>
                    <a:pt x="391" y="126"/>
                    <a:pt x="393" y="125"/>
                    <a:pt x="393" y="124"/>
                  </a:cubicBezTo>
                  <a:cubicBezTo>
                    <a:pt x="393" y="121"/>
                    <a:pt x="388" y="121"/>
                    <a:pt x="388" y="119"/>
                  </a:cubicBezTo>
                  <a:cubicBezTo>
                    <a:pt x="388" y="118"/>
                    <a:pt x="388" y="118"/>
                    <a:pt x="388" y="117"/>
                  </a:cubicBezTo>
                  <a:lnTo>
                    <a:pt x="388" y="117"/>
                  </a:lnTo>
                  <a:lnTo>
                    <a:pt x="398" y="116"/>
                  </a:lnTo>
                  <a:lnTo>
                    <a:pt x="398" y="116"/>
                  </a:lnTo>
                  <a:cubicBezTo>
                    <a:pt x="403" y="117"/>
                    <a:pt x="405" y="117"/>
                    <a:pt x="409" y="118"/>
                  </a:cubicBezTo>
                  <a:cubicBezTo>
                    <a:pt x="415" y="120"/>
                    <a:pt x="415" y="127"/>
                    <a:pt x="422" y="127"/>
                  </a:cubicBezTo>
                  <a:cubicBezTo>
                    <a:pt x="424" y="133"/>
                    <a:pt x="430" y="135"/>
                    <a:pt x="436" y="136"/>
                  </a:cubicBezTo>
                  <a:cubicBezTo>
                    <a:pt x="442" y="139"/>
                    <a:pt x="446" y="147"/>
                    <a:pt x="452" y="147"/>
                  </a:cubicBezTo>
                  <a:cubicBezTo>
                    <a:pt x="457" y="147"/>
                    <a:pt x="459" y="143"/>
                    <a:pt x="463" y="143"/>
                  </a:cubicBezTo>
                  <a:cubicBezTo>
                    <a:pt x="465" y="143"/>
                    <a:pt x="465" y="144"/>
                    <a:pt x="466" y="144"/>
                  </a:cubicBezTo>
                  <a:cubicBezTo>
                    <a:pt x="466" y="145"/>
                    <a:pt x="466" y="147"/>
                    <a:pt x="466" y="147"/>
                  </a:cubicBezTo>
                  <a:cubicBezTo>
                    <a:pt x="466" y="149"/>
                    <a:pt x="467" y="151"/>
                    <a:pt x="468" y="152"/>
                  </a:cubicBezTo>
                  <a:lnTo>
                    <a:pt x="468" y="152"/>
                  </a:lnTo>
                  <a:lnTo>
                    <a:pt x="468" y="159"/>
                  </a:lnTo>
                  <a:lnTo>
                    <a:pt x="468" y="159"/>
                  </a:lnTo>
                  <a:cubicBezTo>
                    <a:pt x="466" y="160"/>
                    <a:pt x="464" y="159"/>
                    <a:pt x="463" y="159"/>
                  </a:cubicBezTo>
                  <a:cubicBezTo>
                    <a:pt x="462" y="159"/>
                    <a:pt x="461" y="160"/>
                    <a:pt x="461" y="161"/>
                  </a:cubicBezTo>
                  <a:cubicBezTo>
                    <a:pt x="461" y="166"/>
                    <a:pt x="467" y="168"/>
                    <a:pt x="467" y="170"/>
                  </a:cubicBezTo>
                  <a:lnTo>
                    <a:pt x="467" y="170"/>
                  </a:lnTo>
                  <a:lnTo>
                    <a:pt x="473" y="171"/>
                  </a:lnTo>
                  <a:lnTo>
                    <a:pt x="473" y="171"/>
                  </a:lnTo>
                  <a:cubicBezTo>
                    <a:pt x="480" y="171"/>
                    <a:pt x="483" y="156"/>
                    <a:pt x="483" y="152"/>
                  </a:cubicBezTo>
                  <a:cubicBezTo>
                    <a:pt x="483" y="151"/>
                    <a:pt x="483" y="149"/>
                    <a:pt x="483" y="146"/>
                  </a:cubicBezTo>
                  <a:cubicBezTo>
                    <a:pt x="483" y="144"/>
                    <a:pt x="482" y="143"/>
                    <a:pt x="484" y="143"/>
                  </a:cubicBezTo>
                  <a:lnTo>
                    <a:pt x="484" y="143"/>
                  </a:lnTo>
                  <a:lnTo>
                    <a:pt x="484" y="140"/>
                  </a:lnTo>
                  <a:lnTo>
                    <a:pt x="484" y="140"/>
                  </a:lnTo>
                  <a:cubicBezTo>
                    <a:pt x="483" y="139"/>
                    <a:pt x="480" y="136"/>
                    <a:pt x="480" y="134"/>
                  </a:cubicBezTo>
                  <a:cubicBezTo>
                    <a:pt x="476" y="131"/>
                    <a:pt x="473" y="124"/>
                    <a:pt x="471" y="118"/>
                  </a:cubicBezTo>
                  <a:cubicBezTo>
                    <a:pt x="468" y="113"/>
                    <a:pt x="461" y="113"/>
                    <a:pt x="454" y="110"/>
                  </a:cubicBezTo>
                  <a:cubicBezTo>
                    <a:pt x="454" y="112"/>
                    <a:pt x="453" y="114"/>
                    <a:pt x="452" y="115"/>
                  </a:cubicBezTo>
                  <a:cubicBezTo>
                    <a:pt x="450" y="112"/>
                    <a:pt x="445" y="114"/>
                    <a:pt x="445" y="109"/>
                  </a:cubicBezTo>
                  <a:cubicBezTo>
                    <a:pt x="445" y="109"/>
                    <a:pt x="436" y="108"/>
                    <a:pt x="436" y="108"/>
                  </a:cubicBezTo>
                  <a:cubicBezTo>
                    <a:pt x="436" y="105"/>
                    <a:pt x="438" y="105"/>
                    <a:pt x="440" y="102"/>
                  </a:cubicBezTo>
                  <a:cubicBezTo>
                    <a:pt x="438" y="99"/>
                    <a:pt x="442" y="94"/>
                    <a:pt x="444" y="93"/>
                  </a:cubicBezTo>
                  <a:lnTo>
                    <a:pt x="444" y="93"/>
                  </a:lnTo>
                  <a:lnTo>
                    <a:pt x="444" y="86"/>
                  </a:lnTo>
                  <a:lnTo>
                    <a:pt x="444" y="86"/>
                  </a:lnTo>
                  <a:cubicBezTo>
                    <a:pt x="445" y="85"/>
                    <a:pt x="446" y="86"/>
                    <a:pt x="449" y="86"/>
                  </a:cubicBezTo>
                  <a:cubicBezTo>
                    <a:pt x="453" y="86"/>
                    <a:pt x="462" y="87"/>
                    <a:pt x="467" y="87"/>
                  </a:cubicBezTo>
                  <a:cubicBezTo>
                    <a:pt x="468" y="87"/>
                    <a:pt x="469" y="86"/>
                    <a:pt x="469" y="86"/>
                  </a:cubicBezTo>
                  <a:lnTo>
                    <a:pt x="469" y="86"/>
                  </a:lnTo>
                  <a:lnTo>
                    <a:pt x="468" y="85"/>
                  </a:lnTo>
                  <a:lnTo>
                    <a:pt x="479" y="85"/>
                  </a:lnTo>
                  <a:lnTo>
                    <a:pt x="479" y="85"/>
                  </a:lnTo>
                  <a:cubicBezTo>
                    <a:pt x="479" y="85"/>
                    <a:pt x="483" y="88"/>
                    <a:pt x="483" y="88"/>
                  </a:cubicBezTo>
                  <a:cubicBezTo>
                    <a:pt x="486" y="88"/>
                    <a:pt x="485" y="86"/>
                    <a:pt x="488" y="85"/>
                  </a:cubicBezTo>
                  <a:cubicBezTo>
                    <a:pt x="486" y="84"/>
                    <a:pt x="485" y="84"/>
                    <a:pt x="485" y="80"/>
                  </a:cubicBezTo>
                  <a:cubicBezTo>
                    <a:pt x="485" y="77"/>
                    <a:pt x="487" y="73"/>
                    <a:pt x="489" y="73"/>
                  </a:cubicBezTo>
                  <a:cubicBezTo>
                    <a:pt x="490" y="73"/>
                    <a:pt x="495" y="73"/>
                    <a:pt x="498" y="73"/>
                  </a:cubicBezTo>
                  <a:cubicBezTo>
                    <a:pt x="498" y="74"/>
                    <a:pt x="502" y="79"/>
                    <a:pt x="503" y="79"/>
                  </a:cubicBezTo>
                  <a:cubicBezTo>
                    <a:pt x="504" y="77"/>
                    <a:pt x="504" y="77"/>
                    <a:pt x="505" y="74"/>
                  </a:cubicBezTo>
                  <a:lnTo>
                    <a:pt x="505" y="36"/>
                  </a:lnTo>
                  <a:cubicBezTo>
                    <a:pt x="504" y="36"/>
                    <a:pt x="504" y="36"/>
                    <a:pt x="502" y="36"/>
                  </a:cubicBezTo>
                  <a:cubicBezTo>
                    <a:pt x="499" y="36"/>
                    <a:pt x="496" y="37"/>
                    <a:pt x="493" y="37"/>
                  </a:cubicBezTo>
                  <a:cubicBezTo>
                    <a:pt x="492" y="37"/>
                    <a:pt x="485" y="36"/>
                    <a:pt x="484" y="35"/>
                  </a:cubicBezTo>
                  <a:lnTo>
                    <a:pt x="484" y="35"/>
                  </a:lnTo>
                  <a:lnTo>
                    <a:pt x="481" y="35"/>
                  </a:lnTo>
                  <a:lnTo>
                    <a:pt x="481" y="35"/>
                  </a:lnTo>
                  <a:cubicBezTo>
                    <a:pt x="481" y="39"/>
                    <a:pt x="487" y="41"/>
                    <a:pt x="487" y="41"/>
                  </a:cubicBezTo>
                  <a:cubicBezTo>
                    <a:pt x="484" y="40"/>
                    <a:pt x="483" y="37"/>
                    <a:pt x="478" y="37"/>
                  </a:cubicBezTo>
                  <a:cubicBezTo>
                    <a:pt x="479" y="37"/>
                    <a:pt x="479" y="36"/>
                    <a:pt x="479" y="36"/>
                  </a:cubicBezTo>
                  <a:cubicBezTo>
                    <a:pt x="477" y="35"/>
                    <a:pt x="476" y="35"/>
                    <a:pt x="475" y="35"/>
                  </a:cubicBezTo>
                  <a:cubicBezTo>
                    <a:pt x="475" y="37"/>
                    <a:pt x="472" y="37"/>
                    <a:pt x="469" y="37"/>
                  </a:cubicBezTo>
                  <a:cubicBezTo>
                    <a:pt x="464" y="37"/>
                    <a:pt x="460" y="36"/>
                    <a:pt x="455" y="37"/>
                  </a:cubicBezTo>
                  <a:cubicBezTo>
                    <a:pt x="456" y="39"/>
                    <a:pt x="457" y="39"/>
                    <a:pt x="459" y="41"/>
                  </a:cubicBezTo>
                  <a:cubicBezTo>
                    <a:pt x="451" y="37"/>
                    <a:pt x="445" y="37"/>
                    <a:pt x="438" y="30"/>
                  </a:cubicBezTo>
                  <a:lnTo>
                    <a:pt x="438" y="30"/>
                  </a:lnTo>
                  <a:lnTo>
                    <a:pt x="421" y="30"/>
                  </a:lnTo>
                  <a:lnTo>
                    <a:pt x="421" y="30"/>
                  </a:lnTo>
                  <a:cubicBezTo>
                    <a:pt x="421" y="30"/>
                    <a:pt x="420" y="31"/>
                    <a:pt x="419" y="31"/>
                  </a:cubicBezTo>
                  <a:lnTo>
                    <a:pt x="419" y="31"/>
                  </a:lnTo>
                  <a:lnTo>
                    <a:pt x="413" y="31"/>
                  </a:lnTo>
                  <a:lnTo>
                    <a:pt x="413" y="31"/>
                  </a:lnTo>
                  <a:cubicBezTo>
                    <a:pt x="410" y="31"/>
                    <a:pt x="410" y="29"/>
                    <a:pt x="406" y="29"/>
                  </a:cubicBezTo>
                  <a:cubicBezTo>
                    <a:pt x="405" y="29"/>
                    <a:pt x="405" y="30"/>
                    <a:pt x="403" y="30"/>
                  </a:cubicBezTo>
                  <a:cubicBezTo>
                    <a:pt x="401" y="30"/>
                    <a:pt x="399" y="28"/>
                    <a:pt x="397" y="27"/>
                  </a:cubicBezTo>
                  <a:lnTo>
                    <a:pt x="397" y="27"/>
                  </a:lnTo>
                  <a:lnTo>
                    <a:pt x="398" y="26"/>
                  </a:lnTo>
                  <a:lnTo>
                    <a:pt x="398" y="26"/>
                  </a:lnTo>
                  <a:cubicBezTo>
                    <a:pt x="398" y="26"/>
                    <a:pt x="397" y="25"/>
                    <a:pt x="394" y="25"/>
                  </a:cubicBezTo>
                  <a:cubicBezTo>
                    <a:pt x="389" y="25"/>
                    <a:pt x="388" y="28"/>
                    <a:pt x="386" y="28"/>
                  </a:cubicBezTo>
                  <a:cubicBezTo>
                    <a:pt x="386" y="28"/>
                    <a:pt x="384" y="28"/>
                    <a:pt x="384" y="28"/>
                  </a:cubicBezTo>
                  <a:lnTo>
                    <a:pt x="384" y="28"/>
                  </a:lnTo>
                  <a:lnTo>
                    <a:pt x="384" y="25"/>
                  </a:lnTo>
                  <a:lnTo>
                    <a:pt x="384" y="25"/>
                  </a:lnTo>
                  <a:cubicBezTo>
                    <a:pt x="383" y="24"/>
                    <a:pt x="382" y="24"/>
                    <a:pt x="379" y="25"/>
                  </a:cubicBezTo>
                  <a:cubicBezTo>
                    <a:pt x="379" y="23"/>
                    <a:pt x="368" y="25"/>
                    <a:pt x="368" y="25"/>
                  </a:cubicBezTo>
                  <a:lnTo>
                    <a:pt x="368" y="25"/>
                  </a:lnTo>
                  <a:lnTo>
                    <a:pt x="362" y="25"/>
                  </a:lnTo>
                  <a:lnTo>
                    <a:pt x="362" y="25"/>
                  </a:lnTo>
                  <a:cubicBezTo>
                    <a:pt x="362" y="25"/>
                    <a:pt x="363" y="26"/>
                    <a:pt x="364" y="26"/>
                  </a:cubicBezTo>
                  <a:cubicBezTo>
                    <a:pt x="364" y="27"/>
                    <a:pt x="366" y="28"/>
                    <a:pt x="366" y="29"/>
                  </a:cubicBezTo>
                  <a:cubicBezTo>
                    <a:pt x="363" y="29"/>
                    <a:pt x="362" y="30"/>
                    <a:pt x="359" y="30"/>
                  </a:cubicBezTo>
                  <a:cubicBezTo>
                    <a:pt x="355" y="30"/>
                    <a:pt x="349" y="28"/>
                    <a:pt x="345" y="28"/>
                  </a:cubicBezTo>
                  <a:cubicBezTo>
                    <a:pt x="345" y="28"/>
                    <a:pt x="344" y="28"/>
                    <a:pt x="344" y="28"/>
                  </a:cubicBezTo>
                  <a:lnTo>
                    <a:pt x="344" y="28"/>
                  </a:lnTo>
                  <a:lnTo>
                    <a:pt x="344" y="31"/>
                  </a:lnTo>
                  <a:lnTo>
                    <a:pt x="341" y="31"/>
                  </a:lnTo>
                  <a:lnTo>
                    <a:pt x="341" y="31"/>
                  </a:lnTo>
                  <a:cubicBezTo>
                    <a:pt x="338" y="29"/>
                    <a:pt x="331" y="30"/>
                    <a:pt x="328" y="27"/>
                  </a:cubicBezTo>
                  <a:lnTo>
                    <a:pt x="328" y="27"/>
                  </a:lnTo>
                  <a:lnTo>
                    <a:pt x="325" y="27"/>
                  </a:lnTo>
                  <a:lnTo>
                    <a:pt x="325" y="27"/>
                  </a:lnTo>
                  <a:cubicBezTo>
                    <a:pt x="325" y="28"/>
                    <a:pt x="326" y="29"/>
                    <a:pt x="326" y="29"/>
                  </a:cubicBezTo>
                  <a:cubicBezTo>
                    <a:pt x="325" y="28"/>
                    <a:pt x="322" y="26"/>
                    <a:pt x="320" y="25"/>
                  </a:cubicBezTo>
                  <a:lnTo>
                    <a:pt x="320" y="25"/>
                  </a:lnTo>
                  <a:lnTo>
                    <a:pt x="315" y="25"/>
                  </a:lnTo>
                  <a:lnTo>
                    <a:pt x="315" y="25"/>
                  </a:lnTo>
                  <a:cubicBezTo>
                    <a:pt x="316" y="27"/>
                    <a:pt x="303" y="21"/>
                    <a:pt x="305" y="22"/>
                  </a:cubicBezTo>
                  <a:cubicBezTo>
                    <a:pt x="301" y="22"/>
                    <a:pt x="299" y="23"/>
                    <a:pt x="294" y="23"/>
                  </a:cubicBezTo>
                  <a:cubicBezTo>
                    <a:pt x="287" y="23"/>
                    <a:pt x="283" y="20"/>
                    <a:pt x="276" y="20"/>
                  </a:cubicBezTo>
                  <a:cubicBezTo>
                    <a:pt x="275" y="20"/>
                    <a:pt x="271" y="19"/>
                    <a:pt x="271" y="19"/>
                  </a:cubicBezTo>
                  <a:cubicBezTo>
                    <a:pt x="271" y="21"/>
                    <a:pt x="274" y="23"/>
                    <a:pt x="275" y="24"/>
                  </a:cubicBezTo>
                  <a:cubicBezTo>
                    <a:pt x="271" y="23"/>
                    <a:pt x="269" y="19"/>
                    <a:pt x="263" y="17"/>
                  </a:cubicBezTo>
                  <a:cubicBezTo>
                    <a:pt x="263" y="17"/>
                    <a:pt x="264" y="15"/>
                    <a:pt x="264" y="15"/>
                  </a:cubicBezTo>
                  <a:lnTo>
                    <a:pt x="264" y="15"/>
                  </a:lnTo>
                  <a:lnTo>
                    <a:pt x="261" y="15"/>
                  </a:lnTo>
                  <a:lnTo>
                    <a:pt x="261" y="15"/>
                  </a:lnTo>
                  <a:cubicBezTo>
                    <a:pt x="261" y="15"/>
                    <a:pt x="260" y="16"/>
                    <a:pt x="259" y="16"/>
                  </a:cubicBezTo>
                  <a:cubicBezTo>
                    <a:pt x="259" y="16"/>
                    <a:pt x="260" y="17"/>
                    <a:pt x="260" y="17"/>
                  </a:cubicBezTo>
                  <a:cubicBezTo>
                    <a:pt x="255" y="19"/>
                    <a:pt x="252" y="22"/>
                    <a:pt x="247" y="24"/>
                  </a:cubicBezTo>
                  <a:cubicBezTo>
                    <a:pt x="247" y="19"/>
                    <a:pt x="258" y="15"/>
                    <a:pt x="261" y="13"/>
                  </a:cubicBezTo>
                  <a:cubicBezTo>
                    <a:pt x="256" y="9"/>
                    <a:pt x="246" y="6"/>
                    <a:pt x="238" y="6"/>
                  </a:cubicBezTo>
                  <a:cubicBezTo>
                    <a:pt x="236" y="6"/>
                    <a:pt x="235" y="8"/>
                    <a:pt x="233" y="8"/>
                  </a:cubicBezTo>
                  <a:lnTo>
                    <a:pt x="233" y="8"/>
                  </a:lnTo>
                  <a:lnTo>
                    <a:pt x="225" y="5"/>
                  </a:lnTo>
                  <a:lnTo>
                    <a:pt x="225" y="5"/>
                  </a:lnTo>
                  <a:cubicBezTo>
                    <a:pt x="225" y="4"/>
                    <a:pt x="226" y="4"/>
                    <a:pt x="227" y="2"/>
                  </a:cubicBezTo>
                  <a:cubicBezTo>
                    <a:pt x="226" y="1"/>
                    <a:pt x="225" y="1"/>
                    <a:pt x="224" y="1"/>
                  </a:cubicBezTo>
                  <a:cubicBezTo>
                    <a:pt x="223" y="0"/>
                    <a:pt x="221" y="0"/>
                    <a:pt x="221" y="2"/>
                  </a:cubicBezTo>
                  <a:cubicBezTo>
                    <a:pt x="217" y="2"/>
                    <a:pt x="216" y="5"/>
                    <a:pt x="213" y="6"/>
                  </a:cubicBezTo>
                  <a:lnTo>
                    <a:pt x="213" y="6"/>
                  </a:lnTo>
                  <a:lnTo>
                    <a:pt x="216" y="7"/>
                  </a:lnTo>
                  <a:lnTo>
                    <a:pt x="216" y="7"/>
                  </a:lnTo>
                  <a:cubicBezTo>
                    <a:pt x="216" y="7"/>
                    <a:pt x="213" y="7"/>
                    <a:pt x="211" y="7"/>
                  </a:cubicBezTo>
                  <a:cubicBezTo>
                    <a:pt x="212" y="8"/>
                    <a:pt x="214" y="13"/>
                    <a:pt x="217" y="13"/>
                  </a:cubicBezTo>
                  <a:cubicBezTo>
                    <a:pt x="214" y="13"/>
                    <a:pt x="213" y="9"/>
                    <a:pt x="209" y="8"/>
                  </a:cubicBezTo>
                  <a:lnTo>
                    <a:pt x="209" y="8"/>
                  </a:lnTo>
                  <a:lnTo>
                    <a:pt x="203" y="10"/>
                  </a:lnTo>
                  <a:lnTo>
                    <a:pt x="203" y="10"/>
                  </a:lnTo>
                  <a:cubicBezTo>
                    <a:pt x="203" y="10"/>
                    <a:pt x="202" y="8"/>
                    <a:pt x="200" y="8"/>
                  </a:cubicBezTo>
                  <a:cubicBezTo>
                    <a:pt x="191" y="8"/>
                    <a:pt x="185" y="14"/>
                    <a:pt x="176" y="14"/>
                  </a:cubicBezTo>
                  <a:cubicBezTo>
                    <a:pt x="176" y="16"/>
                    <a:pt x="178" y="17"/>
                    <a:pt x="180" y="17"/>
                  </a:cubicBezTo>
                  <a:cubicBezTo>
                    <a:pt x="180" y="19"/>
                    <a:pt x="183" y="23"/>
                    <a:pt x="185" y="23"/>
                  </a:cubicBezTo>
                  <a:cubicBezTo>
                    <a:pt x="182" y="23"/>
                    <a:pt x="181" y="21"/>
                    <a:pt x="181" y="18"/>
                  </a:cubicBezTo>
                  <a:cubicBezTo>
                    <a:pt x="180" y="18"/>
                    <a:pt x="179" y="18"/>
                    <a:pt x="178" y="18"/>
                  </a:cubicBezTo>
                  <a:cubicBezTo>
                    <a:pt x="176" y="18"/>
                    <a:pt x="174" y="20"/>
                    <a:pt x="172" y="20"/>
                  </a:cubicBezTo>
                  <a:cubicBezTo>
                    <a:pt x="172" y="20"/>
                    <a:pt x="170" y="19"/>
                    <a:pt x="170" y="19"/>
                  </a:cubicBezTo>
                  <a:lnTo>
                    <a:pt x="170" y="19"/>
                  </a:lnTo>
                  <a:lnTo>
                    <a:pt x="166" y="20"/>
                  </a:lnTo>
                  <a:lnTo>
                    <a:pt x="166" y="20"/>
                  </a:lnTo>
                  <a:cubicBezTo>
                    <a:pt x="166" y="20"/>
                    <a:pt x="163" y="20"/>
                    <a:pt x="163" y="21"/>
                  </a:cubicBezTo>
                  <a:cubicBezTo>
                    <a:pt x="163" y="24"/>
                    <a:pt x="178" y="29"/>
                    <a:pt x="181" y="30"/>
                  </a:cubicBezTo>
                  <a:cubicBezTo>
                    <a:pt x="181" y="33"/>
                    <a:pt x="182" y="34"/>
                    <a:pt x="184" y="36"/>
                  </a:cubicBezTo>
                  <a:cubicBezTo>
                    <a:pt x="178" y="37"/>
                    <a:pt x="177" y="31"/>
                    <a:pt x="173" y="29"/>
                  </a:cubicBezTo>
                  <a:cubicBezTo>
                    <a:pt x="170" y="28"/>
                    <a:pt x="162" y="28"/>
                    <a:pt x="162" y="23"/>
                  </a:cubicBezTo>
                  <a:cubicBezTo>
                    <a:pt x="161" y="23"/>
                    <a:pt x="160" y="23"/>
                    <a:pt x="159" y="23"/>
                  </a:cubicBezTo>
                  <a:cubicBezTo>
                    <a:pt x="158" y="23"/>
                    <a:pt x="158" y="25"/>
                    <a:pt x="155" y="25"/>
                  </a:cubicBezTo>
                  <a:cubicBezTo>
                    <a:pt x="155" y="26"/>
                    <a:pt x="155" y="27"/>
                    <a:pt x="154" y="28"/>
                  </a:cubicBezTo>
                  <a:cubicBezTo>
                    <a:pt x="155" y="30"/>
                    <a:pt x="161" y="30"/>
                    <a:pt x="165" y="32"/>
                  </a:cubicBezTo>
                  <a:lnTo>
                    <a:pt x="165" y="32"/>
                  </a:lnTo>
                  <a:lnTo>
                    <a:pt x="161" y="32"/>
                  </a:lnTo>
                  <a:lnTo>
                    <a:pt x="161" y="32"/>
                  </a:lnTo>
                  <a:cubicBezTo>
                    <a:pt x="155" y="30"/>
                    <a:pt x="151" y="31"/>
                    <a:pt x="149" y="25"/>
                  </a:cubicBezTo>
                  <a:lnTo>
                    <a:pt x="149" y="25"/>
                  </a:lnTo>
                  <a:lnTo>
                    <a:pt x="147" y="25"/>
                  </a:lnTo>
                  <a:lnTo>
                    <a:pt x="147" y="25"/>
                  </a:lnTo>
                  <a:cubicBezTo>
                    <a:pt x="147" y="27"/>
                    <a:pt x="147" y="27"/>
                    <a:pt x="145" y="28"/>
                  </a:cubicBezTo>
                  <a:cubicBezTo>
                    <a:pt x="147" y="31"/>
                    <a:pt x="150" y="30"/>
                    <a:pt x="151" y="34"/>
                  </a:cubicBezTo>
                  <a:cubicBezTo>
                    <a:pt x="152" y="35"/>
                    <a:pt x="151" y="37"/>
                    <a:pt x="153" y="38"/>
                  </a:cubicBezTo>
                  <a:cubicBezTo>
                    <a:pt x="154" y="39"/>
                    <a:pt x="154" y="40"/>
                    <a:pt x="156" y="40"/>
                  </a:cubicBezTo>
                  <a:cubicBezTo>
                    <a:pt x="158" y="40"/>
                    <a:pt x="158" y="39"/>
                    <a:pt x="161" y="39"/>
                  </a:cubicBezTo>
                  <a:cubicBezTo>
                    <a:pt x="165" y="39"/>
                    <a:pt x="167" y="42"/>
                    <a:pt x="170" y="42"/>
                  </a:cubicBezTo>
                  <a:cubicBezTo>
                    <a:pt x="171" y="44"/>
                    <a:pt x="172" y="47"/>
                    <a:pt x="175" y="48"/>
                  </a:cubicBezTo>
                  <a:cubicBezTo>
                    <a:pt x="174" y="48"/>
                    <a:pt x="174" y="48"/>
                    <a:pt x="173" y="48"/>
                  </a:cubicBezTo>
                  <a:cubicBezTo>
                    <a:pt x="167" y="48"/>
                    <a:pt x="169" y="40"/>
                    <a:pt x="162" y="40"/>
                  </a:cubicBezTo>
                  <a:cubicBezTo>
                    <a:pt x="161" y="40"/>
                    <a:pt x="159" y="41"/>
                    <a:pt x="158" y="41"/>
                  </a:cubicBezTo>
                  <a:cubicBezTo>
                    <a:pt x="158" y="42"/>
                    <a:pt x="161" y="47"/>
                    <a:pt x="162" y="48"/>
                  </a:cubicBezTo>
                  <a:cubicBezTo>
                    <a:pt x="159" y="50"/>
                    <a:pt x="159" y="53"/>
                    <a:pt x="154" y="53"/>
                  </a:cubicBezTo>
                  <a:cubicBezTo>
                    <a:pt x="150" y="53"/>
                    <a:pt x="148" y="55"/>
                    <a:pt x="145" y="52"/>
                  </a:cubicBezTo>
                  <a:cubicBezTo>
                    <a:pt x="147" y="52"/>
                    <a:pt x="148" y="52"/>
                    <a:pt x="150" y="52"/>
                  </a:cubicBezTo>
                  <a:cubicBezTo>
                    <a:pt x="153" y="52"/>
                    <a:pt x="154" y="50"/>
                    <a:pt x="154" y="47"/>
                  </a:cubicBezTo>
                  <a:cubicBezTo>
                    <a:pt x="154" y="46"/>
                    <a:pt x="154" y="45"/>
                    <a:pt x="154" y="43"/>
                  </a:cubicBezTo>
                  <a:cubicBezTo>
                    <a:pt x="149" y="41"/>
                    <a:pt x="149" y="35"/>
                    <a:pt x="145" y="32"/>
                  </a:cubicBezTo>
                  <a:lnTo>
                    <a:pt x="145" y="32"/>
                  </a:lnTo>
                  <a:lnTo>
                    <a:pt x="141" y="31"/>
                  </a:lnTo>
                  <a:lnTo>
                    <a:pt x="141" y="31"/>
                  </a:lnTo>
                  <a:cubicBezTo>
                    <a:pt x="140" y="30"/>
                    <a:pt x="142" y="27"/>
                    <a:pt x="140" y="25"/>
                  </a:cubicBezTo>
                  <a:cubicBezTo>
                    <a:pt x="139" y="24"/>
                    <a:pt x="134" y="23"/>
                    <a:pt x="130" y="23"/>
                  </a:cubicBezTo>
                  <a:cubicBezTo>
                    <a:pt x="132" y="23"/>
                    <a:pt x="134" y="23"/>
                    <a:pt x="134" y="21"/>
                  </a:cubicBezTo>
                  <a:cubicBezTo>
                    <a:pt x="132" y="20"/>
                    <a:pt x="131" y="21"/>
                    <a:pt x="129" y="21"/>
                  </a:cubicBezTo>
                  <a:cubicBezTo>
                    <a:pt x="129" y="23"/>
                    <a:pt x="127" y="25"/>
                    <a:pt x="127" y="27"/>
                  </a:cubicBezTo>
                  <a:cubicBezTo>
                    <a:pt x="127" y="27"/>
                    <a:pt x="128" y="27"/>
                    <a:pt x="129" y="27"/>
                  </a:cubicBezTo>
                  <a:lnTo>
                    <a:pt x="129" y="27"/>
                  </a:lnTo>
                  <a:lnTo>
                    <a:pt x="129" y="29"/>
                  </a:lnTo>
                  <a:lnTo>
                    <a:pt x="129" y="29"/>
                  </a:lnTo>
                  <a:cubicBezTo>
                    <a:pt x="128" y="29"/>
                    <a:pt x="127" y="30"/>
                    <a:pt x="125" y="30"/>
                  </a:cubicBezTo>
                  <a:cubicBezTo>
                    <a:pt x="125" y="30"/>
                    <a:pt x="125" y="31"/>
                    <a:pt x="125" y="31"/>
                  </a:cubicBezTo>
                  <a:cubicBezTo>
                    <a:pt x="127" y="33"/>
                    <a:pt x="130" y="39"/>
                    <a:pt x="134" y="39"/>
                  </a:cubicBezTo>
                  <a:cubicBezTo>
                    <a:pt x="134" y="41"/>
                    <a:pt x="138" y="41"/>
                    <a:pt x="138" y="45"/>
                  </a:cubicBezTo>
                  <a:cubicBezTo>
                    <a:pt x="138" y="45"/>
                    <a:pt x="137" y="45"/>
                    <a:pt x="136" y="45"/>
                  </a:cubicBezTo>
                  <a:cubicBezTo>
                    <a:pt x="136" y="45"/>
                    <a:pt x="123" y="41"/>
                    <a:pt x="123" y="39"/>
                  </a:cubicBezTo>
                  <a:cubicBezTo>
                    <a:pt x="120" y="39"/>
                    <a:pt x="101" y="37"/>
                    <a:pt x="101" y="34"/>
                  </a:cubicBezTo>
                  <a:cubicBezTo>
                    <a:pt x="100" y="34"/>
                    <a:pt x="99" y="34"/>
                    <a:pt x="99" y="35"/>
                  </a:cubicBezTo>
                  <a:cubicBezTo>
                    <a:pt x="99" y="39"/>
                    <a:pt x="107" y="38"/>
                    <a:pt x="110" y="43"/>
                  </a:cubicBezTo>
                  <a:cubicBezTo>
                    <a:pt x="109" y="43"/>
                    <a:pt x="108" y="43"/>
                    <a:pt x="108" y="43"/>
                  </a:cubicBezTo>
                  <a:cubicBezTo>
                    <a:pt x="107" y="43"/>
                    <a:pt x="104" y="42"/>
                    <a:pt x="103" y="42"/>
                  </a:cubicBezTo>
                  <a:cubicBezTo>
                    <a:pt x="98" y="42"/>
                    <a:pt x="92" y="45"/>
                    <a:pt x="86" y="45"/>
                  </a:cubicBezTo>
                  <a:cubicBezTo>
                    <a:pt x="85" y="45"/>
                    <a:pt x="85" y="44"/>
                    <a:pt x="86" y="43"/>
                  </a:cubicBezTo>
                  <a:cubicBezTo>
                    <a:pt x="85" y="42"/>
                    <a:pt x="84" y="42"/>
                    <a:pt x="83" y="41"/>
                  </a:cubicBezTo>
                  <a:cubicBezTo>
                    <a:pt x="82" y="44"/>
                    <a:pt x="79" y="41"/>
                    <a:pt x="77" y="43"/>
                  </a:cubicBezTo>
                  <a:cubicBezTo>
                    <a:pt x="74" y="46"/>
                    <a:pt x="68" y="46"/>
                    <a:pt x="68" y="52"/>
                  </a:cubicBezTo>
                  <a:cubicBezTo>
                    <a:pt x="66" y="52"/>
                    <a:pt x="65" y="51"/>
                    <a:pt x="64" y="52"/>
                  </a:cubicBezTo>
                  <a:cubicBezTo>
                    <a:pt x="62" y="52"/>
                    <a:pt x="60" y="51"/>
                    <a:pt x="58" y="50"/>
                  </a:cubicBezTo>
                  <a:lnTo>
                    <a:pt x="58" y="50"/>
                  </a:lnTo>
                  <a:lnTo>
                    <a:pt x="58" y="47"/>
                  </a:lnTo>
                  <a:lnTo>
                    <a:pt x="58" y="47"/>
                  </a:lnTo>
                  <a:cubicBezTo>
                    <a:pt x="60" y="47"/>
                    <a:pt x="61" y="47"/>
                    <a:pt x="61" y="47"/>
                  </a:cubicBezTo>
                  <a:cubicBezTo>
                    <a:pt x="61" y="44"/>
                    <a:pt x="59" y="43"/>
                    <a:pt x="56" y="43"/>
                  </a:cubicBezTo>
                  <a:cubicBezTo>
                    <a:pt x="54" y="43"/>
                    <a:pt x="53" y="43"/>
                    <a:pt x="52" y="43"/>
                  </a:cubicBezTo>
                  <a:cubicBezTo>
                    <a:pt x="52" y="44"/>
                    <a:pt x="54" y="44"/>
                    <a:pt x="54" y="45"/>
                  </a:cubicBezTo>
                  <a:cubicBezTo>
                    <a:pt x="54" y="47"/>
                    <a:pt x="53" y="47"/>
                    <a:pt x="53" y="48"/>
                  </a:cubicBezTo>
                  <a:cubicBezTo>
                    <a:pt x="53" y="48"/>
                    <a:pt x="54" y="50"/>
                    <a:pt x="56" y="50"/>
                  </a:cubicBezTo>
                  <a:lnTo>
                    <a:pt x="56" y="50"/>
                  </a:lnTo>
                  <a:lnTo>
                    <a:pt x="56" y="55"/>
                  </a:lnTo>
                  <a:lnTo>
                    <a:pt x="56" y="55"/>
                  </a:lnTo>
                  <a:cubicBezTo>
                    <a:pt x="56" y="55"/>
                    <a:pt x="55" y="55"/>
                    <a:pt x="55" y="55"/>
                  </a:cubicBezTo>
                  <a:cubicBezTo>
                    <a:pt x="53" y="53"/>
                    <a:pt x="52" y="53"/>
                    <a:pt x="50" y="52"/>
                  </a:cubicBezTo>
                  <a:cubicBezTo>
                    <a:pt x="49" y="54"/>
                    <a:pt x="43" y="56"/>
                    <a:pt x="43" y="58"/>
                  </a:cubicBezTo>
                  <a:cubicBezTo>
                    <a:pt x="43" y="59"/>
                    <a:pt x="45" y="60"/>
                    <a:pt x="46" y="62"/>
                  </a:cubicBezTo>
                  <a:lnTo>
                    <a:pt x="46" y="62"/>
                  </a:lnTo>
                  <a:lnTo>
                    <a:pt x="39" y="62"/>
                  </a:lnTo>
                  <a:lnTo>
                    <a:pt x="39" y="62"/>
                  </a:lnTo>
                  <a:cubicBezTo>
                    <a:pt x="38" y="63"/>
                    <a:pt x="38" y="66"/>
                    <a:pt x="37" y="66"/>
                  </a:cubicBezTo>
                  <a:cubicBezTo>
                    <a:pt x="31" y="66"/>
                    <a:pt x="24" y="63"/>
                    <a:pt x="24" y="58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1" y="55"/>
                    <a:pt x="12" y="52"/>
                    <a:pt x="12" y="50"/>
                  </a:cubicBezTo>
                  <a:cubicBezTo>
                    <a:pt x="13" y="51"/>
                    <a:pt x="27" y="55"/>
                    <a:pt x="29" y="55"/>
                  </a:cubicBezTo>
                  <a:cubicBezTo>
                    <a:pt x="31" y="55"/>
                    <a:pt x="33" y="55"/>
                    <a:pt x="37" y="55"/>
                  </a:cubicBezTo>
                  <a:cubicBezTo>
                    <a:pt x="40" y="55"/>
                    <a:pt x="42" y="52"/>
                    <a:pt x="45" y="50"/>
                  </a:cubicBezTo>
                  <a:cubicBezTo>
                    <a:pt x="43" y="49"/>
                    <a:pt x="43" y="47"/>
                    <a:pt x="42" y="46"/>
                  </a:cubicBezTo>
                  <a:cubicBezTo>
                    <a:pt x="42" y="46"/>
                    <a:pt x="33" y="40"/>
                    <a:pt x="15" y="40"/>
                  </a:cubicBezTo>
                  <a:cubicBezTo>
                    <a:pt x="13" y="40"/>
                    <a:pt x="11" y="40"/>
                    <a:pt x="11" y="37"/>
                  </a:cubicBezTo>
                  <a:cubicBezTo>
                    <a:pt x="9" y="37"/>
                    <a:pt x="7" y="38"/>
                    <a:pt x="4" y="39"/>
                  </a:cubicBezTo>
                  <a:cubicBezTo>
                    <a:pt x="4" y="39"/>
                    <a:pt x="2" y="40"/>
                    <a:pt x="2" y="40"/>
                  </a:cubicBezTo>
                  <a:lnTo>
                    <a:pt x="2" y="40"/>
                  </a:lnTo>
                  <a:lnTo>
                    <a:pt x="0" y="43"/>
                  </a:lnTo>
                  <a:lnTo>
                    <a:pt x="0" y="43"/>
                  </a:lnTo>
                  <a:cubicBezTo>
                    <a:pt x="2" y="46"/>
                    <a:pt x="5" y="47"/>
                    <a:pt x="7" y="47"/>
                  </a:cubicBezTo>
                  <a:cubicBezTo>
                    <a:pt x="6" y="50"/>
                    <a:pt x="4" y="50"/>
                    <a:pt x="4" y="52"/>
                  </a:cubicBezTo>
                  <a:cubicBezTo>
                    <a:pt x="4" y="54"/>
                    <a:pt x="7" y="56"/>
                    <a:pt x="8" y="56"/>
                  </a:cubicBezTo>
                  <a:cubicBezTo>
                    <a:pt x="8" y="64"/>
                    <a:pt x="14" y="66"/>
                    <a:pt x="18" y="69"/>
                  </a:cubicBezTo>
                  <a:cubicBezTo>
                    <a:pt x="14" y="73"/>
                    <a:pt x="10" y="79"/>
                    <a:pt x="6" y="82"/>
                  </a:cubicBezTo>
                  <a:cubicBezTo>
                    <a:pt x="6" y="82"/>
                    <a:pt x="10" y="86"/>
                    <a:pt x="10" y="86"/>
                  </a:cubicBezTo>
                  <a:cubicBezTo>
                    <a:pt x="7" y="89"/>
                    <a:pt x="11" y="92"/>
                    <a:pt x="10" y="95"/>
                  </a:cubicBezTo>
                  <a:cubicBezTo>
                    <a:pt x="10" y="97"/>
                    <a:pt x="11" y="101"/>
                    <a:pt x="12" y="103"/>
                  </a:cubicBezTo>
                  <a:lnTo>
                    <a:pt x="12" y="103"/>
                  </a:lnTo>
                  <a:lnTo>
                    <a:pt x="16" y="105"/>
                  </a:lnTo>
                  <a:lnTo>
                    <a:pt x="19" y="105"/>
                  </a:lnTo>
                  <a:lnTo>
                    <a:pt x="20" y="107"/>
                  </a:lnTo>
                  <a:lnTo>
                    <a:pt x="23" y="106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30" y="114"/>
                  </a:lnTo>
                  <a:lnTo>
                    <a:pt x="33" y="117"/>
                  </a:lnTo>
                  <a:lnTo>
                    <a:pt x="35" y="118"/>
                  </a:lnTo>
                  <a:lnTo>
                    <a:pt x="33" y="120"/>
                  </a:lnTo>
                  <a:lnTo>
                    <a:pt x="29" y="118"/>
                  </a:lnTo>
                  <a:lnTo>
                    <a:pt x="30" y="121"/>
                  </a:lnTo>
                  <a:lnTo>
                    <a:pt x="31" y="122"/>
                  </a:lnTo>
                  <a:lnTo>
                    <a:pt x="31" y="125"/>
                  </a:lnTo>
                  <a:lnTo>
                    <a:pt x="30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" name="Freeform 109"/>
            <p:cNvSpPr>
              <a:spLocks/>
            </p:cNvSpPr>
            <p:nvPr/>
          </p:nvSpPr>
          <p:spPr bwMode="auto">
            <a:xfrm>
              <a:off x="3176588" y="4124473"/>
              <a:ext cx="347662" cy="163512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14"/>
                </a:cxn>
                <a:cxn ang="0">
                  <a:pos x="27" y="13"/>
                </a:cxn>
                <a:cxn ang="0">
                  <a:pos x="25" y="11"/>
                </a:cxn>
                <a:cxn ang="0">
                  <a:pos x="22" y="13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9" y="12"/>
                </a:cxn>
                <a:cxn ang="0">
                  <a:pos x="7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18" y="5"/>
                </a:cxn>
                <a:cxn ang="0">
                  <a:pos x="20" y="4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8" y="8"/>
                </a:cxn>
              </a:cxnLst>
              <a:rect l="0" t="0" r="r" b="b"/>
              <a:pathLst>
                <a:path w="30" h="14">
                  <a:moveTo>
                    <a:pt x="28" y="8"/>
                  </a:moveTo>
                  <a:lnTo>
                    <a:pt x="30" y="14"/>
                  </a:lnTo>
                  <a:lnTo>
                    <a:pt x="27" y="13"/>
                  </a:lnTo>
                  <a:lnTo>
                    <a:pt x="25" y="11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9" y="13"/>
                  </a:lnTo>
                  <a:cubicBezTo>
                    <a:pt x="19" y="12"/>
                    <a:pt x="19" y="12"/>
                    <a:pt x="19" y="12"/>
                  </a:cubicBezTo>
                  <a:cubicBezTo>
                    <a:pt x="16" y="10"/>
                    <a:pt x="12" y="10"/>
                    <a:pt x="7" y="10"/>
                  </a:cubicBezTo>
                  <a:cubicBezTo>
                    <a:pt x="7" y="5"/>
                    <a:pt x="4" y="2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lnTo>
                    <a:pt x="5" y="2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4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" name="Freeform 110"/>
            <p:cNvSpPr>
              <a:spLocks/>
            </p:cNvSpPr>
            <p:nvPr/>
          </p:nvSpPr>
          <p:spPr bwMode="auto">
            <a:xfrm>
              <a:off x="3443287" y="4207023"/>
              <a:ext cx="265112" cy="20796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8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12" y="18"/>
                </a:cxn>
                <a:cxn ang="0">
                  <a:pos x="16" y="12"/>
                </a:cxn>
                <a:cxn ang="0">
                  <a:pos x="19" y="15"/>
                </a:cxn>
                <a:cxn ang="0">
                  <a:pos x="20" y="11"/>
                </a:cxn>
                <a:cxn ang="0">
                  <a:pos x="23" y="9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2" y="6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7" y="7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5"/>
                </a:cxn>
              </a:cxnLst>
              <a:rect l="0" t="0" r="r" b="b"/>
              <a:pathLst>
                <a:path w="23" h="18">
                  <a:moveTo>
                    <a:pt x="0" y="5"/>
                  </a:moveTo>
                  <a:lnTo>
                    <a:pt x="3" y="8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cubicBezTo>
                    <a:pt x="8" y="17"/>
                    <a:pt x="10" y="18"/>
                    <a:pt x="12" y="18"/>
                  </a:cubicBezTo>
                  <a:cubicBezTo>
                    <a:pt x="14" y="18"/>
                    <a:pt x="14" y="12"/>
                    <a:pt x="16" y="12"/>
                  </a:cubicBezTo>
                  <a:cubicBezTo>
                    <a:pt x="21" y="12"/>
                    <a:pt x="19" y="15"/>
                    <a:pt x="19" y="15"/>
                  </a:cubicBezTo>
                  <a:cubicBezTo>
                    <a:pt x="19" y="14"/>
                    <a:pt x="20" y="11"/>
                    <a:pt x="20" y="11"/>
                  </a:cubicBezTo>
                  <a:cubicBezTo>
                    <a:pt x="22" y="11"/>
                    <a:pt x="23" y="10"/>
                    <a:pt x="23" y="9"/>
                  </a:cubicBezTo>
                  <a:cubicBezTo>
                    <a:pt x="21" y="6"/>
                    <a:pt x="18" y="4"/>
                    <a:pt x="15" y="3"/>
                  </a:cubicBezTo>
                  <a:lnTo>
                    <a:pt x="15" y="3"/>
                  </a:lnTo>
                  <a:lnTo>
                    <a:pt x="15" y="3"/>
                  </a:lnTo>
                  <a:lnTo>
                    <a:pt x="12" y="6"/>
                  </a:lnTo>
                  <a:lnTo>
                    <a:pt x="9" y="4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7" y="7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9" name="Freeform 111"/>
            <p:cNvSpPr>
              <a:spLocks/>
            </p:cNvSpPr>
            <p:nvPr/>
          </p:nvSpPr>
          <p:spPr bwMode="auto">
            <a:xfrm>
              <a:off x="3397250" y="4262586"/>
              <a:ext cx="103188" cy="128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8" y="6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8"/>
                </a:cxn>
                <a:cxn ang="0">
                  <a:pos x="4" y="6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9" h="11">
                  <a:moveTo>
                    <a:pt x="4" y="0"/>
                  </a:moveTo>
                  <a:lnTo>
                    <a:pt x="7" y="3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  <a:cubicBezTo>
                    <a:pt x="7" y="10"/>
                    <a:pt x="5" y="9"/>
                    <a:pt x="5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0" y="7"/>
                    <a:pt x="1" y="3"/>
                    <a:pt x="0" y="1"/>
                  </a:cubicBez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0B5B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0" name="Freeform 112"/>
            <p:cNvSpPr>
              <a:spLocks/>
            </p:cNvSpPr>
            <p:nvPr/>
          </p:nvSpPr>
          <p:spPr bwMode="auto">
            <a:xfrm>
              <a:off x="3951287" y="4006998"/>
              <a:ext cx="914400" cy="500062"/>
            </a:xfrm>
            <a:custGeom>
              <a:avLst/>
              <a:gdLst/>
              <a:ahLst/>
              <a:cxnLst>
                <a:cxn ang="0">
                  <a:pos x="53" y="40"/>
                </a:cxn>
                <a:cxn ang="0">
                  <a:pos x="46" y="38"/>
                </a:cxn>
                <a:cxn ang="0">
                  <a:pos x="40" y="34"/>
                </a:cxn>
                <a:cxn ang="0">
                  <a:pos x="32" y="28"/>
                </a:cxn>
                <a:cxn ang="0">
                  <a:pos x="25" y="24"/>
                </a:cxn>
                <a:cxn ang="0">
                  <a:pos x="21" y="20"/>
                </a:cxn>
                <a:cxn ang="0">
                  <a:pos x="15" y="16"/>
                </a:cxn>
                <a:cxn ang="0">
                  <a:pos x="11" y="18"/>
                </a:cxn>
                <a:cxn ang="0">
                  <a:pos x="9" y="23"/>
                </a:cxn>
                <a:cxn ang="0">
                  <a:pos x="4" y="23"/>
                </a:cxn>
                <a:cxn ang="0">
                  <a:pos x="0" y="3"/>
                </a:cxn>
                <a:cxn ang="0">
                  <a:pos x="17" y="4"/>
                </a:cxn>
                <a:cxn ang="0">
                  <a:pos x="33" y="11"/>
                </a:cxn>
                <a:cxn ang="0">
                  <a:pos x="40" y="11"/>
                </a:cxn>
                <a:cxn ang="0">
                  <a:pos x="46" y="16"/>
                </a:cxn>
                <a:cxn ang="0">
                  <a:pos x="52" y="24"/>
                </a:cxn>
                <a:cxn ang="0">
                  <a:pos x="58" y="26"/>
                </a:cxn>
                <a:cxn ang="0">
                  <a:pos x="62" y="21"/>
                </a:cxn>
                <a:cxn ang="0">
                  <a:pos x="67" y="18"/>
                </a:cxn>
                <a:cxn ang="0">
                  <a:pos x="67" y="21"/>
                </a:cxn>
                <a:cxn ang="0">
                  <a:pos x="70" y="24"/>
                </a:cxn>
                <a:cxn ang="0">
                  <a:pos x="75" y="24"/>
                </a:cxn>
                <a:cxn ang="0">
                  <a:pos x="76" y="29"/>
                </a:cxn>
                <a:cxn ang="0">
                  <a:pos x="69" y="29"/>
                </a:cxn>
                <a:cxn ang="0">
                  <a:pos x="67" y="25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3"/>
                </a:cxn>
                <a:cxn ang="0">
                  <a:pos x="61" y="37"/>
                </a:cxn>
                <a:cxn ang="0">
                  <a:pos x="60" y="43"/>
                </a:cxn>
                <a:cxn ang="0">
                  <a:pos x="60" y="43"/>
                </a:cxn>
                <a:cxn ang="0">
                  <a:pos x="54" y="42"/>
                </a:cxn>
                <a:cxn ang="0">
                  <a:pos x="55" y="41"/>
                </a:cxn>
              </a:cxnLst>
              <a:rect l="0" t="0" r="r" b="b"/>
              <a:pathLst>
                <a:path w="79" h="43">
                  <a:moveTo>
                    <a:pt x="55" y="41"/>
                  </a:moveTo>
                  <a:lnTo>
                    <a:pt x="53" y="40"/>
                  </a:lnTo>
                  <a:lnTo>
                    <a:pt x="50" y="39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40" y="34"/>
                  </a:lnTo>
                  <a:lnTo>
                    <a:pt x="35" y="31"/>
                  </a:lnTo>
                  <a:lnTo>
                    <a:pt x="32" y="28"/>
                  </a:lnTo>
                  <a:lnTo>
                    <a:pt x="29" y="24"/>
                  </a:lnTo>
                  <a:lnTo>
                    <a:pt x="25" y="24"/>
                  </a:lnTo>
                  <a:lnTo>
                    <a:pt x="22" y="23"/>
                  </a:lnTo>
                  <a:lnTo>
                    <a:pt x="21" y="20"/>
                  </a:lnTo>
                  <a:lnTo>
                    <a:pt x="18" y="18"/>
                  </a:lnTo>
                  <a:lnTo>
                    <a:pt x="15" y="16"/>
                  </a:lnTo>
                  <a:lnTo>
                    <a:pt x="13" y="15"/>
                  </a:lnTo>
                  <a:lnTo>
                    <a:pt x="11" y="18"/>
                  </a:lnTo>
                  <a:lnTo>
                    <a:pt x="8" y="19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0" y="3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7" y="11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40" y="11"/>
                  </a:lnTo>
                  <a:lnTo>
                    <a:pt x="43" y="13"/>
                  </a:lnTo>
                  <a:lnTo>
                    <a:pt x="46" y="16"/>
                  </a:lnTo>
                  <a:lnTo>
                    <a:pt x="49" y="21"/>
                  </a:lnTo>
                  <a:lnTo>
                    <a:pt x="52" y="24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4"/>
                  </a:lnTo>
                  <a:lnTo>
                    <a:pt x="62" y="21"/>
                  </a:lnTo>
                  <a:lnTo>
                    <a:pt x="65" y="20"/>
                  </a:lnTo>
                  <a:lnTo>
                    <a:pt x="67" y="18"/>
                  </a:lnTo>
                  <a:lnTo>
                    <a:pt x="69" y="19"/>
                  </a:lnTo>
                  <a:lnTo>
                    <a:pt x="67" y="21"/>
                  </a:lnTo>
                  <a:lnTo>
                    <a:pt x="68" y="23"/>
                  </a:lnTo>
                  <a:lnTo>
                    <a:pt x="70" y="24"/>
                  </a:lnTo>
                  <a:lnTo>
                    <a:pt x="72" y="23"/>
                  </a:lnTo>
                  <a:lnTo>
                    <a:pt x="75" y="24"/>
                  </a:lnTo>
                  <a:lnTo>
                    <a:pt x="79" y="26"/>
                  </a:lnTo>
                  <a:lnTo>
                    <a:pt x="76" y="29"/>
                  </a:lnTo>
                  <a:lnTo>
                    <a:pt x="73" y="29"/>
                  </a:lnTo>
                  <a:lnTo>
                    <a:pt x="69" y="29"/>
                  </a:lnTo>
                  <a:lnTo>
                    <a:pt x="68" y="26"/>
                  </a:lnTo>
                  <a:lnTo>
                    <a:pt x="67" y="25"/>
                  </a:lnTo>
                  <a:lnTo>
                    <a:pt x="63" y="25"/>
                  </a:lnTo>
                  <a:lnTo>
                    <a:pt x="62" y="28"/>
                  </a:lnTo>
                  <a:lnTo>
                    <a:pt x="61" y="29"/>
                  </a:lnTo>
                  <a:lnTo>
                    <a:pt x="60" y="32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8" y="35"/>
                  </a:lnTo>
                  <a:lnTo>
                    <a:pt x="61" y="37"/>
                  </a:lnTo>
                  <a:lnTo>
                    <a:pt x="62" y="40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3"/>
                  </a:lnTo>
                  <a:cubicBezTo>
                    <a:pt x="58" y="42"/>
                    <a:pt x="58" y="42"/>
                    <a:pt x="57" y="42"/>
                  </a:cubicBezTo>
                  <a:cubicBezTo>
                    <a:pt x="56" y="42"/>
                    <a:pt x="55" y="42"/>
                    <a:pt x="54" y="42"/>
                  </a:cubicBezTo>
                  <a:lnTo>
                    <a:pt x="54" y="42"/>
                  </a:lnTo>
                  <a:lnTo>
                    <a:pt x="55" y="4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1" name="Freeform 113"/>
            <p:cNvSpPr>
              <a:spLocks/>
            </p:cNvSpPr>
            <p:nvPr/>
          </p:nvSpPr>
          <p:spPr bwMode="auto">
            <a:xfrm>
              <a:off x="4598989" y="4299098"/>
              <a:ext cx="439737" cy="241300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8" y="6"/>
                </a:cxn>
                <a:cxn ang="0">
                  <a:pos x="10" y="7"/>
                </a:cxn>
                <a:cxn ang="0">
                  <a:pos x="13" y="8"/>
                </a:cxn>
                <a:cxn ang="0">
                  <a:pos x="17" y="8"/>
                </a:cxn>
                <a:cxn ang="0">
                  <a:pos x="21" y="9"/>
                </a:cxn>
                <a:cxn ang="0">
                  <a:pos x="27" y="8"/>
                </a:cxn>
                <a:cxn ang="0">
                  <a:pos x="30" y="8"/>
                </a:cxn>
                <a:cxn ang="0">
                  <a:pos x="31" y="8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7" y="17"/>
                </a:cxn>
                <a:cxn ang="0">
                  <a:pos x="37" y="17"/>
                </a:cxn>
                <a:cxn ang="0">
                  <a:pos x="38" y="17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5" y="21"/>
                </a:cxn>
                <a:cxn ang="0">
                  <a:pos x="22" y="14"/>
                </a:cxn>
                <a:cxn ang="0">
                  <a:pos x="19" y="11"/>
                </a:cxn>
                <a:cxn ang="0">
                  <a:pos x="16" y="17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2" y="3"/>
                </a:cxn>
              </a:cxnLst>
              <a:rect l="0" t="0" r="r" b="b"/>
              <a:pathLst>
                <a:path w="38" h="21">
                  <a:moveTo>
                    <a:pt x="12" y="3"/>
                  </a:moveTo>
                  <a:lnTo>
                    <a:pt x="8" y="6"/>
                  </a:lnTo>
                  <a:lnTo>
                    <a:pt x="10" y="7"/>
                  </a:lnTo>
                  <a:lnTo>
                    <a:pt x="13" y="8"/>
                  </a:lnTo>
                  <a:lnTo>
                    <a:pt x="17" y="8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cubicBezTo>
                    <a:pt x="31" y="8"/>
                    <a:pt x="32" y="10"/>
                    <a:pt x="32" y="11"/>
                  </a:cubicBezTo>
                  <a:cubicBezTo>
                    <a:pt x="35" y="11"/>
                    <a:pt x="36" y="13"/>
                    <a:pt x="37" y="17"/>
                  </a:cubicBezTo>
                  <a:lnTo>
                    <a:pt x="37" y="17"/>
                  </a:lnTo>
                  <a:lnTo>
                    <a:pt x="38" y="17"/>
                  </a:lnTo>
                  <a:lnTo>
                    <a:pt x="29" y="17"/>
                  </a:lnTo>
                  <a:lnTo>
                    <a:pt x="29" y="17"/>
                  </a:lnTo>
                  <a:cubicBezTo>
                    <a:pt x="28" y="18"/>
                    <a:pt x="26" y="21"/>
                    <a:pt x="25" y="21"/>
                  </a:cubicBezTo>
                  <a:cubicBezTo>
                    <a:pt x="23" y="21"/>
                    <a:pt x="23" y="17"/>
                    <a:pt x="22" y="14"/>
                  </a:cubicBezTo>
                  <a:cubicBezTo>
                    <a:pt x="21" y="13"/>
                    <a:pt x="19" y="13"/>
                    <a:pt x="19" y="11"/>
                  </a:cubicBezTo>
                  <a:cubicBezTo>
                    <a:pt x="18" y="13"/>
                    <a:pt x="16" y="15"/>
                    <a:pt x="16" y="17"/>
                  </a:cubicBezTo>
                  <a:cubicBezTo>
                    <a:pt x="13" y="17"/>
                    <a:pt x="12" y="20"/>
                    <a:pt x="8" y="20"/>
                  </a:cubicBezTo>
                  <a:cubicBezTo>
                    <a:pt x="6" y="20"/>
                    <a:pt x="5" y="18"/>
                    <a:pt x="4" y="18"/>
                  </a:cubicBezTo>
                  <a:lnTo>
                    <a:pt x="4" y="18"/>
                  </a:lnTo>
                  <a:lnTo>
                    <a:pt x="4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4" y="7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2" name="Freeform 114"/>
            <p:cNvSpPr>
              <a:spLocks/>
            </p:cNvSpPr>
            <p:nvPr/>
          </p:nvSpPr>
          <p:spPr bwMode="auto">
            <a:xfrm>
              <a:off x="4691063" y="4159399"/>
              <a:ext cx="509587" cy="242887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9" y="16"/>
                </a:cxn>
                <a:cxn ang="0">
                  <a:pos x="12" y="16"/>
                </a:cxn>
                <a:cxn ang="0">
                  <a:pos x="15" y="13"/>
                </a:cxn>
                <a:cxn ang="0">
                  <a:pos x="11" y="11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3" y="8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5" y="4"/>
                </a:cxn>
                <a:cxn ang="0">
                  <a:pos x="16" y="0"/>
                </a:cxn>
                <a:cxn ang="0">
                  <a:pos x="20" y="1"/>
                </a:cxn>
                <a:cxn ang="0">
                  <a:pos x="25" y="1"/>
                </a:cxn>
                <a:cxn ang="0">
                  <a:pos x="31" y="2"/>
                </a:cxn>
                <a:cxn ang="0">
                  <a:pos x="36" y="2"/>
                </a:cxn>
                <a:cxn ang="0">
                  <a:pos x="43" y="4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0" y="9"/>
                </a:cxn>
                <a:cxn ang="0">
                  <a:pos x="33" y="10"/>
                </a:cxn>
                <a:cxn ang="0">
                  <a:pos x="30" y="14"/>
                </a:cxn>
                <a:cxn ang="0">
                  <a:pos x="22" y="16"/>
                </a:cxn>
                <a:cxn ang="0">
                  <a:pos x="23" y="20"/>
                </a:cxn>
                <a:cxn ang="0">
                  <a:pos x="23" y="20"/>
                </a:cxn>
                <a:cxn ang="0">
                  <a:pos x="22" y="20"/>
                </a:cxn>
                <a:cxn ang="0">
                  <a:pos x="19" y="20"/>
                </a:cxn>
                <a:cxn ang="0">
                  <a:pos x="13" y="21"/>
                </a:cxn>
                <a:cxn ang="0">
                  <a:pos x="9" y="20"/>
                </a:cxn>
                <a:cxn ang="0">
                  <a:pos x="5" y="20"/>
                </a:cxn>
                <a:cxn ang="0">
                  <a:pos x="2" y="19"/>
                </a:cxn>
                <a:cxn ang="0">
                  <a:pos x="0" y="18"/>
                </a:cxn>
                <a:cxn ang="0">
                  <a:pos x="4" y="15"/>
                </a:cxn>
                <a:cxn ang="0">
                  <a:pos x="5" y="16"/>
                </a:cxn>
              </a:cxnLst>
              <a:rect l="0" t="0" r="r" b="b"/>
              <a:pathLst>
                <a:path w="44" h="21">
                  <a:moveTo>
                    <a:pt x="5" y="16"/>
                  </a:moveTo>
                  <a:lnTo>
                    <a:pt x="9" y="16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1" y="11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2"/>
                  </a:lnTo>
                  <a:lnTo>
                    <a:pt x="15" y="4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4"/>
                  </a:lnTo>
                  <a:cubicBezTo>
                    <a:pt x="43" y="7"/>
                    <a:pt x="42" y="8"/>
                    <a:pt x="40" y="9"/>
                  </a:cubicBezTo>
                  <a:cubicBezTo>
                    <a:pt x="39" y="10"/>
                    <a:pt x="35" y="8"/>
                    <a:pt x="33" y="10"/>
                  </a:cubicBezTo>
                  <a:cubicBezTo>
                    <a:pt x="32" y="11"/>
                    <a:pt x="32" y="13"/>
                    <a:pt x="30" y="14"/>
                  </a:cubicBezTo>
                  <a:cubicBezTo>
                    <a:pt x="28" y="14"/>
                    <a:pt x="22" y="15"/>
                    <a:pt x="22" y="16"/>
                  </a:cubicBezTo>
                  <a:cubicBezTo>
                    <a:pt x="22" y="18"/>
                    <a:pt x="23" y="19"/>
                    <a:pt x="23" y="20"/>
                  </a:cubicBezTo>
                  <a:lnTo>
                    <a:pt x="23" y="20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3" y="21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" name="Freeform 115"/>
            <p:cNvSpPr>
              <a:spLocks/>
            </p:cNvSpPr>
            <p:nvPr/>
          </p:nvSpPr>
          <p:spPr bwMode="auto">
            <a:xfrm>
              <a:off x="3846512" y="4181624"/>
              <a:ext cx="741361" cy="452438"/>
            </a:xfrm>
            <a:custGeom>
              <a:avLst/>
              <a:gdLst/>
              <a:ahLst/>
              <a:cxnLst>
                <a:cxn ang="0">
                  <a:pos x="63" y="27"/>
                </a:cxn>
                <a:cxn ang="0">
                  <a:pos x="59" y="27"/>
                </a:cxn>
                <a:cxn ang="0">
                  <a:pos x="58" y="34"/>
                </a:cxn>
                <a:cxn ang="0">
                  <a:pos x="49" y="39"/>
                </a:cxn>
                <a:cxn ang="0">
                  <a:pos x="45" y="39"/>
                </a:cxn>
                <a:cxn ang="0">
                  <a:pos x="43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7" y="24"/>
                </a:cxn>
                <a:cxn ang="0">
                  <a:pos x="17" y="24"/>
                </a:cxn>
                <a:cxn ang="0">
                  <a:pos x="11" y="28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1" y="21"/>
                </a:cxn>
                <a:cxn ang="0">
                  <a:pos x="1" y="17"/>
                </a:cxn>
                <a:cxn ang="0">
                  <a:pos x="3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5" y="10"/>
                </a:cxn>
                <a:cxn ang="0">
                  <a:pos x="7" y="6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8" y="5"/>
                </a:cxn>
                <a:cxn ang="0">
                  <a:pos x="10" y="8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17" y="4"/>
                </a:cxn>
                <a:cxn ang="0">
                  <a:pos x="20" y="3"/>
                </a:cxn>
                <a:cxn ang="0">
                  <a:pos x="22" y="0"/>
                </a:cxn>
                <a:cxn ang="0">
                  <a:pos x="24" y="1"/>
                </a:cxn>
                <a:cxn ang="0">
                  <a:pos x="27" y="3"/>
                </a:cxn>
                <a:cxn ang="0">
                  <a:pos x="30" y="5"/>
                </a:cxn>
                <a:cxn ang="0">
                  <a:pos x="31" y="8"/>
                </a:cxn>
                <a:cxn ang="0">
                  <a:pos x="34" y="9"/>
                </a:cxn>
                <a:cxn ang="0">
                  <a:pos x="38" y="9"/>
                </a:cxn>
                <a:cxn ang="0">
                  <a:pos x="41" y="13"/>
                </a:cxn>
                <a:cxn ang="0">
                  <a:pos x="44" y="16"/>
                </a:cxn>
                <a:cxn ang="0">
                  <a:pos x="49" y="19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9" y="24"/>
                </a:cxn>
                <a:cxn ang="0">
                  <a:pos x="62" y="25"/>
                </a:cxn>
                <a:cxn ang="0">
                  <a:pos x="64" y="26"/>
                </a:cxn>
                <a:cxn ang="0">
                  <a:pos x="63" y="27"/>
                </a:cxn>
              </a:cxnLst>
              <a:rect l="0" t="0" r="r" b="b"/>
              <a:pathLst>
                <a:path w="64" h="39">
                  <a:moveTo>
                    <a:pt x="63" y="27"/>
                  </a:moveTo>
                  <a:cubicBezTo>
                    <a:pt x="62" y="27"/>
                    <a:pt x="61" y="27"/>
                    <a:pt x="59" y="27"/>
                  </a:cubicBezTo>
                  <a:cubicBezTo>
                    <a:pt x="58" y="28"/>
                    <a:pt x="59" y="32"/>
                    <a:pt x="58" y="34"/>
                  </a:cubicBezTo>
                  <a:cubicBezTo>
                    <a:pt x="55" y="36"/>
                    <a:pt x="53" y="39"/>
                    <a:pt x="49" y="39"/>
                  </a:cubicBezTo>
                  <a:cubicBezTo>
                    <a:pt x="48" y="39"/>
                    <a:pt x="47" y="39"/>
                    <a:pt x="45" y="39"/>
                  </a:cubicBezTo>
                  <a:cubicBezTo>
                    <a:pt x="45" y="36"/>
                    <a:pt x="44" y="34"/>
                    <a:pt x="43" y="32"/>
                  </a:cubicBezTo>
                  <a:cubicBezTo>
                    <a:pt x="35" y="32"/>
                    <a:pt x="36" y="25"/>
                    <a:pt x="24" y="24"/>
                  </a:cubicBezTo>
                  <a:lnTo>
                    <a:pt x="24" y="24"/>
                  </a:lnTo>
                  <a:lnTo>
                    <a:pt x="17" y="24"/>
                  </a:lnTo>
                  <a:lnTo>
                    <a:pt x="17" y="24"/>
                  </a:lnTo>
                  <a:cubicBezTo>
                    <a:pt x="16" y="24"/>
                    <a:pt x="12" y="28"/>
                    <a:pt x="11" y="28"/>
                  </a:cubicBezTo>
                  <a:cubicBezTo>
                    <a:pt x="10" y="28"/>
                    <a:pt x="9" y="28"/>
                    <a:pt x="8" y="28"/>
                  </a:cubicBezTo>
                  <a:lnTo>
                    <a:pt x="8" y="28"/>
                  </a:lnTo>
                  <a:lnTo>
                    <a:pt x="5" y="23"/>
                  </a:lnTo>
                  <a:lnTo>
                    <a:pt x="5" y="23"/>
                  </a:lnTo>
                  <a:cubicBezTo>
                    <a:pt x="5" y="21"/>
                    <a:pt x="5" y="20"/>
                    <a:pt x="5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8"/>
                    <a:pt x="3" y="20"/>
                    <a:pt x="1" y="21"/>
                  </a:cubicBezTo>
                  <a:cubicBezTo>
                    <a:pt x="3" y="19"/>
                    <a:pt x="1" y="18"/>
                    <a:pt x="1" y="17"/>
                  </a:cubicBezTo>
                  <a:cubicBezTo>
                    <a:pt x="1" y="16"/>
                    <a:pt x="3" y="14"/>
                    <a:pt x="3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3" y="9"/>
                    <a:pt x="3" y="10"/>
                    <a:pt x="5" y="10"/>
                  </a:cubicBezTo>
                  <a:cubicBezTo>
                    <a:pt x="5" y="8"/>
                    <a:pt x="7" y="8"/>
                    <a:pt x="7" y="6"/>
                  </a:cubicBezTo>
                  <a:cubicBezTo>
                    <a:pt x="5" y="6"/>
                    <a:pt x="3" y="5"/>
                    <a:pt x="3" y="2"/>
                  </a:cubicBezTo>
                  <a:lnTo>
                    <a:pt x="3" y="2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1" y="13"/>
                  </a:lnTo>
                  <a:lnTo>
                    <a:pt x="44" y="16"/>
                  </a:lnTo>
                  <a:lnTo>
                    <a:pt x="49" y="19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9" y="24"/>
                  </a:lnTo>
                  <a:lnTo>
                    <a:pt x="62" y="25"/>
                  </a:lnTo>
                  <a:lnTo>
                    <a:pt x="64" y="26"/>
                  </a:lnTo>
                  <a:lnTo>
                    <a:pt x="63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" name="Freeform 116"/>
            <p:cNvSpPr>
              <a:spLocks/>
            </p:cNvSpPr>
            <p:nvPr/>
          </p:nvSpPr>
          <p:spPr bwMode="auto">
            <a:xfrm>
              <a:off x="3454400" y="3429149"/>
              <a:ext cx="1930400" cy="881062"/>
            </a:xfrm>
            <a:custGeom>
              <a:avLst/>
              <a:gdLst/>
              <a:ahLst/>
              <a:cxnLst>
                <a:cxn ang="0">
                  <a:pos x="42" y="70"/>
                </a:cxn>
                <a:cxn ang="0">
                  <a:pos x="34" y="67"/>
                </a:cxn>
                <a:cxn ang="0">
                  <a:pos x="26" y="62"/>
                </a:cxn>
                <a:cxn ang="0">
                  <a:pos x="21" y="52"/>
                </a:cxn>
                <a:cxn ang="0">
                  <a:pos x="18" y="41"/>
                </a:cxn>
                <a:cxn ang="0">
                  <a:pos x="10" y="45"/>
                </a:cxn>
                <a:cxn ang="0">
                  <a:pos x="8" y="40"/>
                </a:cxn>
                <a:cxn ang="0">
                  <a:pos x="2" y="36"/>
                </a:cxn>
                <a:cxn ang="0">
                  <a:pos x="0" y="29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15" y="19"/>
                </a:cxn>
                <a:cxn ang="0">
                  <a:pos x="23" y="19"/>
                </a:cxn>
                <a:cxn ang="0">
                  <a:pos x="35" y="23"/>
                </a:cxn>
                <a:cxn ang="0">
                  <a:pos x="44" y="21"/>
                </a:cxn>
                <a:cxn ang="0">
                  <a:pos x="55" y="23"/>
                </a:cxn>
                <a:cxn ang="0">
                  <a:pos x="56" y="19"/>
                </a:cxn>
                <a:cxn ang="0">
                  <a:pos x="54" y="16"/>
                </a:cxn>
                <a:cxn ang="0">
                  <a:pos x="53" y="8"/>
                </a:cxn>
                <a:cxn ang="0">
                  <a:pos x="69" y="3"/>
                </a:cxn>
                <a:cxn ang="0">
                  <a:pos x="81" y="0"/>
                </a:cxn>
                <a:cxn ang="0">
                  <a:pos x="92" y="1"/>
                </a:cxn>
                <a:cxn ang="0">
                  <a:pos x="97" y="4"/>
                </a:cxn>
                <a:cxn ang="0">
                  <a:pos x="104" y="6"/>
                </a:cxn>
                <a:cxn ang="0">
                  <a:pos x="110" y="7"/>
                </a:cxn>
                <a:cxn ang="0">
                  <a:pos x="115" y="7"/>
                </a:cxn>
                <a:cxn ang="0">
                  <a:pos x="126" y="13"/>
                </a:cxn>
                <a:cxn ang="0">
                  <a:pos x="136" y="23"/>
                </a:cxn>
                <a:cxn ang="0">
                  <a:pos x="141" y="22"/>
                </a:cxn>
                <a:cxn ang="0">
                  <a:pos x="150" y="21"/>
                </a:cxn>
                <a:cxn ang="0">
                  <a:pos x="161" y="29"/>
                </a:cxn>
                <a:cxn ang="0">
                  <a:pos x="165" y="30"/>
                </a:cxn>
                <a:cxn ang="0">
                  <a:pos x="160" y="42"/>
                </a:cxn>
                <a:cxn ang="0">
                  <a:pos x="146" y="54"/>
                </a:cxn>
                <a:cxn ang="0">
                  <a:pos x="151" y="67"/>
                </a:cxn>
                <a:cxn ang="0">
                  <a:pos x="143" y="65"/>
                </a:cxn>
                <a:cxn ang="0">
                  <a:pos x="127" y="64"/>
                </a:cxn>
                <a:cxn ang="0">
                  <a:pos x="116" y="65"/>
                </a:cxn>
                <a:cxn ang="0">
                  <a:pos x="110" y="68"/>
                </a:cxn>
                <a:cxn ang="0">
                  <a:pos x="105" y="71"/>
                </a:cxn>
                <a:cxn ang="0">
                  <a:pos x="99" y="73"/>
                </a:cxn>
                <a:cxn ang="0">
                  <a:pos x="89" y="66"/>
                </a:cxn>
                <a:cxn ang="0">
                  <a:pos x="80" y="61"/>
                </a:cxn>
                <a:cxn ang="0">
                  <a:pos x="60" y="54"/>
                </a:cxn>
                <a:cxn ang="0">
                  <a:pos x="47" y="73"/>
                </a:cxn>
                <a:cxn ang="0">
                  <a:pos x="47" y="73"/>
                </a:cxn>
              </a:cxnLst>
              <a:rect l="0" t="0" r="r" b="b"/>
              <a:pathLst>
                <a:path w="167" h="76">
                  <a:moveTo>
                    <a:pt x="47" y="73"/>
                  </a:moveTo>
                  <a:lnTo>
                    <a:pt x="44" y="73"/>
                  </a:lnTo>
                  <a:lnTo>
                    <a:pt x="42" y="70"/>
                  </a:lnTo>
                  <a:lnTo>
                    <a:pt x="36" y="67"/>
                  </a:lnTo>
                  <a:lnTo>
                    <a:pt x="36" y="67"/>
                  </a:lnTo>
                  <a:cubicBezTo>
                    <a:pt x="35" y="67"/>
                    <a:pt x="35" y="67"/>
                    <a:pt x="34" y="67"/>
                  </a:cubicBezTo>
                  <a:cubicBezTo>
                    <a:pt x="33" y="69"/>
                    <a:pt x="31" y="69"/>
                    <a:pt x="32" y="71"/>
                  </a:cubicBezTo>
                  <a:cubicBezTo>
                    <a:pt x="30" y="70"/>
                    <a:pt x="30" y="67"/>
                    <a:pt x="30" y="64"/>
                  </a:cubicBezTo>
                  <a:cubicBezTo>
                    <a:pt x="28" y="64"/>
                    <a:pt x="26" y="65"/>
                    <a:pt x="26" y="62"/>
                  </a:cubicBezTo>
                  <a:cubicBezTo>
                    <a:pt x="22" y="62"/>
                    <a:pt x="22" y="56"/>
                    <a:pt x="19" y="56"/>
                  </a:cubicBezTo>
                  <a:cubicBezTo>
                    <a:pt x="19" y="55"/>
                    <a:pt x="19" y="54"/>
                    <a:pt x="19" y="53"/>
                  </a:cubicBezTo>
                  <a:cubicBezTo>
                    <a:pt x="19" y="53"/>
                    <a:pt x="21" y="52"/>
                    <a:pt x="21" y="52"/>
                  </a:cubicBezTo>
                  <a:cubicBezTo>
                    <a:pt x="21" y="51"/>
                    <a:pt x="24" y="49"/>
                    <a:pt x="28" y="49"/>
                  </a:cubicBezTo>
                  <a:cubicBezTo>
                    <a:pt x="27" y="47"/>
                    <a:pt x="26" y="46"/>
                    <a:pt x="26" y="43"/>
                  </a:cubicBezTo>
                  <a:cubicBezTo>
                    <a:pt x="23" y="43"/>
                    <a:pt x="21" y="41"/>
                    <a:pt x="18" y="41"/>
                  </a:cubicBezTo>
                  <a:cubicBezTo>
                    <a:pt x="15" y="41"/>
                    <a:pt x="13" y="43"/>
                    <a:pt x="10" y="46"/>
                  </a:cubicBezTo>
                  <a:lnTo>
                    <a:pt x="10" y="46"/>
                  </a:lnTo>
                  <a:lnTo>
                    <a:pt x="10" y="45"/>
                  </a:lnTo>
                  <a:lnTo>
                    <a:pt x="8" y="44"/>
                  </a:lnTo>
                  <a:lnTo>
                    <a:pt x="10" y="43"/>
                  </a:lnTo>
                  <a:lnTo>
                    <a:pt x="8" y="40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4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6" y="24"/>
                  </a:lnTo>
                  <a:lnTo>
                    <a:pt x="9" y="22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3" y="19"/>
                  </a:lnTo>
                  <a:lnTo>
                    <a:pt x="27" y="21"/>
                  </a:lnTo>
                  <a:lnTo>
                    <a:pt x="31" y="24"/>
                  </a:lnTo>
                  <a:lnTo>
                    <a:pt x="35" y="23"/>
                  </a:lnTo>
                  <a:lnTo>
                    <a:pt x="38" y="22"/>
                  </a:lnTo>
                  <a:lnTo>
                    <a:pt x="41" y="21"/>
                  </a:lnTo>
                  <a:lnTo>
                    <a:pt x="44" y="21"/>
                  </a:lnTo>
                  <a:lnTo>
                    <a:pt x="48" y="23"/>
                  </a:lnTo>
                  <a:lnTo>
                    <a:pt x="52" y="24"/>
                  </a:lnTo>
                  <a:lnTo>
                    <a:pt x="55" y="23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9"/>
                  </a:lnTo>
                  <a:lnTo>
                    <a:pt x="53" y="18"/>
                  </a:lnTo>
                  <a:lnTo>
                    <a:pt x="51" y="16"/>
                  </a:lnTo>
                  <a:lnTo>
                    <a:pt x="54" y="16"/>
                  </a:lnTo>
                  <a:lnTo>
                    <a:pt x="53" y="12"/>
                  </a:lnTo>
                  <a:lnTo>
                    <a:pt x="58" y="12"/>
                  </a:lnTo>
                  <a:lnTo>
                    <a:pt x="53" y="8"/>
                  </a:lnTo>
                  <a:lnTo>
                    <a:pt x="61" y="6"/>
                  </a:lnTo>
                  <a:lnTo>
                    <a:pt x="68" y="5"/>
                  </a:lnTo>
                  <a:lnTo>
                    <a:pt x="69" y="3"/>
                  </a:lnTo>
                  <a:lnTo>
                    <a:pt x="75" y="3"/>
                  </a:lnTo>
                  <a:lnTo>
                    <a:pt x="79" y="1"/>
                  </a:lnTo>
                  <a:lnTo>
                    <a:pt x="81" y="0"/>
                  </a:lnTo>
                  <a:lnTo>
                    <a:pt x="87" y="1"/>
                  </a:lnTo>
                  <a:lnTo>
                    <a:pt x="90" y="0"/>
                  </a:lnTo>
                  <a:lnTo>
                    <a:pt x="92" y="1"/>
                  </a:lnTo>
                  <a:lnTo>
                    <a:pt x="92" y="5"/>
                  </a:lnTo>
                  <a:lnTo>
                    <a:pt x="96" y="6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1" y="7"/>
                  </a:lnTo>
                  <a:lnTo>
                    <a:pt x="104" y="6"/>
                  </a:lnTo>
                  <a:lnTo>
                    <a:pt x="104" y="9"/>
                  </a:lnTo>
                  <a:lnTo>
                    <a:pt x="107" y="9"/>
                  </a:lnTo>
                  <a:lnTo>
                    <a:pt x="110" y="7"/>
                  </a:lnTo>
                  <a:lnTo>
                    <a:pt x="113" y="5"/>
                  </a:lnTo>
                  <a:lnTo>
                    <a:pt x="115" y="4"/>
                  </a:lnTo>
                  <a:lnTo>
                    <a:pt x="115" y="7"/>
                  </a:lnTo>
                  <a:lnTo>
                    <a:pt x="119" y="8"/>
                  </a:lnTo>
                  <a:lnTo>
                    <a:pt x="122" y="10"/>
                  </a:lnTo>
                  <a:lnTo>
                    <a:pt x="126" y="13"/>
                  </a:lnTo>
                  <a:lnTo>
                    <a:pt x="130" y="17"/>
                  </a:lnTo>
                  <a:lnTo>
                    <a:pt x="134" y="20"/>
                  </a:lnTo>
                  <a:lnTo>
                    <a:pt x="136" y="23"/>
                  </a:lnTo>
                  <a:lnTo>
                    <a:pt x="137" y="20"/>
                  </a:lnTo>
                  <a:lnTo>
                    <a:pt x="139" y="20"/>
                  </a:lnTo>
                  <a:lnTo>
                    <a:pt x="141" y="22"/>
                  </a:lnTo>
                  <a:lnTo>
                    <a:pt x="144" y="23"/>
                  </a:lnTo>
                  <a:lnTo>
                    <a:pt x="147" y="23"/>
                  </a:lnTo>
                  <a:lnTo>
                    <a:pt x="150" y="21"/>
                  </a:lnTo>
                  <a:lnTo>
                    <a:pt x="153" y="24"/>
                  </a:lnTo>
                  <a:lnTo>
                    <a:pt x="157" y="27"/>
                  </a:lnTo>
                  <a:lnTo>
                    <a:pt x="161" y="29"/>
                  </a:lnTo>
                  <a:lnTo>
                    <a:pt x="165" y="30"/>
                  </a:lnTo>
                  <a:lnTo>
                    <a:pt x="165" y="30"/>
                  </a:lnTo>
                  <a:lnTo>
                    <a:pt x="165" y="30"/>
                  </a:lnTo>
                  <a:cubicBezTo>
                    <a:pt x="165" y="31"/>
                    <a:pt x="166" y="34"/>
                    <a:pt x="162" y="35"/>
                  </a:cubicBezTo>
                  <a:cubicBezTo>
                    <a:pt x="158" y="35"/>
                    <a:pt x="167" y="42"/>
                    <a:pt x="162" y="42"/>
                  </a:cubicBezTo>
                  <a:cubicBezTo>
                    <a:pt x="161" y="42"/>
                    <a:pt x="161" y="42"/>
                    <a:pt x="160" y="42"/>
                  </a:cubicBezTo>
                  <a:cubicBezTo>
                    <a:pt x="158" y="42"/>
                    <a:pt x="155" y="41"/>
                    <a:pt x="154" y="40"/>
                  </a:cubicBezTo>
                  <a:cubicBezTo>
                    <a:pt x="153" y="43"/>
                    <a:pt x="156" y="50"/>
                    <a:pt x="155" y="51"/>
                  </a:cubicBezTo>
                  <a:cubicBezTo>
                    <a:pt x="153" y="51"/>
                    <a:pt x="146" y="50"/>
                    <a:pt x="146" y="54"/>
                  </a:cubicBezTo>
                  <a:cubicBezTo>
                    <a:pt x="151" y="54"/>
                    <a:pt x="149" y="60"/>
                    <a:pt x="151" y="61"/>
                  </a:cubicBezTo>
                  <a:cubicBezTo>
                    <a:pt x="151" y="62"/>
                    <a:pt x="151" y="62"/>
                    <a:pt x="151" y="63"/>
                  </a:cubicBezTo>
                  <a:cubicBezTo>
                    <a:pt x="151" y="65"/>
                    <a:pt x="151" y="66"/>
                    <a:pt x="151" y="67"/>
                  </a:cubicBezTo>
                  <a:lnTo>
                    <a:pt x="151" y="67"/>
                  </a:lnTo>
                  <a:lnTo>
                    <a:pt x="150" y="67"/>
                  </a:lnTo>
                  <a:lnTo>
                    <a:pt x="143" y="65"/>
                  </a:lnTo>
                  <a:lnTo>
                    <a:pt x="138" y="65"/>
                  </a:lnTo>
                  <a:lnTo>
                    <a:pt x="132" y="64"/>
                  </a:lnTo>
                  <a:lnTo>
                    <a:pt x="127" y="64"/>
                  </a:lnTo>
                  <a:lnTo>
                    <a:pt x="123" y="63"/>
                  </a:lnTo>
                  <a:lnTo>
                    <a:pt x="122" y="67"/>
                  </a:lnTo>
                  <a:lnTo>
                    <a:pt x="116" y="65"/>
                  </a:lnTo>
                  <a:lnTo>
                    <a:pt x="113" y="64"/>
                  </a:lnTo>
                  <a:lnTo>
                    <a:pt x="111" y="67"/>
                  </a:lnTo>
                  <a:lnTo>
                    <a:pt x="110" y="68"/>
                  </a:lnTo>
                  <a:lnTo>
                    <a:pt x="110" y="68"/>
                  </a:lnTo>
                  <a:lnTo>
                    <a:pt x="108" y="70"/>
                  </a:lnTo>
                  <a:lnTo>
                    <a:pt x="105" y="71"/>
                  </a:lnTo>
                  <a:lnTo>
                    <a:pt x="103" y="74"/>
                  </a:lnTo>
                  <a:lnTo>
                    <a:pt x="101" y="76"/>
                  </a:lnTo>
                  <a:lnTo>
                    <a:pt x="99" y="73"/>
                  </a:lnTo>
                  <a:lnTo>
                    <a:pt x="95" y="74"/>
                  </a:lnTo>
                  <a:lnTo>
                    <a:pt x="92" y="71"/>
                  </a:lnTo>
                  <a:lnTo>
                    <a:pt x="89" y="66"/>
                  </a:lnTo>
                  <a:lnTo>
                    <a:pt x="86" y="63"/>
                  </a:lnTo>
                  <a:lnTo>
                    <a:pt x="83" y="61"/>
                  </a:lnTo>
                  <a:lnTo>
                    <a:pt x="80" y="61"/>
                  </a:lnTo>
                  <a:lnTo>
                    <a:pt x="76" y="61"/>
                  </a:lnTo>
                  <a:lnTo>
                    <a:pt x="70" y="61"/>
                  </a:lnTo>
                  <a:lnTo>
                    <a:pt x="60" y="54"/>
                  </a:lnTo>
                  <a:lnTo>
                    <a:pt x="52" y="50"/>
                  </a:lnTo>
                  <a:lnTo>
                    <a:pt x="43" y="53"/>
                  </a:lnTo>
                  <a:lnTo>
                    <a:pt x="47" y="7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7" y="73"/>
                  </a:lnTo>
                  <a:close/>
                </a:path>
              </a:pathLst>
            </a:custGeom>
            <a:solidFill>
              <a:srgbClr val="0F497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" name="Freeform 117"/>
            <p:cNvSpPr>
              <a:spLocks/>
            </p:cNvSpPr>
            <p:nvPr/>
          </p:nvSpPr>
          <p:spPr bwMode="auto">
            <a:xfrm>
              <a:off x="1871664" y="3914924"/>
              <a:ext cx="138112" cy="10636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12" h="9">
                  <a:moveTo>
                    <a:pt x="12" y="2"/>
                  </a:moveTo>
                  <a:cubicBezTo>
                    <a:pt x="8" y="4"/>
                    <a:pt x="10" y="9"/>
                    <a:pt x="0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6" y="2"/>
                    <a:pt x="7" y="1"/>
                    <a:pt x="10" y="0"/>
                  </a:cubicBezTo>
                  <a:cubicBezTo>
                    <a:pt x="11" y="1"/>
                    <a:pt x="11" y="1"/>
                    <a:pt x="12" y="2"/>
                  </a:cubicBez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" name="Freeform 118"/>
            <p:cNvSpPr>
              <a:spLocks/>
            </p:cNvSpPr>
            <p:nvPr/>
          </p:nvSpPr>
          <p:spPr bwMode="auto">
            <a:xfrm>
              <a:off x="1858963" y="3940323"/>
              <a:ext cx="277812" cy="230187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1" y="8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7" y="20"/>
                </a:cxn>
                <a:cxn ang="0">
                  <a:pos x="12" y="19"/>
                </a:cxn>
                <a:cxn ang="0">
                  <a:pos x="10" y="16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13" y="0"/>
                </a:cxn>
                <a:cxn ang="0">
                  <a:pos x="20" y="3"/>
                </a:cxn>
                <a:cxn ang="0">
                  <a:pos x="22" y="3"/>
                </a:cxn>
                <a:cxn ang="0">
                  <a:pos x="24" y="6"/>
                </a:cxn>
                <a:cxn ang="0">
                  <a:pos x="24" y="6"/>
                </a:cxn>
              </a:cxnLst>
              <a:rect l="0" t="0" r="r" b="b"/>
              <a:pathLst>
                <a:path w="24" h="20">
                  <a:moveTo>
                    <a:pt x="24" y="6"/>
                  </a:moveTo>
                  <a:lnTo>
                    <a:pt x="21" y="8"/>
                  </a:lnTo>
                  <a:lnTo>
                    <a:pt x="14" y="7"/>
                  </a:lnTo>
                  <a:lnTo>
                    <a:pt x="14" y="7"/>
                  </a:lnTo>
                  <a:cubicBezTo>
                    <a:pt x="13" y="7"/>
                    <a:pt x="12" y="7"/>
                    <a:pt x="10" y="7"/>
                  </a:cubicBezTo>
                  <a:lnTo>
                    <a:pt x="10" y="7"/>
                  </a:lnTo>
                  <a:lnTo>
                    <a:pt x="10" y="8"/>
                  </a:lnTo>
                  <a:lnTo>
                    <a:pt x="10" y="8"/>
                  </a:lnTo>
                  <a:cubicBezTo>
                    <a:pt x="13" y="14"/>
                    <a:pt x="16" y="15"/>
                    <a:pt x="17" y="20"/>
                  </a:cubicBezTo>
                  <a:cubicBezTo>
                    <a:pt x="16" y="20"/>
                    <a:pt x="14" y="20"/>
                    <a:pt x="12" y="19"/>
                  </a:cubicBezTo>
                  <a:cubicBezTo>
                    <a:pt x="11" y="19"/>
                    <a:pt x="10" y="17"/>
                    <a:pt x="10" y="16"/>
                  </a:cubicBezTo>
                  <a:cubicBezTo>
                    <a:pt x="8" y="13"/>
                    <a:pt x="5" y="8"/>
                    <a:pt x="1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10" y="7"/>
                    <a:pt x="9" y="2"/>
                    <a:pt x="13" y="0"/>
                  </a:cubicBezTo>
                  <a:cubicBezTo>
                    <a:pt x="15" y="2"/>
                    <a:pt x="17" y="3"/>
                    <a:pt x="20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4" y="6"/>
                    <a:pt x="24" y="3"/>
                    <a:pt x="24" y="6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" name="Freeform 119"/>
            <p:cNvSpPr>
              <a:spLocks/>
            </p:cNvSpPr>
            <p:nvPr/>
          </p:nvSpPr>
          <p:spPr bwMode="auto">
            <a:xfrm>
              <a:off x="1974851" y="4021286"/>
              <a:ext cx="173038" cy="171450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1" y="1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7" y="13"/>
                </a:cxn>
              </a:cxnLst>
              <a:rect l="0" t="0" r="r" b="b"/>
              <a:pathLst>
                <a:path w="15" h="15">
                  <a:moveTo>
                    <a:pt x="7" y="13"/>
                  </a:moveTo>
                  <a:cubicBezTo>
                    <a:pt x="6" y="8"/>
                    <a:pt x="3" y="7"/>
                    <a:pt x="0" y="1"/>
                  </a:cubicBez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" y="0"/>
                    <a:pt x="3" y="0"/>
                    <a:pt x="4" y="0"/>
                  </a:cubicBezTo>
                  <a:lnTo>
                    <a:pt x="4" y="0"/>
                  </a:lnTo>
                  <a:lnTo>
                    <a:pt x="11" y="1"/>
                  </a:lnTo>
                  <a:lnTo>
                    <a:pt x="15" y="8"/>
                  </a:lnTo>
                  <a:lnTo>
                    <a:pt x="15" y="8"/>
                  </a:lnTo>
                  <a:cubicBezTo>
                    <a:pt x="14" y="11"/>
                    <a:pt x="11" y="12"/>
                    <a:pt x="11" y="15"/>
                  </a:cubicBezTo>
                  <a:lnTo>
                    <a:pt x="11" y="1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" name="Freeform 120"/>
            <p:cNvSpPr>
              <a:spLocks/>
            </p:cNvSpPr>
            <p:nvPr/>
          </p:nvSpPr>
          <p:spPr bwMode="auto">
            <a:xfrm>
              <a:off x="2101850" y="3973660"/>
              <a:ext cx="230188" cy="2889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8" y="10"/>
                </a:cxn>
                <a:cxn ang="0">
                  <a:pos x="19" y="10"/>
                </a:cxn>
                <a:cxn ang="0">
                  <a:pos x="20" y="15"/>
                </a:cxn>
                <a:cxn ang="0">
                  <a:pos x="18" y="18"/>
                </a:cxn>
                <a:cxn ang="0">
                  <a:pos x="9" y="23"/>
                </a:cxn>
                <a:cxn ang="0">
                  <a:pos x="6" y="19"/>
                </a:cxn>
                <a:cxn ang="0">
                  <a:pos x="3" y="25"/>
                </a:cxn>
                <a:cxn ang="0">
                  <a:pos x="0" y="18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"/>
                </a:cxn>
                <a:cxn ang="0">
                  <a:pos x="3" y="3"/>
                </a:cxn>
              </a:cxnLst>
              <a:rect l="0" t="0" r="r" b="b"/>
              <a:pathLst>
                <a:path w="20" h="25">
                  <a:moveTo>
                    <a:pt x="3" y="3"/>
                  </a:moveTo>
                  <a:cubicBezTo>
                    <a:pt x="3" y="0"/>
                    <a:pt x="3" y="3"/>
                    <a:pt x="1" y="0"/>
                  </a:cubicBezTo>
                  <a:cubicBezTo>
                    <a:pt x="4" y="0"/>
                    <a:pt x="5" y="0"/>
                    <a:pt x="7" y="0"/>
                  </a:cubicBez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cubicBezTo>
                    <a:pt x="11" y="5"/>
                    <a:pt x="16" y="5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7" y="12"/>
                    <a:pt x="20" y="12"/>
                    <a:pt x="20" y="15"/>
                  </a:cubicBezTo>
                  <a:cubicBezTo>
                    <a:pt x="20" y="16"/>
                    <a:pt x="18" y="17"/>
                    <a:pt x="18" y="18"/>
                  </a:cubicBezTo>
                  <a:cubicBezTo>
                    <a:pt x="15" y="19"/>
                    <a:pt x="13" y="21"/>
                    <a:pt x="9" y="23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3" y="19"/>
                    <a:pt x="6" y="21"/>
                    <a:pt x="3" y="25"/>
                  </a:cubicBezTo>
                  <a:cubicBezTo>
                    <a:pt x="2" y="22"/>
                    <a:pt x="3" y="20"/>
                    <a:pt x="0" y="18"/>
                  </a:cubicBezTo>
                  <a:cubicBezTo>
                    <a:pt x="0" y="15"/>
                    <a:pt x="3" y="15"/>
                    <a:pt x="4" y="12"/>
                  </a:cubicBezTo>
                  <a:lnTo>
                    <a:pt x="4" y="12"/>
                  </a:lnTo>
                  <a:lnTo>
                    <a:pt x="0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9" name="Freeform 121"/>
            <p:cNvSpPr>
              <a:spLocks/>
            </p:cNvSpPr>
            <p:nvPr/>
          </p:nvSpPr>
          <p:spPr bwMode="auto">
            <a:xfrm>
              <a:off x="2205038" y="4181624"/>
              <a:ext cx="150812" cy="1174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3" h="10">
                  <a:moveTo>
                    <a:pt x="9" y="0"/>
                  </a:moveTo>
                  <a:cubicBezTo>
                    <a:pt x="9" y="2"/>
                    <a:pt x="10" y="4"/>
                    <a:pt x="12" y="2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0" y="8"/>
                    <a:pt x="7" y="10"/>
                    <a:pt x="4" y="10"/>
                  </a:cubicBezTo>
                  <a:cubicBezTo>
                    <a:pt x="2" y="8"/>
                    <a:pt x="1" y="6"/>
                    <a:pt x="0" y="4"/>
                  </a:cubicBezTo>
                  <a:cubicBezTo>
                    <a:pt x="0" y="4"/>
                    <a:pt x="6" y="1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1C0B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21800">
                <a:defRPr/>
              </a:pPr>
              <a:endParaRPr lang="ru-RU" sz="1258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174" name="Таблица 173"/>
          <p:cNvGraphicFramePr>
            <a:graphicFrameLocks noGrp="1"/>
          </p:cNvGraphicFramePr>
          <p:nvPr/>
        </p:nvGraphicFramePr>
        <p:xfrm>
          <a:off x="802759" y="4755711"/>
          <a:ext cx="10382895" cy="145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0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609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80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300" dirty="0">
                          <a:latin typeface="+mj-lt"/>
                          <a:cs typeface="Arial" panose="020B0604020202020204" pitchFamily="34" charset="0"/>
                        </a:rPr>
                        <a:t>уровень</a:t>
                      </a:r>
                    </a:p>
                  </a:txBody>
                  <a:tcPr marL="82176" marR="82176" marT="41089" marB="41089">
                    <a:solidFill>
                      <a:srgbClr val="0F49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+mj-lt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300" dirty="0">
                          <a:latin typeface="+mj-lt"/>
                          <a:cs typeface="Arial" panose="020B0604020202020204" pitchFamily="34" charset="0"/>
                        </a:rPr>
                        <a:t>уровень</a:t>
                      </a:r>
                    </a:p>
                  </a:txBody>
                  <a:tcPr marL="82176" marR="82176" marT="41089" marB="41089">
                    <a:solidFill>
                      <a:srgbClr val="347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+mj-lt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300" dirty="0">
                          <a:latin typeface="+mj-lt"/>
                          <a:cs typeface="Arial" panose="020B0604020202020204" pitchFamily="34" charset="0"/>
                        </a:rPr>
                        <a:t>уровень</a:t>
                      </a:r>
                    </a:p>
                  </a:txBody>
                  <a:tcPr marL="82176" marR="82176" marT="41089" marB="41089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440">
                <a:tc>
                  <a:txBody>
                    <a:bodyPr/>
                    <a:lstStyle/>
                    <a:p>
                      <a:pPr marL="0" marR="0" indent="0" algn="l" defTabSz="957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Казахстан</a:t>
                      </a:r>
                    </a:p>
                  </a:txBody>
                  <a:tcPr marL="82176" marR="82176" marT="41089" marB="41089">
                    <a:solidFill>
                      <a:srgbClr val="0F49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57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РФ, РБ, Украина, Азербайджан,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страны ЦА (4), страны Кавказа (3) </a:t>
                      </a:r>
                    </a:p>
                  </a:txBody>
                  <a:tcPr marL="82176" marR="82176" marT="41089" marB="41089">
                    <a:solidFill>
                      <a:srgbClr val="347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571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Мир,</a:t>
                      </a:r>
                      <a:r>
                        <a:rPr lang="ru-RU" sz="1300" baseline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исключая страны </a:t>
                      </a:r>
                      <a:r>
                        <a:rPr lang="de-DE" sz="13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de-DE" sz="13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II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уровней</a:t>
                      </a:r>
                      <a:endParaRPr lang="ru-RU" sz="13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2176" marR="82176" marT="41089" marB="41089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46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Товары, направленные на 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импортозамещение</a:t>
                      </a:r>
                      <a:endParaRPr lang="ru-RU" sz="13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2176" marR="82176" marT="41089" marB="41089">
                    <a:solidFill>
                      <a:srgbClr val="0F49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Товары,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имеющие ограничения по транспортировке. В основном товары Базовой химии.</a:t>
                      </a:r>
                      <a:endParaRPr lang="ru-RU" sz="13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2176" marR="82176" marT="41089" marB="41089">
                    <a:solidFill>
                      <a:srgbClr val="347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Крупнотоннажные товары. В основном товары, относящиеся к агрохимии и нефтегазохимии.</a:t>
                      </a:r>
                    </a:p>
                  </a:txBody>
                  <a:tcPr marL="82176" marR="82176" marT="41089" marB="41089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3" name="Retângulo 40">
            <a:extLst>
              <a:ext uri="{FF2B5EF4-FFF2-40B4-BE49-F238E27FC236}">
                <a16:creationId xmlns="" xmlns:a16="http://schemas.microsoft.com/office/drawing/2014/main" id="{F1A936DA-DB1B-CE44-B2B6-91EAB1E2152E}"/>
              </a:ext>
            </a:extLst>
          </p:cNvPr>
          <p:cNvSpPr/>
          <p:nvPr/>
        </p:nvSpPr>
        <p:spPr>
          <a:xfrm>
            <a:off x="7530461" y="3079623"/>
            <a:ext cx="3747249" cy="1196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5501" defTabSz="821800">
              <a:defRPr/>
            </a:pPr>
            <a:r>
              <a:rPr lang="ru-RU" sz="1100" b="1" dirty="0">
                <a:solidFill>
                  <a:srgbClr val="347F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Длинный список</a:t>
            </a:r>
            <a:r>
              <a:rPr lang="pt-BR" sz="1100" b="1" dirty="0">
                <a:solidFill>
                  <a:srgbClr val="347F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ru-RU" sz="1100" b="1" dirty="0">
                <a:solidFill>
                  <a:srgbClr val="347F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130 товаров/товарных групп</a:t>
            </a:r>
            <a:endParaRPr lang="pt-BR" sz="1100" b="1" dirty="0">
              <a:solidFill>
                <a:srgbClr val="347F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56813" indent="-256813" defTabSz="8218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Агрохимия		– 9</a:t>
            </a:r>
          </a:p>
          <a:p>
            <a:pPr marL="256813" indent="-256813" defTabSz="8218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Нефтегазохимия 	                          – 64</a:t>
            </a:r>
          </a:p>
          <a:p>
            <a:pPr marL="256813" indent="-256813" defTabSz="8218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Базовая химия		– 33</a:t>
            </a:r>
          </a:p>
          <a:p>
            <a:pPr marL="256813" indent="-256813" defTabSz="8218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Спец. химия		– 24</a:t>
            </a:r>
          </a:p>
        </p:txBody>
      </p:sp>
      <p:sp>
        <p:nvSpPr>
          <p:cNvPr id="171" name="Retângulo 7">
            <a:extLst>
              <a:ext uri="{FF2B5EF4-FFF2-40B4-BE49-F238E27FC236}">
                <a16:creationId xmlns="" xmlns:a16="http://schemas.microsoft.com/office/drawing/2014/main" id="{63E25F1A-609D-844A-AA85-6DCFFA1B21DF}"/>
              </a:ext>
            </a:extLst>
          </p:cNvPr>
          <p:cNvSpPr/>
          <p:nvPr/>
        </p:nvSpPr>
        <p:spPr>
          <a:xfrm>
            <a:off x="914729" y="2418265"/>
            <a:ext cx="2070025" cy="96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41" defTabSz="821800">
              <a:defRPr/>
            </a:pPr>
            <a:r>
              <a:rPr lang="ru-RU" sz="1100" b="1" dirty="0">
                <a:solidFill>
                  <a:srgbClr val="347F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Параметры отбора данных</a:t>
            </a:r>
          </a:p>
          <a:p>
            <a:pPr marL="256813" indent="-256813" defTabSz="8218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региона: Казахстан, СНГ и мир</a:t>
            </a:r>
          </a:p>
          <a:p>
            <a:pPr marL="256813" indent="-256813" defTabSz="8218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Импортные данные базы данных </a:t>
            </a:r>
            <a:r>
              <a:rPr lang="en-GB" sz="11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lang="en-GB" sz="11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ComTrade</a:t>
            </a:r>
            <a:r>
              <a:rPr lang="en-GB" sz="11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6 знаках ТН ВЭД</a:t>
            </a:r>
          </a:p>
        </p:txBody>
      </p:sp>
      <p:sp>
        <p:nvSpPr>
          <p:cNvPr id="176" name="Retângulo 7">
            <a:extLst>
              <a:ext uri="{FF2B5EF4-FFF2-40B4-BE49-F238E27FC236}">
                <a16:creationId xmlns="" xmlns:a16="http://schemas.microsoft.com/office/drawing/2014/main" id="{77DFF07E-3BFC-D541-AA7D-0AAC920DEF01}"/>
              </a:ext>
            </a:extLst>
          </p:cNvPr>
          <p:cNvSpPr/>
          <p:nvPr/>
        </p:nvSpPr>
        <p:spPr>
          <a:xfrm>
            <a:off x="7585504" y="1691907"/>
            <a:ext cx="3069980" cy="968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41" defTabSz="821800">
              <a:defRPr/>
            </a:pPr>
            <a:r>
              <a:rPr lang="ru-RU" sz="1100" b="1" dirty="0">
                <a:solidFill>
                  <a:srgbClr val="347F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Критерий отсечения продуктов</a:t>
            </a:r>
          </a:p>
          <a:p>
            <a:pPr marL="256813" indent="-256813" defTabSz="8218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Импорт выше среднего по каждому сегменту и в каждом регионе (мир, СНГ и Казахстан) </a:t>
            </a:r>
          </a:p>
        </p:txBody>
      </p:sp>
      <p:sp>
        <p:nvSpPr>
          <p:cNvPr id="177" name="TextBox 10">
            <a:extLst>
              <a:ext uri="{FF2B5EF4-FFF2-40B4-BE49-F238E27FC236}">
                <a16:creationId xmlns="" xmlns:a16="http://schemas.microsoft.com/office/drawing/2014/main" id="{767A0B84-6E77-0C47-B937-98899623D7F8}"/>
              </a:ext>
            </a:extLst>
          </p:cNvPr>
          <p:cNvSpPr txBox="1"/>
          <p:nvPr/>
        </p:nvSpPr>
        <p:spPr>
          <a:xfrm>
            <a:off x="802758" y="1708435"/>
            <a:ext cx="6727703" cy="462696"/>
          </a:xfrm>
          <a:prstGeom prst="rect">
            <a:avLst/>
          </a:prstGeom>
          <a:noFill/>
        </p:spPr>
        <p:txBody>
          <a:bodyPr wrap="square" tIns="42059" bIns="80882" anchor="b">
            <a:spAutoFit/>
          </a:bodyPr>
          <a:lstStyle/>
          <a:p>
            <a:pPr defTabSz="821800">
              <a:buClr>
                <a:srgbClr val="376092"/>
              </a:buClr>
              <a:defRPr/>
            </a:pPr>
            <a:r>
              <a:rPr lang="ru-RU" sz="1100" dirty="0">
                <a:solidFill>
                  <a:srgbClr val="004E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Приоритетные регионы в Методологии были разделены на 3 уровня: </a:t>
            </a:r>
          </a:p>
          <a:p>
            <a:pPr defTabSz="821800">
              <a:buClr>
                <a:srgbClr val="376092"/>
              </a:buClr>
              <a:defRPr/>
            </a:pPr>
            <a:r>
              <a:rPr lang="ru-RU" sz="1100" dirty="0">
                <a:solidFill>
                  <a:srgbClr val="004E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Казахстан, СНГ и Мир </a:t>
            </a:r>
          </a:p>
        </p:txBody>
      </p:sp>
      <p:cxnSp>
        <p:nvCxnSpPr>
          <p:cNvPr id="178" name="Straight Connector 11">
            <a:extLst>
              <a:ext uri="{FF2B5EF4-FFF2-40B4-BE49-F238E27FC236}">
                <a16:creationId xmlns="" xmlns:a16="http://schemas.microsoft.com/office/drawing/2014/main" id="{2B55C8A1-5821-534A-B63E-8A104A1CF68A}"/>
              </a:ext>
            </a:extLst>
          </p:cNvPr>
          <p:cNvCxnSpPr>
            <a:cxnSpLocks/>
          </p:cNvCxnSpPr>
          <p:nvPr/>
        </p:nvCxnSpPr>
        <p:spPr>
          <a:xfrm>
            <a:off x="850307" y="2163012"/>
            <a:ext cx="6569651" cy="2828"/>
          </a:xfrm>
          <a:prstGeom prst="line">
            <a:avLst/>
          </a:prstGeom>
          <a:ln>
            <a:solidFill>
              <a:srgbClr val="328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Заголовок 1">
            <a:extLst>
              <a:ext uri="{FF2B5EF4-FFF2-40B4-BE49-F238E27FC236}">
                <a16:creationId xmlns="" xmlns:a16="http://schemas.microsoft.com/office/drawing/2014/main" id="{276FF438-4A1E-B046-A584-ADF4394064AB}"/>
              </a:ext>
            </a:extLst>
          </p:cNvPr>
          <p:cNvSpPr txBox="1">
            <a:spLocks/>
          </p:cNvSpPr>
          <p:nvPr/>
        </p:nvSpPr>
        <p:spPr>
          <a:xfrm>
            <a:off x="743354" y="979387"/>
            <a:ext cx="9767219" cy="630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Исходя из наличия спроса сформирован «длинный список» химической продукции, включающий 130 наименований</a:t>
            </a:r>
          </a:p>
        </p:txBody>
      </p:sp>
      <p:sp>
        <p:nvSpPr>
          <p:cNvPr id="172" name="ee4pFootnotes">
            <a:extLst>
              <a:ext uri="{FF2B5EF4-FFF2-40B4-BE49-F238E27FC236}">
                <a16:creationId xmlns="" xmlns:a16="http://schemas.microsoft.com/office/drawing/2014/main" id="{86BFC473-06EC-4923-BEEC-7135991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58" y="6522203"/>
            <a:ext cx="3386595" cy="16158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821800">
              <a:defRPr/>
            </a:pPr>
            <a:r>
              <a:rPr lang="ru-RU" sz="105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rebuchet MS" panose="020B0603020202020204" pitchFamily="34" charset="0"/>
              </a:rPr>
              <a:t>Источник</a:t>
            </a:r>
            <a:r>
              <a:rPr lang="en-US" sz="105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rebuchet MS" panose="020B0603020202020204" pitchFamily="34" charset="0"/>
              </a:rPr>
              <a:t>:</a:t>
            </a:r>
            <a:r>
              <a:rPr lang="ru-RU" sz="105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rebuchet MS" panose="020B0603020202020204" pitchFamily="34" charset="0"/>
              </a:rPr>
              <a:t> анализ </a:t>
            </a:r>
            <a:r>
              <a:rPr lang="en-US" sz="105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rebuchet MS" panose="020B0603020202020204" pitchFamily="34" charset="0"/>
              </a:rPr>
              <a:t>Dasco Consulting Group</a:t>
            </a:r>
            <a:r>
              <a:rPr lang="ru-RU" sz="105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rebuchet MS" panose="020B0603020202020204" pitchFamily="34" charset="0"/>
              </a:rPr>
              <a:t>, </a:t>
            </a:r>
            <a:r>
              <a:rPr lang="en-GB" sz="105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rebuchet MS" panose="020B0603020202020204" pitchFamily="34" charset="0"/>
              </a:rPr>
              <a:t>UN </a:t>
            </a:r>
            <a:r>
              <a:rPr lang="en-GB" sz="1050" i="1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Trebuchet MS" panose="020B0603020202020204" pitchFamily="34" charset="0"/>
              </a:rPr>
              <a:t>ComTrade</a:t>
            </a:r>
            <a:endParaRPr lang="en-US" sz="1050" i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A6D550-0609-6E80-F59C-F4AEB43BD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09" y="206548"/>
            <a:ext cx="839399" cy="6748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E63B14-BBAD-40F0-6E08-D990C3172E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231392" y="517100"/>
            <a:ext cx="11011272" cy="467475"/>
          </a:xfrm>
          <a:prstGeom prst="rect">
            <a:avLst/>
          </a:prstGeom>
        </p:spPr>
      </p:pic>
      <p:sp>
        <p:nvSpPr>
          <p:cNvPr id="8" name="SlideTitle">
            <a:extLst>
              <a:ext uri="{FF2B5EF4-FFF2-40B4-BE49-F238E27FC236}">
                <a16:creationId xmlns="" xmlns:a16="http://schemas.microsoft.com/office/drawing/2014/main" id="{4A9E9728-8D59-3B1F-F2E8-6D1E6D156B21}"/>
              </a:ext>
            </a:extLst>
          </p:cNvPr>
          <p:cNvSpPr txBox="1">
            <a:spLocks/>
          </p:cNvSpPr>
          <p:nvPr/>
        </p:nvSpPr>
        <p:spPr>
          <a:xfrm>
            <a:off x="447389" y="206548"/>
            <a:ext cx="10644986" cy="391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90657" rtl="0" eaLnBrk="1" latinLnBrk="0" hangingPunct="1">
              <a:spcBef>
                <a:spcPct val="0"/>
              </a:spcBef>
              <a:buNone/>
              <a:defRPr sz="159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Длинный список химической продукции</a:t>
            </a:r>
            <a:endParaRPr lang="x-none" sz="2000" kern="0" dirty="0">
              <a:solidFill>
                <a:srgbClr val="000000"/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662EDF-3B7C-D0DE-3050-E8DEB0ECEB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10156" y="5861717"/>
            <a:ext cx="973425" cy="989022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="" xmlns:a16="http://schemas.microsoft.com/office/drawing/2014/main" id="{602AFD28-2B1A-32F1-B90F-626B4AE676F5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16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2A72AA7-6E3C-4503-BE78-85D37531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Методология выбора продукто</a:t>
            </a:r>
            <a:r>
              <a:rPr lang="ru-RU" dirty="0"/>
              <a:t>в для </a:t>
            </a:r>
            <a:r>
              <a:rPr lang="en-US" dirty="0"/>
              <a:t>SKO</a:t>
            </a:r>
            <a:r>
              <a:rPr lang="ru-RU" dirty="0"/>
              <a:t> ведется «от спроса» и включает 3 этапа</a:t>
            </a:r>
            <a:endParaRPr lang="ru-RU" sz="2000" dirty="0"/>
          </a:p>
        </p:txBody>
      </p:sp>
      <p:grpSp>
        <p:nvGrpSpPr>
          <p:cNvPr id="4" name="Group 153">
            <a:extLst>
              <a:ext uri="{FF2B5EF4-FFF2-40B4-BE49-F238E27FC236}">
                <a16:creationId xmlns="" xmlns:a16="http://schemas.microsoft.com/office/drawing/2014/main" id="{B74CBCB2-1194-4FDF-9855-A5E3FB12DDAC}"/>
              </a:ext>
            </a:extLst>
          </p:cNvPr>
          <p:cNvGrpSpPr/>
          <p:nvPr/>
        </p:nvGrpSpPr>
        <p:grpSpPr>
          <a:xfrm>
            <a:off x="2876108" y="4766146"/>
            <a:ext cx="5648804" cy="2043849"/>
            <a:chOff x="1441063" y="2106729"/>
            <a:chExt cx="4865222" cy="1825617"/>
          </a:xfrm>
        </p:grpSpPr>
        <p:sp>
          <p:nvSpPr>
            <p:cNvPr id="5" name="Freeform 306">
              <a:extLst>
                <a:ext uri="{FF2B5EF4-FFF2-40B4-BE49-F238E27FC236}">
                  <a16:creationId xmlns="" xmlns:a16="http://schemas.microsoft.com/office/drawing/2014/main" id="{ECEF264B-00C7-4DA0-A10B-286858D7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35" y="2719058"/>
              <a:ext cx="1958150" cy="584689"/>
            </a:xfrm>
            <a:custGeom>
              <a:avLst/>
              <a:gdLst>
                <a:gd name="T0" fmla="*/ 0 w 1068"/>
                <a:gd name="T1" fmla="*/ 0 h 620"/>
                <a:gd name="T2" fmla="*/ 0 w 1068"/>
                <a:gd name="T3" fmla="*/ 0 h 620"/>
                <a:gd name="T4" fmla="*/ 164 w 1068"/>
                <a:gd name="T5" fmla="*/ 22 h 620"/>
                <a:gd name="T6" fmla="*/ 164 w 1068"/>
                <a:gd name="T7" fmla="*/ 22 h 620"/>
                <a:gd name="T8" fmla="*/ 404 w 1068"/>
                <a:gd name="T9" fmla="*/ 52 h 620"/>
                <a:gd name="T10" fmla="*/ 624 w 1068"/>
                <a:gd name="T11" fmla="*/ 80 h 620"/>
                <a:gd name="T12" fmla="*/ 826 w 1068"/>
                <a:gd name="T13" fmla="*/ 102 h 620"/>
                <a:gd name="T14" fmla="*/ 1012 w 1068"/>
                <a:gd name="T15" fmla="*/ 122 h 620"/>
                <a:gd name="T16" fmla="*/ 1012 w 1068"/>
                <a:gd name="T17" fmla="*/ 122 h 620"/>
                <a:gd name="T18" fmla="*/ 1020 w 1068"/>
                <a:gd name="T19" fmla="*/ 132 h 620"/>
                <a:gd name="T20" fmla="*/ 1030 w 1068"/>
                <a:gd name="T21" fmla="*/ 146 h 620"/>
                <a:gd name="T22" fmla="*/ 1040 w 1068"/>
                <a:gd name="T23" fmla="*/ 166 h 620"/>
                <a:gd name="T24" fmla="*/ 1050 w 1068"/>
                <a:gd name="T25" fmla="*/ 192 h 620"/>
                <a:gd name="T26" fmla="*/ 1060 w 1068"/>
                <a:gd name="T27" fmla="*/ 228 h 620"/>
                <a:gd name="T28" fmla="*/ 1064 w 1068"/>
                <a:gd name="T29" fmla="*/ 250 h 620"/>
                <a:gd name="T30" fmla="*/ 1066 w 1068"/>
                <a:gd name="T31" fmla="*/ 274 h 620"/>
                <a:gd name="T32" fmla="*/ 1068 w 1068"/>
                <a:gd name="T33" fmla="*/ 300 h 620"/>
                <a:gd name="T34" fmla="*/ 1068 w 1068"/>
                <a:gd name="T35" fmla="*/ 328 h 620"/>
                <a:gd name="T36" fmla="*/ 1068 w 1068"/>
                <a:gd name="T37" fmla="*/ 328 h 620"/>
                <a:gd name="T38" fmla="*/ 1068 w 1068"/>
                <a:gd name="T39" fmla="*/ 358 h 620"/>
                <a:gd name="T40" fmla="*/ 1066 w 1068"/>
                <a:gd name="T41" fmla="*/ 384 h 620"/>
                <a:gd name="T42" fmla="*/ 1064 w 1068"/>
                <a:gd name="T43" fmla="*/ 406 h 620"/>
                <a:gd name="T44" fmla="*/ 1060 w 1068"/>
                <a:gd name="T45" fmla="*/ 426 h 620"/>
                <a:gd name="T46" fmla="*/ 1052 w 1068"/>
                <a:gd name="T47" fmla="*/ 460 h 620"/>
                <a:gd name="T48" fmla="*/ 1040 w 1068"/>
                <a:gd name="T49" fmla="*/ 484 h 620"/>
                <a:gd name="T50" fmla="*/ 1030 w 1068"/>
                <a:gd name="T51" fmla="*/ 502 h 620"/>
                <a:gd name="T52" fmla="*/ 1022 w 1068"/>
                <a:gd name="T53" fmla="*/ 512 h 620"/>
                <a:gd name="T54" fmla="*/ 1012 w 1068"/>
                <a:gd name="T55" fmla="*/ 520 h 620"/>
                <a:gd name="T56" fmla="*/ 1012 w 1068"/>
                <a:gd name="T57" fmla="*/ 520 h 620"/>
                <a:gd name="T58" fmla="*/ 824 w 1068"/>
                <a:gd name="T59" fmla="*/ 536 h 620"/>
                <a:gd name="T60" fmla="*/ 616 w 1068"/>
                <a:gd name="T61" fmla="*/ 556 h 620"/>
                <a:gd name="T62" fmla="*/ 390 w 1068"/>
                <a:gd name="T63" fmla="*/ 578 h 620"/>
                <a:gd name="T64" fmla="*/ 144 w 1068"/>
                <a:gd name="T65" fmla="*/ 602 h 620"/>
                <a:gd name="T66" fmla="*/ 144 w 1068"/>
                <a:gd name="T67" fmla="*/ 602 h 620"/>
                <a:gd name="T68" fmla="*/ 0 w 1068"/>
                <a:gd name="T6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8" h="620">
                  <a:moveTo>
                    <a:pt x="0" y="0"/>
                  </a:moveTo>
                  <a:lnTo>
                    <a:pt x="0" y="0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404" y="52"/>
                  </a:lnTo>
                  <a:lnTo>
                    <a:pt x="624" y="80"/>
                  </a:lnTo>
                  <a:lnTo>
                    <a:pt x="826" y="102"/>
                  </a:lnTo>
                  <a:lnTo>
                    <a:pt x="1012" y="122"/>
                  </a:lnTo>
                  <a:lnTo>
                    <a:pt x="1012" y="122"/>
                  </a:lnTo>
                  <a:lnTo>
                    <a:pt x="1020" y="132"/>
                  </a:lnTo>
                  <a:lnTo>
                    <a:pt x="1030" y="146"/>
                  </a:lnTo>
                  <a:lnTo>
                    <a:pt x="1040" y="166"/>
                  </a:lnTo>
                  <a:lnTo>
                    <a:pt x="1050" y="192"/>
                  </a:lnTo>
                  <a:lnTo>
                    <a:pt x="1060" y="228"/>
                  </a:lnTo>
                  <a:lnTo>
                    <a:pt x="1064" y="250"/>
                  </a:lnTo>
                  <a:lnTo>
                    <a:pt x="1066" y="274"/>
                  </a:lnTo>
                  <a:lnTo>
                    <a:pt x="1068" y="300"/>
                  </a:lnTo>
                  <a:lnTo>
                    <a:pt x="1068" y="328"/>
                  </a:lnTo>
                  <a:lnTo>
                    <a:pt x="1068" y="328"/>
                  </a:lnTo>
                  <a:lnTo>
                    <a:pt x="1068" y="358"/>
                  </a:lnTo>
                  <a:lnTo>
                    <a:pt x="1066" y="384"/>
                  </a:lnTo>
                  <a:lnTo>
                    <a:pt x="1064" y="406"/>
                  </a:lnTo>
                  <a:lnTo>
                    <a:pt x="1060" y="426"/>
                  </a:lnTo>
                  <a:lnTo>
                    <a:pt x="1052" y="460"/>
                  </a:lnTo>
                  <a:lnTo>
                    <a:pt x="1040" y="484"/>
                  </a:lnTo>
                  <a:lnTo>
                    <a:pt x="1030" y="502"/>
                  </a:lnTo>
                  <a:lnTo>
                    <a:pt x="1022" y="512"/>
                  </a:lnTo>
                  <a:lnTo>
                    <a:pt x="1012" y="520"/>
                  </a:lnTo>
                  <a:lnTo>
                    <a:pt x="1012" y="520"/>
                  </a:lnTo>
                  <a:lnTo>
                    <a:pt x="824" y="536"/>
                  </a:lnTo>
                  <a:lnTo>
                    <a:pt x="616" y="556"/>
                  </a:lnTo>
                  <a:lnTo>
                    <a:pt x="390" y="578"/>
                  </a:lnTo>
                  <a:lnTo>
                    <a:pt x="144" y="602"/>
                  </a:lnTo>
                  <a:lnTo>
                    <a:pt x="144" y="602"/>
                  </a:lnTo>
                  <a:lnTo>
                    <a:pt x="0" y="620"/>
                  </a:lnTo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50000">
                  <a:srgbClr val="FFFFFF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19050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just" defTabSz="557161">
                <a:buClr>
                  <a:srgbClr val="06357A"/>
                </a:buClr>
                <a:defRPr/>
              </a:pPr>
              <a:endParaRPr lang="en-US" sz="609" kern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" name="Group 321">
              <a:extLst>
                <a:ext uri="{FF2B5EF4-FFF2-40B4-BE49-F238E27FC236}">
                  <a16:creationId xmlns="" xmlns:a16="http://schemas.microsoft.com/office/drawing/2014/main" id="{00885C89-3BF5-485A-AFF9-D1F6E1097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261" y="2218035"/>
              <a:ext cx="803306" cy="1626640"/>
              <a:chOff x="2734" y="991"/>
              <a:chExt cx="712" cy="2017"/>
            </a:xfrm>
            <a:solidFill>
              <a:srgbClr val="44546A"/>
            </a:solidFill>
          </p:grpSpPr>
          <p:grpSp>
            <p:nvGrpSpPr>
              <p:cNvPr id="60" name="Group 317">
                <a:extLst>
                  <a:ext uri="{FF2B5EF4-FFF2-40B4-BE49-F238E27FC236}">
                    <a16:creationId xmlns="" xmlns:a16="http://schemas.microsoft.com/office/drawing/2014/main" id="{6A93D2FF-5B9D-4861-B474-BC4E35F94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4" y="991"/>
                <a:ext cx="644" cy="2017"/>
                <a:chOff x="2734" y="991"/>
                <a:chExt cx="644" cy="2017"/>
              </a:xfrm>
              <a:grpFill/>
            </p:grpSpPr>
            <p:sp>
              <p:nvSpPr>
                <p:cNvPr id="62" name="Line 183">
                  <a:extLst>
                    <a:ext uri="{FF2B5EF4-FFF2-40B4-BE49-F238E27FC236}">
                      <a16:creationId xmlns="" xmlns:a16="http://schemas.microsoft.com/office/drawing/2014/main" id="{DA1B2AF5-4286-4211-8C0B-D0ADCB7AF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82" y="1536"/>
                  <a:ext cx="0" cy="90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Line 184">
                  <a:extLst>
                    <a:ext uri="{FF2B5EF4-FFF2-40B4-BE49-F238E27FC236}">
                      <a16:creationId xmlns="" xmlns:a16="http://schemas.microsoft.com/office/drawing/2014/main" id="{F2690862-AA3A-4C65-95F9-35AA397D5A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40" y="1986"/>
                  <a:ext cx="625" cy="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Line 185">
                  <a:extLst>
                    <a:ext uri="{FF2B5EF4-FFF2-40B4-BE49-F238E27FC236}">
                      <a16:creationId xmlns="" xmlns:a16="http://schemas.microsoft.com/office/drawing/2014/main" id="{AC53BF41-A148-4F80-BFCB-9E4C0056F7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377" y="991"/>
                  <a:ext cx="0" cy="201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Line 186">
                  <a:extLst>
                    <a:ext uri="{FF2B5EF4-FFF2-40B4-BE49-F238E27FC236}">
                      <a16:creationId xmlns="" xmlns:a16="http://schemas.microsoft.com/office/drawing/2014/main" id="{EDCA06A6-D831-4D6B-912A-324F01080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329" y="1043"/>
                  <a:ext cx="0" cy="1918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Line 187">
                  <a:extLst>
                    <a:ext uri="{FF2B5EF4-FFF2-40B4-BE49-F238E27FC236}">
                      <a16:creationId xmlns="" xmlns:a16="http://schemas.microsoft.com/office/drawing/2014/main" id="{377A19CA-3FF9-447E-974B-DF9621BC4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271" y="1089"/>
                  <a:ext cx="0" cy="181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Line 188">
                  <a:extLst>
                    <a:ext uri="{FF2B5EF4-FFF2-40B4-BE49-F238E27FC236}">
                      <a16:creationId xmlns="" xmlns:a16="http://schemas.microsoft.com/office/drawing/2014/main" id="{B8A8FDB0-8EDF-4C70-BB3C-A8F7FE59F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218" y="1137"/>
                  <a:ext cx="0" cy="171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Line 189">
                  <a:extLst>
                    <a:ext uri="{FF2B5EF4-FFF2-40B4-BE49-F238E27FC236}">
                      <a16:creationId xmlns="" xmlns:a16="http://schemas.microsoft.com/office/drawing/2014/main" id="{A14979C3-B55E-4B71-ABBF-CBD8512632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164" y="1197"/>
                  <a:ext cx="0" cy="1596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Line 190">
                  <a:extLst>
                    <a:ext uri="{FF2B5EF4-FFF2-40B4-BE49-F238E27FC236}">
                      <a16:creationId xmlns="" xmlns:a16="http://schemas.microsoft.com/office/drawing/2014/main" id="{35CCF66B-D495-4B6F-B2A0-9EC4450636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116" y="1232"/>
                  <a:ext cx="0" cy="1535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Line 191">
                  <a:extLst>
                    <a:ext uri="{FF2B5EF4-FFF2-40B4-BE49-F238E27FC236}">
                      <a16:creationId xmlns="" xmlns:a16="http://schemas.microsoft.com/office/drawing/2014/main" id="{5B066437-29A3-4584-B7E6-C16762B2F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055" y="1285"/>
                  <a:ext cx="0" cy="142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Line 192">
                  <a:extLst>
                    <a:ext uri="{FF2B5EF4-FFF2-40B4-BE49-F238E27FC236}">
                      <a16:creationId xmlns="" xmlns:a16="http://schemas.microsoft.com/office/drawing/2014/main" id="{8B8552CF-8D38-4816-BEED-76F3610CA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999" y="1335"/>
                  <a:ext cx="0" cy="1323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Line 193">
                  <a:extLst>
                    <a:ext uri="{FF2B5EF4-FFF2-40B4-BE49-F238E27FC236}">
                      <a16:creationId xmlns="" xmlns:a16="http://schemas.microsoft.com/office/drawing/2014/main" id="{398D4503-5CE5-4649-A8BA-DD8CD0631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949" y="1379"/>
                  <a:ext cx="0" cy="1219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Line 194">
                  <a:extLst>
                    <a:ext uri="{FF2B5EF4-FFF2-40B4-BE49-F238E27FC236}">
                      <a16:creationId xmlns="" xmlns:a16="http://schemas.microsoft.com/office/drawing/2014/main" id="{B3956BB8-8814-4331-8622-E49CD57B0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890" y="1438"/>
                  <a:ext cx="0" cy="1109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Line 196">
                  <a:extLst>
                    <a:ext uri="{FF2B5EF4-FFF2-40B4-BE49-F238E27FC236}">
                      <a16:creationId xmlns="" xmlns:a16="http://schemas.microsoft.com/office/drawing/2014/main" id="{A5AA9D42-CEA7-4651-8D60-8F9F09035A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34" y="1579"/>
                  <a:ext cx="0" cy="819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Line 197">
                  <a:extLst>
                    <a:ext uri="{FF2B5EF4-FFF2-40B4-BE49-F238E27FC236}">
                      <a16:creationId xmlns="" xmlns:a16="http://schemas.microsoft.com/office/drawing/2014/main" id="{B9DCFEA1-E2B4-45E1-998F-0597D01494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40" y="2049"/>
                  <a:ext cx="629" cy="10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Line 198">
                  <a:extLst>
                    <a:ext uri="{FF2B5EF4-FFF2-40B4-BE49-F238E27FC236}">
                      <a16:creationId xmlns="" xmlns:a16="http://schemas.microsoft.com/office/drawing/2014/main" id="{611498A7-1FFF-4F1E-B11C-A9EE870F90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41" y="2132"/>
                  <a:ext cx="629" cy="183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Line 199">
                  <a:extLst>
                    <a:ext uri="{FF2B5EF4-FFF2-40B4-BE49-F238E27FC236}">
                      <a16:creationId xmlns="" xmlns:a16="http://schemas.microsoft.com/office/drawing/2014/main" id="{D704759B-FE0F-4DB9-B7F1-2F8A52187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42" y="2183"/>
                  <a:ext cx="636" cy="291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Line 200">
                  <a:extLst>
                    <a:ext uri="{FF2B5EF4-FFF2-40B4-BE49-F238E27FC236}">
                      <a16:creationId xmlns="" xmlns:a16="http://schemas.microsoft.com/office/drawing/2014/main" id="{EAE054CD-3777-4534-8B5E-E0905D710B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36" y="2262"/>
                  <a:ext cx="627" cy="377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Line 201">
                  <a:extLst>
                    <a:ext uri="{FF2B5EF4-FFF2-40B4-BE49-F238E27FC236}">
                      <a16:creationId xmlns="" xmlns:a16="http://schemas.microsoft.com/office/drawing/2014/main" id="{C676EF07-EE8D-43AF-8DB5-49A69F3B66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37" y="2321"/>
                  <a:ext cx="634" cy="477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Line 202">
                  <a:extLst>
                    <a:ext uri="{FF2B5EF4-FFF2-40B4-BE49-F238E27FC236}">
                      <a16:creationId xmlns="" xmlns:a16="http://schemas.microsoft.com/office/drawing/2014/main" id="{8B9CBE25-2EF0-43A2-979C-70A585271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37" y="2398"/>
                  <a:ext cx="636" cy="61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Line 203">
                  <a:extLst>
                    <a:ext uri="{FF2B5EF4-FFF2-40B4-BE49-F238E27FC236}">
                      <a16:creationId xmlns="" xmlns:a16="http://schemas.microsoft.com/office/drawing/2014/main" id="{A46F29C1-4C54-42FD-93D4-ECD2D9FDFA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40" y="1833"/>
                  <a:ext cx="629" cy="8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Line 204">
                  <a:extLst>
                    <a:ext uri="{FF2B5EF4-FFF2-40B4-BE49-F238E27FC236}">
                      <a16:creationId xmlns="" xmlns:a16="http://schemas.microsoft.com/office/drawing/2014/main" id="{E97E29DB-DA5F-4AD7-BE45-E0E949BF07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40" y="1657"/>
                  <a:ext cx="625" cy="20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Line 205">
                  <a:extLst>
                    <a:ext uri="{FF2B5EF4-FFF2-40B4-BE49-F238E27FC236}">
                      <a16:creationId xmlns="" xmlns:a16="http://schemas.microsoft.com/office/drawing/2014/main" id="{736CBC99-4F0E-4FF7-B3F7-5D12C3ED7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40" y="1498"/>
                  <a:ext cx="629" cy="30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Line 206">
                  <a:extLst>
                    <a:ext uri="{FF2B5EF4-FFF2-40B4-BE49-F238E27FC236}">
                      <a16:creationId xmlns="" xmlns:a16="http://schemas.microsoft.com/office/drawing/2014/main" id="{9678D6A2-4092-4FBE-A05E-5149FE1F0F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36" y="1325"/>
                  <a:ext cx="630" cy="40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Line 207">
                  <a:extLst>
                    <a:ext uri="{FF2B5EF4-FFF2-40B4-BE49-F238E27FC236}">
                      <a16:creationId xmlns="" xmlns:a16="http://schemas.microsoft.com/office/drawing/2014/main" id="{40115A2C-4C0D-429D-A6AB-8EF68BF6E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36" y="1132"/>
                  <a:ext cx="636" cy="509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Line 208">
                  <a:extLst>
                    <a:ext uri="{FF2B5EF4-FFF2-40B4-BE49-F238E27FC236}">
                      <a16:creationId xmlns="" xmlns:a16="http://schemas.microsoft.com/office/drawing/2014/main" id="{ACB9B1DB-DFDB-44A9-A48F-CC0C0B54EA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35" y="991"/>
                  <a:ext cx="641" cy="591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Line 210">
                  <a:extLst>
                    <a:ext uri="{FF2B5EF4-FFF2-40B4-BE49-F238E27FC236}">
                      <a16:creationId xmlns="" xmlns:a16="http://schemas.microsoft.com/office/drawing/2014/main" id="{CA2357B1-DE1B-454A-A97D-B0A25809B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40" y="1986"/>
                  <a:ext cx="633" cy="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Line 211">
                  <a:extLst>
                    <a:ext uri="{FF2B5EF4-FFF2-40B4-BE49-F238E27FC236}">
                      <a16:creationId xmlns="" xmlns:a16="http://schemas.microsoft.com/office/drawing/2014/main" id="{312E1FEB-8D4C-4BE6-A55A-32344AD76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377" y="991"/>
                  <a:ext cx="0" cy="201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Line 212">
                  <a:extLst>
                    <a:ext uri="{FF2B5EF4-FFF2-40B4-BE49-F238E27FC236}">
                      <a16:creationId xmlns="" xmlns:a16="http://schemas.microsoft.com/office/drawing/2014/main" id="{6C750B19-2B4D-4246-8B60-F6A1906F8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329" y="1043"/>
                  <a:ext cx="0" cy="1918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Line 214">
                  <a:extLst>
                    <a:ext uri="{FF2B5EF4-FFF2-40B4-BE49-F238E27FC236}">
                      <a16:creationId xmlns="" xmlns:a16="http://schemas.microsoft.com/office/drawing/2014/main" id="{16635F8C-4AFE-43CA-BE53-20995A20D6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218" y="1137"/>
                  <a:ext cx="0" cy="171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Line 215">
                  <a:extLst>
                    <a:ext uri="{FF2B5EF4-FFF2-40B4-BE49-F238E27FC236}">
                      <a16:creationId xmlns="" xmlns:a16="http://schemas.microsoft.com/office/drawing/2014/main" id="{1A3362F6-4AD1-45E5-9165-593EAEC5F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164" y="1185"/>
                  <a:ext cx="0" cy="162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Line 220">
                  <a:extLst>
                    <a:ext uri="{FF2B5EF4-FFF2-40B4-BE49-F238E27FC236}">
                      <a16:creationId xmlns="" xmlns:a16="http://schemas.microsoft.com/office/drawing/2014/main" id="{AE05201B-FE97-4607-8B5A-2582C2506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890" y="1438"/>
                  <a:ext cx="0" cy="1109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Line 221">
                  <a:extLst>
                    <a:ext uri="{FF2B5EF4-FFF2-40B4-BE49-F238E27FC236}">
                      <a16:creationId xmlns="" xmlns:a16="http://schemas.microsoft.com/office/drawing/2014/main" id="{6D597723-849E-49C8-9257-C18818B0BC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840" y="1488"/>
                  <a:ext cx="0" cy="1001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Line 223">
                  <a:extLst>
                    <a:ext uri="{FF2B5EF4-FFF2-40B4-BE49-F238E27FC236}">
                      <a16:creationId xmlns="" xmlns:a16="http://schemas.microsoft.com/office/drawing/2014/main" id="{B4FACCA1-1F8E-41A0-86DB-5EDF3CDEB2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40" y="2049"/>
                  <a:ext cx="633" cy="101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Line 224">
                  <a:extLst>
                    <a:ext uri="{FF2B5EF4-FFF2-40B4-BE49-F238E27FC236}">
                      <a16:creationId xmlns="" xmlns:a16="http://schemas.microsoft.com/office/drawing/2014/main" id="{0C3E7540-F421-4F81-B965-CD2843A9FC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41" y="2132"/>
                  <a:ext cx="635" cy="185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Line 225">
                  <a:extLst>
                    <a:ext uri="{FF2B5EF4-FFF2-40B4-BE49-F238E27FC236}">
                      <a16:creationId xmlns="" xmlns:a16="http://schemas.microsoft.com/office/drawing/2014/main" id="{6B5C3C1A-E3E7-40E9-9363-46822D4516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42" y="2183"/>
                  <a:ext cx="636" cy="291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Line 226">
                  <a:extLst>
                    <a:ext uri="{FF2B5EF4-FFF2-40B4-BE49-F238E27FC236}">
                      <a16:creationId xmlns="" xmlns:a16="http://schemas.microsoft.com/office/drawing/2014/main" id="{04C39D24-089E-4426-A263-7A14E3207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36" y="2262"/>
                  <a:ext cx="641" cy="385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Line 227">
                  <a:extLst>
                    <a:ext uri="{FF2B5EF4-FFF2-40B4-BE49-F238E27FC236}">
                      <a16:creationId xmlns="" xmlns:a16="http://schemas.microsoft.com/office/drawing/2014/main" id="{5317E745-C1B6-4B7F-9B62-07D6A07F2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737" y="2321"/>
                  <a:ext cx="637" cy="479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Line 229">
                  <a:extLst>
                    <a:ext uri="{FF2B5EF4-FFF2-40B4-BE49-F238E27FC236}">
                      <a16:creationId xmlns="" xmlns:a16="http://schemas.microsoft.com/office/drawing/2014/main" id="{C573F8B1-D85E-4BAD-AC91-A545DE104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40" y="1832"/>
                  <a:ext cx="635" cy="83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Line 230">
                  <a:extLst>
                    <a:ext uri="{FF2B5EF4-FFF2-40B4-BE49-F238E27FC236}">
                      <a16:creationId xmlns="" xmlns:a16="http://schemas.microsoft.com/office/drawing/2014/main" id="{B5A71188-0173-4B39-9C53-C22FB3A82D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40" y="1654"/>
                  <a:ext cx="635" cy="203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Line 231">
                  <a:extLst>
                    <a:ext uri="{FF2B5EF4-FFF2-40B4-BE49-F238E27FC236}">
                      <a16:creationId xmlns="" xmlns:a16="http://schemas.microsoft.com/office/drawing/2014/main" id="{E0992BC5-FB1A-4605-BA18-39A2D71880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40" y="1496"/>
                  <a:ext cx="633" cy="30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Line 232">
                  <a:extLst>
                    <a:ext uri="{FF2B5EF4-FFF2-40B4-BE49-F238E27FC236}">
                      <a16:creationId xmlns="" xmlns:a16="http://schemas.microsoft.com/office/drawing/2014/main" id="{FC94B475-09C3-43C5-A0E6-0414483E9D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36" y="1321"/>
                  <a:ext cx="636" cy="40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Line 233">
                  <a:extLst>
                    <a:ext uri="{FF2B5EF4-FFF2-40B4-BE49-F238E27FC236}">
                      <a16:creationId xmlns="" xmlns:a16="http://schemas.microsoft.com/office/drawing/2014/main" id="{48190775-9FBF-4636-A11F-FEC2D7C55A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36" y="1132"/>
                  <a:ext cx="636" cy="509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Line 234">
                  <a:extLst>
                    <a:ext uri="{FF2B5EF4-FFF2-40B4-BE49-F238E27FC236}">
                      <a16:creationId xmlns="" xmlns:a16="http://schemas.microsoft.com/office/drawing/2014/main" id="{C569EAB3-7328-4157-8EFC-2BBC5B0B18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735" y="991"/>
                  <a:ext cx="641" cy="591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Rectangle 235">
                <a:extLst>
                  <a:ext uri="{FF2B5EF4-FFF2-40B4-BE49-F238E27FC236}">
                    <a16:creationId xmlns="" xmlns:a16="http://schemas.microsoft.com/office/drawing/2014/main" id="{85685642-1BB1-4997-B10E-6014FCA51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381" y="992"/>
                <a:ext cx="65" cy="2016"/>
              </a:xfrm>
              <a:prstGeom prst="rect">
                <a:avLst/>
              </a:prstGeom>
              <a:solidFill>
                <a:srgbClr val="CAC6AA"/>
              </a:solidFill>
              <a:ln w="9525">
                <a:solidFill>
                  <a:srgbClr val="9C9C6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just" defTabSz="557161">
                  <a:buClr>
                    <a:srgbClr val="06357A"/>
                  </a:buClr>
                  <a:defRPr/>
                </a:pPr>
                <a:endParaRPr lang="en-GB" sz="609" kern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Freeform 308">
              <a:extLst>
                <a:ext uri="{FF2B5EF4-FFF2-40B4-BE49-F238E27FC236}">
                  <a16:creationId xmlns="" xmlns:a16="http://schemas.microsoft.com/office/drawing/2014/main" id="{76ECF983-D2D2-4CCA-BB41-F14BC6D9E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408" y="2577582"/>
              <a:ext cx="2534840" cy="887599"/>
            </a:xfrm>
            <a:custGeom>
              <a:avLst/>
              <a:gdLst>
                <a:gd name="T0" fmla="*/ 0 w 1218"/>
                <a:gd name="T1" fmla="*/ 0 h 1148"/>
                <a:gd name="T2" fmla="*/ 0 w 1218"/>
                <a:gd name="T3" fmla="*/ 0 h 1148"/>
                <a:gd name="T4" fmla="*/ 118 w 1218"/>
                <a:gd name="T5" fmla="*/ 36 h 1148"/>
                <a:gd name="T6" fmla="*/ 242 w 1218"/>
                <a:gd name="T7" fmla="*/ 72 h 1148"/>
                <a:gd name="T8" fmla="*/ 374 w 1218"/>
                <a:gd name="T9" fmla="*/ 108 h 1148"/>
                <a:gd name="T10" fmla="*/ 512 w 1218"/>
                <a:gd name="T11" fmla="*/ 142 h 1148"/>
                <a:gd name="T12" fmla="*/ 660 w 1218"/>
                <a:gd name="T13" fmla="*/ 174 h 1148"/>
                <a:gd name="T14" fmla="*/ 816 w 1218"/>
                <a:gd name="T15" fmla="*/ 204 h 1148"/>
                <a:gd name="T16" fmla="*/ 978 w 1218"/>
                <a:gd name="T17" fmla="*/ 232 h 1148"/>
                <a:gd name="T18" fmla="*/ 1152 w 1218"/>
                <a:gd name="T19" fmla="*/ 260 h 1148"/>
                <a:gd name="T20" fmla="*/ 1152 w 1218"/>
                <a:gd name="T21" fmla="*/ 260 h 1148"/>
                <a:gd name="T22" fmla="*/ 1154 w 1218"/>
                <a:gd name="T23" fmla="*/ 262 h 1148"/>
                <a:gd name="T24" fmla="*/ 1162 w 1218"/>
                <a:gd name="T25" fmla="*/ 274 h 1148"/>
                <a:gd name="T26" fmla="*/ 1172 w 1218"/>
                <a:gd name="T27" fmla="*/ 294 h 1148"/>
                <a:gd name="T28" fmla="*/ 1184 w 1218"/>
                <a:gd name="T29" fmla="*/ 326 h 1148"/>
                <a:gd name="T30" fmla="*/ 1198 w 1218"/>
                <a:gd name="T31" fmla="*/ 368 h 1148"/>
                <a:gd name="T32" fmla="*/ 1202 w 1218"/>
                <a:gd name="T33" fmla="*/ 396 h 1148"/>
                <a:gd name="T34" fmla="*/ 1208 w 1218"/>
                <a:gd name="T35" fmla="*/ 426 h 1148"/>
                <a:gd name="T36" fmla="*/ 1212 w 1218"/>
                <a:gd name="T37" fmla="*/ 460 h 1148"/>
                <a:gd name="T38" fmla="*/ 1216 w 1218"/>
                <a:gd name="T39" fmla="*/ 500 h 1148"/>
                <a:gd name="T40" fmla="*/ 1218 w 1218"/>
                <a:gd name="T41" fmla="*/ 542 h 1148"/>
                <a:gd name="T42" fmla="*/ 1218 w 1218"/>
                <a:gd name="T43" fmla="*/ 588 h 1148"/>
                <a:gd name="T44" fmla="*/ 1218 w 1218"/>
                <a:gd name="T45" fmla="*/ 588 h 1148"/>
                <a:gd name="T46" fmla="*/ 1218 w 1218"/>
                <a:gd name="T47" fmla="*/ 636 h 1148"/>
                <a:gd name="T48" fmla="*/ 1216 w 1218"/>
                <a:gd name="T49" fmla="*/ 676 h 1148"/>
                <a:gd name="T50" fmla="*/ 1212 w 1218"/>
                <a:gd name="T51" fmla="*/ 714 h 1148"/>
                <a:gd name="T52" fmla="*/ 1210 w 1218"/>
                <a:gd name="T53" fmla="*/ 746 h 1148"/>
                <a:gd name="T54" fmla="*/ 1204 w 1218"/>
                <a:gd name="T55" fmla="*/ 772 h 1148"/>
                <a:gd name="T56" fmla="*/ 1200 w 1218"/>
                <a:gd name="T57" fmla="*/ 796 h 1148"/>
                <a:gd name="T58" fmla="*/ 1194 w 1218"/>
                <a:gd name="T59" fmla="*/ 816 h 1148"/>
                <a:gd name="T60" fmla="*/ 1190 w 1218"/>
                <a:gd name="T61" fmla="*/ 832 h 1148"/>
                <a:gd name="T62" fmla="*/ 1178 w 1218"/>
                <a:gd name="T63" fmla="*/ 858 h 1148"/>
                <a:gd name="T64" fmla="*/ 1170 w 1218"/>
                <a:gd name="T65" fmla="*/ 872 h 1148"/>
                <a:gd name="T66" fmla="*/ 1162 w 1218"/>
                <a:gd name="T67" fmla="*/ 878 h 1148"/>
                <a:gd name="T68" fmla="*/ 1160 w 1218"/>
                <a:gd name="T69" fmla="*/ 880 h 1148"/>
                <a:gd name="T70" fmla="*/ 1160 w 1218"/>
                <a:gd name="T71" fmla="*/ 880 h 1148"/>
                <a:gd name="T72" fmla="*/ 990 w 1218"/>
                <a:gd name="T73" fmla="*/ 904 h 1148"/>
                <a:gd name="T74" fmla="*/ 826 w 1218"/>
                <a:gd name="T75" fmla="*/ 932 h 1148"/>
                <a:gd name="T76" fmla="*/ 672 w 1218"/>
                <a:gd name="T77" fmla="*/ 962 h 1148"/>
                <a:gd name="T78" fmla="*/ 524 w 1218"/>
                <a:gd name="T79" fmla="*/ 996 h 1148"/>
                <a:gd name="T80" fmla="*/ 384 w 1218"/>
                <a:gd name="T81" fmla="*/ 1032 h 1148"/>
                <a:gd name="T82" fmla="*/ 252 w 1218"/>
                <a:gd name="T83" fmla="*/ 1068 h 1148"/>
                <a:gd name="T84" fmla="*/ 128 w 1218"/>
                <a:gd name="T85" fmla="*/ 1108 h 1148"/>
                <a:gd name="T86" fmla="*/ 12 w 1218"/>
                <a:gd name="T87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8" h="1148">
                  <a:moveTo>
                    <a:pt x="0" y="0"/>
                  </a:moveTo>
                  <a:lnTo>
                    <a:pt x="0" y="0"/>
                  </a:lnTo>
                  <a:lnTo>
                    <a:pt x="118" y="36"/>
                  </a:lnTo>
                  <a:lnTo>
                    <a:pt x="242" y="72"/>
                  </a:lnTo>
                  <a:lnTo>
                    <a:pt x="374" y="108"/>
                  </a:lnTo>
                  <a:lnTo>
                    <a:pt x="512" y="142"/>
                  </a:lnTo>
                  <a:lnTo>
                    <a:pt x="660" y="174"/>
                  </a:lnTo>
                  <a:lnTo>
                    <a:pt x="816" y="204"/>
                  </a:lnTo>
                  <a:lnTo>
                    <a:pt x="978" y="232"/>
                  </a:lnTo>
                  <a:lnTo>
                    <a:pt x="1152" y="260"/>
                  </a:lnTo>
                  <a:lnTo>
                    <a:pt x="1152" y="260"/>
                  </a:lnTo>
                  <a:lnTo>
                    <a:pt x="1154" y="262"/>
                  </a:lnTo>
                  <a:lnTo>
                    <a:pt x="1162" y="274"/>
                  </a:lnTo>
                  <a:lnTo>
                    <a:pt x="1172" y="294"/>
                  </a:lnTo>
                  <a:lnTo>
                    <a:pt x="1184" y="326"/>
                  </a:lnTo>
                  <a:lnTo>
                    <a:pt x="1198" y="368"/>
                  </a:lnTo>
                  <a:lnTo>
                    <a:pt x="1202" y="396"/>
                  </a:lnTo>
                  <a:lnTo>
                    <a:pt x="1208" y="426"/>
                  </a:lnTo>
                  <a:lnTo>
                    <a:pt x="1212" y="460"/>
                  </a:lnTo>
                  <a:lnTo>
                    <a:pt x="1216" y="500"/>
                  </a:lnTo>
                  <a:lnTo>
                    <a:pt x="1218" y="542"/>
                  </a:lnTo>
                  <a:lnTo>
                    <a:pt x="1218" y="588"/>
                  </a:lnTo>
                  <a:lnTo>
                    <a:pt x="1218" y="588"/>
                  </a:lnTo>
                  <a:lnTo>
                    <a:pt x="1218" y="636"/>
                  </a:lnTo>
                  <a:lnTo>
                    <a:pt x="1216" y="676"/>
                  </a:lnTo>
                  <a:lnTo>
                    <a:pt x="1212" y="714"/>
                  </a:lnTo>
                  <a:lnTo>
                    <a:pt x="1210" y="746"/>
                  </a:lnTo>
                  <a:lnTo>
                    <a:pt x="1204" y="772"/>
                  </a:lnTo>
                  <a:lnTo>
                    <a:pt x="1200" y="796"/>
                  </a:lnTo>
                  <a:lnTo>
                    <a:pt x="1194" y="816"/>
                  </a:lnTo>
                  <a:lnTo>
                    <a:pt x="1190" y="832"/>
                  </a:lnTo>
                  <a:lnTo>
                    <a:pt x="1178" y="858"/>
                  </a:lnTo>
                  <a:lnTo>
                    <a:pt x="1170" y="872"/>
                  </a:lnTo>
                  <a:lnTo>
                    <a:pt x="1162" y="878"/>
                  </a:lnTo>
                  <a:lnTo>
                    <a:pt x="1160" y="880"/>
                  </a:lnTo>
                  <a:lnTo>
                    <a:pt x="1160" y="880"/>
                  </a:lnTo>
                  <a:lnTo>
                    <a:pt x="990" y="904"/>
                  </a:lnTo>
                  <a:lnTo>
                    <a:pt x="826" y="932"/>
                  </a:lnTo>
                  <a:lnTo>
                    <a:pt x="672" y="962"/>
                  </a:lnTo>
                  <a:lnTo>
                    <a:pt x="524" y="996"/>
                  </a:lnTo>
                  <a:lnTo>
                    <a:pt x="384" y="1032"/>
                  </a:lnTo>
                  <a:lnTo>
                    <a:pt x="252" y="1068"/>
                  </a:lnTo>
                  <a:lnTo>
                    <a:pt x="128" y="1108"/>
                  </a:lnTo>
                  <a:lnTo>
                    <a:pt x="12" y="1148"/>
                  </a:lnTo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50000">
                  <a:srgbClr val="FFFFFF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19050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lIns="390049" anchor="ctr"/>
            <a:lstStyle/>
            <a:p>
              <a:pPr algn="ctr" defTabSz="557161">
                <a:buClr>
                  <a:srgbClr val="06357A"/>
                </a:buClr>
                <a:defRPr/>
              </a:pPr>
              <a:endParaRPr lang="en-US" sz="609" kern="0">
                <a:solidFill>
                  <a:srgbClr val="06357A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8" name="Group 320">
              <a:extLst>
                <a:ext uri="{FF2B5EF4-FFF2-40B4-BE49-F238E27FC236}">
                  <a16:creationId xmlns="" xmlns:a16="http://schemas.microsoft.com/office/drawing/2014/main" id="{5DF098E2-DECC-42F0-A772-BE64917A1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4156" y="2218035"/>
              <a:ext cx="930645" cy="1626640"/>
              <a:chOff x="1526" y="830"/>
              <a:chExt cx="825" cy="2340"/>
            </a:xfrm>
            <a:solidFill>
              <a:srgbClr val="44546A"/>
            </a:solidFill>
          </p:grpSpPr>
          <p:grpSp>
            <p:nvGrpSpPr>
              <p:cNvPr id="11" name="Group 316">
                <a:extLst>
                  <a:ext uri="{FF2B5EF4-FFF2-40B4-BE49-F238E27FC236}">
                    <a16:creationId xmlns="" xmlns:a16="http://schemas.microsoft.com/office/drawing/2014/main" id="{6AC13527-5E52-4C24-B137-B71A2988DB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6" y="830"/>
                <a:ext cx="745" cy="2337"/>
                <a:chOff x="1526" y="830"/>
                <a:chExt cx="745" cy="2337"/>
              </a:xfrm>
              <a:grpFill/>
            </p:grpSpPr>
            <p:sp>
              <p:nvSpPr>
                <p:cNvPr id="13" name="Line 241">
                  <a:extLst>
                    <a:ext uri="{FF2B5EF4-FFF2-40B4-BE49-F238E27FC236}">
                      <a16:creationId xmlns="" xmlns:a16="http://schemas.microsoft.com/office/drawing/2014/main" id="{162BD8A7-5B43-4B4B-B200-4AF16029DF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82" y="1446"/>
                  <a:ext cx="0" cy="108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Line 242">
                  <a:extLst>
                    <a:ext uri="{FF2B5EF4-FFF2-40B4-BE49-F238E27FC236}">
                      <a16:creationId xmlns="" xmlns:a16="http://schemas.microsoft.com/office/drawing/2014/main" id="{87D5F148-BDFE-4952-B950-D09186273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33" y="1983"/>
                  <a:ext cx="725" cy="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Line 243">
                  <a:extLst>
                    <a:ext uri="{FF2B5EF4-FFF2-40B4-BE49-F238E27FC236}">
                      <a16:creationId xmlns="" xmlns:a16="http://schemas.microsoft.com/office/drawing/2014/main" id="{11C3695F-3174-494F-B187-654BC7F8DA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271" y="830"/>
                  <a:ext cx="0" cy="2333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Line 244">
                  <a:extLst>
                    <a:ext uri="{FF2B5EF4-FFF2-40B4-BE49-F238E27FC236}">
                      <a16:creationId xmlns="" xmlns:a16="http://schemas.microsoft.com/office/drawing/2014/main" id="{19C51B91-683D-48E8-9F9B-8B0AAC632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215" y="891"/>
                  <a:ext cx="0" cy="222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Line 246">
                  <a:extLst>
                    <a:ext uri="{FF2B5EF4-FFF2-40B4-BE49-F238E27FC236}">
                      <a16:creationId xmlns="" xmlns:a16="http://schemas.microsoft.com/office/drawing/2014/main" id="{C9E51A7F-AAEA-4E9A-8FCC-91078E54DD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086" y="999"/>
                  <a:ext cx="0" cy="1987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Line 247">
                  <a:extLst>
                    <a:ext uri="{FF2B5EF4-FFF2-40B4-BE49-F238E27FC236}">
                      <a16:creationId xmlns="" xmlns:a16="http://schemas.microsoft.com/office/drawing/2014/main" id="{F70C44B0-D01D-48B4-8963-B03C665D10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024" y="1068"/>
                  <a:ext cx="0" cy="185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Line 248">
                  <a:extLst>
                    <a:ext uri="{FF2B5EF4-FFF2-40B4-BE49-F238E27FC236}">
                      <a16:creationId xmlns="" xmlns:a16="http://schemas.microsoft.com/office/drawing/2014/main" id="{BDA89500-441E-4CD0-8144-E3175762F0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968" y="1104"/>
                  <a:ext cx="0" cy="177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Line 249">
                  <a:extLst>
                    <a:ext uri="{FF2B5EF4-FFF2-40B4-BE49-F238E27FC236}">
                      <a16:creationId xmlns="" xmlns:a16="http://schemas.microsoft.com/office/drawing/2014/main" id="{ED96E22F-FE7A-42A2-BD7E-9751B663C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897" y="1170"/>
                  <a:ext cx="0" cy="165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Line 250">
                  <a:extLst>
                    <a:ext uri="{FF2B5EF4-FFF2-40B4-BE49-F238E27FC236}">
                      <a16:creationId xmlns="" xmlns:a16="http://schemas.microsoft.com/office/drawing/2014/main" id="{D47AB8DC-83DD-4202-9360-5768D4907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833" y="1229"/>
                  <a:ext cx="0" cy="1518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Line 251">
                  <a:extLst>
                    <a:ext uri="{FF2B5EF4-FFF2-40B4-BE49-F238E27FC236}">
                      <a16:creationId xmlns="" xmlns:a16="http://schemas.microsoft.com/office/drawing/2014/main" id="{391CE64E-4706-417D-9BE8-03F415F87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775" y="1281"/>
                  <a:ext cx="0" cy="141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Line 252">
                  <a:extLst>
                    <a:ext uri="{FF2B5EF4-FFF2-40B4-BE49-F238E27FC236}">
                      <a16:creationId xmlns="" xmlns:a16="http://schemas.microsoft.com/office/drawing/2014/main" id="{7F893A04-BF36-4760-B892-62C03B22A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707" y="1349"/>
                  <a:ext cx="0" cy="1286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Line 253">
                  <a:extLst>
                    <a:ext uri="{FF2B5EF4-FFF2-40B4-BE49-F238E27FC236}">
                      <a16:creationId xmlns="" xmlns:a16="http://schemas.microsoft.com/office/drawing/2014/main" id="{088C507B-0FB6-435D-94B2-80D2B6436F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648" y="1376"/>
                  <a:ext cx="0" cy="1191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Line 254">
                  <a:extLst>
                    <a:ext uri="{FF2B5EF4-FFF2-40B4-BE49-F238E27FC236}">
                      <a16:creationId xmlns="" xmlns:a16="http://schemas.microsoft.com/office/drawing/2014/main" id="{31AAF81E-D801-4896-9878-5BE5FD7A2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26" y="1506"/>
                  <a:ext cx="0" cy="966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Line 255">
                  <a:extLst>
                    <a:ext uri="{FF2B5EF4-FFF2-40B4-BE49-F238E27FC236}">
                      <a16:creationId xmlns="" xmlns:a16="http://schemas.microsoft.com/office/drawing/2014/main" id="{919778E1-4328-4A86-B497-6F2C60266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33" y="2057"/>
                  <a:ext cx="729" cy="116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Line 256">
                  <a:extLst>
                    <a:ext uri="{FF2B5EF4-FFF2-40B4-BE49-F238E27FC236}">
                      <a16:creationId xmlns="" xmlns:a16="http://schemas.microsoft.com/office/drawing/2014/main" id="{2822BD7E-3416-4C2B-A751-9946E80A62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33" y="2154"/>
                  <a:ext cx="729" cy="21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Line 257">
                  <a:extLst>
                    <a:ext uri="{FF2B5EF4-FFF2-40B4-BE49-F238E27FC236}">
                      <a16:creationId xmlns="" xmlns:a16="http://schemas.microsoft.com/office/drawing/2014/main" id="{9D9992A6-9FEB-4390-BFF5-DA943A433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33" y="2213"/>
                  <a:ext cx="737" cy="337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258">
                  <a:extLst>
                    <a:ext uri="{FF2B5EF4-FFF2-40B4-BE49-F238E27FC236}">
                      <a16:creationId xmlns="" xmlns:a16="http://schemas.microsoft.com/office/drawing/2014/main" id="{DD58EDEF-0EE6-4A1C-B3E7-C3A325E722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28" y="2304"/>
                  <a:ext cx="726" cy="437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Line 259">
                  <a:extLst>
                    <a:ext uri="{FF2B5EF4-FFF2-40B4-BE49-F238E27FC236}">
                      <a16:creationId xmlns="" xmlns:a16="http://schemas.microsoft.com/office/drawing/2014/main" id="{13120714-E988-4CB6-8F96-F42914845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27" y="2373"/>
                  <a:ext cx="735" cy="55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Line 260">
                  <a:extLst>
                    <a:ext uri="{FF2B5EF4-FFF2-40B4-BE49-F238E27FC236}">
                      <a16:creationId xmlns="" xmlns:a16="http://schemas.microsoft.com/office/drawing/2014/main" id="{58F3E30D-4EE8-4D7F-A83A-E89DDF3186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27" y="2461"/>
                  <a:ext cx="741" cy="706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Line 261">
                  <a:extLst>
                    <a:ext uri="{FF2B5EF4-FFF2-40B4-BE49-F238E27FC236}">
                      <a16:creationId xmlns="" xmlns:a16="http://schemas.microsoft.com/office/drawing/2014/main" id="{546B1054-A830-4088-ADB1-896DC2E48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33" y="1805"/>
                  <a:ext cx="729" cy="95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Line 262">
                  <a:extLst>
                    <a:ext uri="{FF2B5EF4-FFF2-40B4-BE49-F238E27FC236}">
                      <a16:creationId xmlns="" xmlns:a16="http://schemas.microsoft.com/office/drawing/2014/main" id="{9ED5E179-98C6-4528-8E61-19955E6155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33" y="1602"/>
                  <a:ext cx="725" cy="23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Line 263">
                  <a:extLst>
                    <a:ext uri="{FF2B5EF4-FFF2-40B4-BE49-F238E27FC236}">
                      <a16:creationId xmlns="" xmlns:a16="http://schemas.microsoft.com/office/drawing/2014/main" id="{93CE7E60-56C2-45A8-A39D-D95DCDE810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33" y="1418"/>
                  <a:ext cx="729" cy="348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Line 264">
                  <a:extLst>
                    <a:ext uri="{FF2B5EF4-FFF2-40B4-BE49-F238E27FC236}">
                      <a16:creationId xmlns="" xmlns:a16="http://schemas.microsoft.com/office/drawing/2014/main" id="{CCC218EA-BA98-473A-A8DB-FEA7749EF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27" y="1217"/>
                  <a:ext cx="731" cy="46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Line 265">
                  <a:extLst>
                    <a:ext uri="{FF2B5EF4-FFF2-40B4-BE49-F238E27FC236}">
                      <a16:creationId xmlns="" xmlns:a16="http://schemas.microsoft.com/office/drawing/2014/main" id="{CEB8D13B-3124-41EF-B29D-302FB1933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27" y="993"/>
                  <a:ext cx="737" cy="591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Line 266">
                  <a:extLst>
                    <a:ext uri="{FF2B5EF4-FFF2-40B4-BE49-F238E27FC236}">
                      <a16:creationId xmlns="" xmlns:a16="http://schemas.microsoft.com/office/drawing/2014/main" id="{E59F0A14-CD6E-4292-A3BA-20DCDD1F2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27" y="830"/>
                  <a:ext cx="743" cy="685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Line 267">
                  <a:extLst>
                    <a:ext uri="{FF2B5EF4-FFF2-40B4-BE49-F238E27FC236}">
                      <a16:creationId xmlns="" xmlns:a16="http://schemas.microsoft.com/office/drawing/2014/main" id="{86E8F46F-173C-44EB-9BFF-6E6D6BAD10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82" y="1446"/>
                  <a:ext cx="0" cy="108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Line 268">
                  <a:extLst>
                    <a:ext uri="{FF2B5EF4-FFF2-40B4-BE49-F238E27FC236}">
                      <a16:creationId xmlns="" xmlns:a16="http://schemas.microsoft.com/office/drawing/2014/main" id="{41B133AD-94F5-40E8-840C-B36E765F8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33" y="1983"/>
                  <a:ext cx="735" cy="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Line 269">
                  <a:extLst>
                    <a:ext uri="{FF2B5EF4-FFF2-40B4-BE49-F238E27FC236}">
                      <a16:creationId xmlns="" xmlns:a16="http://schemas.microsoft.com/office/drawing/2014/main" id="{963439C0-01A5-43CE-9329-8C06CE4FA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271" y="830"/>
                  <a:ext cx="0" cy="2333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Line 270">
                  <a:extLst>
                    <a:ext uri="{FF2B5EF4-FFF2-40B4-BE49-F238E27FC236}">
                      <a16:creationId xmlns="" xmlns:a16="http://schemas.microsoft.com/office/drawing/2014/main" id="{93DED24A-95D6-4FF9-B5DF-1E379C9CC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215" y="891"/>
                  <a:ext cx="0" cy="223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Line 271">
                  <a:extLst>
                    <a:ext uri="{FF2B5EF4-FFF2-40B4-BE49-F238E27FC236}">
                      <a16:creationId xmlns="" xmlns:a16="http://schemas.microsoft.com/office/drawing/2014/main" id="{1C803D9C-35DB-409F-8B95-F2AEA7C57E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149" y="939"/>
                  <a:ext cx="0" cy="2110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Line 272">
                  <a:extLst>
                    <a:ext uri="{FF2B5EF4-FFF2-40B4-BE49-F238E27FC236}">
                      <a16:creationId xmlns="" xmlns:a16="http://schemas.microsoft.com/office/drawing/2014/main" id="{6C3571B3-5D56-4737-823F-BF728CA30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086" y="999"/>
                  <a:ext cx="0" cy="1995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Line 273">
                  <a:extLst>
                    <a:ext uri="{FF2B5EF4-FFF2-40B4-BE49-F238E27FC236}">
                      <a16:creationId xmlns="" xmlns:a16="http://schemas.microsoft.com/office/drawing/2014/main" id="{6CD9C7CB-F164-4FCC-830D-D223C9990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024" y="1054"/>
                  <a:ext cx="0" cy="1878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Line 277">
                  <a:extLst>
                    <a:ext uri="{FF2B5EF4-FFF2-40B4-BE49-F238E27FC236}">
                      <a16:creationId xmlns="" xmlns:a16="http://schemas.microsoft.com/office/drawing/2014/main" id="{9FBD5978-E519-4F66-85F6-E5980DA6A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775" y="1281"/>
                  <a:ext cx="0" cy="141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Line 278">
                  <a:extLst>
                    <a:ext uri="{FF2B5EF4-FFF2-40B4-BE49-F238E27FC236}">
                      <a16:creationId xmlns="" xmlns:a16="http://schemas.microsoft.com/office/drawing/2014/main" id="{B255F17D-A136-4D42-BB56-1D4ECFFAB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707" y="1349"/>
                  <a:ext cx="0" cy="1286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Line 279">
                  <a:extLst>
                    <a:ext uri="{FF2B5EF4-FFF2-40B4-BE49-F238E27FC236}">
                      <a16:creationId xmlns="" xmlns:a16="http://schemas.microsoft.com/office/drawing/2014/main" id="{50E483DE-EDA8-4717-8ECD-BC033610CE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648" y="1376"/>
                  <a:ext cx="0" cy="1191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Line 280">
                  <a:extLst>
                    <a:ext uri="{FF2B5EF4-FFF2-40B4-BE49-F238E27FC236}">
                      <a16:creationId xmlns="" xmlns:a16="http://schemas.microsoft.com/office/drawing/2014/main" id="{EE18C95E-31BE-4F6F-9C1D-6D3AEBA4E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26" y="1506"/>
                  <a:ext cx="0" cy="966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Line 281">
                  <a:extLst>
                    <a:ext uri="{FF2B5EF4-FFF2-40B4-BE49-F238E27FC236}">
                      <a16:creationId xmlns="" xmlns:a16="http://schemas.microsoft.com/office/drawing/2014/main" id="{F5A488F6-E541-47AA-8BEE-54D8E3962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33" y="2057"/>
                  <a:ext cx="729" cy="116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Line 282">
                  <a:extLst>
                    <a:ext uri="{FF2B5EF4-FFF2-40B4-BE49-F238E27FC236}">
                      <a16:creationId xmlns="" xmlns:a16="http://schemas.microsoft.com/office/drawing/2014/main" id="{A6F2E2EE-47C4-4E33-8B9D-46E3C46887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33" y="2154"/>
                  <a:ext cx="729" cy="21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Line 283">
                  <a:extLst>
                    <a:ext uri="{FF2B5EF4-FFF2-40B4-BE49-F238E27FC236}">
                      <a16:creationId xmlns="" xmlns:a16="http://schemas.microsoft.com/office/drawing/2014/main" id="{CEDB2BED-47CF-445B-8B19-567E9C1E95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33" y="2213"/>
                  <a:ext cx="737" cy="337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Line 284">
                  <a:extLst>
                    <a:ext uri="{FF2B5EF4-FFF2-40B4-BE49-F238E27FC236}">
                      <a16:creationId xmlns="" xmlns:a16="http://schemas.microsoft.com/office/drawing/2014/main" id="{D95C3E59-D3DD-4E10-BEEB-72663A51FF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28" y="2304"/>
                  <a:ext cx="738" cy="444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Line 285">
                  <a:extLst>
                    <a:ext uri="{FF2B5EF4-FFF2-40B4-BE49-F238E27FC236}">
                      <a16:creationId xmlns="" xmlns:a16="http://schemas.microsoft.com/office/drawing/2014/main" id="{3AAAFAA6-1E3E-4F4A-9BFA-4D96C9066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27" y="2373"/>
                  <a:ext cx="737" cy="556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Line 287">
                  <a:extLst>
                    <a:ext uri="{FF2B5EF4-FFF2-40B4-BE49-F238E27FC236}">
                      <a16:creationId xmlns="" xmlns:a16="http://schemas.microsoft.com/office/drawing/2014/main" id="{D048C1E3-9E88-4A64-AB71-0D1756E30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33" y="1805"/>
                  <a:ext cx="729" cy="95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Line 288">
                  <a:extLst>
                    <a:ext uri="{FF2B5EF4-FFF2-40B4-BE49-F238E27FC236}">
                      <a16:creationId xmlns="" xmlns:a16="http://schemas.microsoft.com/office/drawing/2014/main" id="{13BDFA18-9F44-4A92-AFCC-17BF68A033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33" y="1599"/>
                  <a:ext cx="735" cy="235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Line 289">
                  <a:extLst>
                    <a:ext uri="{FF2B5EF4-FFF2-40B4-BE49-F238E27FC236}">
                      <a16:creationId xmlns="" xmlns:a16="http://schemas.microsoft.com/office/drawing/2014/main" id="{4BBF4F0C-EA1E-4370-82E8-EE99DCE1B4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33" y="1418"/>
                  <a:ext cx="729" cy="348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Line 290">
                  <a:extLst>
                    <a:ext uri="{FF2B5EF4-FFF2-40B4-BE49-F238E27FC236}">
                      <a16:creationId xmlns="" xmlns:a16="http://schemas.microsoft.com/office/drawing/2014/main" id="{D635E40E-9A3D-48FF-A423-F28180422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27" y="1209"/>
                  <a:ext cx="744" cy="472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Line 291">
                  <a:extLst>
                    <a:ext uri="{FF2B5EF4-FFF2-40B4-BE49-F238E27FC236}">
                      <a16:creationId xmlns="" xmlns:a16="http://schemas.microsoft.com/office/drawing/2014/main" id="{917D4BBE-B3FD-4A04-88BE-1E224A07D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27" y="988"/>
                  <a:ext cx="743" cy="596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Line 292">
                  <a:extLst>
                    <a:ext uri="{FF2B5EF4-FFF2-40B4-BE49-F238E27FC236}">
                      <a16:creationId xmlns="" xmlns:a16="http://schemas.microsoft.com/office/drawing/2014/main" id="{3FDE11F1-CB05-40D4-9C36-EB01018118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527" y="830"/>
                  <a:ext cx="743" cy="685"/>
                </a:xfrm>
                <a:prstGeom prst="line">
                  <a:avLst/>
                </a:prstGeom>
                <a:grp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defTabSz="557161">
                    <a:buClr>
                      <a:srgbClr val="06357A"/>
                    </a:buClr>
                    <a:defRPr/>
                  </a:pPr>
                  <a:endParaRPr lang="en-GB" sz="609" kern="0">
                    <a:solidFill>
                      <a:srgbClr val="4D4D4D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Rectangle 293">
                <a:extLst>
                  <a:ext uri="{FF2B5EF4-FFF2-40B4-BE49-F238E27FC236}">
                    <a16:creationId xmlns="" xmlns:a16="http://schemas.microsoft.com/office/drawing/2014/main" id="{CDC3D84D-38A3-485C-8FF2-F80C4F20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276" y="832"/>
                <a:ext cx="75" cy="2338"/>
              </a:xfrm>
              <a:prstGeom prst="rect">
                <a:avLst/>
              </a:prstGeom>
              <a:solidFill>
                <a:srgbClr val="CAC6AA"/>
              </a:solidFill>
              <a:ln w="9525">
                <a:solidFill>
                  <a:srgbClr val="9C9C6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just" defTabSz="557161">
                  <a:buClr>
                    <a:srgbClr val="06357A"/>
                  </a:buClr>
                  <a:defRPr/>
                </a:pPr>
                <a:endParaRPr lang="en-GB" sz="609" kern="0">
                  <a:solidFill>
                    <a:srgbClr val="4D4D4D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Freeform 309">
              <a:extLst>
                <a:ext uri="{FF2B5EF4-FFF2-40B4-BE49-F238E27FC236}">
                  <a16:creationId xmlns="" xmlns:a16="http://schemas.microsoft.com/office/drawing/2014/main" id="{FE38D165-A151-4D6B-BACA-83029A0EA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242" y="2125223"/>
              <a:ext cx="1496247" cy="1796299"/>
            </a:xfrm>
            <a:custGeom>
              <a:avLst/>
              <a:gdLst>
                <a:gd name="T0" fmla="*/ 1186 w 1276"/>
                <a:gd name="T1" fmla="*/ 1710 h 2282"/>
                <a:gd name="T2" fmla="*/ 940 w 1276"/>
                <a:gd name="T3" fmla="*/ 1810 h 2282"/>
                <a:gd name="T4" fmla="*/ 732 w 1276"/>
                <a:gd name="T5" fmla="*/ 1908 h 2282"/>
                <a:gd name="T6" fmla="*/ 560 w 1276"/>
                <a:gd name="T7" fmla="*/ 2004 h 2282"/>
                <a:gd name="T8" fmla="*/ 424 w 1276"/>
                <a:gd name="T9" fmla="*/ 2092 h 2282"/>
                <a:gd name="T10" fmla="*/ 320 w 1276"/>
                <a:gd name="T11" fmla="*/ 2168 h 2282"/>
                <a:gd name="T12" fmla="*/ 248 w 1276"/>
                <a:gd name="T13" fmla="*/ 2228 h 2282"/>
                <a:gd name="T14" fmla="*/ 190 w 1276"/>
                <a:gd name="T15" fmla="*/ 2282 h 2282"/>
                <a:gd name="T16" fmla="*/ 182 w 1276"/>
                <a:gd name="T17" fmla="*/ 2280 h 2282"/>
                <a:gd name="T18" fmla="*/ 162 w 1276"/>
                <a:gd name="T19" fmla="*/ 2268 h 2282"/>
                <a:gd name="T20" fmla="*/ 144 w 1276"/>
                <a:gd name="T21" fmla="*/ 2246 h 2282"/>
                <a:gd name="T22" fmla="*/ 126 w 1276"/>
                <a:gd name="T23" fmla="*/ 2212 h 2282"/>
                <a:gd name="T24" fmla="*/ 100 w 1276"/>
                <a:gd name="T25" fmla="*/ 2144 h 2282"/>
                <a:gd name="T26" fmla="*/ 70 w 1276"/>
                <a:gd name="T27" fmla="*/ 2020 h 2282"/>
                <a:gd name="T28" fmla="*/ 44 w 1276"/>
                <a:gd name="T29" fmla="*/ 1866 h 2282"/>
                <a:gd name="T30" fmla="*/ 24 w 1276"/>
                <a:gd name="T31" fmla="*/ 1684 h 2282"/>
                <a:gd name="T32" fmla="*/ 8 w 1276"/>
                <a:gd name="T33" fmla="*/ 1480 h 2282"/>
                <a:gd name="T34" fmla="*/ 2 w 1276"/>
                <a:gd name="T35" fmla="*/ 1258 h 2282"/>
                <a:gd name="T36" fmla="*/ 0 w 1276"/>
                <a:gd name="T37" fmla="*/ 1140 h 2282"/>
                <a:gd name="T38" fmla="*/ 4 w 1276"/>
                <a:gd name="T39" fmla="*/ 912 h 2282"/>
                <a:gd name="T40" fmla="*/ 16 w 1276"/>
                <a:gd name="T41" fmla="*/ 696 h 2282"/>
                <a:gd name="T42" fmla="*/ 32 w 1276"/>
                <a:gd name="T43" fmla="*/ 504 h 2282"/>
                <a:gd name="T44" fmla="*/ 56 w 1276"/>
                <a:gd name="T45" fmla="*/ 334 h 2282"/>
                <a:gd name="T46" fmla="*/ 84 w 1276"/>
                <a:gd name="T47" fmla="*/ 196 h 2282"/>
                <a:gd name="T48" fmla="*/ 116 w 1276"/>
                <a:gd name="T49" fmla="*/ 90 h 2282"/>
                <a:gd name="T50" fmla="*/ 134 w 1276"/>
                <a:gd name="T51" fmla="*/ 52 h 2282"/>
                <a:gd name="T52" fmla="*/ 152 w 1276"/>
                <a:gd name="T53" fmla="*/ 24 h 2282"/>
                <a:gd name="T54" fmla="*/ 172 w 1276"/>
                <a:gd name="T55" fmla="*/ 6 h 2282"/>
                <a:gd name="T56" fmla="*/ 190 w 1276"/>
                <a:gd name="T57" fmla="*/ 0 h 2282"/>
                <a:gd name="T58" fmla="*/ 200 w 1276"/>
                <a:gd name="T59" fmla="*/ 14 h 2282"/>
                <a:gd name="T60" fmla="*/ 234 w 1276"/>
                <a:gd name="T61" fmla="*/ 52 h 2282"/>
                <a:gd name="T62" fmla="*/ 296 w 1276"/>
                <a:gd name="T63" fmla="*/ 108 h 2282"/>
                <a:gd name="T64" fmla="*/ 390 w 1276"/>
                <a:gd name="T65" fmla="*/ 182 h 2282"/>
                <a:gd name="T66" fmla="*/ 520 w 1276"/>
                <a:gd name="T67" fmla="*/ 268 h 2282"/>
                <a:gd name="T68" fmla="*/ 694 w 1276"/>
                <a:gd name="T69" fmla="*/ 364 h 2282"/>
                <a:gd name="T70" fmla="*/ 912 w 1276"/>
                <a:gd name="T71" fmla="*/ 462 h 2282"/>
                <a:gd name="T72" fmla="*/ 1040 w 1276"/>
                <a:gd name="T73" fmla="*/ 512 h 2282"/>
                <a:gd name="T74" fmla="*/ 1182 w 1276"/>
                <a:gd name="T75" fmla="*/ 562 h 2282"/>
                <a:gd name="T76" fmla="*/ 1186 w 1276"/>
                <a:gd name="T77" fmla="*/ 566 h 2282"/>
                <a:gd name="T78" fmla="*/ 1204 w 1276"/>
                <a:gd name="T79" fmla="*/ 596 h 2282"/>
                <a:gd name="T80" fmla="*/ 1220 w 1276"/>
                <a:gd name="T81" fmla="*/ 636 h 2282"/>
                <a:gd name="T82" fmla="*/ 1238 w 1276"/>
                <a:gd name="T83" fmla="*/ 700 h 2282"/>
                <a:gd name="T84" fmla="*/ 1254 w 1276"/>
                <a:gd name="T85" fmla="*/ 788 h 2282"/>
                <a:gd name="T86" fmla="*/ 1266 w 1276"/>
                <a:gd name="T87" fmla="*/ 906 h 2282"/>
                <a:gd name="T88" fmla="*/ 1274 w 1276"/>
                <a:gd name="T89" fmla="*/ 1060 h 2282"/>
                <a:gd name="T90" fmla="*/ 1276 w 1276"/>
                <a:gd name="T91" fmla="*/ 1150 h 2282"/>
                <a:gd name="T92" fmla="*/ 1272 w 1276"/>
                <a:gd name="T93" fmla="*/ 1320 h 2282"/>
                <a:gd name="T94" fmla="*/ 1262 w 1276"/>
                <a:gd name="T95" fmla="*/ 1452 h 2282"/>
                <a:gd name="T96" fmla="*/ 1246 w 1276"/>
                <a:gd name="T97" fmla="*/ 1552 h 2282"/>
                <a:gd name="T98" fmla="*/ 1230 w 1276"/>
                <a:gd name="T99" fmla="*/ 1622 h 2282"/>
                <a:gd name="T100" fmla="*/ 1214 w 1276"/>
                <a:gd name="T101" fmla="*/ 1668 h 2282"/>
                <a:gd name="T102" fmla="*/ 1200 w 1276"/>
                <a:gd name="T103" fmla="*/ 1694 h 2282"/>
                <a:gd name="T104" fmla="*/ 1186 w 1276"/>
                <a:gd name="T105" fmla="*/ 1710 h 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6" h="2282">
                  <a:moveTo>
                    <a:pt x="1186" y="1710"/>
                  </a:moveTo>
                  <a:lnTo>
                    <a:pt x="1186" y="1710"/>
                  </a:lnTo>
                  <a:lnTo>
                    <a:pt x="1058" y="1760"/>
                  </a:lnTo>
                  <a:lnTo>
                    <a:pt x="940" y="1810"/>
                  </a:lnTo>
                  <a:lnTo>
                    <a:pt x="832" y="1858"/>
                  </a:lnTo>
                  <a:lnTo>
                    <a:pt x="732" y="1908"/>
                  </a:lnTo>
                  <a:lnTo>
                    <a:pt x="642" y="1956"/>
                  </a:lnTo>
                  <a:lnTo>
                    <a:pt x="560" y="2004"/>
                  </a:lnTo>
                  <a:lnTo>
                    <a:pt x="488" y="2050"/>
                  </a:lnTo>
                  <a:lnTo>
                    <a:pt x="424" y="2092"/>
                  </a:lnTo>
                  <a:lnTo>
                    <a:pt x="368" y="2132"/>
                  </a:lnTo>
                  <a:lnTo>
                    <a:pt x="320" y="2168"/>
                  </a:lnTo>
                  <a:lnTo>
                    <a:pt x="280" y="2200"/>
                  </a:lnTo>
                  <a:lnTo>
                    <a:pt x="248" y="2228"/>
                  </a:lnTo>
                  <a:lnTo>
                    <a:pt x="204" y="2268"/>
                  </a:lnTo>
                  <a:lnTo>
                    <a:pt x="190" y="2282"/>
                  </a:lnTo>
                  <a:lnTo>
                    <a:pt x="190" y="2282"/>
                  </a:lnTo>
                  <a:lnTo>
                    <a:pt x="182" y="2280"/>
                  </a:lnTo>
                  <a:lnTo>
                    <a:pt x="172" y="2276"/>
                  </a:lnTo>
                  <a:lnTo>
                    <a:pt x="162" y="2268"/>
                  </a:lnTo>
                  <a:lnTo>
                    <a:pt x="152" y="2258"/>
                  </a:lnTo>
                  <a:lnTo>
                    <a:pt x="144" y="2246"/>
                  </a:lnTo>
                  <a:lnTo>
                    <a:pt x="134" y="2230"/>
                  </a:lnTo>
                  <a:lnTo>
                    <a:pt x="126" y="2212"/>
                  </a:lnTo>
                  <a:lnTo>
                    <a:pt x="116" y="2192"/>
                  </a:lnTo>
                  <a:lnTo>
                    <a:pt x="100" y="2144"/>
                  </a:lnTo>
                  <a:lnTo>
                    <a:pt x="84" y="2086"/>
                  </a:lnTo>
                  <a:lnTo>
                    <a:pt x="70" y="2020"/>
                  </a:lnTo>
                  <a:lnTo>
                    <a:pt x="56" y="1948"/>
                  </a:lnTo>
                  <a:lnTo>
                    <a:pt x="44" y="1866"/>
                  </a:lnTo>
                  <a:lnTo>
                    <a:pt x="32" y="1778"/>
                  </a:lnTo>
                  <a:lnTo>
                    <a:pt x="24" y="1684"/>
                  </a:lnTo>
                  <a:lnTo>
                    <a:pt x="16" y="1584"/>
                  </a:lnTo>
                  <a:lnTo>
                    <a:pt x="8" y="1480"/>
                  </a:lnTo>
                  <a:lnTo>
                    <a:pt x="4" y="1370"/>
                  </a:lnTo>
                  <a:lnTo>
                    <a:pt x="2" y="1258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2" y="1024"/>
                  </a:lnTo>
                  <a:lnTo>
                    <a:pt x="4" y="912"/>
                  </a:lnTo>
                  <a:lnTo>
                    <a:pt x="8" y="802"/>
                  </a:lnTo>
                  <a:lnTo>
                    <a:pt x="16" y="696"/>
                  </a:lnTo>
                  <a:lnTo>
                    <a:pt x="24" y="598"/>
                  </a:lnTo>
                  <a:lnTo>
                    <a:pt x="32" y="504"/>
                  </a:lnTo>
                  <a:lnTo>
                    <a:pt x="44" y="416"/>
                  </a:lnTo>
                  <a:lnTo>
                    <a:pt x="56" y="334"/>
                  </a:lnTo>
                  <a:lnTo>
                    <a:pt x="70" y="260"/>
                  </a:lnTo>
                  <a:lnTo>
                    <a:pt x="84" y="196"/>
                  </a:lnTo>
                  <a:lnTo>
                    <a:pt x="100" y="138"/>
                  </a:lnTo>
                  <a:lnTo>
                    <a:pt x="116" y="90"/>
                  </a:lnTo>
                  <a:lnTo>
                    <a:pt x="126" y="70"/>
                  </a:lnTo>
                  <a:lnTo>
                    <a:pt x="134" y="52"/>
                  </a:lnTo>
                  <a:lnTo>
                    <a:pt x="144" y="36"/>
                  </a:lnTo>
                  <a:lnTo>
                    <a:pt x="152" y="24"/>
                  </a:lnTo>
                  <a:lnTo>
                    <a:pt x="162" y="14"/>
                  </a:lnTo>
                  <a:lnTo>
                    <a:pt x="172" y="6"/>
                  </a:lnTo>
                  <a:lnTo>
                    <a:pt x="182" y="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00" y="14"/>
                  </a:lnTo>
                  <a:lnTo>
                    <a:pt x="214" y="30"/>
                  </a:lnTo>
                  <a:lnTo>
                    <a:pt x="234" y="52"/>
                  </a:lnTo>
                  <a:lnTo>
                    <a:pt x="262" y="78"/>
                  </a:lnTo>
                  <a:lnTo>
                    <a:pt x="296" y="108"/>
                  </a:lnTo>
                  <a:lnTo>
                    <a:pt x="338" y="144"/>
                  </a:lnTo>
                  <a:lnTo>
                    <a:pt x="390" y="182"/>
                  </a:lnTo>
                  <a:lnTo>
                    <a:pt x="450" y="224"/>
                  </a:lnTo>
                  <a:lnTo>
                    <a:pt x="520" y="268"/>
                  </a:lnTo>
                  <a:lnTo>
                    <a:pt x="602" y="316"/>
                  </a:lnTo>
                  <a:lnTo>
                    <a:pt x="694" y="364"/>
                  </a:lnTo>
                  <a:lnTo>
                    <a:pt x="796" y="412"/>
                  </a:lnTo>
                  <a:lnTo>
                    <a:pt x="912" y="462"/>
                  </a:lnTo>
                  <a:lnTo>
                    <a:pt x="976" y="488"/>
                  </a:lnTo>
                  <a:lnTo>
                    <a:pt x="1040" y="512"/>
                  </a:lnTo>
                  <a:lnTo>
                    <a:pt x="1110" y="536"/>
                  </a:lnTo>
                  <a:lnTo>
                    <a:pt x="1182" y="562"/>
                  </a:lnTo>
                  <a:lnTo>
                    <a:pt x="1182" y="562"/>
                  </a:lnTo>
                  <a:lnTo>
                    <a:pt x="1186" y="566"/>
                  </a:lnTo>
                  <a:lnTo>
                    <a:pt x="1198" y="582"/>
                  </a:lnTo>
                  <a:lnTo>
                    <a:pt x="1204" y="596"/>
                  </a:lnTo>
                  <a:lnTo>
                    <a:pt x="1212" y="614"/>
                  </a:lnTo>
                  <a:lnTo>
                    <a:pt x="1220" y="636"/>
                  </a:lnTo>
                  <a:lnTo>
                    <a:pt x="1230" y="664"/>
                  </a:lnTo>
                  <a:lnTo>
                    <a:pt x="1238" y="700"/>
                  </a:lnTo>
                  <a:lnTo>
                    <a:pt x="1246" y="740"/>
                  </a:lnTo>
                  <a:lnTo>
                    <a:pt x="1254" y="788"/>
                  </a:lnTo>
                  <a:lnTo>
                    <a:pt x="1262" y="844"/>
                  </a:lnTo>
                  <a:lnTo>
                    <a:pt x="1266" y="906"/>
                  </a:lnTo>
                  <a:lnTo>
                    <a:pt x="1272" y="978"/>
                  </a:lnTo>
                  <a:lnTo>
                    <a:pt x="1274" y="1060"/>
                  </a:lnTo>
                  <a:lnTo>
                    <a:pt x="1276" y="1150"/>
                  </a:lnTo>
                  <a:lnTo>
                    <a:pt x="1276" y="1150"/>
                  </a:lnTo>
                  <a:lnTo>
                    <a:pt x="1274" y="1240"/>
                  </a:lnTo>
                  <a:lnTo>
                    <a:pt x="1272" y="1320"/>
                  </a:lnTo>
                  <a:lnTo>
                    <a:pt x="1268" y="1392"/>
                  </a:lnTo>
                  <a:lnTo>
                    <a:pt x="1262" y="1452"/>
                  </a:lnTo>
                  <a:lnTo>
                    <a:pt x="1254" y="1506"/>
                  </a:lnTo>
                  <a:lnTo>
                    <a:pt x="1246" y="1552"/>
                  </a:lnTo>
                  <a:lnTo>
                    <a:pt x="1238" y="1590"/>
                  </a:lnTo>
                  <a:lnTo>
                    <a:pt x="1230" y="1622"/>
                  </a:lnTo>
                  <a:lnTo>
                    <a:pt x="1222" y="1648"/>
                  </a:lnTo>
                  <a:lnTo>
                    <a:pt x="1214" y="1668"/>
                  </a:lnTo>
                  <a:lnTo>
                    <a:pt x="1206" y="1684"/>
                  </a:lnTo>
                  <a:lnTo>
                    <a:pt x="1200" y="1694"/>
                  </a:lnTo>
                  <a:lnTo>
                    <a:pt x="1190" y="1708"/>
                  </a:lnTo>
                  <a:lnTo>
                    <a:pt x="1186" y="1710"/>
                  </a:lnTo>
                  <a:lnTo>
                    <a:pt x="1186" y="171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50000">
                  <a:srgbClr val="FFFFFF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19050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lIns="557213" rIns="55721" anchor="ctr"/>
            <a:lstStyle/>
            <a:p>
              <a:pPr algn="ctr" defTabSz="557161">
                <a:buClr>
                  <a:srgbClr val="06357A"/>
                </a:buClr>
                <a:defRPr/>
              </a:pPr>
              <a:endParaRPr lang="en-US" sz="609" kern="0">
                <a:solidFill>
                  <a:srgbClr val="06357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Freeform 310">
              <a:extLst>
                <a:ext uri="{FF2B5EF4-FFF2-40B4-BE49-F238E27FC236}">
                  <a16:creationId xmlns="" xmlns:a16="http://schemas.microsoft.com/office/drawing/2014/main" id="{B9D5DB54-25A8-4CF3-AE62-0D8117C3B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063" y="2106729"/>
              <a:ext cx="606675" cy="1825617"/>
            </a:xfrm>
            <a:custGeom>
              <a:avLst/>
              <a:gdLst>
                <a:gd name="T0" fmla="*/ 2147483647 w 382"/>
                <a:gd name="T1" fmla="*/ 2147483647 h 2282"/>
                <a:gd name="T2" fmla="*/ 2147483647 w 382"/>
                <a:gd name="T3" fmla="*/ 2147483647 h 2282"/>
                <a:gd name="T4" fmla="*/ 2147483647 w 382"/>
                <a:gd name="T5" fmla="*/ 2147483647 h 2282"/>
                <a:gd name="T6" fmla="*/ 2147483647 w 382"/>
                <a:gd name="T7" fmla="*/ 2147483647 h 2282"/>
                <a:gd name="T8" fmla="*/ 2147483647 w 382"/>
                <a:gd name="T9" fmla="*/ 2147483647 h 2282"/>
                <a:gd name="T10" fmla="*/ 2147483647 w 382"/>
                <a:gd name="T11" fmla="*/ 2147483647 h 2282"/>
                <a:gd name="T12" fmla="*/ 2147483647 w 382"/>
                <a:gd name="T13" fmla="*/ 2147483647 h 2282"/>
                <a:gd name="T14" fmla="*/ 2147483647 w 382"/>
                <a:gd name="T15" fmla="*/ 2147483647 h 2282"/>
                <a:gd name="T16" fmla="*/ 2147483647 w 382"/>
                <a:gd name="T17" fmla="*/ 2147483647 h 2282"/>
                <a:gd name="T18" fmla="*/ 2147483647 w 382"/>
                <a:gd name="T19" fmla="*/ 2147483647 h 2282"/>
                <a:gd name="T20" fmla="*/ 2147483647 w 382"/>
                <a:gd name="T21" fmla="*/ 2147483647 h 2282"/>
                <a:gd name="T22" fmla="*/ 2147483647 w 382"/>
                <a:gd name="T23" fmla="*/ 2147483647 h 2282"/>
                <a:gd name="T24" fmla="*/ 2147483647 w 382"/>
                <a:gd name="T25" fmla="*/ 2147483647 h 2282"/>
                <a:gd name="T26" fmla="*/ 2147483647 w 382"/>
                <a:gd name="T27" fmla="*/ 2147483647 h 2282"/>
                <a:gd name="T28" fmla="*/ 2147483647 w 382"/>
                <a:gd name="T29" fmla="*/ 2147483647 h 2282"/>
                <a:gd name="T30" fmla="*/ 2147483647 w 382"/>
                <a:gd name="T31" fmla="*/ 2147483647 h 2282"/>
                <a:gd name="T32" fmla="*/ 2147483647 w 382"/>
                <a:gd name="T33" fmla="*/ 2147483647 h 2282"/>
                <a:gd name="T34" fmla="*/ 2147483647 w 382"/>
                <a:gd name="T35" fmla="*/ 2147483647 h 2282"/>
                <a:gd name="T36" fmla="*/ 2147483647 w 382"/>
                <a:gd name="T37" fmla="*/ 2147483647 h 2282"/>
                <a:gd name="T38" fmla="*/ 2147483647 w 382"/>
                <a:gd name="T39" fmla="*/ 2147483647 h 2282"/>
                <a:gd name="T40" fmla="*/ 2147483647 w 382"/>
                <a:gd name="T41" fmla="*/ 2147483647 h 2282"/>
                <a:gd name="T42" fmla="*/ 0 w 382"/>
                <a:gd name="T43" fmla="*/ 2147483647 h 2282"/>
                <a:gd name="T44" fmla="*/ 2147483647 w 382"/>
                <a:gd name="T45" fmla="*/ 2147483647 h 2282"/>
                <a:gd name="T46" fmla="*/ 2147483647 w 382"/>
                <a:gd name="T47" fmla="*/ 2147483647 h 2282"/>
                <a:gd name="T48" fmla="*/ 2147483647 w 382"/>
                <a:gd name="T49" fmla="*/ 2147483647 h 2282"/>
                <a:gd name="T50" fmla="*/ 2147483647 w 382"/>
                <a:gd name="T51" fmla="*/ 2147483647 h 2282"/>
                <a:gd name="T52" fmla="*/ 2147483647 w 382"/>
                <a:gd name="T53" fmla="*/ 2147483647 h 2282"/>
                <a:gd name="T54" fmla="*/ 2147483647 w 382"/>
                <a:gd name="T55" fmla="*/ 2147483647 h 2282"/>
                <a:gd name="T56" fmla="*/ 2147483647 w 382"/>
                <a:gd name="T57" fmla="*/ 2147483647 h 2282"/>
                <a:gd name="T58" fmla="*/ 2147483647 w 382"/>
                <a:gd name="T59" fmla="*/ 2147483647 h 2282"/>
                <a:gd name="T60" fmla="*/ 2147483647 w 382"/>
                <a:gd name="T61" fmla="*/ 2147483647 h 2282"/>
                <a:gd name="T62" fmla="*/ 2147483647 w 382"/>
                <a:gd name="T63" fmla="*/ 0 h 2282"/>
                <a:gd name="T64" fmla="*/ 2147483647 w 382"/>
                <a:gd name="T65" fmla="*/ 2147483647 h 2282"/>
                <a:gd name="T66" fmla="*/ 2147483647 w 382"/>
                <a:gd name="T67" fmla="*/ 2147483647 h 2282"/>
                <a:gd name="T68" fmla="*/ 2147483647 w 382"/>
                <a:gd name="T69" fmla="*/ 2147483647 h 2282"/>
                <a:gd name="T70" fmla="*/ 2147483647 w 382"/>
                <a:gd name="T71" fmla="*/ 2147483647 h 2282"/>
                <a:gd name="T72" fmla="*/ 2147483647 w 382"/>
                <a:gd name="T73" fmla="*/ 2147483647 h 2282"/>
                <a:gd name="T74" fmla="*/ 2147483647 w 382"/>
                <a:gd name="T75" fmla="*/ 2147483647 h 2282"/>
                <a:gd name="T76" fmla="*/ 2147483647 w 382"/>
                <a:gd name="T77" fmla="*/ 2147483647 h 2282"/>
                <a:gd name="T78" fmla="*/ 2147483647 w 382"/>
                <a:gd name="T79" fmla="*/ 2147483647 h 2282"/>
                <a:gd name="T80" fmla="*/ 2147483647 w 382"/>
                <a:gd name="T81" fmla="*/ 2147483647 h 2282"/>
                <a:gd name="T82" fmla="*/ 2147483647 w 382"/>
                <a:gd name="T83" fmla="*/ 2147483647 h 2282"/>
                <a:gd name="T84" fmla="*/ 2147483647 w 382"/>
                <a:gd name="T85" fmla="*/ 2147483647 h 2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82" h="2282">
                  <a:moveTo>
                    <a:pt x="382" y="1140"/>
                  </a:moveTo>
                  <a:lnTo>
                    <a:pt x="382" y="1140"/>
                  </a:lnTo>
                  <a:lnTo>
                    <a:pt x="380" y="1258"/>
                  </a:lnTo>
                  <a:lnTo>
                    <a:pt x="378" y="1370"/>
                  </a:lnTo>
                  <a:lnTo>
                    <a:pt x="374" y="1480"/>
                  </a:lnTo>
                  <a:lnTo>
                    <a:pt x="366" y="1584"/>
                  </a:lnTo>
                  <a:lnTo>
                    <a:pt x="358" y="1684"/>
                  </a:lnTo>
                  <a:lnTo>
                    <a:pt x="350" y="1778"/>
                  </a:lnTo>
                  <a:lnTo>
                    <a:pt x="338" y="1866"/>
                  </a:lnTo>
                  <a:lnTo>
                    <a:pt x="326" y="1948"/>
                  </a:lnTo>
                  <a:lnTo>
                    <a:pt x="312" y="2020"/>
                  </a:lnTo>
                  <a:lnTo>
                    <a:pt x="298" y="2086"/>
                  </a:lnTo>
                  <a:lnTo>
                    <a:pt x="282" y="2144"/>
                  </a:lnTo>
                  <a:lnTo>
                    <a:pt x="266" y="2192"/>
                  </a:lnTo>
                  <a:lnTo>
                    <a:pt x="256" y="2212"/>
                  </a:lnTo>
                  <a:lnTo>
                    <a:pt x="248" y="2230"/>
                  </a:lnTo>
                  <a:lnTo>
                    <a:pt x="238" y="2246"/>
                  </a:lnTo>
                  <a:lnTo>
                    <a:pt x="230" y="2258"/>
                  </a:lnTo>
                  <a:lnTo>
                    <a:pt x="220" y="2268"/>
                  </a:lnTo>
                  <a:lnTo>
                    <a:pt x="210" y="2276"/>
                  </a:lnTo>
                  <a:lnTo>
                    <a:pt x="200" y="2280"/>
                  </a:lnTo>
                  <a:lnTo>
                    <a:pt x="190" y="2282"/>
                  </a:lnTo>
                  <a:lnTo>
                    <a:pt x="182" y="2280"/>
                  </a:lnTo>
                  <a:lnTo>
                    <a:pt x="172" y="2276"/>
                  </a:lnTo>
                  <a:lnTo>
                    <a:pt x="162" y="2268"/>
                  </a:lnTo>
                  <a:lnTo>
                    <a:pt x="152" y="2258"/>
                  </a:lnTo>
                  <a:lnTo>
                    <a:pt x="144" y="2246"/>
                  </a:lnTo>
                  <a:lnTo>
                    <a:pt x="134" y="2230"/>
                  </a:lnTo>
                  <a:lnTo>
                    <a:pt x="126" y="2212"/>
                  </a:lnTo>
                  <a:lnTo>
                    <a:pt x="116" y="2192"/>
                  </a:lnTo>
                  <a:lnTo>
                    <a:pt x="100" y="2144"/>
                  </a:lnTo>
                  <a:lnTo>
                    <a:pt x="84" y="2086"/>
                  </a:lnTo>
                  <a:lnTo>
                    <a:pt x="70" y="2020"/>
                  </a:lnTo>
                  <a:lnTo>
                    <a:pt x="56" y="1948"/>
                  </a:lnTo>
                  <a:lnTo>
                    <a:pt x="44" y="1866"/>
                  </a:lnTo>
                  <a:lnTo>
                    <a:pt x="32" y="1778"/>
                  </a:lnTo>
                  <a:lnTo>
                    <a:pt x="24" y="1684"/>
                  </a:lnTo>
                  <a:lnTo>
                    <a:pt x="16" y="1584"/>
                  </a:lnTo>
                  <a:lnTo>
                    <a:pt x="8" y="1480"/>
                  </a:lnTo>
                  <a:lnTo>
                    <a:pt x="4" y="1370"/>
                  </a:lnTo>
                  <a:lnTo>
                    <a:pt x="2" y="1258"/>
                  </a:lnTo>
                  <a:lnTo>
                    <a:pt x="0" y="1140"/>
                  </a:lnTo>
                  <a:lnTo>
                    <a:pt x="2" y="1024"/>
                  </a:lnTo>
                  <a:lnTo>
                    <a:pt x="4" y="912"/>
                  </a:lnTo>
                  <a:lnTo>
                    <a:pt x="8" y="802"/>
                  </a:lnTo>
                  <a:lnTo>
                    <a:pt x="16" y="696"/>
                  </a:lnTo>
                  <a:lnTo>
                    <a:pt x="24" y="598"/>
                  </a:lnTo>
                  <a:lnTo>
                    <a:pt x="32" y="504"/>
                  </a:lnTo>
                  <a:lnTo>
                    <a:pt x="44" y="416"/>
                  </a:lnTo>
                  <a:lnTo>
                    <a:pt x="56" y="334"/>
                  </a:lnTo>
                  <a:lnTo>
                    <a:pt x="70" y="260"/>
                  </a:lnTo>
                  <a:lnTo>
                    <a:pt x="84" y="196"/>
                  </a:lnTo>
                  <a:lnTo>
                    <a:pt x="100" y="138"/>
                  </a:lnTo>
                  <a:lnTo>
                    <a:pt x="116" y="90"/>
                  </a:lnTo>
                  <a:lnTo>
                    <a:pt x="126" y="70"/>
                  </a:lnTo>
                  <a:lnTo>
                    <a:pt x="134" y="52"/>
                  </a:lnTo>
                  <a:lnTo>
                    <a:pt x="144" y="36"/>
                  </a:lnTo>
                  <a:lnTo>
                    <a:pt x="152" y="24"/>
                  </a:lnTo>
                  <a:lnTo>
                    <a:pt x="162" y="14"/>
                  </a:lnTo>
                  <a:lnTo>
                    <a:pt x="172" y="6"/>
                  </a:lnTo>
                  <a:lnTo>
                    <a:pt x="182" y="2"/>
                  </a:lnTo>
                  <a:lnTo>
                    <a:pt x="190" y="0"/>
                  </a:lnTo>
                  <a:lnTo>
                    <a:pt x="200" y="2"/>
                  </a:lnTo>
                  <a:lnTo>
                    <a:pt x="210" y="6"/>
                  </a:lnTo>
                  <a:lnTo>
                    <a:pt x="220" y="14"/>
                  </a:lnTo>
                  <a:lnTo>
                    <a:pt x="230" y="24"/>
                  </a:lnTo>
                  <a:lnTo>
                    <a:pt x="238" y="36"/>
                  </a:lnTo>
                  <a:lnTo>
                    <a:pt x="248" y="52"/>
                  </a:lnTo>
                  <a:lnTo>
                    <a:pt x="256" y="70"/>
                  </a:lnTo>
                  <a:lnTo>
                    <a:pt x="266" y="90"/>
                  </a:lnTo>
                  <a:lnTo>
                    <a:pt x="282" y="138"/>
                  </a:lnTo>
                  <a:lnTo>
                    <a:pt x="298" y="196"/>
                  </a:lnTo>
                  <a:lnTo>
                    <a:pt x="312" y="260"/>
                  </a:lnTo>
                  <a:lnTo>
                    <a:pt x="326" y="334"/>
                  </a:lnTo>
                  <a:lnTo>
                    <a:pt x="338" y="416"/>
                  </a:lnTo>
                  <a:lnTo>
                    <a:pt x="350" y="504"/>
                  </a:lnTo>
                  <a:lnTo>
                    <a:pt x="358" y="598"/>
                  </a:lnTo>
                  <a:lnTo>
                    <a:pt x="366" y="696"/>
                  </a:lnTo>
                  <a:lnTo>
                    <a:pt x="374" y="802"/>
                  </a:lnTo>
                  <a:lnTo>
                    <a:pt x="378" y="912"/>
                  </a:lnTo>
                  <a:lnTo>
                    <a:pt x="380" y="1024"/>
                  </a:lnTo>
                  <a:lnTo>
                    <a:pt x="382" y="1140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bg1">
                    <a:lumMod val="65000"/>
                  </a:schemeClr>
                </a:gs>
                <a:gs pos="23000">
                  <a:schemeClr val="bg1">
                    <a:lumMod val="75000"/>
                  </a:schemeClr>
                </a:gs>
                <a:gs pos="69000">
                  <a:schemeClr val="bg1">
                    <a:lumMod val="85000"/>
                  </a:schemeClr>
                </a:gs>
                <a:gs pos="97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lIns="111443" rIns="111443" anchor="ctr"/>
            <a:lstStyle/>
            <a:p>
              <a:pPr algn="ctr" defTabSz="557161">
                <a:lnSpc>
                  <a:spcPct val="90000"/>
                </a:lnSpc>
                <a:spcBef>
                  <a:spcPct val="20000"/>
                </a:spcBef>
                <a:buClr>
                  <a:srgbClr val="06357A"/>
                </a:buClr>
                <a:defRPr/>
              </a:pPr>
              <a:endParaRPr lang="en-US" sz="609" kern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ctr" defTabSz="557161">
                <a:lnSpc>
                  <a:spcPct val="90000"/>
                </a:lnSpc>
                <a:spcBef>
                  <a:spcPct val="20000"/>
                </a:spcBef>
                <a:buClr>
                  <a:srgbClr val="06357A"/>
                </a:buClr>
                <a:defRPr/>
              </a:pPr>
              <a:endParaRPr lang="en-US" sz="609" kern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ctr" defTabSz="557161">
                <a:lnSpc>
                  <a:spcPct val="90000"/>
                </a:lnSpc>
                <a:spcBef>
                  <a:spcPct val="20000"/>
                </a:spcBef>
                <a:buClr>
                  <a:srgbClr val="06357A"/>
                </a:buClr>
                <a:defRPr/>
              </a:pPr>
              <a:endParaRPr lang="en-US" sz="609" ker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6" name="Rectangle 118">
            <a:extLst>
              <a:ext uri="{FF2B5EF4-FFF2-40B4-BE49-F238E27FC236}">
                <a16:creationId xmlns="" xmlns:a16="http://schemas.microsoft.com/office/drawing/2014/main" id="{8D556AC3-7A27-4E3B-AA77-E36BF1CB9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753" y="2180699"/>
            <a:ext cx="2798513" cy="141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5721" tIns="0" rIns="55721" bIns="0">
            <a:noAutofit/>
          </a:bodyPr>
          <a:lstStyle/>
          <a:p>
            <a:pPr defTabSz="557161">
              <a:buClr>
                <a:srgbClr val="06357A"/>
              </a:buClr>
              <a:defRPr/>
            </a:pPr>
            <a:r>
              <a:rPr lang="ru-RU" sz="1200" b="1" dirty="0">
                <a:solidFill>
                  <a:srgbClr val="9C9C61"/>
                </a:solidFill>
                <a:cs typeface="Arial" panose="020B0604020202020204" pitchFamily="34" charset="0"/>
              </a:rPr>
              <a:t>Формирование «длинного списка» продуктов через призму:</a:t>
            </a:r>
          </a:p>
          <a:p>
            <a:pPr defTabSz="557161">
              <a:buClr>
                <a:srgbClr val="06357A"/>
              </a:buClr>
              <a:defRPr/>
            </a:pPr>
            <a:endParaRPr lang="en-US" sz="1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04474" indent="-104474" defTabSz="557161"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Наличия внутреннего спроса и потенциала импортозамещения</a:t>
            </a:r>
          </a:p>
          <a:p>
            <a:pPr marL="104474" indent="-104474" defTabSz="557161"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Наличия внешнего спроса на целевых зарубежных рынках</a:t>
            </a:r>
          </a:p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endParaRPr lang="ru-RU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endParaRPr lang="ru-RU" sz="1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7" name="Rectangle 118">
            <a:extLst>
              <a:ext uri="{FF2B5EF4-FFF2-40B4-BE49-F238E27FC236}">
                <a16:creationId xmlns="" xmlns:a16="http://schemas.microsoft.com/office/drawing/2014/main" id="{4CC11681-5EDC-450B-8DEC-9C8FA9A3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443" y="2429447"/>
            <a:ext cx="3239135" cy="11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5721" tIns="0" rIns="55721" bIns="0">
            <a:noAutofit/>
          </a:bodyPr>
          <a:lstStyle/>
          <a:p>
            <a:pPr defTabSz="557161">
              <a:buClr>
                <a:srgbClr val="06357A"/>
              </a:buClr>
              <a:defRPr/>
            </a:pPr>
            <a:r>
              <a:rPr lang="ru-RU" sz="1200" b="1" dirty="0">
                <a:solidFill>
                  <a:srgbClr val="9C9C61"/>
                </a:solidFill>
                <a:cs typeface="Arial" panose="020B0604020202020204" pitchFamily="34" charset="0"/>
              </a:rPr>
              <a:t>Формирование «короткого списка» продуктов через призму:</a:t>
            </a:r>
          </a:p>
          <a:p>
            <a:pPr defTabSz="557161">
              <a:buClr>
                <a:srgbClr val="06357A"/>
              </a:buClr>
              <a:defRPr/>
            </a:pPr>
            <a:endParaRPr lang="en-US" sz="1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04474" indent="-104474" defTabSz="557161"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cs typeface="Arial" panose="020B0604020202020204" pitchFamily="34" charset="0"/>
              </a:rPr>
              <a:t>CAGR</a:t>
            </a:r>
            <a:endParaRPr lang="ru-RU" sz="11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04474" indent="-104474" defTabSz="557161"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Технологической сложности товаров</a:t>
            </a:r>
            <a:endParaRPr lang="en-US" sz="11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04474" indent="-104474" defTabSz="557161"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Наличия базового сырья или сырьевых (промежуточных) товаров</a:t>
            </a:r>
          </a:p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endParaRPr lang="ru-RU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04474" indent="-104474" defTabSz="557161">
              <a:spcAft>
                <a:spcPts val="365"/>
              </a:spcAft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0" name="Retângulo 11">
            <a:extLst>
              <a:ext uri="{FF2B5EF4-FFF2-40B4-BE49-F238E27FC236}">
                <a16:creationId xmlns="" xmlns:a16="http://schemas.microsoft.com/office/drawing/2014/main" id="{DA407369-4EFE-4672-B79F-093C4C5139CB}"/>
              </a:ext>
            </a:extLst>
          </p:cNvPr>
          <p:cNvSpPr/>
          <p:nvPr/>
        </p:nvSpPr>
        <p:spPr>
          <a:xfrm>
            <a:off x="985420" y="2212050"/>
            <a:ext cx="36000" cy="288000"/>
          </a:xfrm>
          <a:prstGeom prst="rect">
            <a:avLst/>
          </a:prstGeom>
          <a:solidFill>
            <a:srgbClr val="CAC6AA"/>
          </a:solidFill>
          <a:ln>
            <a:solidFill>
              <a:srgbClr val="CAC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04040"/>
              </a:solidFill>
            </a:endParaRPr>
          </a:p>
        </p:txBody>
      </p:sp>
      <p:cxnSp>
        <p:nvCxnSpPr>
          <p:cNvPr id="121" name="Соединитель: уступ 120">
            <a:extLst>
              <a:ext uri="{FF2B5EF4-FFF2-40B4-BE49-F238E27FC236}">
                <a16:creationId xmlns="" xmlns:a16="http://schemas.microsoft.com/office/drawing/2014/main" id="{AB6DB957-F789-425E-9A29-FB4AAE0610B8}"/>
              </a:ext>
            </a:extLst>
          </p:cNvPr>
          <p:cNvCxnSpPr>
            <a:cxnSpLocks/>
            <a:stCxn id="120" idx="1"/>
            <a:endCxn id="12" idx="2"/>
          </p:cNvCxnSpPr>
          <p:nvPr/>
        </p:nvCxnSpPr>
        <p:spPr>
          <a:xfrm rot="10800000" flipH="1" flipV="1">
            <a:off x="985419" y="2356049"/>
            <a:ext cx="4156419" cy="2536263"/>
          </a:xfrm>
          <a:prstGeom prst="bentConnector4">
            <a:avLst>
              <a:gd name="adj1" fmla="val -5500"/>
              <a:gd name="adj2" fmla="val 92203"/>
            </a:avLst>
          </a:prstGeom>
          <a:ln>
            <a:solidFill>
              <a:srgbClr val="CAC6A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tângulo 11">
            <a:extLst>
              <a:ext uri="{FF2B5EF4-FFF2-40B4-BE49-F238E27FC236}">
                <a16:creationId xmlns="" xmlns:a16="http://schemas.microsoft.com/office/drawing/2014/main" id="{00605545-67C8-4D5E-A671-0933FC4AEFF0}"/>
              </a:ext>
            </a:extLst>
          </p:cNvPr>
          <p:cNvSpPr/>
          <p:nvPr/>
        </p:nvSpPr>
        <p:spPr>
          <a:xfrm>
            <a:off x="4751616" y="2486653"/>
            <a:ext cx="36000" cy="288000"/>
          </a:xfrm>
          <a:prstGeom prst="rect">
            <a:avLst/>
          </a:prstGeom>
          <a:solidFill>
            <a:srgbClr val="CAC6AA"/>
          </a:solidFill>
          <a:ln>
            <a:solidFill>
              <a:srgbClr val="CAC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04040"/>
              </a:solidFill>
            </a:endParaRPr>
          </a:p>
        </p:txBody>
      </p:sp>
      <p:cxnSp>
        <p:nvCxnSpPr>
          <p:cNvPr id="128" name="Соединитель: уступ 127">
            <a:extLst>
              <a:ext uri="{FF2B5EF4-FFF2-40B4-BE49-F238E27FC236}">
                <a16:creationId xmlns="" xmlns:a16="http://schemas.microsoft.com/office/drawing/2014/main" id="{D858E45B-7FA5-4BEF-A015-7F9D47EFEEA4}"/>
              </a:ext>
            </a:extLst>
          </p:cNvPr>
          <p:cNvCxnSpPr>
            <a:cxnSpLocks/>
            <a:stCxn id="127" idx="1"/>
            <a:endCxn id="61" idx="2"/>
          </p:cNvCxnSpPr>
          <p:nvPr/>
        </p:nvCxnSpPr>
        <p:spPr>
          <a:xfrm rot="10800000" flipH="1" flipV="1">
            <a:off x="4751615" y="2630652"/>
            <a:ext cx="3174903" cy="2261007"/>
          </a:xfrm>
          <a:prstGeom prst="bentConnector4">
            <a:avLst>
              <a:gd name="adj1" fmla="val -7200"/>
              <a:gd name="adj2" fmla="val 82071"/>
            </a:avLst>
          </a:prstGeom>
          <a:ln>
            <a:solidFill>
              <a:srgbClr val="CAC6A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BA2F04D2-C528-4693-98C4-D7D8F5320637}"/>
              </a:ext>
            </a:extLst>
          </p:cNvPr>
          <p:cNvSpPr txBox="1"/>
          <p:nvPr/>
        </p:nvSpPr>
        <p:spPr>
          <a:xfrm>
            <a:off x="8954161" y="5464402"/>
            <a:ext cx="2074133" cy="721109"/>
          </a:xfrm>
          <a:prstGeom prst="homePlate">
            <a:avLst>
              <a:gd name="adj" fmla="val 14962"/>
            </a:avLst>
          </a:prstGeom>
          <a:solidFill>
            <a:srgbClr val="E5E4D4">
              <a:alpha val="85000"/>
            </a:srgbClr>
          </a:solidFill>
          <a:ln>
            <a:solidFill>
              <a:srgbClr val="9C9C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721" tIns="0" rIns="55721" bIns="0" anchor="ctr">
            <a:noAutofit/>
          </a:bodyPr>
          <a:lstStyle>
            <a:defPPr>
              <a:defRPr lang="en-GB"/>
            </a:defPPr>
            <a:lvl1pPr>
              <a:defRPr sz="900" baseline="0">
                <a:solidFill>
                  <a:schemeClr val="accent2"/>
                </a:solidFill>
              </a:defRPr>
            </a:lvl1pPr>
          </a:lstStyle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r>
              <a:rPr lang="ru-RU" sz="1200" b="1" dirty="0">
                <a:solidFill>
                  <a:srgbClr val="0097A9"/>
                </a:solidFill>
                <a:cs typeface="Arial" panose="020B0604020202020204" pitchFamily="34" charset="0"/>
              </a:rPr>
              <a:t>«Стратегический список»</a:t>
            </a:r>
          </a:p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 товаров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endParaRPr lang="ru-RU" sz="1050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12" name="Rectangle 118">
            <a:extLst>
              <a:ext uri="{FF2B5EF4-FFF2-40B4-BE49-F238E27FC236}">
                <a16:creationId xmlns="" xmlns:a16="http://schemas.microsoft.com/office/drawing/2014/main" id="{4CC11681-5EDC-450B-8DEC-9C8FA9A3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4183" y="3237476"/>
            <a:ext cx="3239135" cy="225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5721" tIns="0" rIns="55721" bIns="0">
            <a:noAutofit/>
          </a:bodyPr>
          <a:lstStyle/>
          <a:p>
            <a:pPr defTabSz="557161">
              <a:buClr>
                <a:srgbClr val="06357A"/>
              </a:buClr>
              <a:defRPr/>
            </a:pPr>
            <a:r>
              <a:rPr lang="ru-RU" sz="1200" b="1" dirty="0">
                <a:solidFill>
                  <a:srgbClr val="9C9C61"/>
                </a:solidFill>
                <a:cs typeface="Arial" panose="020B0604020202020204" pitchFamily="34" charset="0"/>
              </a:rPr>
              <a:t>3. Формирование «стратегического</a:t>
            </a:r>
            <a:r>
              <a:rPr lang="en-US" sz="1200" b="1" dirty="0">
                <a:solidFill>
                  <a:srgbClr val="9C9C61"/>
                </a:solidFill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9C9C61"/>
                </a:solidFill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9C9C61"/>
                </a:solidFill>
                <a:cs typeface="Arial" panose="020B0604020202020204" pitchFamily="34" charset="0"/>
              </a:rPr>
              <a:t>списка» продуктов через призму:</a:t>
            </a:r>
          </a:p>
          <a:p>
            <a:pPr defTabSz="557161">
              <a:buClr>
                <a:srgbClr val="06357A"/>
              </a:buClr>
              <a:defRPr/>
            </a:pPr>
            <a:endParaRPr lang="en-US" sz="1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04474" indent="-104474" defTabSz="557161">
              <a:spcAft>
                <a:spcPts val="365"/>
              </a:spcAft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Периода окупаемости</a:t>
            </a:r>
          </a:p>
          <a:p>
            <a:pPr marL="104474" indent="-104474" defTabSz="557161">
              <a:spcAft>
                <a:spcPts val="365"/>
              </a:spcAft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Логистических издержек доступа к целевым рынкам</a:t>
            </a:r>
          </a:p>
          <a:p>
            <a:pPr marL="104474" indent="-104474" defTabSz="557161">
              <a:spcAft>
                <a:spcPts val="365"/>
              </a:spcAft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Величины капитальных расходов</a:t>
            </a:r>
          </a:p>
          <a:p>
            <a:pPr marL="104474" indent="-104474" defTabSz="557161">
              <a:spcAft>
                <a:spcPts val="365"/>
              </a:spcAft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Минимальной / Оптимальной мощности </a:t>
            </a:r>
          </a:p>
          <a:p>
            <a:pPr marL="104474" indent="-104474" defTabSz="557161">
              <a:spcAft>
                <a:spcPts val="365"/>
              </a:spcAft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cs typeface="Arial" panose="020B0604020202020204" pitchFamily="34" charset="0"/>
              </a:rPr>
              <a:t>Доступности технологий / лицензий</a:t>
            </a:r>
          </a:p>
          <a:p>
            <a:pPr marL="104474" indent="-104474" defTabSz="557161">
              <a:spcAft>
                <a:spcPts val="365"/>
              </a:spcAft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04474" indent="-104474" defTabSz="557161">
              <a:spcAft>
                <a:spcPts val="365"/>
              </a:spcAft>
              <a:buClr>
                <a:srgbClr val="06357A"/>
              </a:buClr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13" name="Соединитель: уступ 127">
            <a:extLst>
              <a:ext uri="{FF2B5EF4-FFF2-40B4-BE49-F238E27FC236}">
                <a16:creationId xmlns="" xmlns:a16="http://schemas.microsoft.com/office/drawing/2014/main" id="{D858E45B-7FA5-4BEF-A015-7F9D47EFEEA4}"/>
              </a:ext>
            </a:extLst>
          </p:cNvPr>
          <p:cNvCxnSpPr>
            <a:cxnSpLocks/>
            <a:stCxn id="118" idx="3"/>
            <a:endCxn id="111" idx="3"/>
          </p:cNvCxnSpPr>
          <p:nvPr/>
        </p:nvCxnSpPr>
        <p:spPr>
          <a:xfrm flipH="1">
            <a:off x="11028294" y="3383095"/>
            <a:ext cx="664883" cy="2441862"/>
          </a:xfrm>
          <a:prstGeom prst="bentConnector3">
            <a:avLst>
              <a:gd name="adj1" fmla="val -34382"/>
            </a:avLst>
          </a:prstGeom>
          <a:ln>
            <a:solidFill>
              <a:srgbClr val="CAC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tângulo 11">
            <a:extLst>
              <a:ext uri="{FF2B5EF4-FFF2-40B4-BE49-F238E27FC236}">
                <a16:creationId xmlns="" xmlns:a16="http://schemas.microsoft.com/office/drawing/2014/main" id="{00605545-67C8-4D5E-A671-0933FC4AEFF0}"/>
              </a:ext>
            </a:extLst>
          </p:cNvPr>
          <p:cNvSpPr/>
          <p:nvPr/>
        </p:nvSpPr>
        <p:spPr>
          <a:xfrm>
            <a:off x="11657177" y="3239095"/>
            <a:ext cx="36000" cy="288000"/>
          </a:xfrm>
          <a:prstGeom prst="rect">
            <a:avLst/>
          </a:prstGeom>
          <a:solidFill>
            <a:srgbClr val="CAC6AA"/>
          </a:solidFill>
          <a:ln>
            <a:solidFill>
              <a:srgbClr val="CAC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04040"/>
              </a:solidFill>
            </a:endParaRPr>
          </a:p>
        </p:txBody>
      </p:sp>
      <p:sp>
        <p:nvSpPr>
          <p:cNvPr id="115" name="Овал 114">
            <a:extLst>
              <a:ext uri="{FF2B5EF4-FFF2-40B4-BE49-F238E27FC236}">
                <a16:creationId xmlns="" xmlns:a16="http://schemas.microsoft.com/office/drawing/2014/main" id="{A70311C9-F4A9-4E49-8425-AA3A6928BFD4}"/>
              </a:ext>
            </a:extLst>
          </p:cNvPr>
          <p:cNvSpPr/>
          <p:nvPr/>
        </p:nvSpPr>
        <p:spPr>
          <a:xfrm>
            <a:off x="1156155" y="2167074"/>
            <a:ext cx="365760" cy="365760"/>
          </a:xfrm>
          <a:prstGeom prst="ellipse">
            <a:avLst/>
          </a:prstGeom>
          <a:solidFill>
            <a:srgbClr val="9C9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6" name="Овал 115">
            <a:extLst>
              <a:ext uri="{FF2B5EF4-FFF2-40B4-BE49-F238E27FC236}">
                <a16:creationId xmlns="" xmlns:a16="http://schemas.microsoft.com/office/drawing/2014/main" id="{9379FAAE-054F-4145-B41E-F77AD72B8DF8}"/>
              </a:ext>
            </a:extLst>
          </p:cNvPr>
          <p:cNvSpPr/>
          <p:nvPr/>
        </p:nvSpPr>
        <p:spPr>
          <a:xfrm>
            <a:off x="4900877" y="2421107"/>
            <a:ext cx="365760" cy="365760"/>
          </a:xfrm>
          <a:prstGeom prst="ellipse">
            <a:avLst/>
          </a:prstGeom>
          <a:solidFill>
            <a:srgbClr val="9C9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" name="Овал 116">
            <a:extLst>
              <a:ext uri="{FF2B5EF4-FFF2-40B4-BE49-F238E27FC236}">
                <a16:creationId xmlns="" xmlns:a16="http://schemas.microsoft.com/office/drawing/2014/main" id="{4A5A5473-1E4F-43EF-A66F-F718692C5DD6}"/>
              </a:ext>
            </a:extLst>
          </p:cNvPr>
          <p:cNvSpPr/>
          <p:nvPr/>
        </p:nvSpPr>
        <p:spPr>
          <a:xfrm>
            <a:off x="8343306" y="3214346"/>
            <a:ext cx="365760" cy="365760"/>
          </a:xfrm>
          <a:prstGeom prst="ellipse">
            <a:avLst/>
          </a:prstGeom>
          <a:solidFill>
            <a:srgbClr val="9C9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22" name="Freeform 310">
            <a:extLst>
              <a:ext uri="{FF2B5EF4-FFF2-40B4-BE49-F238E27FC236}">
                <a16:creationId xmlns="" xmlns:a16="http://schemas.microsoft.com/office/drawing/2014/main" id="{6C0046C3-1446-4F06-8AA2-40B540AB028E}"/>
              </a:ext>
            </a:extLst>
          </p:cNvPr>
          <p:cNvSpPr>
            <a:spLocks/>
          </p:cNvSpPr>
          <p:nvPr/>
        </p:nvSpPr>
        <p:spPr bwMode="auto">
          <a:xfrm>
            <a:off x="3002263" y="4930195"/>
            <a:ext cx="457200" cy="1738846"/>
          </a:xfrm>
          <a:custGeom>
            <a:avLst/>
            <a:gdLst>
              <a:gd name="T0" fmla="*/ 2147483647 w 382"/>
              <a:gd name="T1" fmla="*/ 2147483647 h 2282"/>
              <a:gd name="T2" fmla="*/ 2147483647 w 382"/>
              <a:gd name="T3" fmla="*/ 2147483647 h 2282"/>
              <a:gd name="T4" fmla="*/ 2147483647 w 382"/>
              <a:gd name="T5" fmla="*/ 2147483647 h 2282"/>
              <a:gd name="T6" fmla="*/ 2147483647 w 382"/>
              <a:gd name="T7" fmla="*/ 2147483647 h 2282"/>
              <a:gd name="T8" fmla="*/ 2147483647 w 382"/>
              <a:gd name="T9" fmla="*/ 2147483647 h 2282"/>
              <a:gd name="T10" fmla="*/ 2147483647 w 382"/>
              <a:gd name="T11" fmla="*/ 2147483647 h 2282"/>
              <a:gd name="T12" fmla="*/ 2147483647 w 382"/>
              <a:gd name="T13" fmla="*/ 2147483647 h 2282"/>
              <a:gd name="T14" fmla="*/ 2147483647 w 382"/>
              <a:gd name="T15" fmla="*/ 2147483647 h 2282"/>
              <a:gd name="T16" fmla="*/ 2147483647 w 382"/>
              <a:gd name="T17" fmla="*/ 2147483647 h 2282"/>
              <a:gd name="T18" fmla="*/ 2147483647 w 382"/>
              <a:gd name="T19" fmla="*/ 2147483647 h 2282"/>
              <a:gd name="T20" fmla="*/ 2147483647 w 382"/>
              <a:gd name="T21" fmla="*/ 2147483647 h 2282"/>
              <a:gd name="T22" fmla="*/ 2147483647 w 382"/>
              <a:gd name="T23" fmla="*/ 2147483647 h 2282"/>
              <a:gd name="T24" fmla="*/ 2147483647 w 382"/>
              <a:gd name="T25" fmla="*/ 2147483647 h 2282"/>
              <a:gd name="T26" fmla="*/ 2147483647 w 382"/>
              <a:gd name="T27" fmla="*/ 2147483647 h 2282"/>
              <a:gd name="T28" fmla="*/ 2147483647 w 382"/>
              <a:gd name="T29" fmla="*/ 2147483647 h 2282"/>
              <a:gd name="T30" fmla="*/ 2147483647 w 382"/>
              <a:gd name="T31" fmla="*/ 2147483647 h 2282"/>
              <a:gd name="T32" fmla="*/ 2147483647 w 382"/>
              <a:gd name="T33" fmla="*/ 2147483647 h 2282"/>
              <a:gd name="T34" fmla="*/ 2147483647 w 382"/>
              <a:gd name="T35" fmla="*/ 2147483647 h 2282"/>
              <a:gd name="T36" fmla="*/ 2147483647 w 382"/>
              <a:gd name="T37" fmla="*/ 2147483647 h 2282"/>
              <a:gd name="T38" fmla="*/ 2147483647 w 382"/>
              <a:gd name="T39" fmla="*/ 2147483647 h 2282"/>
              <a:gd name="T40" fmla="*/ 2147483647 w 382"/>
              <a:gd name="T41" fmla="*/ 2147483647 h 2282"/>
              <a:gd name="T42" fmla="*/ 0 w 382"/>
              <a:gd name="T43" fmla="*/ 2147483647 h 2282"/>
              <a:gd name="T44" fmla="*/ 2147483647 w 382"/>
              <a:gd name="T45" fmla="*/ 2147483647 h 2282"/>
              <a:gd name="T46" fmla="*/ 2147483647 w 382"/>
              <a:gd name="T47" fmla="*/ 2147483647 h 2282"/>
              <a:gd name="T48" fmla="*/ 2147483647 w 382"/>
              <a:gd name="T49" fmla="*/ 2147483647 h 2282"/>
              <a:gd name="T50" fmla="*/ 2147483647 w 382"/>
              <a:gd name="T51" fmla="*/ 2147483647 h 2282"/>
              <a:gd name="T52" fmla="*/ 2147483647 w 382"/>
              <a:gd name="T53" fmla="*/ 2147483647 h 2282"/>
              <a:gd name="T54" fmla="*/ 2147483647 w 382"/>
              <a:gd name="T55" fmla="*/ 2147483647 h 2282"/>
              <a:gd name="T56" fmla="*/ 2147483647 w 382"/>
              <a:gd name="T57" fmla="*/ 2147483647 h 2282"/>
              <a:gd name="T58" fmla="*/ 2147483647 w 382"/>
              <a:gd name="T59" fmla="*/ 2147483647 h 2282"/>
              <a:gd name="T60" fmla="*/ 2147483647 w 382"/>
              <a:gd name="T61" fmla="*/ 2147483647 h 2282"/>
              <a:gd name="T62" fmla="*/ 2147483647 w 382"/>
              <a:gd name="T63" fmla="*/ 0 h 2282"/>
              <a:gd name="T64" fmla="*/ 2147483647 w 382"/>
              <a:gd name="T65" fmla="*/ 2147483647 h 2282"/>
              <a:gd name="T66" fmla="*/ 2147483647 w 382"/>
              <a:gd name="T67" fmla="*/ 2147483647 h 2282"/>
              <a:gd name="T68" fmla="*/ 2147483647 w 382"/>
              <a:gd name="T69" fmla="*/ 2147483647 h 2282"/>
              <a:gd name="T70" fmla="*/ 2147483647 w 382"/>
              <a:gd name="T71" fmla="*/ 2147483647 h 2282"/>
              <a:gd name="T72" fmla="*/ 2147483647 w 382"/>
              <a:gd name="T73" fmla="*/ 2147483647 h 2282"/>
              <a:gd name="T74" fmla="*/ 2147483647 w 382"/>
              <a:gd name="T75" fmla="*/ 2147483647 h 2282"/>
              <a:gd name="T76" fmla="*/ 2147483647 w 382"/>
              <a:gd name="T77" fmla="*/ 2147483647 h 2282"/>
              <a:gd name="T78" fmla="*/ 2147483647 w 382"/>
              <a:gd name="T79" fmla="*/ 2147483647 h 2282"/>
              <a:gd name="T80" fmla="*/ 2147483647 w 382"/>
              <a:gd name="T81" fmla="*/ 2147483647 h 2282"/>
              <a:gd name="T82" fmla="*/ 2147483647 w 382"/>
              <a:gd name="T83" fmla="*/ 2147483647 h 2282"/>
              <a:gd name="T84" fmla="*/ 2147483647 w 382"/>
              <a:gd name="T85" fmla="*/ 2147483647 h 22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82" h="2282">
                <a:moveTo>
                  <a:pt x="382" y="1140"/>
                </a:moveTo>
                <a:lnTo>
                  <a:pt x="382" y="1140"/>
                </a:lnTo>
                <a:lnTo>
                  <a:pt x="380" y="1258"/>
                </a:lnTo>
                <a:lnTo>
                  <a:pt x="378" y="1370"/>
                </a:lnTo>
                <a:lnTo>
                  <a:pt x="374" y="1480"/>
                </a:lnTo>
                <a:lnTo>
                  <a:pt x="366" y="1584"/>
                </a:lnTo>
                <a:lnTo>
                  <a:pt x="358" y="1684"/>
                </a:lnTo>
                <a:lnTo>
                  <a:pt x="350" y="1778"/>
                </a:lnTo>
                <a:lnTo>
                  <a:pt x="338" y="1866"/>
                </a:lnTo>
                <a:lnTo>
                  <a:pt x="326" y="1948"/>
                </a:lnTo>
                <a:lnTo>
                  <a:pt x="312" y="2020"/>
                </a:lnTo>
                <a:lnTo>
                  <a:pt x="298" y="2086"/>
                </a:lnTo>
                <a:lnTo>
                  <a:pt x="282" y="2144"/>
                </a:lnTo>
                <a:lnTo>
                  <a:pt x="266" y="2192"/>
                </a:lnTo>
                <a:lnTo>
                  <a:pt x="256" y="2212"/>
                </a:lnTo>
                <a:lnTo>
                  <a:pt x="248" y="2230"/>
                </a:lnTo>
                <a:lnTo>
                  <a:pt x="238" y="2246"/>
                </a:lnTo>
                <a:lnTo>
                  <a:pt x="230" y="2258"/>
                </a:lnTo>
                <a:lnTo>
                  <a:pt x="220" y="2268"/>
                </a:lnTo>
                <a:lnTo>
                  <a:pt x="210" y="2276"/>
                </a:lnTo>
                <a:lnTo>
                  <a:pt x="200" y="2280"/>
                </a:lnTo>
                <a:lnTo>
                  <a:pt x="190" y="2282"/>
                </a:lnTo>
                <a:lnTo>
                  <a:pt x="182" y="2280"/>
                </a:lnTo>
                <a:lnTo>
                  <a:pt x="172" y="2276"/>
                </a:lnTo>
                <a:lnTo>
                  <a:pt x="162" y="2268"/>
                </a:lnTo>
                <a:lnTo>
                  <a:pt x="152" y="2258"/>
                </a:lnTo>
                <a:lnTo>
                  <a:pt x="144" y="2246"/>
                </a:lnTo>
                <a:lnTo>
                  <a:pt x="134" y="2230"/>
                </a:lnTo>
                <a:lnTo>
                  <a:pt x="126" y="2212"/>
                </a:lnTo>
                <a:lnTo>
                  <a:pt x="116" y="2192"/>
                </a:lnTo>
                <a:lnTo>
                  <a:pt x="100" y="2144"/>
                </a:lnTo>
                <a:lnTo>
                  <a:pt x="84" y="2086"/>
                </a:lnTo>
                <a:lnTo>
                  <a:pt x="70" y="2020"/>
                </a:lnTo>
                <a:lnTo>
                  <a:pt x="56" y="1948"/>
                </a:lnTo>
                <a:lnTo>
                  <a:pt x="44" y="1866"/>
                </a:lnTo>
                <a:lnTo>
                  <a:pt x="32" y="1778"/>
                </a:lnTo>
                <a:lnTo>
                  <a:pt x="24" y="1684"/>
                </a:lnTo>
                <a:lnTo>
                  <a:pt x="16" y="1584"/>
                </a:lnTo>
                <a:lnTo>
                  <a:pt x="8" y="1480"/>
                </a:lnTo>
                <a:lnTo>
                  <a:pt x="4" y="1370"/>
                </a:lnTo>
                <a:lnTo>
                  <a:pt x="2" y="1258"/>
                </a:lnTo>
                <a:lnTo>
                  <a:pt x="0" y="1140"/>
                </a:lnTo>
                <a:lnTo>
                  <a:pt x="2" y="1024"/>
                </a:lnTo>
                <a:lnTo>
                  <a:pt x="4" y="912"/>
                </a:lnTo>
                <a:lnTo>
                  <a:pt x="8" y="802"/>
                </a:lnTo>
                <a:lnTo>
                  <a:pt x="16" y="696"/>
                </a:lnTo>
                <a:lnTo>
                  <a:pt x="24" y="598"/>
                </a:lnTo>
                <a:lnTo>
                  <a:pt x="32" y="504"/>
                </a:lnTo>
                <a:lnTo>
                  <a:pt x="44" y="416"/>
                </a:lnTo>
                <a:lnTo>
                  <a:pt x="56" y="334"/>
                </a:lnTo>
                <a:lnTo>
                  <a:pt x="70" y="260"/>
                </a:lnTo>
                <a:lnTo>
                  <a:pt x="84" y="196"/>
                </a:lnTo>
                <a:lnTo>
                  <a:pt x="100" y="138"/>
                </a:lnTo>
                <a:lnTo>
                  <a:pt x="116" y="90"/>
                </a:lnTo>
                <a:lnTo>
                  <a:pt x="126" y="70"/>
                </a:lnTo>
                <a:lnTo>
                  <a:pt x="134" y="52"/>
                </a:lnTo>
                <a:lnTo>
                  <a:pt x="144" y="36"/>
                </a:lnTo>
                <a:lnTo>
                  <a:pt x="152" y="24"/>
                </a:lnTo>
                <a:lnTo>
                  <a:pt x="162" y="14"/>
                </a:lnTo>
                <a:lnTo>
                  <a:pt x="172" y="6"/>
                </a:lnTo>
                <a:lnTo>
                  <a:pt x="182" y="2"/>
                </a:lnTo>
                <a:lnTo>
                  <a:pt x="190" y="0"/>
                </a:lnTo>
                <a:lnTo>
                  <a:pt x="200" y="2"/>
                </a:lnTo>
                <a:lnTo>
                  <a:pt x="210" y="6"/>
                </a:lnTo>
                <a:lnTo>
                  <a:pt x="220" y="14"/>
                </a:lnTo>
                <a:lnTo>
                  <a:pt x="230" y="24"/>
                </a:lnTo>
                <a:lnTo>
                  <a:pt x="238" y="36"/>
                </a:lnTo>
                <a:lnTo>
                  <a:pt x="248" y="52"/>
                </a:lnTo>
                <a:lnTo>
                  <a:pt x="256" y="70"/>
                </a:lnTo>
                <a:lnTo>
                  <a:pt x="266" y="90"/>
                </a:lnTo>
                <a:lnTo>
                  <a:pt x="282" y="138"/>
                </a:lnTo>
                <a:lnTo>
                  <a:pt x="298" y="196"/>
                </a:lnTo>
                <a:lnTo>
                  <a:pt x="312" y="260"/>
                </a:lnTo>
                <a:lnTo>
                  <a:pt x="326" y="334"/>
                </a:lnTo>
                <a:lnTo>
                  <a:pt x="338" y="416"/>
                </a:lnTo>
                <a:lnTo>
                  <a:pt x="350" y="504"/>
                </a:lnTo>
                <a:lnTo>
                  <a:pt x="358" y="598"/>
                </a:lnTo>
                <a:lnTo>
                  <a:pt x="366" y="696"/>
                </a:lnTo>
                <a:lnTo>
                  <a:pt x="374" y="802"/>
                </a:lnTo>
                <a:lnTo>
                  <a:pt x="378" y="912"/>
                </a:lnTo>
                <a:lnTo>
                  <a:pt x="380" y="1024"/>
                </a:lnTo>
                <a:lnTo>
                  <a:pt x="382" y="1140"/>
                </a:ln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65000"/>
                </a:schemeClr>
              </a:gs>
              <a:gs pos="20000">
                <a:schemeClr val="bg1">
                  <a:lumMod val="95000"/>
                </a:schemeClr>
              </a:gs>
              <a:gs pos="8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19050" cmpd="sng">
            <a:noFill/>
            <a:prstDash val="solid"/>
            <a:round/>
            <a:headEnd/>
            <a:tailEnd/>
          </a:ln>
        </p:spPr>
        <p:txBody>
          <a:bodyPr lIns="111443" rIns="111443" anchor="ctr"/>
          <a:lstStyle/>
          <a:p>
            <a:pPr algn="ctr" defTabSz="557161">
              <a:lnSpc>
                <a:spcPct val="90000"/>
              </a:lnSpc>
              <a:spcBef>
                <a:spcPct val="20000"/>
              </a:spcBef>
              <a:buClr>
                <a:srgbClr val="06357A"/>
              </a:buClr>
              <a:defRPr/>
            </a:pPr>
            <a:endParaRPr lang="en-US" sz="609" ker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557161">
              <a:lnSpc>
                <a:spcPct val="90000"/>
              </a:lnSpc>
              <a:spcBef>
                <a:spcPct val="20000"/>
              </a:spcBef>
              <a:buClr>
                <a:srgbClr val="06357A"/>
              </a:buClr>
              <a:defRPr/>
            </a:pPr>
            <a:endParaRPr lang="en-US" sz="609" ker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557161">
              <a:lnSpc>
                <a:spcPct val="90000"/>
              </a:lnSpc>
              <a:spcBef>
                <a:spcPct val="20000"/>
              </a:spcBef>
              <a:buClr>
                <a:srgbClr val="06357A"/>
              </a:buClr>
              <a:defRPr/>
            </a:pPr>
            <a:endParaRPr lang="en-US" sz="609" ker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BA2F04D2-C528-4693-98C4-D7D8F5320637}"/>
              </a:ext>
            </a:extLst>
          </p:cNvPr>
          <p:cNvSpPr txBox="1"/>
          <p:nvPr/>
        </p:nvSpPr>
        <p:spPr>
          <a:xfrm>
            <a:off x="1708640" y="3635437"/>
            <a:ext cx="2190003" cy="712441"/>
          </a:xfrm>
          <a:prstGeom prst="homePlate">
            <a:avLst>
              <a:gd name="adj" fmla="val 14962"/>
            </a:avLst>
          </a:prstGeom>
          <a:solidFill>
            <a:srgbClr val="E5E4D4">
              <a:alpha val="85000"/>
            </a:srgbClr>
          </a:solidFill>
          <a:ln>
            <a:solidFill>
              <a:srgbClr val="9C9C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721" tIns="0" rIns="55721" bIns="0" anchor="ctr">
            <a:noAutofit/>
          </a:bodyPr>
          <a:lstStyle>
            <a:defPPr>
              <a:defRPr lang="en-GB"/>
            </a:defPPr>
            <a:lvl1pPr>
              <a:defRPr sz="900" baseline="0">
                <a:solidFill>
                  <a:schemeClr val="accent2"/>
                </a:solidFill>
              </a:defRPr>
            </a:lvl1pPr>
          </a:lstStyle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r>
              <a:rPr lang="ru-RU" sz="1200" b="1" dirty="0">
                <a:solidFill>
                  <a:srgbClr val="0097A9"/>
                </a:solidFill>
                <a:cs typeface="Arial" panose="020B0604020202020204" pitchFamily="34" charset="0"/>
              </a:rPr>
              <a:t>«Длинный список»</a:t>
            </a:r>
          </a:p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130 товаров/товарных групп на 6 знаках ТН ВЭД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BA2F04D2-C528-4693-98C4-D7D8F5320637}"/>
              </a:ext>
            </a:extLst>
          </p:cNvPr>
          <p:cNvSpPr txBox="1"/>
          <p:nvPr/>
        </p:nvSpPr>
        <p:spPr>
          <a:xfrm>
            <a:off x="5393765" y="3708347"/>
            <a:ext cx="2190003" cy="712441"/>
          </a:xfrm>
          <a:prstGeom prst="homePlate">
            <a:avLst>
              <a:gd name="adj" fmla="val 14962"/>
            </a:avLst>
          </a:prstGeom>
          <a:solidFill>
            <a:srgbClr val="E5E4D4">
              <a:alpha val="85000"/>
            </a:srgbClr>
          </a:solidFill>
          <a:ln>
            <a:solidFill>
              <a:srgbClr val="9C9C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721" tIns="0" rIns="55721" bIns="0" anchor="ctr">
            <a:noAutofit/>
          </a:bodyPr>
          <a:lstStyle>
            <a:defPPr>
              <a:defRPr lang="en-GB"/>
            </a:defPPr>
            <a:lvl1pPr>
              <a:defRPr sz="900" baseline="0">
                <a:solidFill>
                  <a:schemeClr val="accent2"/>
                </a:solidFill>
              </a:defRPr>
            </a:lvl1pPr>
          </a:lstStyle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r>
              <a:rPr lang="ru-RU" sz="1200" b="1" dirty="0">
                <a:solidFill>
                  <a:srgbClr val="0097A9"/>
                </a:solidFill>
                <a:cs typeface="Arial" panose="020B0604020202020204" pitchFamily="34" charset="0"/>
              </a:rPr>
              <a:t>«Короткий список»</a:t>
            </a:r>
          </a:p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20 товаров/товарных групп на 6 знаках ТН ВЭД</a:t>
            </a:r>
          </a:p>
        </p:txBody>
      </p:sp>
      <p:sp>
        <p:nvSpPr>
          <p:cNvPr id="135" name="Овал 118">
            <a:extLst>
              <a:ext uri="{FF2B5EF4-FFF2-40B4-BE49-F238E27FC236}">
                <a16:creationId xmlns="" xmlns:a16="http://schemas.microsoft.com/office/drawing/2014/main" id="{5CCAC208-1B5A-4CCA-B2D9-167D24C6A201}"/>
              </a:ext>
            </a:extLst>
          </p:cNvPr>
          <p:cNvSpPr/>
          <p:nvPr/>
        </p:nvSpPr>
        <p:spPr>
          <a:xfrm>
            <a:off x="529145" y="1671697"/>
            <a:ext cx="365760" cy="365760"/>
          </a:xfrm>
          <a:prstGeom prst="ellipse">
            <a:avLst/>
          </a:prstGeom>
          <a:solidFill>
            <a:srgbClr val="9C9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7" name="Rectangle 118">
            <a:extLst>
              <a:ext uri="{FF2B5EF4-FFF2-40B4-BE49-F238E27FC236}">
                <a16:creationId xmlns="" xmlns:a16="http://schemas.microsoft.com/office/drawing/2014/main" id="{7BEE1046-2689-4DD2-9B9E-66F382E9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642" y="1589720"/>
            <a:ext cx="2514851" cy="60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5721" tIns="0" rIns="55721" bIns="0">
            <a:noAutofit/>
          </a:bodyPr>
          <a:lstStyle/>
          <a:p>
            <a:pPr defTabSz="557161">
              <a:buClr>
                <a:srgbClr val="06357A"/>
              </a:buClr>
              <a:defRPr/>
            </a:pPr>
            <a:r>
              <a:rPr lang="ru-RU" sz="1200" b="1" dirty="0">
                <a:solidFill>
                  <a:srgbClr val="9C9C61"/>
                </a:solidFill>
                <a:cs typeface="Arial" panose="020B0604020202020204" pitchFamily="34" charset="0"/>
              </a:rPr>
              <a:t>Формирование общего списка продуктов химической отрасли</a:t>
            </a:r>
            <a:endParaRPr lang="ru-RU" sz="1200" dirty="0">
              <a:solidFill>
                <a:srgbClr val="9C9C61"/>
              </a:solidFill>
              <a:cs typeface="Arial" panose="020B0604020202020204" pitchFamily="34" charset="0"/>
            </a:endParaRPr>
          </a:p>
        </p:txBody>
      </p:sp>
      <p:sp>
        <p:nvSpPr>
          <p:cNvPr id="141" name="Retângulo 11">
            <a:extLst>
              <a:ext uri="{FF2B5EF4-FFF2-40B4-BE49-F238E27FC236}">
                <a16:creationId xmlns="" xmlns:a16="http://schemas.microsoft.com/office/drawing/2014/main" id="{5A501BEC-A6A9-46E2-94BF-018A6EA20EB6}"/>
              </a:ext>
            </a:extLst>
          </p:cNvPr>
          <p:cNvSpPr/>
          <p:nvPr/>
        </p:nvSpPr>
        <p:spPr>
          <a:xfrm>
            <a:off x="448002" y="1710211"/>
            <a:ext cx="36000" cy="288000"/>
          </a:xfrm>
          <a:prstGeom prst="rect">
            <a:avLst/>
          </a:prstGeom>
          <a:solidFill>
            <a:srgbClr val="CAC6AA"/>
          </a:solidFill>
          <a:ln>
            <a:solidFill>
              <a:srgbClr val="CAC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04040"/>
              </a:solidFill>
            </a:endParaRPr>
          </a:p>
        </p:txBody>
      </p:sp>
      <p:cxnSp>
        <p:nvCxnSpPr>
          <p:cNvPr id="142" name="Соединитель: уступ 120">
            <a:extLst>
              <a:ext uri="{FF2B5EF4-FFF2-40B4-BE49-F238E27FC236}">
                <a16:creationId xmlns="" xmlns:a16="http://schemas.microsoft.com/office/drawing/2014/main" id="{66FCB4D4-E65F-4E05-9D15-84E2C62FFDB4}"/>
              </a:ext>
            </a:extLst>
          </p:cNvPr>
          <p:cNvCxnSpPr>
            <a:cxnSpLocks/>
            <a:stCxn id="141" idx="1"/>
          </p:cNvCxnSpPr>
          <p:nvPr/>
        </p:nvCxnSpPr>
        <p:spPr>
          <a:xfrm rot="10800000" flipH="1" flipV="1">
            <a:off x="448002" y="1854211"/>
            <a:ext cx="2423730" cy="3993006"/>
          </a:xfrm>
          <a:prstGeom prst="bentConnector3">
            <a:avLst>
              <a:gd name="adj1" fmla="val -9432"/>
            </a:avLst>
          </a:prstGeom>
          <a:ln>
            <a:solidFill>
              <a:srgbClr val="CAC6A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e4pFootnotes">
            <a:extLst>
              <a:ext uri="{FF2B5EF4-FFF2-40B4-BE49-F238E27FC236}">
                <a16:creationId xmlns="" xmlns:a16="http://schemas.microsoft.com/office/drawing/2014/main" id="{86BFC473-06EC-4923-BEEC-71359912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7" y="6704478"/>
            <a:ext cx="2711377" cy="12311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prstClr val="black"/>
                </a:solidFill>
                <a:cs typeface="Arial" panose="020B0604020202020204" pitchFamily="34" charset="0"/>
                <a:sym typeface="Trebuchet MS" panose="020B0603020202020204" pitchFamily="34" charset="0"/>
              </a:rPr>
              <a:t>Источник</a:t>
            </a:r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  <a:sym typeface="Trebuchet MS" panose="020B0603020202020204" pitchFamily="34" charset="0"/>
              </a:rPr>
              <a:t>:</a:t>
            </a:r>
            <a:r>
              <a:rPr lang="ru-RU" sz="800" dirty="0">
                <a:solidFill>
                  <a:prstClr val="black"/>
                </a:solidFill>
                <a:cs typeface="Arial" panose="020B0604020202020204" pitchFamily="34" charset="0"/>
                <a:sym typeface="Trebuchet MS" panose="020B0603020202020204" pitchFamily="34" charset="0"/>
              </a:rPr>
              <a:t> анализ </a:t>
            </a:r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  <a:sym typeface="Trebuchet MS" panose="020B0603020202020204" pitchFamily="34" charset="0"/>
              </a:rPr>
              <a:t>Dasco Consulting Group</a:t>
            </a:r>
            <a:r>
              <a:rPr lang="ru-RU" sz="800" dirty="0">
                <a:solidFill>
                  <a:prstClr val="black"/>
                </a:solidFill>
                <a:cs typeface="Arial" panose="020B0604020202020204" pitchFamily="34" charset="0"/>
                <a:sym typeface="Trebuchet MS" panose="020B0603020202020204" pitchFamily="34" charset="0"/>
              </a:rPr>
              <a:t>, </a:t>
            </a:r>
            <a:r>
              <a:rPr lang="en-GB" sz="800" dirty="0">
                <a:solidFill>
                  <a:prstClr val="black"/>
                </a:solidFill>
                <a:cs typeface="Arial" panose="020B0604020202020204" pitchFamily="34" charset="0"/>
                <a:sym typeface="Trebuchet MS" panose="020B0603020202020204" pitchFamily="34" charset="0"/>
              </a:rPr>
              <a:t>UN </a:t>
            </a:r>
            <a:r>
              <a:rPr lang="en-GB" sz="800" dirty="0" err="1">
                <a:solidFill>
                  <a:prstClr val="black"/>
                </a:solidFill>
                <a:cs typeface="Arial" panose="020B0604020202020204" pitchFamily="34" charset="0"/>
                <a:sym typeface="Trebuchet MS" panose="020B0603020202020204" pitchFamily="34" charset="0"/>
              </a:rPr>
              <a:t>ComTrade</a:t>
            </a:r>
            <a:endParaRPr lang="en-US" sz="800" dirty="0">
              <a:solidFill>
                <a:prstClr val="black"/>
              </a:solidFill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BA2F04D2-C528-4693-98C4-D7D8F5320637}"/>
              </a:ext>
            </a:extLst>
          </p:cNvPr>
          <p:cNvSpPr txBox="1"/>
          <p:nvPr/>
        </p:nvSpPr>
        <p:spPr>
          <a:xfrm>
            <a:off x="449318" y="5499836"/>
            <a:ext cx="2190003" cy="712441"/>
          </a:xfrm>
          <a:prstGeom prst="homePlate">
            <a:avLst>
              <a:gd name="adj" fmla="val 14962"/>
            </a:avLst>
          </a:prstGeom>
          <a:solidFill>
            <a:srgbClr val="E5E4D4"/>
          </a:solidFill>
          <a:ln w="9525">
            <a:solidFill>
              <a:srgbClr val="9C9C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5721" tIns="0" rIns="55721" bIns="0" anchor="ctr">
            <a:noAutofit/>
          </a:bodyPr>
          <a:lstStyle>
            <a:defPPr>
              <a:defRPr lang="en-GB"/>
            </a:defPPr>
            <a:lvl1pPr>
              <a:defRPr sz="900" baseline="0">
                <a:solidFill>
                  <a:schemeClr val="accent2"/>
                </a:solidFill>
              </a:defRPr>
            </a:lvl1pPr>
          </a:lstStyle>
          <a:p>
            <a:pPr defTabSz="557161">
              <a:spcAft>
                <a:spcPts val="365"/>
              </a:spcAft>
              <a:buClr>
                <a:srgbClr val="06357A"/>
              </a:buClr>
              <a:defRPr/>
            </a:pP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814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товаров/товарных групп на 6 знаках ТН ВЭД</a:t>
            </a:r>
          </a:p>
        </p:txBody>
      </p:sp>
      <p:sp>
        <p:nvSpPr>
          <p:cNvPr id="129" name="Заголовок 2">
            <a:extLst>
              <a:ext uri="{FF2B5EF4-FFF2-40B4-BE49-F238E27FC236}">
                <a16:creationId xmlns="" xmlns:a16="http://schemas.microsoft.com/office/drawing/2014/main" id="{1452D7F4-51A3-4F17-8564-71CA188299E6}"/>
              </a:ext>
            </a:extLst>
          </p:cNvPr>
          <p:cNvSpPr txBox="1">
            <a:spLocks/>
          </p:cNvSpPr>
          <p:nvPr/>
        </p:nvSpPr>
        <p:spPr>
          <a:xfrm>
            <a:off x="8258783" y="1317598"/>
            <a:ext cx="3544108" cy="926393"/>
          </a:xfrm>
          <a:prstGeom prst="roundRect">
            <a:avLst>
              <a:gd name="adj" fmla="val 29268"/>
            </a:avLst>
          </a:prstGeom>
          <a:ln>
            <a:solidFill>
              <a:srgbClr val="B8AE8A"/>
            </a:solidFill>
          </a:ln>
        </p:spPr>
        <p:txBody>
          <a:bodyPr vert="horz" lIns="0" tIns="0" rIns="0" bIns="0" rtlCol="0" anchor="t">
            <a:normAutofit fontScale="92500" lnSpcReduction="10000"/>
          </a:bodyPr>
          <a:lstStyle>
            <a:lvl1pPr algn="l" defTabSz="1129598" rtl="0" eaLnBrk="1" latinLnBrk="0" hangingPunct="1">
              <a:spcBef>
                <a:spcPct val="0"/>
              </a:spcBef>
              <a:buNone/>
              <a:defRPr sz="1814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Пула проектов не ограничивается данной методологией, т.к. каждый проект уникален  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Актуализация Пула перспективных проектов будет  осуществляется на периодической основе</a:t>
            </a:r>
          </a:p>
        </p:txBody>
      </p:sp>
      <p:sp>
        <p:nvSpPr>
          <p:cNvPr id="130" name="Slide Number Placeholder 5">
            <a:extLst>
              <a:ext uri="{FF2B5EF4-FFF2-40B4-BE49-F238E27FC236}">
                <a16:creationId xmlns="" xmlns:a16="http://schemas.microsoft.com/office/drawing/2014/main" id="{53717577-3EFF-4497-ACAC-1F24A6F3E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174" y="6500407"/>
            <a:ext cx="673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07AC-B450-46A2-BCC1-843EBF1672EA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17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290" name="Picture 2" descr="https://cdn-icons-png.flaticon.com/512/3899/3899594.png">
            <a:extLst>
              <a:ext uri="{FF2B5EF4-FFF2-40B4-BE49-F238E27FC236}">
                <a16:creationId xmlns="" xmlns:a16="http://schemas.microsoft.com/office/drawing/2014/main" id="{D9B6D7DA-EDA9-47B8-99FF-50FAB7B1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6975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23" y="143866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90662EDF-3B7C-D0DE-3050-E8DEB0ECEB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197505" y="5849571"/>
            <a:ext cx="973425" cy="9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12001-619B-4C67-8CCF-73292AD7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2" y="1172148"/>
            <a:ext cx="8365838" cy="372000"/>
          </a:xfrm>
        </p:spPr>
        <p:txBody>
          <a:bodyPr>
            <a:noAutofit/>
          </a:bodyPr>
          <a:lstStyle/>
          <a:p>
            <a:r>
              <a:rPr lang="ru-RU" sz="1633" kern="0" dirty="0">
                <a:solidFill>
                  <a:srgbClr val="00000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Перечень потенциальных проектов, находящихся в «</a:t>
            </a:r>
            <a:r>
              <a:rPr lang="ru-RU" sz="1633" kern="0" dirty="0" err="1">
                <a:solidFill>
                  <a:srgbClr val="00000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пайплайне</a:t>
            </a:r>
            <a:r>
              <a:rPr lang="ru-RU" sz="1633" kern="0" dirty="0">
                <a:solidFill>
                  <a:srgbClr val="00000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» стратегии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DF80F92-84A6-4F9C-9C44-707231A82796}"/>
              </a:ext>
            </a:extLst>
          </p:cNvPr>
          <p:cNvGraphicFramePr>
            <a:graphicFrameLocks noGrp="1"/>
          </p:cNvGraphicFramePr>
          <p:nvPr/>
        </p:nvGraphicFramePr>
        <p:xfrm>
          <a:off x="1388962" y="3720659"/>
          <a:ext cx="3199891" cy="1280779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387846">
                  <a:extLst>
                    <a:ext uri="{9D8B030D-6E8A-4147-A177-3AD203B41FA5}">
                      <a16:colId xmlns="" xmlns:a16="http://schemas.microsoft.com/office/drawing/2014/main" val="3220678537"/>
                    </a:ext>
                  </a:extLst>
                </a:gridCol>
                <a:gridCol w="1530298">
                  <a:extLst>
                    <a:ext uri="{9D8B030D-6E8A-4147-A177-3AD203B41FA5}">
                      <a16:colId xmlns="" xmlns:a16="http://schemas.microsoft.com/office/drawing/2014/main" val="4267512186"/>
                    </a:ext>
                  </a:extLst>
                </a:gridCol>
                <a:gridCol w="1281747">
                  <a:extLst>
                    <a:ext uri="{9D8B030D-6E8A-4147-A177-3AD203B41FA5}">
                      <a16:colId xmlns="" xmlns:a16="http://schemas.microsoft.com/office/drawing/2014/main" val="4137756154"/>
                    </a:ext>
                  </a:extLst>
                </a:gridCol>
              </a:tblGrid>
              <a:tr h="20291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u="none" strike="noStrike" dirty="0">
                          <a:effectLst/>
                        </a:rPr>
                        <a:t>Сектор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7324240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u="none" strike="noStrike" dirty="0">
                          <a:solidFill>
                            <a:srgbClr val="ED8B00"/>
                          </a:solidFill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ED8B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 dirty="0">
                          <a:solidFill>
                            <a:srgbClr val="ED8B00"/>
                          </a:solidFill>
                          <a:effectLst/>
                        </a:rPr>
                        <a:t>Сульфат аммония</a:t>
                      </a:r>
                      <a:endParaRPr lang="ru-RU" sz="1100" b="1" i="0" u="none" strike="noStrike" dirty="0">
                        <a:solidFill>
                          <a:srgbClr val="ED8B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 dirty="0">
                          <a:solidFill>
                            <a:srgbClr val="ED8B00"/>
                          </a:solidFill>
                          <a:effectLst/>
                        </a:rPr>
                        <a:t>Агрохимия</a:t>
                      </a:r>
                      <a:endParaRPr lang="ru-RU" sz="1100" b="1" i="0" u="none" strike="noStrike" dirty="0">
                        <a:solidFill>
                          <a:srgbClr val="ED8B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60188210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Мочевина (Карбамид)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Агрохимия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937128116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Нитрат аммония (</a:t>
                      </a:r>
                      <a:r>
                        <a:rPr lang="en-US" sz="1000" u="none" strike="noStrike" dirty="0">
                          <a:effectLst/>
                        </a:rPr>
                        <a:t>C</a:t>
                      </a:r>
                      <a:r>
                        <a:rPr lang="ru-RU" sz="1000" u="none" strike="noStrike" dirty="0" err="1">
                          <a:effectLst/>
                        </a:rPr>
                        <a:t>елитра</a:t>
                      </a:r>
                      <a:r>
                        <a:rPr lang="ru-RU" sz="1000" u="none" strike="noStrike" dirty="0">
                          <a:effectLst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Агрохимия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31658958"/>
                  </a:ext>
                </a:extLst>
              </a:tr>
              <a:tr h="49118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 err="1">
                          <a:effectLst/>
                        </a:rPr>
                        <a:t>Моноаммоний</a:t>
                      </a:r>
                      <a:r>
                        <a:rPr lang="ru-RU" sz="1000" u="none" strike="noStrike" dirty="0">
                          <a:effectLst/>
                        </a:rPr>
                        <a:t> фосфат (</a:t>
                      </a:r>
                      <a:r>
                        <a:rPr lang="en-US" sz="1000" u="none" strike="noStrike" dirty="0">
                          <a:effectLst/>
                        </a:rPr>
                        <a:t>MAP</a:t>
                      </a:r>
                      <a:r>
                        <a:rPr lang="ru-RU" sz="1000" u="none" strike="noStrike" dirty="0">
                          <a:effectLst/>
                        </a:rPr>
                        <a:t>) и </a:t>
                      </a:r>
                      <a:r>
                        <a:rPr lang="ru-RU" sz="1000" u="none" strike="noStrike" dirty="0" err="1">
                          <a:effectLst/>
                        </a:rPr>
                        <a:t>Диаммоний</a:t>
                      </a:r>
                      <a:r>
                        <a:rPr lang="ru-RU" sz="1000" u="none" strike="noStrike" dirty="0">
                          <a:effectLst/>
                        </a:rPr>
                        <a:t> фосфат (</a:t>
                      </a:r>
                      <a:r>
                        <a:rPr lang="en-US" sz="1000" u="none" strike="noStrike" dirty="0">
                          <a:effectLst/>
                        </a:rPr>
                        <a:t>DAP)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Агрохимия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="" xmlns:a16="http://schemas.microsoft.com/office/drawing/2014/main" id="{FAEA8908-6472-4D7F-95AA-1EF0265D5002}"/>
              </a:ext>
            </a:extLst>
          </p:cNvPr>
          <p:cNvSpPr txBox="1">
            <a:spLocks/>
          </p:cNvSpPr>
          <p:nvPr/>
        </p:nvSpPr>
        <p:spPr>
          <a:xfrm>
            <a:off x="1422262" y="1555857"/>
            <a:ext cx="3983233" cy="1860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727510"/>
            <a:r>
              <a:rPr lang="ru-RU" sz="1361" b="1" dirty="0">
                <a:solidFill>
                  <a:srgbClr val="ED8B00"/>
                </a:solidFill>
                <a:latin typeface="Segoe UI Light"/>
              </a:rPr>
              <a:t>Группы химической продукции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C20AA50-A117-44EF-B2C7-DFCB925F12D7}"/>
              </a:ext>
            </a:extLst>
          </p:cNvPr>
          <p:cNvSpPr txBox="1"/>
          <p:nvPr/>
        </p:nvSpPr>
        <p:spPr>
          <a:xfrm>
            <a:off x="1388960" y="1936473"/>
            <a:ext cx="3199890" cy="14002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727510"/>
            <a:r>
              <a:rPr lang="ru-RU" sz="1089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1 группа </a:t>
            </a:r>
            <a:r>
              <a:rPr lang="ru-RU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– </a:t>
            </a:r>
            <a:r>
              <a:rPr lang="ru-RU" sz="1089" b="1" dirty="0">
                <a:solidFill>
                  <a:srgbClr val="00ABAB"/>
                </a:solidFill>
                <a:latin typeface="Segoe UI Light"/>
                <a:cs typeface="Arial" panose="020B0604020202020204" pitchFamily="34" charset="0"/>
              </a:rPr>
              <a:t>Агрохимическая группа</a:t>
            </a:r>
          </a:p>
          <a:p>
            <a:pPr algn="just" defTabSz="727510"/>
            <a:r>
              <a:rPr lang="ru-RU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В список финальных продуктов вошли товары, являющиеся производными </a:t>
            </a:r>
            <a:r>
              <a:rPr lang="ru-RU" sz="1089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аммиака. </a:t>
            </a:r>
            <a:r>
              <a:rPr lang="ru-RU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Товары данной группы имеют импортозамещающий эффект (</a:t>
            </a:r>
            <a:r>
              <a:rPr lang="ru-RU" sz="1089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нитрат аммония и сульфат аммония</a:t>
            </a:r>
            <a:r>
              <a:rPr lang="ru-RU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) и </a:t>
            </a:r>
            <a:r>
              <a:rPr lang="ru-RU" sz="1089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экспортоориентированность</a:t>
            </a:r>
            <a:r>
              <a:rPr lang="ru-RU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 (</a:t>
            </a:r>
            <a:r>
              <a:rPr lang="ru-RU" sz="1089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МАФ/ДАФ и карбамид</a:t>
            </a:r>
            <a:r>
              <a:rPr lang="ru-RU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45DB41E-3D3D-4968-9C5A-970964E7B004}"/>
              </a:ext>
            </a:extLst>
          </p:cNvPr>
          <p:cNvSpPr txBox="1"/>
          <p:nvPr/>
        </p:nvSpPr>
        <p:spPr>
          <a:xfrm>
            <a:off x="4806199" y="1922142"/>
            <a:ext cx="2900492" cy="1476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727510"/>
            <a:r>
              <a:rPr lang="ru-RU" sz="998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2 группа </a:t>
            </a:r>
            <a:r>
              <a:rPr lang="ru-RU" sz="998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– </a:t>
            </a:r>
            <a:r>
              <a:rPr lang="ru-RU" sz="1089" b="1" dirty="0">
                <a:solidFill>
                  <a:srgbClr val="00ABAB"/>
                </a:solidFill>
                <a:latin typeface="Segoe UI Light"/>
                <a:cs typeface="Arial" panose="020B0604020202020204" pitchFamily="34" charset="0"/>
              </a:rPr>
              <a:t>Нефтехимическая группа</a:t>
            </a:r>
          </a:p>
          <a:p>
            <a:pPr algn="just" defTabSz="727510"/>
            <a:r>
              <a:rPr lang="ru-RU" sz="998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В список финальных продуктов вошли товары, относящиеся к базовой органической химии. Производство товаров данной группы позволит снизить зависимость от импортного сырья при производстве широкой линейки конечной продукции (нефтепромысловая химия, лакокрасочные материалы и др.)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D9E6464-43D9-40BA-8D78-5340A11F6BE2}"/>
              </a:ext>
            </a:extLst>
          </p:cNvPr>
          <p:cNvSpPr txBox="1"/>
          <p:nvPr/>
        </p:nvSpPr>
        <p:spPr>
          <a:xfrm>
            <a:off x="7924040" y="1922142"/>
            <a:ext cx="2900492" cy="14613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727510"/>
            <a:r>
              <a:rPr lang="ru-RU" sz="998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3 группа </a:t>
            </a:r>
            <a:r>
              <a:rPr lang="ru-RU" sz="998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– </a:t>
            </a:r>
            <a:r>
              <a:rPr lang="ru-RU" sz="998" b="1" dirty="0">
                <a:solidFill>
                  <a:srgbClr val="00ABAB"/>
                </a:solidFill>
                <a:latin typeface="Segoe UI Light"/>
                <a:cs typeface="Arial" panose="020B0604020202020204" pitchFamily="34" charset="0"/>
              </a:rPr>
              <a:t>Группа спец. химия</a:t>
            </a:r>
          </a:p>
          <a:p>
            <a:pPr algn="just" defTabSz="727510"/>
            <a:r>
              <a:rPr lang="ru-RU" sz="998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</a:rPr>
              <a:t>В список финальных продуктов в основном вошли товары, относящиеся к базовой неорганической химии. Продукты данной группы являются узконаправленными и применяются в таких отраслях как ГМК, производство пластмасс и резинотехнические изделия</a:t>
            </a:r>
          </a:p>
        </p:txBody>
      </p:sp>
      <p:sp>
        <p:nvSpPr>
          <p:cNvPr id="16" name="Google Shape;318;p14">
            <a:extLst>
              <a:ext uri="{FF2B5EF4-FFF2-40B4-BE49-F238E27FC236}">
                <a16:creationId xmlns="" xmlns:a16="http://schemas.microsoft.com/office/drawing/2014/main" id="{16796358-FCEA-406A-87D8-3602E4450CD5}"/>
              </a:ext>
            </a:extLst>
          </p:cNvPr>
          <p:cNvSpPr/>
          <p:nvPr/>
        </p:nvSpPr>
        <p:spPr>
          <a:xfrm>
            <a:off x="1565286" y="6102838"/>
            <a:ext cx="9061428" cy="33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727510">
              <a:defRPr/>
            </a:pPr>
            <a:r>
              <a:rPr lang="ru-RU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  <a:sym typeface="Arial"/>
              </a:rPr>
              <a:t>* Методология (гравитационная модель) выбора продуктов из 814 товаров/товарных групп велась «от спроса» и включала в себя три этапа: «длинный список» (130), «короткий список»(20) и «стратегический список» </a:t>
            </a:r>
            <a:r>
              <a:rPr lang="ru-RU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cs typeface="Arial" panose="020B0604020202020204" pitchFamily="34" charset="0"/>
                <a:sym typeface="Calibri"/>
              </a:rPr>
              <a:t>(15)</a:t>
            </a:r>
            <a:endParaRPr lang="ru-RU" sz="1089" dirty="0">
              <a:solidFill>
                <a:prstClr val="black">
                  <a:lumMod val="75000"/>
                  <a:lumOff val="25000"/>
                </a:prstClr>
              </a:solidFill>
              <a:latin typeface="Segoe UI Light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CDF80F92-84A6-4F9C-9C44-707231A82796}"/>
              </a:ext>
            </a:extLst>
          </p:cNvPr>
          <p:cNvGraphicFramePr>
            <a:graphicFrameLocks noGrp="1"/>
          </p:cNvGraphicFramePr>
          <p:nvPr/>
        </p:nvGraphicFramePr>
        <p:xfrm>
          <a:off x="7924040" y="3718524"/>
          <a:ext cx="2843692" cy="1907199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344672">
                  <a:extLst>
                    <a:ext uri="{9D8B030D-6E8A-4147-A177-3AD203B41FA5}">
                      <a16:colId xmlns="" xmlns:a16="http://schemas.microsoft.com/office/drawing/2014/main" val="3220678537"/>
                    </a:ext>
                  </a:extLst>
                </a:gridCol>
                <a:gridCol w="1313278">
                  <a:extLst>
                    <a:ext uri="{9D8B030D-6E8A-4147-A177-3AD203B41FA5}">
                      <a16:colId xmlns="" xmlns:a16="http://schemas.microsoft.com/office/drawing/2014/main" val="4267512186"/>
                    </a:ext>
                  </a:extLst>
                </a:gridCol>
                <a:gridCol w="1185742">
                  <a:extLst>
                    <a:ext uri="{9D8B030D-6E8A-4147-A177-3AD203B41FA5}">
                      <a16:colId xmlns="" xmlns:a16="http://schemas.microsoft.com/office/drawing/2014/main" val="4137756154"/>
                    </a:ext>
                  </a:extLst>
                </a:gridCol>
              </a:tblGrid>
              <a:tr h="20291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Сектор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7324240"/>
                  </a:ext>
                </a:extLst>
              </a:tr>
              <a:tr h="24448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Промысловая химия</a:t>
                      </a:r>
                    </a:p>
                  </a:txBody>
                  <a:tcPr marL="6062" marR="6062" marT="606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Спец. химия</a:t>
                      </a:r>
                    </a:p>
                  </a:txBody>
                  <a:tcPr marL="6062" marR="6062" marT="606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52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Гидроксид натрия (сода каустическая)</a:t>
                      </a:r>
                      <a:endParaRPr lang="ru-RU" sz="10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Спец. химия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88726973"/>
                  </a:ext>
                </a:extLst>
              </a:tr>
              <a:tr h="22325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Пероксид водорода</a:t>
                      </a:r>
                      <a:endParaRPr lang="ru-RU" sz="10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Спец. химия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6630534"/>
                  </a:ext>
                </a:extLst>
              </a:tr>
              <a:tr h="22325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Технический углерод 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Спец. химия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3256">
                <a:tc>
                  <a:txBody>
                    <a:bodyPr/>
                    <a:lstStyle/>
                    <a:p>
                      <a:pPr marL="0" algn="l" defTabSz="990657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ED8B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13</a:t>
                      </a: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marL="0" algn="l" defTabSz="990657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ED8B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Серная кислота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9065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noProof="0" dirty="0">
                          <a:solidFill>
                            <a:srgbClr val="ED8B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Спец. химия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325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Диоксид титана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Спец. химия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325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u="none" strike="noStrike" kern="1200" dirty="0">
                          <a:effectLst/>
                        </a:rPr>
                        <a:t>Взрывчатая эмульсия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62" marR="6062" marT="606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effectLst/>
                        </a:rPr>
                        <a:t>Спец. химия</a:t>
                      </a:r>
                      <a:endParaRPr lang="ru-RU" sz="10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62" marR="6062" marT="6062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="" xmlns:a16="http://schemas.microsoft.com/office/drawing/2014/main" id="{CDF80F92-84A6-4F9C-9C44-707231A82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7266"/>
              </p:ext>
            </p:extLst>
          </p:nvPr>
        </p:nvGraphicFramePr>
        <p:xfrm>
          <a:off x="4806201" y="3718524"/>
          <a:ext cx="2900492" cy="1272835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351557">
                  <a:extLst>
                    <a:ext uri="{9D8B030D-6E8A-4147-A177-3AD203B41FA5}">
                      <a16:colId xmlns="" xmlns:a16="http://schemas.microsoft.com/office/drawing/2014/main" val="3220678537"/>
                    </a:ext>
                  </a:extLst>
                </a:gridCol>
                <a:gridCol w="1339509">
                  <a:extLst>
                    <a:ext uri="{9D8B030D-6E8A-4147-A177-3AD203B41FA5}">
                      <a16:colId xmlns="" xmlns:a16="http://schemas.microsoft.com/office/drawing/2014/main" val="4267512186"/>
                    </a:ext>
                  </a:extLst>
                </a:gridCol>
                <a:gridCol w="1209426">
                  <a:extLst>
                    <a:ext uri="{9D8B030D-6E8A-4147-A177-3AD203B41FA5}">
                      <a16:colId xmlns="" xmlns:a16="http://schemas.microsoft.com/office/drawing/2014/main" val="4137756154"/>
                    </a:ext>
                  </a:extLst>
                </a:gridCol>
              </a:tblGrid>
              <a:tr h="20291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Сектор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7324240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PET/</a:t>
                      </a:r>
                      <a:r>
                        <a:rPr lang="en-US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rPET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2959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Нефтегазохимия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41829726"/>
                  </a:ext>
                </a:extLst>
              </a:tr>
              <a:tr h="34352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 err="1">
                          <a:effectLst/>
                        </a:rPr>
                        <a:t>Окисьэтилена</a:t>
                      </a:r>
                      <a:r>
                        <a:rPr lang="ru-RU" sz="1000" u="none" strike="noStrike" dirty="0">
                          <a:effectLst/>
                        </a:rPr>
                        <a:t> / Этиленгликоль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Нефтегазохимия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555415071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u="none" strike="noStrike" kern="1200" dirty="0">
                          <a:solidFill>
                            <a:srgbClr val="ED8B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 kern="1200" dirty="0">
                          <a:solidFill>
                            <a:srgbClr val="ED8B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Метанол (спирт метиловый)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 kern="1200" dirty="0">
                          <a:solidFill>
                            <a:srgbClr val="ED8B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Нефтегазохимия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339856727"/>
                  </a:ext>
                </a:extLst>
              </a:tr>
              <a:tr h="195560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72746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Уксусная кислота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</a:rPr>
                        <a:t>Нефтегазохимия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7955695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6D06C1A-43C7-F374-787A-C0C1CB0A9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10156" y="5861717"/>
            <a:ext cx="973425" cy="9890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2F338D-3BFD-082D-83D8-38326D4F9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09" y="206548"/>
            <a:ext cx="839399" cy="6748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57C9F6E-0A98-85EB-E3E8-B786521236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231392" y="517100"/>
            <a:ext cx="11011272" cy="467475"/>
          </a:xfrm>
          <a:prstGeom prst="rect">
            <a:avLst/>
          </a:prstGeom>
        </p:spPr>
      </p:pic>
      <p:sp>
        <p:nvSpPr>
          <p:cNvPr id="7" name="SlideTitle">
            <a:extLst>
              <a:ext uri="{FF2B5EF4-FFF2-40B4-BE49-F238E27FC236}">
                <a16:creationId xmlns="" xmlns:a16="http://schemas.microsoft.com/office/drawing/2014/main" id="{C85501EE-62F1-BC38-74E1-92E8F7D3F6FA}"/>
              </a:ext>
            </a:extLst>
          </p:cNvPr>
          <p:cNvSpPr txBox="1">
            <a:spLocks/>
          </p:cNvSpPr>
          <p:nvPr/>
        </p:nvSpPr>
        <p:spPr>
          <a:xfrm>
            <a:off x="740531" y="166526"/>
            <a:ext cx="10644986" cy="391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90657" rtl="0" eaLnBrk="1" latinLnBrk="0" hangingPunct="1">
              <a:spcBef>
                <a:spcPct val="0"/>
              </a:spcBef>
              <a:buNone/>
              <a:defRPr sz="159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 стратегических продуктов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SKO </a:t>
            </a:r>
            <a:endParaRPr lang="x-none" sz="2000" kern="0" dirty="0">
              <a:solidFill>
                <a:srgbClr val="000000"/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="" xmlns:a16="http://schemas.microsoft.com/office/drawing/2014/main" id="{24BD60B9-DF40-D4FB-F2B3-00FB17B3BF3E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18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88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728727"/>
          <a:ext cx="12192000" cy="27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CorelDRAW" r:id="rId3" imgW="4187893" imgH="205149" progId="CorelDraw.Graphic.17">
                  <p:embed/>
                </p:oleObj>
              </mc:Choice>
              <mc:Fallback>
                <p:oleObj name="CorelDRAW" r:id="rId3" imgW="4187893" imgH="205149" progId="CorelDraw.Graphic.17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28727"/>
                        <a:ext cx="12192000" cy="274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35" y="5089255"/>
            <a:ext cx="1710529" cy="13752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31737" y="2819243"/>
            <a:ext cx="4277518" cy="805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4403">
              <a:lnSpc>
                <a:spcPct val="150000"/>
              </a:lnSpc>
            </a:pPr>
            <a:r>
              <a:rPr lang="ru-RU" sz="3447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ПОРТФЕЛЬ ПРОЕКТОВ</a:t>
            </a:r>
            <a:endParaRPr lang="en-US" sz="3447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417385" y="6070973"/>
            <a:ext cx="774615" cy="787027"/>
          </a:xfrm>
          <a:prstGeom prst="rect">
            <a:avLst/>
          </a:prstGeom>
        </p:spPr>
      </p:pic>
      <p:sp>
        <p:nvSpPr>
          <p:cNvPr id="2" name="Номер слайда 3">
            <a:extLst>
              <a:ext uri="{FF2B5EF4-FFF2-40B4-BE49-F238E27FC236}">
                <a16:creationId xmlns="" xmlns:a16="http://schemas.microsoft.com/office/drawing/2014/main" id="{F14F1E0F-9A82-5B12-7F46-EBEFED67B658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19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421801" y="6070973"/>
            <a:ext cx="774615" cy="7870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4D271F8D-ADAA-41E3-AD97-F1C4C95E1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396371" y="603043"/>
            <a:ext cx="10481426" cy="3674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9CE7309-2248-4653-B279-F91DD2247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68" y="186922"/>
            <a:ext cx="974594" cy="783554"/>
          </a:xfrm>
          <a:prstGeom prst="rect">
            <a:avLst/>
          </a:prstGeom>
        </p:spPr>
      </p:pic>
      <p:sp>
        <p:nvSpPr>
          <p:cNvPr id="39" name="SlideTitle">
            <a:extLst>
              <a:ext uri="{FF2B5EF4-FFF2-40B4-BE49-F238E27FC236}">
                <a16:creationId xmlns="" xmlns:a16="http://schemas.microsoft.com/office/drawing/2014/main" id="{0AAF725C-DAC7-4795-86E0-76B2F45C4C00}"/>
              </a:ext>
            </a:extLst>
          </p:cNvPr>
          <p:cNvSpPr txBox="1">
            <a:spLocks/>
          </p:cNvSpPr>
          <p:nvPr/>
        </p:nvSpPr>
        <p:spPr>
          <a:xfrm>
            <a:off x="447389" y="206548"/>
            <a:ext cx="9658035" cy="391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90657" rtl="0" eaLnBrk="1" latinLnBrk="0" hangingPunct="1">
              <a:spcBef>
                <a:spcPct val="0"/>
              </a:spcBef>
              <a:buNone/>
              <a:defRPr sz="159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SAMRUK-KAZYNA ONDEU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Общая информация</a:t>
            </a:r>
            <a:endParaRPr lang="x-none" sz="2000" kern="0" dirty="0">
              <a:solidFill>
                <a:srgbClr val="000000"/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Текст 32">
            <a:extLst>
              <a:ext uri="{FF2B5EF4-FFF2-40B4-BE49-F238E27FC236}">
                <a16:creationId xmlns="" xmlns:a16="http://schemas.microsoft.com/office/drawing/2014/main" id="{B0C22663-77F6-1AFE-C42C-DDD27E24D9DB}"/>
              </a:ext>
            </a:extLst>
          </p:cNvPr>
          <p:cNvSpPr txBox="1">
            <a:spLocks/>
          </p:cNvSpPr>
          <p:nvPr/>
        </p:nvSpPr>
        <p:spPr>
          <a:xfrm>
            <a:off x="1133819" y="1323583"/>
            <a:ext cx="4665732" cy="55059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>
                <a:solidFill>
                  <a:srgbClr val="1733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НАИМЕНОВАНИЕ</a:t>
            </a:r>
            <a:r>
              <a:rPr lang="ru-RU" sz="2000" dirty="0">
                <a:solidFill>
                  <a:srgbClr val="1733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just"/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Товарищество с ограниченной ответственностью «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Samruk-Kazyna Ondeu</a:t>
            </a: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».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ru-RU" sz="700" b="1" dirty="0">
              <a:solidFill>
                <a:srgbClr val="1733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rgbClr val="1733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СОЗДАНО</a:t>
            </a:r>
            <a:r>
              <a:rPr lang="ru-RU" sz="1000" dirty="0">
                <a:solidFill>
                  <a:srgbClr val="1733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just"/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решением Совета директоров АО «Самрук-</a:t>
            </a:r>
            <a:r>
              <a:rPr lang="kk-KZ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Қ</a:t>
            </a:r>
            <a:r>
              <a:rPr lang="ru-RU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азына</a:t>
            </a: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» 28 ноября 2008 года (протокол № 4) во исполнение поручения Президента Республики Казахстан, данного на расширенном заседании Правительства Республики Казахстан от 13 октября 2008 г. по «созданию специальной компании, которая будет заниматься проектами химической отрасли».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ru-RU" sz="600" b="1" dirty="0">
              <a:solidFill>
                <a:srgbClr val="1733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rgbClr val="1733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ЕДИНСТВЕННЫЙ УЧАСТНИК</a:t>
            </a:r>
            <a:r>
              <a:rPr lang="ru-RU" sz="2000" b="1" dirty="0">
                <a:solidFill>
                  <a:srgbClr val="1733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just"/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Акционерное общество «Фонд национального благосостояния «Самрук-</a:t>
            </a:r>
            <a:r>
              <a:rPr lang="kk-KZ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Қ</a:t>
            </a:r>
            <a:r>
              <a:rPr lang="ru-RU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азына</a:t>
            </a: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».</a:t>
            </a:r>
          </a:p>
          <a:p>
            <a:pPr algn="just"/>
            <a:endParaRPr lang="ru-RU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rgbClr val="1733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НАПРАВЛЕНИЯ ДЕЯТЕЛЬНОСТИ</a:t>
            </a:r>
          </a:p>
          <a:p>
            <a:pPr marL="400050" indent="-400050" algn="just">
              <a:buAutoNum type="romanUcPeriod"/>
            </a:pP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Операционная эффективность</a:t>
            </a:r>
          </a:p>
          <a:p>
            <a:pPr marL="400050" indent="-400050" algn="just">
              <a:buFont typeface="Arial" panose="020B0604020202020204" pitchFamily="34" charset="0"/>
              <a:buAutoNum type="romanUcPeriod"/>
            </a:pP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Операционная эффективность</a:t>
            </a:r>
          </a:p>
          <a:p>
            <a:pPr marL="400050" indent="-400050" algn="just">
              <a:buFont typeface="Arial" panose="020B0604020202020204" pitchFamily="34" charset="0"/>
              <a:buAutoNum type="romanUcPeriod"/>
            </a:pP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Устойчивое развитие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 indent="-400050" algn="just">
              <a:buFont typeface="Arial" panose="020B0604020202020204" pitchFamily="34" charset="0"/>
              <a:buAutoNum type="romanUcPeriod"/>
            </a:pPr>
            <a:endParaRPr lang="en-US" sz="1600" b="1" dirty="0">
              <a:solidFill>
                <a:prstClr val="white"/>
              </a:solidFill>
              <a:latin typeface="Segoe UI Light"/>
            </a:endParaRPr>
          </a:p>
          <a:p>
            <a:pPr marL="400050" indent="-400050" algn="just">
              <a:buAutoNum type="romanUcPeriod"/>
            </a:pPr>
            <a:endParaRPr lang="en-US" sz="1600" dirty="0">
              <a:solidFill>
                <a:prstClr val="white"/>
              </a:solidFill>
              <a:latin typeface="Segoe UI Light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1733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1733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22DE4EB-9BCC-BCF0-9044-3E68B4835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86" y="1323583"/>
            <a:ext cx="789632" cy="789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C30206-22E9-AF72-691E-9E4785FE7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515" y="2294278"/>
            <a:ext cx="639545" cy="6395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5F90C4-918F-D244-72F5-3A42A1A43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71" y="3756766"/>
            <a:ext cx="639546" cy="639546"/>
          </a:xfrm>
          <a:prstGeom prst="rect">
            <a:avLst/>
          </a:prstGeom>
        </p:spPr>
      </p:pic>
      <p:sp>
        <p:nvSpPr>
          <p:cNvPr id="6" name="Текст 33">
            <a:extLst>
              <a:ext uri="{FF2B5EF4-FFF2-40B4-BE49-F238E27FC236}">
                <a16:creationId xmlns="" xmlns:a16="http://schemas.microsoft.com/office/drawing/2014/main" id="{8402BA76-E7DF-0D43-7031-B5F2127FB81C}"/>
              </a:ext>
            </a:extLst>
          </p:cNvPr>
          <p:cNvSpPr txBox="1">
            <a:spLocks/>
          </p:cNvSpPr>
          <p:nvPr/>
        </p:nvSpPr>
        <p:spPr>
          <a:xfrm>
            <a:off x="6155493" y="1490671"/>
            <a:ext cx="2741456" cy="2127716"/>
          </a:xfrm>
          <a:prstGeom prst="rect">
            <a:avLst/>
          </a:prstGeom>
        </p:spPr>
        <p:txBody>
          <a:bodyPr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1733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МИССИЯ </a:t>
            </a:r>
          </a:p>
          <a:p>
            <a:pPr marL="0" indent="0" algn="just">
              <a:buNone/>
            </a:pP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Развитие химической отрасли в РК путем рациональных и эффективных инвестиций в химические проекты, а также формирование передовых компетенций.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Текст 33">
            <a:extLst>
              <a:ext uri="{FF2B5EF4-FFF2-40B4-BE49-F238E27FC236}">
                <a16:creationId xmlns="" xmlns:a16="http://schemas.microsoft.com/office/drawing/2014/main" id="{3BF01EAA-CEA6-7F28-1F77-8E235F975705}"/>
              </a:ext>
            </a:extLst>
          </p:cNvPr>
          <p:cNvSpPr txBox="1">
            <a:spLocks/>
          </p:cNvSpPr>
          <p:nvPr/>
        </p:nvSpPr>
        <p:spPr>
          <a:xfrm>
            <a:off x="9113873" y="1395828"/>
            <a:ext cx="2632532" cy="2203906"/>
          </a:xfrm>
          <a:prstGeom prst="rect">
            <a:avLst/>
          </a:prstGeom>
        </p:spPr>
        <p:txBody>
          <a:bodyPr vert="horz" lIns="91440" tIns="45720" rIns="91440" bIns="45720" numCol="1" spcCol="182880" rtlCol="0">
            <a:normAutofit/>
          </a:bodyPr>
          <a:lstStyle>
            <a:lvl1pPr marL="0" marR="0" indent="0" algn="l" defTabSz="1341150" rtl="0" eaLnBrk="1" fontAlgn="auto" latinLnBrk="0" hangingPunct="1">
              <a:lnSpc>
                <a:spcPct val="13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733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ВИДЕНИЕ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Ведущий производственный холдинг на рынке Центральной Азии по выпуску химической продукции с высокой добавленной стоимостью.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56051C-4AF3-1FB6-A57B-30380E2DCD26}"/>
              </a:ext>
            </a:extLst>
          </p:cNvPr>
          <p:cNvSpPr txBox="1"/>
          <p:nvPr/>
        </p:nvSpPr>
        <p:spPr>
          <a:xfrm>
            <a:off x="7526221" y="3005679"/>
            <a:ext cx="4773710" cy="4233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600"/>
              </a:spcAft>
            </a:pPr>
            <a:r>
              <a:rPr lang="kk-KZ" b="1" dirty="0">
                <a:solidFill>
                  <a:srgbClr val="17335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ВИДЫ ДЕЯТЕЛЬНОСТИ</a:t>
            </a:r>
            <a:endParaRPr lang="ru-KZ" b="1" dirty="0">
              <a:solidFill>
                <a:srgbClr val="17335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6214D9E-E935-A9FD-73C2-B47ECB5312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3754" y="1009328"/>
            <a:ext cx="783837" cy="7838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F5AA0B4-472F-6AFC-407D-9AEBD377E4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9" y="1018742"/>
            <a:ext cx="898087" cy="898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F8EB60-7811-BDF7-0080-5F3229222128}"/>
              </a:ext>
            </a:extLst>
          </p:cNvPr>
          <p:cNvSpPr txBox="1"/>
          <p:nvPr/>
        </p:nvSpPr>
        <p:spPr>
          <a:xfrm>
            <a:off x="6710211" y="3532813"/>
            <a:ext cx="511603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400"/>
              </a:spcBef>
              <a:spcAft>
                <a:spcPts val="600"/>
              </a:spcAft>
            </a:pP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Организация и проведение исследований, экспертиз и других работ, для реализации инвестиционных проектов в химической отрасли;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1400"/>
              </a:spcBef>
              <a:spcAft>
                <a:spcPts val="600"/>
              </a:spcAft>
            </a:pP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Организация и реализация проектов в области недропользования, необходимых для организации инвестиционных проектов в химической отрасли;</a:t>
            </a:r>
          </a:p>
          <a:p>
            <a:pPr algn="just">
              <a:spcBef>
                <a:spcPts val="1400"/>
              </a:spcBef>
              <a:spcAft>
                <a:spcPts val="600"/>
              </a:spcAft>
            </a:pP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Участие Товарищества в учреждении и/или приобретение акций иных юридических лиц для реализации инвестиционных проектов в химической отрасли;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1400"/>
              </a:spcBef>
              <a:spcAft>
                <a:spcPts val="600"/>
              </a:spcAft>
            </a:pP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Внедрение лучшей мировой практики корпоративного управления юридических лиц, более пятидесяти процентов голосующих акций которых принадлежит Товариществу</a:t>
            </a:r>
            <a:endParaRPr lang="ru-KZ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5437F33-677A-AB9F-4780-BCF709ACDD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8759" y="4175473"/>
            <a:ext cx="520059" cy="5200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DCBE141-94A0-F85D-0BA7-BA401E3874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507592"/>
            <a:ext cx="580802" cy="5808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573DC86-C2D2-D3C8-B64D-CBE05A532E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743" y="5029203"/>
            <a:ext cx="520059" cy="5200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CEBEE00-1B2A-6EDC-8B39-0D5BBFF1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8252" y="5831165"/>
            <a:ext cx="471259" cy="4712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2C56155-C083-C2F1-E289-FEBBA58567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5" y="4832764"/>
            <a:ext cx="659710" cy="659710"/>
          </a:xfrm>
          <a:prstGeom prst="rect">
            <a:avLst/>
          </a:prstGeom>
        </p:spPr>
      </p:pic>
      <p:sp>
        <p:nvSpPr>
          <p:cNvPr id="16" name="Номер слайда 3">
            <a:extLst>
              <a:ext uri="{FF2B5EF4-FFF2-40B4-BE49-F238E27FC236}">
                <a16:creationId xmlns="" xmlns:a16="http://schemas.microsoft.com/office/drawing/2014/main" id="{46D7C63C-F1D3-8C59-3F2C-8F0EDD7EDB38}"/>
              </a:ext>
            </a:extLst>
          </p:cNvPr>
          <p:cNvSpPr txBox="1">
            <a:spLocks/>
          </p:cNvSpPr>
          <p:nvPr/>
        </p:nvSpPr>
        <p:spPr>
          <a:xfrm>
            <a:off x="11826244" y="6522471"/>
            <a:ext cx="32969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29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6588DBA-2DCC-41C1-B47D-C153825D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17" y="203642"/>
            <a:ext cx="7823558" cy="285632"/>
          </a:xfrm>
        </p:spPr>
        <p:txBody>
          <a:bodyPr>
            <a:noAutofit/>
          </a:bodyPr>
          <a:lstStyle/>
          <a:p>
            <a:pPr>
              <a:buClr>
                <a:srgbClr val="0C3054"/>
              </a:buClr>
            </a:pPr>
            <a:r>
              <a:rPr lang="ru-RU" sz="1800" kern="0" dirty="0">
                <a:solidFill>
                  <a:schemeClr val="tx1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Портфель проектов </a:t>
            </a:r>
            <a:r>
              <a:rPr lang="en-US" sz="1800" kern="0" dirty="0">
                <a:solidFill>
                  <a:schemeClr val="tx1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SKO</a:t>
            </a:r>
            <a:r>
              <a:rPr lang="ru-RU" sz="1800" kern="0" dirty="0">
                <a:solidFill>
                  <a:schemeClr val="tx1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r>
              <a:rPr lang="kk-KZ" altLang="ru-RU" sz="1800" kern="0" dirty="0">
                <a:solidFill>
                  <a:schemeClr val="tx1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(общая стоимость – более </a:t>
            </a:r>
            <a:r>
              <a:rPr lang="ru-RU" altLang="ru-RU" sz="1800" kern="0" dirty="0" smtClean="0"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3</a:t>
            </a:r>
            <a:r>
              <a:rPr lang="en-US" altLang="ru-RU" sz="1800" kern="0" dirty="0" smtClean="0"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21</a:t>
            </a:r>
            <a:r>
              <a:rPr lang="ru-RU" altLang="ru-RU" sz="1800" kern="0" dirty="0" smtClean="0">
                <a:solidFill>
                  <a:schemeClr val="tx1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r>
              <a:rPr lang="kk-KZ" altLang="ru-RU" sz="1800" kern="0" dirty="0">
                <a:solidFill>
                  <a:schemeClr val="tx1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млрд. тенге)</a:t>
            </a:r>
            <a:endParaRPr lang="en-US" sz="1800" kern="0" dirty="0">
              <a:solidFill>
                <a:schemeClr val="tx1"/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="" xmlns:a16="http://schemas.microsoft.com/office/drawing/2014/main" id="{E67ABB77-182E-4BD0-AF17-DDC0FD535357}"/>
              </a:ext>
            </a:extLst>
          </p:cNvPr>
          <p:cNvSpPr/>
          <p:nvPr/>
        </p:nvSpPr>
        <p:spPr bwMode="gray">
          <a:xfrm rot="16200000">
            <a:off x="-818067" y="3767869"/>
            <a:ext cx="4823897" cy="267429"/>
          </a:xfrm>
          <a:prstGeom prst="roundRect">
            <a:avLst>
              <a:gd name="adj" fmla="val 29976"/>
            </a:avLst>
          </a:prstGeom>
          <a:solidFill>
            <a:srgbClr val="0F4975"/>
          </a:solidFill>
          <a:ln w="19050" algn="ctr">
            <a:noFill/>
            <a:miter lim="800000"/>
            <a:headEnd/>
            <a:tailEnd/>
          </a:ln>
        </p:spPr>
        <p:txBody>
          <a:bodyPr wrap="square" lIns="64159" tIns="64159" rIns="64159" bIns="64159" rtlCol="0" anchor="ctr"/>
          <a:lstStyle/>
          <a:p>
            <a:pPr algn="ctr" defTabSz="727510">
              <a:lnSpc>
                <a:spcPct val="106000"/>
              </a:lnSpc>
            </a:pPr>
            <a:r>
              <a:rPr lang="ru-RU" sz="1270" b="1" dirty="0">
                <a:solidFill>
                  <a:prstClr val="white"/>
                </a:solidFill>
                <a:latin typeface="Segoe UI Light"/>
              </a:rPr>
              <a:t>Инвестиционные проекты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F508E016-CB4B-45EF-9E55-67AA449E48A8}"/>
              </a:ext>
            </a:extLst>
          </p:cNvPr>
          <p:cNvSpPr/>
          <p:nvPr/>
        </p:nvSpPr>
        <p:spPr bwMode="gray">
          <a:xfrm>
            <a:off x="1909502" y="1643749"/>
            <a:ext cx="145491" cy="145491"/>
          </a:xfrm>
          <a:prstGeom prst="ellipse">
            <a:avLst/>
          </a:prstGeom>
          <a:solidFill>
            <a:srgbClr val="0F4975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0725" tIns="70725" rIns="70725" bIns="70725" rtlCol="0" anchor="ctr"/>
          <a:lstStyle/>
          <a:p>
            <a:pPr algn="ctr" defTabSz="727510">
              <a:lnSpc>
                <a:spcPct val="106000"/>
              </a:lnSpc>
            </a:pPr>
            <a:r>
              <a:rPr lang="ru-RU" sz="816" b="1" dirty="0">
                <a:solidFill>
                  <a:prstClr val="white"/>
                </a:solidFill>
                <a:latin typeface="Segoe UI Light"/>
              </a:rPr>
              <a:t>1</a:t>
            </a:r>
            <a:endParaRPr lang="en-US" sz="816" b="1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A45D5D9-B4C8-49D4-97B4-0534BEE150F2}"/>
              </a:ext>
            </a:extLst>
          </p:cNvPr>
          <p:cNvSpPr/>
          <p:nvPr/>
        </p:nvSpPr>
        <p:spPr bwMode="gray">
          <a:xfrm>
            <a:off x="1912334" y="3270702"/>
            <a:ext cx="145491" cy="145491"/>
          </a:xfrm>
          <a:prstGeom prst="ellipse">
            <a:avLst/>
          </a:prstGeom>
          <a:solidFill>
            <a:srgbClr val="0F4975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0725" tIns="70725" rIns="70725" bIns="70725" rtlCol="0" anchor="ctr"/>
          <a:lstStyle/>
          <a:p>
            <a:pPr algn="ctr" defTabSz="727510">
              <a:lnSpc>
                <a:spcPct val="106000"/>
              </a:lnSpc>
            </a:pPr>
            <a:r>
              <a:rPr lang="ru-RU" sz="816" b="1" dirty="0">
                <a:solidFill>
                  <a:prstClr val="white"/>
                </a:solidFill>
                <a:latin typeface="Segoe UI Light"/>
              </a:rPr>
              <a:t>2</a:t>
            </a:r>
            <a:endParaRPr lang="en-US" sz="816" b="1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104DE676-42FD-413E-A460-C09D5BC0C1D4}"/>
              </a:ext>
            </a:extLst>
          </p:cNvPr>
          <p:cNvSpPr/>
          <p:nvPr/>
        </p:nvSpPr>
        <p:spPr bwMode="gray">
          <a:xfrm>
            <a:off x="1921890" y="4672572"/>
            <a:ext cx="145491" cy="145491"/>
          </a:xfrm>
          <a:prstGeom prst="ellipse">
            <a:avLst/>
          </a:prstGeom>
          <a:solidFill>
            <a:srgbClr val="0F4975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0725" tIns="70725" rIns="70725" bIns="70725" rtlCol="0" anchor="ctr"/>
          <a:lstStyle/>
          <a:p>
            <a:pPr algn="ctr" defTabSz="727510">
              <a:lnSpc>
                <a:spcPct val="106000"/>
              </a:lnSpc>
            </a:pPr>
            <a:r>
              <a:rPr lang="ru-RU" sz="816" b="1" dirty="0">
                <a:solidFill>
                  <a:prstClr val="white"/>
                </a:solidFill>
                <a:latin typeface="Segoe UI Light"/>
              </a:rPr>
              <a:t>3</a:t>
            </a:r>
            <a:endParaRPr lang="en-US" sz="816" b="1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64" name="Стрелка: шеврон 63">
            <a:extLst>
              <a:ext uri="{FF2B5EF4-FFF2-40B4-BE49-F238E27FC236}">
                <a16:creationId xmlns="" xmlns:a16="http://schemas.microsoft.com/office/drawing/2014/main" id="{F2C7F73A-F38C-4032-91C7-58B144FEE5DB}"/>
              </a:ext>
            </a:extLst>
          </p:cNvPr>
          <p:cNvSpPr/>
          <p:nvPr/>
        </p:nvSpPr>
        <p:spPr bwMode="gray">
          <a:xfrm>
            <a:off x="5949345" y="996803"/>
            <a:ext cx="4899304" cy="408348"/>
          </a:xfrm>
          <a:prstGeom prst="chevron">
            <a:avLst/>
          </a:prstGeom>
          <a:solidFill>
            <a:schemeClr val="bg1"/>
          </a:solidFill>
          <a:ln w="19050" algn="ctr">
            <a:solidFill>
              <a:srgbClr val="0F4975"/>
            </a:solidFill>
            <a:miter lim="800000"/>
            <a:headEnd/>
            <a:tailEnd/>
          </a:ln>
        </p:spPr>
        <p:txBody>
          <a:bodyPr wrap="square" lIns="64159" tIns="64159" rIns="64159" bIns="64159" rtlCol="0" anchor="ctr"/>
          <a:lstStyle/>
          <a:p>
            <a:pPr algn="ctr" defTabSz="727510">
              <a:lnSpc>
                <a:spcPct val="106000"/>
              </a:lnSpc>
            </a:pPr>
            <a:r>
              <a:rPr lang="ru-RU" sz="1273" b="1" dirty="0">
                <a:solidFill>
                  <a:prstClr val="black"/>
                </a:solidFill>
                <a:latin typeface="Segoe UI Light"/>
              </a:rPr>
              <a:t>Перспективные проекты</a:t>
            </a:r>
            <a:r>
              <a:rPr lang="en-US" sz="1273" b="1" dirty="0">
                <a:solidFill>
                  <a:prstClr val="black"/>
                </a:solidFill>
                <a:latin typeface="Segoe UI Light"/>
              </a:rPr>
              <a:t>                                                  </a:t>
            </a:r>
            <a:r>
              <a:rPr lang="ru-RU" sz="1273" b="1" dirty="0">
                <a:solidFill>
                  <a:prstClr val="black"/>
                </a:solidFill>
                <a:latin typeface="Segoe UI Light"/>
              </a:rPr>
              <a:t>более 143 млрд. тенге</a:t>
            </a:r>
          </a:p>
        </p:txBody>
      </p:sp>
      <p:sp>
        <p:nvSpPr>
          <p:cNvPr id="75" name="Стрелка: пятиугольник 74">
            <a:extLst>
              <a:ext uri="{FF2B5EF4-FFF2-40B4-BE49-F238E27FC236}">
                <a16:creationId xmlns="" xmlns:a16="http://schemas.microsoft.com/office/drawing/2014/main" id="{FA41BBC4-9A84-45B5-96B9-16D54FE988F0}"/>
              </a:ext>
            </a:extLst>
          </p:cNvPr>
          <p:cNvSpPr/>
          <p:nvPr/>
        </p:nvSpPr>
        <p:spPr bwMode="gray">
          <a:xfrm>
            <a:off x="1880288" y="1007076"/>
            <a:ext cx="3977461" cy="413218"/>
          </a:xfrm>
          <a:prstGeom prst="homePlate">
            <a:avLst/>
          </a:prstGeom>
          <a:solidFill>
            <a:srgbClr val="0F4975"/>
          </a:solidFill>
          <a:ln w="19050" algn="ctr">
            <a:solidFill>
              <a:srgbClr val="0F4975"/>
            </a:solidFill>
            <a:miter lim="800000"/>
            <a:headEnd/>
            <a:tailEnd/>
          </a:ln>
        </p:spPr>
        <p:txBody>
          <a:bodyPr wrap="square" lIns="64159" tIns="64159" rIns="64159" bIns="64159" rtlCol="0" anchor="ctr"/>
          <a:lstStyle/>
          <a:p>
            <a:pPr algn="ctr" defTabSz="727510">
              <a:lnSpc>
                <a:spcPct val="106000"/>
              </a:lnSpc>
            </a:pPr>
            <a:r>
              <a:rPr lang="ru-RU" sz="1273" b="1" dirty="0">
                <a:solidFill>
                  <a:prstClr val="white"/>
                </a:solidFill>
                <a:latin typeface="Segoe UI Light"/>
              </a:rPr>
              <a:t>Текущие проекты</a:t>
            </a:r>
            <a:endParaRPr lang="en-US" sz="1273" b="1" dirty="0">
              <a:solidFill>
                <a:prstClr val="white"/>
              </a:solidFill>
              <a:latin typeface="Segoe UI Light"/>
            </a:endParaRPr>
          </a:p>
          <a:p>
            <a:pPr algn="ctr" defTabSz="727510">
              <a:lnSpc>
                <a:spcPct val="106000"/>
              </a:lnSpc>
            </a:pPr>
            <a:r>
              <a:rPr lang="en-US" sz="1273" b="1" dirty="0">
                <a:solidFill>
                  <a:prstClr val="white"/>
                </a:solidFill>
                <a:latin typeface="Segoe UI Light"/>
              </a:rPr>
              <a:t> </a:t>
            </a:r>
            <a:r>
              <a:rPr lang="ru-RU" sz="1273" b="1" dirty="0">
                <a:solidFill>
                  <a:prstClr val="white"/>
                </a:solidFill>
                <a:latin typeface="Segoe UI Light"/>
              </a:rPr>
              <a:t>более </a:t>
            </a:r>
            <a:r>
              <a:rPr lang="ru-RU" sz="1273" b="1" dirty="0" smtClean="0">
                <a:solidFill>
                  <a:prstClr val="white"/>
                </a:solidFill>
                <a:latin typeface="Segoe UI Light"/>
              </a:rPr>
              <a:t>1</a:t>
            </a:r>
            <a:r>
              <a:rPr lang="en-US" sz="1273" b="1" dirty="0" smtClean="0">
                <a:solidFill>
                  <a:prstClr val="white"/>
                </a:solidFill>
                <a:latin typeface="Segoe UI Light"/>
              </a:rPr>
              <a:t>78</a:t>
            </a:r>
            <a:r>
              <a:rPr lang="ru-RU" sz="1273" b="1" dirty="0" smtClean="0">
                <a:solidFill>
                  <a:prstClr val="white"/>
                </a:solidFill>
                <a:latin typeface="Segoe UI Light"/>
              </a:rPr>
              <a:t> </a:t>
            </a:r>
            <a:r>
              <a:rPr lang="ru-RU" sz="1273" b="1" dirty="0">
                <a:solidFill>
                  <a:prstClr val="white"/>
                </a:solidFill>
                <a:latin typeface="Segoe UI Light"/>
              </a:rPr>
              <a:t>млрд. тенге</a:t>
            </a:r>
          </a:p>
        </p:txBody>
      </p:sp>
      <p:sp>
        <p:nvSpPr>
          <p:cNvPr id="81" name="Rectangle: Rounded Corners 21">
            <a:extLst>
              <a:ext uri="{FF2B5EF4-FFF2-40B4-BE49-F238E27FC236}">
                <a16:creationId xmlns="" xmlns:a16="http://schemas.microsoft.com/office/drawing/2014/main" id="{E6C720A3-AC67-4CE6-878A-9E1E0B592341}"/>
              </a:ext>
            </a:extLst>
          </p:cNvPr>
          <p:cNvSpPr/>
          <p:nvPr/>
        </p:nvSpPr>
        <p:spPr bwMode="gray">
          <a:xfrm>
            <a:off x="2157430" y="1489635"/>
            <a:ext cx="3519564" cy="1621602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F4975"/>
            </a:solidFill>
            <a:miter lim="800000"/>
            <a:headEnd/>
            <a:tailEnd/>
          </a:ln>
        </p:spPr>
        <p:txBody>
          <a:bodyPr wrap="square" lIns="64159" tIns="64159" rIns="64159" bIns="64159" rtlCol="0" anchor="ctr"/>
          <a:lstStyle/>
          <a:p>
            <a:pPr algn="ctr" defTabSz="727510"/>
            <a:r>
              <a:rPr lang="ru-RU" sz="800" b="1" dirty="0">
                <a:solidFill>
                  <a:srgbClr val="ED8B00"/>
                </a:solidFill>
                <a:latin typeface="Segoe UI Light"/>
              </a:rPr>
              <a:t>Производство серной кислоты </a:t>
            </a:r>
          </a:p>
          <a:p>
            <a:pPr algn="ctr" defTabSz="727510"/>
            <a:r>
              <a:rPr lang="ru-RU" sz="800" dirty="0">
                <a:solidFill>
                  <a:srgbClr val="ED8B00"/>
                </a:solidFill>
                <a:latin typeface="Segoe UI Light"/>
              </a:rPr>
              <a:t>(расширение ТОО «</a:t>
            </a:r>
            <a:r>
              <a:rPr lang="en-US" sz="800" dirty="0">
                <a:solidFill>
                  <a:srgbClr val="ED8B00"/>
                </a:solidFill>
                <a:latin typeface="Segoe UI Light"/>
              </a:rPr>
              <a:t>SSAP</a:t>
            </a:r>
            <a:r>
              <a:rPr lang="en-US" sz="800" dirty="0" smtClean="0">
                <a:solidFill>
                  <a:srgbClr val="ED8B00"/>
                </a:solidFill>
                <a:latin typeface="Segoe UI Light"/>
              </a:rPr>
              <a:t>» </a:t>
            </a:r>
            <a:r>
              <a:rPr lang="ru-RU" sz="800" dirty="0" err="1" smtClean="0">
                <a:solidFill>
                  <a:srgbClr val="ED8B00"/>
                </a:solidFill>
                <a:latin typeface="Segoe UI Light"/>
              </a:rPr>
              <a:t>г.Степногорск</a:t>
            </a:r>
            <a:r>
              <a:rPr lang="ru-RU" sz="800" dirty="0" smtClean="0">
                <a:solidFill>
                  <a:srgbClr val="ED8B00"/>
                </a:solidFill>
                <a:latin typeface="Segoe UI Light"/>
              </a:rPr>
              <a:t>)</a:t>
            </a:r>
            <a:endParaRPr lang="ru-RU" sz="800" dirty="0">
              <a:solidFill>
                <a:srgbClr val="ED8B00"/>
              </a:solidFill>
              <a:latin typeface="Segoe UI Light"/>
            </a:endParaRPr>
          </a:p>
          <a:p>
            <a:pPr lvl="0" algn="just" defTabSz="742970">
              <a:spcBef>
                <a:spcPts val="600"/>
              </a:spcBef>
              <a:buClr>
                <a:srgbClr val="6DBFB4"/>
              </a:buClr>
            </a:pPr>
            <a:r>
              <a:rPr lang="kk-KZ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Участники: </a:t>
            </a:r>
            <a:r>
              <a:rPr lang="kk-KZ" alt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ТОО «</a:t>
            </a:r>
            <a:r>
              <a:rPr lang="en-US" altLang="ru-RU" sz="800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Samruk-Kazyna</a:t>
            </a:r>
            <a:r>
              <a:rPr lang="en-US" alt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</a:t>
            </a:r>
            <a:r>
              <a:rPr lang="en-US" altLang="ru-RU" sz="800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Ondeu</a:t>
            </a:r>
            <a:r>
              <a:rPr lang="kk-KZ" alt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»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-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90,11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%</a:t>
            </a:r>
            <a:endParaRPr lang="ru-RU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Arial"/>
            </a:endParaRPr>
          </a:p>
          <a:p>
            <a:pPr lvl="0" algn="just" defTabSz="742970">
              <a:buClr>
                <a:srgbClr val="6DBFB4"/>
              </a:buClr>
            </a:pPr>
            <a:r>
              <a:rPr lang="en-US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                 </a:t>
            </a:r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АО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«НАК </a:t>
            </a:r>
            <a:r>
              <a:rPr lang="ru-RU" sz="800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Казатомпром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» - 9,89%</a:t>
            </a:r>
          </a:p>
          <a:p>
            <a:pPr marL="0" lvl="2" defTabSz="867948">
              <a:buClr>
                <a:srgbClr val="6DBFB4"/>
              </a:buClr>
              <a:buSzPct val="100000"/>
              <a:defRPr/>
            </a:pP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Стоимость проекта: 19,8 млрд. тенге</a:t>
            </a:r>
          </a:p>
          <a:p>
            <a:pPr marL="0" lvl="2" defTabSz="867948">
              <a:buClr>
                <a:srgbClr val="6DBFB4"/>
              </a:buClr>
              <a:buSzPct val="100000"/>
              <a:defRPr/>
            </a:pP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D/E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: 72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%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/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28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%</a:t>
            </a:r>
            <a:endParaRPr lang="ru-RU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Arial"/>
            </a:endParaRPr>
          </a:p>
          <a:p>
            <a:pPr marL="0" lvl="2" defTabSz="867948">
              <a:buClr>
                <a:srgbClr val="6DBFB4"/>
              </a:buClr>
              <a:buSzPct val="100000"/>
              <a:defRPr/>
            </a:pP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Дата ввода в эксплуатацию: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202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6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г.</a:t>
            </a:r>
          </a:p>
          <a:p>
            <a:pPr marL="0" lvl="2" defTabSz="867948">
              <a:buClr>
                <a:srgbClr val="6DBFB4"/>
              </a:buClr>
              <a:buSzPct val="100000"/>
              <a:defRPr/>
            </a:pP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Постоянные рабочие места – 122 человек</a:t>
            </a:r>
            <a:endParaRPr lang="en-US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Arial"/>
            </a:endParaRPr>
          </a:p>
          <a:p>
            <a:pPr marL="0" lvl="2" defTabSz="867948">
              <a:buClr>
                <a:srgbClr val="6DBFB4"/>
              </a:buClr>
              <a:buSzPct val="100000"/>
              <a:defRPr/>
            </a:pP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Параметры</a:t>
            </a:r>
          </a:p>
          <a:p>
            <a:pPr marL="0" lvl="2" defTabSz="867948">
              <a:buClr>
                <a:srgbClr val="6DBFB4"/>
              </a:buClr>
              <a:buSzPct val="100000"/>
              <a:defRPr/>
            </a:pP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NPV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FCF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Е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    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-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7,5 млрд. тенге</a:t>
            </a:r>
            <a:endParaRPr lang="en-US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Arial"/>
            </a:endParaRPr>
          </a:p>
          <a:p>
            <a:pPr marL="0" lvl="2" defTabSz="867948">
              <a:buClr>
                <a:srgbClr val="6DBFB4"/>
              </a:buClr>
              <a:buSzPct val="100000"/>
              <a:defRPr/>
            </a:pP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IRR             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  -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17,9%</a:t>
            </a:r>
            <a:endParaRPr lang="en-US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</a:endParaRPr>
          </a:p>
          <a:p>
            <a:pPr marL="0" lvl="2" defTabSz="867948">
              <a:buClr>
                <a:srgbClr val="6DBFB4"/>
              </a:buClr>
              <a:buSzPct val="100000"/>
              <a:defRPr/>
            </a:pP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DPBP     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 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    -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 10,8 лет</a:t>
            </a:r>
            <a:endParaRPr lang="en-US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Arial"/>
            </a:endParaRPr>
          </a:p>
        </p:txBody>
      </p:sp>
      <p:sp>
        <p:nvSpPr>
          <p:cNvPr id="83" name="Rectangle: Rounded Corners 21">
            <a:extLst>
              <a:ext uri="{FF2B5EF4-FFF2-40B4-BE49-F238E27FC236}">
                <a16:creationId xmlns="" xmlns:a16="http://schemas.microsoft.com/office/drawing/2014/main" id="{E6C720A3-AC67-4CE6-878A-9E1E0B592341}"/>
              </a:ext>
            </a:extLst>
          </p:cNvPr>
          <p:cNvSpPr/>
          <p:nvPr/>
        </p:nvSpPr>
        <p:spPr bwMode="gray">
          <a:xfrm>
            <a:off x="2109236" y="3146432"/>
            <a:ext cx="3567758" cy="1334507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F4975"/>
            </a:solidFill>
            <a:miter lim="800000"/>
            <a:headEnd/>
            <a:tailEnd/>
          </a:ln>
        </p:spPr>
        <p:txBody>
          <a:bodyPr wrap="square" lIns="70725" tIns="70725" rIns="70725" bIns="70725" rtlCol="0" anchor="ctr"/>
          <a:lstStyle/>
          <a:p>
            <a:pPr algn="ctr" defTabSz="898646">
              <a:buClr>
                <a:srgbClr val="6FC2B4"/>
              </a:buClr>
              <a:buSzPct val="100000"/>
              <a:defRPr/>
            </a:pPr>
            <a:r>
              <a:rPr lang="ru-RU" sz="800" b="1" dirty="0">
                <a:solidFill>
                  <a:srgbClr val="ED8B00"/>
                </a:solidFill>
                <a:latin typeface="Segoe UI Light"/>
              </a:rPr>
              <a:t>Производство </a:t>
            </a:r>
            <a:r>
              <a:rPr lang="ru-RU" sz="800" b="1" dirty="0" smtClean="0">
                <a:solidFill>
                  <a:srgbClr val="ED8B00"/>
                </a:solidFill>
                <a:latin typeface="Segoe UI Light"/>
              </a:rPr>
              <a:t>метанола </a:t>
            </a:r>
          </a:p>
          <a:p>
            <a:pPr algn="ctr" defTabSz="898646">
              <a:buClr>
                <a:srgbClr val="6FC2B4"/>
              </a:buClr>
              <a:buSzPct val="100000"/>
              <a:defRPr/>
            </a:pPr>
            <a:r>
              <a:rPr lang="ru-RU" sz="800" b="1" dirty="0" smtClean="0">
                <a:solidFill>
                  <a:srgbClr val="ED8B00"/>
                </a:solidFill>
                <a:latin typeface="Segoe UI Light"/>
              </a:rPr>
              <a:t>(</a:t>
            </a:r>
            <a:r>
              <a:rPr lang="ru-RU" sz="800" b="1" dirty="0" err="1" smtClean="0">
                <a:solidFill>
                  <a:srgbClr val="ED8B00"/>
                </a:solidFill>
                <a:latin typeface="Segoe UI Light"/>
              </a:rPr>
              <a:t>г.Уральск</a:t>
            </a:r>
            <a:r>
              <a:rPr lang="ru-RU" sz="800" b="1" dirty="0" smtClean="0">
                <a:solidFill>
                  <a:srgbClr val="ED8B00"/>
                </a:solidFill>
                <a:latin typeface="Segoe UI Light"/>
              </a:rPr>
              <a:t>, до </a:t>
            </a:r>
            <a:r>
              <a:rPr lang="ru-RU" sz="800" b="1" dirty="0">
                <a:solidFill>
                  <a:srgbClr val="ED8B00"/>
                </a:solidFill>
                <a:latin typeface="Segoe UI Light"/>
              </a:rPr>
              <a:t>130 тыс. тонн метанола в год)</a:t>
            </a:r>
          </a:p>
          <a:p>
            <a:pPr fontAlgn="ctr">
              <a:spcBef>
                <a:spcPts val="600"/>
              </a:spcBef>
            </a:pPr>
            <a:r>
              <a:rPr lang="kk-KZ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Участники: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Физические лица – не менее 51%;</a:t>
            </a:r>
          </a:p>
          <a:p>
            <a:pPr fontAlgn="ctr"/>
            <a:r>
              <a:rPr lang="kk-KZ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                 СК </a:t>
            </a:r>
            <a:r>
              <a:rPr lang="kk-KZ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Инвест – до 49%, в т.ч. доля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SKO</a:t>
            </a:r>
            <a:r>
              <a:rPr lang="kk-KZ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(по </a:t>
            </a:r>
            <a:r>
              <a:rPr lang="kk-KZ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согласованию</a:t>
            </a:r>
            <a:r>
              <a:rPr lang="kk-KZ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)</a:t>
            </a:r>
            <a:endParaRPr lang="ru-RU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</a:endParaRPr>
          </a:p>
          <a:p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Стоимость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проекта: 75 млрд. </a:t>
            </a:r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тенге</a:t>
            </a:r>
          </a:p>
          <a:p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Arial"/>
              </a:rPr>
              <a:t>Дата запуска: 2 полугодие 2025 г.</a:t>
            </a:r>
          </a:p>
          <a:p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Постоянные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рабочие места – 231 человек</a:t>
            </a:r>
          </a:p>
          <a:p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Параметры: Р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I </a:t>
            </a:r>
            <a:r>
              <a:rPr lang="en-US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1,22</a:t>
            </a:r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, </a:t>
            </a:r>
            <a:r>
              <a:rPr lang="en-US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PBP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8,9 </a:t>
            </a:r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лет, </a:t>
            </a:r>
            <a:r>
              <a:rPr lang="en-US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NPV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15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,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7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млрд.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</a:t>
            </a:r>
            <a:r>
              <a:rPr lang="ru-RU" sz="800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тг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. </a:t>
            </a:r>
          </a:p>
          <a:p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IRR 18,65%</a:t>
            </a:r>
            <a:endParaRPr lang="ru-RU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</a:endParaRPr>
          </a:p>
          <a:p>
            <a:pPr defTabSz="898646">
              <a:spcAft>
                <a:spcPts val="544"/>
              </a:spcAft>
              <a:defRPr/>
            </a:pPr>
            <a:endParaRPr lang="ru-RU" sz="800" b="1" dirty="0">
              <a:solidFill>
                <a:prstClr val="black"/>
              </a:solidFill>
              <a:sym typeface="Segoe UI Black"/>
            </a:endParaRPr>
          </a:p>
        </p:txBody>
      </p:sp>
      <p:sp>
        <p:nvSpPr>
          <p:cNvPr id="84" name="Rectangle: Rounded Corners 21">
            <a:extLst>
              <a:ext uri="{FF2B5EF4-FFF2-40B4-BE49-F238E27FC236}">
                <a16:creationId xmlns="" xmlns:a16="http://schemas.microsoft.com/office/drawing/2014/main" id="{E6C720A3-AC67-4CE6-878A-9E1E0B592341}"/>
              </a:ext>
            </a:extLst>
          </p:cNvPr>
          <p:cNvSpPr/>
          <p:nvPr/>
        </p:nvSpPr>
        <p:spPr bwMode="gray">
          <a:xfrm>
            <a:off x="2109236" y="4535104"/>
            <a:ext cx="3519564" cy="1778430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F4975"/>
            </a:solidFill>
            <a:miter lim="800000"/>
            <a:headEnd/>
            <a:tailEnd/>
          </a:ln>
        </p:spPr>
        <p:txBody>
          <a:bodyPr wrap="square" lIns="70725" tIns="70725" rIns="70725" bIns="70725" rtlCol="0" anchor="ctr"/>
          <a:lstStyle/>
          <a:p>
            <a:pPr algn="ctr" defTabSz="898646">
              <a:lnSpc>
                <a:spcPct val="110000"/>
              </a:lnSpc>
              <a:buClr>
                <a:srgbClr val="6FC2B4"/>
              </a:buClr>
              <a:buSzPct val="100000"/>
              <a:defRPr/>
            </a:pPr>
            <a:r>
              <a:rPr lang="ru-RU" sz="800" b="1" dirty="0">
                <a:solidFill>
                  <a:srgbClr val="ED8B00"/>
                </a:solidFill>
                <a:latin typeface="Segoe UI Light"/>
              </a:rPr>
              <a:t>Производство серной кислоты </a:t>
            </a:r>
            <a:endParaRPr lang="ru-RU" sz="800" b="1" dirty="0" smtClean="0">
              <a:solidFill>
                <a:srgbClr val="ED8B00"/>
              </a:solidFill>
              <a:latin typeface="Segoe UI Light"/>
            </a:endParaRPr>
          </a:p>
          <a:p>
            <a:pPr algn="ctr" defTabSz="898646">
              <a:lnSpc>
                <a:spcPct val="110000"/>
              </a:lnSpc>
              <a:buClr>
                <a:srgbClr val="6FC2B4"/>
              </a:buClr>
              <a:buSzPct val="100000"/>
              <a:defRPr/>
            </a:pPr>
            <a:r>
              <a:rPr lang="ru-RU" sz="800" dirty="0" smtClean="0">
                <a:solidFill>
                  <a:srgbClr val="ED8B00"/>
                </a:solidFill>
                <a:latin typeface="Segoe UI Light"/>
              </a:rPr>
              <a:t>(</a:t>
            </a:r>
            <a:r>
              <a:rPr lang="ru-RU" sz="800" dirty="0">
                <a:solidFill>
                  <a:srgbClr val="ED8B00"/>
                </a:solidFill>
                <a:latin typeface="Segoe UI Light"/>
              </a:rPr>
              <a:t>800 тыс. </a:t>
            </a:r>
            <a:r>
              <a:rPr lang="ru-RU" sz="800" dirty="0" smtClean="0">
                <a:solidFill>
                  <a:srgbClr val="ED8B00"/>
                </a:solidFill>
                <a:latin typeface="Segoe UI Light"/>
              </a:rPr>
              <a:t>тонн, </a:t>
            </a:r>
            <a:r>
              <a:rPr lang="ru-RU" sz="800" dirty="0">
                <a:solidFill>
                  <a:srgbClr val="ED8B00"/>
                </a:solidFill>
                <a:latin typeface="Segoe UI Light"/>
              </a:rPr>
              <a:t>п. </a:t>
            </a:r>
            <a:r>
              <a:rPr lang="ru-RU" sz="800" dirty="0" err="1">
                <a:solidFill>
                  <a:srgbClr val="ED8B00"/>
                </a:solidFill>
                <a:latin typeface="Segoe UI Light"/>
              </a:rPr>
              <a:t>Тайконур</a:t>
            </a:r>
            <a:r>
              <a:rPr lang="ru-RU" sz="800" dirty="0">
                <a:solidFill>
                  <a:srgbClr val="ED8B00"/>
                </a:solidFill>
                <a:latin typeface="Segoe UI Light"/>
              </a:rPr>
              <a:t>, </a:t>
            </a:r>
            <a:r>
              <a:rPr lang="ru-RU" sz="800" dirty="0" err="1">
                <a:solidFill>
                  <a:srgbClr val="ED8B00"/>
                </a:solidFill>
                <a:latin typeface="Segoe UI Light"/>
              </a:rPr>
              <a:t>Созакский</a:t>
            </a:r>
            <a:r>
              <a:rPr lang="ru-RU" sz="800" dirty="0">
                <a:solidFill>
                  <a:srgbClr val="ED8B00"/>
                </a:solidFill>
                <a:latin typeface="Segoe UI Light"/>
              </a:rPr>
              <a:t> район, Туркестанская область)</a:t>
            </a:r>
          </a:p>
          <a:p>
            <a:pPr defTabSz="898646">
              <a:lnSpc>
                <a:spcPct val="110000"/>
              </a:lnSpc>
              <a:spcBef>
                <a:spcPts val="600"/>
              </a:spcBef>
              <a:buClr>
                <a:srgbClr val="6FC2B4"/>
              </a:buClr>
              <a:buSzPct val="100000"/>
              <a:defRPr/>
            </a:pPr>
            <a:r>
              <a:rPr lang="kk-KZ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Участники</a:t>
            </a:r>
            <a:r>
              <a:rPr lang="kk-KZ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: </a:t>
            </a:r>
            <a:r>
              <a:rPr lang="kk-KZ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АО</a:t>
            </a:r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«НАК «</a:t>
            </a:r>
            <a:r>
              <a:rPr lang="ru-RU" sz="800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Казатомпром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»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-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75</a:t>
            </a:r>
            <a:r>
              <a:rPr lang="en-US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%</a:t>
            </a:r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, </a:t>
            </a:r>
          </a:p>
          <a:p>
            <a:pPr defTabSz="898646">
              <a:lnSpc>
                <a:spcPct val="110000"/>
              </a:lnSpc>
              <a:buClr>
                <a:srgbClr val="6FC2B4"/>
              </a:buClr>
              <a:buSzPct val="100000"/>
              <a:defRPr/>
            </a:pP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</a:t>
            </a:r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               </a:t>
            </a:r>
            <a:r>
              <a:rPr lang="kk-KZ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ТОО </a:t>
            </a:r>
            <a:r>
              <a:rPr lang="kk-KZ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«</a:t>
            </a:r>
            <a:r>
              <a:rPr lang="en-US" sz="800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Samruk-Kazyna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</a:t>
            </a:r>
            <a:r>
              <a:rPr lang="en-US" sz="800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Ondeu</a:t>
            </a:r>
            <a:r>
              <a:rPr lang="kk-KZ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»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-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25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%</a:t>
            </a:r>
            <a:endParaRPr lang="ru-RU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</a:endParaRPr>
          </a:p>
          <a:p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Стоимость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проекта: 83 млрд. тенге</a:t>
            </a:r>
          </a:p>
          <a:p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D/E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: 60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%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/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40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%</a:t>
            </a:r>
            <a:endParaRPr lang="ru-RU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</a:endParaRPr>
          </a:p>
          <a:p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Дата ввода в эксплуатацию: </a:t>
            </a:r>
            <a:r>
              <a:rPr lang="en-US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202</a:t>
            </a:r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5</a:t>
            </a:r>
            <a:r>
              <a:rPr lang="en-US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</a:t>
            </a:r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г.</a:t>
            </a:r>
          </a:p>
          <a:p>
            <a:r>
              <a:rPr lang="ru-RU" sz="800" dirty="0" smtClean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Постоянные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рабочие места – 300 человек</a:t>
            </a:r>
          </a:p>
          <a:p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Параметры</a:t>
            </a:r>
          </a:p>
          <a:p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NPV             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-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6,2 млрд. тенге</a:t>
            </a:r>
          </a:p>
          <a:p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IRR             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  -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14,94%</a:t>
            </a:r>
          </a:p>
          <a:p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DPBP      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  </a:t>
            </a:r>
            <a:r>
              <a:rPr lang="en-US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    -</a:t>
            </a:r>
            <a:r>
              <a:rPr lang="ru-RU" sz="800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</a:rPr>
              <a:t> 9 лет</a:t>
            </a:r>
          </a:p>
          <a:p>
            <a:pPr algn="ctr" defTabSz="898646"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endParaRPr lang="ru-RU" sz="800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Segoe UI Black"/>
            </a:endParaRPr>
          </a:p>
        </p:txBody>
      </p:sp>
      <p:sp>
        <p:nvSpPr>
          <p:cNvPr id="86" name="Rectangle: Rounded Corners 21">
            <a:extLst>
              <a:ext uri="{FF2B5EF4-FFF2-40B4-BE49-F238E27FC236}">
                <a16:creationId xmlns="" xmlns:a16="http://schemas.microsoft.com/office/drawing/2014/main" id="{E6C720A3-AC67-4CE6-878A-9E1E0B592341}"/>
              </a:ext>
            </a:extLst>
          </p:cNvPr>
          <p:cNvSpPr/>
          <p:nvPr/>
        </p:nvSpPr>
        <p:spPr bwMode="gray">
          <a:xfrm>
            <a:off x="6122307" y="1761369"/>
            <a:ext cx="4726342" cy="856220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F4975"/>
            </a:solidFill>
            <a:miter lim="800000"/>
            <a:headEnd/>
            <a:tailEnd/>
          </a:ln>
        </p:spPr>
        <p:txBody>
          <a:bodyPr wrap="square" lIns="70725" tIns="70725" rIns="70725" bIns="70725" rtlCol="0" anchor="ctr"/>
          <a:lstStyle/>
          <a:p>
            <a:pPr algn="ctr" defTabSz="898646">
              <a:buClr>
                <a:srgbClr val="6FC2B4"/>
              </a:buClr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ru-RU" sz="1089" b="1" dirty="0">
                <a:solidFill>
                  <a:srgbClr val="43B02A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Производство сульфата аммония</a:t>
            </a:r>
            <a:endParaRPr lang="en-US" sz="1089" b="1" dirty="0">
              <a:solidFill>
                <a:srgbClr val="43B02A"/>
              </a:solidFill>
              <a:latin typeface="Segoe UI Light"/>
              <a:ea typeface="Segoe UI Light"/>
              <a:cs typeface="Segoe UI Light"/>
              <a:sym typeface="Segoe UI Light"/>
            </a:endParaRPr>
          </a:p>
          <a:p>
            <a:pPr algn="ctr" defTabSz="898646"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kk-KZ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Участники: </a:t>
            </a:r>
            <a:r>
              <a:rPr lang="en-US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SKO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, </a:t>
            </a:r>
            <a:r>
              <a:rPr lang="en-US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Chevron Direct Investment Fund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, </a:t>
            </a:r>
            <a:r>
              <a:rPr lang="kk-KZ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ТОО 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«</a:t>
            </a:r>
            <a:r>
              <a:rPr lang="ru-RU" sz="953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КазФосфат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»</a:t>
            </a:r>
          </a:p>
          <a:p>
            <a:pPr algn="ctr" defTabSz="898646"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kk-KZ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Стоимость:</a:t>
            </a:r>
            <a:r>
              <a:rPr lang="en-US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 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30 млрд. тенге </a:t>
            </a:r>
            <a:endParaRPr lang="en-US" sz="953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Segoe UI Light"/>
            </a:endParaRPr>
          </a:p>
          <a:p>
            <a:pPr marL="155539" indent="-155539" algn="ctr" defTabSz="898646">
              <a:buClr>
                <a:srgbClr val="6FC2B4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Проводится техническое обследование потенциальной площадки для проекта</a:t>
            </a:r>
          </a:p>
          <a:p>
            <a:pPr marL="155539" indent="-155539" algn="ctr" defTabSz="898646">
              <a:buClr>
                <a:srgbClr val="6FC2B4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Ведется разработка Бизнес-плана</a:t>
            </a:r>
          </a:p>
        </p:txBody>
      </p:sp>
      <p:sp>
        <p:nvSpPr>
          <p:cNvPr id="92" name="Rectangle: Rounded Corners 21">
            <a:extLst>
              <a:ext uri="{FF2B5EF4-FFF2-40B4-BE49-F238E27FC236}">
                <a16:creationId xmlns="" xmlns:a16="http://schemas.microsoft.com/office/drawing/2014/main" id="{E6C720A3-AC67-4CE6-878A-9E1E0B592341}"/>
              </a:ext>
            </a:extLst>
          </p:cNvPr>
          <p:cNvSpPr/>
          <p:nvPr/>
        </p:nvSpPr>
        <p:spPr bwMode="gray">
          <a:xfrm>
            <a:off x="6122307" y="2699677"/>
            <a:ext cx="4726342" cy="10350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F4975"/>
            </a:solidFill>
            <a:miter lim="800000"/>
            <a:headEnd/>
            <a:tailEnd/>
          </a:ln>
        </p:spPr>
        <p:txBody>
          <a:bodyPr wrap="square" lIns="70725" tIns="70725" rIns="70725" bIns="70725" rtlCol="0" anchor="ctr"/>
          <a:lstStyle/>
          <a:p>
            <a:pPr algn="ctr" defTabSz="898646">
              <a:lnSpc>
                <a:spcPct val="110000"/>
              </a:lnSpc>
              <a:buClr>
                <a:srgbClr val="6FC2B4"/>
              </a:buClr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ru-RU" sz="1089" b="1" dirty="0">
                <a:solidFill>
                  <a:srgbClr val="43B02A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Производство серной кислоты </a:t>
            </a:r>
            <a:r>
              <a:rPr lang="ru-RU" sz="1089" dirty="0">
                <a:solidFill>
                  <a:srgbClr val="43B02A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(1 млн тонн)</a:t>
            </a:r>
          </a:p>
          <a:p>
            <a:pPr algn="ctr" defTabSz="898646"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kk-KZ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Участники: </a:t>
            </a:r>
            <a:r>
              <a:rPr lang="en-US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SKO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, </a:t>
            </a:r>
            <a:r>
              <a:rPr lang="en-US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Chevron Direct Investment Fund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, </a:t>
            </a:r>
            <a:r>
              <a:rPr lang="kk-KZ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ТОО 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«</a:t>
            </a:r>
            <a:r>
              <a:rPr lang="ru-RU" sz="953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КазФосфат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»</a:t>
            </a:r>
          </a:p>
          <a:p>
            <a:pPr algn="ctr" defTabSz="898646"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kk-KZ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Стоимость: 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95 млрд. тенге</a:t>
            </a:r>
            <a:endParaRPr lang="kk-KZ" sz="953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Segoe UI Light"/>
            </a:endParaRPr>
          </a:p>
          <a:p>
            <a:pPr marL="155539" indent="-155539" algn="ctr" defTabSz="898646">
              <a:buClr>
                <a:srgbClr val="6FC2B4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Ведутся переговоры по согласованию и подписанию базового соглашения</a:t>
            </a:r>
            <a:endParaRPr lang="en-US" sz="953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Segoe UI Light"/>
            </a:endParaRPr>
          </a:p>
          <a:p>
            <a:pPr marL="155539" indent="-155539" algn="ctr" defTabSz="898646">
              <a:buClr>
                <a:srgbClr val="6FC2B4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Достигнута договоренность: разработка ТЭО за счет средств с ТОО «</a:t>
            </a:r>
            <a:r>
              <a:rPr lang="ru-RU" sz="953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КазФосфат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»</a:t>
            </a:r>
          </a:p>
        </p:txBody>
      </p:sp>
      <p:sp>
        <p:nvSpPr>
          <p:cNvPr id="93" name="Rectangle: Rounded Corners 21">
            <a:extLst>
              <a:ext uri="{FF2B5EF4-FFF2-40B4-BE49-F238E27FC236}">
                <a16:creationId xmlns="" xmlns:a16="http://schemas.microsoft.com/office/drawing/2014/main" id="{E6C720A3-AC67-4CE6-878A-9E1E0B592341}"/>
              </a:ext>
            </a:extLst>
          </p:cNvPr>
          <p:cNvSpPr/>
          <p:nvPr/>
        </p:nvSpPr>
        <p:spPr bwMode="gray">
          <a:xfrm>
            <a:off x="6122307" y="3822144"/>
            <a:ext cx="4726342" cy="931761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F4975"/>
            </a:solidFill>
            <a:miter lim="800000"/>
            <a:headEnd/>
            <a:tailEnd/>
          </a:ln>
        </p:spPr>
        <p:txBody>
          <a:bodyPr wrap="square" lIns="70725" tIns="70725" rIns="70725" bIns="70725" rtlCol="0" anchor="ctr"/>
          <a:lstStyle/>
          <a:p>
            <a:pPr algn="ctr" defTabSz="898646">
              <a:lnSpc>
                <a:spcPct val="110000"/>
              </a:lnSpc>
              <a:buClr>
                <a:srgbClr val="6FC2B4"/>
              </a:buClr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kk-KZ" sz="1089" b="1" dirty="0">
                <a:solidFill>
                  <a:srgbClr val="43B02A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Переработка свинцового шлака </a:t>
            </a:r>
          </a:p>
          <a:p>
            <a:pPr algn="ctr" defTabSz="898646"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kk-KZ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Участники: </a:t>
            </a:r>
            <a:r>
              <a:rPr lang="en-US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SKO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, ФПК «</a:t>
            </a:r>
            <a:r>
              <a:rPr lang="ru-RU" sz="953" dirty="0" err="1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Онтустик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» </a:t>
            </a:r>
          </a:p>
          <a:p>
            <a:pPr algn="ctr" defTabSz="898646"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kk-KZ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Стоимость: </a:t>
            </a: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18 млрд. тенге</a:t>
            </a:r>
            <a:endParaRPr lang="kk-KZ" sz="953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Segoe UI Light"/>
            </a:endParaRPr>
          </a:p>
          <a:p>
            <a:pPr algn="ctr" defTabSz="898646">
              <a:buSzPct val="100000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endParaRPr lang="kk-KZ" sz="953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Segoe UI Light"/>
            </a:endParaRPr>
          </a:p>
          <a:p>
            <a:pPr marL="155539" indent="-155539" algn="ctr" defTabSz="898646">
              <a:buClr>
                <a:srgbClr val="6FC2B4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r>
              <a:rPr lang="ru-RU" sz="953" dirty="0">
                <a:solidFill>
                  <a:srgbClr val="5E5E5E"/>
                </a:solidFill>
                <a:latin typeface="Segoe UI Light"/>
                <a:ea typeface="Segoe UI Light"/>
                <a:cs typeface="Segoe UI Light"/>
                <a:sym typeface="Segoe UI Light"/>
              </a:rPr>
              <a:t>Ведется разработка Концепции и финансовой модели проекта</a:t>
            </a:r>
            <a:endParaRPr lang="kk-KZ" sz="953" dirty="0">
              <a:solidFill>
                <a:srgbClr val="5E5E5E"/>
              </a:solidFill>
              <a:latin typeface="Segoe UI Light"/>
              <a:ea typeface="Segoe UI Light"/>
              <a:cs typeface="Segoe UI Light"/>
              <a:sym typeface="Segoe UI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58C5C12-2A46-12D4-B4EE-932AB41E0C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10156" y="5861717"/>
            <a:ext cx="973425" cy="9890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3874568-3365-7BB9-1274-CA953D962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09" y="206548"/>
            <a:ext cx="839399" cy="6748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F263571-9D72-7256-A430-5425D280EC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231392" y="517100"/>
            <a:ext cx="11011272" cy="467475"/>
          </a:xfrm>
          <a:prstGeom prst="rect">
            <a:avLst/>
          </a:prstGeom>
        </p:spPr>
      </p:pic>
      <p:sp>
        <p:nvSpPr>
          <p:cNvPr id="7" name="Номер слайда 3">
            <a:extLst>
              <a:ext uri="{FF2B5EF4-FFF2-40B4-BE49-F238E27FC236}">
                <a16:creationId xmlns="" xmlns:a16="http://schemas.microsoft.com/office/drawing/2014/main" id="{45A4171A-D9A3-DDD3-C722-70F51C4D32E5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20</a:t>
            </a:fld>
            <a:endParaRPr lang="ru-RU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08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891" y="6309098"/>
            <a:ext cx="4258556" cy="153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544"/>
              </a:spcBef>
              <a:buSzPct val="100000"/>
            </a:pPr>
            <a:r>
              <a:rPr lang="ru-RU" sz="998" baseline="30000" dirty="0">
                <a:solidFill>
                  <a:srgbClr val="313131"/>
                </a:solidFill>
              </a:rPr>
              <a:t>*</a:t>
            </a:r>
            <a:r>
              <a:rPr lang="ru-RU" sz="998" dirty="0">
                <a:solidFill>
                  <a:srgbClr val="313131"/>
                </a:solidFill>
              </a:rPr>
              <a:t> </a:t>
            </a:r>
            <a:r>
              <a:rPr lang="ru-RU" sz="998" dirty="0">
                <a:latin typeface="Segoe UI Light" panose="020B0502040204020203" pitchFamily="34" charset="0"/>
                <a:cs typeface="Segoe UI Light" panose="020B0502040204020203" pitchFamily="34" charset="0"/>
              </a:rPr>
              <a:t>Центр научно-технологических инициатив </a:t>
            </a:r>
            <a:endParaRPr lang="ru-RU" sz="998" dirty="0">
              <a:solidFill>
                <a:srgbClr val="31313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D0F20E7-467F-4219-AD20-DD7B786D933E}"/>
              </a:ext>
            </a:extLst>
          </p:cNvPr>
          <p:cNvSpPr/>
          <p:nvPr/>
        </p:nvSpPr>
        <p:spPr bwMode="gray">
          <a:xfrm rot="16200000">
            <a:off x="78741" y="2714569"/>
            <a:ext cx="3092166" cy="363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70725" tIns="70725" rIns="70725" bIns="70725" rtlCol="0" anchor="ctr"/>
          <a:lstStyle/>
          <a:p>
            <a:pPr algn="ctr" defTabSz="727510">
              <a:lnSpc>
                <a:spcPct val="106000"/>
              </a:lnSpc>
            </a:pPr>
            <a:r>
              <a:rPr lang="ru-RU" sz="127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</a:rPr>
              <a:t>2022 год</a:t>
            </a:r>
            <a:endParaRPr lang="en-US" sz="1270" b="1" dirty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2" name="Rectangle: Rounded Corners 10">
            <a:extLst>
              <a:ext uri="{FF2B5EF4-FFF2-40B4-BE49-F238E27FC236}">
                <a16:creationId xmlns="" xmlns:a16="http://schemas.microsoft.com/office/drawing/2014/main" id="{3D0F20E7-467F-4219-AD20-DD7B786D933E}"/>
              </a:ext>
            </a:extLst>
          </p:cNvPr>
          <p:cNvSpPr/>
          <p:nvPr/>
        </p:nvSpPr>
        <p:spPr bwMode="gray">
          <a:xfrm rot="16200000">
            <a:off x="779079" y="5203699"/>
            <a:ext cx="1691494" cy="363728"/>
          </a:xfrm>
          <a:prstGeom prst="roundRect">
            <a:avLst/>
          </a:prstGeom>
          <a:solidFill>
            <a:srgbClr val="0F4975"/>
          </a:solidFill>
          <a:ln w="19050" algn="ctr">
            <a:noFill/>
            <a:miter lim="800000"/>
            <a:headEnd/>
            <a:tailEnd/>
          </a:ln>
        </p:spPr>
        <p:txBody>
          <a:bodyPr wrap="square" lIns="70725" tIns="70725" rIns="70725" bIns="70725" rtlCol="0" anchor="ctr"/>
          <a:lstStyle/>
          <a:p>
            <a:pPr algn="ctr" defTabSz="727510">
              <a:lnSpc>
                <a:spcPct val="106000"/>
              </a:lnSpc>
            </a:pPr>
            <a:r>
              <a:rPr lang="ru-RU" sz="1270" b="1" dirty="0">
                <a:solidFill>
                  <a:schemeClr val="bg1"/>
                </a:solidFill>
                <a:latin typeface="Segoe UI Light"/>
              </a:rPr>
              <a:t>2023 год</a:t>
            </a:r>
            <a:endParaRPr lang="en-US" sz="1270" b="1" dirty="0">
              <a:solidFill>
                <a:schemeClr val="bg1"/>
              </a:solidFill>
              <a:latin typeface="Segoe UI Light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70C09C51-C320-4540-803A-F31BCC13D13B}"/>
              </a:ext>
            </a:extLst>
          </p:cNvPr>
          <p:cNvSpPr/>
          <p:nvPr/>
        </p:nvSpPr>
        <p:spPr>
          <a:xfrm>
            <a:off x="1900891" y="1357363"/>
            <a:ext cx="3184926" cy="249480"/>
          </a:xfrm>
          <a:prstGeom prst="rect">
            <a:avLst/>
          </a:prstGeom>
          <a:solidFill>
            <a:srgbClr val="EE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764" tIns="32659" rIns="0" bIns="32659" rtlCol="0" anchor="ctr"/>
          <a:lstStyle/>
          <a:p>
            <a:pPr defTabSz="829544">
              <a:defRPr/>
            </a:pPr>
            <a:r>
              <a:rPr lang="ru-RU" sz="1270" b="1" dirty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Наименование проекта</a:t>
            </a:r>
            <a:endParaRPr lang="en-US" sz="1270" b="1" dirty="0">
              <a:solidFill>
                <a:schemeClr val="tx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Gráfico 3">
            <a:extLst>
              <a:ext uri="{FF2B5EF4-FFF2-40B4-BE49-F238E27FC236}">
                <a16:creationId xmlns="" xmlns:a16="http://schemas.microsoft.com/office/drawing/2014/main" id="{29B306A1-D987-2148-8808-E355C78EB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5970" y="1368761"/>
            <a:ext cx="209880" cy="222053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70C09C51-C320-4540-803A-F31BCC13D13B}"/>
              </a:ext>
            </a:extLst>
          </p:cNvPr>
          <p:cNvSpPr/>
          <p:nvPr/>
        </p:nvSpPr>
        <p:spPr>
          <a:xfrm>
            <a:off x="5219297" y="1360488"/>
            <a:ext cx="5457704" cy="249481"/>
          </a:xfrm>
          <a:prstGeom prst="rect">
            <a:avLst/>
          </a:prstGeom>
          <a:solidFill>
            <a:srgbClr val="EE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764" tIns="32659" rIns="0" bIns="32659" rtlCol="0" anchor="ctr"/>
          <a:lstStyle/>
          <a:p>
            <a:pPr defTabSz="103693">
              <a:defRPr/>
            </a:pPr>
            <a:r>
              <a:rPr lang="ru-RU" sz="1270" b="1" dirty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Текущий статус</a:t>
            </a:r>
            <a:endParaRPr lang="en-US" sz="1270" b="1" dirty="0">
              <a:solidFill>
                <a:schemeClr val="tx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8" name="Table 50"/>
          <p:cNvGraphicFramePr>
            <a:graphicFrameLocks noGrp="1"/>
          </p:cNvGraphicFramePr>
          <p:nvPr/>
        </p:nvGraphicFramePr>
        <p:xfrm>
          <a:off x="1900891" y="1710381"/>
          <a:ext cx="8734847" cy="276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835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Экспериментальные исследования новой ионообменной смолы для извлечения урана из растворов</a:t>
                      </a:r>
                      <a:endParaRPr lang="en-GB" sz="11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Light"/>
                        <a:ea typeface="+mn-ea"/>
                        <a:cs typeface="Segoe UI Light"/>
                      </a:endParaRP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1" marR="0" lvl="0" indent="-158751" algn="just" defTabSz="893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51"/>
                        </a:spcAft>
                        <a:buClr>
                          <a:srgbClr val="6DBFB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Одобрен решением НТС Фонда (протокол №17 от 03.11.2022</a:t>
                      </a:r>
                      <a:r>
                        <a:rPr lang="en-US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г.)</a:t>
                      </a:r>
                    </a:p>
                    <a:p>
                      <a:pPr marL="158751" indent="-158751" algn="just" defTabSz="893444" rtl="0" eaLnBrk="1" latinLnBrk="0" hangingPunct="1">
                        <a:spcAft>
                          <a:spcPts val="351"/>
                        </a:spcAft>
                        <a:buClr>
                          <a:srgbClr val="6DBFB4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Договор заключен. С 18 апреля начата реализация проекта</a:t>
                      </a:r>
                      <a:endParaRPr lang="ru-RU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Light"/>
                        <a:ea typeface="+mn-ea"/>
                        <a:cs typeface="Segoe UI Light"/>
                      </a:endParaRP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9717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Получение бактерицидно-</a:t>
                      </a:r>
                      <a:r>
                        <a:rPr lang="ru-RU" sz="11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фунгицидного</a:t>
                      </a:r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 препарата на основе серы </a:t>
                      </a: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1" marR="0" lvl="0" indent="-158751" algn="just" defTabSz="893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51"/>
                        </a:spcAft>
                        <a:buClr>
                          <a:srgbClr val="6DBFB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Успешно завершена 1 стадия проекта – отчет одобрен НТС </a:t>
                      </a:r>
                      <a:r>
                        <a:rPr lang="en-US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SKO</a:t>
                      </a: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 в декабре 2022 г.</a:t>
                      </a:r>
                    </a:p>
                    <a:p>
                      <a:pPr marL="158751" indent="-158751" algn="just" defTabSz="893444" rtl="0" eaLnBrk="1" latinLnBrk="0" hangingPunct="1">
                        <a:spcAft>
                          <a:spcPts val="351"/>
                        </a:spcAft>
                        <a:buClr>
                          <a:srgbClr val="6DBFB4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Договор заключен. С 4 мая </a:t>
                      </a:r>
                      <a:r>
                        <a:rPr lang="ru-RU" sz="1100" b="0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т.г</a:t>
                      </a:r>
                      <a:r>
                        <a:rPr lang="ru-RU" sz="11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. начата реализация 2 стадия проекта</a:t>
                      </a:r>
                      <a:endParaRPr lang="ru-RU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Light"/>
                        <a:ea typeface="+mn-ea"/>
                        <a:cs typeface="Segoe UI Light"/>
                      </a:endParaRP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9717">
                <a:tc>
                  <a:txBody>
                    <a:bodyPr/>
                    <a:lstStyle/>
                    <a:p>
                      <a:pPr marL="0" algn="l" defTabSz="990571" rtl="0" eaLnBrk="1" latinLnBrk="0" hangingPunct="1"/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Получение композитного материала на основе модифицированной серы для применения в дорожно-строительных материалах</a:t>
                      </a:r>
                      <a:endParaRPr lang="en-GB" sz="11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Light"/>
                        <a:ea typeface="+mn-ea"/>
                        <a:cs typeface="Segoe UI Light"/>
                      </a:endParaRP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1" marR="0" lvl="0" indent="-158751" algn="just" defTabSz="893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51"/>
                        </a:spcAft>
                        <a:buClr>
                          <a:srgbClr val="6DBFB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Одобрен решением НТС Фонда (протокол №17 от 03.11.2022 г.)</a:t>
                      </a:r>
                    </a:p>
                    <a:p>
                      <a:pPr marL="158751" indent="-158751" algn="just" defTabSz="893444" rtl="0" eaLnBrk="1" latinLnBrk="0" hangingPunct="1">
                        <a:spcAft>
                          <a:spcPts val="351"/>
                        </a:spcAft>
                        <a:buClr>
                          <a:srgbClr val="6DBFB4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Тендер завершен. Договор на стадии подписания</a:t>
                      </a: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4179207"/>
                  </a:ext>
                </a:extLst>
              </a:tr>
              <a:tr h="709717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Получение комплексного гуминового препарата на основе окисленных углей для повышения плодородия почвы</a:t>
                      </a:r>
                      <a:endParaRPr lang="en-US" sz="11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Light"/>
                        <a:ea typeface="+mn-ea"/>
                        <a:cs typeface="Segoe UI Light"/>
                      </a:endParaRP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1" marR="0" lvl="0" indent="-158751" algn="just" defTabSz="893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51"/>
                        </a:spcAft>
                        <a:buClr>
                          <a:srgbClr val="6DBFB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Одобрен решением НТС Фонда (протокол №17 от 03.11.2022 г.)</a:t>
                      </a:r>
                    </a:p>
                    <a:p>
                      <a:pPr marL="158751" indent="-158751" algn="just" defTabSz="893444" rtl="0" eaLnBrk="1" latinLnBrk="0" hangingPunct="1">
                        <a:spcAft>
                          <a:spcPts val="351"/>
                        </a:spcAft>
                        <a:buClr>
                          <a:srgbClr val="6DBFB4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Тендер</a:t>
                      </a:r>
                      <a:r>
                        <a:rPr lang="en-US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 </a:t>
                      </a:r>
                      <a:r>
                        <a:rPr lang="kk-KZ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на стадии завершения</a:t>
                      </a:r>
                      <a:endParaRPr lang="ru-RU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Light"/>
                        <a:ea typeface="+mn-ea"/>
                        <a:cs typeface="Segoe UI Light"/>
                      </a:endParaRP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969084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900891" y="4539816"/>
          <a:ext cx="8734847" cy="171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6540">
                <a:tc gridSpan="2">
                  <a:txBody>
                    <a:bodyPr/>
                    <a:lstStyle/>
                    <a:p>
                      <a:pPr marL="0" algn="l" defTabSz="990571" rtl="0" eaLnBrk="1" latinLnBrk="0" hangingPunct="1"/>
                      <a:r>
                        <a:rPr lang="ru-RU" sz="1100" kern="0" dirty="0">
                          <a:solidFill>
                            <a:srgbClr val="ED8B00"/>
                          </a:solidFill>
                          <a:latin typeface="Segoe UI Semilight" panose="020B0402040204020203" pitchFamily="34" charset="0"/>
                          <a:ea typeface="Segoe UI Black" panose="020B0A02040204020203" pitchFamily="34" charset="0"/>
                          <a:cs typeface="Segoe UI Semilight" panose="020B0402040204020203" pitchFamily="34" charset="0"/>
                        </a:rPr>
                        <a:t>План 2023 года – 6 НИОКР проектов</a:t>
                      </a: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, в том числе:</a:t>
                      </a:r>
                      <a:endParaRPr lang="en-GB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Light"/>
                        <a:ea typeface="+mn-ea"/>
                        <a:cs typeface="Segoe UI Light"/>
                      </a:endParaRP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6426">
                <a:tc>
                  <a:txBody>
                    <a:bodyPr/>
                    <a:lstStyle/>
                    <a:p>
                      <a:pPr marL="0" algn="l" defTabSz="990571" rtl="0" eaLnBrk="1" latinLnBrk="0" hangingPunct="1"/>
                      <a:r>
                        <a:rPr lang="kk-KZ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Получение эффективных сорбентов на основе природного сырья - каолина для очистки воды от загрязнителей</a:t>
                      </a:r>
                      <a:endParaRPr lang="en-GB" sz="11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Light"/>
                        <a:ea typeface="+mn-ea"/>
                        <a:cs typeface="Segoe UI Light"/>
                      </a:endParaRP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1" marR="0" lvl="0" indent="-158751" algn="just" defTabSz="893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51"/>
                        </a:spcAft>
                        <a:buClr>
                          <a:srgbClr val="6DBFB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Получено положительное утверждение ЦНТИ* предварительной заявки по проекту</a:t>
                      </a:r>
                    </a:p>
                    <a:p>
                      <a:pPr marL="158751" marR="0" lvl="0" indent="-158751" algn="just" defTabSz="893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51"/>
                        </a:spcAft>
                        <a:buClr>
                          <a:srgbClr val="6DBFB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Предварительная заявка одобрена и рекомендована для </a:t>
                      </a:r>
                      <a:r>
                        <a:rPr lang="kk-KZ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дальнейшего рассмотрения</a:t>
                      </a: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 НТС </a:t>
                      </a:r>
                      <a:r>
                        <a:rPr lang="en-US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SKO</a:t>
                      </a: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 (Протокол №5 от 31.03.2023</a:t>
                      </a:r>
                      <a:r>
                        <a:rPr lang="en-US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г.)</a:t>
                      </a:r>
                    </a:p>
                    <a:p>
                      <a:pPr marL="158751" marR="0" lvl="0" indent="-158751" algn="just" defTabSz="893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51"/>
                        </a:spcAft>
                        <a:buClr>
                          <a:srgbClr val="6DBFB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Заявителями</a:t>
                      </a:r>
                      <a:r>
                        <a:rPr lang="ru-RU" sz="11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 з</a:t>
                      </a: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аполняется основная заявка для внешней экспертизы</a:t>
                      </a: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530">
                <a:tc>
                  <a:txBody>
                    <a:bodyPr/>
                    <a:lstStyle/>
                    <a:p>
                      <a:pPr marL="0" algn="l" defTabSz="990571" rtl="0" eaLnBrk="1" latinLnBrk="0" hangingPunct="1"/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Антибактериальные биоразлагаемые нанокомпо-зиты на основе полимолочной кислоты</a:t>
                      </a:r>
                      <a:endParaRPr lang="en-GB" sz="11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Light"/>
                        <a:ea typeface="+mn-ea"/>
                        <a:cs typeface="Segoe UI Light"/>
                      </a:endParaRP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51" marR="0" lvl="0" indent="-158751" algn="just" defTabSz="893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51"/>
                        </a:spcAft>
                        <a:buClr>
                          <a:srgbClr val="6DBFB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Получено положительное утверждение ЦНТИ предварительной заявки по проекту</a:t>
                      </a:r>
                    </a:p>
                    <a:p>
                      <a:pPr marL="171450" indent="-171450" fontAlgn="base">
                        <a:buClr>
                          <a:srgbClr val="6FC2B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Заявителями</a:t>
                      </a:r>
                      <a:r>
                        <a:rPr lang="ru-RU" sz="11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 з</a:t>
                      </a: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Light"/>
                          <a:ea typeface="+mn-ea"/>
                          <a:cs typeface="Segoe UI Light"/>
                        </a:rPr>
                        <a:t>аполняется основная заявка для внешней экспертизы</a:t>
                      </a:r>
                    </a:p>
                  </a:txBody>
                  <a:tcPr marL="65317" marR="65317" marT="65317" marB="653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SlideTitle">
            <a:extLst>
              <a:ext uri="{FF2B5EF4-FFF2-40B4-BE49-F238E27FC236}">
                <a16:creationId xmlns="" xmlns:a16="http://schemas.microsoft.com/office/drawing/2014/main" id="{23BCD773-BB7E-4D74-92F2-FEE11E71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69" y="206548"/>
            <a:ext cx="6441770" cy="391896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kk-KZ" sz="1800" kern="0" dirty="0">
                <a:solidFill>
                  <a:srgbClr val="00000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НИОКР проекты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8D2BAF-A461-D829-90D5-76142452E2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10156" y="5861717"/>
            <a:ext cx="973425" cy="9890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B01565-62B2-C136-84E9-BB5CA500AE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09" y="206548"/>
            <a:ext cx="839399" cy="6748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5008ABE-BA24-FA2F-5E03-5D3C675BEF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231392" y="517100"/>
            <a:ext cx="11011272" cy="467475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ACE2D9B0-93C1-75FB-7D55-646538F9C5E1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21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3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96614"/>
              </p:ext>
            </p:extLst>
          </p:nvPr>
        </p:nvGraphicFramePr>
        <p:xfrm>
          <a:off x="0" y="728727"/>
          <a:ext cx="12192000" cy="27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CorelDRAW" r:id="rId3" imgW="4187893" imgH="205149" progId="CorelDraw.Graphic.17">
                  <p:embed/>
                </p:oleObj>
              </mc:Choice>
              <mc:Fallback>
                <p:oleObj name="CorelDRAW" r:id="rId3" imgW="4187893" imgH="20514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28727"/>
                        <a:ext cx="12192000" cy="274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56" y="3772809"/>
            <a:ext cx="1710529" cy="1375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77268" y="5660991"/>
            <a:ext cx="1200265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14403"/>
            <a:r>
              <a:rPr lang="en-US" sz="1550" dirty="0">
                <a:solidFill>
                  <a:prstClr val="black"/>
                </a:solidFill>
              </a:rPr>
              <a:t>www.o-sk.kz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8715" y="2111070"/>
            <a:ext cx="6207405" cy="888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4403">
              <a:lnSpc>
                <a:spcPct val="150000"/>
              </a:lnSpc>
            </a:pPr>
            <a:r>
              <a:rPr lang="ru-RU" sz="3447" dirty="0">
                <a:solidFill>
                  <a:prstClr val="black"/>
                </a:solidFill>
                <a:cs typeface="Segoe UI Light" panose="020B0502040204020203" pitchFamily="34" charset="0"/>
              </a:rPr>
              <a:t>БЛАГОДАРИМ ЗА ВНИМАНИЕ!</a:t>
            </a:r>
            <a:endParaRPr lang="en-US" sz="3447" dirty="0">
              <a:solidFill>
                <a:prstClr val="black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3047262" y="1519091"/>
            <a:ext cx="1155730" cy="43120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en-US" sz="1452" b="1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 bwMode="gray">
          <a:xfrm>
            <a:off x="6727859" y="1508298"/>
            <a:ext cx="1866617" cy="43394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b="1" dirty="0">
              <a:solidFill>
                <a:prstClr val="white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 bwMode="gray">
          <a:xfrm>
            <a:off x="8656406" y="1512289"/>
            <a:ext cx="1679884" cy="433126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4280579" y="1504141"/>
            <a:ext cx="2387694" cy="43394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b="1" dirty="0">
              <a:solidFill>
                <a:prstClr val="white"/>
              </a:solidFill>
            </a:endParaRPr>
          </a:p>
        </p:txBody>
      </p:sp>
      <p:graphicFrame>
        <p:nvGraphicFramePr>
          <p:cNvPr id="133" name="Диаграмма 132"/>
          <p:cNvGraphicFramePr/>
          <p:nvPr/>
        </p:nvGraphicFramePr>
        <p:xfrm>
          <a:off x="1357520" y="1457390"/>
          <a:ext cx="9273403" cy="473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hink-cell data - do not delete" hidden="1">
            <a:extLst>
              <a:ext uri="{FF2B5EF4-FFF2-40B4-BE49-F238E27FC236}">
                <a16:creationId xmlns="" xmlns:a16="http://schemas.microsoft.com/office/drawing/2014/main" id="{D0BDD009-EEF5-4BC1-98BE-0A433EF508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47731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Слайд think-cell" r:id="rId5" imgW="384" imgH="384" progId="TCLayout.ActiveDocument.1">
                  <p:embed/>
                </p:oleObj>
              </mc:Choice>
              <mc:Fallback>
                <p:oleObj name="Слайд think-cell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7731" y="1441"/>
                        <a:ext cx="1441" cy="1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8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10307831" y="6462818"/>
            <a:ext cx="217274" cy="23875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l" defTabSz="895327">
              <a:defRPr sz="881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pPr>
              <a:defRPr/>
            </a:pPr>
            <a:fld id="{86CB4B4D-7CA3-9044-876B-883B54F8677D}" type="slidenum">
              <a:rPr sz="907"/>
              <a:pPr>
                <a:defRPr/>
              </a:pPr>
              <a:t>3</a:t>
            </a:fld>
            <a:endParaRPr sz="907"/>
          </a:p>
        </p:txBody>
      </p:sp>
      <p:pic>
        <p:nvPicPr>
          <p:cNvPr id="145" name="Рисунок 1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95" y="103462"/>
            <a:ext cx="974594" cy="783554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 flipV="1">
            <a:off x="3382114" y="3968928"/>
            <a:ext cx="2041618" cy="0"/>
          </a:xfrm>
          <a:prstGeom prst="line">
            <a:avLst/>
          </a:prstGeom>
          <a:ln w="88900" cap="rnd">
            <a:solidFill>
              <a:srgbClr val="00ABA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870955" y="4214504"/>
            <a:ext cx="2808635" cy="0"/>
          </a:xfrm>
          <a:prstGeom prst="line">
            <a:avLst/>
          </a:prstGeom>
          <a:ln w="88900" cap="rnd">
            <a:solidFill>
              <a:srgbClr val="00ABA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77700" y="4451909"/>
            <a:ext cx="1600269" cy="0"/>
          </a:xfrm>
          <a:prstGeom prst="line">
            <a:avLst/>
          </a:prstGeom>
          <a:ln w="88900" cap="rnd">
            <a:solidFill>
              <a:srgbClr val="00ABA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64922" y="3410869"/>
            <a:ext cx="1143049" cy="0"/>
          </a:xfrm>
          <a:prstGeom prst="line">
            <a:avLst/>
          </a:prstGeom>
          <a:ln w="88900" cap="rnd">
            <a:solidFill>
              <a:srgbClr val="9DD4C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64921" y="3148934"/>
            <a:ext cx="2384074" cy="0"/>
          </a:xfrm>
          <a:prstGeom prst="line">
            <a:avLst/>
          </a:prstGeom>
          <a:ln w="88900" cap="rnd">
            <a:solidFill>
              <a:srgbClr val="9DD4C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280579" y="3681336"/>
            <a:ext cx="2808635" cy="0"/>
          </a:xfrm>
          <a:prstGeom prst="line">
            <a:avLst/>
          </a:prstGeom>
          <a:ln w="88900" cap="rnd">
            <a:solidFill>
              <a:srgbClr val="9DD4C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141454" y="3681336"/>
            <a:ext cx="1567610" cy="0"/>
          </a:xfrm>
          <a:prstGeom prst="line">
            <a:avLst/>
          </a:prstGeom>
          <a:ln w="88900" cap="rnd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 bwMode="gray">
          <a:xfrm>
            <a:off x="4168201" y="2835377"/>
            <a:ext cx="119118" cy="11575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9DD4CF"/>
            </a:solidFill>
            <a:miter lim="800000"/>
            <a:headEnd/>
            <a:tailEnd/>
          </a:ln>
          <a:effectLst/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  <a:defRPr/>
            </a:pPr>
            <a:endParaRPr lang="ru-RU" sz="1452" b="1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9" name="Овал 38"/>
          <p:cNvSpPr/>
          <p:nvPr/>
        </p:nvSpPr>
        <p:spPr bwMode="gray">
          <a:xfrm>
            <a:off x="2948225" y="2587367"/>
            <a:ext cx="117480" cy="12122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9DD4CF"/>
            </a:solidFill>
            <a:miter lim="800000"/>
            <a:headEnd/>
            <a:tailEnd/>
          </a:ln>
          <a:effectLst/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  <a:defRPr/>
            </a:pPr>
            <a:endParaRPr lang="ru-RU" sz="1452" b="1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0" name="Rectangle 24"/>
          <p:cNvSpPr/>
          <p:nvPr/>
        </p:nvSpPr>
        <p:spPr bwMode="gray">
          <a:xfrm>
            <a:off x="1538367" y="2559235"/>
            <a:ext cx="1544267" cy="1665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defTabSz="714403">
              <a:lnSpc>
                <a:spcPct val="106000"/>
              </a:lnSpc>
            </a:pPr>
            <a:r>
              <a:rPr lang="ru-RU" sz="907" b="1" dirty="0">
                <a:solidFill>
                  <a:srgbClr val="75787B">
                    <a:lumMod val="75000"/>
                  </a:srgbClr>
                </a:solidFill>
                <a:cs typeface="Segoe UI Light" panose="020B0502040204020203" pitchFamily="34" charset="0"/>
              </a:rPr>
              <a:t>СЭЗ НИНТ</a:t>
            </a:r>
            <a:endParaRPr lang="en-US" sz="907" b="1" dirty="0">
              <a:solidFill>
                <a:srgbClr val="75787B">
                  <a:lumMod val="75000"/>
                </a:srgbClr>
              </a:solidFill>
              <a:cs typeface="Segoe UI Light" panose="020B0502040204020203" pitchFamily="34" charset="0"/>
            </a:endParaRPr>
          </a:p>
        </p:txBody>
      </p:sp>
      <p:sp>
        <p:nvSpPr>
          <p:cNvPr id="41" name="Rectangle 25"/>
          <p:cNvSpPr/>
          <p:nvPr/>
        </p:nvSpPr>
        <p:spPr bwMode="gray">
          <a:xfrm>
            <a:off x="1538367" y="2817032"/>
            <a:ext cx="1544267" cy="1665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defTabSz="714403">
              <a:lnSpc>
                <a:spcPct val="106000"/>
              </a:lnSpc>
            </a:pPr>
            <a:r>
              <a:rPr lang="ru-RU" sz="907" b="1" dirty="0">
                <a:solidFill>
                  <a:srgbClr val="75787B">
                    <a:lumMod val="75000"/>
                  </a:srgbClr>
                </a:solidFill>
                <a:cs typeface="Segoe UI Light" panose="020B0502040204020203" pitchFamily="34" charset="0"/>
              </a:rPr>
              <a:t>СЭЗ ХПТ</a:t>
            </a:r>
            <a:endParaRPr lang="en-US" sz="907" b="1" dirty="0">
              <a:solidFill>
                <a:srgbClr val="75787B">
                  <a:lumMod val="75000"/>
                </a:srgbClr>
              </a:solidFill>
              <a:cs typeface="Segoe UI Light" panose="020B0502040204020203" pitchFamily="34" charset="0"/>
            </a:endParaRPr>
          </a:p>
        </p:txBody>
      </p:sp>
      <p:sp>
        <p:nvSpPr>
          <p:cNvPr id="45" name="Rectangle 27"/>
          <p:cNvSpPr/>
          <p:nvPr/>
        </p:nvSpPr>
        <p:spPr bwMode="gray">
          <a:xfrm>
            <a:off x="1538367" y="3065797"/>
            <a:ext cx="1544267" cy="1665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defTabSz="714403">
              <a:lnSpc>
                <a:spcPct val="106000"/>
              </a:lnSpc>
            </a:pPr>
            <a:r>
              <a:rPr lang="ru-RU" sz="907" b="1" dirty="0">
                <a:solidFill>
                  <a:srgbClr val="75787B">
                    <a:lumMod val="75000"/>
                  </a:srgbClr>
                </a:solidFill>
                <a:cs typeface="Segoe UI Light" panose="020B0502040204020203" pitchFamily="34" charset="0"/>
              </a:rPr>
              <a:t>ХИМ-плюс» (</a:t>
            </a:r>
            <a:r>
              <a:rPr lang="ru-RU" sz="907" b="1" dirty="0" err="1">
                <a:solidFill>
                  <a:srgbClr val="75787B">
                    <a:lumMod val="75000"/>
                  </a:srgbClr>
                </a:solidFill>
                <a:cs typeface="Segoe UI Light" panose="020B0502040204020203" pitchFamily="34" charset="0"/>
              </a:rPr>
              <a:t>инфрастр</a:t>
            </a:r>
            <a:r>
              <a:rPr lang="ru-RU" sz="907" b="1" dirty="0">
                <a:solidFill>
                  <a:srgbClr val="75787B">
                    <a:lumMod val="75000"/>
                  </a:srgbClr>
                </a:solidFill>
                <a:cs typeface="Segoe UI Light" panose="020B0502040204020203" pitchFamily="34" charset="0"/>
              </a:rPr>
              <a:t>.)</a:t>
            </a:r>
            <a:endParaRPr lang="en-US" sz="907" b="1" dirty="0">
              <a:solidFill>
                <a:srgbClr val="75787B">
                  <a:lumMod val="75000"/>
                </a:srgbClr>
              </a:solidFill>
              <a:cs typeface="Segoe UI Light" panose="020B0502040204020203" pitchFamily="34" charset="0"/>
            </a:endParaRPr>
          </a:p>
        </p:txBody>
      </p:sp>
      <p:sp>
        <p:nvSpPr>
          <p:cNvPr id="46" name="Rectangle 29"/>
          <p:cNvSpPr/>
          <p:nvPr/>
        </p:nvSpPr>
        <p:spPr bwMode="gray">
          <a:xfrm>
            <a:off x="1538368" y="3331207"/>
            <a:ext cx="1536424" cy="1665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defTabSz="714403">
              <a:lnSpc>
                <a:spcPct val="106000"/>
              </a:lnSpc>
            </a:pPr>
            <a:r>
              <a:rPr lang="ru-RU" sz="907" b="1" dirty="0">
                <a:solidFill>
                  <a:srgbClr val="75787B">
                    <a:lumMod val="75000"/>
                  </a:srgbClr>
                </a:solidFill>
                <a:cs typeface="Segoe UI Light" panose="020B0502040204020203" pitchFamily="34" charset="0"/>
              </a:rPr>
              <a:t>Полимер Продакшн</a:t>
            </a:r>
            <a:endParaRPr lang="en-US" sz="907" b="1" dirty="0">
              <a:solidFill>
                <a:srgbClr val="75787B">
                  <a:lumMod val="75000"/>
                </a:srgbClr>
              </a:solidFill>
              <a:cs typeface="Segoe UI Light" panose="020B0502040204020203" pitchFamily="34" charset="0"/>
            </a:endParaRPr>
          </a:p>
        </p:txBody>
      </p:sp>
      <p:sp>
        <p:nvSpPr>
          <p:cNvPr id="47" name="Rectangle 30"/>
          <p:cNvSpPr/>
          <p:nvPr/>
        </p:nvSpPr>
        <p:spPr bwMode="gray">
          <a:xfrm>
            <a:off x="1988679" y="4382183"/>
            <a:ext cx="1536424" cy="1665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defTabSz="714403">
              <a:lnSpc>
                <a:spcPct val="106000"/>
              </a:lnSpc>
            </a:pPr>
            <a:r>
              <a:rPr lang="en-US" sz="907" b="1" dirty="0">
                <a:solidFill>
                  <a:srgbClr val="D0D0CE">
                    <a:lumMod val="50000"/>
                  </a:srgbClr>
                </a:solidFill>
                <a:cs typeface="Segoe UI Light" panose="020B0502040204020203" pitchFamily="34" charset="0"/>
              </a:rPr>
              <a:t>KUS</a:t>
            </a:r>
          </a:p>
        </p:txBody>
      </p:sp>
      <p:sp>
        <p:nvSpPr>
          <p:cNvPr id="48" name="Rectangle 31"/>
          <p:cNvSpPr/>
          <p:nvPr/>
        </p:nvSpPr>
        <p:spPr bwMode="gray">
          <a:xfrm>
            <a:off x="1538368" y="3609510"/>
            <a:ext cx="1536424" cy="1665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defTabSz="714403">
              <a:lnSpc>
                <a:spcPct val="106000"/>
              </a:lnSpc>
            </a:pPr>
            <a:r>
              <a:rPr lang="en-US" sz="907" b="1" dirty="0">
                <a:solidFill>
                  <a:srgbClr val="75787B">
                    <a:lumMod val="75000"/>
                  </a:srgbClr>
                </a:solidFill>
                <a:cs typeface="Segoe UI Light" panose="020B0502040204020203" pitchFamily="34" charset="0"/>
              </a:rPr>
              <a:t>KLPE</a:t>
            </a:r>
            <a:r>
              <a:rPr lang="ru-RU" sz="907" b="1" dirty="0">
                <a:solidFill>
                  <a:srgbClr val="75787B">
                    <a:lumMod val="75000"/>
                  </a:srgbClr>
                </a:solidFill>
                <a:cs typeface="Segoe UI Light" panose="020B0502040204020203" pitchFamily="34" charset="0"/>
              </a:rPr>
              <a:t> </a:t>
            </a:r>
            <a:r>
              <a:rPr lang="en-US" sz="907" b="1" dirty="0">
                <a:solidFill>
                  <a:srgbClr val="75787B">
                    <a:lumMod val="75000"/>
                  </a:srgbClr>
                </a:solidFill>
                <a:cs typeface="Segoe UI Light" panose="020B0502040204020203" pitchFamily="34" charset="0"/>
              </a:rPr>
              <a:t>&amp; </a:t>
            </a:r>
            <a:r>
              <a:rPr lang="ru-RU" sz="907" b="1" dirty="0" err="1">
                <a:solidFill>
                  <a:srgbClr val="75787B">
                    <a:lumMod val="75000"/>
                  </a:srgbClr>
                </a:solidFill>
                <a:cs typeface="Segoe UI Light" panose="020B0502040204020203" pitchFamily="34" charset="0"/>
              </a:rPr>
              <a:t>Силлено</a:t>
            </a:r>
            <a:endParaRPr lang="en-US" sz="907" b="1" dirty="0">
              <a:solidFill>
                <a:srgbClr val="75787B">
                  <a:lumMod val="75000"/>
                </a:srgbClr>
              </a:solidFill>
              <a:cs typeface="Segoe UI Light" panose="020B0502040204020203" pitchFamily="34" charset="0"/>
            </a:endParaRPr>
          </a:p>
        </p:txBody>
      </p:sp>
      <p:sp>
        <p:nvSpPr>
          <p:cNvPr id="49" name="Rectangle 32"/>
          <p:cNvSpPr/>
          <p:nvPr/>
        </p:nvSpPr>
        <p:spPr bwMode="gray">
          <a:xfrm>
            <a:off x="1988679" y="4125467"/>
            <a:ext cx="1544267" cy="1665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defTabSz="714403">
              <a:lnSpc>
                <a:spcPct val="106000"/>
              </a:lnSpc>
            </a:pPr>
            <a:r>
              <a:rPr lang="en-US" sz="907" b="1" dirty="0">
                <a:solidFill>
                  <a:srgbClr val="D0D0CE">
                    <a:lumMod val="50000"/>
                  </a:srgbClr>
                </a:solidFill>
                <a:cs typeface="Segoe UI Light" panose="020B0502040204020203" pitchFamily="34" charset="0"/>
              </a:rPr>
              <a:t>KPI</a:t>
            </a:r>
          </a:p>
        </p:txBody>
      </p:sp>
      <p:sp>
        <p:nvSpPr>
          <p:cNvPr id="50" name="Rectangle 33"/>
          <p:cNvSpPr/>
          <p:nvPr/>
        </p:nvSpPr>
        <p:spPr bwMode="gray">
          <a:xfrm>
            <a:off x="1988679" y="3875476"/>
            <a:ext cx="1544267" cy="1665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defTabSz="714403">
              <a:lnSpc>
                <a:spcPct val="106000"/>
              </a:lnSpc>
            </a:pPr>
            <a:r>
              <a:rPr lang="en-US" sz="907" b="1" dirty="0">
                <a:solidFill>
                  <a:srgbClr val="D0D0CE">
                    <a:lumMod val="50000"/>
                  </a:srgbClr>
                </a:solidFill>
                <a:cs typeface="Segoe UI Light" panose="020B0502040204020203" pitchFamily="34" charset="0"/>
              </a:rPr>
              <a:t>SSAP</a:t>
            </a:r>
          </a:p>
        </p:txBody>
      </p:sp>
      <p:sp>
        <p:nvSpPr>
          <p:cNvPr id="73" name="Rectangle 24"/>
          <p:cNvSpPr/>
          <p:nvPr/>
        </p:nvSpPr>
        <p:spPr bwMode="gray">
          <a:xfrm>
            <a:off x="3042142" y="6273713"/>
            <a:ext cx="406653" cy="94018"/>
          </a:xfrm>
          <a:prstGeom prst="rect">
            <a:avLst/>
          </a:prstGeom>
          <a:solidFill>
            <a:srgbClr val="9DD4CF"/>
          </a:solidFill>
          <a:ln>
            <a:solidFill>
              <a:srgbClr val="9DD4CF"/>
            </a:solidFill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en-US" sz="635" b="1" dirty="0">
              <a:solidFill>
                <a:srgbClr val="75787B">
                  <a:lumMod val="75000"/>
                </a:srgbClr>
              </a:solidFill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3771" y="6247429"/>
            <a:ext cx="2087110" cy="11169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defTabSz="714403">
              <a:spcBef>
                <a:spcPts val="544"/>
              </a:spcBef>
              <a:buSzPct val="100000"/>
            </a:pPr>
            <a:r>
              <a:rPr lang="ru-RU" sz="726" dirty="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Выведенные/планируемые к выведению активы</a:t>
            </a:r>
          </a:p>
        </p:txBody>
      </p:sp>
      <p:sp>
        <p:nvSpPr>
          <p:cNvPr id="74" name="Rectangle 24"/>
          <p:cNvSpPr/>
          <p:nvPr/>
        </p:nvSpPr>
        <p:spPr bwMode="gray">
          <a:xfrm>
            <a:off x="3042142" y="6430544"/>
            <a:ext cx="406653" cy="94018"/>
          </a:xfrm>
          <a:prstGeom prst="rect">
            <a:avLst/>
          </a:prstGeom>
          <a:solidFill>
            <a:srgbClr val="00ABAB"/>
          </a:solidFill>
          <a:ln>
            <a:solidFill>
              <a:srgbClr val="00ABAB"/>
            </a:solidFill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en-US" sz="635" b="1" dirty="0">
              <a:solidFill>
                <a:prstClr val="white"/>
              </a:solidFill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13771" y="6404260"/>
            <a:ext cx="695703" cy="11169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defTabSz="714403">
              <a:spcBef>
                <a:spcPts val="544"/>
              </a:spcBef>
              <a:buSzPct val="100000"/>
            </a:pPr>
            <a:r>
              <a:rPr lang="ru-RU" sz="726" dirty="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Текущие активы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157132" y="6518997"/>
            <a:ext cx="326585" cy="0"/>
          </a:xfrm>
          <a:prstGeom prst="line">
            <a:avLst/>
          </a:prstGeom>
          <a:ln w="88900" cap="rnd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591894" y="6446497"/>
            <a:ext cx="820738" cy="11169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defTabSz="714403">
              <a:spcBef>
                <a:spcPts val="544"/>
              </a:spcBef>
              <a:buSzPct val="100000"/>
            </a:pPr>
            <a:r>
              <a:rPr lang="ru-RU" sz="726" dirty="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Переданные в ДДУ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gray">
          <a:xfrm>
            <a:off x="4308926" y="1215254"/>
            <a:ext cx="2340069" cy="23702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816" b="1" dirty="0">
                <a:solidFill>
                  <a:prstClr val="white"/>
                </a:solidFill>
              </a:rPr>
              <a:t>Стратегия 2012-2022</a:t>
            </a:r>
          </a:p>
        </p:txBody>
      </p:sp>
      <p:sp>
        <p:nvSpPr>
          <p:cNvPr id="92" name="Скругленный прямоугольник 91"/>
          <p:cNvSpPr/>
          <p:nvPr/>
        </p:nvSpPr>
        <p:spPr bwMode="gray">
          <a:xfrm>
            <a:off x="6774261" y="1215254"/>
            <a:ext cx="1764747" cy="23702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816" b="1" dirty="0">
                <a:solidFill>
                  <a:prstClr val="white"/>
                </a:solidFill>
              </a:rPr>
              <a:t>Стратегия 2018-2028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gray">
          <a:xfrm>
            <a:off x="4308926" y="952417"/>
            <a:ext cx="2340068" cy="2642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816" dirty="0">
                <a:solidFill>
                  <a:prstClr val="black"/>
                </a:solidFill>
              </a:rPr>
              <a:t>Лидер в ЕАЭС</a:t>
            </a:r>
          </a:p>
        </p:txBody>
      </p:sp>
      <p:sp>
        <p:nvSpPr>
          <p:cNvPr id="93" name="Скругленный прямоугольник 92"/>
          <p:cNvSpPr/>
          <p:nvPr/>
        </p:nvSpPr>
        <p:spPr bwMode="gray">
          <a:xfrm>
            <a:off x="6774261" y="954938"/>
            <a:ext cx="1764747" cy="2642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816" dirty="0">
                <a:solidFill>
                  <a:prstClr val="black"/>
                </a:solidFill>
              </a:rPr>
              <a:t>    Оптимизация: компактная проектная компания</a:t>
            </a:r>
            <a:r>
              <a:rPr lang="ru-RU" sz="816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4" name="Скругленный прямоугольник 93"/>
          <p:cNvSpPr/>
          <p:nvPr/>
        </p:nvSpPr>
        <p:spPr bwMode="gray">
          <a:xfrm>
            <a:off x="8658524" y="1210496"/>
            <a:ext cx="1670157" cy="23778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816" b="1" dirty="0">
                <a:solidFill>
                  <a:prstClr val="white"/>
                </a:solidFill>
              </a:rPr>
              <a:t>Стратегия 2023-2032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V="1">
            <a:off x="5474985" y="3964811"/>
            <a:ext cx="4833465" cy="0"/>
          </a:xfrm>
          <a:prstGeom prst="line">
            <a:avLst/>
          </a:prstGeom>
          <a:ln w="34925" cap="rnd">
            <a:solidFill>
              <a:srgbClr val="00ABA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 bwMode="gray">
          <a:xfrm>
            <a:off x="8658524" y="946458"/>
            <a:ext cx="1670158" cy="2642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726" dirty="0">
                <a:solidFill>
                  <a:prstClr val="black"/>
                </a:solidFill>
              </a:rPr>
              <a:t>        </a:t>
            </a:r>
            <a:r>
              <a:rPr lang="ru-RU" sz="816" dirty="0">
                <a:solidFill>
                  <a:prstClr val="black"/>
                </a:solidFill>
              </a:rPr>
              <a:t>Трансформация                  и рост</a:t>
            </a:r>
            <a:endParaRPr lang="ru-RU" sz="816" dirty="0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 bwMode="gray">
          <a:xfrm rot="10800000">
            <a:off x="4411465" y="981179"/>
            <a:ext cx="123968" cy="205399"/>
          </a:xfrm>
          <a:prstGeom prst="downArrow">
            <a:avLst>
              <a:gd name="adj1" fmla="val 50000"/>
              <a:gd name="adj2" fmla="val 64584"/>
            </a:avLst>
          </a:prstGeom>
          <a:solidFill>
            <a:srgbClr val="009A44"/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dirty="0">
              <a:solidFill>
                <a:prstClr val="white"/>
              </a:solidFill>
            </a:endParaRPr>
          </a:p>
        </p:txBody>
      </p:sp>
      <p:sp>
        <p:nvSpPr>
          <p:cNvPr id="106" name="Стрелка вниз 105"/>
          <p:cNvSpPr/>
          <p:nvPr/>
        </p:nvSpPr>
        <p:spPr bwMode="gray">
          <a:xfrm rot="10800000" flipV="1">
            <a:off x="6831539" y="985785"/>
            <a:ext cx="132596" cy="212281"/>
          </a:xfrm>
          <a:prstGeom prst="downArrow">
            <a:avLst>
              <a:gd name="adj1" fmla="val 50000"/>
              <a:gd name="adj2" fmla="val 64584"/>
            </a:avLst>
          </a:prstGeom>
          <a:solidFill>
            <a:srgbClr val="FF0000"/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dirty="0">
              <a:solidFill>
                <a:prstClr val="white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725462" y="970534"/>
            <a:ext cx="290075" cy="210195"/>
            <a:chOff x="7927977" y="699015"/>
            <a:chExt cx="319754" cy="231701"/>
          </a:xfrm>
          <a:solidFill>
            <a:srgbClr val="009A44"/>
          </a:solidFill>
        </p:grpSpPr>
        <p:sp>
          <p:nvSpPr>
            <p:cNvPr id="107" name="Стрелка вниз 106"/>
            <p:cNvSpPr/>
            <p:nvPr/>
          </p:nvSpPr>
          <p:spPr bwMode="gray">
            <a:xfrm rot="13136835">
              <a:off x="8105408" y="699015"/>
              <a:ext cx="142323" cy="231514"/>
            </a:xfrm>
            <a:prstGeom prst="downArrow">
              <a:avLst>
                <a:gd name="adj1" fmla="val 50000"/>
                <a:gd name="adj2" fmla="val 64584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80648" tIns="80648" rIns="80648" bIns="80648" rtlCol="0" anchor="ctr"/>
            <a:lstStyle/>
            <a:p>
              <a:pPr algn="ctr" defTabSz="714403">
                <a:lnSpc>
                  <a:spcPct val="106000"/>
                </a:lnSpc>
              </a:pPr>
              <a:endParaRPr lang="ru-RU" sz="1452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gray">
            <a:xfrm>
              <a:off x="7927977" y="857825"/>
              <a:ext cx="208657" cy="72891"/>
            </a:xfrm>
            <a:prstGeom prst="rect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80648" tIns="80648" rIns="80648" bIns="80648" rtlCol="0" anchor="ctr"/>
            <a:lstStyle/>
            <a:p>
              <a:pPr algn="ctr" defTabSz="714403">
                <a:lnSpc>
                  <a:spcPct val="106000"/>
                </a:lnSpc>
              </a:pPr>
              <a:endParaRPr lang="ru-RU" sz="1452" dirty="0">
                <a:solidFill>
                  <a:prstClr val="white"/>
                </a:solidFill>
              </a:endParaRPr>
            </a:p>
          </p:txBody>
        </p:sp>
      </p:grpSp>
      <p:sp>
        <p:nvSpPr>
          <p:cNvPr id="134" name="Скругленная прямоугольная выноска 133"/>
          <p:cNvSpPr/>
          <p:nvPr/>
        </p:nvSpPr>
        <p:spPr bwMode="gray">
          <a:xfrm>
            <a:off x="8995372" y="2437097"/>
            <a:ext cx="420640" cy="126760"/>
          </a:xfrm>
          <a:prstGeom prst="wedgeRoundRectCallout">
            <a:avLst>
              <a:gd name="adj1" fmla="val -49164"/>
              <a:gd name="adj2" fmla="val 76098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726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en-US" sz="726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KUS</a:t>
            </a:r>
            <a:endParaRPr lang="ru-RU" sz="726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1" name="Скругленная прямоугольная выноска 140"/>
          <p:cNvSpPr/>
          <p:nvPr/>
        </p:nvSpPr>
        <p:spPr bwMode="gray">
          <a:xfrm>
            <a:off x="8236007" y="3446729"/>
            <a:ext cx="462704" cy="139436"/>
          </a:xfrm>
          <a:prstGeom prst="wedgeRoundRectCallout">
            <a:avLst>
              <a:gd name="adj1" fmla="val 39480"/>
              <a:gd name="adj2" fmla="val 78046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726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КМГ</a:t>
            </a:r>
          </a:p>
        </p:txBody>
      </p:sp>
      <p:sp>
        <p:nvSpPr>
          <p:cNvPr id="147" name="Скругленная прямоугольная выноска 146"/>
          <p:cNvSpPr/>
          <p:nvPr/>
        </p:nvSpPr>
        <p:spPr bwMode="gray">
          <a:xfrm>
            <a:off x="6703729" y="2842198"/>
            <a:ext cx="852077" cy="159728"/>
          </a:xfrm>
          <a:prstGeom prst="wedgeRoundRectCallout">
            <a:avLst>
              <a:gd name="adj1" fmla="val -49724"/>
              <a:gd name="adj2" fmla="val 132467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726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Приостановлен</a:t>
            </a:r>
          </a:p>
        </p:txBody>
      </p:sp>
      <p:sp>
        <p:nvSpPr>
          <p:cNvPr id="22" name="Овал 21"/>
          <p:cNvSpPr/>
          <p:nvPr/>
        </p:nvSpPr>
        <p:spPr bwMode="gray">
          <a:xfrm>
            <a:off x="8654779" y="6284267"/>
            <a:ext cx="101668" cy="101367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270" b="1" dirty="0">
              <a:solidFill>
                <a:prstClr val="white"/>
              </a:solidFill>
            </a:endParaRPr>
          </a:p>
        </p:txBody>
      </p:sp>
      <p:sp>
        <p:nvSpPr>
          <p:cNvPr id="155" name="Овал 154"/>
          <p:cNvSpPr/>
          <p:nvPr/>
        </p:nvSpPr>
        <p:spPr bwMode="gray">
          <a:xfrm>
            <a:off x="8848015" y="2546610"/>
            <a:ext cx="101668" cy="101367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b="1" dirty="0">
              <a:solidFill>
                <a:prstClr val="white"/>
              </a:solidFill>
            </a:endParaRPr>
          </a:p>
        </p:txBody>
      </p:sp>
      <p:sp>
        <p:nvSpPr>
          <p:cNvPr id="156" name="Овал 155"/>
          <p:cNvSpPr/>
          <p:nvPr/>
        </p:nvSpPr>
        <p:spPr bwMode="gray">
          <a:xfrm>
            <a:off x="8640390" y="3633397"/>
            <a:ext cx="101668" cy="101367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b="1" dirty="0">
              <a:solidFill>
                <a:prstClr val="white"/>
              </a:solidFill>
            </a:endParaRPr>
          </a:p>
        </p:txBody>
      </p:sp>
      <p:sp>
        <p:nvSpPr>
          <p:cNvPr id="157" name="Овал 156"/>
          <p:cNvSpPr/>
          <p:nvPr/>
        </p:nvSpPr>
        <p:spPr bwMode="gray">
          <a:xfrm>
            <a:off x="8654586" y="6456237"/>
            <a:ext cx="101668" cy="101367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270" b="1" dirty="0">
              <a:solidFill>
                <a:prstClr val="white"/>
              </a:solidFill>
            </a:endParaRPr>
          </a:p>
        </p:txBody>
      </p:sp>
      <p:sp>
        <p:nvSpPr>
          <p:cNvPr id="158" name="Овал 157"/>
          <p:cNvSpPr/>
          <p:nvPr/>
        </p:nvSpPr>
        <p:spPr bwMode="gray">
          <a:xfrm>
            <a:off x="9053535" y="3096623"/>
            <a:ext cx="101668" cy="101367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b="1" dirty="0">
              <a:solidFill>
                <a:prstClr val="white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807996" y="6278424"/>
            <a:ext cx="633187" cy="111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14403">
              <a:spcBef>
                <a:spcPts val="544"/>
              </a:spcBef>
              <a:buSzPct val="100000"/>
            </a:pPr>
            <a:r>
              <a:rPr lang="ru-RU" sz="726" dirty="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Актив передан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808449" y="6454195"/>
            <a:ext cx="1170192" cy="111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14403">
              <a:spcBef>
                <a:spcPts val="544"/>
              </a:spcBef>
              <a:buSzPct val="100000"/>
            </a:pPr>
            <a:r>
              <a:rPr lang="ru-RU" sz="726" dirty="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Актив в плане по передаче</a:t>
            </a:r>
          </a:p>
        </p:txBody>
      </p:sp>
      <p:sp>
        <p:nvSpPr>
          <p:cNvPr id="163" name="Овал 162"/>
          <p:cNvSpPr/>
          <p:nvPr/>
        </p:nvSpPr>
        <p:spPr bwMode="gray">
          <a:xfrm>
            <a:off x="8655574" y="6635528"/>
            <a:ext cx="101668" cy="101367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270" b="1" dirty="0">
              <a:solidFill>
                <a:prstClr val="white"/>
              </a:solidFill>
            </a:endParaRPr>
          </a:p>
        </p:txBody>
      </p:sp>
      <p:sp>
        <p:nvSpPr>
          <p:cNvPr id="164" name="Овал 163"/>
          <p:cNvSpPr/>
          <p:nvPr/>
        </p:nvSpPr>
        <p:spPr bwMode="gray">
          <a:xfrm>
            <a:off x="6579324" y="3096039"/>
            <a:ext cx="101668" cy="101367"/>
          </a:xfrm>
          <a:prstGeom prst="ellips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b="1" dirty="0">
              <a:solidFill>
                <a:prstClr val="white"/>
              </a:solidFill>
            </a:endParaRPr>
          </a:p>
        </p:txBody>
      </p:sp>
      <p:sp>
        <p:nvSpPr>
          <p:cNvPr id="165" name="Овал 164"/>
          <p:cNvSpPr/>
          <p:nvPr/>
        </p:nvSpPr>
        <p:spPr bwMode="gray">
          <a:xfrm>
            <a:off x="9053535" y="2835827"/>
            <a:ext cx="101668" cy="101367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b="1" dirty="0">
              <a:solidFill>
                <a:prstClr val="white"/>
              </a:solidFill>
            </a:endParaRPr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>
            <a:off x="8685908" y="4223145"/>
            <a:ext cx="1614927" cy="386"/>
          </a:xfrm>
          <a:prstGeom prst="line">
            <a:avLst/>
          </a:prstGeom>
          <a:ln w="34925" cap="rnd">
            <a:solidFill>
              <a:srgbClr val="00ABA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8800637" y="6629890"/>
            <a:ext cx="992259" cy="111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14403">
              <a:spcBef>
                <a:spcPts val="544"/>
              </a:spcBef>
              <a:buSzPct val="100000"/>
            </a:pPr>
            <a:r>
              <a:rPr lang="ru-RU" sz="726" dirty="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 приостановлен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728008" y="4214504"/>
            <a:ext cx="1930517" cy="0"/>
          </a:xfrm>
          <a:prstGeom prst="line">
            <a:avLst/>
          </a:prstGeom>
          <a:ln w="88900" cap="rnd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7324038" y="4457493"/>
            <a:ext cx="2988000" cy="738"/>
          </a:xfrm>
          <a:prstGeom prst="line">
            <a:avLst/>
          </a:prstGeom>
          <a:ln w="34925" cap="rnd">
            <a:solidFill>
              <a:srgbClr val="00ABA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721307" y="4451631"/>
            <a:ext cx="667213" cy="279"/>
          </a:xfrm>
          <a:prstGeom prst="line">
            <a:avLst/>
          </a:prstGeom>
          <a:ln w="88900" cap="rnd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25"/>
          <p:cNvCxnSpPr/>
          <p:nvPr/>
        </p:nvCxnSpPr>
        <p:spPr>
          <a:xfrm flipV="1">
            <a:off x="1948404" y="3902100"/>
            <a:ext cx="0" cy="947098"/>
          </a:xfrm>
          <a:prstGeom prst="line">
            <a:avLst/>
          </a:prstGeom>
          <a:ln w="88900" cap="rnd">
            <a:solidFill>
              <a:srgbClr val="00ABA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31"/>
          <p:cNvCxnSpPr/>
          <p:nvPr/>
        </p:nvCxnSpPr>
        <p:spPr>
          <a:xfrm flipH="1">
            <a:off x="1493798" y="2587093"/>
            <a:ext cx="0" cy="1143049"/>
          </a:xfrm>
          <a:prstGeom prst="line">
            <a:avLst/>
          </a:prstGeom>
          <a:ln w="88900" cap="rnd">
            <a:solidFill>
              <a:srgbClr val="9DD4C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Скругленная прямоугольная выноска 133"/>
          <p:cNvSpPr/>
          <p:nvPr/>
        </p:nvSpPr>
        <p:spPr bwMode="gray">
          <a:xfrm>
            <a:off x="9538606" y="4782702"/>
            <a:ext cx="819710" cy="126760"/>
          </a:xfrm>
          <a:prstGeom prst="wedgeRoundRectCallout">
            <a:avLst>
              <a:gd name="adj1" fmla="val 3135"/>
              <a:gd name="adj2" fmla="val -101047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726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Приватизация</a:t>
            </a:r>
          </a:p>
        </p:txBody>
      </p:sp>
      <p:sp>
        <p:nvSpPr>
          <p:cNvPr id="142" name="Скругленная прямоугольная выноска 140"/>
          <p:cNvSpPr/>
          <p:nvPr/>
        </p:nvSpPr>
        <p:spPr bwMode="gray">
          <a:xfrm>
            <a:off x="8519053" y="3126243"/>
            <a:ext cx="462704" cy="139436"/>
          </a:xfrm>
          <a:prstGeom prst="wedgeRoundRectCallout">
            <a:avLst>
              <a:gd name="adj1" fmla="val 33878"/>
              <a:gd name="adj2" fmla="val 133819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726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КМГ</a:t>
            </a:r>
          </a:p>
        </p:txBody>
      </p:sp>
      <p:cxnSp>
        <p:nvCxnSpPr>
          <p:cNvPr id="143" name="Прямая соединительная линия 167"/>
          <p:cNvCxnSpPr/>
          <p:nvPr/>
        </p:nvCxnSpPr>
        <p:spPr>
          <a:xfrm>
            <a:off x="5445684" y="3424629"/>
            <a:ext cx="3456000" cy="738"/>
          </a:xfrm>
          <a:prstGeom prst="line">
            <a:avLst/>
          </a:prstGeom>
          <a:ln w="34925" cap="rnd">
            <a:solidFill>
              <a:srgbClr val="9DD4C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Овал 158"/>
          <p:cNvSpPr/>
          <p:nvPr/>
        </p:nvSpPr>
        <p:spPr bwMode="gray">
          <a:xfrm>
            <a:off x="8917763" y="3370720"/>
            <a:ext cx="101668" cy="101367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b="1" dirty="0">
              <a:solidFill>
                <a:prstClr val="white"/>
              </a:solidFill>
            </a:endParaRPr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6323592" y="4692085"/>
            <a:ext cx="751147" cy="528"/>
          </a:xfrm>
          <a:prstGeom prst="line">
            <a:avLst/>
          </a:prstGeom>
          <a:ln w="88900" cap="rnd">
            <a:solidFill>
              <a:srgbClr val="00ABA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26"/>
          <p:cNvSpPr/>
          <p:nvPr/>
        </p:nvSpPr>
        <p:spPr bwMode="gray">
          <a:xfrm>
            <a:off x="1990606" y="4626134"/>
            <a:ext cx="871698" cy="1665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648" tIns="80648" rIns="80648" bIns="80648" rtlCol="0" anchor="ctr"/>
          <a:lstStyle/>
          <a:p>
            <a:pPr defTabSz="714403">
              <a:lnSpc>
                <a:spcPct val="106000"/>
              </a:lnSpc>
            </a:pPr>
            <a:r>
              <a:rPr lang="ru-RU" sz="907" b="1" dirty="0">
                <a:solidFill>
                  <a:srgbClr val="D0D0CE">
                    <a:lumMod val="50000"/>
                  </a:srgbClr>
                </a:solidFill>
                <a:cs typeface="Segoe UI Light" panose="020B0502040204020203" pitchFamily="34" charset="0"/>
              </a:rPr>
              <a:t>ХИМ-плюс</a:t>
            </a:r>
            <a:r>
              <a:rPr lang="en-US" sz="907" b="1" dirty="0">
                <a:solidFill>
                  <a:srgbClr val="D0D0CE">
                    <a:lumMod val="50000"/>
                  </a:srgbClr>
                </a:solidFill>
                <a:cs typeface="Segoe UI Light" panose="020B0502040204020203" pitchFamily="34" charset="0"/>
              </a:rPr>
              <a:t> </a:t>
            </a:r>
            <a:r>
              <a:rPr lang="ru-RU" sz="907" b="1" dirty="0">
                <a:solidFill>
                  <a:srgbClr val="D0D0CE">
                    <a:lumMod val="50000"/>
                  </a:srgbClr>
                </a:solidFill>
                <a:cs typeface="Segoe UI Light" panose="020B0502040204020203" pitchFamily="34" charset="0"/>
              </a:rPr>
              <a:t>(формуляция)</a:t>
            </a:r>
            <a:endParaRPr lang="en-US" sz="907" b="1" dirty="0">
              <a:solidFill>
                <a:srgbClr val="D0D0CE">
                  <a:lumMod val="50000"/>
                </a:srgbClr>
              </a:solidFill>
              <a:cs typeface="Segoe UI Light" panose="020B0502040204020203" pitchFamily="34" charset="0"/>
            </a:endParaRPr>
          </a:p>
        </p:txBody>
      </p:sp>
      <p:cxnSp>
        <p:nvCxnSpPr>
          <p:cNvPr id="148" name="Прямая соединительная линия 147"/>
          <p:cNvCxnSpPr/>
          <p:nvPr/>
        </p:nvCxnSpPr>
        <p:spPr>
          <a:xfrm flipV="1">
            <a:off x="7126233" y="4698934"/>
            <a:ext cx="2748306" cy="0"/>
          </a:xfrm>
          <a:prstGeom prst="line">
            <a:avLst/>
          </a:prstGeom>
          <a:ln w="34925" cap="rnd">
            <a:solidFill>
              <a:srgbClr val="00ABA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Скругленный прямоугольник 9"/>
          <p:cNvSpPr/>
          <p:nvPr/>
        </p:nvSpPr>
        <p:spPr bwMode="gray">
          <a:xfrm>
            <a:off x="3047262" y="1217392"/>
            <a:ext cx="1161338" cy="24885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816" b="1" dirty="0">
                <a:solidFill>
                  <a:prstClr val="white"/>
                </a:solidFill>
              </a:rPr>
              <a:t>2009 – 2011</a:t>
            </a:r>
          </a:p>
        </p:txBody>
      </p:sp>
      <p:sp>
        <p:nvSpPr>
          <p:cNvPr id="152" name="Скругленный прямоугольник 94"/>
          <p:cNvSpPr/>
          <p:nvPr/>
        </p:nvSpPr>
        <p:spPr bwMode="gray">
          <a:xfrm>
            <a:off x="3047261" y="948626"/>
            <a:ext cx="1161338" cy="2750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816" dirty="0">
                <a:solidFill>
                  <a:prstClr val="black"/>
                </a:solidFill>
              </a:rPr>
              <a:t>Становление Товарищества</a:t>
            </a:r>
          </a:p>
        </p:txBody>
      </p:sp>
      <p:sp>
        <p:nvSpPr>
          <p:cNvPr id="150" name="SlideTitle">
            <a:extLst>
              <a:ext uri="{FF2B5EF4-FFF2-40B4-BE49-F238E27FC236}">
                <a16:creationId xmlns="" xmlns:a16="http://schemas.microsoft.com/office/drawing/2014/main" id="{A841D725-075E-4463-85A7-EFD29B9C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06" y="166453"/>
            <a:ext cx="8707997" cy="391896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ru-RU" sz="2000" kern="0" dirty="0"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Динамика развития </a:t>
            </a:r>
            <a:r>
              <a:rPr lang="en-US" sz="2000" kern="0" dirty="0" err="1"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Samruk-Kazyna</a:t>
            </a:r>
            <a:r>
              <a:rPr lang="en-US" sz="2000" kern="0" dirty="0"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r>
              <a:rPr lang="en-US" sz="2000" kern="0" dirty="0" err="1"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Ondeu</a:t>
            </a:r>
            <a:endParaRPr lang="en-US" sz="2000" kern="0" dirty="0"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51" name="Скругленная прямоугольная выноска 140">
            <a:extLst>
              <a:ext uri="{FF2B5EF4-FFF2-40B4-BE49-F238E27FC236}">
                <a16:creationId xmlns="" xmlns:a16="http://schemas.microsoft.com/office/drawing/2014/main" id="{451C46B6-D9BC-4C41-AE62-7F7156FFBB7D}"/>
              </a:ext>
            </a:extLst>
          </p:cNvPr>
          <p:cNvSpPr/>
          <p:nvPr/>
        </p:nvSpPr>
        <p:spPr bwMode="gray">
          <a:xfrm>
            <a:off x="9381347" y="3001926"/>
            <a:ext cx="462704" cy="139436"/>
          </a:xfrm>
          <a:prstGeom prst="wedgeRoundRectCallout">
            <a:avLst>
              <a:gd name="adj1" fmla="val -90083"/>
              <a:gd name="adj2" fmla="val 53274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r>
              <a:rPr lang="ru-RU" sz="726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ХПТ</a:t>
            </a:r>
          </a:p>
        </p:txBody>
      </p:sp>
      <p:sp>
        <p:nvSpPr>
          <p:cNvPr id="146" name="Овал 145"/>
          <p:cNvSpPr/>
          <p:nvPr/>
        </p:nvSpPr>
        <p:spPr bwMode="gray">
          <a:xfrm>
            <a:off x="9874538" y="4634978"/>
            <a:ext cx="101668" cy="101367"/>
          </a:xfrm>
          <a:prstGeom prst="ellipse">
            <a:avLst/>
          </a:prstGeom>
          <a:solidFill>
            <a:srgbClr val="FF00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80648" tIns="80648" rIns="80648" bIns="80648" rtlCol="0" anchor="ctr"/>
          <a:lstStyle/>
          <a:p>
            <a:pPr algn="ctr" defTabSz="714403">
              <a:lnSpc>
                <a:spcPct val="106000"/>
              </a:lnSpc>
            </a:pPr>
            <a:endParaRPr lang="ru-RU" sz="1452" b="1" dirty="0">
              <a:solidFill>
                <a:prstClr val="white"/>
              </a:solidFill>
            </a:endParaRPr>
          </a:p>
        </p:txBody>
      </p:sp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4D271F8D-ADAA-41E3-AD97-F1C4C95E12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183019" y="474798"/>
            <a:ext cx="10481426" cy="36743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421801" y="6070973"/>
            <a:ext cx="774615" cy="787027"/>
          </a:xfrm>
          <a:prstGeom prst="rect">
            <a:avLst/>
          </a:prstGeom>
        </p:spPr>
      </p:pic>
      <p:sp>
        <p:nvSpPr>
          <p:cNvPr id="101" name="Номер слайда 3">
            <a:extLst>
              <a:ext uri="{FF2B5EF4-FFF2-40B4-BE49-F238E27FC236}">
                <a16:creationId xmlns="" xmlns:a16="http://schemas.microsoft.com/office/drawing/2014/main" id="{46D7C63C-F1D3-8C59-3F2C-8F0EDD7EDB38}"/>
              </a:ext>
            </a:extLst>
          </p:cNvPr>
          <p:cNvSpPr txBox="1">
            <a:spLocks/>
          </p:cNvSpPr>
          <p:nvPr/>
        </p:nvSpPr>
        <p:spPr>
          <a:xfrm>
            <a:off x="11826244" y="6522471"/>
            <a:ext cx="32969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20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9">
            <a:extLst>
              <a:ext uri="{FF2B5EF4-FFF2-40B4-BE49-F238E27FC236}">
                <a16:creationId xmlns="" xmlns:a16="http://schemas.microsoft.com/office/drawing/2014/main" id="{0DA91394-DCCD-1A24-95CD-15B4FA1EBCCA}"/>
              </a:ext>
            </a:extLst>
          </p:cNvPr>
          <p:cNvSpPr txBox="1">
            <a:spLocks/>
          </p:cNvSpPr>
          <p:nvPr/>
        </p:nvSpPr>
        <p:spPr>
          <a:xfrm>
            <a:off x="6017344" y="6621392"/>
            <a:ext cx="1545383" cy="217389"/>
          </a:xfrm>
          <a:prstGeom prst="rect">
            <a:avLst/>
          </a:prstGeom>
        </p:spPr>
        <p:txBody>
          <a:bodyPr vert="horz" lIns="62345" tIns="31173" rIns="62345" bIns="31173" rtlCol="0" anchor="ctr">
            <a:noAutofit/>
          </a:bodyPr>
          <a:lstStyle>
            <a:lvl1pPr marL="0" indent="0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Tx/>
              <a:buNone/>
              <a:defRPr sz="1600" b="1" u="none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70575" indent="0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Tx/>
              <a:buNone/>
              <a:defRPr sz="352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41150" indent="0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Tx/>
              <a:buNone/>
              <a:defRPr sz="29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011725" indent="0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Tx/>
              <a:buNone/>
              <a:defRPr sz="264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682301" indent="0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Tx/>
              <a:buNone/>
              <a:defRPr sz="264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91" dirty="0">
                <a:solidFill>
                  <a:schemeClr val="bg1"/>
                </a:solidFill>
              </a:rPr>
              <a:t>О КОМПАНИИ</a:t>
            </a:r>
            <a:endParaRPr lang="ru-KZ" sz="109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9291EC7-C0C8-4508-FB16-758193633380}"/>
              </a:ext>
            </a:extLst>
          </p:cNvPr>
          <p:cNvSpPr/>
          <p:nvPr/>
        </p:nvSpPr>
        <p:spPr>
          <a:xfrm>
            <a:off x="796637" y="3249728"/>
            <a:ext cx="2567787" cy="3196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F796E6F-E1DF-338F-CD8A-F6199DAA4D4F}"/>
              </a:ext>
            </a:extLst>
          </p:cNvPr>
          <p:cNvSpPr txBox="1"/>
          <p:nvPr/>
        </p:nvSpPr>
        <p:spPr>
          <a:xfrm flipH="1">
            <a:off x="929688" y="3302544"/>
            <a:ext cx="2388677" cy="3432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409"/>
              </a:spcAft>
            </a:pPr>
            <a:r>
              <a:rPr lang="ru-RU" sz="1364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НЕОРГАНИЧЕСКАЯ ХИМИЯ</a:t>
            </a:r>
            <a:endParaRPr lang="ru-KZ" sz="1364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43A2F8EC-FD61-6A63-A23B-DD059B966D5B}"/>
              </a:ext>
            </a:extLst>
          </p:cNvPr>
          <p:cNvGrpSpPr/>
          <p:nvPr/>
        </p:nvGrpSpPr>
        <p:grpSpPr>
          <a:xfrm>
            <a:off x="1023563" y="4103958"/>
            <a:ext cx="450764" cy="200449"/>
            <a:chOff x="408694" y="7033905"/>
            <a:chExt cx="766793" cy="293992"/>
          </a:xfrm>
        </p:grpSpPr>
        <p:sp>
          <p:nvSpPr>
            <p:cNvPr id="19" name="Скругленный прямоугольник 160">
              <a:extLst>
                <a:ext uri="{FF2B5EF4-FFF2-40B4-BE49-F238E27FC236}">
                  <a16:creationId xmlns="" xmlns:a16="http://schemas.microsoft.com/office/drawing/2014/main" id="{CC442B69-D306-487A-C75E-38B5B7D45846}"/>
                </a:ext>
              </a:extLst>
            </p:cNvPr>
            <p:cNvSpPr/>
            <p:nvPr/>
          </p:nvSpPr>
          <p:spPr>
            <a:xfrm>
              <a:off x="484161" y="7033905"/>
              <a:ext cx="427873" cy="2508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EC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7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D6B09F7-37F1-8E56-E27F-AD9A4B95D5A9}"/>
                </a:ext>
              </a:extLst>
            </p:cNvPr>
            <p:cNvSpPr txBox="1"/>
            <p:nvPr/>
          </p:nvSpPr>
          <p:spPr>
            <a:xfrm>
              <a:off x="408694" y="7038526"/>
              <a:ext cx="766793" cy="2893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682" b="1" dirty="0"/>
                <a:t>90,11%</a:t>
              </a:r>
              <a:endParaRPr lang="en-US" sz="682" b="1" dirty="0"/>
            </a:p>
          </p:txBody>
        </p:sp>
      </p:grpSp>
      <p:graphicFrame>
        <p:nvGraphicFramePr>
          <p:cNvPr id="21" name="Диаграмма 20">
            <a:extLst>
              <a:ext uri="{FF2B5EF4-FFF2-40B4-BE49-F238E27FC236}">
                <a16:creationId xmlns="" xmlns:a16="http://schemas.microsoft.com/office/drawing/2014/main" id="{5AAE7D27-1799-435F-E050-D57035719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784997"/>
              </p:ext>
            </p:extLst>
          </p:nvPr>
        </p:nvGraphicFramePr>
        <p:xfrm>
          <a:off x="946595" y="3783967"/>
          <a:ext cx="507766" cy="45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8C54A3-CA40-0F6C-EB92-6AAE1056B90B}"/>
              </a:ext>
            </a:extLst>
          </p:cNvPr>
          <p:cNvSpPr txBox="1"/>
          <p:nvPr/>
        </p:nvSpPr>
        <p:spPr>
          <a:xfrm>
            <a:off x="1626959" y="3937292"/>
            <a:ext cx="782587" cy="239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ТОО «</a:t>
            </a:r>
            <a:r>
              <a:rPr lang="en-US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SSAP</a:t>
            </a:r>
            <a:r>
              <a:rPr lang="ru-RU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en-US" sz="955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0E417D2-0CA5-11AB-4B02-DFA95084E2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092" y="3850141"/>
            <a:ext cx="413665" cy="41366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85148DA-B127-438F-4D2B-374A94F41756}"/>
              </a:ext>
            </a:extLst>
          </p:cNvPr>
          <p:cNvSpPr/>
          <p:nvPr/>
        </p:nvSpPr>
        <p:spPr>
          <a:xfrm>
            <a:off x="3359703" y="3244578"/>
            <a:ext cx="2607614" cy="3215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6901987-0129-AFBD-A5B9-6E1CAB7D91F8}"/>
              </a:ext>
            </a:extLst>
          </p:cNvPr>
          <p:cNvSpPr txBox="1"/>
          <p:nvPr/>
        </p:nvSpPr>
        <p:spPr>
          <a:xfrm flipH="1">
            <a:off x="3538814" y="3291106"/>
            <a:ext cx="2388677" cy="3432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409"/>
              </a:spcAft>
            </a:pPr>
            <a:r>
              <a:rPr lang="ru-RU" sz="1364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АГРОХИМИЯ</a:t>
            </a:r>
            <a:endParaRPr lang="ru-KZ" sz="1364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A2472F9-4DAF-D66A-566E-9DE032DD1362}"/>
              </a:ext>
            </a:extLst>
          </p:cNvPr>
          <p:cNvSpPr txBox="1"/>
          <p:nvPr/>
        </p:nvSpPr>
        <p:spPr>
          <a:xfrm>
            <a:off x="4183173" y="3979617"/>
            <a:ext cx="1079142" cy="239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ТОО «</a:t>
            </a:r>
            <a:r>
              <a:rPr lang="kk-KZ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ХИМ-плюс</a:t>
            </a:r>
            <a:r>
              <a:rPr lang="ru-RU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en-US" sz="955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Скругленный прямоугольник 151">
            <a:extLst>
              <a:ext uri="{FF2B5EF4-FFF2-40B4-BE49-F238E27FC236}">
                <a16:creationId xmlns="" xmlns:a16="http://schemas.microsoft.com/office/drawing/2014/main" id="{A4DF0753-6D33-3E77-311D-12CA9671DB25}"/>
              </a:ext>
            </a:extLst>
          </p:cNvPr>
          <p:cNvSpPr/>
          <p:nvPr/>
        </p:nvSpPr>
        <p:spPr>
          <a:xfrm>
            <a:off x="3721568" y="4133758"/>
            <a:ext cx="251528" cy="171029"/>
          </a:xfrm>
          <a:prstGeom prst="roundRect">
            <a:avLst/>
          </a:prstGeom>
          <a:solidFill>
            <a:schemeClr val="bg1"/>
          </a:solidFill>
          <a:ln>
            <a:solidFill>
              <a:srgbClr val="1EC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DEB3A89-6939-29C8-EE18-5429C3BC0838}"/>
              </a:ext>
            </a:extLst>
          </p:cNvPr>
          <p:cNvSpPr txBox="1"/>
          <p:nvPr/>
        </p:nvSpPr>
        <p:spPr>
          <a:xfrm>
            <a:off x="3667751" y="4132178"/>
            <a:ext cx="423514" cy="18684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614" b="1" dirty="0"/>
              <a:t>99,93%</a:t>
            </a:r>
            <a:endParaRPr lang="en-US" sz="614" b="1" dirty="0"/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="" xmlns:a16="http://schemas.microsoft.com/office/drawing/2014/main" id="{06C895DF-6B0B-83FF-2F8D-E9912ABF8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989327"/>
              </p:ext>
            </p:extLst>
          </p:nvPr>
        </p:nvGraphicFramePr>
        <p:xfrm>
          <a:off x="3598126" y="3806617"/>
          <a:ext cx="507766" cy="45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3D8A2C3-CF49-3856-D641-BCD276232923}"/>
              </a:ext>
            </a:extLst>
          </p:cNvPr>
          <p:cNvSpPr/>
          <p:nvPr/>
        </p:nvSpPr>
        <p:spPr>
          <a:xfrm>
            <a:off x="8657682" y="3217695"/>
            <a:ext cx="2448878" cy="3238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B408D42-7425-E652-072D-A4893F3E39D2}"/>
              </a:ext>
            </a:extLst>
          </p:cNvPr>
          <p:cNvSpPr txBox="1"/>
          <p:nvPr/>
        </p:nvSpPr>
        <p:spPr>
          <a:xfrm flipH="1">
            <a:off x="8683442" y="3317960"/>
            <a:ext cx="2568038" cy="3022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ru-RU" sz="1364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ИНФРАСТРУКТУРНЫЕ ПРОЕКТЫ</a:t>
            </a:r>
            <a:endParaRPr lang="ru-KZ" sz="1364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0261E48B-D13B-E442-BDB8-03F934B7422C}"/>
              </a:ext>
            </a:extLst>
          </p:cNvPr>
          <p:cNvGrpSpPr/>
          <p:nvPr/>
        </p:nvGrpSpPr>
        <p:grpSpPr>
          <a:xfrm>
            <a:off x="8948780" y="4905488"/>
            <a:ext cx="405880" cy="200273"/>
            <a:chOff x="400204" y="7033905"/>
            <a:chExt cx="752706" cy="311124"/>
          </a:xfrm>
        </p:grpSpPr>
        <p:sp>
          <p:nvSpPr>
            <p:cNvPr id="38" name="Скругленный прямоугольник 157">
              <a:extLst>
                <a:ext uri="{FF2B5EF4-FFF2-40B4-BE49-F238E27FC236}">
                  <a16:creationId xmlns="" xmlns:a16="http://schemas.microsoft.com/office/drawing/2014/main" id="{C2D169D3-3136-6B47-1858-92AB5E806E05}"/>
                </a:ext>
              </a:extLst>
            </p:cNvPr>
            <p:cNvSpPr/>
            <p:nvPr/>
          </p:nvSpPr>
          <p:spPr>
            <a:xfrm>
              <a:off x="484161" y="7033905"/>
              <a:ext cx="427873" cy="2508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EC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7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9EE6FD9-32C9-3358-5FDF-BDDC406BFE15}"/>
                </a:ext>
              </a:extLst>
            </p:cNvPr>
            <p:cNvSpPr txBox="1"/>
            <p:nvPr/>
          </p:nvSpPr>
          <p:spPr>
            <a:xfrm>
              <a:off x="400204" y="7038527"/>
              <a:ext cx="752706" cy="3065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682" b="1" dirty="0"/>
                <a:t>18,5%</a:t>
              </a:r>
              <a:endParaRPr lang="en-US" sz="682" b="1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D794EB3-D351-E9D4-A5BC-46B8802A6A37}"/>
              </a:ext>
            </a:extLst>
          </p:cNvPr>
          <p:cNvSpPr txBox="1"/>
          <p:nvPr/>
        </p:nvSpPr>
        <p:spPr>
          <a:xfrm>
            <a:off x="9329576" y="4690325"/>
            <a:ext cx="1100431" cy="38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АО «УК СЭЗ </a:t>
            </a:r>
          </a:p>
          <a:p>
            <a:pPr algn="ctr"/>
            <a:r>
              <a:rPr lang="ru-RU" sz="955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Хим</a:t>
            </a:r>
            <a:r>
              <a:rPr lang="ru-RU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Парк </a:t>
            </a:r>
            <a:r>
              <a:rPr lang="ru-RU" sz="955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Тараз</a:t>
            </a:r>
            <a:r>
              <a:rPr lang="ru-RU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en-US" sz="955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3BE559C2-3AC9-5070-DFE6-41C00C2547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188" y="4489557"/>
            <a:ext cx="699372" cy="662171"/>
          </a:xfrm>
          <a:prstGeom prst="rect">
            <a:avLst/>
          </a:prstGeom>
        </p:spPr>
      </p:pic>
      <p:graphicFrame>
        <p:nvGraphicFramePr>
          <p:cNvPr id="50" name="Диаграмма 49">
            <a:extLst>
              <a:ext uri="{FF2B5EF4-FFF2-40B4-BE49-F238E27FC236}">
                <a16:creationId xmlns="" xmlns:a16="http://schemas.microsoft.com/office/drawing/2014/main" id="{3B435D65-38E9-B701-1312-148B962FE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836593"/>
              </p:ext>
            </p:extLst>
          </p:nvPr>
        </p:nvGraphicFramePr>
        <p:xfrm>
          <a:off x="8881599" y="4617249"/>
          <a:ext cx="465763" cy="4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395DB566-1007-E3C1-D157-DBAA509C522B}"/>
              </a:ext>
            </a:extLst>
          </p:cNvPr>
          <p:cNvSpPr/>
          <p:nvPr/>
        </p:nvSpPr>
        <p:spPr>
          <a:xfrm>
            <a:off x="5966612" y="3227216"/>
            <a:ext cx="2682680" cy="3228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3EBB82D-A6BA-CB5A-4FD6-529B33FD482B}"/>
              </a:ext>
            </a:extLst>
          </p:cNvPr>
          <p:cNvSpPr txBox="1"/>
          <p:nvPr/>
        </p:nvSpPr>
        <p:spPr>
          <a:xfrm flipH="1">
            <a:off x="6095955" y="3292703"/>
            <a:ext cx="2388677" cy="3432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409"/>
              </a:spcAft>
            </a:pPr>
            <a:r>
              <a:rPr lang="ru-RU" sz="1364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НЕФТЕГАЗОХИМИЯ</a:t>
            </a:r>
            <a:endParaRPr lang="ru-KZ" sz="1364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21AEAD5-C2DA-4BE4-F6CF-4DBDC0ACE263}"/>
              </a:ext>
            </a:extLst>
          </p:cNvPr>
          <p:cNvSpPr txBox="1"/>
          <p:nvPr/>
        </p:nvSpPr>
        <p:spPr>
          <a:xfrm>
            <a:off x="6479593" y="3983437"/>
            <a:ext cx="1143730" cy="38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ТОО «Полимер </a:t>
            </a:r>
          </a:p>
          <a:p>
            <a:pPr algn="ctr"/>
            <a:r>
              <a:rPr lang="ru-RU" sz="955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Продакшн</a:t>
            </a:r>
            <a:r>
              <a:rPr lang="ru-RU" sz="955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en-US" sz="955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F5D66E8D-C059-6269-A9D8-94310605C6D5}"/>
              </a:ext>
            </a:extLst>
          </p:cNvPr>
          <p:cNvSpPr/>
          <p:nvPr/>
        </p:nvSpPr>
        <p:spPr>
          <a:xfrm>
            <a:off x="6204028" y="3931466"/>
            <a:ext cx="237507" cy="237507"/>
          </a:xfrm>
          <a:prstGeom prst="ellipse">
            <a:avLst/>
          </a:prstGeom>
          <a:solidFill>
            <a:srgbClr val="28C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6518F8FC-763A-FD2E-9DAA-580CC512AD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327" y="3949404"/>
            <a:ext cx="598270" cy="299135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8A384FBE-54EF-58D0-C901-0C6ECA88F460}"/>
              </a:ext>
            </a:extLst>
          </p:cNvPr>
          <p:cNvGrpSpPr/>
          <p:nvPr/>
        </p:nvGrpSpPr>
        <p:grpSpPr>
          <a:xfrm>
            <a:off x="6146456" y="4151794"/>
            <a:ext cx="423514" cy="189996"/>
            <a:chOff x="405034" y="7033905"/>
            <a:chExt cx="720436" cy="278662"/>
          </a:xfrm>
        </p:grpSpPr>
        <p:sp>
          <p:nvSpPr>
            <p:cNvPr id="65" name="Скругленный прямоугольник 164">
              <a:extLst>
                <a:ext uri="{FF2B5EF4-FFF2-40B4-BE49-F238E27FC236}">
                  <a16:creationId xmlns="" xmlns:a16="http://schemas.microsoft.com/office/drawing/2014/main" id="{3255D659-4312-6B06-FE9E-2B0273479E4B}"/>
                </a:ext>
              </a:extLst>
            </p:cNvPr>
            <p:cNvSpPr/>
            <p:nvPr/>
          </p:nvSpPr>
          <p:spPr>
            <a:xfrm>
              <a:off x="484161" y="7033905"/>
              <a:ext cx="427873" cy="2508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EC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7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1A1CF4B1-54C4-A2F2-5472-6569B4A59908}"/>
                </a:ext>
              </a:extLst>
            </p:cNvPr>
            <p:cNvSpPr txBox="1"/>
            <p:nvPr/>
          </p:nvSpPr>
          <p:spPr>
            <a:xfrm>
              <a:off x="405034" y="7038526"/>
              <a:ext cx="720436" cy="274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614" b="1" dirty="0"/>
                <a:t>9</a:t>
              </a:r>
              <a:r>
                <a:rPr lang="en-US" sz="614" b="1" dirty="0"/>
                <a:t>9</a:t>
              </a:r>
              <a:r>
                <a:rPr lang="ru-RU" sz="614" b="1" dirty="0"/>
                <a:t>,83%</a:t>
              </a:r>
              <a:endParaRPr lang="en-US" sz="614" b="1" dirty="0"/>
            </a:p>
          </p:txBody>
        </p:sp>
      </p:grpSp>
      <p:graphicFrame>
        <p:nvGraphicFramePr>
          <p:cNvPr id="67" name="Диаграмма 66">
            <a:extLst>
              <a:ext uri="{FF2B5EF4-FFF2-40B4-BE49-F238E27FC236}">
                <a16:creationId xmlns="" xmlns:a16="http://schemas.microsoft.com/office/drawing/2014/main" id="{76E23AB9-0A76-93A9-85B0-DD5D7DCBF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2519"/>
              </p:ext>
            </p:extLst>
          </p:nvPr>
        </p:nvGraphicFramePr>
        <p:xfrm>
          <a:off x="6068897" y="3806617"/>
          <a:ext cx="488528" cy="42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00212674-F424-BCCC-EFD1-F1510A4807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6339" y="3838687"/>
            <a:ext cx="509685" cy="418808"/>
          </a:xfrm>
          <a:prstGeom prst="rect">
            <a:avLst/>
          </a:prstGeom>
        </p:spPr>
      </p:pic>
      <p:grpSp>
        <p:nvGrpSpPr>
          <p:cNvPr id="161" name="Группа 160">
            <a:extLst>
              <a:ext uri="{FF2B5EF4-FFF2-40B4-BE49-F238E27FC236}">
                <a16:creationId xmlns="" xmlns:a16="http://schemas.microsoft.com/office/drawing/2014/main" id="{98FA2CF5-D35D-19B6-FDE6-C0B3B07929F6}"/>
              </a:ext>
            </a:extLst>
          </p:cNvPr>
          <p:cNvGrpSpPr/>
          <p:nvPr/>
        </p:nvGrpSpPr>
        <p:grpSpPr>
          <a:xfrm>
            <a:off x="8832420" y="3815190"/>
            <a:ext cx="2160573" cy="515354"/>
            <a:chOff x="7720081" y="5173771"/>
            <a:chExt cx="3168841" cy="755852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593A1AB2-FF72-2187-344A-21EDF23589D5}"/>
                </a:ext>
              </a:extLst>
            </p:cNvPr>
            <p:cNvSpPr txBox="1"/>
            <p:nvPr/>
          </p:nvSpPr>
          <p:spPr>
            <a:xfrm>
              <a:off x="8401924" y="5463223"/>
              <a:ext cx="1168953" cy="350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55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ТОО «</a:t>
              </a:r>
              <a:r>
                <a:rPr lang="en-US" sz="955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KUS</a:t>
              </a:r>
              <a:r>
                <a:rPr lang="ru-RU" sz="955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»*</a:t>
              </a:r>
              <a:endParaRPr lang="en-US" sz="955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72" name="Группа 71">
              <a:extLst>
                <a:ext uri="{FF2B5EF4-FFF2-40B4-BE49-F238E27FC236}">
                  <a16:creationId xmlns="" xmlns:a16="http://schemas.microsoft.com/office/drawing/2014/main" id="{AB3EC7DE-D726-4971-F6A9-CD146B0E8506}"/>
                </a:ext>
              </a:extLst>
            </p:cNvPr>
            <p:cNvGrpSpPr/>
            <p:nvPr/>
          </p:nvGrpSpPr>
          <p:grpSpPr>
            <a:xfrm>
              <a:off x="7720081" y="5173771"/>
              <a:ext cx="734904" cy="755852"/>
              <a:chOff x="10722173" y="4025404"/>
              <a:chExt cx="734904" cy="755852"/>
            </a:xfrm>
          </p:grpSpPr>
          <p:grpSp>
            <p:nvGrpSpPr>
              <p:cNvPr id="73" name="Группа 72">
                <a:extLst>
                  <a:ext uri="{FF2B5EF4-FFF2-40B4-BE49-F238E27FC236}">
                    <a16:creationId xmlns="" xmlns:a16="http://schemas.microsoft.com/office/drawing/2014/main" id="{0855EB61-06FE-79FB-CF65-1E23A4E4E267}"/>
                  </a:ext>
                </a:extLst>
              </p:cNvPr>
              <p:cNvGrpSpPr/>
              <p:nvPr/>
            </p:nvGrpSpPr>
            <p:grpSpPr>
              <a:xfrm>
                <a:off x="10835924" y="4179431"/>
                <a:ext cx="621153" cy="601825"/>
                <a:chOff x="10835924" y="4179431"/>
                <a:chExt cx="621153" cy="601825"/>
              </a:xfrm>
            </p:grpSpPr>
            <p:sp>
              <p:nvSpPr>
                <p:cNvPr id="76" name="Овал 75">
                  <a:extLst>
                    <a:ext uri="{FF2B5EF4-FFF2-40B4-BE49-F238E27FC236}">
                      <a16:creationId xmlns="" xmlns:a16="http://schemas.microsoft.com/office/drawing/2014/main" id="{29CBAF6B-DB0C-2D4B-8259-FCFF46A41CF3}"/>
                    </a:ext>
                  </a:extLst>
                </p:cNvPr>
                <p:cNvSpPr/>
                <p:nvPr/>
              </p:nvSpPr>
              <p:spPr>
                <a:xfrm>
                  <a:off x="10920363" y="4179431"/>
                  <a:ext cx="342415" cy="348343"/>
                </a:xfrm>
                <a:prstGeom prst="ellipse">
                  <a:avLst/>
                </a:prstGeom>
                <a:solidFill>
                  <a:srgbClr val="28C4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27"/>
                </a:p>
              </p:txBody>
            </p:sp>
            <p:grpSp>
              <p:nvGrpSpPr>
                <p:cNvPr id="77" name="Группа 76">
                  <a:extLst>
                    <a:ext uri="{FF2B5EF4-FFF2-40B4-BE49-F238E27FC236}">
                      <a16:creationId xmlns="" xmlns:a16="http://schemas.microsoft.com/office/drawing/2014/main" id="{AB85248E-B73D-8802-8A39-FDF1AC8DFBED}"/>
                    </a:ext>
                  </a:extLst>
                </p:cNvPr>
                <p:cNvGrpSpPr/>
                <p:nvPr/>
              </p:nvGrpSpPr>
              <p:grpSpPr>
                <a:xfrm>
                  <a:off x="10835924" y="4502595"/>
                  <a:ext cx="621153" cy="278661"/>
                  <a:chOff x="405034" y="7033905"/>
                  <a:chExt cx="732906" cy="278661"/>
                </a:xfrm>
              </p:grpSpPr>
              <p:sp>
                <p:nvSpPr>
                  <p:cNvPr id="78" name="Скругленный прямоугольник 171">
                    <a:extLst>
                      <a:ext uri="{FF2B5EF4-FFF2-40B4-BE49-F238E27FC236}">
                        <a16:creationId xmlns="" xmlns:a16="http://schemas.microsoft.com/office/drawing/2014/main" id="{92887A11-4F46-CC87-1D9C-7690BA9ED02F}"/>
                      </a:ext>
                    </a:extLst>
                  </p:cNvPr>
                  <p:cNvSpPr/>
                  <p:nvPr/>
                </p:nvSpPr>
                <p:spPr>
                  <a:xfrm>
                    <a:off x="484161" y="7033905"/>
                    <a:ext cx="427873" cy="250843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rgbClr val="1EC18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27"/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="" xmlns:a16="http://schemas.microsoft.com/office/drawing/2014/main" id="{620BF5F3-0CDF-BEA7-9BF4-19309E759F53}"/>
                      </a:ext>
                    </a:extLst>
                  </p:cNvPr>
                  <p:cNvSpPr txBox="1"/>
                  <p:nvPr/>
                </p:nvSpPr>
                <p:spPr>
                  <a:xfrm>
                    <a:off x="405034" y="7038526"/>
                    <a:ext cx="732906" cy="2740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614" b="1" dirty="0"/>
                      <a:t>9</a:t>
                    </a:r>
                    <a:r>
                      <a:rPr lang="en-US" sz="614" b="1" dirty="0"/>
                      <a:t>9,9</a:t>
                    </a:r>
                    <a:r>
                      <a:rPr lang="ru-RU" sz="614" b="1" dirty="0"/>
                      <a:t>9</a:t>
                    </a:r>
                    <a:r>
                      <a:rPr lang="en-US" sz="614" b="1" dirty="0"/>
                      <a:t>%</a:t>
                    </a:r>
                  </a:p>
                </p:txBody>
              </p:sp>
            </p:grpSp>
          </p:grpSp>
          <p:graphicFrame>
            <p:nvGraphicFramePr>
              <p:cNvPr id="74" name="Диаграмма 73">
                <a:extLst>
                  <a:ext uri="{FF2B5EF4-FFF2-40B4-BE49-F238E27FC236}">
                    <a16:creationId xmlns="" xmlns:a16="http://schemas.microsoft.com/office/drawing/2014/main" id="{A6EA9BAE-22AB-D1A0-FBDC-9CFB770D6C41}"/>
                  </a:ext>
                </a:extLst>
              </p:cNvPr>
              <p:cNvGraphicFramePr/>
              <p:nvPr/>
            </p:nvGraphicFramePr>
            <p:xfrm>
              <a:off x="10722173" y="4025404"/>
              <a:ext cx="732051" cy="6612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</p:grpSp>
        <p:pic>
          <p:nvPicPr>
            <p:cNvPr id="129" name="Рисунок 128">
              <a:extLst>
                <a:ext uri="{FF2B5EF4-FFF2-40B4-BE49-F238E27FC236}">
                  <a16:creationId xmlns="" xmlns:a16="http://schemas.microsoft.com/office/drawing/2014/main" id="{469713F7-F1FE-0815-433F-7019AC9E7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8990" l="0" r="100000">
                          <a14:foregroundMark x1="39583" y1="25253" x2="39583" y2="25253"/>
                          <a14:foregroundMark x1="39583" y1="19192" x2="39583" y2="19192"/>
                          <a14:foregroundMark x1="45000" y1="24242" x2="45000" y2="24242"/>
                          <a14:foregroundMark x1="52917" y1="27273" x2="52917" y2="27273"/>
                          <a14:foregroundMark x1="57500" y1="28283" x2="57500" y2="28283"/>
                          <a14:foregroundMark x1="65417" y1="23232" x2="65417" y2="23232"/>
                          <a14:foregroundMark x1="69583" y1="24242" x2="69583" y2="24242"/>
                          <a14:foregroundMark x1="78333" y1="26263" x2="78333" y2="26263"/>
                          <a14:foregroundMark x1="84167" y1="27273" x2="84167" y2="27273"/>
                          <a14:foregroundMark x1="90000" y1="24242" x2="90000" y2="24242"/>
                          <a14:foregroundMark x1="95833" y1="25253" x2="95833" y2="25253"/>
                          <a14:foregroundMark x1="44583" y1="46465" x2="44583" y2="46465"/>
                          <a14:foregroundMark x1="53750" y1="45455" x2="53750" y2="45455"/>
                          <a14:foregroundMark x1="57917" y1="47475" x2="57917" y2="47475"/>
                          <a14:foregroundMark x1="61667" y1="47475" x2="61667" y2="47475"/>
                          <a14:foregroundMark x1="67083" y1="48485" x2="67083" y2="48485"/>
                          <a14:foregroundMark x1="71250" y1="46465" x2="71250" y2="46465"/>
                          <a14:foregroundMark x1="76250" y1="46465" x2="76250" y2="46465"/>
                          <a14:foregroundMark x1="44583" y1="69697" x2="44583" y2="69697"/>
                          <a14:foregroundMark x1="40000" y1="62626" x2="40000" y2="62626"/>
                          <a14:foregroundMark x1="55417" y1="72727" x2="55417" y2="72727"/>
                          <a14:foregroundMark x1="58333" y1="72727" x2="58333" y2="72727"/>
                          <a14:foregroundMark x1="62917" y1="69697" x2="62917" y2="69697"/>
                          <a14:foregroundMark x1="67500" y1="69697" x2="67500" y2="69697"/>
                          <a14:foregroundMark x1="72083" y1="71717" x2="72083" y2="71717"/>
                          <a14:foregroundMark x1="77083" y1="71717" x2="77083" y2="71717"/>
                          <a14:foregroundMark x1="80000" y1="70707" x2="80000" y2="70707"/>
                          <a14:foregroundMark x1="89167" y1="69697" x2="89167" y2="69697"/>
                          <a14:foregroundMark x1="96667" y1="70707" x2="96667" y2="70707"/>
                          <a14:foregroundMark x1="96250" y1="79798" x2="96250" y2="79798"/>
                          <a14:backgroundMark x1="51667" y1="69697" x2="51667" y2="69697"/>
                          <a14:backgroundMark x1="82917" y1="70707" x2="82917" y2="70707"/>
                          <a14:backgroundMark x1="71250" y1="31313" x2="71250" y2="31313"/>
                          <a14:backgroundMark x1="71250" y1="23232" x2="71250" y2="23232"/>
                          <a14:backgroundMark x1="64583" y1="26263" x2="64583" y2="26263"/>
                          <a14:backgroundMark x1="58750" y1="23232" x2="58750" y2="23232"/>
                          <a14:backgroundMark x1="38750" y1="21212" x2="38750" y2="21212"/>
                          <a14:backgroundMark x1="77083" y1="26263" x2="77083" y2="26263"/>
                          <a14:backgroundMark x1="89167" y1="26263" x2="89167" y2="26263"/>
                          <a14:backgroundMark x1="51667" y1="26263" x2="51667" y2="26263"/>
                          <a14:backgroundMark x1="97500" y1="68687" x2="97500" y2="686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18769" y="5326258"/>
              <a:ext cx="1270153" cy="523938"/>
            </a:xfrm>
            <a:prstGeom prst="rect">
              <a:avLst/>
            </a:prstGeom>
          </p:spPr>
        </p:pic>
      </p:grp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56D27178-4311-A058-459F-30CC1C27DF2F}"/>
              </a:ext>
            </a:extLst>
          </p:cNvPr>
          <p:cNvSpPr/>
          <p:nvPr/>
        </p:nvSpPr>
        <p:spPr>
          <a:xfrm>
            <a:off x="796637" y="1710171"/>
            <a:ext cx="2567787" cy="1527330"/>
          </a:xfrm>
          <a:custGeom>
            <a:avLst/>
            <a:gdLst>
              <a:gd name="connsiteX0" fmla="*/ 0 w 3766088"/>
              <a:gd name="connsiteY0" fmla="*/ 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0 h 1983189"/>
              <a:gd name="connsiteX0" fmla="*/ 0 w 3766088"/>
              <a:gd name="connsiteY0" fmla="*/ 71120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711200 h 198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6088" h="1983189">
                <a:moveTo>
                  <a:pt x="0" y="711200"/>
                </a:moveTo>
                <a:lnTo>
                  <a:pt x="3766088" y="0"/>
                </a:lnTo>
                <a:lnTo>
                  <a:pt x="3766088" y="1983189"/>
                </a:lnTo>
                <a:lnTo>
                  <a:pt x="0" y="1983189"/>
                </a:lnTo>
                <a:lnTo>
                  <a:pt x="0" y="711200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 l="-1000" t="-12000" b="-2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 dirty="0"/>
          </a:p>
        </p:txBody>
      </p:sp>
      <p:sp>
        <p:nvSpPr>
          <p:cNvPr id="131" name="Прямоугольник 129">
            <a:extLst>
              <a:ext uri="{FF2B5EF4-FFF2-40B4-BE49-F238E27FC236}">
                <a16:creationId xmlns="" xmlns:a16="http://schemas.microsoft.com/office/drawing/2014/main" id="{F2EFC93A-4EEC-BD80-7584-EF7F7F6A31F6}"/>
              </a:ext>
            </a:extLst>
          </p:cNvPr>
          <p:cNvSpPr/>
          <p:nvPr/>
        </p:nvSpPr>
        <p:spPr>
          <a:xfrm>
            <a:off x="3359703" y="1885129"/>
            <a:ext cx="2616003" cy="1352371"/>
          </a:xfrm>
          <a:custGeom>
            <a:avLst/>
            <a:gdLst>
              <a:gd name="connsiteX0" fmla="*/ 0 w 3766088"/>
              <a:gd name="connsiteY0" fmla="*/ 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0 h 1983189"/>
              <a:gd name="connsiteX0" fmla="*/ 0 w 3766088"/>
              <a:gd name="connsiteY0" fmla="*/ 71120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711200 h 1983189"/>
              <a:gd name="connsiteX0" fmla="*/ 0 w 3766088"/>
              <a:gd name="connsiteY0" fmla="*/ 1270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12700 h 1983189"/>
              <a:gd name="connsiteX0" fmla="*/ 0 w 3778788"/>
              <a:gd name="connsiteY0" fmla="*/ 0 h 1970489"/>
              <a:gd name="connsiteX1" fmla="*/ 3778788 w 3778788"/>
              <a:gd name="connsiteY1" fmla="*/ 762000 h 1970489"/>
              <a:gd name="connsiteX2" fmla="*/ 3766088 w 3778788"/>
              <a:gd name="connsiteY2" fmla="*/ 1970489 h 1970489"/>
              <a:gd name="connsiteX3" fmla="*/ 0 w 3778788"/>
              <a:gd name="connsiteY3" fmla="*/ 1970489 h 1970489"/>
              <a:gd name="connsiteX4" fmla="*/ 0 w 3778788"/>
              <a:gd name="connsiteY4" fmla="*/ 0 h 197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788" h="1970489">
                <a:moveTo>
                  <a:pt x="0" y="0"/>
                </a:moveTo>
                <a:lnTo>
                  <a:pt x="3778788" y="762000"/>
                </a:lnTo>
                <a:lnTo>
                  <a:pt x="3766088" y="1970489"/>
                </a:lnTo>
                <a:lnTo>
                  <a:pt x="0" y="197048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/>
          </a:p>
        </p:txBody>
      </p:sp>
      <p:sp>
        <p:nvSpPr>
          <p:cNvPr id="132" name="Прямоугольник 129">
            <a:extLst>
              <a:ext uri="{FF2B5EF4-FFF2-40B4-BE49-F238E27FC236}">
                <a16:creationId xmlns="" xmlns:a16="http://schemas.microsoft.com/office/drawing/2014/main" id="{B08FA930-C40E-6451-7C43-36DEAB25CB82}"/>
              </a:ext>
            </a:extLst>
          </p:cNvPr>
          <p:cNvSpPr/>
          <p:nvPr/>
        </p:nvSpPr>
        <p:spPr>
          <a:xfrm>
            <a:off x="5967317" y="1875555"/>
            <a:ext cx="2690364" cy="1352174"/>
          </a:xfrm>
          <a:custGeom>
            <a:avLst/>
            <a:gdLst>
              <a:gd name="connsiteX0" fmla="*/ 0 w 3766088"/>
              <a:gd name="connsiteY0" fmla="*/ 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0 h 1983189"/>
              <a:gd name="connsiteX0" fmla="*/ 0 w 3766088"/>
              <a:gd name="connsiteY0" fmla="*/ 71120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711200 h 1983189"/>
              <a:gd name="connsiteX0" fmla="*/ 0 w 3766088"/>
              <a:gd name="connsiteY0" fmla="*/ 78509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785090 h 198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6088" h="1983189">
                <a:moveTo>
                  <a:pt x="0" y="785090"/>
                </a:moveTo>
                <a:lnTo>
                  <a:pt x="3766088" y="0"/>
                </a:lnTo>
                <a:lnTo>
                  <a:pt x="3766088" y="1983189"/>
                </a:lnTo>
                <a:lnTo>
                  <a:pt x="0" y="1983189"/>
                </a:lnTo>
                <a:lnTo>
                  <a:pt x="0" y="785090"/>
                </a:lnTo>
                <a:close/>
              </a:path>
            </a:pathLst>
          </a:custGeom>
          <a:blipFill dpi="0" rotWithShape="1">
            <a:blip r:embed="rId16"/>
            <a:srcRect/>
            <a:stretch>
              <a:fillRect l="-1000" t="-12000" b="-2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 dirty="0"/>
          </a:p>
        </p:txBody>
      </p:sp>
      <p:sp>
        <p:nvSpPr>
          <p:cNvPr id="133" name="Прямоугольник 129">
            <a:extLst>
              <a:ext uri="{FF2B5EF4-FFF2-40B4-BE49-F238E27FC236}">
                <a16:creationId xmlns="" xmlns:a16="http://schemas.microsoft.com/office/drawing/2014/main" id="{D0320229-58C6-6216-6CCA-857044D640E4}"/>
              </a:ext>
            </a:extLst>
          </p:cNvPr>
          <p:cNvSpPr/>
          <p:nvPr/>
        </p:nvSpPr>
        <p:spPr>
          <a:xfrm>
            <a:off x="8657682" y="1735914"/>
            <a:ext cx="2440490" cy="1491815"/>
          </a:xfrm>
          <a:custGeom>
            <a:avLst/>
            <a:gdLst>
              <a:gd name="connsiteX0" fmla="*/ 0 w 3766088"/>
              <a:gd name="connsiteY0" fmla="*/ 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0 h 1983189"/>
              <a:gd name="connsiteX0" fmla="*/ 0 w 3766088"/>
              <a:gd name="connsiteY0" fmla="*/ 71120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711200 h 1983189"/>
              <a:gd name="connsiteX0" fmla="*/ 0 w 3766088"/>
              <a:gd name="connsiteY0" fmla="*/ 12700 h 1983189"/>
              <a:gd name="connsiteX1" fmla="*/ 3766088 w 3766088"/>
              <a:gd name="connsiteY1" fmla="*/ 0 h 1983189"/>
              <a:gd name="connsiteX2" fmla="*/ 3766088 w 3766088"/>
              <a:gd name="connsiteY2" fmla="*/ 1983189 h 1983189"/>
              <a:gd name="connsiteX3" fmla="*/ 0 w 3766088"/>
              <a:gd name="connsiteY3" fmla="*/ 1983189 h 1983189"/>
              <a:gd name="connsiteX4" fmla="*/ 0 w 3766088"/>
              <a:gd name="connsiteY4" fmla="*/ 12700 h 1983189"/>
              <a:gd name="connsiteX0" fmla="*/ 0 w 3778788"/>
              <a:gd name="connsiteY0" fmla="*/ 0 h 1970489"/>
              <a:gd name="connsiteX1" fmla="*/ 3778788 w 3778788"/>
              <a:gd name="connsiteY1" fmla="*/ 762000 h 1970489"/>
              <a:gd name="connsiteX2" fmla="*/ 3766088 w 3778788"/>
              <a:gd name="connsiteY2" fmla="*/ 1970489 h 1970489"/>
              <a:gd name="connsiteX3" fmla="*/ 0 w 3778788"/>
              <a:gd name="connsiteY3" fmla="*/ 1970489 h 1970489"/>
              <a:gd name="connsiteX4" fmla="*/ 0 w 3778788"/>
              <a:gd name="connsiteY4" fmla="*/ 0 h 197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788" h="1970489">
                <a:moveTo>
                  <a:pt x="0" y="0"/>
                </a:moveTo>
                <a:lnTo>
                  <a:pt x="3778788" y="762000"/>
                </a:lnTo>
                <a:lnTo>
                  <a:pt x="3766088" y="1970489"/>
                </a:lnTo>
                <a:lnTo>
                  <a:pt x="0" y="197048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/>
          </a:p>
        </p:txBody>
      </p:sp>
      <p:sp>
        <p:nvSpPr>
          <p:cNvPr id="143" name="AutoShape 2">
            <a:extLst>
              <a:ext uri="{FF2B5EF4-FFF2-40B4-BE49-F238E27FC236}">
                <a16:creationId xmlns="" xmlns:a16="http://schemas.microsoft.com/office/drawing/2014/main" id="{EE0A33B1-47A6-909B-6EEF-4A9AA010D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2091" y="3563216"/>
            <a:ext cx="207818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2345" tIns="31173" rIns="62345" bIns="31173" numCol="1" anchor="t" anchorCtr="0" compatLnSpc="1">
            <a:prstTxWarp prst="textNoShape">
              <a:avLst/>
            </a:prstTxWarp>
          </a:bodyPr>
          <a:lstStyle/>
          <a:p>
            <a:endParaRPr lang="ru-KZ" sz="1227"/>
          </a:p>
        </p:txBody>
      </p:sp>
      <p:cxnSp>
        <p:nvCxnSpPr>
          <p:cNvPr id="146" name="Прямая соединительная линия 145">
            <a:extLst>
              <a:ext uri="{FF2B5EF4-FFF2-40B4-BE49-F238E27FC236}">
                <a16:creationId xmlns="" xmlns:a16="http://schemas.microsoft.com/office/drawing/2014/main" id="{0B30B1D4-6366-04BD-8F6C-A70FCE1C9414}"/>
              </a:ext>
            </a:extLst>
          </p:cNvPr>
          <p:cNvCxnSpPr/>
          <p:nvPr/>
        </p:nvCxnSpPr>
        <p:spPr>
          <a:xfrm flipV="1">
            <a:off x="796637" y="1479722"/>
            <a:ext cx="2521728" cy="5303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="" xmlns:a16="http://schemas.microsoft.com/office/drawing/2014/main" id="{4454EC67-61B2-50C0-2417-A4DA23CFDE97}"/>
              </a:ext>
            </a:extLst>
          </p:cNvPr>
          <p:cNvCxnSpPr/>
          <p:nvPr/>
        </p:nvCxnSpPr>
        <p:spPr>
          <a:xfrm flipV="1">
            <a:off x="5999916" y="1773247"/>
            <a:ext cx="2521728" cy="5303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="" xmlns:a16="http://schemas.microsoft.com/office/drawing/2014/main" id="{449D6AAB-8793-CD96-576B-DF130A858C25}"/>
              </a:ext>
            </a:extLst>
          </p:cNvPr>
          <p:cNvCxnSpPr>
            <a:cxnSpLocks/>
          </p:cNvCxnSpPr>
          <p:nvPr/>
        </p:nvCxnSpPr>
        <p:spPr>
          <a:xfrm>
            <a:off x="8521997" y="1549669"/>
            <a:ext cx="2584563" cy="639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>
            <a:extLst>
              <a:ext uri="{FF2B5EF4-FFF2-40B4-BE49-F238E27FC236}">
                <a16:creationId xmlns="" xmlns:a16="http://schemas.microsoft.com/office/drawing/2014/main" id="{BBF02821-CFAA-AA00-22EC-D5276138BF10}"/>
              </a:ext>
            </a:extLst>
          </p:cNvPr>
          <p:cNvCxnSpPr>
            <a:cxnSpLocks/>
          </p:cNvCxnSpPr>
          <p:nvPr/>
        </p:nvCxnSpPr>
        <p:spPr>
          <a:xfrm>
            <a:off x="3401892" y="1668908"/>
            <a:ext cx="2567787" cy="5651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Прямоугольник 153">
            <a:extLst>
              <a:ext uri="{FF2B5EF4-FFF2-40B4-BE49-F238E27FC236}">
                <a16:creationId xmlns="" xmlns:a16="http://schemas.microsoft.com/office/drawing/2014/main" id="{D9384948-BDBE-D5EF-D217-C5823A873917}"/>
              </a:ext>
            </a:extLst>
          </p:cNvPr>
          <p:cNvSpPr/>
          <p:nvPr/>
        </p:nvSpPr>
        <p:spPr>
          <a:xfrm>
            <a:off x="866265" y="2401418"/>
            <a:ext cx="2452100" cy="798415"/>
          </a:xfrm>
          <a:custGeom>
            <a:avLst/>
            <a:gdLst>
              <a:gd name="connsiteX0" fmla="*/ 0 w 3698535"/>
              <a:gd name="connsiteY0" fmla="*/ 0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0 w 3698535"/>
              <a:gd name="connsiteY4" fmla="*/ 0 h 989076"/>
              <a:gd name="connsiteX0" fmla="*/ 25400 w 3698535"/>
              <a:gd name="connsiteY0" fmla="*/ 317500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25400 w 3698535"/>
              <a:gd name="connsiteY4" fmla="*/ 317500 h 989076"/>
              <a:gd name="connsiteX0" fmla="*/ 25400 w 3698535"/>
              <a:gd name="connsiteY0" fmla="*/ 492669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25400 w 3698535"/>
              <a:gd name="connsiteY4" fmla="*/ 492669 h 98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8535" h="989076">
                <a:moveTo>
                  <a:pt x="25400" y="492669"/>
                </a:moveTo>
                <a:lnTo>
                  <a:pt x="3698535" y="0"/>
                </a:lnTo>
                <a:lnTo>
                  <a:pt x="3698535" y="989076"/>
                </a:lnTo>
                <a:lnTo>
                  <a:pt x="0" y="989076"/>
                </a:lnTo>
                <a:lnTo>
                  <a:pt x="25400" y="492669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 dirty="0"/>
          </a:p>
        </p:txBody>
      </p:sp>
      <p:sp>
        <p:nvSpPr>
          <p:cNvPr id="155" name="Прямоугольник 153">
            <a:extLst>
              <a:ext uri="{FF2B5EF4-FFF2-40B4-BE49-F238E27FC236}">
                <a16:creationId xmlns="" xmlns:a16="http://schemas.microsoft.com/office/drawing/2014/main" id="{67E77F1F-35FD-2798-3553-6AF19A94220A}"/>
              </a:ext>
            </a:extLst>
          </p:cNvPr>
          <p:cNvSpPr/>
          <p:nvPr/>
        </p:nvSpPr>
        <p:spPr>
          <a:xfrm>
            <a:off x="6016177" y="2278568"/>
            <a:ext cx="2567787" cy="902316"/>
          </a:xfrm>
          <a:custGeom>
            <a:avLst/>
            <a:gdLst>
              <a:gd name="connsiteX0" fmla="*/ 0 w 3698535"/>
              <a:gd name="connsiteY0" fmla="*/ 0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0 w 3698535"/>
              <a:gd name="connsiteY4" fmla="*/ 0 h 989076"/>
              <a:gd name="connsiteX0" fmla="*/ 25400 w 3698535"/>
              <a:gd name="connsiteY0" fmla="*/ 317500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25400 w 3698535"/>
              <a:gd name="connsiteY4" fmla="*/ 317500 h 989076"/>
              <a:gd name="connsiteX0" fmla="*/ 25400 w 3698535"/>
              <a:gd name="connsiteY0" fmla="*/ 492669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25400 w 3698535"/>
              <a:gd name="connsiteY4" fmla="*/ 492669 h 98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8535" h="989076">
                <a:moveTo>
                  <a:pt x="25400" y="492669"/>
                </a:moveTo>
                <a:lnTo>
                  <a:pt x="3698535" y="0"/>
                </a:lnTo>
                <a:lnTo>
                  <a:pt x="3698535" y="989076"/>
                </a:lnTo>
                <a:lnTo>
                  <a:pt x="0" y="989076"/>
                </a:lnTo>
                <a:lnTo>
                  <a:pt x="25400" y="492669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 dirty="0"/>
          </a:p>
        </p:txBody>
      </p:sp>
      <p:sp>
        <p:nvSpPr>
          <p:cNvPr id="156" name="Прямоугольник 153">
            <a:extLst>
              <a:ext uri="{FF2B5EF4-FFF2-40B4-BE49-F238E27FC236}">
                <a16:creationId xmlns="" xmlns:a16="http://schemas.microsoft.com/office/drawing/2014/main" id="{F28A6720-69B2-65DA-4560-966E1ACE288D}"/>
              </a:ext>
            </a:extLst>
          </p:cNvPr>
          <p:cNvSpPr/>
          <p:nvPr/>
        </p:nvSpPr>
        <p:spPr>
          <a:xfrm flipH="1">
            <a:off x="8600225" y="2330182"/>
            <a:ext cx="2411063" cy="798415"/>
          </a:xfrm>
          <a:custGeom>
            <a:avLst/>
            <a:gdLst>
              <a:gd name="connsiteX0" fmla="*/ 0 w 3698535"/>
              <a:gd name="connsiteY0" fmla="*/ 0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0 w 3698535"/>
              <a:gd name="connsiteY4" fmla="*/ 0 h 989076"/>
              <a:gd name="connsiteX0" fmla="*/ 25400 w 3698535"/>
              <a:gd name="connsiteY0" fmla="*/ 317500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25400 w 3698535"/>
              <a:gd name="connsiteY4" fmla="*/ 317500 h 989076"/>
              <a:gd name="connsiteX0" fmla="*/ 25400 w 3698535"/>
              <a:gd name="connsiteY0" fmla="*/ 492669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25400 w 3698535"/>
              <a:gd name="connsiteY4" fmla="*/ 492669 h 98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8535" h="989076">
                <a:moveTo>
                  <a:pt x="25400" y="492669"/>
                </a:moveTo>
                <a:lnTo>
                  <a:pt x="3698535" y="0"/>
                </a:lnTo>
                <a:lnTo>
                  <a:pt x="3698535" y="989076"/>
                </a:lnTo>
                <a:lnTo>
                  <a:pt x="0" y="989076"/>
                </a:lnTo>
                <a:lnTo>
                  <a:pt x="25400" y="492669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 dirty="0"/>
          </a:p>
        </p:txBody>
      </p:sp>
      <p:sp>
        <p:nvSpPr>
          <p:cNvPr id="157" name="Прямоугольник 153">
            <a:extLst>
              <a:ext uri="{FF2B5EF4-FFF2-40B4-BE49-F238E27FC236}">
                <a16:creationId xmlns="" xmlns:a16="http://schemas.microsoft.com/office/drawing/2014/main" id="{7C449BCF-CDB5-2B78-D2F0-986E921A790E}"/>
              </a:ext>
            </a:extLst>
          </p:cNvPr>
          <p:cNvSpPr/>
          <p:nvPr/>
        </p:nvSpPr>
        <p:spPr>
          <a:xfrm flipH="1">
            <a:off x="3331445" y="2297548"/>
            <a:ext cx="2516892" cy="798415"/>
          </a:xfrm>
          <a:custGeom>
            <a:avLst/>
            <a:gdLst>
              <a:gd name="connsiteX0" fmla="*/ 0 w 3698535"/>
              <a:gd name="connsiteY0" fmla="*/ 0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0 w 3698535"/>
              <a:gd name="connsiteY4" fmla="*/ 0 h 989076"/>
              <a:gd name="connsiteX0" fmla="*/ 25400 w 3698535"/>
              <a:gd name="connsiteY0" fmla="*/ 317500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25400 w 3698535"/>
              <a:gd name="connsiteY4" fmla="*/ 317500 h 989076"/>
              <a:gd name="connsiteX0" fmla="*/ 25400 w 3698535"/>
              <a:gd name="connsiteY0" fmla="*/ 492669 h 989076"/>
              <a:gd name="connsiteX1" fmla="*/ 3698535 w 3698535"/>
              <a:gd name="connsiteY1" fmla="*/ 0 h 989076"/>
              <a:gd name="connsiteX2" fmla="*/ 3698535 w 3698535"/>
              <a:gd name="connsiteY2" fmla="*/ 989076 h 989076"/>
              <a:gd name="connsiteX3" fmla="*/ 0 w 3698535"/>
              <a:gd name="connsiteY3" fmla="*/ 989076 h 989076"/>
              <a:gd name="connsiteX4" fmla="*/ 25400 w 3698535"/>
              <a:gd name="connsiteY4" fmla="*/ 492669 h 98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8535" h="989076">
                <a:moveTo>
                  <a:pt x="25400" y="492669"/>
                </a:moveTo>
                <a:lnTo>
                  <a:pt x="3698535" y="0"/>
                </a:lnTo>
                <a:lnTo>
                  <a:pt x="3698535" y="989076"/>
                </a:lnTo>
                <a:lnTo>
                  <a:pt x="0" y="989076"/>
                </a:lnTo>
                <a:lnTo>
                  <a:pt x="25400" y="492669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227" dirty="0"/>
          </a:p>
        </p:txBody>
      </p:sp>
      <p:sp>
        <p:nvSpPr>
          <p:cNvPr id="158" name="Объект 2">
            <a:extLst>
              <a:ext uri="{FF2B5EF4-FFF2-40B4-BE49-F238E27FC236}">
                <a16:creationId xmlns="" xmlns:a16="http://schemas.microsoft.com/office/drawing/2014/main" id="{A2ACDFD2-EC77-7FDB-A28B-9306D9CEC54C}"/>
              </a:ext>
            </a:extLst>
          </p:cNvPr>
          <p:cNvSpPr txBox="1">
            <a:spLocks/>
          </p:cNvSpPr>
          <p:nvPr/>
        </p:nvSpPr>
        <p:spPr>
          <a:xfrm>
            <a:off x="841956" y="1034683"/>
            <a:ext cx="10409524" cy="886816"/>
          </a:xfrm>
          <a:prstGeom prst="rect">
            <a:avLst/>
          </a:prstGeom>
        </p:spPr>
        <p:txBody>
          <a:bodyPr rtlCol="0"/>
          <a:lstStyle>
            <a:lvl1pPr marL="179388" indent="-179388" algn="l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0"/>
              </a:spcAft>
              <a:buClr>
                <a:srgbClr val="72D5E3"/>
              </a:buClr>
              <a:buNone/>
            </a:pP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SKO </a:t>
            </a:r>
            <a:r>
              <a:rPr lang="ru-RU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имеет в своем портфеле 6 организаций, среди которых 3 действующих производства и 2 инфраструктурных проекта.  Проект ТОО «</a:t>
            </a: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KUS</a:t>
            </a:r>
            <a:r>
              <a:rPr lang="ru-RU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 с 2018 года</a:t>
            </a: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находятся в доверительном управлении у ТОО «Самрук-Казына Контракт» соответственно. Проекты ТОО «ХИМ-плюс» и ТОО «Полимер Продакшн» планируются к приватизации в 2025 г.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="" xmlns:a16="http://schemas.microsoft.com/office/drawing/2014/main" id="{E4DC0BCE-D546-5469-D7CA-8E1E2B1CB966}"/>
              </a:ext>
            </a:extLst>
          </p:cNvPr>
          <p:cNvSpPr/>
          <p:nvPr/>
        </p:nvSpPr>
        <p:spPr>
          <a:xfrm>
            <a:off x="1278108" y="6555487"/>
            <a:ext cx="3311783" cy="19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82" i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* Проекты, переданные в доверительное управление</a:t>
            </a:r>
            <a:endParaRPr lang="en-US" sz="682" dirty="0">
              <a:solidFill>
                <a:prstClr val="black"/>
              </a:solidFill>
              <a:latin typeface="Cambria"/>
            </a:endParaRPr>
          </a:p>
        </p:txBody>
      </p:sp>
      <p:pic>
        <p:nvPicPr>
          <p:cNvPr id="1026" name="Picture 2" descr="project">
            <a:extLst>
              <a:ext uri="{FF2B5EF4-FFF2-40B4-BE49-F238E27FC236}">
                <a16:creationId xmlns="" xmlns:a16="http://schemas.microsoft.com/office/drawing/2014/main" id="{D628C716-9913-B18E-B013-D99D8B78B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7" r="28727"/>
          <a:stretch/>
        </p:blipFill>
        <p:spPr bwMode="auto">
          <a:xfrm>
            <a:off x="796636" y="4440708"/>
            <a:ext cx="2561132" cy="2026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">
            <a:extLst>
              <a:ext uri="{FF2B5EF4-FFF2-40B4-BE49-F238E27FC236}">
                <a16:creationId xmlns="" xmlns:a16="http://schemas.microsoft.com/office/drawing/2014/main" id="{A4766E9B-3F97-DAB6-A3A8-96E239E5E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42132"/>
          <a:stretch/>
        </p:blipFill>
        <p:spPr bwMode="auto">
          <a:xfrm>
            <a:off x="3379252" y="4410888"/>
            <a:ext cx="2605229" cy="2024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49">
            <a:extLst>
              <a:ext uri="{FF2B5EF4-FFF2-40B4-BE49-F238E27FC236}">
                <a16:creationId xmlns="" xmlns:a16="http://schemas.microsoft.com/office/drawing/2014/main" id="{C6673E3E-1FDD-1239-9F6D-EA6737C27C4B}"/>
              </a:ext>
            </a:extLst>
          </p:cNvPr>
          <p:cNvSpPr txBox="1">
            <a:spLocks/>
          </p:cNvSpPr>
          <p:nvPr/>
        </p:nvSpPr>
        <p:spPr>
          <a:xfrm>
            <a:off x="969615" y="6540169"/>
            <a:ext cx="4866409" cy="301756"/>
          </a:xfrm>
          <a:prstGeom prst="rect">
            <a:avLst/>
          </a:prstGeom>
        </p:spPr>
        <p:txBody>
          <a:bodyPr vert="horz" lIns="62345" tIns="31173" rIns="62345" bIns="31173" rtlCol="0" anchor="ctr"/>
          <a:lstStyle>
            <a:defPPr rtl="0">
              <a:defRPr lang="ru-RU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55" dirty="0">
                <a:latin typeface="Calibri Light" panose="020F0302020204030204" pitchFamily="34" charset="0"/>
                <a:cs typeface="Calibri Light" panose="020F0302020204030204" pitchFamily="34" charset="0"/>
              </a:rPr>
              <a:t>Интегрированный годовой отчет </a:t>
            </a:r>
            <a:r>
              <a:rPr lang="en-US" sz="955" dirty="0">
                <a:latin typeface="Calibri Light" panose="020F0302020204030204" pitchFamily="34" charset="0"/>
                <a:cs typeface="Calibri Light" panose="020F0302020204030204" pitchFamily="34" charset="0"/>
              </a:rPr>
              <a:t>SKO </a:t>
            </a:r>
            <a:r>
              <a:rPr lang="ru-RU" sz="955" dirty="0">
                <a:latin typeface="Calibri Light" panose="020F0302020204030204" pitchFamily="34" charset="0"/>
                <a:cs typeface="Calibri Light" panose="020F0302020204030204" pitchFamily="34" charset="0"/>
              </a:rPr>
              <a:t>2022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534A70C-94B7-780B-3F43-DC24CDAE717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4"/>
          <a:stretch/>
        </p:blipFill>
        <p:spPr bwMode="auto">
          <a:xfrm>
            <a:off x="5964677" y="4468316"/>
            <a:ext cx="2622241" cy="195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77D5413-8FC9-0EE6-EB01-BCFD755DA57B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2829" t="21829" r="15706" b="20110"/>
          <a:stretch/>
        </p:blipFill>
        <p:spPr>
          <a:xfrm>
            <a:off x="8689059" y="5378254"/>
            <a:ext cx="2290588" cy="104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B0B6E8-A270-59AA-660F-747727164CB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396371" y="603043"/>
            <a:ext cx="10481426" cy="3674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9065FA-9B89-EA4F-AB64-6944277A149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68" y="186922"/>
            <a:ext cx="974594" cy="783554"/>
          </a:xfrm>
          <a:prstGeom prst="rect">
            <a:avLst/>
          </a:prstGeom>
        </p:spPr>
      </p:pic>
      <p:sp>
        <p:nvSpPr>
          <p:cNvPr id="11" name="SlideTitle">
            <a:extLst>
              <a:ext uri="{FF2B5EF4-FFF2-40B4-BE49-F238E27FC236}">
                <a16:creationId xmlns="" xmlns:a16="http://schemas.microsoft.com/office/drawing/2014/main" id="{E2F33777-42A1-8D78-4A3C-C8517F7F921E}"/>
              </a:ext>
            </a:extLst>
          </p:cNvPr>
          <p:cNvSpPr txBox="1">
            <a:spLocks/>
          </p:cNvSpPr>
          <p:nvPr/>
        </p:nvSpPr>
        <p:spPr>
          <a:xfrm>
            <a:off x="447389" y="206548"/>
            <a:ext cx="9658035" cy="391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90657" rtl="0" eaLnBrk="1" latinLnBrk="0" hangingPunct="1">
              <a:spcBef>
                <a:spcPct val="0"/>
              </a:spcBef>
              <a:buNone/>
              <a:defRPr sz="159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SAMRUK-KAZYNA ONDEU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Структура активов</a:t>
            </a:r>
            <a:endParaRPr lang="x-none" sz="2000" kern="0" dirty="0">
              <a:solidFill>
                <a:srgbClr val="000000"/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BBDA6C1-1309-7B79-5CEB-1CB376D1F01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381323" y="6031548"/>
            <a:ext cx="774615" cy="787027"/>
          </a:xfrm>
          <a:prstGeom prst="rect">
            <a:avLst/>
          </a:prstGeom>
        </p:spPr>
      </p:pic>
      <p:sp>
        <p:nvSpPr>
          <p:cNvPr id="10" name="Номер слайда 3">
            <a:extLst>
              <a:ext uri="{FF2B5EF4-FFF2-40B4-BE49-F238E27FC236}">
                <a16:creationId xmlns="" xmlns:a16="http://schemas.microsoft.com/office/drawing/2014/main" id="{E2AFAE2F-06DC-4481-9592-D41B2D2DC839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4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435AFBB2-9B5A-0255-033E-D03CF1DABEB3}"/>
              </a:ext>
            </a:extLst>
          </p:cNvPr>
          <p:cNvGrpSpPr/>
          <p:nvPr/>
        </p:nvGrpSpPr>
        <p:grpSpPr>
          <a:xfrm>
            <a:off x="1469091" y="1898776"/>
            <a:ext cx="2895430" cy="1663787"/>
            <a:chOff x="787881" y="3877196"/>
            <a:chExt cx="4718648" cy="2741957"/>
          </a:xfrm>
        </p:grpSpPr>
        <p:pic>
          <p:nvPicPr>
            <p:cNvPr id="44" name="Рисунок 43">
              <a:extLst>
                <a:ext uri="{FF2B5EF4-FFF2-40B4-BE49-F238E27FC236}">
                  <a16:creationId xmlns="" xmlns:a16="http://schemas.microsoft.com/office/drawing/2014/main" id="{11C6B8EC-C1AA-2FE6-7858-9D2321DB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881" y="3877196"/>
              <a:ext cx="4718648" cy="2741957"/>
            </a:xfrm>
            <a:prstGeom prst="rect">
              <a:avLst/>
            </a:prstGeom>
          </p:spPr>
        </p:pic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B5DAF093-6D64-7887-F862-B6A3AA4D8EC4}"/>
                </a:ext>
              </a:extLst>
            </p:cNvPr>
            <p:cNvSpPr/>
            <p:nvPr/>
          </p:nvSpPr>
          <p:spPr>
            <a:xfrm>
              <a:off x="3471732" y="437734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7"/>
            </a:p>
          </p:txBody>
        </p:sp>
      </p:grpSp>
      <p:sp>
        <p:nvSpPr>
          <p:cNvPr id="14" name="Заголовок 10">
            <a:extLst>
              <a:ext uri="{FF2B5EF4-FFF2-40B4-BE49-F238E27FC236}">
                <a16:creationId xmlns="" xmlns:a16="http://schemas.microsoft.com/office/drawing/2014/main" id="{3E353AB3-B69A-8B95-8932-D775CEB6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60" y="7870"/>
            <a:ext cx="10678784" cy="7449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ТОО «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SSAP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».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Реконструкция сернокислотного завода в Акмолинской области 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5C418A7-8F1E-36FD-6C85-0B544B6ED0FD}"/>
              </a:ext>
            </a:extLst>
          </p:cNvPr>
          <p:cNvSpPr/>
          <p:nvPr/>
        </p:nvSpPr>
        <p:spPr>
          <a:xfrm>
            <a:off x="673668" y="1166422"/>
            <a:ext cx="473417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Цель проекта </a:t>
            </a:r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развитие химической промышленности Республики Казахстан путем переработки серы и применения современных технологий.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3393145-81B1-1E95-16E5-88E66B673053}"/>
              </a:ext>
            </a:extLst>
          </p:cNvPr>
          <p:cNvSpPr txBox="1"/>
          <p:nvPr/>
        </p:nvSpPr>
        <p:spPr>
          <a:xfrm>
            <a:off x="673667" y="1693328"/>
            <a:ext cx="4667000" cy="4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Местонахождение: </a:t>
            </a:r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Акмолинская область, г. Степногорск, промышленная зона </a:t>
            </a:r>
            <a:endParaRPr lang="en-US" sz="109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0989D2D8-40F9-2A50-759C-9BCFC7C94A4B}"/>
              </a:ext>
            </a:extLst>
          </p:cNvPr>
          <p:cNvSpPr/>
          <p:nvPr/>
        </p:nvSpPr>
        <p:spPr>
          <a:xfrm>
            <a:off x="673667" y="3533361"/>
            <a:ext cx="3217260" cy="26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Участники: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98FC2310-ECDF-4C67-FD5F-4DE57C376E9A}"/>
              </a:ext>
            </a:extLst>
          </p:cNvPr>
          <p:cNvGrpSpPr/>
          <p:nvPr/>
        </p:nvGrpSpPr>
        <p:grpSpPr>
          <a:xfrm>
            <a:off x="1161698" y="3679018"/>
            <a:ext cx="3690937" cy="1547258"/>
            <a:chOff x="100960" y="7150912"/>
            <a:chExt cx="5413374" cy="2269312"/>
          </a:xfrm>
        </p:grpSpPr>
        <p:graphicFrame>
          <p:nvGraphicFramePr>
            <p:cNvPr id="34" name="Диаграмма 33">
              <a:extLst>
                <a:ext uri="{FF2B5EF4-FFF2-40B4-BE49-F238E27FC236}">
                  <a16:creationId xmlns="" xmlns:a16="http://schemas.microsoft.com/office/drawing/2014/main" id="{A8161836-7C4B-EE1A-A116-85D61C8804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0800448"/>
                </p:ext>
              </p:extLst>
            </p:nvPr>
          </p:nvGraphicFramePr>
          <p:xfrm>
            <a:off x="100960" y="7150912"/>
            <a:ext cx="5413374" cy="2269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2E471E8A-4B2B-C384-F94D-36FE7B69253B}"/>
                </a:ext>
              </a:extLst>
            </p:cNvPr>
            <p:cNvSpPr/>
            <p:nvPr/>
          </p:nvSpPr>
          <p:spPr>
            <a:xfrm>
              <a:off x="1054645" y="7505312"/>
              <a:ext cx="1375955" cy="14020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91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90,11%</a:t>
              </a:r>
            </a:p>
            <a:p>
              <a:pPr algn="ctr"/>
              <a:r>
                <a:rPr lang="ru-RU" sz="1091" b="1" dirty="0">
                  <a:solidFill>
                    <a:srgbClr val="47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9,89%</a:t>
              </a:r>
              <a:endParaRPr lang="ru-KZ" sz="1091" b="1" dirty="0">
                <a:solidFill>
                  <a:srgbClr val="47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6D04380-DFF9-E184-E22E-F7C5EB7F5662}"/>
              </a:ext>
            </a:extLst>
          </p:cNvPr>
          <p:cNvSpPr/>
          <p:nvPr/>
        </p:nvSpPr>
        <p:spPr>
          <a:xfrm>
            <a:off x="5867993" y="1078287"/>
            <a:ext cx="5325488" cy="1891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Производственная мощность: </a:t>
            </a:r>
          </a:p>
          <a:p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100% Серная кислота – 180 000 тонн в год</a:t>
            </a:r>
          </a:p>
          <a:p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93% Товарная серная кислота – 193 940 тонн в год</a:t>
            </a:r>
          </a:p>
          <a:p>
            <a:pPr algn="just">
              <a:lnSpc>
                <a:spcPct val="11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Деятельность: </a:t>
            </a:r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производство серной кислоты путем переработки серы полученной при переработке нефти</a:t>
            </a:r>
            <a:endParaRPr lang="en-US" sz="109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Ввод в эксплуатацию: </a:t>
            </a:r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октябрь 2015 г.</a:t>
            </a:r>
          </a:p>
          <a:p>
            <a:pPr algn="just">
              <a:lnSpc>
                <a:spcPct val="12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Численность сотрудников:</a:t>
            </a:r>
            <a:r>
              <a:rPr lang="ru-RU" sz="1091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231 человек, из которых 203</a:t>
            </a:r>
            <a:r>
              <a:rPr lang="ru-RU" sz="109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09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– производственный персонал, 28 – АУП.</a:t>
            </a:r>
            <a:endParaRPr lang="en-US" sz="109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ru-RU" sz="1091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464118B-AE21-E174-A2B6-375C6CD5FB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-17140" y="513254"/>
            <a:ext cx="11011272" cy="467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00E223-D332-CEF7-9BC9-343B391523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02" y="44625"/>
            <a:ext cx="1074309" cy="86372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5FA7FC4-F711-C344-1A33-84837F240E4E}"/>
              </a:ext>
            </a:extLst>
          </p:cNvPr>
          <p:cNvSpPr/>
          <p:nvPr/>
        </p:nvSpPr>
        <p:spPr>
          <a:xfrm>
            <a:off x="677081" y="5022366"/>
            <a:ext cx="3217260" cy="26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Задачи: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B6611B-D56C-9A41-04DF-613F44D404D0}"/>
              </a:ext>
            </a:extLst>
          </p:cNvPr>
          <p:cNvSpPr txBox="1"/>
          <p:nvPr/>
        </p:nvSpPr>
        <p:spPr>
          <a:xfrm>
            <a:off x="673667" y="5270771"/>
            <a:ext cx="5005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1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ПЕРЕРАБОТКА СЕРЫ - </a:t>
            </a:r>
            <a:r>
              <a:rPr lang="ru-RU" altLang="ko-KR" sz="1100" dirty="0">
                <a:latin typeface="+mj-lt"/>
                <a:cs typeface="Calibri" panose="020F0502020204030204" pitchFamily="34" charset="0"/>
              </a:rPr>
              <a:t>решение проблем переработки серы, оказывающей негативное воздействие на экологическую ситуацию в Каспийском регионе</a:t>
            </a:r>
          </a:p>
          <a:p>
            <a:r>
              <a:rPr lang="ru-RU" altLang="ko-KR" sz="11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СОЦИАЛЬНАЯ </a:t>
            </a:r>
            <a:r>
              <a:rPr lang="ru-RU" altLang="ko-KR" sz="11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ПОДДЕРЖКА </a:t>
            </a:r>
            <a:r>
              <a:rPr lang="ru-RU" altLang="ko-KR" sz="1100" dirty="0">
                <a:latin typeface="+mj-lt"/>
                <a:cs typeface="Arial" pitchFamily="34" charset="0"/>
              </a:rPr>
              <a:t>для региона путем обеспечения дополнительными рабочими местами</a:t>
            </a:r>
          </a:p>
          <a:p>
            <a:r>
              <a:rPr lang="ru-RU" altLang="ko-KR" sz="11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ОБЕСПЕЧЕНИЕ с</a:t>
            </a:r>
            <a:r>
              <a:rPr lang="ru-RU" altLang="ko-KR" sz="1100" dirty="0">
                <a:latin typeface="+mj-lt"/>
                <a:cs typeface="Calibri" panose="020F0502020204030204" pitchFamily="34" charset="0"/>
              </a:rPr>
              <a:t>ерной кислотой уранодобывающих предприятий АО НАК «Казатомпром», энергетических компаний Казахстана, аккумуляторных заводов </a:t>
            </a:r>
          </a:p>
          <a:p>
            <a:r>
              <a:rPr lang="ru-RU" altLang="ko-KR" sz="11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РАЗВИТИЕ ПРОМЫШЛЕННОСТИ </a:t>
            </a:r>
            <a:r>
              <a:rPr lang="ru-RU" altLang="ko-KR" sz="1100" dirty="0">
                <a:latin typeface="+mj-lt"/>
                <a:cs typeface="Calibri" panose="020F0502020204030204" pitchFamily="34" charset="0"/>
              </a:rPr>
              <a:t>в северных регионах Республики Казахстан путем переработки серы с применением современных технологий</a:t>
            </a:r>
            <a:endParaRPr lang="en-US" altLang="ko-KR" sz="1100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AB41B3EF-B305-DEF9-352B-BB8AA1922B2D}"/>
              </a:ext>
            </a:extLst>
          </p:cNvPr>
          <p:cNvGrpSpPr/>
          <p:nvPr/>
        </p:nvGrpSpPr>
        <p:grpSpPr>
          <a:xfrm>
            <a:off x="5965954" y="2906800"/>
            <a:ext cx="5525476" cy="60887"/>
            <a:chOff x="7437990" y="5670958"/>
            <a:chExt cx="8104032" cy="385899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ECD2C001-2B7F-3243-B5C1-0F91B758CB2D}"/>
                </a:ext>
              </a:extLst>
            </p:cNvPr>
            <p:cNvSpPr/>
            <p:nvPr/>
          </p:nvSpPr>
          <p:spPr>
            <a:xfrm flipV="1">
              <a:off x="7437990" y="5670958"/>
              <a:ext cx="8104032" cy="369331"/>
            </a:xfrm>
            <a:prstGeom prst="rect">
              <a:avLst/>
            </a:prstGeom>
            <a:gradFill flip="none" rotWithShape="1">
              <a:gsLst>
                <a:gs pos="3000">
                  <a:srgbClr val="17335D"/>
                </a:gs>
                <a:gs pos="100000">
                  <a:srgbClr val="2DC68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227"/>
            </a:p>
          </p:txBody>
        </p:sp>
        <p:sp>
          <p:nvSpPr>
            <p:cNvPr id="12" name="Текст 9">
              <a:extLst>
                <a:ext uri="{FF2B5EF4-FFF2-40B4-BE49-F238E27FC236}">
                  <a16:creationId xmlns="" xmlns:a16="http://schemas.microsoft.com/office/drawing/2014/main" id="{322CA8AE-E033-B641-8388-2FE5EE8B5945}"/>
                </a:ext>
              </a:extLst>
            </p:cNvPr>
            <p:cNvSpPr txBox="1">
              <a:spLocks/>
            </p:cNvSpPr>
            <p:nvPr/>
          </p:nvSpPr>
          <p:spPr>
            <a:xfrm>
              <a:off x="10281408" y="5687525"/>
              <a:ext cx="3297834" cy="369332"/>
            </a:xfrm>
            <a:prstGeom prst="rect">
              <a:avLst/>
            </a:prstGeom>
          </p:spPr>
          <p:txBody>
            <a:bodyPr vert="horz" lIns="62345" tIns="31173" rIns="62345" bIns="31173" rtlCol="0" anchor="ctr">
              <a:noAutofit/>
            </a:bodyPr>
            <a:lstStyle>
              <a:lvl1pPr marL="0" indent="0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Tx/>
                <a:buNone/>
                <a:defRPr sz="1600" b="1" u="none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7057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352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341150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9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201172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682301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KZ" sz="109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2F54509-BD8B-8E2D-9E20-0497A9EC204C}"/>
              </a:ext>
            </a:extLst>
          </p:cNvPr>
          <p:cNvSpPr txBox="1"/>
          <p:nvPr/>
        </p:nvSpPr>
        <p:spPr>
          <a:xfrm>
            <a:off x="7119626" y="4594096"/>
            <a:ext cx="20393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86"/>
            <a:r>
              <a:rPr lang="en-US" altLang="ko-KR" sz="1050" dirty="0">
                <a:solidFill>
                  <a:prstClr val="white"/>
                </a:solidFill>
                <a:latin typeface="Arial"/>
                <a:ea typeface="Arial Unicode MS"/>
              </a:rPr>
              <a:t>Add Skills – 80%</a:t>
            </a:r>
          </a:p>
        </p:txBody>
      </p:sp>
      <p:sp>
        <p:nvSpPr>
          <p:cNvPr id="15" name="Rectangle 38">
            <a:extLst>
              <a:ext uri="{FF2B5EF4-FFF2-40B4-BE49-F238E27FC236}">
                <a16:creationId xmlns="" xmlns:a16="http://schemas.microsoft.com/office/drawing/2014/main" id="{E43FCD84-1278-839E-7C3D-386A9F46EF68}"/>
              </a:ext>
            </a:extLst>
          </p:cNvPr>
          <p:cNvSpPr/>
          <p:nvPr/>
        </p:nvSpPr>
        <p:spPr>
          <a:xfrm>
            <a:off x="5679652" y="4549261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prstClr val="white"/>
                </a:solidFill>
                <a:latin typeface="Arial"/>
                <a:ea typeface="Arial Unicode MS"/>
              </a:rPr>
              <a:t>Name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19AF06-7C83-9F8B-3D0A-8D2049F21B28}"/>
              </a:ext>
            </a:extLst>
          </p:cNvPr>
          <p:cNvSpPr txBox="1"/>
          <p:nvPr/>
        </p:nvSpPr>
        <p:spPr>
          <a:xfrm>
            <a:off x="5911978" y="3097622"/>
            <a:ext cx="293825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dist" defTabSz="914286">
              <a:defRPr sz="2000" b="1" cap="all">
                <a:solidFill>
                  <a:srgbClr val="002060"/>
                </a:solidFill>
                <a:ea typeface="Arial Unicode MS"/>
              </a:defRPr>
            </a:lvl1pPr>
          </a:lstStyle>
          <a:p>
            <a:pPr algn="l"/>
            <a:r>
              <a:rPr lang="ru-RU" altLang="ko-KR" sz="1100" dirty="0">
                <a:latin typeface="+mj-lt"/>
              </a:rPr>
              <a:t>Основное сырье: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7" name="Rectangle 96">
            <a:extLst>
              <a:ext uri="{FF2B5EF4-FFF2-40B4-BE49-F238E27FC236}">
                <a16:creationId xmlns="" xmlns:a16="http://schemas.microsoft.com/office/drawing/2014/main" id="{8342CA38-CF75-F067-6256-3B94A61AA579}"/>
              </a:ext>
            </a:extLst>
          </p:cNvPr>
          <p:cNvSpPr/>
          <p:nvPr/>
        </p:nvSpPr>
        <p:spPr>
          <a:xfrm>
            <a:off x="5845186" y="3384646"/>
            <a:ext cx="111100" cy="527223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n-US" sz="14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300BB2C-9765-3462-382A-7E494F44C256}"/>
              </a:ext>
            </a:extLst>
          </p:cNvPr>
          <p:cNvSpPr txBox="1"/>
          <p:nvPr/>
        </p:nvSpPr>
        <p:spPr>
          <a:xfrm>
            <a:off x="6196129" y="3440774"/>
            <a:ext cx="5295302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>
              <a:lnSpc>
                <a:spcPct val="80000"/>
              </a:lnSpc>
            </a:pPr>
            <a:r>
              <a:rPr lang="ru-RU" altLang="ko-KR" sz="1100">
                <a:solidFill>
                  <a:prstClr val="black"/>
                </a:solidFill>
                <a:ea typeface="Arial Unicode MS"/>
                <a:cs typeface="Arial" pitchFamily="34" charset="0"/>
              </a:rPr>
              <a:t>гранулированная сера ТОО «Тенгизшевройл»</a:t>
            </a:r>
            <a:endParaRPr lang="ru-RU" altLang="ko-KR" sz="11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B4E019-9A4E-4716-43E1-8809AE477743}"/>
              </a:ext>
            </a:extLst>
          </p:cNvPr>
          <p:cNvSpPr txBox="1"/>
          <p:nvPr/>
        </p:nvSpPr>
        <p:spPr>
          <a:xfrm>
            <a:off x="5911979" y="3950340"/>
            <a:ext cx="557945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altLang="ko-KR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Поставщик оборудования и технологий: </a:t>
            </a:r>
            <a:endParaRPr lang="ko-KR" altLang="en-US" sz="1100" b="1" cap="all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sp>
        <p:nvSpPr>
          <p:cNvPr id="20" name="Rectangle 96">
            <a:extLst>
              <a:ext uri="{FF2B5EF4-FFF2-40B4-BE49-F238E27FC236}">
                <a16:creationId xmlns="" xmlns:a16="http://schemas.microsoft.com/office/drawing/2014/main" id="{C141B8C1-E83F-4786-0608-3954DAB8B77B}"/>
              </a:ext>
            </a:extLst>
          </p:cNvPr>
          <p:cNvSpPr/>
          <p:nvPr/>
        </p:nvSpPr>
        <p:spPr>
          <a:xfrm>
            <a:off x="5852311" y="4254134"/>
            <a:ext cx="103975" cy="633681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>
              <a:defRPr/>
            </a:pPr>
            <a:endParaRPr lang="en-US" sz="14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80EF838-5424-2797-715D-576E32FD7194}"/>
              </a:ext>
            </a:extLst>
          </p:cNvPr>
          <p:cNvSpPr/>
          <p:nvPr/>
        </p:nvSpPr>
        <p:spPr>
          <a:xfrm>
            <a:off x="6070725" y="5502955"/>
            <a:ext cx="5372101" cy="562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35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Исполнение производственной программы на 2023 год.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defTabSz="914235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Реализация произведенной продукции в 2023 года.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76571BB5-5A0A-D1B2-0389-69464F2AB4A6}"/>
              </a:ext>
            </a:extLst>
          </p:cNvPr>
          <p:cNvGrpSpPr/>
          <p:nvPr/>
        </p:nvGrpSpPr>
        <p:grpSpPr>
          <a:xfrm>
            <a:off x="6004354" y="5070036"/>
            <a:ext cx="5525476" cy="60887"/>
            <a:chOff x="7437990" y="5670958"/>
            <a:chExt cx="8104032" cy="385899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E1CCE1E4-0700-BF76-EDDC-113E996DC198}"/>
                </a:ext>
              </a:extLst>
            </p:cNvPr>
            <p:cNvSpPr/>
            <p:nvPr/>
          </p:nvSpPr>
          <p:spPr>
            <a:xfrm flipV="1">
              <a:off x="7437990" y="5670958"/>
              <a:ext cx="8104032" cy="369331"/>
            </a:xfrm>
            <a:prstGeom prst="rect">
              <a:avLst/>
            </a:prstGeom>
            <a:gradFill flip="none" rotWithShape="1">
              <a:gsLst>
                <a:gs pos="3000">
                  <a:srgbClr val="17335D"/>
                </a:gs>
                <a:gs pos="100000">
                  <a:srgbClr val="2DC68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227"/>
            </a:p>
          </p:txBody>
        </p:sp>
        <p:sp>
          <p:nvSpPr>
            <p:cNvPr id="29" name="Текст 9">
              <a:extLst>
                <a:ext uri="{FF2B5EF4-FFF2-40B4-BE49-F238E27FC236}">
                  <a16:creationId xmlns="" xmlns:a16="http://schemas.microsoft.com/office/drawing/2014/main" id="{84188611-E550-7369-D2C5-A23D41FC79A5}"/>
                </a:ext>
              </a:extLst>
            </p:cNvPr>
            <p:cNvSpPr txBox="1">
              <a:spLocks/>
            </p:cNvSpPr>
            <p:nvPr/>
          </p:nvSpPr>
          <p:spPr>
            <a:xfrm>
              <a:off x="10281408" y="5687525"/>
              <a:ext cx="3297834" cy="369332"/>
            </a:xfrm>
            <a:prstGeom prst="rect">
              <a:avLst/>
            </a:prstGeom>
          </p:spPr>
          <p:txBody>
            <a:bodyPr vert="horz" lIns="62345" tIns="31173" rIns="62345" bIns="31173" rtlCol="0" anchor="ctr">
              <a:noAutofit/>
            </a:bodyPr>
            <a:lstStyle>
              <a:lvl1pPr marL="0" indent="0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Tx/>
                <a:buNone/>
                <a:defRPr sz="1600" b="1" u="none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7057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352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341150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9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201172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682301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KZ" sz="109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3578257-A9E1-C959-6DAD-F47A85F1BE38}"/>
              </a:ext>
            </a:extLst>
          </p:cNvPr>
          <p:cNvSpPr txBox="1"/>
          <p:nvPr/>
        </p:nvSpPr>
        <p:spPr>
          <a:xfrm>
            <a:off x="5911978" y="523270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планы на 202</a:t>
            </a:r>
            <a:r>
              <a:rPr lang="en-US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3</a:t>
            </a:r>
            <a:r>
              <a:rPr lang="ru-RU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 год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EE4D9E6-DD97-35EB-5739-E0AB8D5C1E7A}"/>
              </a:ext>
            </a:extLst>
          </p:cNvPr>
          <p:cNvSpPr txBox="1"/>
          <p:nvPr/>
        </p:nvSpPr>
        <p:spPr>
          <a:xfrm>
            <a:off x="6147524" y="4441259"/>
            <a:ext cx="5295302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>
              <a:lnSpc>
                <a:spcPct val="80000"/>
              </a:lnSpc>
            </a:pPr>
            <a:r>
              <a:rPr lang="en-US" altLang="ko-KR" sz="11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Desmet</a:t>
            </a:r>
            <a:r>
              <a:rPr lang="en-US" altLang="ko-KR" sz="11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Ballestra </a:t>
            </a:r>
            <a:r>
              <a:rPr lang="en-US" altLang="ko-KR" sz="11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S.p.a</a:t>
            </a:r>
            <a:r>
              <a:rPr lang="en-US" altLang="ko-KR" sz="11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. (Italy) </a:t>
            </a:r>
            <a:endParaRPr lang="ru-RU" altLang="ko-KR" sz="11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defTabSz="914286">
              <a:lnSpc>
                <a:spcPct val="80000"/>
              </a:lnSpc>
            </a:pPr>
            <a:r>
              <a:rPr lang="ru-RU" altLang="ko-KR" sz="11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по лицензии </a:t>
            </a:r>
            <a:r>
              <a:rPr lang="en-US" altLang="ko-KR" sz="11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Monsanto Enviro-Chem Systems Inc. (USA)</a:t>
            </a:r>
          </a:p>
        </p:txBody>
      </p:sp>
      <p:pic>
        <p:nvPicPr>
          <p:cNvPr id="1026" name="Picture 2" descr="Desmet Ballestra">
            <a:extLst>
              <a:ext uri="{FF2B5EF4-FFF2-40B4-BE49-F238E27FC236}">
                <a16:creationId xmlns="" xmlns:a16="http://schemas.microsoft.com/office/drawing/2014/main" id="{124578B7-810D-0BE3-72AF-30377F5D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737" y="4151660"/>
            <a:ext cx="677404" cy="6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DB76420-579D-3A29-6EAD-0474635CF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62" y="3999100"/>
            <a:ext cx="1608672" cy="999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5473780-B9E4-1920-D4C2-BBBE373615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18" y="3036320"/>
            <a:ext cx="1392091" cy="8526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C2FD073-19D9-3BC2-EA44-02BFDEEF3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417385" y="6064968"/>
            <a:ext cx="774615" cy="78702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B04C5E2-1352-6E91-620E-9361B4A68130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5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A8E2C1E-80FC-C3DE-E123-86187E8FC6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3" y="71184"/>
            <a:ext cx="512754" cy="5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5928" y="2484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928" y="2484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 bwMode="auto">
          <a:xfrm>
            <a:off x="1144292" y="894"/>
            <a:ext cx="163720" cy="1587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10156" y="5861717"/>
            <a:ext cx="973425" cy="9890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3627" y="1052567"/>
            <a:ext cx="3608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Капитальные вложения</a:t>
            </a:r>
          </a:p>
          <a:p>
            <a:pPr algn="ctr"/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реконструкции завода в 2015 г.  </a:t>
            </a:r>
            <a:endParaRPr lang="ru-RU" sz="1600" b="1" cap="all" dirty="0">
              <a:solidFill>
                <a:srgbClr val="002060"/>
              </a:solidFill>
              <a:latin typeface="Calibri Light" panose="020F0302020204030204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-17140" y="513254"/>
            <a:ext cx="11011272" cy="4674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02" y="44625"/>
            <a:ext cx="1074309" cy="86372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3627" y="1769206"/>
          <a:ext cx="3695443" cy="3743900"/>
        </p:xfrm>
        <a:graphic>
          <a:graphicData uri="http://schemas.openxmlformats.org/drawingml/2006/table">
            <a:tbl>
              <a:tblPr/>
              <a:tblGrid>
                <a:gridCol w="555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0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88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26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 п/п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Наименование 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тоимость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проекта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(тыс. тенге)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86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Капитальные вложения инвестиционного характера,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.: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10 622 653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7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1.1.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СМР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4 828 582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7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1.2.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ПИР (ТЭО, ПСД)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384 981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7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1.3.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Оборудование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5 409 090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6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Капитальные вложения административного характера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29 984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Прочие капитализируемые расходы</a:t>
                      </a:r>
                      <a:r>
                        <a:rPr lang="kk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(вклад в уставный капитал имуществом СГХК)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750 000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28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Общие и административные расходы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1 888 593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645"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ИТОГО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13 291 230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BD5365D-2A37-8A1D-EE19-42BEBE31A1E5}"/>
              </a:ext>
            </a:extLst>
          </p:cNvPr>
          <p:cNvSpPr/>
          <p:nvPr/>
        </p:nvSpPr>
        <p:spPr>
          <a:xfrm>
            <a:off x="5995374" y="1175677"/>
            <a:ext cx="5261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kk-KZ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Основные показатели деятельности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ТОО «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SSAP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Segoe UI Semilight" panose="020B0402040204020203" pitchFamily="34" charset="0"/>
              </a:rPr>
              <a:t>»</a:t>
            </a:r>
            <a:endParaRPr lang="ru-RU" sz="1600" b="1" cap="all" dirty="0">
              <a:solidFill>
                <a:srgbClr val="002060"/>
              </a:solidFill>
              <a:latin typeface="Calibri Light" panose="020F0302020204030204"/>
              <a:cs typeface="Calibri" panose="020F0502020204030204" pitchFamily="34" charset="0"/>
            </a:endParaRPr>
          </a:p>
        </p:txBody>
      </p:sp>
      <p:sp>
        <p:nvSpPr>
          <p:cNvPr id="5" name="Заголовок 10">
            <a:extLst>
              <a:ext uri="{FF2B5EF4-FFF2-40B4-BE49-F238E27FC236}">
                <a16:creationId xmlns="" xmlns:a16="http://schemas.microsoft.com/office/drawing/2014/main" id="{F5FBA5FE-73FF-7F57-31B8-796C8754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00" y="14881"/>
            <a:ext cx="10678784" cy="7449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ТОО «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SSAP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».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Стоимость проекта и показатели деятельности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44E53E32-6D0F-EA80-3E93-969BAF7D6277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6</a:t>
            </a:fld>
            <a:endParaRPr lang="ru-RU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2BDBB0E-A1DA-0355-5C12-1673C5B5D9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3" y="71184"/>
            <a:ext cx="512754" cy="512754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0793"/>
              </p:ext>
            </p:extLst>
          </p:nvPr>
        </p:nvGraphicFramePr>
        <p:xfrm>
          <a:off x="6063514" y="1735424"/>
          <a:ext cx="4978400" cy="2596410"/>
        </p:xfrm>
        <a:graphic>
          <a:graphicData uri="http://schemas.openxmlformats.org/drawingml/2006/table">
            <a:tbl>
              <a:tblPr/>
              <a:tblGrid>
                <a:gridCol w="768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5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6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год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Объем производства серной кислоты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Доход от реализации серной кислоты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Чистая прибыль/убыток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тонн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тыс. тенге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тыс. тенге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42 299,10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2 529 309,38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514 552,14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136 698,37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3 654 848,65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576 516,92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133 979,18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2 823 389,79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-172 246,08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3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121 244,88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3 480 067,47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-110 194,46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8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165 951,20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3 138 061,20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-209 754,02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165 162,70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3 095 833,50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-211 558,53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194 519,20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3 648 761,99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253 481,18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175 339,21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4 880 160,79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886 218,79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01.05.2023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57 027,85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1 938 949,77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610 006,58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5C418A7-8F1E-36FD-6C85-0B544B6ED0FD}"/>
              </a:ext>
            </a:extLst>
          </p:cNvPr>
          <p:cNvSpPr/>
          <p:nvPr/>
        </p:nvSpPr>
        <p:spPr>
          <a:xfrm>
            <a:off x="903270" y="993095"/>
            <a:ext cx="473417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409"/>
              </a:spcBef>
            </a:pPr>
            <a:r>
              <a:rPr lang="ru-RU" sz="11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Цель проекта - </a:t>
            </a:r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производство и реализация для казахстанского рынка средств защиты растений (гербицидов)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3393145-81B1-1E95-16E5-88E66B673053}"/>
              </a:ext>
            </a:extLst>
          </p:cNvPr>
          <p:cNvSpPr txBox="1"/>
          <p:nvPr/>
        </p:nvSpPr>
        <p:spPr>
          <a:xfrm>
            <a:off x="917161" y="1445527"/>
            <a:ext cx="4667000" cy="26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Местонахождение: </a:t>
            </a:r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Жамбылская область, СЭЗ </a:t>
            </a:r>
            <a:r>
              <a:rPr lang="ru-RU" sz="11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Химпарк</a:t>
            </a:r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Тараз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98FC2310-ECDF-4C67-FD5F-4DE57C376E9A}"/>
              </a:ext>
            </a:extLst>
          </p:cNvPr>
          <p:cNvGrpSpPr/>
          <p:nvPr/>
        </p:nvGrpSpPr>
        <p:grpSpPr>
          <a:xfrm>
            <a:off x="1187605" y="3378910"/>
            <a:ext cx="3690937" cy="1547258"/>
            <a:chOff x="100960" y="7150912"/>
            <a:chExt cx="5413374" cy="2269312"/>
          </a:xfrm>
        </p:grpSpPr>
        <p:graphicFrame>
          <p:nvGraphicFramePr>
            <p:cNvPr id="34" name="Диаграмма 33">
              <a:extLst>
                <a:ext uri="{FF2B5EF4-FFF2-40B4-BE49-F238E27FC236}">
                  <a16:creationId xmlns="" xmlns:a16="http://schemas.microsoft.com/office/drawing/2014/main" id="{A8161836-7C4B-EE1A-A116-85D61C8804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57462516"/>
                </p:ext>
              </p:extLst>
            </p:nvPr>
          </p:nvGraphicFramePr>
          <p:xfrm>
            <a:off x="100960" y="7150912"/>
            <a:ext cx="5413374" cy="2269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2E471E8A-4B2B-C384-F94D-36FE7B69253B}"/>
                </a:ext>
              </a:extLst>
            </p:cNvPr>
            <p:cNvSpPr/>
            <p:nvPr/>
          </p:nvSpPr>
          <p:spPr>
            <a:xfrm>
              <a:off x="1025360" y="7531635"/>
              <a:ext cx="1375955" cy="14020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91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99,93%</a:t>
              </a:r>
            </a:p>
            <a:p>
              <a:pPr algn="ctr"/>
              <a:r>
                <a:rPr lang="ru-RU" sz="1091" b="1" dirty="0">
                  <a:solidFill>
                    <a:srgbClr val="47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0,07%</a:t>
              </a:r>
              <a:endParaRPr lang="ru-KZ" sz="1091" b="1" dirty="0">
                <a:solidFill>
                  <a:srgbClr val="47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435AFBB2-9B5A-0255-033E-D03CF1DABEB3}"/>
              </a:ext>
            </a:extLst>
          </p:cNvPr>
          <p:cNvGrpSpPr/>
          <p:nvPr/>
        </p:nvGrpSpPr>
        <p:grpSpPr>
          <a:xfrm>
            <a:off x="1356218" y="1772512"/>
            <a:ext cx="2938259" cy="1659149"/>
            <a:chOff x="787881" y="3877196"/>
            <a:chExt cx="4718648" cy="2741957"/>
          </a:xfrm>
        </p:grpSpPr>
        <p:pic>
          <p:nvPicPr>
            <p:cNvPr id="44" name="Рисунок 43">
              <a:extLst>
                <a:ext uri="{FF2B5EF4-FFF2-40B4-BE49-F238E27FC236}">
                  <a16:creationId xmlns="" xmlns:a16="http://schemas.microsoft.com/office/drawing/2014/main" id="{11C6B8EC-C1AA-2FE6-7858-9D2321DB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881" y="3877196"/>
              <a:ext cx="4718648" cy="2741957"/>
            </a:xfrm>
            <a:prstGeom prst="rect">
              <a:avLst/>
            </a:prstGeom>
          </p:spPr>
        </p:pic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B5DAF093-6D64-7887-F862-B6A3AA4D8EC4}"/>
                </a:ext>
              </a:extLst>
            </p:cNvPr>
            <p:cNvSpPr/>
            <p:nvPr/>
          </p:nvSpPr>
          <p:spPr>
            <a:xfrm>
              <a:off x="4018016" y="582887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7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6D04380-DFF9-E184-E22E-F7C5EB7F5662}"/>
              </a:ext>
            </a:extLst>
          </p:cNvPr>
          <p:cNvSpPr/>
          <p:nvPr/>
        </p:nvSpPr>
        <p:spPr>
          <a:xfrm>
            <a:off x="5965954" y="993095"/>
            <a:ext cx="532548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Ввод в эксплуатацию:</a:t>
            </a:r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январь 2019 г.</a:t>
            </a:r>
          </a:p>
          <a:p>
            <a:endParaRPr lang="ru-RU" sz="11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ru-RU" sz="11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Деятельность: </a:t>
            </a:r>
          </a:p>
          <a:p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-производство жидких гербицидов на основе </a:t>
            </a:r>
            <a:r>
              <a:rPr lang="ru-RU" sz="11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глифосата</a:t>
            </a:r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ru-RU" sz="11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формулят</a:t>
            </a:r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до 2,9 млн. л. в год.</a:t>
            </a:r>
          </a:p>
          <a:p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-Производство гранулированных гербицидов на основе </a:t>
            </a:r>
            <a:r>
              <a:rPr lang="ru-RU" sz="11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глифосата</a:t>
            </a:r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</a:t>
            </a:r>
            <a:r>
              <a:rPr lang="ru-RU" sz="11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формулят</a:t>
            </a:r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 до 1000 тонн в год.</a:t>
            </a:r>
          </a:p>
          <a:p>
            <a:endParaRPr lang="ru-RU" sz="11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ru-RU" sz="11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Численность сотрудников:  </a:t>
            </a:r>
            <a:r>
              <a:rPr lang="ru-RU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48 человек, из которых 21 производственный персонал, 27 – АУП</a:t>
            </a:r>
            <a:endParaRPr lang="en-US" sz="11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E8A74A25-6D88-300F-E89A-C63AAE07494D}"/>
              </a:ext>
            </a:extLst>
          </p:cNvPr>
          <p:cNvGrpSpPr/>
          <p:nvPr/>
        </p:nvGrpSpPr>
        <p:grpSpPr>
          <a:xfrm>
            <a:off x="5965954" y="2906800"/>
            <a:ext cx="5525476" cy="60887"/>
            <a:chOff x="7437990" y="5670958"/>
            <a:chExt cx="8104032" cy="385899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0650F6B1-E823-48B4-0C87-30702E8D5416}"/>
                </a:ext>
              </a:extLst>
            </p:cNvPr>
            <p:cNvSpPr/>
            <p:nvPr/>
          </p:nvSpPr>
          <p:spPr>
            <a:xfrm flipV="1">
              <a:off x="7437990" y="5670958"/>
              <a:ext cx="8104032" cy="369331"/>
            </a:xfrm>
            <a:prstGeom prst="rect">
              <a:avLst/>
            </a:prstGeom>
            <a:gradFill flip="none" rotWithShape="1">
              <a:gsLst>
                <a:gs pos="3000">
                  <a:srgbClr val="17335D"/>
                </a:gs>
                <a:gs pos="100000">
                  <a:srgbClr val="2DC68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227"/>
            </a:p>
          </p:txBody>
        </p:sp>
        <p:sp>
          <p:nvSpPr>
            <p:cNvPr id="49" name="Текст 9">
              <a:extLst>
                <a:ext uri="{FF2B5EF4-FFF2-40B4-BE49-F238E27FC236}">
                  <a16:creationId xmlns="" xmlns:a16="http://schemas.microsoft.com/office/drawing/2014/main" id="{068F300D-C5E2-ECAA-7666-378947FCD02E}"/>
                </a:ext>
              </a:extLst>
            </p:cNvPr>
            <p:cNvSpPr txBox="1">
              <a:spLocks/>
            </p:cNvSpPr>
            <p:nvPr/>
          </p:nvSpPr>
          <p:spPr>
            <a:xfrm>
              <a:off x="10281408" y="5687525"/>
              <a:ext cx="3297834" cy="369332"/>
            </a:xfrm>
            <a:prstGeom prst="rect">
              <a:avLst/>
            </a:prstGeom>
          </p:spPr>
          <p:txBody>
            <a:bodyPr vert="horz" lIns="62345" tIns="31173" rIns="62345" bIns="31173" rtlCol="0" anchor="ctr">
              <a:noAutofit/>
            </a:bodyPr>
            <a:lstStyle>
              <a:lvl1pPr marL="0" indent="0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Tx/>
                <a:buNone/>
                <a:defRPr sz="1600" b="1" u="none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7057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352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341150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9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201172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682301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KZ" sz="109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C22F8E3-8C7F-94CB-1C11-4414C350AF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396371" y="603043"/>
            <a:ext cx="10481426" cy="3674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35151D1-3B23-9997-872D-4B988A8F99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68" y="186922"/>
            <a:ext cx="974594" cy="783554"/>
          </a:xfrm>
          <a:prstGeom prst="rect">
            <a:avLst/>
          </a:prstGeom>
        </p:spPr>
      </p:pic>
      <p:sp>
        <p:nvSpPr>
          <p:cNvPr id="10" name="SlideTitle">
            <a:extLst>
              <a:ext uri="{FF2B5EF4-FFF2-40B4-BE49-F238E27FC236}">
                <a16:creationId xmlns="" xmlns:a16="http://schemas.microsoft.com/office/drawing/2014/main" id="{A5873F53-2DAE-81EA-8B85-F5CFB9555CBD}"/>
              </a:ext>
            </a:extLst>
          </p:cNvPr>
          <p:cNvSpPr txBox="1">
            <a:spLocks/>
          </p:cNvSpPr>
          <p:nvPr/>
        </p:nvSpPr>
        <p:spPr>
          <a:xfrm>
            <a:off x="1362992" y="198440"/>
            <a:ext cx="10644986" cy="391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90657" rtl="0" eaLnBrk="1" latinLnBrk="0" hangingPunct="1">
              <a:spcBef>
                <a:spcPct val="0"/>
              </a:spcBef>
              <a:buNone/>
              <a:defRPr sz="159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ТОО «ХИМ-плюс». Комплекс </a:t>
            </a:r>
            <a:r>
              <a:rPr lang="ru-RU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формуляции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глифосата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 Жамбылской области</a:t>
            </a:r>
            <a:endParaRPr lang="x-none" sz="2000" kern="0" dirty="0">
              <a:solidFill>
                <a:srgbClr val="000000"/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537901-38FE-3CA1-B850-ECA62116268F}"/>
              </a:ext>
            </a:extLst>
          </p:cNvPr>
          <p:cNvSpPr txBox="1"/>
          <p:nvPr/>
        </p:nvSpPr>
        <p:spPr>
          <a:xfrm>
            <a:off x="7119626" y="4594096"/>
            <a:ext cx="20393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86"/>
            <a:r>
              <a:rPr lang="en-US" altLang="ko-KR" sz="1050" dirty="0">
                <a:solidFill>
                  <a:prstClr val="white"/>
                </a:solidFill>
                <a:latin typeface="Arial"/>
                <a:ea typeface="Arial Unicode MS"/>
              </a:rPr>
              <a:t>Add Skills – 80%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="" xmlns:a16="http://schemas.microsoft.com/office/drawing/2014/main" id="{2A7F2C59-5CD0-AD14-C06C-97D2E3942B77}"/>
              </a:ext>
            </a:extLst>
          </p:cNvPr>
          <p:cNvSpPr/>
          <p:nvPr/>
        </p:nvSpPr>
        <p:spPr>
          <a:xfrm>
            <a:off x="5679652" y="4549261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/>
            <a:r>
              <a:rPr lang="en-US" altLang="ko-KR" sz="1600" b="1" dirty="0">
                <a:solidFill>
                  <a:prstClr val="white"/>
                </a:solidFill>
                <a:latin typeface="Arial"/>
                <a:ea typeface="Arial Unicode MS"/>
              </a:rPr>
              <a:t>Name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C78CEF7-318C-6960-E161-023792789B58}"/>
              </a:ext>
            </a:extLst>
          </p:cNvPr>
          <p:cNvSpPr txBox="1"/>
          <p:nvPr/>
        </p:nvSpPr>
        <p:spPr>
          <a:xfrm>
            <a:off x="5911978" y="3097622"/>
            <a:ext cx="293825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dist" defTabSz="914286">
              <a:defRPr sz="2000" b="1" cap="all">
                <a:solidFill>
                  <a:srgbClr val="002060"/>
                </a:solidFill>
                <a:ea typeface="Arial Unicode MS"/>
              </a:defRPr>
            </a:lvl1pPr>
          </a:lstStyle>
          <a:p>
            <a:pPr algn="l"/>
            <a:r>
              <a:rPr lang="ru-RU" altLang="ko-KR" sz="1100" dirty="0">
                <a:latin typeface="+mj-lt"/>
              </a:rPr>
              <a:t>Основное сырье:</a:t>
            </a:r>
            <a:endParaRPr lang="ko-KR" altLang="en-US" sz="1100" dirty="0">
              <a:latin typeface="+mj-lt"/>
            </a:endParaRPr>
          </a:p>
        </p:txBody>
      </p:sp>
      <p:sp>
        <p:nvSpPr>
          <p:cNvPr id="21" name="Rectangle 96">
            <a:extLst>
              <a:ext uri="{FF2B5EF4-FFF2-40B4-BE49-F238E27FC236}">
                <a16:creationId xmlns="" xmlns:a16="http://schemas.microsoft.com/office/drawing/2014/main" id="{9A226ABF-8739-BBF2-3F8E-3F6A04D5549E}"/>
              </a:ext>
            </a:extLst>
          </p:cNvPr>
          <p:cNvSpPr/>
          <p:nvPr/>
        </p:nvSpPr>
        <p:spPr>
          <a:xfrm>
            <a:off x="5845186" y="3384646"/>
            <a:ext cx="111100" cy="527223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n-US" sz="14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E793784-7F2F-A4C8-E329-47F0EF314A52}"/>
              </a:ext>
            </a:extLst>
          </p:cNvPr>
          <p:cNvSpPr txBox="1"/>
          <p:nvPr/>
        </p:nvSpPr>
        <p:spPr>
          <a:xfrm>
            <a:off x="6196129" y="3440774"/>
            <a:ext cx="5295302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>
              <a:lnSpc>
                <a:spcPct val="80000"/>
              </a:lnSpc>
            </a:pPr>
            <a:r>
              <a:rPr lang="ru-RU" sz="1100" dirty="0" err="1">
                <a:solidFill>
                  <a:srgbClr val="000000"/>
                </a:solidFill>
                <a:cs typeface="Arial" pitchFamily="34" charset="0"/>
              </a:rPr>
              <a:t>Глифосат</a:t>
            </a:r>
            <a:r>
              <a:rPr lang="ru-RU" sz="1100" dirty="0">
                <a:solidFill>
                  <a:srgbClr val="000000"/>
                </a:solidFill>
                <a:cs typeface="Arial" pitchFamily="34" charset="0"/>
              </a:rPr>
              <a:t> 95% закупается из КНР (производители: </a:t>
            </a:r>
            <a:r>
              <a:rPr lang="en-US" sz="1100" dirty="0" err="1">
                <a:solidFill>
                  <a:srgbClr val="000000"/>
                </a:solidFill>
                <a:cs typeface="Arial" pitchFamily="34" charset="0"/>
              </a:rPr>
              <a:t>Fuhua</a:t>
            </a: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,</a:t>
            </a:r>
            <a:r>
              <a:rPr lang="ru-RU" sz="11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Nantong</a:t>
            </a:r>
            <a:r>
              <a:rPr lang="ru-RU" sz="1100" dirty="0">
                <a:solidFill>
                  <a:srgbClr val="000000"/>
                </a:solidFill>
                <a:cs typeface="Arial" pitchFamily="34" charset="0"/>
              </a:rPr>
              <a:t> и др.)</a:t>
            </a:r>
            <a:endParaRPr lang="ru-RU" altLang="ko-KR" sz="11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3F83D74-D590-7D36-DAD2-93E7EF57DD46}"/>
              </a:ext>
            </a:extLst>
          </p:cNvPr>
          <p:cNvSpPr txBox="1"/>
          <p:nvPr/>
        </p:nvSpPr>
        <p:spPr>
          <a:xfrm>
            <a:off x="5911979" y="3950340"/>
            <a:ext cx="557945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altLang="ko-KR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Поставщик оборудования и технологий: </a:t>
            </a:r>
            <a:endParaRPr lang="ko-KR" altLang="en-US" sz="1100" b="1" cap="all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sp>
        <p:nvSpPr>
          <p:cNvPr id="29" name="Rectangle 96">
            <a:extLst>
              <a:ext uri="{FF2B5EF4-FFF2-40B4-BE49-F238E27FC236}">
                <a16:creationId xmlns="" xmlns:a16="http://schemas.microsoft.com/office/drawing/2014/main" id="{8C8EBF9F-2603-B918-E2B6-FD0A3E0F8781}"/>
              </a:ext>
            </a:extLst>
          </p:cNvPr>
          <p:cNvSpPr/>
          <p:nvPr/>
        </p:nvSpPr>
        <p:spPr>
          <a:xfrm>
            <a:off x="5852311" y="4254134"/>
            <a:ext cx="103975" cy="633681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>
              <a:defRPr/>
            </a:pPr>
            <a:endParaRPr lang="en-US" sz="1400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D4D8197-3242-57AB-9966-79135CD5E9C4}"/>
              </a:ext>
            </a:extLst>
          </p:cNvPr>
          <p:cNvSpPr txBox="1"/>
          <p:nvPr/>
        </p:nvSpPr>
        <p:spPr>
          <a:xfrm>
            <a:off x="6196129" y="4277176"/>
            <a:ext cx="5295302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>
              <a:lnSpc>
                <a:spcPct val="80000"/>
              </a:lnSpc>
            </a:pPr>
            <a:r>
              <a:rPr lang="ru-RU" altLang="ko-KR" sz="11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Линии по производству жидких и гранулированных гербицидов (КНР)</a:t>
            </a:r>
          </a:p>
          <a:p>
            <a:pPr marL="285750" indent="-285750" defTabSz="914286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altLang="ko-KR" sz="11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defTabSz="914286">
              <a:lnSpc>
                <a:spcPct val="80000"/>
              </a:lnSpc>
            </a:pPr>
            <a:r>
              <a:rPr lang="ru-RU" altLang="ko-KR" sz="11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Линия по производству пластиковых канистр </a:t>
            </a:r>
            <a:r>
              <a:rPr lang="en-US" altLang="ko-KR" sz="11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(</a:t>
            </a:r>
            <a:r>
              <a:rPr lang="ru-RU" altLang="ko-KR" sz="11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Италия)</a:t>
            </a:r>
            <a:endParaRPr lang="en-US" altLang="ko-KR" sz="11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pic>
        <p:nvPicPr>
          <p:cNvPr id="31" name="Picture 11" descr="https://www.tompacks.com/uploadfiles/107.151.154.110/webid1348/logo/201909/5d80a2821ebae.jpg">
            <a:extLst>
              <a:ext uri="{FF2B5EF4-FFF2-40B4-BE49-F238E27FC236}">
                <a16:creationId xmlns="" xmlns:a16="http://schemas.microsoft.com/office/drawing/2014/main" id="{2AFAF02E-508B-9C4C-D48E-9E794B6DB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57" y="4279590"/>
            <a:ext cx="748708" cy="1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F187215-B9EF-DBED-47AE-05B08A831E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2889"/>
          <a:stretch/>
        </p:blipFill>
        <p:spPr>
          <a:xfrm>
            <a:off x="10693611" y="4514276"/>
            <a:ext cx="749215" cy="353915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BB13D59-DD8C-323A-FD79-A49B5AC9F350}"/>
              </a:ext>
            </a:extLst>
          </p:cNvPr>
          <p:cNvSpPr/>
          <p:nvPr/>
        </p:nvSpPr>
        <p:spPr>
          <a:xfrm>
            <a:off x="6070725" y="5502955"/>
            <a:ext cx="537210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35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Исполнение производственной программы на 2023 год.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defTabSz="914235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Реализация произведенной продукции (гербицидов) на сезон 2023 года.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defTabSz="914235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Вывод непрофильной инфраструктуры из ТОО «ХИМ-плюс» на баланс СЭЗ «ХимПарк Тараз».</a:t>
            </a:r>
            <a:endParaRPr lang="ru-RU" sz="2200" kern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F83BEED8-4074-FE77-FA5B-2EC2DEB21636}"/>
              </a:ext>
            </a:extLst>
          </p:cNvPr>
          <p:cNvGrpSpPr/>
          <p:nvPr/>
        </p:nvGrpSpPr>
        <p:grpSpPr>
          <a:xfrm>
            <a:off x="6004354" y="5070036"/>
            <a:ext cx="5525476" cy="60887"/>
            <a:chOff x="7437990" y="5670958"/>
            <a:chExt cx="8104032" cy="385899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C8F47435-ECF3-10A8-D12A-F7E1F0F0289A}"/>
                </a:ext>
              </a:extLst>
            </p:cNvPr>
            <p:cNvSpPr/>
            <p:nvPr/>
          </p:nvSpPr>
          <p:spPr>
            <a:xfrm flipV="1">
              <a:off x="7437990" y="5670958"/>
              <a:ext cx="8104032" cy="369331"/>
            </a:xfrm>
            <a:prstGeom prst="rect">
              <a:avLst/>
            </a:prstGeom>
            <a:gradFill flip="none" rotWithShape="1">
              <a:gsLst>
                <a:gs pos="3000">
                  <a:srgbClr val="17335D"/>
                </a:gs>
                <a:gs pos="100000">
                  <a:srgbClr val="2DC68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227"/>
            </a:p>
          </p:txBody>
        </p:sp>
        <p:sp>
          <p:nvSpPr>
            <p:cNvPr id="54" name="Текст 9">
              <a:extLst>
                <a:ext uri="{FF2B5EF4-FFF2-40B4-BE49-F238E27FC236}">
                  <a16:creationId xmlns="" xmlns:a16="http://schemas.microsoft.com/office/drawing/2014/main" id="{F3E234B9-B24D-BD39-0E31-6EA146069016}"/>
                </a:ext>
              </a:extLst>
            </p:cNvPr>
            <p:cNvSpPr txBox="1">
              <a:spLocks/>
            </p:cNvSpPr>
            <p:nvPr/>
          </p:nvSpPr>
          <p:spPr>
            <a:xfrm>
              <a:off x="10281408" y="5687525"/>
              <a:ext cx="3297834" cy="369332"/>
            </a:xfrm>
            <a:prstGeom prst="rect">
              <a:avLst/>
            </a:prstGeom>
          </p:spPr>
          <p:txBody>
            <a:bodyPr vert="horz" lIns="62345" tIns="31173" rIns="62345" bIns="31173" rtlCol="0" anchor="ctr">
              <a:noAutofit/>
            </a:bodyPr>
            <a:lstStyle>
              <a:lvl1pPr marL="0" indent="0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Tx/>
                <a:buNone/>
                <a:defRPr sz="1600" b="1" u="none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7057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352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341150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9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2011725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682301" indent="0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Tx/>
                <a:buNone/>
                <a:defRPr sz="264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KZ" sz="109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81DA3C5-65CF-6D29-1513-C0486692CBFC}"/>
              </a:ext>
            </a:extLst>
          </p:cNvPr>
          <p:cNvSpPr txBox="1"/>
          <p:nvPr/>
        </p:nvSpPr>
        <p:spPr>
          <a:xfrm>
            <a:off x="5911978" y="523270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планы на 202</a:t>
            </a:r>
            <a:r>
              <a:rPr lang="en-US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3</a:t>
            </a:r>
            <a:r>
              <a:rPr lang="ru-RU" sz="1100" b="1" cap="all" dirty="0">
                <a:solidFill>
                  <a:srgbClr val="002060"/>
                </a:solidFill>
                <a:latin typeface="+mj-lt"/>
                <a:ea typeface="Arial Unicode MS"/>
              </a:rPr>
              <a:t> год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9A3D9D24-7ADA-B933-7574-8F437DFEB94E}"/>
              </a:ext>
            </a:extLst>
          </p:cNvPr>
          <p:cNvSpPr/>
          <p:nvPr/>
        </p:nvSpPr>
        <p:spPr>
          <a:xfrm>
            <a:off x="917161" y="4792285"/>
            <a:ext cx="3217260" cy="26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Задачи: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D119DD8-7D0F-0DFC-8F21-B6849AC29821}"/>
              </a:ext>
            </a:extLst>
          </p:cNvPr>
          <p:cNvSpPr txBox="1"/>
          <p:nvPr/>
        </p:nvSpPr>
        <p:spPr>
          <a:xfrm>
            <a:off x="493026" y="5157596"/>
            <a:ext cx="5091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286"/>
            <a:r>
              <a:rPr lang="ru-RU" altLang="ko-KR" sz="1000" b="1" dirty="0">
                <a:solidFill>
                  <a:srgbClr val="002060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РАЗВИТИЕ АГРОХИМИИ </a:t>
            </a:r>
            <a:r>
              <a:rPr lang="ru-RU" altLang="ko-KR" sz="1000" dirty="0">
                <a:solidFill>
                  <a:srgbClr val="002060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- </a:t>
            </a:r>
            <a:r>
              <a:rPr lang="ru-RU" altLang="ko-KR" sz="1000" dirty="0">
                <a:solidFill>
                  <a:prstClr val="black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развитие агрохимической промышленности, и</a:t>
            </a:r>
            <a:r>
              <a:rPr lang="ru-RU" sz="1000" dirty="0">
                <a:solidFill>
                  <a:prstClr val="black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мпортозамещение гербицидов на местном рынке, стать одним из лидеров рынка производителей СЗР в РК</a:t>
            </a:r>
          </a:p>
          <a:p>
            <a:pPr algn="just" defTabSz="914286"/>
            <a:r>
              <a:rPr lang="ru-RU" altLang="ko-KR" sz="1000" b="1" dirty="0">
                <a:solidFill>
                  <a:srgbClr val="002060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ОБЕСПЕЧЕНИЕ </a:t>
            </a:r>
            <a:r>
              <a:rPr lang="en-US" altLang="ko-KR" sz="1000" dirty="0">
                <a:solidFill>
                  <a:prstClr val="black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c</a:t>
            </a:r>
            <a:r>
              <a:rPr lang="ru-RU" altLang="ko-KR" sz="1000" dirty="0" err="1">
                <a:solidFill>
                  <a:prstClr val="black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ельхозтоваропроизводителей</a:t>
            </a:r>
            <a:r>
              <a:rPr lang="ru-RU" altLang="ko-KR" sz="1000" dirty="0">
                <a:solidFill>
                  <a:prstClr val="black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 химическими средствами защиты растений для увеличения урожая</a:t>
            </a:r>
          </a:p>
          <a:p>
            <a:pPr algn="just" defTabSz="914286"/>
            <a:r>
              <a:rPr lang="ru-RU" altLang="ko-KR" sz="1000" b="1" dirty="0">
                <a:solidFill>
                  <a:srgbClr val="002060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СОЦИАЛЬНАЯ ПОДДЕРЖКА </a:t>
            </a:r>
            <a:r>
              <a:rPr lang="ru-RU" altLang="ko-KR" sz="1000" dirty="0">
                <a:solidFill>
                  <a:prstClr val="black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региона путем обеспечения дополнительными рабочими местами, налоговые поступления в бюджет</a:t>
            </a:r>
          </a:p>
          <a:p>
            <a:pPr algn="just" defTabSz="914286"/>
            <a:r>
              <a:rPr lang="ru-RU" altLang="ko-KR" sz="1000" b="1" dirty="0">
                <a:solidFill>
                  <a:srgbClr val="002060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РАСШИРЕНИЕ ПРОИЗВОДСТВА </a:t>
            </a:r>
            <a:r>
              <a:rPr lang="ru-RU" altLang="ko-KR" sz="1000" dirty="0">
                <a:solidFill>
                  <a:srgbClr val="002060"/>
                </a:solidFill>
                <a:latin typeface="Calibri Light" panose="020F0302020204030204" pitchFamily="34" charset="0"/>
                <a:ea typeface="Arial Unicode MS"/>
                <a:cs typeface="Calibri Light" panose="020F0302020204030204" pitchFamily="34" charset="0"/>
              </a:rPr>
              <a:t>- </a:t>
            </a:r>
            <a:r>
              <a:rPr lang="ru-RU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изучение возможностей расширения ассортимента продукции путем модернизации действующего цеха и </a:t>
            </a:r>
            <a:r>
              <a:rPr lang="ru-RU" sz="10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</a:t>
            </a:r>
            <a:r>
              <a:rPr lang="ru-RU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дополнительных линий по производству пестицидов</a:t>
            </a:r>
            <a:endParaRPr lang="ru-RU" altLang="ko-KR" sz="1000" dirty="0">
              <a:solidFill>
                <a:prstClr val="black"/>
              </a:solidFill>
              <a:latin typeface="Calibri Light" panose="020F0302020204030204" pitchFamily="34" charset="0"/>
              <a:ea typeface="Arial Unicode MS"/>
              <a:cs typeface="Calibri Light" panose="020F0302020204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0989D2D8-40F9-2A50-759C-9BCFC7C94A4B}"/>
              </a:ext>
            </a:extLst>
          </p:cNvPr>
          <p:cNvSpPr/>
          <p:nvPr/>
        </p:nvSpPr>
        <p:spPr>
          <a:xfrm>
            <a:off x="899375" y="3297778"/>
            <a:ext cx="3217260" cy="26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409"/>
              </a:spcBef>
            </a:pPr>
            <a:r>
              <a:rPr lang="ru-RU" sz="1091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Участники: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="" xmlns:a16="http://schemas.microsoft.com/office/drawing/2014/main" id="{5A2EC262-CB3A-728A-5298-44FBF3D63E42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7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8EEDEEF-9B51-FE6D-3E85-DB7DC96CCB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10156" y="5861717"/>
            <a:ext cx="973425" cy="9890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62333EF-8976-38E5-F46B-549CA7123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6" y="93912"/>
            <a:ext cx="649279" cy="5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5928" y="2484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928" y="2484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 bwMode="auto">
          <a:xfrm>
            <a:off x="1144292" y="894"/>
            <a:ext cx="163720" cy="1587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10156" y="5861717"/>
            <a:ext cx="973425" cy="9890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-17140" y="513254"/>
            <a:ext cx="11011272" cy="4674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02" y="44625"/>
            <a:ext cx="1074309" cy="86372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9864" y="2660775"/>
          <a:ext cx="4503403" cy="3657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42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0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Фактическая стоимость капитальных затрат на строительство, в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том числе: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3 692 365 980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6195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lang="ru-RU" sz="1000" b="0" i="1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СМР (склад, рампа, цех </a:t>
                      </a:r>
                      <a:r>
                        <a:rPr lang="ru-RU" sz="1000" b="0" i="1" baseline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формуляции</a:t>
                      </a:r>
                      <a:r>
                        <a:rPr lang="ru-RU" sz="1000" b="0" i="1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, тарный цех)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2 022 642 782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6195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- Оборудование</a:t>
                      </a:r>
                      <a:r>
                        <a:rPr lang="ru-RU" sz="1000" b="0" i="1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тарного цеха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596 287 851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6195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- </a:t>
                      </a: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Оборудование</a:t>
                      </a: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цеха</a:t>
                      </a:r>
                      <a:r>
                        <a:rPr lang="ru-RU" sz="1000" b="0" i="1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000" b="0" i="1" baseline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формуляции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1 073 435 347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03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ПИР (ТЭО, ПСД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инженерно-</a:t>
                      </a:r>
                      <a:r>
                        <a:rPr lang="ru-RU" sz="1000" b="0" baseline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геолог.изыскания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и др.)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207 576 584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Затраты на авторский и технический надзоры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29 826 022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Приобретение спецтехники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114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353 745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Прочие расходы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419 955 831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Капитализируемые ОАР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404 604 565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Оборотный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капитал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1 035 000 000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B244D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Итого</a:t>
                      </a:r>
                      <a:endParaRPr lang="ru-RU" sz="1000" dirty="0">
                        <a:solidFill>
                          <a:srgbClr val="0B244D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B244D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5 903 682 727</a:t>
                      </a:r>
                      <a:endParaRPr lang="ru-RU" sz="1000" b="1" dirty="0">
                        <a:solidFill>
                          <a:srgbClr val="0B244D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B244D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Всего с НДС, тенге</a:t>
                      </a:r>
                      <a:endParaRPr lang="ru-RU" sz="1000" dirty="0">
                        <a:solidFill>
                          <a:srgbClr val="0B244D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B244D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6 439  372 106</a:t>
                      </a:r>
                      <a:endParaRPr lang="ru-RU" sz="1000" b="1" dirty="0">
                        <a:solidFill>
                          <a:srgbClr val="0B244D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3305" marR="6330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9864" y="1628966"/>
            <a:ext cx="44144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rgbClr val="545454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ПРЕДВАРИТЕЛЬНАЯ СУММА ЗАТРАТ ПРОЕКТА «КОМПЛЕКС ФОРМУЛЯЦИИ ГЛИФОСАТА» (может быть уточнена после ввода в эксплуатацию оставшихся объектов)</a:t>
            </a:r>
            <a:endParaRPr lang="ru-RU" altLang="ru-RU" sz="1000" b="1" dirty="0">
              <a:solidFill>
                <a:srgbClr val="54545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2FD4FB-C532-1286-211D-FB20A58C489F}"/>
              </a:ext>
            </a:extLst>
          </p:cNvPr>
          <p:cNvSpPr/>
          <p:nvPr/>
        </p:nvSpPr>
        <p:spPr>
          <a:xfrm>
            <a:off x="988605" y="1258681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cs typeface="Segoe UI Semilight" panose="020B0402040204020203" pitchFamily="34" charset="0"/>
              </a:rPr>
              <a:t>Стоимость проекта</a:t>
            </a:r>
            <a:endParaRPr lang="ru-RU" b="1" cap="all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3A6F98E-ADCC-E6D7-7491-B007A9E78914}"/>
              </a:ext>
            </a:extLst>
          </p:cNvPr>
          <p:cNvSpPr/>
          <p:nvPr/>
        </p:nvSpPr>
        <p:spPr>
          <a:xfrm>
            <a:off x="6490976" y="1275192"/>
            <a:ext cx="450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kk-KZ" b="1" dirty="0">
                <a:solidFill>
                  <a:prstClr val="black">
                    <a:lumMod val="65000"/>
                    <a:lumOff val="35000"/>
                  </a:prstClr>
                </a:solidFill>
                <a:cs typeface="Segoe UI Semilight" panose="020B0402040204020203" pitchFamily="34" charset="0"/>
              </a:rPr>
              <a:t>Основные показатели деятельности</a:t>
            </a:r>
            <a:endParaRPr lang="ru-RU" b="1" cap="all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7" name="SlideTitle">
            <a:extLst>
              <a:ext uri="{FF2B5EF4-FFF2-40B4-BE49-F238E27FC236}">
                <a16:creationId xmlns="" xmlns:a16="http://schemas.microsoft.com/office/drawing/2014/main" id="{46517987-7652-6278-956F-74604F9450A5}"/>
              </a:ext>
            </a:extLst>
          </p:cNvPr>
          <p:cNvSpPr txBox="1">
            <a:spLocks/>
          </p:cNvSpPr>
          <p:nvPr/>
        </p:nvSpPr>
        <p:spPr>
          <a:xfrm>
            <a:off x="1266712" y="178330"/>
            <a:ext cx="10644986" cy="391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90657" rtl="0" eaLnBrk="1" latinLnBrk="0" hangingPunct="1">
              <a:spcBef>
                <a:spcPct val="0"/>
              </a:spcBef>
              <a:buNone/>
              <a:defRPr sz="159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ТОО «ХИМ-плюс». Параметры комплекса </a:t>
            </a:r>
            <a:r>
              <a:rPr lang="ru-RU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формуляции</a:t>
            </a:r>
            <a:endParaRPr lang="x-none" sz="2000" kern="0" dirty="0">
              <a:solidFill>
                <a:srgbClr val="000000"/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Номер слайда 3">
            <a:extLst>
              <a:ext uri="{FF2B5EF4-FFF2-40B4-BE49-F238E27FC236}">
                <a16:creationId xmlns="" xmlns:a16="http://schemas.microsoft.com/office/drawing/2014/main" id="{53C0AA29-CFCE-807A-0FC3-B0F909571E75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solidFill>
                  <a:srgbClr val="54545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8</a:t>
            </a:fld>
            <a:endParaRPr lang="ru-RU" dirty="0">
              <a:solidFill>
                <a:srgbClr val="54545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BB0706B-3642-4D83-D670-F75669E3F9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6" y="93912"/>
            <a:ext cx="649279" cy="53351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63DDACD5-CB48-412B-9660-C0629FD23936}"/>
              </a:ext>
            </a:extLst>
          </p:cNvPr>
          <p:cNvGraphicFramePr>
            <a:graphicFrameLocks noGrp="1"/>
          </p:cNvGraphicFramePr>
          <p:nvPr/>
        </p:nvGraphicFramePr>
        <p:xfrm>
          <a:off x="289864" y="2260444"/>
          <a:ext cx="4503403" cy="400331"/>
        </p:xfrm>
        <a:graphic>
          <a:graphicData uri="http://schemas.openxmlformats.org/drawingml/2006/table">
            <a:tbl>
              <a:tblPr/>
              <a:tblGrid>
                <a:gridCol w="526967">
                  <a:extLst>
                    <a:ext uri="{9D8B030D-6E8A-4147-A177-3AD203B41FA5}">
                      <a16:colId xmlns="" xmlns:a16="http://schemas.microsoft.com/office/drawing/2014/main" val="1620660303"/>
                    </a:ext>
                  </a:extLst>
                </a:gridCol>
                <a:gridCol w="2792643">
                  <a:extLst>
                    <a:ext uri="{9D8B030D-6E8A-4147-A177-3AD203B41FA5}">
                      <a16:colId xmlns="" xmlns:a16="http://schemas.microsoft.com/office/drawing/2014/main" val="1737109721"/>
                    </a:ext>
                  </a:extLst>
                </a:gridCol>
                <a:gridCol w="1183793">
                  <a:extLst>
                    <a:ext uri="{9D8B030D-6E8A-4147-A177-3AD203B41FA5}">
                      <a16:colId xmlns="" xmlns:a16="http://schemas.microsoft.com/office/drawing/2014/main" val="1867281056"/>
                    </a:ext>
                  </a:extLst>
                </a:gridCol>
              </a:tblGrid>
              <a:tr h="40033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 п/п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Наименование 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тоимость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проекта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C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0263657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6B360459-2720-4CB8-9FCB-EA3435695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98208"/>
              </p:ext>
            </p:extLst>
          </p:nvPr>
        </p:nvGraphicFramePr>
        <p:xfrm>
          <a:off x="5162900" y="1610700"/>
          <a:ext cx="6748796" cy="2514100"/>
        </p:xfrm>
        <a:graphic>
          <a:graphicData uri="http://schemas.openxmlformats.org/drawingml/2006/table">
            <a:tbl>
              <a:tblPr/>
              <a:tblGrid>
                <a:gridCol w="329196">
                  <a:extLst>
                    <a:ext uri="{9D8B030D-6E8A-4147-A177-3AD203B41FA5}">
                      <a16:colId xmlns="" xmlns:a16="http://schemas.microsoft.com/office/drawing/2014/main" val="2328390243"/>
                    </a:ext>
                  </a:extLst>
                </a:gridCol>
                <a:gridCol w="2424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37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3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919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91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919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919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976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x-non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Ед.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изм.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>
                      <a:lvl1pPr marL="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47582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9516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4274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9033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37913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68549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3307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580659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мес. 2023</a:t>
                      </a:r>
                      <a:endParaRPr lang="ru-RU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9396" marR="5939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>
                      <a:lvl1pPr marL="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47582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9516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4274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9033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37913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68549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3307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580659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000" b="1" i="0" u="none" strike="noStrike" kern="1200" cap="non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x-none" sz="100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ф</a:t>
                      </a:r>
                      <a:r>
                        <a:rPr lang="ru-RU" sz="100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акт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x-none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</a:t>
                      </a:r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акт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  <a:r>
                        <a:rPr lang="ru-RU" sz="10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4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x-none" sz="1000" b="0" i="0" u="none" strike="noStrike" dirty="0">
                          <a:solidFill>
                            <a:srgbClr val="082C50"/>
                          </a:solidFill>
                          <a:latin typeface="+mj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82C50"/>
                        </a:solidFill>
                        <a:latin typeface="+mj-lt"/>
                      </a:endParaRPr>
                    </a:p>
                  </a:txBody>
                  <a:tcPr marL="60960" marR="609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Объем производства жидкого </a:t>
                      </a:r>
                      <a:r>
                        <a:rPr lang="ru-RU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формулята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тыс.</a:t>
                      </a:r>
                      <a:r>
                        <a:rPr lang="x-none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л</a:t>
                      </a:r>
                      <a:r>
                        <a:rPr lang="x-none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итров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47582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9516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4274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9033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37913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68549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3307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580659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984,3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1 073,0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B244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197*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B244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B244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B244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000" b="0" i="0" u="none" strike="noStrike" kern="1200" cap="none" dirty="0">
                          <a:solidFill>
                            <a:srgbClr val="0B244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000" b="0" i="0" u="none" strike="noStrike" kern="1200" cap="none" dirty="0">
                          <a:solidFill>
                            <a:srgbClr val="0B244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x-none" sz="1000" b="0" i="0" u="none" strike="noStrike" dirty="0">
                          <a:solidFill>
                            <a:srgbClr val="082C50"/>
                          </a:solidFill>
                          <a:latin typeface="+mj-l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82C50"/>
                        </a:solidFill>
                        <a:latin typeface="+mj-lt"/>
                      </a:endParaRPr>
                    </a:p>
                  </a:txBody>
                  <a:tcPr marL="60960" marR="609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Объем производства гранулированного </a:t>
                      </a:r>
                      <a:r>
                        <a:rPr lang="ru-RU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формулята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тонн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47582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9516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4274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9033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37913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68549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3307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580659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51,8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6562180"/>
                  </a:ext>
                </a:extLst>
              </a:tr>
              <a:tr h="397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82C5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0960" marR="609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Доходы от основной деятельности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млн. т</a:t>
                      </a:r>
                      <a:r>
                        <a:rPr lang="x-none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енге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47582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9516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4274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9033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37913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68549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3307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580659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970,1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1 669,8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82C5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0960" marR="609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Чистая прибыль/убыток</a:t>
                      </a: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млн. т</a:t>
                      </a:r>
                      <a:r>
                        <a:rPr lang="x-none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енге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9195" marR="7919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47582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89516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4274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790330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37913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685495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33078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580659" algn="l" defTabSz="895165" rtl="0" eaLnBrk="1" latinLnBrk="0" hangingPunct="1">
                        <a:defRPr sz="176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-908,1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-478,7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b="0" i="0" u="none" strike="noStrike" kern="1200" dirty="0">
                          <a:solidFill>
                            <a:srgbClr val="0B244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 3 498**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>
                          <a:solidFill>
                            <a:srgbClr val="0B244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-492***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>
                          <a:solidFill>
                            <a:srgbClr val="0B244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>
                          <a:solidFill>
                            <a:srgbClr val="0B244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-165,8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162898" y="5750829"/>
            <a:ext cx="64716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545454"/>
                </a:solidFill>
                <a:sym typeface="Arial"/>
              </a:rPr>
              <a:t>*** Убытки 2022 года связаны с </a:t>
            </a:r>
            <a:r>
              <a:rPr lang="ru-RU" sz="1000" dirty="0" err="1">
                <a:solidFill>
                  <a:srgbClr val="545454"/>
                </a:solidFill>
                <a:sym typeface="Arial"/>
              </a:rPr>
              <a:t>недополучением</a:t>
            </a:r>
            <a:r>
              <a:rPr lang="ru-RU" sz="1000" dirty="0">
                <a:solidFill>
                  <a:srgbClr val="545454"/>
                </a:solidFill>
                <a:sym typeface="Arial"/>
              </a:rPr>
              <a:t> доходов от реализации продукции и низких объемов реализации продукции, связанных с отсутствием готовой продукции в сезон применения (посевной сезон), позднее производство.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62898" y="4242989"/>
            <a:ext cx="6543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545454"/>
                </a:solidFill>
                <a:sym typeface="Arial"/>
              </a:rPr>
              <a:t>* Уменьшение объема производства связано с резким удорожанием основного сырья </a:t>
            </a:r>
            <a:r>
              <a:rPr lang="ru-RU" sz="1000" dirty="0" err="1">
                <a:solidFill>
                  <a:srgbClr val="545454"/>
                </a:solidFill>
                <a:sym typeface="Arial"/>
              </a:rPr>
              <a:t>глифосата</a:t>
            </a:r>
            <a:r>
              <a:rPr lang="ru-RU" sz="1000" dirty="0">
                <a:solidFill>
                  <a:srgbClr val="545454"/>
                </a:solidFill>
                <a:sym typeface="Arial"/>
              </a:rPr>
              <a:t> с 3,5 $/кг до 12 $/кг к моменту проведения закупок сырья. Нестабильность цены на </a:t>
            </a:r>
            <a:r>
              <a:rPr lang="ru-RU" sz="1000" dirty="0" err="1">
                <a:solidFill>
                  <a:srgbClr val="545454"/>
                </a:solidFill>
                <a:sym typeface="Arial"/>
              </a:rPr>
              <a:t>Глифосат</a:t>
            </a:r>
            <a:r>
              <a:rPr lang="ru-RU" sz="1000" dirty="0">
                <a:solidFill>
                  <a:srgbClr val="545454"/>
                </a:solidFill>
                <a:sym typeface="Arial"/>
              </a:rPr>
              <a:t> на рынке и отсутствие фиксированных цен не позволяло провести процедуры закупок в соответствии с правилами закупок Фонда</a:t>
            </a:r>
            <a:endParaRPr lang="ru-RU" sz="1000" dirty="0">
              <a:solidFill>
                <a:srgbClr val="545454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11727" y="4998486"/>
            <a:ext cx="6594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545454"/>
                </a:solidFill>
                <a:sym typeface="Arial"/>
              </a:rPr>
              <a:t>** Убытки связаны с обесценением активов по проекту «Каустик» - 2 290 млн. тенге</a:t>
            </a:r>
            <a:r>
              <a:rPr lang="en-US" sz="1000" dirty="0">
                <a:solidFill>
                  <a:srgbClr val="545454"/>
                </a:solidFill>
                <a:sym typeface="Arial"/>
              </a:rPr>
              <a:t> (</a:t>
            </a:r>
            <a:r>
              <a:rPr lang="ru-RU" sz="1000" dirty="0">
                <a:solidFill>
                  <a:srgbClr val="545454"/>
                </a:solidFill>
                <a:sym typeface="Arial"/>
              </a:rPr>
              <a:t>исторические затраты по проекту – ПИР, капитализируемые ОАР пр.), по незавершенному строительству по проекту </a:t>
            </a:r>
            <a:r>
              <a:rPr lang="ru-RU" sz="1000" dirty="0" err="1">
                <a:solidFill>
                  <a:srgbClr val="545454"/>
                </a:solidFill>
                <a:sym typeface="Arial"/>
              </a:rPr>
              <a:t>Глифосат</a:t>
            </a:r>
            <a:r>
              <a:rPr lang="ru-RU" sz="1000" dirty="0">
                <a:solidFill>
                  <a:srgbClr val="545454"/>
                </a:solidFill>
                <a:sym typeface="Arial"/>
              </a:rPr>
              <a:t> 3-4 ПК - 252млн.тенге, обесценение выданного аванса по проекту </a:t>
            </a:r>
            <a:r>
              <a:rPr lang="ru-RU" sz="1000" dirty="0" err="1">
                <a:solidFill>
                  <a:srgbClr val="545454"/>
                </a:solidFill>
                <a:sym typeface="Arial"/>
              </a:rPr>
              <a:t>Глифосат</a:t>
            </a:r>
            <a:r>
              <a:rPr lang="ru-RU" sz="1000" dirty="0">
                <a:solidFill>
                  <a:srgbClr val="545454"/>
                </a:solidFill>
                <a:sym typeface="Arial"/>
              </a:rPr>
              <a:t> 3-4 ПК ТОО «ЗСМК» - 371млн.тенге и др.</a:t>
            </a:r>
          </a:p>
        </p:txBody>
      </p:sp>
    </p:spTree>
    <p:extLst>
      <p:ext uri="{BB962C8B-B14F-4D97-AF65-F5344CB8AC3E}">
        <p14:creationId xmlns:p14="http://schemas.microsoft.com/office/powerpoint/2010/main" val="38419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5928" y="2484"/>
          <a:ext cx="163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928" y="2484"/>
                        <a:ext cx="163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 bwMode="auto">
          <a:xfrm>
            <a:off x="1144292" y="894"/>
            <a:ext cx="163720" cy="1587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3" r="55270"/>
          <a:stretch/>
        </p:blipFill>
        <p:spPr>
          <a:xfrm flipH="1">
            <a:off x="11210156" y="5861717"/>
            <a:ext cx="973425" cy="9890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10361" b="85516"/>
          <a:stretch/>
        </p:blipFill>
        <p:spPr>
          <a:xfrm>
            <a:off x="-17140" y="513254"/>
            <a:ext cx="11011272" cy="4674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02" y="44625"/>
            <a:ext cx="1074309" cy="8637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1843523" y="4675814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86"/>
            <a:r>
              <a:rPr lang="en-US" altLang="ko-KR" sz="1200" dirty="0">
                <a:solidFill>
                  <a:prstClr val="white"/>
                </a:solidFill>
                <a:latin typeface="Arial"/>
                <a:ea typeface="Arial Unicode MS"/>
              </a:rPr>
              <a:t>Add Skills – 80%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1832857" y="5531526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86"/>
            <a:r>
              <a:rPr lang="en-US" altLang="ko-KR" sz="1200" dirty="0">
                <a:solidFill>
                  <a:prstClr val="white"/>
                </a:solidFill>
                <a:latin typeface="Arial"/>
                <a:ea typeface="Arial Unicode MS"/>
              </a:rPr>
              <a:t>Add Skills – 90%</a:t>
            </a:r>
          </a:p>
        </p:txBody>
      </p:sp>
      <p:sp>
        <p:nvSpPr>
          <p:cNvPr id="25" name="Rectangle 38">
            <a:extLst>
              <a:ext uri="{FF2B5EF4-FFF2-40B4-BE49-F238E27FC236}">
                <a16:creationId xmlns=""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403549" y="5717578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prstClr val="white"/>
                </a:solidFill>
                <a:latin typeface="Arial"/>
                <a:ea typeface="Arial Unicode MS"/>
              </a:rPr>
              <a:t>Name 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1843523" y="5668055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86"/>
            <a:r>
              <a:rPr lang="en-US" altLang="ko-KR" sz="1200" dirty="0">
                <a:solidFill>
                  <a:prstClr val="white"/>
                </a:solidFill>
                <a:latin typeface="Arial"/>
                <a:ea typeface="Arial Unicode MS"/>
              </a:rPr>
              <a:t>Add Skills – 80%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595967" y="6448427"/>
            <a:ext cx="1143001" cy="180974"/>
          </a:xfrm>
        </p:spPr>
        <p:txBody>
          <a:bodyPr/>
          <a:lstStyle/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1457" y="1177331"/>
            <a:ext cx="4983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sz="2000" b="1" cap="all" dirty="0">
                <a:solidFill>
                  <a:srgbClr val="002060"/>
                </a:solidFill>
                <a:ea typeface="Arial Unicode MS"/>
              </a:rPr>
              <a:t>Проблемные вопросы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1457" y="2043339"/>
            <a:ext cx="10957566" cy="1708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Высокая себестоимость производимой продукции ввиду отсутствия отечественного производителя сырья (</a:t>
            </a:r>
            <a:r>
              <a:rPr lang="ru-RU" sz="1400" dirty="0" err="1"/>
              <a:t>глифосат</a:t>
            </a:r>
            <a:r>
              <a:rPr lang="ru-RU" sz="1400" dirty="0"/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Не конкурентоспособность выпускаемой продукции по отношению к ввозимой готовой продукции по причине субсидирования со стороны МСХ РК приобретения как иностранной, так и казахстанской продукции.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Реализация готовой продукции с отсрочкой оплаты на длительный период (1 год).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08649" y="4264351"/>
            <a:ext cx="4983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sz="2000" b="1" cap="all" dirty="0">
                <a:solidFill>
                  <a:srgbClr val="002060"/>
                </a:solidFill>
                <a:ea typeface="Arial Unicode MS"/>
              </a:rPr>
              <a:t>пути решения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1457" y="4951678"/>
            <a:ext cx="10137020" cy="374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/>
              <a:t>Субсидирование </a:t>
            </a:r>
            <a:r>
              <a:rPr lang="en-US" sz="1400" dirty="0"/>
              <a:t>7</a:t>
            </a:r>
            <a:r>
              <a:rPr lang="ru-RU" sz="1400" dirty="0"/>
              <a:t>0% стоимости приобретаемой продукции с оплатой напрямую производителю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3D091D-A6F7-2385-567C-1F2568606051}"/>
              </a:ext>
            </a:extLst>
          </p:cNvPr>
          <p:cNvSpPr txBox="1"/>
          <p:nvPr/>
        </p:nvSpPr>
        <p:spPr>
          <a:xfrm>
            <a:off x="1197868" y="159221"/>
            <a:ext cx="761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ТОО «ХИМ-плюс». Проблемные вопросы и пути их решения</a:t>
            </a:r>
            <a:endParaRPr lang="ru-K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68B0E8-6717-3D88-CA6A-0C0DD6E6CAC1}"/>
              </a:ext>
            </a:extLst>
          </p:cNvPr>
          <p:cNvSpPr txBox="1">
            <a:spLocks/>
          </p:cNvSpPr>
          <p:nvPr/>
        </p:nvSpPr>
        <p:spPr>
          <a:xfrm>
            <a:off x="10687664" y="6522471"/>
            <a:ext cx="1468274" cy="29879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2079F2-58AF-ED44-82D7-E04B2F6FD686}" type="slidenum"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9</a:t>
            </a:fld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D8B398-A970-48CA-939C-B11ADDE5E7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6" y="93912"/>
            <a:ext cx="649279" cy="5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GfCLqcB0W4aHp_Egutc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GfCLqcB0W4aHp_Egutc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GfCLqcB0W4aHp_Egutc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GfCLqcB0W4aHp_Egut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K0ZkAkKESK9wEsEj..b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v9W8kW7Ua2zJDDALhP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XX.rOXDEGDZW.B9SwRW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Deloitte_TS_RoW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S Report Template.potx" id="{189205F8-7F81-4709-8170-4873A1035CE4}" vid="{C2E031F5-18DB-40C4-A67E-8A11AECAB753}"/>
    </a:ext>
  </a:extLst>
</a:theme>
</file>

<file path=ppt/theme/theme11.xml><?xml version="1.0" encoding="utf-8"?>
<a:theme xmlns:a="http://schemas.openxmlformats.org/drawingml/2006/main" name="7_Deloitte_TS_RoW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S Report Template.potx" id="{189205F8-7F81-4709-8170-4873A1035CE4}" vid="{C2E031F5-18DB-40C4-A67E-8A11AECAB753}"/>
    </a:ext>
  </a:extLst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inental_As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Deloitte_TS_RoW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S Report Template.potx" id="{189205F8-7F81-4709-8170-4873A1035CE4}" vid="{C2E031F5-18DB-40C4-A67E-8A11AECAB753}"/>
    </a:ext>
  </a:extLst>
</a:theme>
</file>

<file path=ppt/theme/theme4.xml><?xml version="1.0" encoding="utf-8"?>
<a:theme xmlns:a="http://schemas.openxmlformats.org/drawingml/2006/main" name="1_Deloitte_TS_RoW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S Report Template.potx" id="{189205F8-7F81-4709-8170-4873A1035CE4}" vid="{C2E031F5-18DB-40C4-A67E-8A11AECAB753}"/>
    </a:ext>
  </a:extLst>
</a:theme>
</file>

<file path=ppt/theme/theme5.xml><?xml version="1.0" encoding="utf-8"?>
<a:theme xmlns:a="http://schemas.openxmlformats.org/drawingml/2006/main" name="5_Deloitte_TS_RoW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S Report Template.potx" id="{189205F8-7F81-4709-8170-4873A1035CE4}" vid="{C2E031F5-18DB-40C4-A67E-8A11AECAB753}"/>
    </a:ext>
  </a:extLst>
</a:theme>
</file>

<file path=ppt/theme/theme6.xml><?xml version="1.0" encoding="utf-8"?>
<a:theme xmlns:a="http://schemas.openxmlformats.org/drawingml/2006/main" name="2_Deloitte_TS_RoW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S Report Template.potx" id="{189205F8-7F81-4709-8170-4873A1035CE4}" vid="{C2E031F5-18DB-40C4-A67E-8A11AECAB753}"/>
    </a:ext>
  </a:ext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eloitte_TS_RoW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S Report Template.potx" id="{189205F8-7F81-4709-8170-4873A1035CE4}" vid="{C2E031F5-18DB-40C4-A67E-8A11AECAB753}"/>
    </a:ext>
  </a:extLst>
</a:theme>
</file>

<file path=ppt/theme/theme9.xml><?xml version="1.0" encoding="utf-8"?>
<a:theme xmlns:a="http://schemas.openxmlformats.org/drawingml/2006/main" name="4_Deloitte_TS_RoW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S Report Template.potx" id="{189205F8-7F81-4709-8170-4873A1035CE4}" vid="{C2E031F5-18DB-40C4-A67E-8A11AECAB7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42293</TotalTime>
  <Words>3612</Words>
  <Application>Microsoft Office PowerPoint</Application>
  <PresentationFormat>Широкоэкранный</PresentationFormat>
  <Paragraphs>717</Paragraphs>
  <Slides>22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56" baseType="lpstr">
      <vt:lpstr>Arial Unicode MS</vt:lpstr>
      <vt:lpstr>맑은 고딕</vt:lpstr>
      <vt:lpstr>Arial</vt:lpstr>
      <vt:lpstr>Calibri</vt:lpstr>
      <vt:lpstr>Calibri Light</vt:lpstr>
      <vt:lpstr>Cambria</vt:lpstr>
      <vt:lpstr>Century Gothic</vt:lpstr>
      <vt:lpstr>Segoe UI</vt:lpstr>
      <vt:lpstr>Segoe UI Black</vt:lpstr>
      <vt:lpstr>Segoe UI Light</vt:lpstr>
      <vt:lpstr>Segoe UI Semibold</vt:lpstr>
      <vt:lpstr>Segoe UI Semilight</vt:lpstr>
      <vt:lpstr>Symbol</vt:lpstr>
      <vt:lpstr>Times New Roman</vt:lpstr>
      <vt:lpstr>Trebuchet MS</vt:lpstr>
      <vt:lpstr>Verdana</vt:lpstr>
      <vt:lpstr>Verdana (Body)</vt:lpstr>
      <vt:lpstr>Wingdings</vt:lpstr>
      <vt:lpstr>Wingdings 2</vt:lpstr>
      <vt:lpstr>Тема Office</vt:lpstr>
      <vt:lpstr>Continental_Asia_16x9</vt:lpstr>
      <vt:lpstr>Deloitte_TS_RoW</vt:lpstr>
      <vt:lpstr>1_Deloitte_TS_RoW</vt:lpstr>
      <vt:lpstr>5_Deloitte_TS_RoW</vt:lpstr>
      <vt:lpstr>2_Deloitte_TS_RoW</vt:lpstr>
      <vt:lpstr>1_Тема Office</vt:lpstr>
      <vt:lpstr>3_Deloitte_TS_RoW</vt:lpstr>
      <vt:lpstr>4_Deloitte_TS_RoW</vt:lpstr>
      <vt:lpstr>6_Deloitte_TS_RoW</vt:lpstr>
      <vt:lpstr>7_Deloitte_TS_RoW</vt:lpstr>
      <vt:lpstr>2_Тема Office</vt:lpstr>
      <vt:lpstr>think-cell Slide</vt:lpstr>
      <vt:lpstr>CorelDRAW</vt:lpstr>
      <vt:lpstr>Слайд think-cell</vt:lpstr>
      <vt:lpstr>Презентация PowerPoint</vt:lpstr>
      <vt:lpstr>Презентация PowerPoint</vt:lpstr>
      <vt:lpstr>Динамика развития Samruk-Kazyna Ondeu</vt:lpstr>
      <vt:lpstr>Презентация PowerPoint</vt:lpstr>
      <vt:lpstr>ТОО «SSAP». Реконструкция сернокислотного завода в Акмолинской области </vt:lpstr>
      <vt:lpstr>ТОО «SSAP». Стоимость проекта и показатели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ПРОИЗВОДСТВА ХИМИЧЕСКОЙ ПРОМЫШЛЕННОСТИ В КАЗАХСТАНЕ СОСТАВЛЯЕТ  МЕНЕЕ 1% ОТ ВВП</vt:lpstr>
      <vt:lpstr>Сальдо торгового баланса химической продукции Казахстана является «отрицательным» по всем торговым позициям и ярко отражает сложившуюся текущую ситуацию</vt:lpstr>
      <vt:lpstr>Презентация PowerPoint</vt:lpstr>
      <vt:lpstr>Методология выбора продуктов для SKO ведется «от спроса» и включает 3 этапа</vt:lpstr>
      <vt:lpstr>Перечень потенциальных проектов, находящихся в «пайплайне» стратегии</vt:lpstr>
      <vt:lpstr>Презентация PowerPoint</vt:lpstr>
      <vt:lpstr>Портфель проектов SKO (общая стоимость – более 321 млрд. тенге)</vt:lpstr>
      <vt:lpstr>НИОКР проекты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Камзабаев Ержан Курганович</dc:creator>
  <cp:lastModifiedBy>Гайнельгазыулы Мади</cp:lastModifiedBy>
  <cp:revision>523</cp:revision>
  <cp:lastPrinted>2023-06-05T13:59:12Z</cp:lastPrinted>
  <dcterms:created xsi:type="dcterms:W3CDTF">2021-11-13T06:09:18Z</dcterms:created>
  <dcterms:modified xsi:type="dcterms:W3CDTF">2023-06-06T02:28:06Z</dcterms:modified>
</cp:coreProperties>
</file>