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1"/>
  </p:notesMasterIdLst>
  <p:sldIdLst>
    <p:sldId id="265" r:id="rId2"/>
    <p:sldId id="258" r:id="rId3"/>
    <p:sldId id="273" r:id="rId4"/>
    <p:sldId id="266" r:id="rId5"/>
    <p:sldId id="269" r:id="rId6"/>
    <p:sldId id="268" r:id="rId7"/>
    <p:sldId id="272" r:id="rId8"/>
    <p:sldId id="271" r:id="rId9"/>
    <p:sldId id="274" r:id="rId1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3399FF"/>
    <a:srgbClr val="6699FF"/>
    <a:srgbClr val="5C9CD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продовольственные товары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февраль</c:v>
                </c:pt>
                <c:pt idx="1">
                  <c:v>март </c:v>
                </c:pt>
                <c:pt idx="2">
                  <c:v>апрель</c:v>
                </c:pt>
                <c:pt idx="3">
                  <c:v>май</c:v>
                </c:pt>
                <c:pt idx="4">
                  <c:v>июнь</c:v>
                </c:pt>
                <c:pt idx="5">
                  <c:v>июль</c:v>
                </c:pt>
                <c:pt idx="6">
                  <c:v>август</c:v>
                </c:pt>
                <c:pt idx="7">
                  <c:v>сентябрь</c:v>
                </c:pt>
                <c:pt idx="8">
                  <c:v>октябрь</c:v>
                </c:pt>
                <c:pt idx="9">
                  <c:v>ноябрь</c:v>
                </c:pt>
                <c:pt idx="10">
                  <c:v>декабрь</c:v>
                </c:pt>
                <c:pt idx="11">
                  <c:v>январь</c:v>
                </c:pt>
                <c:pt idx="12">
                  <c:v>февраль</c:v>
                </c:pt>
                <c:pt idx="13">
                  <c:v>март</c:v>
                </c:pt>
                <c:pt idx="14">
                  <c:v>апрель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15.4</c:v>
                </c:pt>
                <c:pt idx="2">
                  <c:v>17.899999999999999</c:v>
                </c:pt>
                <c:pt idx="3">
                  <c:v>19</c:v>
                </c:pt>
                <c:pt idx="4">
                  <c:v>19.3</c:v>
                </c:pt>
                <c:pt idx="5">
                  <c:v>19.7</c:v>
                </c:pt>
                <c:pt idx="6">
                  <c:v>20.8</c:v>
                </c:pt>
                <c:pt idx="7">
                  <c:v>22.2</c:v>
                </c:pt>
                <c:pt idx="8">
                  <c:v>23.1</c:v>
                </c:pt>
                <c:pt idx="9">
                  <c:v>24.1</c:v>
                </c:pt>
                <c:pt idx="10">
                  <c:v>25.3</c:v>
                </c:pt>
                <c:pt idx="11">
                  <c:v>25.7</c:v>
                </c:pt>
                <c:pt idx="12">
                  <c:v>26.2</c:v>
                </c:pt>
                <c:pt idx="13">
                  <c:v>20.5</c:v>
                </c:pt>
                <c:pt idx="14">
                  <c:v>17.899999999999999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F9-4CCE-941E-0D3AC01565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непродовольственные товары</c:v>
                </c:pt>
              </c:strCache>
            </c:strRef>
          </c:tx>
          <c:spPr>
            <a:ln w="28575" cap="rnd">
              <a:solidFill>
                <a:srgbClr val="3399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rgbClr val="3399FF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3405399708177293E-3"/>
                  <c:y val="3.211354322475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9F9-4CCE-941E-0D3AC01565A3}"/>
                </c:ext>
              </c:extLst>
            </c:dLbl>
            <c:dLbl>
              <c:idx val="14"/>
              <c:layout>
                <c:manualLayout>
                  <c:x val="-2.2930509605805793E-2"/>
                  <c:y val="3.2113543224755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F9-4CCE-941E-0D3AC0156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февраль</c:v>
                </c:pt>
                <c:pt idx="1">
                  <c:v>март </c:v>
                </c:pt>
                <c:pt idx="2">
                  <c:v>апрель</c:v>
                </c:pt>
                <c:pt idx="3">
                  <c:v>май</c:v>
                </c:pt>
                <c:pt idx="4">
                  <c:v>июнь</c:v>
                </c:pt>
                <c:pt idx="5">
                  <c:v>июль</c:v>
                </c:pt>
                <c:pt idx="6">
                  <c:v>август</c:v>
                </c:pt>
                <c:pt idx="7">
                  <c:v>сентябрь</c:v>
                </c:pt>
                <c:pt idx="8">
                  <c:v>октябрь</c:v>
                </c:pt>
                <c:pt idx="9">
                  <c:v>ноябрь</c:v>
                </c:pt>
                <c:pt idx="10">
                  <c:v>декабрь</c:v>
                </c:pt>
                <c:pt idx="11">
                  <c:v>январь</c:v>
                </c:pt>
                <c:pt idx="12">
                  <c:v>февраль</c:v>
                </c:pt>
                <c:pt idx="13">
                  <c:v>март</c:v>
                </c:pt>
                <c:pt idx="14">
                  <c:v>апрель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8.6</c:v>
                </c:pt>
                <c:pt idx="1">
                  <c:v>10.9</c:v>
                </c:pt>
                <c:pt idx="2">
                  <c:v>11.1</c:v>
                </c:pt>
                <c:pt idx="3">
                  <c:v>11.9</c:v>
                </c:pt>
                <c:pt idx="4">
                  <c:v>13.2</c:v>
                </c:pt>
                <c:pt idx="5">
                  <c:v>14.2</c:v>
                </c:pt>
                <c:pt idx="6">
                  <c:v>15.5</c:v>
                </c:pt>
                <c:pt idx="7">
                  <c:v>17</c:v>
                </c:pt>
                <c:pt idx="8">
                  <c:v>17.899999999999999</c:v>
                </c:pt>
                <c:pt idx="9">
                  <c:v>18.600000000000001</c:v>
                </c:pt>
                <c:pt idx="10">
                  <c:v>19.399999999999999</c:v>
                </c:pt>
                <c:pt idx="11">
                  <c:v>20.2</c:v>
                </c:pt>
                <c:pt idx="12">
                  <c:v>20.5</c:v>
                </c:pt>
                <c:pt idx="13">
                  <c:v>18.100000000000001</c:v>
                </c:pt>
                <c:pt idx="14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F9-4CCE-941E-0D3AC01565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8944376"/>
        <c:axId val="538939448"/>
      </c:lineChart>
      <c:catAx>
        <c:axId val="538944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500" b="1" dirty="0">
                    <a:solidFill>
                      <a:schemeClr val="tx1"/>
                    </a:solidFill>
                  </a:rPr>
                  <a:t>2022</a:t>
                </a:r>
                <a:r>
                  <a:rPr lang="ru-RU" sz="1500" b="1" baseline="0" dirty="0">
                    <a:solidFill>
                      <a:schemeClr val="tx1"/>
                    </a:solidFill>
                  </a:rPr>
                  <a:t> год                                                                                                           2023 год </a:t>
                </a:r>
              </a:p>
            </c:rich>
          </c:tx>
          <c:layout>
            <c:manualLayout>
              <c:xMode val="edge"/>
              <c:yMode val="edge"/>
              <c:x val="0.20783469807708219"/>
              <c:y val="0.826828550041967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39448"/>
        <c:crosses val="autoZero"/>
        <c:auto val="1"/>
        <c:lblAlgn val="ctr"/>
        <c:lblOffset val="100"/>
        <c:noMultiLvlLbl val="0"/>
      </c:catAx>
      <c:valAx>
        <c:axId val="53893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944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448975890741452"/>
          <c:y val="0.91498830933579645"/>
          <c:w val="0.77102038237577697"/>
          <c:h val="8.5011745184956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explosion val="1"/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7EA-4458-AA67-91807F46AC9E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7EA-4458-AA67-91807F46AC9E}"/>
              </c:ext>
            </c:extLst>
          </c:dPt>
          <c:dLbls>
            <c:dLbl>
              <c:idx val="0"/>
              <c:layout>
                <c:manualLayout>
                  <c:x val="1.0142543303176845E-2"/>
                  <c:y val="-0.3071733029215986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EA-4458-AA67-91807F46AC9E}"/>
                </c:ext>
              </c:extLst>
            </c:dLbl>
            <c:dLbl>
              <c:idx val="1"/>
              <c:layout>
                <c:manualLayout>
                  <c:x val="1.92054577736606E-2"/>
                  <c:y val="8.0774019816815062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7EA-4458-AA67-91807F46AC9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импорт </c:v>
                </c:pt>
                <c:pt idx="1">
                  <c:v>производство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A-4458-AA67-91807F46AC9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140237932650719"/>
          <c:y val="0.26672419204811643"/>
          <c:w val="0.38141963844294718"/>
          <c:h val="0.500538870348826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9B-472D-93E7-A3EDCDF25A7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9B-472D-93E7-A3EDCDF25A72}"/>
              </c:ext>
            </c:extLst>
          </c:dPt>
          <c:dLbls>
            <c:dLbl>
              <c:idx val="0"/>
              <c:layout>
                <c:manualLayout>
                  <c:x val="-9.9965449215015101E-2"/>
                  <c:y val="-0.31921425477423071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69B-472D-93E7-A3EDCDF25A72}"/>
                </c:ext>
              </c:extLst>
            </c:dLbl>
            <c:dLbl>
              <c:idx val="1"/>
              <c:layout>
                <c:manualLayout>
                  <c:x val="0.11501331078126592"/>
                  <c:y val="0.19938585219698149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9B-472D-93E7-A3EDCDF25A7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импорт</c:v>
                </c:pt>
                <c:pt idx="1">
                  <c:v>производство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9B-472D-93E7-A3EDCDF25A7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689789979135544"/>
          <c:y val="0.27643494540759739"/>
          <c:w val="0.38260812548390377"/>
          <c:h val="0.5005388703488262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747.1</c:v>
                </c:pt>
                <c:pt idx="1">
                  <c:v>716.5</c:v>
                </c:pt>
                <c:pt idx="2">
                  <c:v>807.7</c:v>
                </c:pt>
                <c:pt idx="3">
                  <c:v>949.5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67-49D4-A487-8692B7B83D6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582.1</c:v>
                </c:pt>
                <c:pt idx="1">
                  <c:v>595.79999999999995</c:v>
                </c:pt>
                <c:pt idx="2">
                  <c:v>650.5</c:v>
                </c:pt>
                <c:pt idx="3">
                  <c:v>757.3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67-49D4-A487-8692B7B83D6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545.29999999999995</c:v>
                </c:pt>
                <c:pt idx="1">
                  <c:v>616.20000000000005</c:v>
                </c:pt>
                <c:pt idx="2">
                  <c:v>605.29999999999995</c:v>
                </c:pt>
                <c:pt idx="3">
                  <c:v>511.7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67-49D4-A487-8692B7B83D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экспорт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380.3</c:v>
                </c:pt>
                <c:pt idx="1">
                  <c:v>495.5</c:v>
                </c:pt>
                <c:pt idx="2">
                  <c:v>448.1</c:v>
                </c:pt>
                <c:pt idx="3">
                  <c:v>319.5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67-49D4-A487-8692B7B83D6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3935256"/>
        <c:axId val="603934904"/>
      </c:barChart>
      <c:catAx>
        <c:axId val="60393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934904"/>
        <c:crosses val="autoZero"/>
        <c:auto val="1"/>
        <c:lblAlgn val="ctr"/>
        <c:lblOffset val="100"/>
        <c:noMultiLvlLbl val="0"/>
      </c:catAx>
      <c:valAx>
        <c:axId val="603934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393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</a:rPr>
              <a:t>цена за 1 кг</a:t>
            </a:r>
            <a:r>
              <a:rPr lang="ru-RU" sz="2000" b="1" baseline="0" dirty="0">
                <a:solidFill>
                  <a:schemeClr val="tx1"/>
                </a:solidFill>
              </a:rPr>
              <a:t> в тенге</a:t>
            </a:r>
            <a:endParaRPr lang="ru-RU" sz="20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за 1 кг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Лист1!$A$2:$A$5</c:f>
              <c:strCache>
                <c:ptCount val="4"/>
                <c:pt idx="0">
                  <c:v>апрель 2020</c:v>
                </c:pt>
                <c:pt idx="1">
                  <c:v>апрель 2021</c:v>
                </c:pt>
                <c:pt idx="2">
                  <c:v>апрель 2022</c:v>
                </c:pt>
                <c:pt idx="3">
                  <c:v>апрель 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213</c:v>
                </c:pt>
                <c:pt idx="1">
                  <c:v>270</c:v>
                </c:pt>
                <c:pt idx="2">
                  <c:v>416</c:v>
                </c:pt>
                <c:pt idx="3">
                  <c:v>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16-406D-8D8C-EFDCD7CE7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3097944"/>
        <c:axId val="503102168"/>
      </c:barChart>
      <c:catAx>
        <c:axId val="50309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3102168"/>
        <c:crosses val="autoZero"/>
        <c:auto val="1"/>
        <c:lblAlgn val="ctr"/>
        <c:lblOffset val="100"/>
        <c:noMultiLvlLbl val="0"/>
      </c:catAx>
      <c:valAx>
        <c:axId val="503102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03097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>
                <a:solidFill>
                  <a:schemeClr val="tx1"/>
                </a:solidFill>
              </a:rPr>
              <a:t>Баланс использования сахара, </a:t>
            </a:r>
            <a:r>
              <a:rPr lang="ru-RU" sz="1800" b="1" dirty="0" err="1">
                <a:solidFill>
                  <a:schemeClr val="tx1"/>
                </a:solidFill>
              </a:rPr>
              <a:t>тыс.тонн</a:t>
            </a:r>
            <a:endParaRPr lang="ru-RU" sz="18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2583644559283491"/>
          <c:y val="3.0009358898538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5757298722268505E-2"/>
          <c:y val="0.20278342020517764"/>
          <c:w val="0.84984013878196396"/>
          <c:h val="0.55021146988493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501</c:v>
                </c:pt>
                <c:pt idx="1">
                  <c:v>510</c:v>
                </c:pt>
                <c:pt idx="2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DC-4C3C-82D1-4B613CF372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111</c:v>
                </c:pt>
                <c:pt idx="1">
                  <c:v>203</c:v>
                </c:pt>
                <c:pt idx="2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DC-4C3C-82D1-4B613CF372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418</c:v>
                </c:pt>
                <c:pt idx="1">
                  <c:v>309</c:v>
                </c:pt>
                <c:pt idx="2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DC-4C3C-82D1-4B613CF372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2307000"/>
        <c:axId val="482309464"/>
      </c:barChart>
      <c:catAx>
        <c:axId val="482307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309464"/>
        <c:crosses val="autoZero"/>
        <c:auto val="1"/>
        <c:lblAlgn val="ctr"/>
        <c:lblOffset val="100"/>
        <c:noMultiLvlLbl val="0"/>
      </c:catAx>
      <c:valAx>
        <c:axId val="4823094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8230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0185287458712284E-2"/>
          <c:y val="0.87935229081092803"/>
          <c:w val="0.87599378997035904"/>
          <c:h val="8.71278317489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Производство овощей и картофеля</a:t>
            </a:r>
            <a:r>
              <a:rPr lang="ru-RU" sz="2000" b="1" baseline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layout>
        <c:manualLayout>
          <c:xMode val="edge"/>
          <c:yMode val="edge"/>
          <c:x val="0.11109058977921875"/>
          <c:y val="2.6267784764314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C30-41DF-841E-672C6FA51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C30-41DF-841E-672C6FA516FD}"/>
              </c:ext>
            </c:extLst>
          </c:dPt>
          <c:dLbls>
            <c:dLbl>
              <c:idx val="0"/>
              <c:layout>
                <c:manualLayout>
                  <c:x val="-0.24382053805774279"/>
                  <c:y val="-8.04414642116977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/>
                      <a:t>60 %</a:t>
                    </a:r>
                  </a:p>
                </c:rich>
              </c:tx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53431372549018"/>
                      <c:h val="8.64210042979883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C30-41DF-841E-672C6FA516FD}"/>
                </c:ext>
              </c:extLst>
            </c:dLbl>
            <c:dLbl>
              <c:idx val="1"/>
              <c:layout>
                <c:manualLayout>
                  <c:x val="0.21272309711286089"/>
                  <c:y val="7.874129750435388E-2"/>
                </c:manualLayout>
              </c:layout>
              <c:spPr>
                <a:solidFill>
                  <a:schemeClr val="tx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5254747568317"/>
                      <c:h val="8.64210042979883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C30-41DF-841E-672C6FA516FD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потребление </c:v>
                </c:pt>
                <c:pt idx="1">
                  <c:v>потери при хранении 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30-41DF-841E-672C6FA516F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2.7083526323915381E-2"/>
          <c:y val="0.90233073137503905"/>
          <c:w val="0.93112687200864597"/>
          <c:h val="7.7238771154987271E-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ED7F0-BF0E-446F-B76D-21B50FC98BD4}" type="datetimeFigureOut">
              <a:rPr lang="ru-RU" smtClean="0"/>
              <a:t>16.06.2023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6ADDD-A106-44C9-9DCA-D8EA8DA4B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677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0A8E-F07F-49C6-86D0-8289CA749E0F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3581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AC87-7C4E-411B-9023-221D9548A492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3622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C60CB-4799-4F00-AD85-A6C5347F7D9C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9353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AD266-BABC-4963-9022-90746C88AE14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81303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3E69-B7E9-482B-A4DC-AB2EE2362F24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267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42E4-241A-4708-BA34-7702D21438A0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4687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DB01-F9F8-4D39-B2DC-E3A26A65FE7F}" type="datetime1">
              <a:rPr lang="LID4096" smtClean="0"/>
              <a:t>06/16/2023</a:t>
            </a:fld>
            <a:endParaRPr lang="ru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0809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F80B-2609-46D3-BBBB-03CE579ACB92}" type="datetime1">
              <a:rPr lang="LID4096" smtClean="0"/>
              <a:t>06/16/2023</a:t>
            </a:fld>
            <a:endParaRPr lang="ru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7042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6EDC-CB00-4A26-97AB-5FFA3459777A}" type="datetime1">
              <a:rPr lang="LID4096" smtClean="0"/>
              <a:t>06/16/2023</a:t>
            </a:fld>
            <a:endParaRPr lang="ru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2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83DC-D6E6-4FC2-9EF0-1CC04186D9DF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347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0AA6-C56D-458D-9161-0ABB753352E5}" type="datetime1">
              <a:rPr lang="LID4096" smtClean="0"/>
              <a:t>06/16/2023</a:t>
            </a:fld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3231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99FD-8F57-499F-941C-CE8A2B361D21}" type="datetime1">
              <a:rPr lang="LID4096" smtClean="0"/>
              <a:t>06/16/2023</a:t>
            </a:fld>
            <a:endParaRPr lang="ru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2168F-AC44-4A2B-B6E4-76D831339C7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23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87701B-B5AC-AFF4-2238-149642E943BC}"/>
              </a:ext>
            </a:extLst>
          </p:cNvPr>
          <p:cNvSpPr txBox="1"/>
          <p:nvPr/>
        </p:nvSpPr>
        <p:spPr>
          <a:xfrm>
            <a:off x="4999838" y="6316910"/>
            <a:ext cx="1778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Астана 2023 год </a:t>
            </a:r>
            <a:endParaRPr lang="ru-KZ" b="1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DB6E9418-1D59-AF40-2A70-C8D4F3D4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4FC5ADB1-95E3-EF33-1E5B-92C99A8688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7" y="20906"/>
            <a:ext cx="494315" cy="47830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E2B1CCC-64AC-D594-BFA9-234C713AD6C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816" y="855677"/>
            <a:ext cx="3428352" cy="514664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86839AF-14A5-1D84-1AD1-7614FC41BC18}"/>
              </a:ext>
            </a:extLst>
          </p:cNvPr>
          <p:cNvSpPr txBox="1"/>
          <p:nvPr/>
        </p:nvSpPr>
        <p:spPr>
          <a:xfrm>
            <a:off x="1596119" y="2133546"/>
            <a:ext cx="4941116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300" b="1" dirty="0">
                <a:effectLst/>
                <a:ea typeface="Times New Roman" panose="02020603050405020304" pitchFamily="18" charset="0"/>
              </a:rPr>
              <a:t>ПРАВИТЕЛЬСТВЕННЫЙ ЧАС </a:t>
            </a:r>
          </a:p>
          <a:p>
            <a:pPr algn="ctr"/>
            <a:endParaRPr lang="kk-KZ" sz="2300" b="1" dirty="0">
              <a:ea typeface="Times New Roman" panose="02020603050405020304" pitchFamily="18" charset="0"/>
            </a:endParaRPr>
          </a:p>
          <a:p>
            <a:pPr algn="ctr"/>
            <a:r>
              <a:rPr lang="ru-RU" sz="2300" b="1" dirty="0">
                <a:effectLst/>
                <a:ea typeface="Times New Roman" panose="02020603050405020304" pitchFamily="18" charset="0"/>
              </a:rPr>
              <a:t>«</a:t>
            </a:r>
            <a:r>
              <a:rPr lang="ru-RU" sz="2300" b="1" dirty="0">
                <a:ea typeface="Times New Roman" panose="02020603050405020304" pitchFamily="18" charset="0"/>
              </a:rPr>
              <a:t>В</a:t>
            </a:r>
            <a:r>
              <a:rPr lang="ru-RU" sz="2300" b="1" dirty="0">
                <a:effectLst/>
                <a:ea typeface="Times New Roman" panose="02020603050405020304" pitchFamily="18" charset="0"/>
              </a:rPr>
              <a:t>опросы импортозамещения плодоовощной продукции, ее переработки и хранения, включая вопросы увеличения производства сахарной свеклы»</a:t>
            </a:r>
            <a:endParaRPr lang="ru-RU" sz="2300" b="1" dirty="0"/>
          </a:p>
        </p:txBody>
      </p:sp>
    </p:spTree>
    <p:extLst>
      <p:ext uri="{BB962C8B-B14F-4D97-AF65-F5344CB8AC3E}">
        <p14:creationId xmlns:p14="http://schemas.microsoft.com/office/powerpoint/2010/main" val="306616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135DC-6BA0-EF9E-6AF5-0AB1C783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571" y="660140"/>
            <a:ext cx="10806619" cy="630222"/>
          </a:xfrm>
        </p:spPr>
        <p:txBody>
          <a:bodyPr>
            <a:noAutofit/>
          </a:bodyPr>
          <a:lstStyle/>
          <a:p>
            <a:pPr algn="ctr"/>
            <a:r>
              <a:rPr lang="ru-RU" sz="2000" b="1" i="0" dirty="0">
                <a:solidFill>
                  <a:srgbClr val="000000"/>
                </a:solidFill>
                <a:effectLst/>
                <a:latin typeface="+mn-lt"/>
                <a:cs typeface="Arial" panose="020B0604020202020204" pitchFamily="34" charset="0"/>
              </a:rPr>
              <a:t>Инфляция на продовольственные и непродовольственные товары в Республике Казахстан за период с февраля 2022 года по апрель 2023 года, в %</a:t>
            </a:r>
            <a:endParaRPr lang="ru-KZ" sz="2000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F75C530-BDD3-7606-DF54-A997363002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C9F64266-3346-E2CD-3417-6F22761DBE0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5" y="20906"/>
            <a:ext cx="494315" cy="47830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61719" y="6379192"/>
            <a:ext cx="15153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АСПиР РК</a:t>
            </a:r>
            <a:endParaRPr lang="en-US" sz="1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FBEA50D-6A42-A810-E0C0-66512ABA323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3518020"/>
              </p:ext>
            </p:extLst>
          </p:nvPr>
        </p:nvGraphicFramePr>
        <p:xfrm>
          <a:off x="1098956" y="1614112"/>
          <a:ext cx="10019097" cy="4625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0191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7CBB432D-FFD7-F498-7847-768A50A8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5" y="-19708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DE653036-CF2A-9C7C-1199-A3F3AF77342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3" y="20906"/>
            <a:ext cx="494315" cy="478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74A11D7-3210-CA64-862A-0C37115B72B1}"/>
              </a:ext>
            </a:extLst>
          </p:cNvPr>
          <p:cNvSpPr txBox="1"/>
          <p:nvPr/>
        </p:nvSpPr>
        <p:spPr>
          <a:xfrm>
            <a:off x="73423" y="645952"/>
            <a:ext cx="119815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Схема координации деятельности государственных органов в вопросах защиты интересов сельхозтоваропроизводителей</a:t>
            </a:r>
            <a:endParaRPr lang="ru-KZ" sz="2000" b="1" dirty="0"/>
          </a:p>
        </p:txBody>
      </p: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154B6980-792A-C309-40F2-CDE53D8BACE7}"/>
              </a:ext>
            </a:extLst>
          </p:cNvPr>
          <p:cNvGrpSpPr/>
          <p:nvPr/>
        </p:nvGrpSpPr>
        <p:grpSpPr>
          <a:xfrm>
            <a:off x="320580" y="1490831"/>
            <a:ext cx="11479573" cy="4536290"/>
            <a:chOff x="320580" y="1541165"/>
            <a:chExt cx="11479573" cy="45362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88C7FC-B545-9BE0-D546-2A4ECF492043}"/>
                </a:ext>
              </a:extLst>
            </p:cNvPr>
            <p:cNvSpPr txBox="1"/>
            <p:nvPr/>
          </p:nvSpPr>
          <p:spPr>
            <a:xfrm>
              <a:off x="320580" y="2417614"/>
              <a:ext cx="1789568" cy="2646878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/>
                <a:t>МСХ</a:t>
              </a:r>
            </a:p>
            <a:p>
              <a:pPr algn="ctr"/>
              <a:r>
                <a:rPr lang="ru-RU" dirty="0"/>
                <a:t> </a:t>
              </a:r>
              <a:r>
                <a:rPr kumimoji="0" lang="ru-RU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реализация 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государственн</a:t>
              </a:r>
              <a:r>
                <a:rPr kumimoji="0" lang="ru-RU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ой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 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полит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ик</a:t>
              </a:r>
              <a:r>
                <a:rPr kumimoji="0" lang="ru-RU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и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в области</a:t>
              </a:r>
              <a:r>
                <a:rPr kumimoji="0" lang="ru-KZ" altLang="ru-KZ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</a:p>
            <a:p>
              <a:pPr algn="ctr"/>
              <a:r>
                <a:rPr lang="ru-RU" sz="1600" dirty="0"/>
                <a:t>АПК, межотраслевая координация в регулируемых сферах</a:t>
              </a:r>
              <a:endParaRPr lang="ru-KZ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B0FB5C-F470-14A5-815A-A772BE68B658}"/>
                </a:ext>
              </a:extLst>
            </p:cNvPr>
            <p:cNvSpPr txBox="1"/>
            <p:nvPr/>
          </p:nvSpPr>
          <p:spPr>
            <a:xfrm>
              <a:off x="2736485" y="2728372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Министерство энергетики</a:t>
              </a:r>
              <a:endParaRPr lang="ru-KZ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455D39A-0F56-7D82-83BE-C6ABC1B595FD}"/>
                </a:ext>
              </a:extLst>
            </p:cNvPr>
            <p:cNvSpPr txBox="1"/>
            <p:nvPr/>
          </p:nvSpPr>
          <p:spPr>
            <a:xfrm>
              <a:off x="2736485" y="4328980"/>
              <a:ext cx="301025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Министерство экологии и природных ресурсов  </a:t>
              </a:r>
              <a:endParaRPr lang="ru-KZ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BF525EE-13A3-616B-B8CC-E8ABC9608444}"/>
                </a:ext>
              </a:extLst>
            </p:cNvPr>
            <p:cNvSpPr txBox="1"/>
            <p:nvPr/>
          </p:nvSpPr>
          <p:spPr>
            <a:xfrm>
              <a:off x="2736485" y="3442898"/>
              <a:ext cx="301025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Министерство торговли и интеграции</a:t>
              </a:r>
              <a:endParaRPr lang="ru-KZ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D0B703-5E58-12DE-1931-EBA7E099B89C}"/>
                </a:ext>
              </a:extLst>
            </p:cNvPr>
            <p:cNvSpPr txBox="1"/>
            <p:nvPr/>
          </p:nvSpPr>
          <p:spPr>
            <a:xfrm>
              <a:off x="2753260" y="5258000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Акиматы </a:t>
              </a:r>
              <a:endParaRPr lang="ru-KZ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62F24A-13F5-5457-B9B8-43EBB28D793F}"/>
                </a:ext>
              </a:extLst>
            </p:cNvPr>
            <p:cNvSpPr txBox="1"/>
            <p:nvPr/>
          </p:nvSpPr>
          <p:spPr>
            <a:xfrm>
              <a:off x="2732294" y="2038158"/>
              <a:ext cx="3010250" cy="36933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Министерство финансов </a:t>
              </a:r>
              <a:endParaRPr lang="ru-KZ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9BAC210-2E9C-9B27-041D-89BA1716E097}"/>
                </a:ext>
              </a:extLst>
            </p:cNvPr>
            <p:cNvSpPr txBox="1"/>
            <p:nvPr/>
          </p:nvSpPr>
          <p:spPr>
            <a:xfrm>
              <a:off x="6200321" y="2631907"/>
              <a:ext cx="5574920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утверждение</a:t>
              </a:r>
              <a:r>
                <a:rPr lang="en-US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 </a:t>
              </a:r>
              <a:r>
                <a:rPr lang="ru-RU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предельных</a:t>
              </a:r>
              <a:r>
                <a:rPr lang="en-US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 </a:t>
              </a:r>
              <a:r>
                <a:rPr lang="ru-RU" altLang="en-US" dirty="0"/>
                <a:t>тарифов</a:t>
              </a:r>
              <a:r>
                <a:rPr lang="en-US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 </a:t>
              </a:r>
              <a:r>
                <a:rPr lang="ru-RU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на</a:t>
              </a:r>
              <a:r>
                <a:rPr lang="en-US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 </a:t>
              </a:r>
              <a:r>
                <a:rPr lang="ru-RU" altLang="en-US" dirty="0">
                  <a:solidFill>
                    <a:srgbClr val="000000"/>
                  </a:solidFill>
                  <a:cs typeface="Courier New" panose="02070309020205020404" pitchFamily="49" charset="0"/>
                </a:rPr>
                <a:t>электрическую энергию</a:t>
              </a:r>
              <a:r>
                <a:rPr lang="en-US" altLang="en-US" dirty="0"/>
                <a:t> </a:t>
              </a:r>
              <a:endParaRPr lang="ru-KZ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22DF954-1906-1D5E-4958-DF4DAB42DF50}"/>
                </a:ext>
              </a:extLst>
            </p:cNvPr>
            <p:cNvSpPr txBox="1"/>
            <p:nvPr/>
          </p:nvSpPr>
          <p:spPr>
            <a:xfrm>
              <a:off x="6200320" y="3442898"/>
              <a:ext cx="5574919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/>
                <a:t>развитие и регулирование внутренней торговли, продвижение экспорта</a:t>
              </a:r>
              <a:endParaRPr lang="ru-KZ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5AB8E29-8F3A-9276-5BB2-E0F2BFC266C3}"/>
                </a:ext>
              </a:extLst>
            </p:cNvPr>
            <p:cNvSpPr txBox="1"/>
            <p:nvPr/>
          </p:nvSpPr>
          <p:spPr>
            <a:xfrm>
              <a:off x="6175407" y="4328979"/>
              <a:ext cx="5599832" cy="646331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kumimoji="0" lang="ru-RU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использовани</a:t>
              </a:r>
              <a:r>
                <a:rPr lang="ru-RU" altLang="ru-KZ" dirty="0">
                  <a:solidFill>
                    <a:srgbClr val="000000"/>
                  </a:solidFill>
                </a:rPr>
                <a:t>е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и охран</a:t>
              </a:r>
              <a:r>
                <a:rPr kumimoji="0" lang="ru-RU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а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 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вод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ного</a:t>
              </a:r>
              <a:r>
                <a:rPr kumimoji="0" lang="ru-RU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фонда, </a:t>
              </a:r>
              <a:r>
                <a:rPr kumimoji="0" lang="ru-KZ" altLang="ru-K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вод</a:t>
              </a:r>
              <a:r>
                <a:rPr kumimoji="0" lang="ru-KZ" altLang="ru-KZ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оснабжени</a:t>
              </a:r>
              <a:r>
                <a:rPr kumimoji="0" lang="ru-RU" altLang="ru-KZ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е</a:t>
              </a:r>
              <a:r>
                <a:rPr kumimoji="0" lang="ru-KZ" altLang="ru-KZ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,</a:t>
              </a:r>
              <a:r>
                <a:rPr kumimoji="0" lang="ru-KZ" altLang="ru-KZ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</a:rPr>
                <a:t> </a:t>
              </a:r>
              <a:r>
                <a:rPr kumimoji="0" lang="ru-KZ" altLang="ru-KZ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вод</a:t>
              </a:r>
              <a:r>
                <a:rPr kumimoji="0" lang="ru-KZ" altLang="ru-KZ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оотведени</a:t>
              </a:r>
              <a:r>
                <a:rPr kumimoji="0" lang="ru-RU" altLang="ru-KZ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е</a:t>
              </a:r>
              <a:endParaRPr lang="ru-KZ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1E0AF82-D08B-4021-07F4-6D08BE345A08}"/>
                </a:ext>
              </a:extLst>
            </p:cNvPr>
            <p:cNvSpPr txBox="1"/>
            <p:nvPr/>
          </p:nvSpPr>
          <p:spPr>
            <a:xfrm>
              <a:off x="6184042" y="1541165"/>
              <a:ext cx="5574920" cy="923330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dirty="0"/>
                <a:t>формирование и реализация государственной политики в области бюджетного планирования, исполнения бюджета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AB8E29-8F3A-9276-5BB2-E0F2BFC266C3}"/>
                </a:ext>
              </a:extLst>
            </p:cNvPr>
            <p:cNvSpPr txBox="1"/>
            <p:nvPr/>
          </p:nvSpPr>
          <p:spPr>
            <a:xfrm>
              <a:off x="6200321" y="5177209"/>
              <a:ext cx="5599832" cy="900246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750" dirty="0"/>
                <a:t>обеспечение рационального и эффективного функционирования аграрного сектора (торговая политика; выставочно-ярмарочная деятельность и др.)</a:t>
              </a:r>
              <a:endParaRPr lang="ru-KZ" sz="1750" dirty="0"/>
            </a:p>
          </p:txBody>
        </p:sp>
        <p:sp>
          <p:nvSpPr>
            <p:cNvPr id="4" name="Стрелка: вправо 3">
              <a:extLst>
                <a:ext uri="{FF2B5EF4-FFF2-40B4-BE49-F238E27FC236}">
                  <a16:creationId xmlns:a16="http://schemas.microsoft.com/office/drawing/2014/main" id="{323FF31A-5019-EA35-B544-05008D46E346}"/>
                </a:ext>
              </a:extLst>
            </p:cNvPr>
            <p:cNvSpPr/>
            <p:nvPr/>
          </p:nvSpPr>
          <p:spPr>
            <a:xfrm flipV="1">
              <a:off x="5746735" y="2144516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8" name="Стрелка: вправо 7">
              <a:extLst>
                <a:ext uri="{FF2B5EF4-FFF2-40B4-BE49-F238E27FC236}">
                  <a16:creationId xmlns:a16="http://schemas.microsoft.com/office/drawing/2014/main" id="{61E246B8-2519-2DC3-63E2-82EBB01ED28B}"/>
                </a:ext>
              </a:extLst>
            </p:cNvPr>
            <p:cNvSpPr/>
            <p:nvPr/>
          </p:nvSpPr>
          <p:spPr>
            <a:xfrm flipV="1">
              <a:off x="5763509" y="2854145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9" name="Стрелка: вправо 8">
              <a:extLst>
                <a:ext uri="{FF2B5EF4-FFF2-40B4-BE49-F238E27FC236}">
                  <a16:creationId xmlns:a16="http://schemas.microsoft.com/office/drawing/2014/main" id="{1DEB997B-C9A9-6A5E-EC3E-C8ACC722C870}"/>
                </a:ext>
              </a:extLst>
            </p:cNvPr>
            <p:cNvSpPr/>
            <p:nvPr/>
          </p:nvSpPr>
          <p:spPr>
            <a:xfrm flipV="1">
              <a:off x="5763260" y="3686543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10" name="Стрелка: вправо 9">
              <a:extLst>
                <a:ext uri="{FF2B5EF4-FFF2-40B4-BE49-F238E27FC236}">
                  <a16:creationId xmlns:a16="http://schemas.microsoft.com/office/drawing/2014/main" id="{E93DC1B1-959C-100B-78A2-623614811127}"/>
                </a:ext>
              </a:extLst>
            </p:cNvPr>
            <p:cNvSpPr/>
            <p:nvPr/>
          </p:nvSpPr>
          <p:spPr>
            <a:xfrm flipV="1">
              <a:off x="5756877" y="4558938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  <p:sp>
          <p:nvSpPr>
            <p:cNvPr id="11" name="Стрелка: вправо 10">
              <a:extLst>
                <a:ext uri="{FF2B5EF4-FFF2-40B4-BE49-F238E27FC236}">
                  <a16:creationId xmlns:a16="http://schemas.microsoft.com/office/drawing/2014/main" id="{D704567D-AD3C-79B9-1D08-0AE7849C64F4}"/>
                </a:ext>
              </a:extLst>
            </p:cNvPr>
            <p:cNvSpPr/>
            <p:nvPr/>
          </p:nvSpPr>
          <p:spPr>
            <a:xfrm flipV="1">
              <a:off x="5771897" y="5376764"/>
              <a:ext cx="403758" cy="1566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KZ"/>
            </a:p>
          </p:txBody>
        </p:sp>
      </p:grp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C985D5BE-D60B-8E1A-47B9-14152E33C655}"/>
              </a:ext>
            </a:extLst>
          </p:cNvPr>
          <p:cNvSpPr/>
          <p:nvPr/>
        </p:nvSpPr>
        <p:spPr>
          <a:xfrm flipV="1">
            <a:off x="2223107" y="3584438"/>
            <a:ext cx="403758" cy="156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8D158C31-6774-DB7F-3219-C69E694031E8}"/>
              </a:ext>
            </a:extLst>
          </p:cNvPr>
          <p:cNvSpPr/>
          <p:nvPr/>
        </p:nvSpPr>
        <p:spPr>
          <a:xfrm rot="10800000" flipV="1">
            <a:off x="2233346" y="3926972"/>
            <a:ext cx="403758" cy="156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106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6170" y="1307073"/>
            <a:ext cx="11711030" cy="405846"/>
          </a:xfrm>
        </p:spPr>
        <p:txBody>
          <a:bodyPr>
            <a:noAutofit/>
          </a:bodyPr>
          <a:lstStyle/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Республика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на 95 % импортозависима по семенам</a:t>
            </a:r>
            <a:r>
              <a:rPr lang="ru-RU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овощных культур, </a:t>
            </a:r>
            <a:r>
              <a:rPr lang="ru-RU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 80% по саженцам плодовых.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6B5231D7-3872-E708-0D94-5A8DB6329DB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2990217"/>
              </p:ext>
            </p:extLst>
          </p:nvPr>
        </p:nvGraphicFramePr>
        <p:xfrm>
          <a:off x="1010651" y="2408730"/>
          <a:ext cx="4926082" cy="261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3B78AE6-97F2-C964-D2AA-01921DC1C856}"/>
              </a:ext>
            </a:extLst>
          </p:cNvPr>
          <p:cNvSpPr txBox="1"/>
          <p:nvPr/>
        </p:nvSpPr>
        <p:spPr>
          <a:xfrm>
            <a:off x="1778466" y="761931"/>
            <a:ext cx="833865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/>
              <a:t>Импорт семян и саженцев за 2022 год</a:t>
            </a:r>
            <a:endParaRPr lang="ru-KZ" sz="2300" b="1" dirty="0"/>
          </a:p>
        </p:txBody>
      </p:sp>
      <p:graphicFrame>
        <p:nvGraphicFramePr>
          <p:cNvPr id="19" name="Объект 6">
            <a:extLst>
              <a:ext uri="{FF2B5EF4-FFF2-40B4-BE49-F238E27FC236}">
                <a16:creationId xmlns:a16="http://schemas.microsoft.com/office/drawing/2014/main" id="{76437420-FB92-C1C9-42B4-83583468F9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644768"/>
              </p:ext>
            </p:extLst>
          </p:nvPr>
        </p:nvGraphicFramePr>
        <p:xfrm>
          <a:off x="6632807" y="2389508"/>
          <a:ext cx="4926082" cy="261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B067317-492D-889D-C4C3-F4854283F547}"/>
              </a:ext>
            </a:extLst>
          </p:cNvPr>
          <p:cNvSpPr txBox="1"/>
          <p:nvPr/>
        </p:nvSpPr>
        <p:spPr>
          <a:xfrm>
            <a:off x="6632807" y="1851920"/>
            <a:ext cx="4355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8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tx1"/>
                </a:solidFill>
              </a:rPr>
              <a:t>импорт саженцев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39420-485C-AA69-5548-56A78242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0117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4" name="Объект 6">
            <a:extLst>
              <a:ext uri="{FF2B5EF4-FFF2-40B4-BE49-F238E27FC236}">
                <a16:creationId xmlns:a16="http://schemas.microsoft.com/office/drawing/2014/main" id="{FDB1D3D3-90AF-E64C-AE1A-BF94C1459D4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9" y="20906"/>
            <a:ext cx="494315" cy="478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1DB949-C4F9-9A65-797F-2ACE385B58D6}"/>
              </a:ext>
            </a:extLst>
          </p:cNvPr>
          <p:cNvSpPr txBox="1"/>
          <p:nvPr/>
        </p:nvSpPr>
        <p:spPr>
          <a:xfrm>
            <a:off x="755133" y="1884055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импорт семян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FFD63-7AC6-98D8-29D2-C3BD0C93D2C3}"/>
              </a:ext>
            </a:extLst>
          </p:cNvPr>
          <p:cNvSpPr txBox="1"/>
          <p:nvPr/>
        </p:nvSpPr>
        <p:spPr>
          <a:xfrm>
            <a:off x="887884" y="5797546"/>
            <a:ext cx="10421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страны импортеры: Австралия, Новая Зеландия, Россия, Индия, Иран, Турция, </a:t>
            </a:r>
          </a:p>
          <a:p>
            <a:pPr algn="ctr"/>
            <a:r>
              <a:rPr lang="ru-RU" b="1" dirty="0"/>
              <a:t>                        Украина, Узбекистан, Кыргызстан и др.</a:t>
            </a:r>
            <a:endParaRPr lang="ru-KZ" b="1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19E6EF9D-B675-8988-E44B-4488578BA90A}"/>
              </a:ext>
            </a:extLst>
          </p:cNvPr>
          <p:cNvSpPr/>
          <p:nvPr/>
        </p:nvSpPr>
        <p:spPr>
          <a:xfrm>
            <a:off x="2909190" y="5147236"/>
            <a:ext cx="452387" cy="500513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B7EA6999-AFA0-D44E-F919-46C709F3870E}"/>
              </a:ext>
            </a:extLst>
          </p:cNvPr>
          <p:cNvSpPr/>
          <p:nvPr/>
        </p:nvSpPr>
        <p:spPr>
          <a:xfrm>
            <a:off x="8643461" y="5171903"/>
            <a:ext cx="452387" cy="500513"/>
          </a:xfrm>
          <a:prstGeom prst="downArrow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4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94FE6-4009-EC96-ED04-1A85B3AF8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75" y="629713"/>
            <a:ext cx="11241249" cy="377505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/>
              <a:t>Основные показатели рынка удобрений, тыс. тонн </a:t>
            </a:r>
            <a:endParaRPr lang="ru-KZ" sz="23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9C2A4-4C16-4DCD-0399-910A1C7D5225}"/>
              </a:ext>
            </a:extLst>
          </p:cNvPr>
          <p:cNvSpPr txBox="1"/>
          <p:nvPr/>
        </p:nvSpPr>
        <p:spPr>
          <a:xfrm>
            <a:off x="1657613" y="5760919"/>
            <a:ext cx="35304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</a:rPr>
              <a:t>Основные страны импортеры: </a:t>
            </a:r>
          </a:p>
          <a:p>
            <a:pPr algn="ctr"/>
            <a:r>
              <a:rPr lang="ru-RU" sz="1800" b="1" dirty="0">
                <a:effectLst/>
              </a:rPr>
              <a:t>Россия и Узбекистан</a:t>
            </a:r>
            <a:endParaRPr lang="ru-KZ" b="1" dirty="0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E9F344FB-E064-321C-7816-214B285F8D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17" name="Объект 6">
            <a:extLst>
              <a:ext uri="{FF2B5EF4-FFF2-40B4-BE49-F238E27FC236}">
                <a16:creationId xmlns:a16="http://schemas.microsoft.com/office/drawing/2014/main" id="{B089B32E-880C-4E1E-D504-94AD9D7043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5" name="Объект 11">
            <a:extLst>
              <a:ext uri="{FF2B5EF4-FFF2-40B4-BE49-F238E27FC236}">
                <a16:creationId xmlns:a16="http://schemas.microsoft.com/office/drawing/2014/main" id="{EBAC6092-0FB5-852B-BB94-B7A15C5BA0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1748027"/>
              </p:ext>
            </p:extLst>
          </p:nvPr>
        </p:nvGraphicFramePr>
        <p:xfrm>
          <a:off x="562974" y="1116815"/>
          <a:ext cx="11064343" cy="400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C0983-8277-3BC1-9CD9-78BE6C434051}"/>
              </a:ext>
            </a:extLst>
          </p:cNvPr>
          <p:cNvSpPr txBox="1"/>
          <p:nvPr/>
        </p:nvSpPr>
        <p:spPr>
          <a:xfrm>
            <a:off x="6410426" y="5741185"/>
            <a:ext cx="41239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</a:rPr>
              <a:t>Экспортируются в Россию, Узбекистан, Украину и Кыргызстан</a:t>
            </a:r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06714055-8E42-C00D-5C04-0E097450F89F}"/>
              </a:ext>
            </a:extLst>
          </p:cNvPr>
          <p:cNvSpPr/>
          <p:nvPr/>
        </p:nvSpPr>
        <p:spPr>
          <a:xfrm>
            <a:off x="3214938" y="5184808"/>
            <a:ext cx="385011" cy="471636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BFECDD6D-FE1A-F6FA-18BE-EA4C154E1ED3}"/>
              </a:ext>
            </a:extLst>
          </p:cNvPr>
          <p:cNvSpPr/>
          <p:nvPr/>
        </p:nvSpPr>
        <p:spPr>
          <a:xfrm>
            <a:off x="8122988" y="5145866"/>
            <a:ext cx="385011" cy="471636"/>
          </a:xfrm>
          <a:prstGeom prst="down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5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605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C3C55-2A42-08C5-AA39-BA27C2281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38" y="752851"/>
            <a:ext cx="11501306" cy="853068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>
                <a:latin typeface="+mn-lt"/>
              </a:rPr>
              <a:t>за 2022 год выявлено </a:t>
            </a:r>
            <a:r>
              <a:rPr lang="ru-RU" sz="2500" b="1" dirty="0">
                <a:solidFill>
                  <a:srgbClr val="FF0000"/>
                </a:solidFill>
                <a:latin typeface="+mn-lt"/>
              </a:rPr>
              <a:t>232</a:t>
            </a:r>
            <a:r>
              <a:rPr lang="ru-RU" sz="2300" b="1" dirty="0">
                <a:latin typeface="+mn-lt"/>
              </a:rPr>
              <a:t> случая карантинных объектов при импорте овощей и фруктов  </a:t>
            </a:r>
            <a:endParaRPr lang="ru-KZ" sz="2300" b="1" dirty="0">
              <a:latin typeface="+mn-lt"/>
            </a:endParaRPr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8A6DF0EA-655F-DC1D-5784-851F2EB2A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733286"/>
              </p:ext>
            </p:extLst>
          </p:nvPr>
        </p:nvGraphicFramePr>
        <p:xfrm>
          <a:off x="6400801" y="1765850"/>
          <a:ext cx="520064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1440">
                  <a:extLst>
                    <a:ext uri="{9D8B030D-6E8A-4147-A177-3AD203B41FA5}">
                      <a16:colId xmlns:a16="http://schemas.microsoft.com/office/drawing/2014/main" val="1920896855"/>
                    </a:ext>
                  </a:extLst>
                </a:gridCol>
                <a:gridCol w="1759209">
                  <a:extLst>
                    <a:ext uri="{9D8B030D-6E8A-4147-A177-3AD203B41FA5}">
                      <a16:colId xmlns:a16="http://schemas.microsoft.com/office/drawing/2014/main" val="2982933809"/>
                    </a:ext>
                  </a:extLst>
                </a:gridCol>
              </a:tblGrid>
              <a:tr h="64906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Страна - импортер</a:t>
                      </a:r>
                      <a:endParaRPr lang="ru-K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Количество случаев</a:t>
                      </a:r>
                      <a:endParaRPr lang="ru-K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7216423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Узбекистан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103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41765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Россия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45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779583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 Кыргызстан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23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028055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 Турция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12 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157881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 Иран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8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55908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   Таджикистан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63170"/>
                  </a:ext>
                </a:extLst>
              </a:tr>
              <a:tr h="56041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  Другие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37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854755"/>
                  </a:ext>
                </a:extLst>
              </a:tr>
            </a:tbl>
          </a:graphicData>
        </a:graphic>
      </p:graphicFrame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E970557A-88C9-C3E0-6671-FA95E45CD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58465"/>
              </p:ext>
            </p:extLst>
          </p:nvPr>
        </p:nvGraphicFramePr>
        <p:xfrm>
          <a:off x="704850" y="1765850"/>
          <a:ext cx="520065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164">
                  <a:extLst>
                    <a:ext uri="{9D8B030D-6E8A-4147-A177-3AD203B41FA5}">
                      <a16:colId xmlns:a16="http://schemas.microsoft.com/office/drawing/2014/main" val="354973437"/>
                    </a:ext>
                  </a:extLst>
                </a:gridCol>
                <a:gridCol w="1687486">
                  <a:extLst>
                    <a:ext uri="{9D8B030D-6E8A-4147-A177-3AD203B41FA5}">
                      <a16:colId xmlns:a16="http://schemas.microsoft.com/office/drawing/2014/main" val="3761223380"/>
                    </a:ext>
                  </a:extLst>
                </a:gridCol>
              </a:tblGrid>
              <a:tr h="51528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Карантинный  объект</a:t>
                      </a:r>
                      <a:endParaRPr lang="ru-K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Количество случаев</a:t>
                      </a:r>
                      <a:endParaRPr lang="ru-KZ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3152621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r>
                        <a:rPr lang="ru-RU" sz="1800" dirty="0"/>
                        <a:t>Червец Комстока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58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07813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r>
                        <a:rPr lang="ru-RU" sz="1800" dirty="0"/>
                        <a:t>Калифорнийская щитовка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44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465282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r>
                        <a:rPr lang="ru-RU" sz="1800" dirty="0"/>
                        <a:t>Горчак ползучий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31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88004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r>
                        <a:rPr lang="ru-RU" sz="1800" dirty="0"/>
                        <a:t>Западный цветочный трипс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30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367273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Восточная плодожорка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22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39574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Тосповирус бронзовости томата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11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21661"/>
                  </a:ext>
                </a:extLst>
              </a:tr>
              <a:tr h="636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Красная померанцевая щитовка, тутовая щитовка 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15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762898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Повилики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6</a:t>
                      </a:r>
                      <a:endParaRPr lang="ru-KZ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280197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Азиатская ягодная дрозофила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763993"/>
                  </a:ext>
                </a:extLst>
              </a:tr>
              <a:tr h="3637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Другие</a:t>
                      </a:r>
                      <a:endParaRPr lang="ru-K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18779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850C296-2DCD-D3F8-645C-2BAADC7ECCE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99" y="2458771"/>
            <a:ext cx="885768" cy="44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Флаг России — Википедия">
            <a:extLst>
              <a:ext uri="{FF2B5EF4-FFF2-40B4-BE49-F238E27FC236}">
                <a16:creationId xmlns:a16="http://schemas.microsoft.com/office/drawing/2014/main" id="{B302B7DF-DB11-9F4F-6AA5-0E46A9CFD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3043225"/>
            <a:ext cx="885768" cy="44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лаг Киргизии — Википедия">
            <a:extLst>
              <a:ext uri="{FF2B5EF4-FFF2-40B4-BE49-F238E27FC236}">
                <a16:creationId xmlns:a16="http://schemas.microsoft.com/office/drawing/2014/main" id="{0F5E4730-F2F2-FDE9-763C-134DDEEE7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3589372"/>
            <a:ext cx="885769" cy="4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Флаг Турции — Википедия">
            <a:extLst>
              <a:ext uri="{FF2B5EF4-FFF2-40B4-BE49-F238E27FC236}">
                <a16:creationId xmlns:a16="http://schemas.microsoft.com/office/drawing/2014/main" id="{3FC7949E-1713-F79C-2191-D4BB389CF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99" y="4138302"/>
            <a:ext cx="860893" cy="44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4C63D051-F45C-46AA-6C4E-85FD60F0B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862" y="4664983"/>
            <a:ext cx="860892" cy="45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Флаг Таджикистана — Википедия">
            <a:extLst>
              <a:ext uri="{FF2B5EF4-FFF2-40B4-BE49-F238E27FC236}">
                <a16:creationId xmlns:a16="http://schemas.microsoft.com/office/drawing/2014/main" id="{DEA09380-56D2-ADEF-28DD-82CE360A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99" y="5230597"/>
            <a:ext cx="860892" cy="42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711EB2F-1053-5804-CD6E-5682572A8D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5" name="Объект 6">
            <a:extLst>
              <a:ext uri="{FF2B5EF4-FFF2-40B4-BE49-F238E27FC236}">
                <a16:creationId xmlns:a16="http://schemas.microsoft.com/office/drawing/2014/main" id="{B3E96FFB-CD27-BA7F-31E9-E131FC11E1A7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6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7386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15A748-AE86-C1BB-186E-48D27642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415561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>
                <a:latin typeface="+mn-lt"/>
              </a:rPr>
              <a:t>Текущая ситуация в сахарной отрасли </a:t>
            </a:r>
            <a:endParaRPr lang="ru-KZ" sz="2300" b="1" dirty="0">
              <a:latin typeface="+mn-lt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69CB3CA-A536-C6C2-D7BB-3139DF9A65B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FA0C52A4-8551-FC7D-3786-42E04217408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pic>
        <p:nvPicPr>
          <p:cNvPr id="1028" name="Picture 4" descr="Завод рисунок маленький (58 фото) » Рисунки для срисовки и не только">
            <a:extLst>
              <a:ext uri="{FF2B5EF4-FFF2-40B4-BE49-F238E27FC236}">
                <a16:creationId xmlns:a16="http://schemas.microsoft.com/office/drawing/2014/main" id="{7815066B-3F22-0D78-5CA4-A51A62E45A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80" y="1142767"/>
            <a:ext cx="898837" cy="919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5CF458-7AC9-380A-E68A-55DCDE73D424}"/>
              </a:ext>
            </a:extLst>
          </p:cNvPr>
          <p:cNvSpPr txBox="1"/>
          <p:nvPr/>
        </p:nvSpPr>
        <p:spPr>
          <a:xfrm>
            <a:off x="2608977" y="1308219"/>
            <a:ext cx="2058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4</a:t>
            </a:r>
          </a:p>
          <a:p>
            <a:r>
              <a:rPr lang="ru-RU" sz="2000" b="1" dirty="0"/>
              <a:t>сахарных завода</a:t>
            </a:r>
            <a:endParaRPr lang="ru-KZ" sz="2000" b="1" dirty="0"/>
          </a:p>
        </p:txBody>
      </p:sp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A1474377-B943-04F6-4C83-E5B908379E0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8379331"/>
              </p:ext>
            </p:extLst>
          </p:nvPr>
        </p:nvGraphicFramePr>
        <p:xfrm>
          <a:off x="6496053" y="1318152"/>
          <a:ext cx="4984456" cy="472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3AB345-927F-EB28-15AF-993854D725A8}"/>
              </a:ext>
            </a:extLst>
          </p:cNvPr>
          <p:cNvCxnSpPr/>
          <p:nvPr/>
        </p:nvCxnSpPr>
        <p:spPr>
          <a:xfrm>
            <a:off x="6182599" y="1459684"/>
            <a:ext cx="0" cy="471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8F66689-AB0C-E093-20B6-34B8D32A2EDB}"/>
              </a:ext>
            </a:extLst>
          </p:cNvPr>
          <p:cNvCxnSpPr/>
          <p:nvPr/>
        </p:nvCxnSpPr>
        <p:spPr>
          <a:xfrm>
            <a:off x="956345" y="2197916"/>
            <a:ext cx="44293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Объект 11">
            <a:extLst>
              <a:ext uri="{FF2B5EF4-FFF2-40B4-BE49-F238E27FC236}">
                <a16:creationId xmlns:a16="http://schemas.microsoft.com/office/drawing/2014/main" id="{6E7E462A-CF83-3C75-C3E0-28351BB8D2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642145"/>
              </p:ext>
            </p:extLst>
          </p:nvPr>
        </p:nvGraphicFramePr>
        <p:xfrm>
          <a:off x="562975" y="2333562"/>
          <a:ext cx="5306165" cy="3840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1273D32-FDD8-222F-7730-CEEF5B609715}"/>
              </a:ext>
            </a:extLst>
          </p:cNvPr>
          <p:cNvSpPr/>
          <p:nvPr/>
        </p:nvSpPr>
        <p:spPr>
          <a:xfrm>
            <a:off x="4862953" y="6414272"/>
            <a:ext cx="15153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АСПиР РК</a:t>
            </a:r>
            <a:endParaRPr lang="en-US" sz="1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7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5764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D968EF5-ECAE-2189-F07A-4F7C7A5FCD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A970FF0A-DF8A-72E7-0972-1FB0A2CAF4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83065903"/>
              </p:ext>
            </p:extLst>
          </p:nvPr>
        </p:nvGraphicFramePr>
        <p:xfrm>
          <a:off x="324197" y="1757680"/>
          <a:ext cx="11396748" cy="4624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049">
                  <a:extLst>
                    <a:ext uri="{9D8B030D-6E8A-4147-A177-3AD203B41FA5}">
                      <a16:colId xmlns:a16="http://schemas.microsoft.com/office/drawing/2014/main" val="1164619556"/>
                    </a:ext>
                  </a:extLst>
                </a:gridCol>
                <a:gridCol w="10104699">
                  <a:extLst>
                    <a:ext uri="{9D8B030D-6E8A-4147-A177-3AD203B41FA5}">
                      <a16:colId xmlns:a16="http://schemas.microsoft.com/office/drawing/2014/main" val="3773557011"/>
                    </a:ext>
                  </a:extLst>
                </a:gridCol>
              </a:tblGrid>
              <a:tr h="418103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Количество изменений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/>
                        <a:t>Наименование приказов </a:t>
                      </a:r>
                      <a:r>
                        <a:rPr lang="ru-RU" sz="1800" dirty="0"/>
                        <a:t>Министерства сельского хозяйства 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006709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затрат перерабатывающих</a:t>
                      </a:r>
                      <a:r>
                        <a:rPr lang="ru-RU" sz="1500" baseline="0" dirty="0"/>
                        <a:t> предприятий на закуп сельскохозяйственной продукции для производства продуктов ее глубокой переработки</a:t>
                      </a:r>
                      <a:r>
                        <a:rPr lang="ru-RU" sz="1500" dirty="0"/>
                        <a:t>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0540954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1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развития систем управления производством сельскохозяйственной продукции»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566413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в рамках гарантирования и страхования займов субъектов АПК»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165455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стоимости услуг по подаче воды сельскохозяйственным товаропроизводителям»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9630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4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по возмещению части расходов,</a:t>
                      </a:r>
                      <a:r>
                        <a:rPr lang="ru-RU" sz="1500" baseline="0" dirty="0"/>
                        <a:t> понесенных субъектом АПК при инвестиционных вложениях»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427100"/>
                  </a:ext>
                </a:extLst>
              </a:tr>
              <a:tr h="55979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4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ставок вознаграждения при кредитовании субъектов АПК,</a:t>
                      </a:r>
                      <a:r>
                        <a:rPr lang="ru-RU" sz="1500" baseline="0" dirty="0"/>
                        <a:t> а также лизинге на приобретение сельскохозяйственных животных, техники и технологического оборудования»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814398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3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повышения урожайности и качества продукции растениеводства»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36312"/>
                  </a:ext>
                </a:extLst>
              </a:tr>
              <a:tr h="42546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/>
                        <a:t>2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00" dirty="0"/>
                        <a:t>«Об утверждении Правил субсидирования страховых премий»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626990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7205" y="803538"/>
            <a:ext cx="1005147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/>
              <a:t>Министерством за 2021-2023 годы - </a:t>
            </a:r>
            <a:r>
              <a:rPr lang="ru-RU" sz="2300" b="1" dirty="0">
                <a:solidFill>
                  <a:srgbClr val="FF0000"/>
                </a:solidFill>
              </a:rPr>
              <a:t>21 </a:t>
            </a:r>
            <a:r>
              <a:rPr lang="ru-RU" sz="2300" b="1" dirty="0"/>
              <a:t>раз вносились изменения в </a:t>
            </a:r>
          </a:p>
          <a:p>
            <a:pPr algn="ctr"/>
            <a:r>
              <a:rPr lang="ru-RU" sz="2300" b="1" dirty="0"/>
              <a:t> Правила субсидирования!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8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8925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46BA1-9C95-3DF1-3B4F-85C739C97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67231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Хранение и сбыт овощной продукции и картофеля</a:t>
            </a:r>
            <a:endParaRPr lang="ru-KZ" sz="23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B7A563-20A5-82B0-2A6E-209A36CE7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927" y="1587499"/>
            <a:ext cx="5104097" cy="4589463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ежегодный сбор овощей и картофеля –      </a:t>
            </a:r>
            <a:r>
              <a:rPr lang="ru-RU" sz="2000" b="1" dirty="0">
                <a:solidFill>
                  <a:srgbClr val="0070C0"/>
                </a:solidFill>
              </a:rPr>
              <a:t>8 млн тонн </a:t>
            </a:r>
          </a:p>
          <a:p>
            <a:pPr algn="just"/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потери при хранении достигают </a:t>
            </a:r>
            <a:r>
              <a:rPr lang="ru-RU" sz="2000" b="1" dirty="0">
                <a:solidFill>
                  <a:srgbClr val="0070C0"/>
                </a:solidFill>
              </a:rPr>
              <a:t>3,5 млн тонн</a:t>
            </a:r>
            <a:r>
              <a:rPr lang="ru-RU" sz="2000" dirty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b="1" dirty="0">
                <a:solidFill>
                  <a:srgbClr val="0070C0"/>
                </a:solidFill>
              </a:rPr>
              <a:t>40%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 объемов заготовленной продукции)</a:t>
            </a:r>
          </a:p>
          <a:p>
            <a:pPr marL="0" indent="0" algn="just">
              <a:buNone/>
            </a:pPr>
            <a:endParaRPr lang="ru-RU" sz="1000" dirty="0"/>
          </a:p>
          <a:p>
            <a:pPr algn="just"/>
            <a:r>
              <a:rPr lang="ru-RU" sz="2000" dirty="0"/>
              <a:t>вместимость овощехранилищ – </a:t>
            </a:r>
            <a:r>
              <a:rPr lang="ru-RU" sz="2000" b="1" dirty="0">
                <a:solidFill>
                  <a:srgbClr val="0070C0"/>
                </a:solidFill>
              </a:rPr>
              <a:t>1,7 млн тонн</a:t>
            </a:r>
          </a:p>
          <a:p>
            <a:pPr marL="0" indent="0" algn="just">
              <a:buNone/>
            </a:pPr>
            <a:endParaRPr lang="ru-RU" sz="1000" dirty="0"/>
          </a:p>
          <a:p>
            <a:pPr algn="just"/>
            <a:r>
              <a:rPr lang="ru-RU" sz="2000" dirty="0"/>
              <a:t>не оборудовано холодильными установками </a:t>
            </a:r>
            <a:r>
              <a:rPr lang="ru-RU" sz="2000" b="1" dirty="0">
                <a:solidFill>
                  <a:srgbClr val="0070C0"/>
                </a:solidFill>
              </a:rPr>
              <a:t>60%</a:t>
            </a:r>
            <a:r>
              <a:rPr lang="ru-RU" sz="2000" dirty="0"/>
              <a:t> овощехранилищ</a:t>
            </a:r>
          </a:p>
          <a:p>
            <a:pPr marL="0" indent="0" algn="just">
              <a:buNone/>
            </a:pPr>
            <a:endParaRPr lang="ru-RU" sz="1000" dirty="0"/>
          </a:p>
          <a:p>
            <a:pPr algn="just"/>
            <a:r>
              <a:rPr lang="ru-RU" sz="2000" dirty="0"/>
              <a:t>срок эксплуатации </a:t>
            </a:r>
            <a:r>
              <a:rPr lang="ru-RU" sz="2000" b="1" dirty="0">
                <a:solidFill>
                  <a:srgbClr val="0070C0"/>
                </a:solidFill>
              </a:rPr>
              <a:t>30%</a:t>
            </a:r>
            <a:r>
              <a:rPr lang="ru-RU" sz="2000" b="1" dirty="0"/>
              <a:t> </a:t>
            </a:r>
            <a:r>
              <a:rPr lang="ru-RU" sz="2000" dirty="0"/>
              <a:t>складских помещений превышает </a:t>
            </a:r>
            <a:r>
              <a:rPr lang="ru-RU" sz="2000" b="1" dirty="0">
                <a:solidFill>
                  <a:srgbClr val="0070C0"/>
                </a:solidFill>
              </a:rPr>
              <a:t>20 лет </a:t>
            </a:r>
          </a:p>
          <a:p>
            <a:pPr algn="just"/>
            <a:endParaRPr lang="ru-RU" sz="1800" b="1" dirty="0">
              <a:solidFill>
                <a:srgbClr val="0070C0"/>
              </a:solidFill>
            </a:endParaRPr>
          </a:p>
          <a:p>
            <a:pPr algn="just"/>
            <a:endParaRPr lang="kk-KZ" sz="1800" dirty="0"/>
          </a:p>
          <a:p>
            <a:pPr algn="just"/>
            <a:endParaRPr lang="kk-KZ" sz="1800" dirty="0"/>
          </a:p>
          <a:p>
            <a:pPr algn="just"/>
            <a:endParaRPr lang="ru-KZ" sz="18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74C7AFE-0C6D-8E20-6546-FE08630D79B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52011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b="1" dirty="0">
                <a:solidFill>
                  <a:schemeClr val="bg1"/>
                </a:solidFill>
              </a:rPr>
              <a:t>                  Мажилис Парламента</a:t>
            </a:r>
            <a:br>
              <a:rPr lang="ru-RU" sz="1000" b="1" dirty="0">
                <a:solidFill>
                  <a:schemeClr val="bg1"/>
                </a:solidFill>
              </a:rPr>
            </a:br>
            <a:r>
              <a:rPr lang="ru-RU" sz="1000" b="1" dirty="0">
                <a:solidFill>
                  <a:schemeClr val="bg1"/>
                </a:solidFill>
              </a:rPr>
              <a:t>                  Республики Казахстан </a:t>
            </a:r>
          </a:p>
        </p:txBody>
      </p:sp>
      <p:pic>
        <p:nvPicPr>
          <p:cNvPr id="6" name="Объект 6">
            <a:extLst>
              <a:ext uri="{FF2B5EF4-FFF2-40B4-BE49-F238E27FC236}">
                <a16:creationId xmlns:a16="http://schemas.microsoft.com/office/drawing/2014/main" id="{979F6C99-B8D9-8E77-2BE2-C9FDBBEE0A4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0" y="20906"/>
            <a:ext cx="494315" cy="478303"/>
          </a:xfrm>
          <a:prstGeom prst="rect">
            <a:avLst/>
          </a:prstGeom>
        </p:spPr>
      </p:pic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3F5F9879-2922-371F-EA08-A3731C85B0C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2083503"/>
              </p:ext>
            </p:extLst>
          </p:nvPr>
        </p:nvGraphicFramePr>
        <p:xfrm>
          <a:off x="838200" y="1587500"/>
          <a:ext cx="5181600" cy="4589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2168F-AC44-4A2B-B6E4-76D831339C70}" type="slidenum">
              <a:rPr lang="ru-KZ" smtClean="0"/>
              <a:t>9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6407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611</Words>
  <Application>Microsoft Office PowerPoint</Application>
  <PresentationFormat>Широкоэкранный</PresentationFormat>
  <Paragraphs>129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Тема Office</vt:lpstr>
      <vt:lpstr>                  Мажилис Парламента                   Республики Казахстан </vt:lpstr>
      <vt:lpstr>Инфляция на продовольственные и непродовольственные товары в Республике Казахстан за период с февраля 2022 года по апрель 2023 года, в %</vt:lpstr>
      <vt:lpstr>                  Мажилис Парламента                   Республики Казахстан </vt:lpstr>
      <vt:lpstr>                  Мажилис Парламента                   Республики Казахстан </vt:lpstr>
      <vt:lpstr>Основные показатели рынка удобрений, тыс. тонн </vt:lpstr>
      <vt:lpstr>за 2022 год выявлено 232 случая карантинных объектов при импорте овощей и фруктов  </vt:lpstr>
      <vt:lpstr>Текущая ситуация в сахарной отрасли </vt:lpstr>
      <vt:lpstr>Презентация PowerPoint</vt:lpstr>
      <vt:lpstr>Хранение и сбыт овощной продукции и картофеля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Салимбаева Айсулу</dc:creator>
  <cp:lastModifiedBy>Дюшева Меруерт</cp:lastModifiedBy>
  <cp:revision>152</cp:revision>
  <cp:lastPrinted>2023-05-25T10:14:03Z</cp:lastPrinted>
  <dcterms:created xsi:type="dcterms:W3CDTF">2023-05-22T05:23:59Z</dcterms:created>
  <dcterms:modified xsi:type="dcterms:W3CDTF">2023-06-16T04:54:57Z</dcterms:modified>
</cp:coreProperties>
</file>