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40" r:id="rId2"/>
    <p:sldId id="542" r:id="rId3"/>
    <p:sldId id="550" r:id="rId4"/>
    <p:sldId id="547" r:id="rId5"/>
    <p:sldId id="545" r:id="rId6"/>
    <p:sldId id="549" r:id="rId7"/>
    <p:sldId id="553" r:id="rId8"/>
    <p:sldId id="554" r:id="rId9"/>
  </p:sldIdLst>
  <p:sldSz cx="9144000" cy="5143500" type="screen16x9"/>
  <p:notesSz cx="6797675" cy="9926638"/>
  <p:defaultTextStyle>
    <a:defPPr>
      <a:defRPr lang="ru-RU"/>
    </a:defPPr>
    <a:lvl1pPr algn="l" defTabSz="9127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5584" indent="1588" algn="l" defTabSz="9127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2756" indent="1588" algn="l" defTabSz="9127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69927" indent="1588" algn="l" defTabSz="9127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7099" indent="1588" algn="l" defTabSz="9127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5858" algn="l" defTabSz="91434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029" algn="l" defTabSz="91434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201" algn="l" defTabSz="91434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372" algn="l" defTabSz="91434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995"/>
    <a:srgbClr val="FF9934"/>
    <a:srgbClr val="005487"/>
    <a:srgbClr val="006600"/>
    <a:srgbClr val="FFF9F3"/>
    <a:srgbClr val="FFFBF7"/>
    <a:srgbClr val="F0FAFA"/>
    <a:srgbClr val="D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5" autoAdjust="0"/>
    <p:restoredTop sz="97714" autoAdjust="0"/>
  </p:normalViewPr>
  <p:slideViewPr>
    <p:cSldViewPr>
      <p:cViewPr>
        <p:scale>
          <a:sx n="75" d="100"/>
          <a:sy n="75" d="100"/>
        </p:scale>
        <p:origin x="-468" y="-348"/>
      </p:cViewPr>
      <p:guideLst>
        <p:guide orient="horz" pos="2164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214C-EADD-4B59-B9A3-2C1D2701AC4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9038D-C92D-48E2-B8FF-F4E6F5CCE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9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51" cy="496095"/>
          </a:xfrm>
          <a:prstGeom prst="rect">
            <a:avLst/>
          </a:prstGeom>
        </p:spPr>
        <p:txBody>
          <a:bodyPr vert="horz" lIns="91050" tIns="45528" rIns="91050" bIns="45528" rtlCol="0"/>
          <a:lstStyle>
            <a:lvl1pPr algn="l" defTabSz="9143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0" y="1"/>
            <a:ext cx="2946351" cy="496095"/>
          </a:xfrm>
          <a:prstGeom prst="rect">
            <a:avLst/>
          </a:prstGeom>
        </p:spPr>
        <p:txBody>
          <a:bodyPr vert="horz" lIns="91050" tIns="45528" rIns="91050" bIns="45528" rtlCol="0"/>
          <a:lstStyle>
            <a:lvl1pPr algn="r" defTabSz="9143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2DA665-CFC6-46D9-823B-4FC09E5DDAC5}" type="datetimeFigureOut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0" tIns="45528" rIns="91050" bIns="4552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715274"/>
            <a:ext cx="5437821" cy="4468017"/>
          </a:xfrm>
          <a:prstGeom prst="rect">
            <a:avLst/>
          </a:prstGeom>
        </p:spPr>
        <p:txBody>
          <a:bodyPr vert="horz" lIns="91050" tIns="45528" rIns="91050" bIns="4552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61"/>
            <a:ext cx="2946351" cy="496094"/>
          </a:xfrm>
          <a:prstGeom prst="rect">
            <a:avLst/>
          </a:prstGeom>
        </p:spPr>
        <p:txBody>
          <a:bodyPr vert="horz" lIns="91050" tIns="45528" rIns="91050" bIns="45528" rtlCol="0" anchor="b"/>
          <a:lstStyle>
            <a:lvl1pPr algn="l" defTabSz="9143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0" y="9428961"/>
            <a:ext cx="2946351" cy="496094"/>
          </a:xfrm>
          <a:prstGeom prst="rect">
            <a:avLst/>
          </a:prstGeom>
        </p:spPr>
        <p:txBody>
          <a:bodyPr vert="horz" lIns="91050" tIns="45528" rIns="91050" bIns="45528" rtlCol="0" anchor="b"/>
          <a:lstStyle>
            <a:lvl1pPr algn="r" defTabSz="91437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B7853B-E205-4B1E-BB27-B80CC3CCE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60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7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84" algn="l" defTabSz="9127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56" algn="l" defTabSz="9127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27" algn="l" defTabSz="9127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99" algn="l" defTabSz="9127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64AC-40AD-4C17-B092-69A062E2CC87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41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90500"/>
            <a:ext cx="425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2" tIns="45716" rIns="91432" bIns="45716"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088B-FAF7-4527-ACFC-674DA1131A25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C907-8B6D-43A3-BB47-2937A081D0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9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1393-6415-4737-9253-1DE2C168C8FD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292E-D2A5-4F5B-A3C0-ECCC697FE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6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1" indent="0">
              <a:buNone/>
              <a:defRPr sz="1600" b="1"/>
            </a:lvl7pPr>
            <a:lvl8pPr marL="3200120" indent="0">
              <a:buNone/>
              <a:defRPr sz="1600" b="1"/>
            </a:lvl8pPr>
            <a:lvl9pPr marL="365728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151335"/>
            <a:ext cx="4041775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1" indent="0">
              <a:buNone/>
              <a:defRPr sz="1600" b="1"/>
            </a:lvl7pPr>
            <a:lvl8pPr marL="3200120" indent="0">
              <a:buNone/>
              <a:defRPr sz="1600" b="1"/>
            </a:lvl8pPr>
            <a:lvl9pPr marL="365728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5997-1F73-4CE1-A45E-6F8E4E2C3B50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3EFA-AF6E-4921-A70E-A9877E81CC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7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0534-1E38-4C1F-BF80-9A5F718C6236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66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0D7D-5527-46B3-A28A-89ABAF860B63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826C-434F-49B5-9B54-9F3D86F3CB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7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800" indent="0">
              <a:buNone/>
              <a:defRPr sz="2000"/>
            </a:lvl6pPr>
            <a:lvl7pPr marL="2742961" indent="0">
              <a:buNone/>
              <a:defRPr sz="2000"/>
            </a:lvl7pPr>
            <a:lvl8pPr marL="3200120" indent="0">
              <a:buNone/>
              <a:defRPr sz="2000"/>
            </a:lvl8pPr>
            <a:lvl9pPr marL="365728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1" indent="0">
              <a:buNone/>
              <a:defRPr sz="900"/>
            </a:lvl7pPr>
            <a:lvl8pPr marL="3200120" indent="0">
              <a:buNone/>
              <a:defRPr sz="900"/>
            </a:lvl8pPr>
            <a:lvl9pPr marL="365728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795E-FA60-447F-83AF-8B2307F23E4B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D798-3A17-421F-9F79-5A4CE5B497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72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77FC-89A6-4907-85EF-96B50AC8CB94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9D60-10C5-4ECF-964C-BFC15D5A9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1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4"/>
            <a:ext cx="2133600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defTabSz="9143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7C154-3096-40B9-BCC5-2061BBACBFCC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4"/>
            <a:ext cx="2895600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defTabSz="9143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4"/>
            <a:ext cx="2133600" cy="27463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defTabSz="9143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1BF414-50EC-4DDD-AB6F-3CADE10F7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0" r:id="rId3"/>
    <p:sldLayoutId id="2147484521" r:id="rId4"/>
    <p:sldLayoutId id="2147484527" r:id="rId5"/>
    <p:sldLayoutId id="2147484522" r:id="rId6"/>
    <p:sldLayoutId id="2147484523" r:id="rId7"/>
    <p:sldLayoutId id="2147484524" r:id="rId8"/>
  </p:sldLayoutIdLst>
  <p:hf hdr="0" dt="0"/>
  <p:txStyles>
    <p:titleStyle>
      <a:lvl1pPr algn="ctr" defTabSz="91275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7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7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75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2" algn="ctr" defTabSz="9127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43" algn="ctr" defTabSz="9127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15" algn="ctr" defTabSz="9127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86" algn="ctr" defTabSz="91275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92" indent="-341292" algn="l" defTabSz="9127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17" indent="-284145" algn="l" defTabSz="9127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42" indent="-226999" algn="l" defTabSz="9127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13" indent="-226999" algn="l" defTabSz="9127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85" indent="-226999" algn="l" defTabSz="9127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1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1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1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" y="0"/>
            <a:ext cx="9143777" cy="5143500"/>
          </a:xfrm>
          <a:prstGeom prst="rect">
            <a:avLst/>
          </a:prstGeom>
          <a:solidFill>
            <a:srgbClr val="07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2"/>
          <a:stretch/>
        </p:blipFill>
        <p:spPr>
          <a:xfrm rot="5400000">
            <a:off x="2000250" y="-2000139"/>
            <a:ext cx="5143500" cy="914377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/>
          <a:stretch/>
        </p:blipFill>
        <p:spPr>
          <a:xfrm>
            <a:off x="1519769" y="901916"/>
            <a:ext cx="6104462" cy="3339669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12" y="0"/>
            <a:ext cx="9143777" cy="5143500"/>
          </a:xfrm>
          <a:prstGeom prst="rect">
            <a:avLst/>
          </a:prstGeom>
          <a:solidFill>
            <a:srgbClr val="079AB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r="34426"/>
          <a:stretch/>
        </p:blipFill>
        <p:spPr>
          <a:xfrm>
            <a:off x="4139952" y="2093240"/>
            <a:ext cx="753681" cy="191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2" y="4046048"/>
            <a:ext cx="91437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</a:rPr>
              <a:t>ҚАЗАҚСТАН РЕСПУБЛИКАСЫ </a:t>
            </a:r>
            <a:r>
              <a:rPr lang="kk-KZ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КӨЛІК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</a:rPr>
              <a:t>МИНИСТРЛІГІ</a:t>
            </a:r>
          </a:p>
          <a:p>
            <a:pPr algn="ctr"/>
            <a:endParaRPr lang="ru-RU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</a:rPr>
              <a:t>МИНИСТЕРСТВО </a:t>
            </a:r>
            <a:r>
              <a:rPr lang="ru-RU" sz="900" b="1" smtClean="0">
                <a:solidFill>
                  <a:schemeClr val="bg1"/>
                </a:solidFill>
                <a:latin typeface="Arial" panose="020B0604020202020204" pitchFamily="34" charset="0"/>
              </a:rPr>
              <a:t>ТРАНСПОРТА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</a:rPr>
              <a:t>РЕСПУБЛИКИ КАЗАХСТАН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91680" y="4283129"/>
            <a:ext cx="5760640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1">
            <a:extLst>
              <a:ext uri="{FF2B5EF4-FFF2-40B4-BE49-F238E27FC236}">
                <a16:creationId xmlns="" xmlns:a16="http://schemas.microsoft.com/office/drawing/2014/main" id="{DE78C940-FDFC-6E5E-C682-346AFC38C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478"/>
            <a:ext cx="9144000" cy="196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ctr" eaLnBrk="1" hangingPunct="1"/>
            <a:r>
              <a:rPr lang="ru-RU" sz="2000" b="1" dirty="0">
                <a:solidFill>
                  <a:srgbClr val="FFFF00"/>
                </a:solidFill>
                <a:latin typeface="Arial Narrow" panose="020B0606020202030204" pitchFamily="34" charset="0"/>
                <a:cs typeface="+mn-cs"/>
              </a:rPr>
              <a:t>О ПРОЕКТЕ ЗАКОНА РК</a:t>
            </a:r>
          </a:p>
          <a:p>
            <a:pPr lvl="0" algn="ctr" eaLnBrk="1" hangingPunct="1"/>
            <a:endParaRPr lang="ru-RU" sz="200" b="1" dirty="0">
              <a:solidFill>
                <a:srgbClr val="1F497D"/>
              </a:solidFill>
              <a:cs typeface="Arial" charset="0"/>
            </a:endParaRPr>
          </a:p>
          <a:p>
            <a:pPr lvl="0" algn="ctr" eaLnBrk="1" hangingPunct="1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«О внесении изменений и дополнений в некоторые законодательные </a:t>
            </a:r>
          </a:p>
          <a:p>
            <a:pPr lvl="0" algn="ctr" eaLnBrk="1" hangingPunct="1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акты РК по вопросам передачи некоторых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государственных функций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области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</a:t>
            </a:r>
            <a:r>
              <a:rPr lang="ru-RU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автомобильных </a:t>
            </a:r>
            <a:r>
              <a:rPr lang="ru-RU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перевозок </a:t>
            </a:r>
            <a:r>
              <a:rPr lang="ru-RU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пассажиров </a:t>
            </a:r>
            <a:r>
              <a:rPr lang="ru-RU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в саморегулирование, </a:t>
            </a:r>
            <a:r>
              <a:rPr lang="ru-RU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основанное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обязательном членстве (участии)»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5"/>
          <p:cNvSpPr txBox="1">
            <a:spLocks noGrp="1"/>
          </p:cNvSpPr>
          <p:nvPr>
            <p:ph idx="4294967295"/>
          </p:nvPr>
        </p:nvSpPr>
        <p:spPr>
          <a:xfrm>
            <a:off x="2555776" y="305095"/>
            <a:ext cx="6519223" cy="154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6" tIns="34289" rIns="68576" bIns="34289">
            <a:sp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В рамках </a:t>
            </a:r>
            <a:r>
              <a:rPr lang="ru-RU" sz="2400" b="1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97</a:t>
            </a:r>
            <a:r>
              <a:rPr lang="ru-RU" sz="2400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 шага «</a:t>
            </a:r>
            <a:r>
              <a:rPr lang="ru-RU" sz="2400" dirty="0" smtClean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Плана </a:t>
            </a:r>
            <a:r>
              <a:rPr lang="ru-RU" sz="2400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нации - </a:t>
            </a:r>
            <a:r>
              <a:rPr lang="ru-RU" sz="2400" b="1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100</a:t>
            </a:r>
            <a:r>
              <a:rPr lang="ru-RU" sz="2400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конкретных </a:t>
            </a:r>
            <a:r>
              <a:rPr lang="ru-RU" sz="2400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шагов» и в реализацию </a:t>
            </a:r>
            <a:r>
              <a:rPr lang="ru-RU" sz="2400" dirty="0" smtClean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ЗРК                          «О </a:t>
            </a:r>
            <a:r>
              <a:rPr lang="ru-RU" sz="2400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саморегулировании» ведется работа по развитию саморегулирования </a:t>
            </a:r>
            <a:r>
              <a:rPr lang="ru-RU" sz="2400" b="1" dirty="0">
                <a:solidFill>
                  <a:srgbClr val="00B0F0"/>
                </a:solidFill>
                <a:latin typeface="Arial Narrow" panose="020B0606020202030204" pitchFamily="34" charset="0"/>
                <a:cs typeface="Arial" pitchFamily="34" charset="0"/>
              </a:rPr>
              <a:t>в автотранспортной отрасли:</a:t>
            </a: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5940528" y="4273676"/>
            <a:ext cx="2928782" cy="7463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>
            <a:lvl1pPr marL="455062" indent="-455062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88434" indent="-378865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1809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1377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0946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254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00B0F0"/>
                </a:solidFill>
                <a:latin typeface="Arial Narrow" panose="020B0606020202030204" pitchFamily="34" charset="0"/>
                <a:cs typeface="Arial" pitchFamily="34" charset="0"/>
              </a:rPr>
              <a:t>4.</a:t>
            </a:r>
            <a:r>
              <a:rPr lang="ru-RU" sz="2000" b="1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850" dirty="0">
                <a:solidFill>
                  <a:srgbClr val="005487"/>
                </a:solidFill>
                <a:latin typeface="Arial Narrow" panose="020B0606020202030204" pitchFamily="34" charset="0"/>
                <a:cs typeface="Arial" pitchFamily="34" charset="0"/>
              </a:rPr>
              <a:t>Организация перевозок такси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325C8FB-E221-33E0-9493-C6EA123CBB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5117" r="18181" b="21246"/>
          <a:stretch/>
        </p:blipFill>
        <p:spPr>
          <a:xfrm>
            <a:off x="107504" y="123479"/>
            <a:ext cx="2448272" cy="1800199"/>
          </a:xfrm>
          <a:prstGeom prst="rect">
            <a:avLst/>
          </a:prstGeom>
        </p:spPr>
      </p:pic>
      <p:sp>
        <p:nvSpPr>
          <p:cNvPr id="5" name="Стрелка: пятиугольник 4">
            <a:extLst>
              <a:ext uri="{FF2B5EF4-FFF2-40B4-BE49-F238E27FC236}">
                <a16:creationId xmlns="" xmlns:a16="http://schemas.microsoft.com/office/drawing/2014/main" id="{9328FB1C-5E04-6C50-67D4-8B7C425B3DD5}"/>
              </a:ext>
            </a:extLst>
          </p:cNvPr>
          <p:cNvSpPr/>
          <p:nvPr/>
        </p:nvSpPr>
        <p:spPr>
          <a:xfrm rot="5400000">
            <a:off x="4395905" y="-2191601"/>
            <a:ext cx="474951" cy="8763723"/>
          </a:xfrm>
          <a:prstGeom prst="homePlate">
            <a:avLst/>
          </a:prstGeom>
          <a:solidFill>
            <a:srgbClr val="FF9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A22E4F-AFFE-5394-37F0-3428D835915D}"/>
              </a:ext>
            </a:extLst>
          </p:cNvPr>
          <p:cNvSpPr txBox="1"/>
          <p:nvPr/>
        </p:nvSpPr>
        <p:spPr>
          <a:xfrm>
            <a:off x="2906190" y="1986394"/>
            <a:ext cx="340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26546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ПЕРЕДАВАЕМЫЕ ФУНКЦИИ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0B1481F-3942-CE04-D5C9-69676A991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79" y="3238155"/>
            <a:ext cx="2428495" cy="1709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626AE0-0EC4-51EB-5092-7498F02DF9BE}"/>
              </a:ext>
            </a:extLst>
          </p:cNvPr>
          <p:cNvSpPr txBox="1"/>
          <p:nvPr/>
        </p:nvSpPr>
        <p:spPr>
          <a:xfrm>
            <a:off x="1" y="2427734"/>
            <a:ext cx="911700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1" dirty="0">
                <a:solidFill>
                  <a:srgbClr val="005487"/>
                </a:solidFill>
                <a:latin typeface="Arial Narrow" panose="020B0606020202030204" pitchFamily="34" charset="0"/>
              </a:rPr>
              <a:t>C</a:t>
            </a:r>
            <a:r>
              <a:rPr lang="ru-RU" sz="1900" b="1" dirty="0">
                <a:solidFill>
                  <a:srgbClr val="005487"/>
                </a:solidFill>
                <a:latin typeface="Arial Narrow" panose="020B0606020202030204" pitchFamily="34" charset="0"/>
              </a:rPr>
              <a:t> учетом предложений субъектов рынка предлагается передача в саморегулирование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u="sng" dirty="0">
                <a:solidFill>
                  <a:srgbClr val="00B0F0"/>
                </a:solidFill>
                <a:latin typeface="Arial Narrow" panose="020B0606020202030204" pitchFamily="34" charset="0"/>
              </a:rPr>
              <a:t>4 </a:t>
            </a:r>
            <a:r>
              <a:rPr lang="ru-RU" sz="1600" b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ФУНКЦИИ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сфере пассажирских автоперевозок:</a:t>
            </a:r>
            <a:endParaRPr lang="ru-RU" sz="180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4983E4-3519-E9E7-56B1-BC722C3132F3}"/>
              </a:ext>
            </a:extLst>
          </p:cNvPr>
          <p:cNvSpPr txBox="1"/>
          <p:nvPr/>
        </p:nvSpPr>
        <p:spPr>
          <a:xfrm>
            <a:off x="179512" y="3164898"/>
            <a:ext cx="309788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1.</a:t>
            </a:r>
            <a:r>
              <a:rPr lang="ru-RU" sz="1800" b="1" dirty="0">
                <a:solidFill>
                  <a:srgbClr val="005487"/>
                </a:solidFill>
                <a:latin typeface="Arial Narrow" panose="020B0606020202030204" pitchFamily="34" charset="0"/>
              </a:rPr>
              <a:t> </a:t>
            </a:r>
            <a:r>
              <a:rPr lang="ru-RU" sz="1850" dirty="0">
                <a:solidFill>
                  <a:srgbClr val="005487"/>
                </a:solidFill>
                <a:latin typeface="Arial Narrow" panose="020B0606020202030204" pitchFamily="34" charset="0"/>
              </a:rPr>
              <a:t>Организация регулярных международных перевозок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C942654-21E6-2779-2955-1EAEF07BA609}"/>
              </a:ext>
            </a:extLst>
          </p:cNvPr>
          <p:cNvSpPr txBox="1"/>
          <p:nvPr/>
        </p:nvSpPr>
        <p:spPr>
          <a:xfrm>
            <a:off x="5940528" y="3164898"/>
            <a:ext cx="307471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2.</a:t>
            </a:r>
            <a:r>
              <a:rPr lang="ru-RU" sz="1800" b="1" dirty="0">
                <a:solidFill>
                  <a:srgbClr val="005487"/>
                </a:solidFill>
                <a:latin typeface="Arial Narrow" panose="020B0606020202030204" pitchFamily="34" charset="0"/>
              </a:rPr>
              <a:t> </a:t>
            </a:r>
            <a:r>
              <a:rPr lang="ru-RU" sz="1850" dirty="0">
                <a:solidFill>
                  <a:srgbClr val="005487"/>
                </a:solidFill>
                <a:latin typeface="Arial Narrow" panose="020B0606020202030204" pitchFamily="34" charset="0"/>
              </a:rPr>
              <a:t>Организация межобластных перевозок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F2B5EA0-65D6-43AB-41B9-A47EA3DDA8C4}"/>
              </a:ext>
            </a:extLst>
          </p:cNvPr>
          <p:cNvSpPr txBox="1"/>
          <p:nvPr/>
        </p:nvSpPr>
        <p:spPr>
          <a:xfrm>
            <a:off x="308364" y="4304448"/>
            <a:ext cx="284017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3.</a:t>
            </a:r>
            <a:r>
              <a:rPr lang="ru-RU" sz="1800" b="1" dirty="0">
                <a:solidFill>
                  <a:srgbClr val="005487"/>
                </a:solidFill>
                <a:latin typeface="Arial Narrow" panose="020B0606020202030204" pitchFamily="34" charset="0"/>
              </a:rPr>
              <a:t> </a:t>
            </a:r>
            <a:r>
              <a:rPr lang="ru-RU" sz="1850" dirty="0">
                <a:solidFill>
                  <a:srgbClr val="005487"/>
                </a:solidFill>
                <a:latin typeface="Arial Narrow" panose="020B0606020202030204" pitchFamily="34" charset="0"/>
              </a:rPr>
              <a:t>Нерегулярных автобусных перевозок</a:t>
            </a:r>
          </a:p>
        </p:txBody>
      </p:sp>
      <p:sp>
        <p:nvSpPr>
          <p:cNvPr id="21" name="Номер слайда 4">
            <a:extLst>
              <a:ext uri="{FF2B5EF4-FFF2-40B4-BE49-F238E27FC236}">
                <a16:creationId xmlns="" xmlns:a16="http://schemas.microsoft.com/office/drawing/2014/main" id="{29E3DD3E-9BE3-5757-CE6F-3D822F8ABC34}"/>
              </a:ext>
            </a:extLst>
          </p:cNvPr>
          <p:cNvSpPr txBox="1">
            <a:spLocks/>
          </p:cNvSpPr>
          <p:nvPr/>
        </p:nvSpPr>
        <p:spPr>
          <a:xfrm>
            <a:off x="8748464" y="4876006"/>
            <a:ext cx="368541" cy="27463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algn="r" defTabSz="914378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914130">
              <a:defRPr/>
            </a:pPr>
            <a:r>
              <a:rPr lang="ru-RU" sz="1100" b="1" dirty="0">
                <a:solidFill>
                  <a:prstClr val="white">
                    <a:lumMod val="50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64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969775" y="166458"/>
            <a:ext cx="8058337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+mn-cs"/>
              </a:rPr>
              <a:t>ПРОВЕДЕННАЯ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+mn-cs"/>
              </a:rPr>
              <a:t>РАБОТА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ПО ПЕРЕДАЧЕ ФУНКЦИЙ В СФЕРЕ АВТОМОБИЛЬНЫХ ПАССАЖИРСКИХ ПЕРЕВОЗОК В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СРО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1547664" y="1635646"/>
            <a:ext cx="5832648" cy="83098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>
            <a:lvl1pPr marL="455062" indent="-455062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88434" indent="-378865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1809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1377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0946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254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МВК по вопросам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регулирования</a:t>
            </a:r>
            <a:b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предпринимательской деятельности </a:t>
            </a:r>
            <a:b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(протокол Заместителя Премьер-Министра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Жамаубаева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Е.К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. от 27.08.2022г.)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48464" y="4876006"/>
            <a:ext cx="368541" cy="27463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algn="r" defTabSz="914378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914130">
              <a:defRPr/>
            </a:pPr>
            <a:r>
              <a:rPr lang="ru-RU" sz="1100" b="1" dirty="0">
                <a:solidFill>
                  <a:prstClr val="white">
                    <a:lumMod val="50000"/>
                  </a:prstClr>
                </a:solidFill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7797AA-ED4F-BF60-1116-6A5F09AC4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135209"/>
            <a:ext cx="853889" cy="611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F8E595-2A15-B6C3-87D8-77F306CD5121}"/>
              </a:ext>
            </a:extLst>
          </p:cNvPr>
          <p:cNvSpPr txBox="1"/>
          <p:nvPr/>
        </p:nvSpPr>
        <p:spPr>
          <a:xfrm>
            <a:off x="251520" y="993608"/>
            <a:ext cx="8619991" cy="42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Вопрос передачи данных функций поддержан: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9E600D-B56C-2649-DEED-CB2DD823B717}"/>
              </a:ext>
            </a:extLst>
          </p:cNvPr>
          <p:cNvSpPr txBox="1"/>
          <p:nvPr/>
        </p:nvSpPr>
        <p:spPr>
          <a:xfrm>
            <a:off x="5910461" y="3778163"/>
            <a:ext cx="320654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Уполномоченным органом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 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сфере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развития системы госуправления (МНЭ)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7F0926-B327-6D47-AAC2-57AAAE270DBF}"/>
              </a:ext>
            </a:extLst>
          </p:cNvPr>
          <p:cNvSpPr txBox="1"/>
          <p:nvPr/>
        </p:nvSpPr>
        <p:spPr>
          <a:xfrm>
            <a:off x="107504" y="3693088"/>
            <a:ext cx="288032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Комитетом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по вопросам развития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СРО</a:t>
            </a:r>
            <a:b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НПП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«Атамекен»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54" y="2408398"/>
            <a:ext cx="3288514" cy="208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10ECAB-CA1C-4A08-C792-ED7936C72E29}"/>
              </a:ext>
            </a:extLst>
          </p:cNvPr>
          <p:cNvSpPr txBox="1"/>
          <p:nvPr/>
        </p:nvSpPr>
        <p:spPr>
          <a:xfrm>
            <a:off x="5760640" y="2629507"/>
            <a:ext cx="3059832" cy="64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Комиссией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по вопросу передачи функций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госорганов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7F1CD1-2EEE-2ABB-7B3D-8E4141FE4DD8}"/>
              </a:ext>
            </a:extLst>
          </p:cNvPr>
          <p:cNvSpPr txBox="1"/>
          <p:nvPr/>
        </p:nvSpPr>
        <p:spPr>
          <a:xfrm>
            <a:off x="-180528" y="2586546"/>
            <a:ext cx="323197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Экспертной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группой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по            вопросам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предпринимательства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630664E-2739-FE84-D496-8AEDBACF17AB}"/>
              </a:ext>
            </a:extLst>
          </p:cNvPr>
          <p:cNvSpPr/>
          <p:nvPr/>
        </p:nvSpPr>
        <p:spPr>
          <a:xfrm>
            <a:off x="266292" y="984844"/>
            <a:ext cx="8611416" cy="633142"/>
          </a:xfrm>
          <a:prstGeom prst="rect">
            <a:avLst/>
          </a:prstGeom>
          <a:solidFill>
            <a:srgbClr val="285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971599" y="166458"/>
            <a:ext cx="8056513" cy="6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+mn-cs"/>
              </a:rPr>
              <a:t>ОСНОВНЫЕ ЦЕЛИ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ПЕРЕДАЧИ ФУНКЦИЙ В СФЕРЕ АВТОМОБИЛЬНЫХ </a:t>
            </a:r>
          </a:p>
          <a:p>
            <a:pPr algn="ctr" eaLnBrk="1" hangingPunct="1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ПАССАЖИРСКИХ ПЕРЕВОЗОК В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СРО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971599" y="1815841"/>
            <a:ext cx="7992889" cy="304697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>
            <a:lvl1pPr marL="455062" indent="-455062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88434" indent="-378865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1809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1377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0946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254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функции контроля за работой перевозочного процесса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 госуровня переходит на внутренний организационный уровень СРО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, который позволит мониторить работу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каждого своего члена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, как участника рынка перевозок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дается возможность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работать в союзе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единомышленников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, самостоятельно исключающий недобросовестных или профессионально слабых перевозчиков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оперативно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принимать качественные стандарты и правила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, с ориентиром на основные направления развития, определяемые уполномоченными органами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передача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данных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функций в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СРО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также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позволит снизить бюрократию, коррупционные риски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, нагрузку на работников госаппарата и бюджетные расходы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48464" y="4876006"/>
            <a:ext cx="368541" cy="27463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algn="r" defTabSz="914378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914130">
              <a:defRPr/>
            </a:pPr>
            <a:r>
              <a:rPr lang="ru-RU" sz="1100" b="1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endParaRPr lang="ru-RU" sz="11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42C345C-2CA7-DC55-160A-9E77E9C7A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" y="-15919"/>
            <a:ext cx="996254" cy="987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D4267-C3F4-6EA1-E14F-EA5E1EF30252}"/>
              </a:ext>
            </a:extLst>
          </p:cNvPr>
          <p:cNvSpPr txBox="1"/>
          <p:nvPr/>
        </p:nvSpPr>
        <p:spPr>
          <a:xfrm>
            <a:off x="266292" y="971655"/>
            <a:ext cx="8698196" cy="677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Передача 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функций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  сфере  пассажирских  перевозок 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СРО </a:t>
            </a:r>
            <a:r>
              <a:rPr lang="ru-RU" sz="19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способствуют </a:t>
            </a:r>
            <a:r>
              <a:rPr lang="ru-RU" sz="1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дальнейшему  развитию  данной  сферы</a:t>
            </a:r>
            <a:r>
              <a:rPr lang="ru-RU" sz="19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ТАК КАК: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8250696-9E7A-10A0-3A32-190493E95045}"/>
              </a:ext>
            </a:extLst>
          </p:cNvPr>
          <p:cNvSpPr/>
          <p:nvPr/>
        </p:nvSpPr>
        <p:spPr>
          <a:xfrm>
            <a:off x="266293" y="1441874"/>
            <a:ext cx="368541" cy="35007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F5D74A-DD92-8A3A-9DDD-CD926D0ABE93}"/>
              </a:ext>
            </a:extLst>
          </p:cNvPr>
          <p:cNvSpPr txBox="1"/>
          <p:nvPr/>
        </p:nvSpPr>
        <p:spPr>
          <a:xfrm>
            <a:off x="539552" y="184295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highlight>
                  <a:srgbClr val="285995"/>
                </a:highlight>
                <a:latin typeface="Bauhaus 93" panose="04030905020B02020C02" pitchFamily="82" charset="0"/>
              </a:rPr>
              <a:t>1</a:t>
            </a:r>
            <a:endParaRPr lang="ru-RU" sz="3200" dirty="0">
              <a:solidFill>
                <a:schemeClr val="bg1"/>
              </a:solidFill>
              <a:highlight>
                <a:srgbClr val="285995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DE0150-BA66-4856-F361-73ACF5421923}"/>
              </a:ext>
            </a:extLst>
          </p:cNvPr>
          <p:cNvSpPr txBox="1"/>
          <p:nvPr/>
        </p:nvSpPr>
        <p:spPr>
          <a:xfrm>
            <a:off x="539552" y="278777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highlight>
                  <a:srgbClr val="285995"/>
                </a:highlight>
                <a:latin typeface="Bauhaus 93" panose="04030905020B02020C02" pitchFamily="82" charset="0"/>
              </a:rPr>
              <a:t>2</a:t>
            </a:r>
            <a:endParaRPr lang="ru-RU" sz="3200" dirty="0">
              <a:solidFill>
                <a:schemeClr val="bg1"/>
              </a:solidFill>
              <a:highlight>
                <a:srgbClr val="285995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5086FF-9D41-EBA8-C009-975D43F146BB}"/>
              </a:ext>
            </a:extLst>
          </p:cNvPr>
          <p:cNvSpPr txBox="1"/>
          <p:nvPr/>
        </p:nvSpPr>
        <p:spPr>
          <a:xfrm>
            <a:off x="539552" y="349068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highlight>
                  <a:srgbClr val="285995"/>
                </a:highlight>
                <a:latin typeface="Bauhaus 93" panose="04030905020B02020C02" pitchFamily="82" charset="0"/>
              </a:rPr>
              <a:t>3</a:t>
            </a:r>
            <a:endParaRPr lang="ru-RU" sz="3200" dirty="0">
              <a:solidFill>
                <a:schemeClr val="bg1"/>
              </a:solidFill>
              <a:highlight>
                <a:srgbClr val="285995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65A6FA-5A78-0527-0B0E-46BE01CCCDD3}"/>
              </a:ext>
            </a:extLst>
          </p:cNvPr>
          <p:cNvSpPr txBox="1"/>
          <p:nvPr/>
        </p:nvSpPr>
        <p:spPr>
          <a:xfrm>
            <a:off x="539552" y="429123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highlight>
                  <a:srgbClr val="285995"/>
                </a:highlight>
                <a:latin typeface="Bauhaus 93" panose="04030905020B02020C02" pitchFamily="82" charset="0"/>
              </a:rPr>
              <a:t>4</a:t>
            </a:r>
            <a:endParaRPr lang="ru-RU" sz="3200" dirty="0">
              <a:solidFill>
                <a:schemeClr val="bg1"/>
              </a:solidFill>
              <a:highlight>
                <a:srgbClr val="28599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5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678410" y="258209"/>
            <a:ext cx="7321648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ПОЗИЦИЯ РЫНКА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 КАЗАХСТАНСКИЙ ОПЫТ </a:t>
            </a: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71363" y="3358041"/>
            <a:ext cx="8965133" cy="16619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>
            <a:lvl1pPr marL="455062" indent="-455062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88434" indent="-378865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1809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1377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0946" indent="-302668" algn="l" defTabSz="121702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254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1219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chemeClr val="bg1"/>
                </a:solidFill>
                <a:highlight>
                  <a:srgbClr val="FF9934"/>
                </a:highlight>
                <a:latin typeface="Arial Narrow" panose="020B0606020202030204" pitchFamily="34" charset="0"/>
                <a:cs typeface="Arial" pitchFamily="34" charset="0"/>
              </a:rPr>
              <a:t>3.</a:t>
            </a:r>
            <a:r>
              <a:rPr lang="ru-RU" sz="1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В РК с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1997г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. в сфере автомобильных грузоперевозок успешно работает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аналог СРО.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До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1991г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перевозку осуществлял только «</a:t>
            </a:r>
            <a:r>
              <a:rPr lang="ru-RU" sz="1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Совавтотранас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» при Минтрансе СССР. В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1994г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создан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КазАТО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состав,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которого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вошли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36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компаний с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253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АТС. В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1997г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КазАТО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уполномочен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Правительством выдавать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книжки МДП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перевозчикам.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Сейчас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КазАТО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объединяет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370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компаний                с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7650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АТС,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работающих по системе МДП и доля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перевозчиков РК на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рынке международных грузоперевозок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достигла в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2017 году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51%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или около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3 </a:t>
            </a:r>
            <a:r>
              <a:rPr lang="ru-RU" sz="1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млн.тн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грузов (2022г. - 41%)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48464" y="4876006"/>
            <a:ext cx="368541" cy="27463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algn="r" defTabSz="914378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914130">
              <a:defRPr/>
            </a:pPr>
            <a:r>
              <a:rPr lang="ru-RU" sz="1100" b="1" dirty="0">
                <a:solidFill>
                  <a:prstClr val="white">
                    <a:lumMod val="50000"/>
                  </a:prstClr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DD5ED9-9E36-D162-2762-E596C057D519}"/>
              </a:ext>
            </a:extLst>
          </p:cNvPr>
          <p:cNvSpPr txBox="1"/>
          <p:nvPr/>
        </p:nvSpPr>
        <p:spPr>
          <a:xfrm>
            <a:off x="71363" y="928921"/>
            <a:ext cx="8965133" cy="11387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highlight>
                  <a:srgbClr val="FF9934"/>
                </a:highlight>
                <a:latin typeface="Arial Narrow" panose="020B0606020202030204" pitchFamily="34" charset="0"/>
              </a:rPr>
              <a:t>1.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Общественное обсуждение передачи функций в сфере пассажирских автоперевозок в СРО показало</a:t>
            </a:r>
            <a:r>
              <a:rPr lang="ru-RU" sz="17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br>
              <a:rPr lang="ru-RU" sz="17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7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организации, </a:t>
            </a:r>
            <a:r>
              <a:rPr lang="ru-RU" sz="17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объединяющие перевозчиков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7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НПП «Атамекен»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7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«Гражданский Альянс Казахстана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», </a:t>
            </a:r>
            <a:r>
              <a:rPr lang="ru-RU" sz="17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Союз 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транспортников Казахстана </a:t>
            </a:r>
            <a:r>
              <a:rPr lang="ru-RU" sz="17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«KAZLOGISTICS»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 в целом </a:t>
            </a:r>
            <a:r>
              <a:rPr lang="ru-RU" sz="17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одобряют предложения </a:t>
            </a:r>
            <a:r>
              <a:rPr lang="ru-RU" sz="17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</a:t>
            </a:r>
            <a:r>
              <a:rPr lang="ru-RU" sz="17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</a:t>
            </a:r>
            <a:r>
              <a:rPr lang="ru-RU" sz="17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7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передаче функций в </a:t>
            </a:r>
            <a:r>
              <a:rPr lang="ru-RU" sz="1700" u="sng" dirty="0">
                <a:solidFill>
                  <a:schemeClr val="bg1"/>
                </a:solidFill>
                <a:latin typeface="Arial Narrow" panose="020B0606020202030204" pitchFamily="34" charset="0"/>
              </a:rPr>
              <a:t>сфере пассажирских перевозок в СРО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14C5095-7BD1-D15B-1FA9-A0E0BE5910CC}"/>
              </a:ext>
            </a:extLst>
          </p:cNvPr>
          <p:cNvSpPr txBox="1"/>
          <p:nvPr/>
        </p:nvSpPr>
        <p:spPr>
          <a:xfrm>
            <a:off x="71363" y="2270651"/>
            <a:ext cx="896513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highlight>
                  <a:srgbClr val="FF9934"/>
                </a:highlight>
                <a:latin typeface="Arial Narrow" panose="020B0606020202030204" pitchFamily="34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highlight>
                  <a:srgbClr val="FF9934"/>
                </a:highlight>
                <a:latin typeface="Arial Narrow" panose="020B0606020202030204" pitchFamily="34" charset="0"/>
              </a:rPr>
              <a:t>.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Проведенное в 2021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году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Исследование состояния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автотранспортных перевозок пассажиров в международном и межобластном сообщениях,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анализ путей развития и разработка рекомендаций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по решению проблем»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отмечает целесообразность введения СРО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в сфере пассажирских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перевозок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141047E-D8E6-4B87-2CCB-5E21DD802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2" y="-11581"/>
            <a:ext cx="755650" cy="7556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679EF8F-72C3-0E80-FF6B-29551DB94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6" y="10545"/>
            <a:ext cx="75565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462" y="987574"/>
            <a:ext cx="7963018" cy="1126927"/>
          </a:xfrm>
        </p:spPr>
        <p:txBody>
          <a:bodyPr/>
          <a:lstStyle/>
          <a:p>
            <a:pPr marL="0" lv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chemeClr val="bg1"/>
                </a:solidFill>
                <a:highlight>
                  <a:srgbClr val="285995"/>
                </a:highlight>
                <a:latin typeface="Arial Narrow" panose="020B0606020202030204" pitchFamily="34" charset="0"/>
                <a:ea typeface="Calibri"/>
                <a:cs typeface="Times New Roman"/>
              </a:rPr>
              <a:t>Международный опыт </a:t>
            </a: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также показывает эффективность перехода на </a:t>
            </a:r>
            <a:r>
              <a:rPr lang="ru-RU" sz="1600" dirty="0" smtClean="0">
                <a:latin typeface="Arial Narrow" panose="020B0606020202030204" pitchFamily="34" charset="0"/>
                <a:ea typeface="Calibri"/>
                <a:cs typeface="Times New Roman"/>
              </a:rPr>
              <a:t>СРО, </a:t>
            </a: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так как </a:t>
            </a:r>
            <a:r>
              <a:rPr lang="ru-RU" sz="1600" b="1" dirty="0">
                <a:latin typeface="Arial Narrow" panose="020B0606020202030204" pitchFamily="34" charset="0"/>
                <a:ea typeface="Calibri"/>
                <a:cs typeface="Times New Roman"/>
              </a:rPr>
              <a:t>наличие отдельной организации </a:t>
            </a: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с определённым штатом и квалифицированными экспертами </a:t>
            </a:r>
            <a:r>
              <a:rPr lang="ru-RU" sz="1600" b="1" dirty="0" smtClean="0">
                <a:latin typeface="Arial Narrow" panose="020B0606020202030204" pitchFamily="34" charset="0"/>
                <a:ea typeface="Calibri"/>
                <a:cs typeface="Times New Roman"/>
              </a:rPr>
              <a:t>нацелено </a:t>
            </a:r>
            <a:r>
              <a:rPr lang="ru-RU" sz="1600" b="1" dirty="0">
                <a:latin typeface="Arial Narrow" panose="020B0606020202030204" pitchFamily="34" charset="0"/>
                <a:ea typeface="Calibri"/>
                <a:cs typeface="Times New Roman"/>
              </a:rPr>
              <a:t>на вопросы </a:t>
            </a:r>
            <a:r>
              <a:rPr lang="ru-RU" sz="1600" b="1" dirty="0">
                <a:latin typeface="Arial Narrow" panose="020B0606020202030204" pitchFamily="34" charset="0"/>
                <a:cs typeface="Times New Roman"/>
              </a:rPr>
              <a:t>только</a:t>
            </a:r>
            <a:r>
              <a:rPr lang="ru-RU" sz="1600" b="1" dirty="0">
                <a:latin typeface="Arial Narrow" panose="020B0606020202030204" pitchFamily="34" charset="0"/>
                <a:ea typeface="Calibri"/>
                <a:cs typeface="Times New Roman"/>
              </a:rPr>
              <a:t> одной сферы</a:t>
            </a: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r>
              <a:rPr lang="ru-RU" sz="1600" dirty="0" smtClean="0">
                <a:latin typeface="Arial Narrow" panose="020B0606020202030204" pitchFamily="34" charset="0"/>
                <a:ea typeface="Calibri"/>
                <a:cs typeface="Times New Roman"/>
              </a:rPr>
              <a:t>обеспечивает </a:t>
            </a: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его быстрое развитие, тогда как такая сфера для госорганов является одним из </a:t>
            </a:r>
            <a:r>
              <a:rPr lang="ru-RU" sz="1600" dirty="0" smtClean="0">
                <a:latin typeface="Arial Narrow" panose="020B0606020202030204" pitchFamily="34" charset="0"/>
                <a:ea typeface="Calibri"/>
                <a:cs typeface="Times New Roman"/>
              </a:rPr>
              <a:t>многочисленных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279" y="330210"/>
            <a:ext cx="8214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МЕЖДУНАРОДНЫЙ ОПЫТ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по развитию СРО                                         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48464" y="4876006"/>
            <a:ext cx="368541" cy="27463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algn="r" defTabSz="914378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914130">
              <a:defRPr/>
            </a:pPr>
            <a:r>
              <a:rPr lang="ru-RU" sz="1100" b="1" dirty="0" smtClean="0">
                <a:solidFill>
                  <a:prstClr val="white">
                    <a:lumMod val="50000"/>
                  </a:prstClr>
                </a:solidFill>
              </a:rPr>
              <a:t>5</a:t>
            </a:r>
            <a:endParaRPr lang="ru-RU" sz="11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C125E80-21C5-A3F1-05A0-276A784F2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3" y="127268"/>
            <a:ext cx="648072" cy="7162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79004B-3FE8-694E-5E7A-E0AB624AE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" y="1008112"/>
            <a:ext cx="771550" cy="7715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3323" y="3450362"/>
            <a:ext cx="7991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highlight>
                  <a:srgbClr val="285995"/>
                </a:highlight>
                <a:latin typeface="Arial Narrow" panose="020B0606020202030204" pitchFamily="34" charset="0"/>
                <a:cs typeface="Times New Roman"/>
              </a:rPr>
              <a:t>В РФ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/>
              </a:rPr>
              <a:t>п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орядок образования и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деятельность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СРО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регулируются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Федеральным законом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от 2007 года.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Активно проводится идея развития СРО и передачи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ему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широкого спектра контрольных и надзорных функций, которые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выполняет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государство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 СРО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должно практически заменить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госсистему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допуска в бизнес и на рынок, контроля и надзора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их деятельностью,                      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переход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 СРО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должен сопровождаться отменой лицензирования отдельных видов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6280" y="2355726"/>
            <a:ext cx="7966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ts val="0"/>
              </a:spcBef>
              <a:spcAft>
                <a:spcPts val="0"/>
              </a:spcAft>
            </a:pPr>
            <a:r>
              <a:rPr lang="kk-KZ" sz="1600" b="1" dirty="0">
                <a:solidFill>
                  <a:prstClr val="white"/>
                </a:solidFill>
                <a:highlight>
                  <a:srgbClr val="285995"/>
                </a:highlight>
                <a:latin typeface="Arial Narrow" panose="020B0606020202030204" pitchFamily="34" charset="0"/>
                <a:ea typeface="Calibri"/>
                <a:cs typeface="Times New Roman"/>
              </a:rPr>
              <a:t>В </a:t>
            </a:r>
            <a:r>
              <a:rPr lang="kk-KZ" sz="1600" b="1" dirty="0" smtClean="0">
                <a:solidFill>
                  <a:prstClr val="white"/>
                </a:solidFill>
                <a:highlight>
                  <a:srgbClr val="285995"/>
                </a:highlight>
                <a:latin typeface="Arial Narrow" panose="020B0606020202030204" pitchFamily="34" charset="0"/>
                <a:ea typeface="Calibri"/>
                <a:cs typeface="Times New Roman"/>
              </a:rPr>
              <a:t>развитых </a:t>
            </a:r>
            <a:r>
              <a:rPr lang="kk-KZ" sz="1600" b="1" dirty="0">
                <a:solidFill>
                  <a:prstClr val="white"/>
                </a:solidFill>
                <a:highlight>
                  <a:srgbClr val="285995"/>
                </a:highlight>
                <a:latin typeface="Arial Narrow" panose="020B0606020202030204" pitchFamily="34" charset="0"/>
                <a:ea typeface="Calibri"/>
                <a:cs typeface="Times New Roman"/>
              </a:rPr>
              <a:t>странах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институт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СРО действует более 50 лет в практически во всех отраслях деятельности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экономики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(включая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здравоохранение) и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предпринимателей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13" name="Рисунок 12" descr="Флаг США — Википед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01" y="2182517"/>
            <a:ext cx="576067" cy="34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Флаг Европы — Википеди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108" y="2176272"/>
            <a:ext cx="576065" cy="35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5A84E5-2448-41A1-93B5-F381EB31B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803" y="2822042"/>
            <a:ext cx="580669" cy="358907"/>
          </a:xfrm>
          <a:prstGeom prst="rect">
            <a:avLst/>
          </a:prstGeom>
        </p:spPr>
      </p:pic>
      <p:pic>
        <p:nvPicPr>
          <p:cNvPr id="18" name="Рисунок 17" descr="Купить флаг по привлекательной цене от 1 шт. в Новосибирске. Есть доставка.  Собственное производство. Высокое качество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19418" r="1747" b="20194"/>
          <a:stretch/>
        </p:blipFill>
        <p:spPr bwMode="auto">
          <a:xfrm rot="16200000">
            <a:off x="13404" y="2837689"/>
            <a:ext cx="576064" cy="332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Флаг россии текстура - 50 фото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983" y="3897256"/>
            <a:ext cx="904979" cy="5582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20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83" y="51470"/>
            <a:ext cx="8497317" cy="857250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rPr>
              <a:t>ПЕРЕЧЕНЬ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/>
            </a:r>
            <a:b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</a:br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ЗАКОНОДАТЕЛЬНЫХ АКТОВ, ПОДЛЕЖАЩИХ ИЗМЕНЕНИЮ И </a:t>
            </a:r>
            <a:r>
              <a:rPr lang="ru-RU" sz="17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ДОПОЛНЕНИЮ </a:t>
            </a:r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/>
            </a:r>
            <a:br>
              <a:rPr lang="ru-RU" sz="1700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</a:br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С ПРИНЯТИЕМ НАСТОЯЩЕГО ПРОЕКТА ЗАКОНА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31590"/>
            <a:ext cx="7961134" cy="36004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Закон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РК от 1994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года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О транспорте в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РК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порядок осуществления транспортного контроля за членами СРО)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2. Закон РК от 2003 года 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Об автомобильном транспорте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критерии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 созданию СРО, компетенция СРО,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права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 обязанности СРО и его участников, порядок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исключения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 из реестра, порядок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вступления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члены СРО, обязательства членов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СРО, структура СРО)</a:t>
            </a:r>
            <a:endParaRPr lang="ru-RU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Закон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РК от 2007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года «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О статусе столицы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РК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 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отсылочная норма на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ЗРК «Об автомобильном транспорте»)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4. Закон РК от 2014 года 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О разрешениях и уведомлениях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0" lvl="0" indent="0">
              <a:buNone/>
            </a:pPr>
            <a:r>
              <a:rPr lang="ru-RU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(сокращение разрешительных документов для автобусных перевозок и уведомления для перевозок такси)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Закон «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О внесении изменений и дополнений в некоторые законодательные акты РК по вопросам социального обеспечения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»           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(в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части приведения норм по деятельности такси в соответствие с настоящим проектом Закона, 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учетом передачи в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СРО) 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9483" y="987574"/>
            <a:ext cx="870299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4"/>
          <p:cNvSpPr txBox="1">
            <a:spLocks/>
          </p:cNvSpPr>
          <p:nvPr/>
        </p:nvSpPr>
        <p:spPr>
          <a:xfrm>
            <a:off x="8748464" y="4876006"/>
            <a:ext cx="368541" cy="27463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ru-RU"/>
            </a:defPPr>
            <a:lvl1pPr algn="r" defTabSz="914378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914130">
              <a:defRPr/>
            </a:pPr>
            <a:r>
              <a:rPr lang="ru-RU" sz="1100" b="1" dirty="0">
                <a:solidFill>
                  <a:prstClr val="white">
                    <a:lumMod val="50000"/>
                  </a:prstClr>
                </a:solidFill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75606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610" y="1882078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715766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2728" y="329183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610" y="401191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214499" y="2255930"/>
            <a:ext cx="8533969" cy="5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692" tIns="38843" rIns="77692" bIns="388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9547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F497D"/>
                </a:solidFill>
                <a:cs typeface="Arial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863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16739</TotalTime>
  <Words>592</Words>
  <Application>Microsoft Office PowerPoint</Application>
  <PresentationFormat>Экран (16:9)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ЗАКОНОДАТЕЛЬНЫХ АКТОВ, ПОДЛЕЖАЩИХ ИЗМЕНЕНИЮ И ДОПОЛНЕНИЮ  С ПРИНЯТИЕМ НАСТОЯЩЕГО ПРОЕКТА ЗАКОНА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Жанна Мизамова</cp:lastModifiedBy>
  <cp:revision>1487</cp:revision>
  <cp:lastPrinted>2022-07-04T08:00:06Z</cp:lastPrinted>
  <dcterms:created xsi:type="dcterms:W3CDTF">2017-08-14T05:33:15Z</dcterms:created>
  <dcterms:modified xsi:type="dcterms:W3CDTF">2023-09-25T04:29:08Z</dcterms:modified>
</cp:coreProperties>
</file>