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3" r:id="rId1"/>
  </p:sldMasterIdLst>
  <p:notesMasterIdLst>
    <p:notesMasterId r:id="rId20"/>
  </p:notesMasterIdLst>
  <p:handoutMasterIdLst>
    <p:handoutMasterId r:id="rId21"/>
  </p:handoutMasterIdLst>
  <p:sldIdLst>
    <p:sldId id="9648" r:id="rId2"/>
    <p:sldId id="9733" r:id="rId3"/>
    <p:sldId id="9726" r:id="rId4"/>
    <p:sldId id="9727" r:id="rId5"/>
    <p:sldId id="9736" r:id="rId6"/>
    <p:sldId id="9740" r:id="rId7"/>
    <p:sldId id="9741" r:id="rId8"/>
    <p:sldId id="9734" r:id="rId9"/>
    <p:sldId id="9735" r:id="rId10"/>
    <p:sldId id="9718" r:id="rId11"/>
    <p:sldId id="9731" r:id="rId12"/>
    <p:sldId id="9722" r:id="rId13"/>
    <p:sldId id="9709" r:id="rId14"/>
    <p:sldId id="9710" r:id="rId15"/>
    <p:sldId id="9694" r:id="rId16"/>
    <p:sldId id="9739" r:id="rId17"/>
    <p:sldId id="9738" r:id="rId18"/>
    <p:sldId id="9688" r:id="rId19"/>
  </p:sldIdLst>
  <p:sldSz cx="22758400" cy="12801600"/>
  <p:notesSz cx="6791325" cy="9921875"/>
  <p:defaultTextStyle>
    <a:defPPr lvl="0">
      <a:defRPr lang="en-US"/>
    </a:defPPr>
    <a:lvl1pPr marL="0" lvl="0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4368" lvl="1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08737" lvl="2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63083" lvl="3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17461" lvl="4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71813" lvl="5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26178" lvl="6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80538" lvl="7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34906" lvl="8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83">
          <p15:clr>
            <a:srgbClr val="A4A3A4"/>
          </p15:clr>
        </p15:guide>
        <p15:guide id="2" pos="1185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pos="7168">
          <p15:clr>
            <a:srgbClr val="A4A3A4"/>
          </p15:clr>
        </p15:guide>
        <p15:guide id="5" pos="11874">
          <p15:clr>
            <a:srgbClr val="A4A3A4"/>
          </p15:clr>
        </p15:guide>
        <p15:guide id="6" pos="71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A" lastIdx="4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user1" initials="u" lastIdx="1" clrIdx="1">
    <p:extLst>
      <p:ext uri="{19B8F6BF-5375-455C-9EA6-DF929625EA0E}">
        <p15:presenceInfo xmlns:p15="http://schemas.microsoft.com/office/powerpoint/2012/main" userId="use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4FF"/>
    <a:srgbClr val="003963"/>
    <a:srgbClr val="A6A6A6"/>
    <a:srgbClr val="7E0000"/>
    <a:srgbClr val="2C567A"/>
    <a:srgbClr val="D5EDFF"/>
    <a:srgbClr val="FFFEA4"/>
    <a:srgbClr val="F9EE08"/>
    <a:srgbClr val="F2F2F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6404" autoAdjust="0"/>
  </p:normalViewPr>
  <p:slideViewPr>
    <p:cSldViewPr snapToGrid="0">
      <p:cViewPr varScale="1">
        <p:scale>
          <a:sx n="28" d="100"/>
          <a:sy n="28" d="100"/>
        </p:scale>
        <p:origin x="254" y="48"/>
      </p:cViewPr>
      <p:guideLst>
        <p:guide orient="horz" pos="8383"/>
        <p:guide pos="11855"/>
        <p:guide orient="horz" pos="4032"/>
        <p:guide pos="7168"/>
        <p:guide pos="11874"/>
        <p:guide pos="7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047628443035348E-2"/>
          <c:y val="0.15708252535927647"/>
          <c:w val="0.95993303625845183"/>
          <c:h val="0.730059383516367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Лист1!$H$109</c:f>
              <c:strCache>
                <c:ptCount val="1"/>
                <c:pt idx="0">
                  <c:v>Доля организованной торговли, %</c:v>
                </c:pt>
              </c:strCache>
            </c:strRef>
          </c:tx>
          <c:spPr>
            <a:solidFill>
              <a:srgbClr val="00396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17-426D-B47D-0341B2F9EE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Лист1!$I$108:$L$108</c:f>
              <c:strCache>
                <c:ptCount val="4"/>
                <c:pt idx="0">
                  <c:v>Казахстан 2022</c:v>
                </c:pt>
                <c:pt idx="1">
                  <c:v>Россия</c:v>
                </c:pt>
                <c:pt idx="2">
                  <c:v>Германия</c:v>
                </c:pt>
                <c:pt idx="3">
                  <c:v>США</c:v>
                </c:pt>
              </c:strCache>
            </c:strRef>
          </c:cat>
          <c:val>
            <c:numRef>
              <c:f>Лист1!$I$109:$L$109</c:f>
              <c:numCache>
                <c:formatCode>0%</c:formatCode>
                <c:ptCount val="4"/>
                <c:pt idx="0">
                  <c:v>0.31</c:v>
                </c:pt>
                <c:pt idx="1">
                  <c:v>0.74</c:v>
                </c:pt>
                <c:pt idx="2">
                  <c:v>0.88</c:v>
                </c:pt>
                <c:pt idx="3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AB-46ED-BD56-3F9B7F98A7E9}"/>
            </c:ext>
          </c:extLst>
        </c:ser>
        <c:ser>
          <c:idx val="1"/>
          <c:order val="1"/>
          <c:tx>
            <c:strRef>
              <c:f>Лист1!$H$110</c:f>
              <c:strCache>
                <c:ptCount val="1"/>
                <c:pt idx="0">
                  <c:v>Доля традиционных форматов, %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sz="3200" dirty="0">
                        <a:solidFill>
                          <a:srgbClr val="FF0000"/>
                        </a:solidFill>
                      </a:rPr>
                      <a:t>69%</a:t>
                    </a:r>
                    <a:endParaRPr lang="ru-RU" dirty="0"/>
                  </a:p>
                </c:rich>
              </c:tx>
              <c:spPr>
                <a:solidFill>
                  <a:srgbClr val="A6A6A6"/>
                </a:solidFill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5DB-4F11-AA9E-E9621FF1047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A6A6A6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Лист1!$I$108:$L$108</c:f>
              <c:strCache>
                <c:ptCount val="4"/>
                <c:pt idx="0">
                  <c:v>Казахстан 2022</c:v>
                </c:pt>
                <c:pt idx="1">
                  <c:v>Россия</c:v>
                </c:pt>
                <c:pt idx="2">
                  <c:v>Германия</c:v>
                </c:pt>
                <c:pt idx="3">
                  <c:v>США</c:v>
                </c:pt>
              </c:strCache>
            </c:strRef>
          </c:cat>
          <c:val>
            <c:numRef>
              <c:f>Лист1!$I$110:$L$110</c:f>
              <c:numCache>
                <c:formatCode>0%</c:formatCode>
                <c:ptCount val="4"/>
                <c:pt idx="0">
                  <c:v>0.69</c:v>
                </c:pt>
                <c:pt idx="1">
                  <c:v>0.26</c:v>
                </c:pt>
                <c:pt idx="2">
                  <c:v>0.12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AB-46ED-BD56-3F9B7F98A7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64073576"/>
        <c:axId val="164076320"/>
      </c:barChart>
      <c:catAx>
        <c:axId val="16407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164076320"/>
        <c:crosses val="autoZero"/>
        <c:auto val="1"/>
        <c:lblAlgn val="ctr"/>
        <c:lblOffset val="100"/>
        <c:noMultiLvlLbl val="0"/>
      </c:catAx>
      <c:valAx>
        <c:axId val="164076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64073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91458448852406E-2"/>
          <c:y val="2.0944336714570196E-2"/>
          <c:w val="0.97663624333674648"/>
          <c:h val="0.1601977893005223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>
                <a:solidFill>
                  <a:srgbClr val="002060"/>
                </a:solidFill>
              </a:rPr>
              <a:t>Рост</a:t>
            </a:r>
            <a:r>
              <a:rPr lang="ru-RU" sz="2000" b="1" baseline="0" dirty="0">
                <a:solidFill>
                  <a:srgbClr val="002060"/>
                </a:solidFill>
              </a:rPr>
              <a:t> обращений </a:t>
            </a:r>
            <a:endParaRPr lang="ru-RU" sz="2000" b="1" dirty="0"/>
          </a:p>
        </c:rich>
      </c:tx>
      <c:layout>
        <c:manualLayout>
          <c:xMode val="edge"/>
          <c:yMode val="edge"/>
          <c:x val="4.0911652693229938E-2"/>
          <c:y val="0.1119008850064237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329283545123044E-2"/>
          <c:y val="0.13994340721330567"/>
          <c:w val="0.91190950780584445"/>
          <c:h val="0.70356364495245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 Ежегодный рост количества 
Обращений в КЗПП на 20%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C0-45D6-8359-1870149DBE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C0-45D6-8359-1870149DBE59}"/>
              </c:ext>
            </c:extLst>
          </c:dPt>
          <c:dLbls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C1AFBF-34E1-4FD1-BDFA-E6611BE3691D}" type="VALUE">
                      <a:rPr lang="en-US" sz="2000" smtClean="0">
                        <a:solidFill>
                          <a:schemeClr val="accent3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000" dirty="0">
                      <a:solidFill>
                        <a:schemeClr val="accent3"/>
                      </a:solidFill>
                    </a:endParaRPr>
                  </a:p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C0-45D6-8359-1870149DBE5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21000</c:v>
                </c:pt>
                <c:pt idx="1">
                  <c:v>25223</c:v>
                </c:pt>
                <c:pt idx="2">
                  <c:v>30167</c:v>
                </c:pt>
                <c:pt idx="3">
                  <c:v>42978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C0-45D6-8359-1870149DB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312696"/>
        <c:axId val="291314264"/>
      </c:barChart>
      <c:catAx>
        <c:axId val="29131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14264"/>
        <c:crosses val="autoZero"/>
        <c:auto val="1"/>
        <c:lblAlgn val="ctr"/>
        <c:lblOffset val="100"/>
        <c:noMultiLvlLbl val="0"/>
      </c:catAx>
      <c:valAx>
        <c:axId val="2913142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1312696"/>
        <c:crosses val="autoZero"/>
        <c:crossBetween val="between"/>
      </c:valAx>
      <c:spPr>
        <a:noFill/>
        <a:ln w="25400"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000" b="1" i="0" u="none" strike="noStrike" kern="1200" cap="none" spc="0" normalizeH="0" baseline="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ru-RU" sz="2000" b="1" i="0" u="none" strike="noStrike" kern="1200" cap="none" spc="0" normalizeH="0" baseline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Возращено потребителям в млн. тг.</a:t>
            </a:r>
          </a:p>
        </c:rich>
      </c:tx>
      <c:layout>
        <c:manualLayout>
          <c:xMode val="edge"/>
          <c:yMode val="edge"/>
          <c:x val="2.1368487197824616E-2"/>
          <c:y val="1.9707186190546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000" b="1" i="0" u="none" strike="noStrike" kern="1200" cap="none" spc="0" normalizeH="0" baseline="0" dirty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Возращено в млн. тг.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189F9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7A-46A3-A5FA-2B0CEA6B8A7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  <a:sp3d contourW="9525"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7A-46A3-A5FA-2B0CEA6B8A78}"/>
              </c:ext>
            </c:extLst>
          </c:dPt>
          <c:dLbls>
            <c:dLbl>
              <c:idx val="0"/>
              <c:layout>
                <c:manualLayout>
                  <c:x val="0.10505050505050505"/>
                  <c:y val="-9.770114942528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7A-46A3-A5FA-2B0CEA6B8A7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009920949775394"/>
                  <c:y val="-7.896430053350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7A-46A3-A5FA-2B0CEA6B8A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786</c:v>
                </c:pt>
                <c:pt idx="1">
                  <c:v>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7A-46A3-A5FA-2B0CEA6B8A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310344"/>
        <c:axId val="291313480"/>
        <c:axId val="0"/>
      </c:bar3DChart>
      <c:catAx>
        <c:axId val="29131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13480"/>
        <c:crosses val="autoZero"/>
        <c:auto val="1"/>
        <c:lblAlgn val="ctr"/>
        <c:lblOffset val="100"/>
        <c:noMultiLvlLbl val="0"/>
      </c:catAx>
      <c:valAx>
        <c:axId val="291313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9131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2FA23-DA65-487E-B9B1-8D037C69354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DFF72-1307-4365-993D-2D1B791C09D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цифровой карты торговых объектов в разрезе регионов (проведение ревизии торговых площадей)</a:t>
          </a:r>
        </a:p>
      </dgm:t>
    </dgm:pt>
    <dgm:pt modelId="{E2D62521-4754-4E63-8DFB-E3304D0808B7}" type="parTrans" cxnId="{CAD5EAAA-5A64-4FEC-95A3-32111540866F}">
      <dgm:prSet/>
      <dgm:spPr/>
      <dgm:t>
        <a:bodyPr/>
        <a:lstStyle/>
        <a:p>
          <a:endParaRPr lang="ru-RU"/>
        </a:p>
      </dgm:t>
    </dgm:pt>
    <dgm:pt modelId="{825FE30C-EF60-42AC-B674-C5B8187059DF}" type="sibTrans" cxnId="{CAD5EAAA-5A64-4FEC-95A3-32111540866F}">
      <dgm:prSet/>
      <dgm:spPr/>
      <dgm:t>
        <a:bodyPr/>
        <a:lstStyle/>
        <a:p>
          <a:endParaRPr lang="ru-RU"/>
        </a:p>
      </dgm:t>
    </dgm:pt>
    <dgm:pt modelId="{97F716AD-DCF2-4F23-BC17-D5C23FE44481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</a:t>
          </a:r>
          <a:r>
            <a:rPr lang="ru-RU" sz="2400" b="1" kern="1200" dirty="0" err="1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мультиформатной</a:t>
          </a:r>
          <a:r>
            <a:rPr lang="ru-RU" sz="24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торговли, улучшение торговой инфраструктуры</a:t>
          </a:r>
        </a:p>
      </dgm:t>
    </dgm:pt>
    <dgm:pt modelId="{6EB03A56-83A4-4B41-95F0-B055FAA57919}" type="parTrans" cxnId="{6FDE4BBF-11AB-448D-BAF8-446DDC37C1E6}">
      <dgm:prSet/>
      <dgm:spPr/>
      <dgm:t>
        <a:bodyPr/>
        <a:lstStyle/>
        <a:p>
          <a:endParaRPr lang="ru-RU"/>
        </a:p>
      </dgm:t>
    </dgm:pt>
    <dgm:pt modelId="{5DD74DFE-2D8D-4B40-831E-08F93693C627}" type="sibTrans" cxnId="{6FDE4BBF-11AB-448D-BAF8-446DDC37C1E6}">
      <dgm:prSet/>
      <dgm:spPr/>
      <dgm:t>
        <a:bodyPr/>
        <a:lstStyle/>
        <a:p>
          <a:endParaRPr lang="ru-RU"/>
        </a:p>
      </dgm:t>
    </dgm:pt>
    <dgm:pt modelId="{D67A89DE-5347-45A1-9321-A4266EB6716F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инструментов государственной поддержки в сфере торговли</a:t>
          </a:r>
        </a:p>
      </dgm:t>
    </dgm:pt>
    <dgm:pt modelId="{375E6FEA-2C77-4FC3-9A5E-E7E9162C67F1}" type="parTrans" cxnId="{2BF182ED-7CE2-4EDC-BF94-2621C870505A}">
      <dgm:prSet/>
      <dgm:spPr/>
      <dgm:t>
        <a:bodyPr/>
        <a:lstStyle/>
        <a:p>
          <a:endParaRPr lang="ru-RU"/>
        </a:p>
      </dgm:t>
    </dgm:pt>
    <dgm:pt modelId="{41FD34CB-0DAD-4194-9DC2-90757C4F21A4}" type="sibTrans" cxnId="{2BF182ED-7CE2-4EDC-BF94-2621C870505A}">
      <dgm:prSet/>
      <dgm:spPr/>
      <dgm:t>
        <a:bodyPr/>
        <a:lstStyle/>
        <a:p>
          <a:endParaRPr lang="ru-RU"/>
        </a:p>
      </dgm:t>
    </dgm:pt>
    <dgm:pt modelId="{D4D187C6-3D87-479B-9E78-58D420AD829B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Меры финансовые и нефинансовые  поддержки </a:t>
          </a:r>
          <a:r>
            <a:rPr lang="ru-RU" sz="2400" b="1" kern="1200" dirty="0" err="1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разноформатной</a:t>
          </a:r>
          <a:r>
            <a:rPr lang="ru-RU" sz="24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торговли (ярмарки, выносная торговля, выставки и пр.)</a:t>
          </a:r>
        </a:p>
      </dgm:t>
    </dgm:pt>
    <dgm:pt modelId="{1F67712F-E448-4F55-8472-AE4D612CB4D9}" type="parTrans" cxnId="{D3244A8B-6504-41D4-A899-B086A9BFF4AA}">
      <dgm:prSet/>
      <dgm:spPr/>
      <dgm:t>
        <a:bodyPr/>
        <a:lstStyle/>
        <a:p>
          <a:endParaRPr lang="ru-RU"/>
        </a:p>
      </dgm:t>
    </dgm:pt>
    <dgm:pt modelId="{1963A9BB-2BCA-4E88-952D-74B0F1E462A2}" type="sibTrans" cxnId="{D3244A8B-6504-41D4-A899-B086A9BFF4AA}">
      <dgm:prSet/>
      <dgm:spPr/>
      <dgm:t>
        <a:bodyPr/>
        <a:lstStyle/>
        <a:p>
          <a:endParaRPr lang="ru-RU"/>
        </a:p>
      </dgm:t>
    </dgm:pt>
    <dgm:pt modelId="{7B0AA2FF-E14E-45CC-B95B-136C83FBFCA8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Модернизация торговых рынков</a:t>
          </a:r>
        </a:p>
      </dgm:t>
    </dgm:pt>
    <dgm:pt modelId="{8A03227C-B4C0-4A75-A321-D197748FF742}" type="parTrans" cxnId="{23DF4FBC-39E5-4856-A534-2B5B18C3BCBB}">
      <dgm:prSet/>
      <dgm:spPr/>
      <dgm:t>
        <a:bodyPr/>
        <a:lstStyle/>
        <a:p>
          <a:endParaRPr lang="ru-RU"/>
        </a:p>
      </dgm:t>
    </dgm:pt>
    <dgm:pt modelId="{0F8D5D84-141A-43E9-8779-2C93307A314E}" type="sibTrans" cxnId="{23DF4FBC-39E5-4856-A534-2B5B18C3BCBB}">
      <dgm:prSet/>
      <dgm:spPr/>
      <dgm:t>
        <a:bodyPr/>
        <a:lstStyle/>
        <a:p>
          <a:endParaRPr lang="ru-RU"/>
        </a:p>
      </dgm:t>
    </dgm:pt>
    <dgm:pt modelId="{01B91BF6-1CA3-4F56-B796-4E7EA0EB9009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механизма кооперации «магазинов у дома» (зонтичный закуп по принципу «потребительской кооперации»)</a:t>
          </a:r>
        </a:p>
      </dgm:t>
    </dgm:pt>
    <dgm:pt modelId="{EECDFD57-0DDB-4F10-9598-E23CD9A7C56D}" type="parTrans" cxnId="{8C25D005-7636-47B5-9AF2-3C3582FE8CDE}">
      <dgm:prSet/>
      <dgm:spPr/>
      <dgm:t>
        <a:bodyPr/>
        <a:lstStyle/>
        <a:p>
          <a:endParaRPr lang="ru-RU"/>
        </a:p>
      </dgm:t>
    </dgm:pt>
    <dgm:pt modelId="{51A0A619-57AA-48BC-B5C3-F7347FE470F3}" type="sibTrans" cxnId="{8C25D005-7636-47B5-9AF2-3C3582FE8CDE}">
      <dgm:prSet/>
      <dgm:spPr/>
      <dgm:t>
        <a:bodyPr/>
        <a:lstStyle/>
        <a:p>
          <a:endParaRPr lang="ru-RU"/>
        </a:p>
      </dgm:t>
    </dgm:pt>
    <dgm:pt modelId="{46117A8F-33BC-434A-B269-4B003F359C50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Повышение привлекательности работы по франшизе</a:t>
          </a:r>
        </a:p>
      </dgm:t>
    </dgm:pt>
    <dgm:pt modelId="{52AE00A9-4B65-480B-ADBF-3D25B0D62EBF}" type="parTrans" cxnId="{2F0B5F5E-D5F7-425B-BC55-6A81EB16AE6B}">
      <dgm:prSet/>
      <dgm:spPr/>
      <dgm:t>
        <a:bodyPr/>
        <a:lstStyle/>
        <a:p>
          <a:endParaRPr lang="ru-RU"/>
        </a:p>
      </dgm:t>
    </dgm:pt>
    <dgm:pt modelId="{29969FA8-0426-452B-8A78-872B44D2FE65}" type="sibTrans" cxnId="{2F0B5F5E-D5F7-425B-BC55-6A81EB16AE6B}">
      <dgm:prSet/>
      <dgm:spPr/>
      <dgm:t>
        <a:bodyPr/>
        <a:lstStyle/>
        <a:p>
          <a:endParaRPr lang="ru-RU"/>
        </a:p>
      </dgm:t>
    </dgm:pt>
    <dgm:pt modelId="{2BAF65D6-531B-4CB5-8D0B-5DCC92C8EF0D}" type="pres">
      <dgm:prSet presAssocID="{CEA2FA23-DA65-487E-B9B1-8D037C6935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3941B1-39D5-4338-9EB4-D4AC04569E4B}" type="pres">
      <dgm:prSet presAssocID="{CEA2FA23-DA65-487E-B9B1-8D037C693545}" presName="Name1" presStyleCnt="0"/>
      <dgm:spPr/>
    </dgm:pt>
    <dgm:pt modelId="{6CC0E98C-91F9-4F67-884B-0557BD98E534}" type="pres">
      <dgm:prSet presAssocID="{CEA2FA23-DA65-487E-B9B1-8D037C693545}" presName="cycle" presStyleCnt="0"/>
      <dgm:spPr/>
    </dgm:pt>
    <dgm:pt modelId="{C4417E6D-3300-4581-AB61-62285BF63DA9}" type="pres">
      <dgm:prSet presAssocID="{CEA2FA23-DA65-487E-B9B1-8D037C693545}" presName="srcNode" presStyleLbl="node1" presStyleIdx="0" presStyleCnt="7"/>
      <dgm:spPr/>
    </dgm:pt>
    <dgm:pt modelId="{2F5EF736-1C31-45E6-B603-64F8ACECF7BC}" type="pres">
      <dgm:prSet presAssocID="{CEA2FA23-DA65-487E-B9B1-8D037C693545}" presName="conn" presStyleLbl="parChTrans1D2" presStyleIdx="0" presStyleCnt="1"/>
      <dgm:spPr/>
      <dgm:t>
        <a:bodyPr/>
        <a:lstStyle/>
        <a:p>
          <a:endParaRPr lang="ru-RU"/>
        </a:p>
      </dgm:t>
    </dgm:pt>
    <dgm:pt modelId="{EFD6CA2B-C2FD-4213-A5D8-5BEF255B07D6}" type="pres">
      <dgm:prSet presAssocID="{CEA2FA23-DA65-487E-B9B1-8D037C693545}" presName="extraNode" presStyleLbl="node1" presStyleIdx="0" presStyleCnt="7"/>
      <dgm:spPr/>
    </dgm:pt>
    <dgm:pt modelId="{ABF45CD7-74A9-4647-933F-54DFF775E4C5}" type="pres">
      <dgm:prSet presAssocID="{CEA2FA23-DA65-487E-B9B1-8D037C693545}" presName="dstNode" presStyleLbl="node1" presStyleIdx="0" presStyleCnt="7"/>
      <dgm:spPr/>
    </dgm:pt>
    <dgm:pt modelId="{9DB55705-5341-418F-B9A4-9234D392CF71}" type="pres">
      <dgm:prSet presAssocID="{5A9DFF72-1307-4365-993D-2D1B791C09D8}" presName="text_1" presStyleLbl="node1" presStyleIdx="0" presStyleCnt="7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5914-ED67-43B0-892B-1822D3258519}" type="pres">
      <dgm:prSet presAssocID="{5A9DFF72-1307-4365-993D-2D1B791C09D8}" presName="accent_1" presStyleCnt="0"/>
      <dgm:spPr/>
    </dgm:pt>
    <dgm:pt modelId="{BB8DC11B-B3C1-4291-B07C-98E300362324}" type="pres">
      <dgm:prSet presAssocID="{5A9DFF72-1307-4365-993D-2D1B791C09D8}" presName="accentRepeatNode" presStyleLbl="solidFgAcc1" presStyleIdx="0" presStyleCnt="7"/>
      <dgm:spPr>
        <a:ln>
          <a:solidFill>
            <a:schemeClr val="accent1"/>
          </a:solidFill>
        </a:ln>
      </dgm:spPr>
    </dgm:pt>
    <dgm:pt modelId="{222E206F-5222-44BB-8013-70EC6BBC8079}" type="pres">
      <dgm:prSet presAssocID="{97F716AD-DCF2-4F23-BC17-D5C23FE44481}" presName="text_2" presStyleLbl="node1" presStyleIdx="1" presStyleCnt="7" custScaleY="110000">
        <dgm:presLayoutVars>
          <dgm:bulletEnabled val="1"/>
        </dgm:presLayoutVars>
      </dgm:prSet>
      <dgm:spPr>
        <a:xfrm>
          <a:off x="1677958" y="1951649"/>
          <a:ext cx="12587941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048819A-734F-4AEF-8891-74040C32EBDD}" type="pres">
      <dgm:prSet presAssocID="{97F716AD-DCF2-4F23-BC17-D5C23FE44481}" presName="accent_2" presStyleCnt="0"/>
      <dgm:spPr/>
    </dgm:pt>
    <dgm:pt modelId="{359C06EA-83DC-4846-AA35-7DB6064B5B9A}" type="pres">
      <dgm:prSet presAssocID="{97F716AD-DCF2-4F23-BC17-D5C23FE44481}" presName="accentRepeatNode" presStyleLbl="solidFgAcc1" presStyleIdx="1" presStyleCnt="7"/>
      <dgm:spPr>
        <a:ln>
          <a:solidFill>
            <a:schemeClr val="accent1"/>
          </a:solidFill>
        </a:ln>
      </dgm:spPr>
    </dgm:pt>
    <dgm:pt modelId="{71B1848E-DB61-45FE-8275-4E64F4447884}" type="pres">
      <dgm:prSet presAssocID="{D67A89DE-5347-45A1-9321-A4266EB6716F}" presName="text_3" presStyleLbl="node1" presStyleIdx="2" presStyleCnt="7" custScaleY="110000">
        <dgm:presLayoutVars>
          <dgm:bulletEnabled val="1"/>
        </dgm:presLayoutVars>
      </dgm:prSet>
      <dgm:spPr>
        <a:xfrm>
          <a:off x="2174357" y="3451851"/>
          <a:ext cx="12091543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DA90D41A-5836-4ADE-9445-9171191274ED}" type="pres">
      <dgm:prSet presAssocID="{D67A89DE-5347-45A1-9321-A4266EB6716F}" presName="accent_3" presStyleCnt="0"/>
      <dgm:spPr/>
    </dgm:pt>
    <dgm:pt modelId="{BBCA8ACD-5E30-464A-A377-37D40107754B}" type="pres">
      <dgm:prSet presAssocID="{D67A89DE-5347-45A1-9321-A4266EB6716F}" presName="accentRepeatNode" presStyleLbl="solidFgAcc1" presStyleIdx="2" presStyleCnt="7"/>
      <dgm:spPr>
        <a:ln>
          <a:solidFill>
            <a:schemeClr val="accent1"/>
          </a:solidFill>
        </a:ln>
      </dgm:spPr>
    </dgm:pt>
    <dgm:pt modelId="{DE9C98EE-04F7-4524-B899-D96B546D7A75}" type="pres">
      <dgm:prSet presAssocID="{D4D187C6-3D87-479B-9E78-58D420AD829B}" presName="text_4" presStyleLbl="node1" presStyleIdx="3" presStyleCnt="7" custScaleY="110000">
        <dgm:presLayoutVars>
          <dgm:bulletEnabled val="1"/>
        </dgm:presLayoutVars>
      </dgm:prSet>
      <dgm:spPr>
        <a:xfrm>
          <a:off x="2332852" y="4953154"/>
          <a:ext cx="11933047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BBA4A3A7-DB78-4107-95DB-BA6DB081084D}" type="pres">
      <dgm:prSet presAssocID="{D4D187C6-3D87-479B-9E78-58D420AD829B}" presName="accent_4" presStyleCnt="0"/>
      <dgm:spPr/>
    </dgm:pt>
    <dgm:pt modelId="{CB0DF9F7-D3A2-4D13-A5DA-2F3E6C71E186}" type="pres">
      <dgm:prSet presAssocID="{D4D187C6-3D87-479B-9E78-58D420AD829B}" presName="accentRepeatNode" presStyleLbl="solidFgAcc1" presStyleIdx="3" presStyleCnt="7"/>
      <dgm:spPr>
        <a:ln>
          <a:solidFill>
            <a:schemeClr val="accent1"/>
          </a:solidFill>
        </a:ln>
      </dgm:spPr>
    </dgm:pt>
    <dgm:pt modelId="{B9BE70C0-F320-425C-AD6A-12BC12B4D9B7}" type="pres">
      <dgm:prSet presAssocID="{7B0AA2FF-E14E-45CC-B95B-136C83FBFCA8}" presName="text_5" presStyleLbl="node1" presStyleIdx="4" presStyleCnt="7" custScaleY="110000">
        <dgm:presLayoutVars>
          <dgm:bulletEnabled val="1"/>
        </dgm:presLayoutVars>
      </dgm:prSet>
      <dgm:spPr>
        <a:xfrm>
          <a:off x="2174357" y="6454456"/>
          <a:ext cx="12091543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A73442B9-DA6E-4E59-996D-FD7BB3CF0D8F}" type="pres">
      <dgm:prSet presAssocID="{7B0AA2FF-E14E-45CC-B95B-136C83FBFCA8}" presName="accent_5" presStyleCnt="0"/>
      <dgm:spPr/>
    </dgm:pt>
    <dgm:pt modelId="{C645B624-7765-4706-95B4-2B23FF1D170B}" type="pres">
      <dgm:prSet presAssocID="{7B0AA2FF-E14E-45CC-B95B-136C83FBFCA8}" presName="accentRepeatNode" presStyleLbl="solidFgAcc1" presStyleIdx="4" presStyleCnt="7"/>
      <dgm:spPr>
        <a:ln>
          <a:solidFill>
            <a:schemeClr val="accent1"/>
          </a:solidFill>
        </a:ln>
      </dgm:spPr>
    </dgm:pt>
    <dgm:pt modelId="{F8CAEC90-2FDA-4247-82B5-A84E2886BA12}" type="pres">
      <dgm:prSet presAssocID="{01B91BF6-1CA3-4F56-B796-4E7EA0EB9009}" presName="text_6" presStyleLbl="node1" presStyleIdx="5" presStyleCnt="7" custScaleY="110000">
        <dgm:presLayoutVars>
          <dgm:bulletEnabled val="1"/>
        </dgm:presLayoutVars>
      </dgm:prSet>
      <dgm:spPr>
        <a:xfrm>
          <a:off x="1677958" y="7954658"/>
          <a:ext cx="12587941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406A066-5CAA-4123-BDD9-8577CD3AA88A}" type="pres">
      <dgm:prSet presAssocID="{01B91BF6-1CA3-4F56-B796-4E7EA0EB9009}" presName="accent_6" presStyleCnt="0"/>
      <dgm:spPr/>
    </dgm:pt>
    <dgm:pt modelId="{3CC1D5F0-6716-4E8E-AE07-8962D2EFCA3A}" type="pres">
      <dgm:prSet presAssocID="{01B91BF6-1CA3-4F56-B796-4E7EA0EB9009}" presName="accentRepeatNode" presStyleLbl="solidFgAcc1" presStyleIdx="5" presStyleCnt="7"/>
      <dgm:spPr>
        <a:ln>
          <a:solidFill>
            <a:schemeClr val="accent1"/>
          </a:solidFill>
        </a:ln>
      </dgm:spPr>
    </dgm:pt>
    <dgm:pt modelId="{74B41F62-4A64-4382-B69B-0C6A785B4503}" type="pres">
      <dgm:prSet presAssocID="{46117A8F-33BC-434A-B269-4B003F359C50}" presName="text_7" presStyleLbl="node1" presStyleIdx="6" presStyleCnt="7" custScaleY="110000">
        <dgm:presLayoutVars>
          <dgm:bulletEnabled val="1"/>
        </dgm:presLayoutVars>
      </dgm:prSet>
      <dgm:spPr>
        <a:xfrm>
          <a:off x="772114" y="9455961"/>
          <a:ext cx="13493786" cy="110030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7E2AC956-361D-4098-B4A4-02B390744E38}" type="pres">
      <dgm:prSet presAssocID="{46117A8F-33BC-434A-B269-4B003F359C50}" presName="accent_7" presStyleCnt="0"/>
      <dgm:spPr/>
    </dgm:pt>
    <dgm:pt modelId="{128649FC-E558-4396-892D-AF37E943D60B}" type="pres">
      <dgm:prSet presAssocID="{46117A8F-33BC-434A-B269-4B003F359C50}" presName="accentRepeatNode" presStyleLbl="solidFgAcc1" presStyleIdx="6" presStyleCnt="7"/>
      <dgm:spPr>
        <a:ln>
          <a:solidFill>
            <a:schemeClr val="accent1"/>
          </a:solidFill>
        </a:ln>
      </dgm:spPr>
    </dgm:pt>
  </dgm:ptLst>
  <dgm:cxnLst>
    <dgm:cxn modelId="{E9E4E420-A552-4FFD-9BDD-828061BD3083}" type="presOf" srcId="{46117A8F-33BC-434A-B269-4B003F359C50}" destId="{74B41F62-4A64-4382-B69B-0C6A785B4503}" srcOrd="0" destOrd="0" presId="urn:microsoft.com/office/officeart/2008/layout/VerticalCurvedList"/>
    <dgm:cxn modelId="{79336596-9BCF-48D9-A9FC-7FD70029B882}" type="presOf" srcId="{97F716AD-DCF2-4F23-BC17-D5C23FE44481}" destId="{222E206F-5222-44BB-8013-70EC6BBC8079}" srcOrd="0" destOrd="0" presId="urn:microsoft.com/office/officeart/2008/layout/VerticalCurvedList"/>
    <dgm:cxn modelId="{33E49C6E-6FA9-41BE-8E12-39106A5A7090}" type="presOf" srcId="{5A9DFF72-1307-4365-993D-2D1B791C09D8}" destId="{9DB55705-5341-418F-B9A4-9234D392CF71}" srcOrd="0" destOrd="0" presId="urn:microsoft.com/office/officeart/2008/layout/VerticalCurvedList"/>
    <dgm:cxn modelId="{2F0B5F5E-D5F7-425B-BC55-6A81EB16AE6B}" srcId="{CEA2FA23-DA65-487E-B9B1-8D037C693545}" destId="{46117A8F-33BC-434A-B269-4B003F359C50}" srcOrd="6" destOrd="0" parTransId="{52AE00A9-4B65-480B-ADBF-3D25B0D62EBF}" sibTransId="{29969FA8-0426-452B-8A78-872B44D2FE65}"/>
    <dgm:cxn modelId="{1979DBA0-49EE-41B0-B19C-8A2FA7BCD760}" type="presOf" srcId="{7B0AA2FF-E14E-45CC-B95B-136C83FBFCA8}" destId="{B9BE70C0-F320-425C-AD6A-12BC12B4D9B7}" srcOrd="0" destOrd="0" presId="urn:microsoft.com/office/officeart/2008/layout/VerticalCurvedList"/>
    <dgm:cxn modelId="{E334D0E5-054A-48F2-A7E6-11219A78BE10}" type="presOf" srcId="{825FE30C-EF60-42AC-B674-C5B8187059DF}" destId="{2F5EF736-1C31-45E6-B603-64F8ACECF7BC}" srcOrd="0" destOrd="0" presId="urn:microsoft.com/office/officeart/2008/layout/VerticalCurvedList"/>
    <dgm:cxn modelId="{CAD5EAAA-5A64-4FEC-95A3-32111540866F}" srcId="{CEA2FA23-DA65-487E-B9B1-8D037C693545}" destId="{5A9DFF72-1307-4365-993D-2D1B791C09D8}" srcOrd="0" destOrd="0" parTransId="{E2D62521-4754-4E63-8DFB-E3304D0808B7}" sibTransId="{825FE30C-EF60-42AC-B674-C5B8187059DF}"/>
    <dgm:cxn modelId="{1377BAF2-3325-436A-95BB-9BBBA57070D2}" type="presOf" srcId="{CEA2FA23-DA65-487E-B9B1-8D037C693545}" destId="{2BAF65D6-531B-4CB5-8D0B-5DCC92C8EF0D}" srcOrd="0" destOrd="0" presId="urn:microsoft.com/office/officeart/2008/layout/VerticalCurvedList"/>
    <dgm:cxn modelId="{99D24B7F-ED4E-405D-A883-2231F88E98AD}" type="presOf" srcId="{D4D187C6-3D87-479B-9E78-58D420AD829B}" destId="{DE9C98EE-04F7-4524-B899-D96B546D7A75}" srcOrd="0" destOrd="0" presId="urn:microsoft.com/office/officeart/2008/layout/VerticalCurvedList"/>
    <dgm:cxn modelId="{CB77DD47-07F9-40AC-BE08-285A9D411C0C}" type="presOf" srcId="{01B91BF6-1CA3-4F56-B796-4E7EA0EB9009}" destId="{F8CAEC90-2FDA-4247-82B5-A84E2886BA12}" srcOrd="0" destOrd="0" presId="urn:microsoft.com/office/officeart/2008/layout/VerticalCurvedList"/>
    <dgm:cxn modelId="{8C25D005-7636-47B5-9AF2-3C3582FE8CDE}" srcId="{CEA2FA23-DA65-487E-B9B1-8D037C693545}" destId="{01B91BF6-1CA3-4F56-B796-4E7EA0EB9009}" srcOrd="5" destOrd="0" parTransId="{EECDFD57-0DDB-4F10-9598-E23CD9A7C56D}" sibTransId="{51A0A619-57AA-48BC-B5C3-F7347FE470F3}"/>
    <dgm:cxn modelId="{2BF182ED-7CE2-4EDC-BF94-2621C870505A}" srcId="{CEA2FA23-DA65-487E-B9B1-8D037C693545}" destId="{D67A89DE-5347-45A1-9321-A4266EB6716F}" srcOrd="2" destOrd="0" parTransId="{375E6FEA-2C77-4FC3-9A5E-E7E9162C67F1}" sibTransId="{41FD34CB-0DAD-4194-9DC2-90757C4F21A4}"/>
    <dgm:cxn modelId="{D3244A8B-6504-41D4-A899-B086A9BFF4AA}" srcId="{CEA2FA23-DA65-487E-B9B1-8D037C693545}" destId="{D4D187C6-3D87-479B-9E78-58D420AD829B}" srcOrd="3" destOrd="0" parTransId="{1F67712F-E448-4F55-8472-AE4D612CB4D9}" sibTransId="{1963A9BB-2BCA-4E88-952D-74B0F1E462A2}"/>
    <dgm:cxn modelId="{23DF4FBC-39E5-4856-A534-2B5B18C3BCBB}" srcId="{CEA2FA23-DA65-487E-B9B1-8D037C693545}" destId="{7B0AA2FF-E14E-45CC-B95B-136C83FBFCA8}" srcOrd="4" destOrd="0" parTransId="{8A03227C-B4C0-4A75-A321-D197748FF742}" sibTransId="{0F8D5D84-141A-43E9-8779-2C93307A314E}"/>
    <dgm:cxn modelId="{6FDE4BBF-11AB-448D-BAF8-446DDC37C1E6}" srcId="{CEA2FA23-DA65-487E-B9B1-8D037C693545}" destId="{97F716AD-DCF2-4F23-BC17-D5C23FE44481}" srcOrd="1" destOrd="0" parTransId="{6EB03A56-83A4-4B41-95F0-B055FAA57919}" sibTransId="{5DD74DFE-2D8D-4B40-831E-08F93693C627}"/>
    <dgm:cxn modelId="{4A20D51D-2B65-4759-8BB6-1BEADAA7690F}" type="presOf" srcId="{D67A89DE-5347-45A1-9321-A4266EB6716F}" destId="{71B1848E-DB61-45FE-8275-4E64F4447884}" srcOrd="0" destOrd="0" presId="urn:microsoft.com/office/officeart/2008/layout/VerticalCurvedList"/>
    <dgm:cxn modelId="{E07C7475-52E9-4803-ADB6-9D0A32472FEE}" type="presParOf" srcId="{2BAF65D6-531B-4CB5-8D0B-5DCC92C8EF0D}" destId="{EC3941B1-39D5-4338-9EB4-D4AC04569E4B}" srcOrd="0" destOrd="0" presId="urn:microsoft.com/office/officeart/2008/layout/VerticalCurvedList"/>
    <dgm:cxn modelId="{9AD492F0-0CBB-4932-BB9C-44D1FAC77D35}" type="presParOf" srcId="{EC3941B1-39D5-4338-9EB4-D4AC04569E4B}" destId="{6CC0E98C-91F9-4F67-884B-0557BD98E534}" srcOrd="0" destOrd="0" presId="urn:microsoft.com/office/officeart/2008/layout/VerticalCurvedList"/>
    <dgm:cxn modelId="{44B79772-5755-402B-8490-8EBACEA3BBC9}" type="presParOf" srcId="{6CC0E98C-91F9-4F67-884B-0557BD98E534}" destId="{C4417E6D-3300-4581-AB61-62285BF63DA9}" srcOrd="0" destOrd="0" presId="urn:microsoft.com/office/officeart/2008/layout/VerticalCurvedList"/>
    <dgm:cxn modelId="{7A9001D7-50D6-430E-837F-9245DABE4CB6}" type="presParOf" srcId="{6CC0E98C-91F9-4F67-884B-0557BD98E534}" destId="{2F5EF736-1C31-45E6-B603-64F8ACECF7BC}" srcOrd="1" destOrd="0" presId="urn:microsoft.com/office/officeart/2008/layout/VerticalCurvedList"/>
    <dgm:cxn modelId="{DCA56441-0810-48AD-ABBD-F92175C65D79}" type="presParOf" srcId="{6CC0E98C-91F9-4F67-884B-0557BD98E534}" destId="{EFD6CA2B-C2FD-4213-A5D8-5BEF255B07D6}" srcOrd="2" destOrd="0" presId="urn:microsoft.com/office/officeart/2008/layout/VerticalCurvedList"/>
    <dgm:cxn modelId="{8F659AF9-A312-4C89-A2A7-C40ADB39F8BC}" type="presParOf" srcId="{6CC0E98C-91F9-4F67-884B-0557BD98E534}" destId="{ABF45CD7-74A9-4647-933F-54DFF775E4C5}" srcOrd="3" destOrd="0" presId="urn:microsoft.com/office/officeart/2008/layout/VerticalCurvedList"/>
    <dgm:cxn modelId="{2F621941-1684-4CB5-B624-46A7246AF615}" type="presParOf" srcId="{EC3941B1-39D5-4338-9EB4-D4AC04569E4B}" destId="{9DB55705-5341-418F-B9A4-9234D392CF71}" srcOrd="1" destOrd="0" presId="urn:microsoft.com/office/officeart/2008/layout/VerticalCurvedList"/>
    <dgm:cxn modelId="{C5E311A7-8262-4C8D-9536-E5BDC435838C}" type="presParOf" srcId="{EC3941B1-39D5-4338-9EB4-D4AC04569E4B}" destId="{83005914-ED67-43B0-892B-1822D3258519}" srcOrd="2" destOrd="0" presId="urn:microsoft.com/office/officeart/2008/layout/VerticalCurvedList"/>
    <dgm:cxn modelId="{64EBFC16-2301-4C18-B4CF-C9F0885630A5}" type="presParOf" srcId="{83005914-ED67-43B0-892B-1822D3258519}" destId="{BB8DC11B-B3C1-4291-B07C-98E300362324}" srcOrd="0" destOrd="0" presId="urn:microsoft.com/office/officeart/2008/layout/VerticalCurvedList"/>
    <dgm:cxn modelId="{78719C38-5257-4C1B-A413-426A7E8E93D7}" type="presParOf" srcId="{EC3941B1-39D5-4338-9EB4-D4AC04569E4B}" destId="{222E206F-5222-44BB-8013-70EC6BBC8079}" srcOrd="3" destOrd="0" presId="urn:microsoft.com/office/officeart/2008/layout/VerticalCurvedList"/>
    <dgm:cxn modelId="{4ECE44CE-BAC2-4F4F-A7DD-254D2D1E36C8}" type="presParOf" srcId="{EC3941B1-39D5-4338-9EB4-D4AC04569E4B}" destId="{1048819A-734F-4AEF-8891-74040C32EBDD}" srcOrd="4" destOrd="0" presId="urn:microsoft.com/office/officeart/2008/layout/VerticalCurvedList"/>
    <dgm:cxn modelId="{97F833E8-E8AF-4C6A-831D-3BF1701963D7}" type="presParOf" srcId="{1048819A-734F-4AEF-8891-74040C32EBDD}" destId="{359C06EA-83DC-4846-AA35-7DB6064B5B9A}" srcOrd="0" destOrd="0" presId="urn:microsoft.com/office/officeart/2008/layout/VerticalCurvedList"/>
    <dgm:cxn modelId="{F56D9AF7-279A-42FC-A078-7D12B1EBF2F5}" type="presParOf" srcId="{EC3941B1-39D5-4338-9EB4-D4AC04569E4B}" destId="{71B1848E-DB61-45FE-8275-4E64F4447884}" srcOrd="5" destOrd="0" presId="urn:microsoft.com/office/officeart/2008/layout/VerticalCurvedList"/>
    <dgm:cxn modelId="{D6CE7430-7BD6-4BBB-86FD-0E92FDE6E56D}" type="presParOf" srcId="{EC3941B1-39D5-4338-9EB4-D4AC04569E4B}" destId="{DA90D41A-5836-4ADE-9445-9171191274ED}" srcOrd="6" destOrd="0" presId="urn:microsoft.com/office/officeart/2008/layout/VerticalCurvedList"/>
    <dgm:cxn modelId="{82CF5114-36F4-4566-BB21-B3207D4C001B}" type="presParOf" srcId="{DA90D41A-5836-4ADE-9445-9171191274ED}" destId="{BBCA8ACD-5E30-464A-A377-37D40107754B}" srcOrd="0" destOrd="0" presId="urn:microsoft.com/office/officeart/2008/layout/VerticalCurvedList"/>
    <dgm:cxn modelId="{7D6F0469-1351-4A09-BDD3-D8F62F7BFABD}" type="presParOf" srcId="{EC3941B1-39D5-4338-9EB4-D4AC04569E4B}" destId="{DE9C98EE-04F7-4524-B899-D96B546D7A75}" srcOrd="7" destOrd="0" presId="urn:microsoft.com/office/officeart/2008/layout/VerticalCurvedList"/>
    <dgm:cxn modelId="{331624D5-8559-4B8A-A861-4F840DCC8097}" type="presParOf" srcId="{EC3941B1-39D5-4338-9EB4-D4AC04569E4B}" destId="{BBA4A3A7-DB78-4107-95DB-BA6DB081084D}" srcOrd="8" destOrd="0" presId="urn:microsoft.com/office/officeart/2008/layout/VerticalCurvedList"/>
    <dgm:cxn modelId="{1A4D16E4-B559-4E5D-A588-D104C6329C40}" type="presParOf" srcId="{BBA4A3A7-DB78-4107-95DB-BA6DB081084D}" destId="{CB0DF9F7-D3A2-4D13-A5DA-2F3E6C71E186}" srcOrd="0" destOrd="0" presId="urn:microsoft.com/office/officeart/2008/layout/VerticalCurvedList"/>
    <dgm:cxn modelId="{C60A9050-B990-42B1-B280-619C0AFDDFB6}" type="presParOf" srcId="{EC3941B1-39D5-4338-9EB4-D4AC04569E4B}" destId="{B9BE70C0-F320-425C-AD6A-12BC12B4D9B7}" srcOrd="9" destOrd="0" presId="urn:microsoft.com/office/officeart/2008/layout/VerticalCurvedList"/>
    <dgm:cxn modelId="{EC599F12-A65D-4F9F-A590-FD8B160BF372}" type="presParOf" srcId="{EC3941B1-39D5-4338-9EB4-D4AC04569E4B}" destId="{A73442B9-DA6E-4E59-996D-FD7BB3CF0D8F}" srcOrd="10" destOrd="0" presId="urn:microsoft.com/office/officeart/2008/layout/VerticalCurvedList"/>
    <dgm:cxn modelId="{29EF17AF-88AF-4C15-AD43-4593374A5FE6}" type="presParOf" srcId="{A73442B9-DA6E-4E59-996D-FD7BB3CF0D8F}" destId="{C645B624-7765-4706-95B4-2B23FF1D170B}" srcOrd="0" destOrd="0" presId="urn:microsoft.com/office/officeart/2008/layout/VerticalCurvedList"/>
    <dgm:cxn modelId="{430A9990-076B-44CB-9C0F-B7E648919792}" type="presParOf" srcId="{EC3941B1-39D5-4338-9EB4-D4AC04569E4B}" destId="{F8CAEC90-2FDA-4247-82B5-A84E2886BA12}" srcOrd="11" destOrd="0" presId="urn:microsoft.com/office/officeart/2008/layout/VerticalCurvedList"/>
    <dgm:cxn modelId="{CDDA1484-66CC-42DC-B885-D78436BC2CCF}" type="presParOf" srcId="{EC3941B1-39D5-4338-9EB4-D4AC04569E4B}" destId="{5406A066-5CAA-4123-BDD9-8577CD3AA88A}" srcOrd="12" destOrd="0" presId="urn:microsoft.com/office/officeart/2008/layout/VerticalCurvedList"/>
    <dgm:cxn modelId="{36431E3E-646A-4AF9-8ED3-93AADF4E8D5C}" type="presParOf" srcId="{5406A066-5CAA-4123-BDD9-8577CD3AA88A}" destId="{3CC1D5F0-6716-4E8E-AE07-8962D2EFCA3A}" srcOrd="0" destOrd="0" presId="urn:microsoft.com/office/officeart/2008/layout/VerticalCurvedList"/>
    <dgm:cxn modelId="{F9285BAC-55C6-492D-9F64-C3AA30BCC31F}" type="presParOf" srcId="{EC3941B1-39D5-4338-9EB4-D4AC04569E4B}" destId="{74B41F62-4A64-4382-B69B-0C6A785B4503}" srcOrd="13" destOrd="0" presId="urn:microsoft.com/office/officeart/2008/layout/VerticalCurvedList"/>
    <dgm:cxn modelId="{B593EF52-0304-4D34-8437-6E971776F9F9}" type="presParOf" srcId="{EC3941B1-39D5-4338-9EB4-D4AC04569E4B}" destId="{7E2AC956-361D-4098-B4A4-02B390744E38}" srcOrd="14" destOrd="0" presId="urn:microsoft.com/office/officeart/2008/layout/VerticalCurvedList"/>
    <dgm:cxn modelId="{64C77B59-7C9C-4BFB-8147-89243DE0668F}" type="presParOf" srcId="{7E2AC956-361D-4098-B4A4-02B390744E38}" destId="{128649FC-E558-4396-892D-AF37E943D6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74F7ED-90DD-4B97-8F66-AD8DBA25D97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5E1AE61A-6C96-4481-9158-D6CADBE5CC5E}">
      <dgm:prSet phldrT="[Текст]" custT="1"/>
      <dgm:spPr/>
      <dgm:t>
        <a:bodyPr/>
        <a:lstStyle/>
        <a:p>
          <a:pPr algn="l"/>
          <a:r>
            <a:rPr lang="ru-RU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Утверждена </a:t>
          </a:r>
          <a:r>
            <a:rPr lang="ru-RU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Дорожная карта по модернизации 74 </a:t>
          </a:r>
          <a:r>
            <a:rPr lang="ru-RU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торговых рынков</a:t>
          </a:r>
          <a:endParaRPr lang="ru-RU" sz="3200" dirty="0">
            <a:solidFill>
              <a:schemeClr val="bg1"/>
            </a:solidFill>
          </a:endParaRPr>
        </a:p>
      </dgm:t>
    </dgm:pt>
    <dgm:pt modelId="{99777887-8908-4946-A681-953FBF526990}" type="parTrans" cxnId="{5CAF1B6B-363A-48C8-8581-3E3BD763F4D8}">
      <dgm:prSet/>
      <dgm:spPr/>
      <dgm:t>
        <a:bodyPr/>
        <a:lstStyle/>
        <a:p>
          <a:endParaRPr lang="ru-RU"/>
        </a:p>
      </dgm:t>
    </dgm:pt>
    <dgm:pt modelId="{FAAC7CB3-F48E-4C31-8025-22F607A71ECE}" type="sibTrans" cxnId="{5CAF1B6B-363A-48C8-8581-3E3BD763F4D8}">
      <dgm:prSet/>
      <dgm:spPr/>
      <dgm:t>
        <a:bodyPr/>
        <a:lstStyle/>
        <a:p>
          <a:endParaRPr lang="ru-RU"/>
        </a:p>
      </dgm:t>
    </dgm:pt>
    <dgm:pt modelId="{E360512E-82D7-429A-8BC3-13D341EAA31F}">
      <dgm:prSet phldrT="[Текст]" custT="1"/>
      <dgm:spPr/>
      <dgm:t>
        <a:bodyPr/>
        <a:lstStyle/>
        <a:p>
          <a:pPr algn="l"/>
          <a:r>
            <a:rPr lang="ru-RU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Проводится </a:t>
          </a:r>
          <a:r>
            <a:rPr lang="ru-RU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цифровизация торговых рынков </a:t>
          </a:r>
          <a:r>
            <a:rPr lang="ru-RU" sz="28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(</a:t>
          </a:r>
          <a:r>
            <a:rPr lang="en-US" sz="28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QR</a:t>
          </a:r>
          <a:r>
            <a:rPr lang="ru-RU" sz="28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 коды с указанием полной информации о рынке, подачи жалобы)</a:t>
          </a:r>
          <a:endParaRPr lang="ru-RU" sz="3200" dirty="0">
            <a:solidFill>
              <a:schemeClr val="bg1"/>
            </a:solidFill>
          </a:endParaRPr>
        </a:p>
      </dgm:t>
    </dgm:pt>
    <dgm:pt modelId="{A0330F3E-4B08-418D-B478-14651DAEC57C}" type="parTrans" cxnId="{52AF58FF-C13B-45A7-8DCA-BFFF5E239FCF}">
      <dgm:prSet/>
      <dgm:spPr/>
      <dgm:t>
        <a:bodyPr/>
        <a:lstStyle/>
        <a:p>
          <a:endParaRPr lang="ru-RU"/>
        </a:p>
      </dgm:t>
    </dgm:pt>
    <dgm:pt modelId="{AF028488-163C-4E9E-A474-C800E6C01DA1}" type="sibTrans" cxnId="{52AF58FF-C13B-45A7-8DCA-BFFF5E239FCF}">
      <dgm:prSet/>
      <dgm:spPr/>
      <dgm:t>
        <a:bodyPr/>
        <a:lstStyle/>
        <a:p>
          <a:endParaRPr lang="ru-RU"/>
        </a:p>
      </dgm:t>
    </dgm:pt>
    <dgm:pt modelId="{654B6357-918F-44E5-8ABC-89024A470BE8}">
      <dgm:prSet phldrT="[Текст]" custT="1"/>
      <dgm:spPr/>
      <dgm:t>
        <a:bodyPr/>
        <a:lstStyle/>
        <a:p>
          <a:pPr algn="l"/>
          <a:r>
            <a:rPr lang="ru-RU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Исключена возможность деятельности универсальных торговых рынков в виде нестационарных торговых объектов в  столице и городах республиканского значения</a:t>
          </a:r>
          <a:endParaRPr lang="ru-RU" sz="3200" dirty="0">
            <a:solidFill>
              <a:schemeClr val="bg1"/>
            </a:solidFill>
          </a:endParaRPr>
        </a:p>
      </dgm:t>
    </dgm:pt>
    <dgm:pt modelId="{B6DE136C-85F8-420D-9B96-4E2B7B992072}" type="parTrans" cxnId="{F74B9D9B-EFAF-4098-8CBB-A92CE8BCD072}">
      <dgm:prSet/>
      <dgm:spPr/>
      <dgm:t>
        <a:bodyPr/>
        <a:lstStyle/>
        <a:p>
          <a:endParaRPr lang="ru-RU"/>
        </a:p>
      </dgm:t>
    </dgm:pt>
    <dgm:pt modelId="{8759B73E-9359-4AB2-96ED-D053ED7CF246}" type="sibTrans" cxnId="{F74B9D9B-EFAF-4098-8CBB-A92CE8BCD072}">
      <dgm:prSet/>
      <dgm:spPr/>
      <dgm:t>
        <a:bodyPr/>
        <a:lstStyle/>
        <a:p>
          <a:endParaRPr lang="ru-RU"/>
        </a:p>
      </dgm:t>
    </dgm:pt>
    <dgm:pt modelId="{81819985-22F9-42FB-94B0-E11A30066EA2}">
      <dgm:prSet phldrT="[Текст]" custT="1"/>
      <dgm:spPr/>
      <dgm:t>
        <a:bodyPr/>
        <a:lstStyle/>
        <a:p>
          <a:pPr algn="l"/>
          <a:r>
            <a:rPr lang="ru-RU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Утверждены ПРАВИЛА организации деятельности торговых рынков </a:t>
          </a:r>
          <a:r>
            <a:rPr lang="ru-RU" sz="2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(регламент работы рынка, взаимодействие с арендаторами - МСБ, указание в договоре стоимости услуг аренды и пр.)</a:t>
          </a:r>
          <a:endParaRPr lang="ru-RU" sz="2800" dirty="0">
            <a:solidFill>
              <a:schemeClr val="bg1"/>
            </a:solidFill>
          </a:endParaRPr>
        </a:p>
      </dgm:t>
    </dgm:pt>
    <dgm:pt modelId="{AD43F51A-F2D8-4AD3-A24B-5631689FFE85}" type="parTrans" cxnId="{80F5941A-CEE1-4C5A-83D4-359C897C9D54}">
      <dgm:prSet/>
      <dgm:spPr/>
      <dgm:t>
        <a:bodyPr/>
        <a:lstStyle/>
        <a:p>
          <a:endParaRPr lang="ru-RU"/>
        </a:p>
      </dgm:t>
    </dgm:pt>
    <dgm:pt modelId="{ED407BF4-53FF-4FD9-919A-6EB0DDB2B254}" type="sibTrans" cxnId="{80F5941A-CEE1-4C5A-83D4-359C897C9D54}">
      <dgm:prSet/>
      <dgm:spPr/>
      <dgm:t>
        <a:bodyPr/>
        <a:lstStyle/>
        <a:p>
          <a:endParaRPr lang="ru-RU"/>
        </a:p>
      </dgm:t>
    </dgm:pt>
    <dgm:pt modelId="{AE28B854-AE15-44CB-8339-50754D82C75C}" type="pres">
      <dgm:prSet presAssocID="{2074F7ED-90DD-4B97-8F66-AD8DBA25D973}" presName="linearFlow" presStyleCnt="0">
        <dgm:presLayoutVars>
          <dgm:dir/>
          <dgm:resizeHandles val="exact"/>
        </dgm:presLayoutVars>
      </dgm:prSet>
      <dgm:spPr/>
    </dgm:pt>
    <dgm:pt modelId="{E044FB84-53A1-410B-96DF-269658391AF8}" type="pres">
      <dgm:prSet presAssocID="{5E1AE61A-6C96-4481-9158-D6CADBE5CC5E}" presName="composite" presStyleCnt="0"/>
      <dgm:spPr/>
    </dgm:pt>
    <dgm:pt modelId="{B9AFFA24-C8ED-4AA3-B33F-DBBA6A20CBBE}" type="pres">
      <dgm:prSet presAssocID="{5E1AE61A-6C96-4481-9158-D6CADBE5CC5E}" presName="imgShp" presStyleLbl="fgImgPlace1" presStyleIdx="0" presStyleCnt="4" custLinFactNeighborY="-1466"/>
      <dgm:spPr>
        <a:solidFill>
          <a:schemeClr val="bg2"/>
        </a:solidFill>
      </dgm:spPr>
    </dgm:pt>
    <dgm:pt modelId="{A0088814-EA56-48C7-ABDB-5A5253C82D0D}" type="pres">
      <dgm:prSet presAssocID="{5E1AE61A-6C96-4481-9158-D6CADBE5CC5E}" presName="txShp" presStyleLbl="node1" presStyleIdx="0" presStyleCnt="4" custScaleX="97866" custLinFactNeighborY="-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2D0F4-537C-4744-A985-0C0EFC06C610}" type="pres">
      <dgm:prSet presAssocID="{FAAC7CB3-F48E-4C31-8025-22F607A71ECE}" presName="spacing" presStyleCnt="0"/>
      <dgm:spPr/>
    </dgm:pt>
    <dgm:pt modelId="{6C26CC28-1453-4823-89B2-25736DBB0365}" type="pres">
      <dgm:prSet presAssocID="{E360512E-82D7-429A-8BC3-13D341EAA31F}" presName="composite" presStyleCnt="0"/>
      <dgm:spPr/>
    </dgm:pt>
    <dgm:pt modelId="{2F209B5B-5CDA-4596-AB8C-D779F30A455E}" type="pres">
      <dgm:prSet presAssocID="{E360512E-82D7-429A-8BC3-13D341EAA31F}" presName="imgShp" presStyleLbl="fgImgPlace1" presStyleIdx="1" presStyleCnt="4" custLinFactNeighborX="-2429" custLinFactNeighborY="-12111"/>
      <dgm:spPr>
        <a:solidFill>
          <a:schemeClr val="bg2"/>
        </a:solidFill>
      </dgm:spPr>
    </dgm:pt>
    <dgm:pt modelId="{5D45F38C-2B27-4668-9ACE-89659B599240}" type="pres">
      <dgm:prSet presAssocID="{E360512E-82D7-429A-8BC3-13D341EAA31F}" presName="txShp" presStyleLbl="node1" presStyleIdx="1" presStyleCnt="4" custScaleX="97866" custLinFactNeighborY="-9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C07AD-8418-449C-8458-DF8019C70A99}" type="pres">
      <dgm:prSet presAssocID="{AF028488-163C-4E9E-A474-C800E6C01DA1}" presName="spacing" presStyleCnt="0"/>
      <dgm:spPr/>
    </dgm:pt>
    <dgm:pt modelId="{63336B44-4EED-4099-8C0F-9A064F142958}" type="pres">
      <dgm:prSet presAssocID="{654B6357-918F-44E5-8ABC-89024A470BE8}" presName="composite" presStyleCnt="0"/>
      <dgm:spPr/>
    </dgm:pt>
    <dgm:pt modelId="{72831686-DAC2-4252-A287-C0FA82E70574}" type="pres">
      <dgm:prSet presAssocID="{654B6357-918F-44E5-8ABC-89024A470BE8}" presName="imgShp" presStyleLbl="fgImgPlace1" presStyleIdx="2" presStyleCnt="4" custLinFactNeighborY="-9653"/>
      <dgm:spPr>
        <a:solidFill>
          <a:schemeClr val="bg2"/>
        </a:solidFill>
      </dgm:spPr>
    </dgm:pt>
    <dgm:pt modelId="{E4D96355-A0E7-46DB-89A8-6BE6DE65AC03}" type="pres">
      <dgm:prSet presAssocID="{654B6357-918F-44E5-8ABC-89024A470BE8}" presName="txShp" presStyleLbl="node1" presStyleIdx="2" presStyleCnt="4" custScaleX="97866" custLinFactNeighborY="-9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44AAF-AECC-4D9F-8456-4E0EF544D36F}" type="pres">
      <dgm:prSet presAssocID="{8759B73E-9359-4AB2-96ED-D053ED7CF246}" presName="spacing" presStyleCnt="0"/>
      <dgm:spPr/>
    </dgm:pt>
    <dgm:pt modelId="{B86311BE-B3C8-479C-9930-AD244233C63C}" type="pres">
      <dgm:prSet presAssocID="{81819985-22F9-42FB-94B0-E11A30066EA2}" presName="composite" presStyleCnt="0"/>
      <dgm:spPr/>
    </dgm:pt>
    <dgm:pt modelId="{F0B4358A-2240-4FAA-B8BF-2BAB3C9FA853}" type="pres">
      <dgm:prSet presAssocID="{81819985-22F9-42FB-94B0-E11A30066EA2}" presName="imgShp" presStyleLbl="fgImgPlace1" presStyleIdx="3" presStyleCnt="4"/>
      <dgm:spPr>
        <a:solidFill>
          <a:schemeClr val="bg2"/>
        </a:solidFill>
      </dgm:spPr>
    </dgm:pt>
    <dgm:pt modelId="{63A2523C-D063-4471-97BA-84B9D7A5E84A}" type="pres">
      <dgm:prSet presAssocID="{81819985-22F9-42FB-94B0-E11A30066EA2}" presName="txShp" presStyleLbl="node1" presStyleIdx="3" presStyleCnt="4" custScaleX="97866" custLinFactNeighborY="-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637396-66A1-42F9-8E5F-5D2BA301BB6E}" type="presOf" srcId="{654B6357-918F-44E5-8ABC-89024A470BE8}" destId="{E4D96355-A0E7-46DB-89A8-6BE6DE65AC03}" srcOrd="0" destOrd="0" presId="urn:microsoft.com/office/officeart/2005/8/layout/vList3"/>
    <dgm:cxn modelId="{8D5A1F12-075C-44B1-8AB3-FE5A3248180C}" type="presOf" srcId="{5E1AE61A-6C96-4481-9158-D6CADBE5CC5E}" destId="{A0088814-EA56-48C7-ABDB-5A5253C82D0D}" srcOrd="0" destOrd="0" presId="urn:microsoft.com/office/officeart/2005/8/layout/vList3"/>
    <dgm:cxn modelId="{F74B9D9B-EFAF-4098-8CBB-A92CE8BCD072}" srcId="{2074F7ED-90DD-4B97-8F66-AD8DBA25D973}" destId="{654B6357-918F-44E5-8ABC-89024A470BE8}" srcOrd="2" destOrd="0" parTransId="{B6DE136C-85F8-420D-9B96-4E2B7B992072}" sibTransId="{8759B73E-9359-4AB2-96ED-D053ED7CF246}"/>
    <dgm:cxn modelId="{5CAF1B6B-363A-48C8-8581-3E3BD763F4D8}" srcId="{2074F7ED-90DD-4B97-8F66-AD8DBA25D973}" destId="{5E1AE61A-6C96-4481-9158-D6CADBE5CC5E}" srcOrd="0" destOrd="0" parTransId="{99777887-8908-4946-A681-953FBF526990}" sibTransId="{FAAC7CB3-F48E-4C31-8025-22F607A71ECE}"/>
    <dgm:cxn modelId="{2F24098B-B734-4D72-93FA-8C809C41773A}" type="presOf" srcId="{2074F7ED-90DD-4B97-8F66-AD8DBA25D973}" destId="{AE28B854-AE15-44CB-8339-50754D82C75C}" srcOrd="0" destOrd="0" presId="urn:microsoft.com/office/officeart/2005/8/layout/vList3"/>
    <dgm:cxn modelId="{80F5941A-CEE1-4C5A-83D4-359C897C9D54}" srcId="{2074F7ED-90DD-4B97-8F66-AD8DBA25D973}" destId="{81819985-22F9-42FB-94B0-E11A30066EA2}" srcOrd="3" destOrd="0" parTransId="{AD43F51A-F2D8-4AD3-A24B-5631689FFE85}" sibTransId="{ED407BF4-53FF-4FD9-919A-6EB0DDB2B254}"/>
    <dgm:cxn modelId="{B3A2CC69-AAB5-4188-A70E-8D1D2838F3D9}" type="presOf" srcId="{81819985-22F9-42FB-94B0-E11A30066EA2}" destId="{63A2523C-D063-4471-97BA-84B9D7A5E84A}" srcOrd="0" destOrd="0" presId="urn:microsoft.com/office/officeart/2005/8/layout/vList3"/>
    <dgm:cxn modelId="{52AF58FF-C13B-45A7-8DCA-BFFF5E239FCF}" srcId="{2074F7ED-90DD-4B97-8F66-AD8DBA25D973}" destId="{E360512E-82D7-429A-8BC3-13D341EAA31F}" srcOrd="1" destOrd="0" parTransId="{A0330F3E-4B08-418D-B478-14651DAEC57C}" sibTransId="{AF028488-163C-4E9E-A474-C800E6C01DA1}"/>
    <dgm:cxn modelId="{8BE891AA-D10D-4B39-80A2-C0E15D0777F0}" type="presOf" srcId="{E360512E-82D7-429A-8BC3-13D341EAA31F}" destId="{5D45F38C-2B27-4668-9ACE-89659B599240}" srcOrd="0" destOrd="0" presId="urn:microsoft.com/office/officeart/2005/8/layout/vList3"/>
    <dgm:cxn modelId="{7140BF2C-FB82-4A08-8275-91BD5C48EC24}" type="presParOf" srcId="{AE28B854-AE15-44CB-8339-50754D82C75C}" destId="{E044FB84-53A1-410B-96DF-269658391AF8}" srcOrd="0" destOrd="0" presId="urn:microsoft.com/office/officeart/2005/8/layout/vList3"/>
    <dgm:cxn modelId="{74F61064-4755-4B7A-9FF4-CEC01D0EE28A}" type="presParOf" srcId="{E044FB84-53A1-410B-96DF-269658391AF8}" destId="{B9AFFA24-C8ED-4AA3-B33F-DBBA6A20CBBE}" srcOrd="0" destOrd="0" presId="urn:microsoft.com/office/officeart/2005/8/layout/vList3"/>
    <dgm:cxn modelId="{01162BFC-29DD-4DB0-96DF-83959F6DCB18}" type="presParOf" srcId="{E044FB84-53A1-410B-96DF-269658391AF8}" destId="{A0088814-EA56-48C7-ABDB-5A5253C82D0D}" srcOrd="1" destOrd="0" presId="urn:microsoft.com/office/officeart/2005/8/layout/vList3"/>
    <dgm:cxn modelId="{3EC959FD-1FA5-4D80-B6FB-5CE062802C4A}" type="presParOf" srcId="{AE28B854-AE15-44CB-8339-50754D82C75C}" destId="{DEE2D0F4-537C-4744-A985-0C0EFC06C610}" srcOrd="1" destOrd="0" presId="urn:microsoft.com/office/officeart/2005/8/layout/vList3"/>
    <dgm:cxn modelId="{8E0668E5-7E97-481D-8EF2-ED9D2B5A7481}" type="presParOf" srcId="{AE28B854-AE15-44CB-8339-50754D82C75C}" destId="{6C26CC28-1453-4823-89B2-25736DBB0365}" srcOrd="2" destOrd="0" presId="urn:microsoft.com/office/officeart/2005/8/layout/vList3"/>
    <dgm:cxn modelId="{5891B740-448A-4AD0-9BBA-73B5DA59DA2A}" type="presParOf" srcId="{6C26CC28-1453-4823-89B2-25736DBB0365}" destId="{2F209B5B-5CDA-4596-AB8C-D779F30A455E}" srcOrd="0" destOrd="0" presId="urn:microsoft.com/office/officeart/2005/8/layout/vList3"/>
    <dgm:cxn modelId="{825903F6-32AF-499F-BEA2-8AF32A9DFC85}" type="presParOf" srcId="{6C26CC28-1453-4823-89B2-25736DBB0365}" destId="{5D45F38C-2B27-4668-9ACE-89659B599240}" srcOrd="1" destOrd="0" presId="urn:microsoft.com/office/officeart/2005/8/layout/vList3"/>
    <dgm:cxn modelId="{3B0FA46E-4456-4D2F-84A5-88502A61E9DF}" type="presParOf" srcId="{AE28B854-AE15-44CB-8339-50754D82C75C}" destId="{472C07AD-8418-449C-8458-DF8019C70A99}" srcOrd="3" destOrd="0" presId="urn:microsoft.com/office/officeart/2005/8/layout/vList3"/>
    <dgm:cxn modelId="{686C7F76-CBAC-4AE9-80F1-2D4F4055A8A0}" type="presParOf" srcId="{AE28B854-AE15-44CB-8339-50754D82C75C}" destId="{63336B44-4EED-4099-8C0F-9A064F142958}" srcOrd="4" destOrd="0" presId="urn:microsoft.com/office/officeart/2005/8/layout/vList3"/>
    <dgm:cxn modelId="{78725830-32C9-413B-A0AD-28D60A203B0E}" type="presParOf" srcId="{63336B44-4EED-4099-8C0F-9A064F142958}" destId="{72831686-DAC2-4252-A287-C0FA82E70574}" srcOrd="0" destOrd="0" presId="urn:microsoft.com/office/officeart/2005/8/layout/vList3"/>
    <dgm:cxn modelId="{B4659B7F-ACC1-49A0-94F4-9235FB932E70}" type="presParOf" srcId="{63336B44-4EED-4099-8C0F-9A064F142958}" destId="{E4D96355-A0E7-46DB-89A8-6BE6DE65AC03}" srcOrd="1" destOrd="0" presId="urn:microsoft.com/office/officeart/2005/8/layout/vList3"/>
    <dgm:cxn modelId="{27C40B54-AE0A-4F0C-9C78-BEBC2F9326A2}" type="presParOf" srcId="{AE28B854-AE15-44CB-8339-50754D82C75C}" destId="{BE744AAF-AECC-4D9F-8456-4E0EF544D36F}" srcOrd="5" destOrd="0" presId="urn:microsoft.com/office/officeart/2005/8/layout/vList3"/>
    <dgm:cxn modelId="{ADEE249D-F286-4F20-A1EC-2F3D1AC96FAF}" type="presParOf" srcId="{AE28B854-AE15-44CB-8339-50754D82C75C}" destId="{B86311BE-B3C8-479C-9930-AD244233C63C}" srcOrd="6" destOrd="0" presId="urn:microsoft.com/office/officeart/2005/8/layout/vList3"/>
    <dgm:cxn modelId="{862A6FA7-0D33-43F7-9FD3-459BC5375661}" type="presParOf" srcId="{B86311BE-B3C8-479C-9930-AD244233C63C}" destId="{F0B4358A-2240-4FAA-B8BF-2BAB3C9FA853}" srcOrd="0" destOrd="0" presId="urn:microsoft.com/office/officeart/2005/8/layout/vList3"/>
    <dgm:cxn modelId="{6DBE27E1-0A4F-4D9B-BCB8-5D591A43B8D5}" type="presParOf" srcId="{B86311BE-B3C8-479C-9930-AD244233C63C}" destId="{63A2523C-D063-4471-97BA-84B9D7A5E8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2FA23-DA65-487E-B9B1-8D037C69354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DFF72-1307-4365-993D-2D1B791C09D8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исключение закупок недропользователей из товарных бирж</a:t>
          </a:r>
        </a:p>
      </dgm:t>
    </dgm:pt>
    <dgm:pt modelId="{E2D62521-4754-4E63-8DFB-E3304D0808B7}" type="parTrans" cxnId="{CAD5EAAA-5A64-4FEC-95A3-32111540866F}">
      <dgm:prSet/>
      <dgm:spPr/>
      <dgm:t>
        <a:bodyPr/>
        <a:lstStyle/>
        <a:p>
          <a:endParaRPr lang="ru-RU"/>
        </a:p>
      </dgm:t>
    </dgm:pt>
    <dgm:pt modelId="{825FE30C-EF60-42AC-B674-C5B8187059DF}" type="sibTrans" cxnId="{CAD5EAAA-5A64-4FEC-95A3-32111540866F}">
      <dgm:prSet/>
      <dgm:spPr/>
      <dgm:t>
        <a:bodyPr/>
        <a:lstStyle/>
        <a:p>
          <a:endParaRPr lang="ru-RU"/>
        </a:p>
      </dgm:t>
    </dgm:pt>
    <dgm:pt modelId="{97F716AD-DCF2-4F23-BC17-D5C23FE44481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r>
            <a:rPr lang="ru-RU" sz="3200" b="1" kern="12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исключение</a:t>
          </a:r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деятельности товарных бирж как </a:t>
          </a:r>
          <a:r>
            <a:rPr lang="ru-RU" sz="3200" b="1" kern="12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субъектов малого и микро- предпринимательства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EB03A56-83A4-4B41-95F0-B055FAA57919}" type="parTrans" cxnId="{6FDE4BBF-11AB-448D-BAF8-446DDC37C1E6}">
      <dgm:prSet/>
      <dgm:spPr/>
      <dgm:t>
        <a:bodyPr/>
        <a:lstStyle/>
        <a:p>
          <a:endParaRPr lang="ru-RU"/>
        </a:p>
      </dgm:t>
    </dgm:pt>
    <dgm:pt modelId="{5DD74DFE-2D8D-4B40-831E-08F93693C627}" type="sibTrans" cxnId="{6FDE4BBF-11AB-448D-BAF8-446DDC37C1E6}">
      <dgm:prSet/>
      <dgm:spPr/>
      <dgm:t>
        <a:bodyPr/>
        <a:lstStyle/>
        <a:p>
          <a:endParaRPr lang="ru-RU"/>
        </a:p>
      </dgm:t>
    </dgm:pt>
    <dgm:pt modelId="{D67A89DE-5347-45A1-9321-A4266EB6716F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повышение финансовой устойчивости товарных бирж</a:t>
          </a:r>
        </a:p>
      </dgm:t>
    </dgm:pt>
    <dgm:pt modelId="{375E6FEA-2C77-4FC3-9A5E-E7E9162C67F1}" type="parTrans" cxnId="{2BF182ED-7CE2-4EDC-BF94-2621C870505A}">
      <dgm:prSet/>
      <dgm:spPr/>
      <dgm:t>
        <a:bodyPr/>
        <a:lstStyle/>
        <a:p>
          <a:endParaRPr lang="ru-RU"/>
        </a:p>
      </dgm:t>
    </dgm:pt>
    <dgm:pt modelId="{41FD34CB-0DAD-4194-9DC2-90757C4F21A4}" type="sibTrans" cxnId="{2BF182ED-7CE2-4EDC-BF94-2621C870505A}">
      <dgm:prSet/>
      <dgm:spPr/>
      <dgm:t>
        <a:bodyPr/>
        <a:lstStyle/>
        <a:p>
          <a:endParaRPr lang="ru-RU"/>
        </a:p>
      </dgm:t>
    </dgm:pt>
    <dgm:pt modelId="{D4D187C6-3D87-479B-9E78-58D420AD829B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регламентация </a:t>
          </a:r>
          <a:r>
            <a:rPr lang="ru-RU" sz="3200" b="1" kern="12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размеров взносов </a:t>
          </a:r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для выхода на товарную биржу и платежей за участие в торгах</a:t>
          </a:r>
          <a:endParaRPr lang="ru-RU" sz="3200" kern="1200" dirty="0">
            <a:solidFill>
              <a:schemeClr val="accent5">
                <a:lumMod val="50000"/>
              </a:schemeClr>
            </a:solidFill>
            <a:latin typeface="+mn-lt"/>
          </a:endParaRPr>
        </a:p>
      </dgm:t>
    </dgm:pt>
    <dgm:pt modelId="{1F67712F-E448-4F55-8472-AE4D612CB4D9}" type="parTrans" cxnId="{D3244A8B-6504-41D4-A899-B086A9BFF4AA}">
      <dgm:prSet/>
      <dgm:spPr/>
      <dgm:t>
        <a:bodyPr/>
        <a:lstStyle/>
        <a:p>
          <a:endParaRPr lang="ru-RU"/>
        </a:p>
      </dgm:t>
    </dgm:pt>
    <dgm:pt modelId="{1963A9BB-2BCA-4E88-952D-74B0F1E462A2}" type="sibTrans" cxnId="{D3244A8B-6504-41D4-A899-B086A9BFF4AA}">
      <dgm:prSet/>
      <dgm:spPr/>
      <dgm:t>
        <a:bodyPr/>
        <a:lstStyle/>
        <a:p>
          <a:endParaRPr lang="ru-RU"/>
        </a:p>
      </dgm:t>
    </dgm:pt>
    <dgm:pt modelId="{7B0AA2FF-E14E-45CC-B95B-136C83FBFCA8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включение брокеров и клиринговых центров в категорию субъектов финансового мониторинга</a:t>
          </a:r>
        </a:p>
      </dgm:t>
    </dgm:pt>
    <dgm:pt modelId="{8A03227C-B4C0-4A75-A321-D197748FF742}" type="parTrans" cxnId="{23DF4FBC-39E5-4856-A534-2B5B18C3BCBB}">
      <dgm:prSet/>
      <dgm:spPr/>
      <dgm:t>
        <a:bodyPr/>
        <a:lstStyle/>
        <a:p>
          <a:endParaRPr lang="ru-RU"/>
        </a:p>
      </dgm:t>
    </dgm:pt>
    <dgm:pt modelId="{0F8D5D84-141A-43E9-8779-2C93307A314E}" type="sibTrans" cxnId="{23DF4FBC-39E5-4856-A534-2B5B18C3BCBB}">
      <dgm:prSet/>
      <dgm:spPr/>
      <dgm:t>
        <a:bodyPr/>
        <a:lstStyle/>
        <a:p>
          <a:endParaRPr lang="ru-RU"/>
        </a:p>
      </dgm:t>
    </dgm:pt>
    <dgm:pt modelId="{01B91BF6-1CA3-4F56-B796-4E7EA0EB9009}">
      <dgm:prSet phldrT="[Текст]" custT="1"/>
      <dgm:spPr>
        <a:solidFill>
          <a:srgbClr val="3C76A6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93973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3C76A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ужесточение государственного контроля за всеми участниками биржевой торговли</a:t>
          </a:r>
        </a:p>
      </dgm:t>
    </dgm:pt>
    <dgm:pt modelId="{EECDFD57-0DDB-4F10-9598-E23CD9A7C56D}" type="parTrans" cxnId="{8C25D005-7636-47B5-9AF2-3C3582FE8CDE}">
      <dgm:prSet/>
      <dgm:spPr/>
      <dgm:t>
        <a:bodyPr/>
        <a:lstStyle/>
        <a:p>
          <a:endParaRPr lang="ru-RU"/>
        </a:p>
      </dgm:t>
    </dgm:pt>
    <dgm:pt modelId="{51A0A619-57AA-48BC-B5C3-F7347FE470F3}" type="sibTrans" cxnId="{8C25D005-7636-47B5-9AF2-3C3582FE8CDE}">
      <dgm:prSet/>
      <dgm:spPr/>
      <dgm:t>
        <a:bodyPr/>
        <a:lstStyle/>
        <a:p>
          <a:endParaRPr lang="ru-RU"/>
        </a:p>
      </dgm:t>
    </dgm:pt>
    <dgm:pt modelId="{2BAF65D6-531B-4CB5-8D0B-5DCC92C8EF0D}" type="pres">
      <dgm:prSet presAssocID="{CEA2FA23-DA65-487E-B9B1-8D037C6935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3941B1-39D5-4338-9EB4-D4AC04569E4B}" type="pres">
      <dgm:prSet presAssocID="{CEA2FA23-DA65-487E-B9B1-8D037C693545}" presName="Name1" presStyleCnt="0"/>
      <dgm:spPr/>
    </dgm:pt>
    <dgm:pt modelId="{6CC0E98C-91F9-4F67-884B-0557BD98E534}" type="pres">
      <dgm:prSet presAssocID="{CEA2FA23-DA65-487E-B9B1-8D037C693545}" presName="cycle" presStyleCnt="0"/>
      <dgm:spPr/>
    </dgm:pt>
    <dgm:pt modelId="{C4417E6D-3300-4581-AB61-62285BF63DA9}" type="pres">
      <dgm:prSet presAssocID="{CEA2FA23-DA65-487E-B9B1-8D037C693545}" presName="srcNode" presStyleLbl="node1" presStyleIdx="0" presStyleCnt="6"/>
      <dgm:spPr/>
    </dgm:pt>
    <dgm:pt modelId="{2F5EF736-1C31-45E6-B603-64F8ACECF7BC}" type="pres">
      <dgm:prSet presAssocID="{CEA2FA23-DA65-487E-B9B1-8D037C693545}" presName="conn" presStyleLbl="parChTrans1D2" presStyleIdx="0" presStyleCnt="1"/>
      <dgm:spPr/>
      <dgm:t>
        <a:bodyPr/>
        <a:lstStyle/>
        <a:p>
          <a:endParaRPr lang="ru-RU"/>
        </a:p>
      </dgm:t>
    </dgm:pt>
    <dgm:pt modelId="{EFD6CA2B-C2FD-4213-A5D8-5BEF255B07D6}" type="pres">
      <dgm:prSet presAssocID="{CEA2FA23-DA65-487E-B9B1-8D037C693545}" presName="extraNode" presStyleLbl="node1" presStyleIdx="0" presStyleCnt="6"/>
      <dgm:spPr/>
    </dgm:pt>
    <dgm:pt modelId="{ABF45CD7-74A9-4647-933F-54DFF775E4C5}" type="pres">
      <dgm:prSet presAssocID="{CEA2FA23-DA65-487E-B9B1-8D037C693545}" presName="dstNode" presStyleLbl="node1" presStyleIdx="0" presStyleCnt="6"/>
      <dgm:spPr/>
    </dgm:pt>
    <dgm:pt modelId="{9DB55705-5341-418F-B9A4-9234D392CF71}" type="pres">
      <dgm:prSet presAssocID="{5A9DFF72-1307-4365-993D-2D1B791C09D8}" presName="text_1" presStyleLbl="node1" presStyleIdx="0" presStyleCnt="6" custScaleY="110000">
        <dgm:presLayoutVars>
          <dgm:bulletEnabled val="1"/>
        </dgm:presLayoutVars>
      </dgm:prSet>
      <dgm:spPr>
        <a:xfrm>
          <a:off x="561969" y="332731"/>
          <a:ext cx="21724462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83005914-ED67-43B0-892B-1822D3258519}" type="pres">
      <dgm:prSet presAssocID="{5A9DFF72-1307-4365-993D-2D1B791C09D8}" presName="accent_1" presStyleCnt="0"/>
      <dgm:spPr/>
    </dgm:pt>
    <dgm:pt modelId="{BB8DC11B-B3C1-4291-B07C-98E300362324}" type="pres">
      <dgm:prSet presAssocID="{5A9DFF72-1307-4365-993D-2D1B791C09D8}" presName="accentRepeatNode" presStyleLbl="solidFgAcc1" presStyleIdx="0" presStyleCnt="6"/>
      <dgm:spPr/>
    </dgm:pt>
    <dgm:pt modelId="{222E206F-5222-44BB-8013-70EC6BBC8079}" type="pres">
      <dgm:prSet presAssocID="{97F716AD-DCF2-4F23-BC17-D5C23FE44481}" presName="text_2" presStyleLbl="node1" presStyleIdx="1" presStyleCnt="6" custScaleY="110000">
        <dgm:presLayoutVars>
          <dgm:bulletEnabled val="1"/>
        </dgm:presLayoutVars>
      </dgm:prSet>
      <dgm:spPr>
        <a:xfrm>
          <a:off x="1169922" y="1441226"/>
          <a:ext cx="21116510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048819A-734F-4AEF-8891-74040C32EBDD}" type="pres">
      <dgm:prSet presAssocID="{97F716AD-DCF2-4F23-BC17-D5C23FE44481}" presName="accent_2" presStyleCnt="0"/>
      <dgm:spPr/>
    </dgm:pt>
    <dgm:pt modelId="{359C06EA-83DC-4846-AA35-7DB6064B5B9A}" type="pres">
      <dgm:prSet presAssocID="{97F716AD-DCF2-4F23-BC17-D5C23FE44481}" presName="accentRepeatNode" presStyleLbl="solidFgAcc1" presStyleIdx="1" presStyleCnt="6"/>
      <dgm:spPr/>
    </dgm:pt>
    <dgm:pt modelId="{71B1848E-DB61-45FE-8275-4E64F4447884}" type="pres">
      <dgm:prSet presAssocID="{D67A89DE-5347-45A1-9321-A4266EB6716F}" presName="text_3" presStyleLbl="node1" presStyleIdx="2" presStyleCnt="6" custScaleY="110000">
        <dgm:presLayoutVars>
          <dgm:bulletEnabled val="1"/>
        </dgm:presLayoutVars>
      </dgm:prSet>
      <dgm:spPr>
        <a:xfrm>
          <a:off x="1447923" y="2549721"/>
          <a:ext cx="20838508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DA90D41A-5836-4ADE-9445-9171191274ED}" type="pres">
      <dgm:prSet presAssocID="{D67A89DE-5347-45A1-9321-A4266EB6716F}" presName="accent_3" presStyleCnt="0"/>
      <dgm:spPr/>
    </dgm:pt>
    <dgm:pt modelId="{BBCA8ACD-5E30-464A-A377-37D40107754B}" type="pres">
      <dgm:prSet presAssocID="{D67A89DE-5347-45A1-9321-A4266EB6716F}" presName="accentRepeatNode" presStyleLbl="solidFgAcc1" presStyleIdx="2" presStyleCnt="6"/>
      <dgm:spPr/>
    </dgm:pt>
    <dgm:pt modelId="{DE9C98EE-04F7-4524-B899-D96B546D7A75}" type="pres">
      <dgm:prSet presAssocID="{D4D187C6-3D87-479B-9E78-58D420AD829B}" presName="text_4" presStyleLbl="node1" presStyleIdx="3" presStyleCnt="6" custScaleY="110000">
        <dgm:presLayoutVars>
          <dgm:bulletEnabled val="1"/>
        </dgm:presLayoutVars>
      </dgm:prSet>
      <dgm:spPr>
        <a:xfrm>
          <a:off x="1447923" y="3657514"/>
          <a:ext cx="20838508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BBA4A3A7-DB78-4107-95DB-BA6DB081084D}" type="pres">
      <dgm:prSet presAssocID="{D4D187C6-3D87-479B-9E78-58D420AD829B}" presName="accent_4" presStyleCnt="0"/>
      <dgm:spPr/>
    </dgm:pt>
    <dgm:pt modelId="{CB0DF9F7-D3A2-4D13-A5DA-2F3E6C71E186}" type="pres">
      <dgm:prSet presAssocID="{D4D187C6-3D87-479B-9E78-58D420AD829B}" presName="accentRepeatNode" presStyleLbl="solidFgAcc1" presStyleIdx="3" presStyleCnt="6"/>
      <dgm:spPr/>
    </dgm:pt>
    <dgm:pt modelId="{B9BE70C0-F320-425C-AD6A-12BC12B4D9B7}" type="pres">
      <dgm:prSet presAssocID="{7B0AA2FF-E14E-45CC-B95B-136C83FBFCA8}" presName="text_5" presStyleLbl="node1" presStyleIdx="4" presStyleCnt="6" custScaleY="110000">
        <dgm:presLayoutVars>
          <dgm:bulletEnabled val="1"/>
        </dgm:presLayoutVars>
      </dgm:prSet>
      <dgm:spPr>
        <a:xfrm>
          <a:off x="1169922" y="4766010"/>
          <a:ext cx="21116510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A73442B9-DA6E-4E59-996D-FD7BB3CF0D8F}" type="pres">
      <dgm:prSet presAssocID="{7B0AA2FF-E14E-45CC-B95B-136C83FBFCA8}" presName="accent_5" presStyleCnt="0"/>
      <dgm:spPr/>
    </dgm:pt>
    <dgm:pt modelId="{C645B624-7765-4706-95B4-2B23FF1D170B}" type="pres">
      <dgm:prSet presAssocID="{7B0AA2FF-E14E-45CC-B95B-136C83FBFCA8}" presName="accentRepeatNode" presStyleLbl="solidFgAcc1" presStyleIdx="4" presStyleCnt="6" custLinFactNeighborX="7392" custLinFactNeighborY="2957"/>
      <dgm:spPr/>
    </dgm:pt>
    <dgm:pt modelId="{F8CAEC90-2FDA-4247-82B5-A84E2886BA12}" type="pres">
      <dgm:prSet presAssocID="{01B91BF6-1CA3-4F56-B796-4E7EA0EB9009}" presName="text_6" presStyleLbl="node1" presStyleIdx="5" presStyleCnt="6" custScaleY="110000">
        <dgm:presLayoutVars>
          <dgm:bulletEnabled val="1"/>
        </dgm:presLayoutVars>
      </dgm:prSet>
      <dgm:spPr>
        <a:xfrm>
          <a:off x="561969" y="5874505"/>
          <a:ext cx="21724462" cy="81299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406A066-5CAA-4123-BDD9-8577CD3AA88A}" type="pres">
      <dgm:prSet presAssocID="{01B91BF6-1CA3-4F56-B796-4E7EA0EB9009}" presName="accent_6" presStyleCnt="0"/>
      <dgm:spPr/>
    </dgm:pt>
    <dgm:pt modelId="{3CC1D5F0-6716-4E8E-AE07-8962D2EFCA3A}" type="pres">
      <dgm:prSet presAssocID="{01B91BF6-1CA3-4F56-B796-4E7EA0EB9009}" presName="accentRepeatNode" presStyleLbl="solidFgAcc1" presStyleIdx="5" presStyleCnt="6"/>
      <dgm:spPr/>
    </dgm:pt>
  </dgm:ptLst>
  <dgm:cxnLst>
    <dgm:cxn modelId="{9EADDF31-329B-4AAC-8884-5CF99EB4BD0B}" type="presOf" srcId="{5A9DFF72-1307-4365-993D-2D1B791C09D8}" destId="{9DB55705-5341-418F-B9A4-9234D392CF71}" srcOrd="0" destOrd="0" presId="urn:microsoft.com/office/officeart/2008/layout/VerticalCurvedList"/>
    <dgm:cxn modelId="{07FBD21E-33B9-460C-B2FB-77974793A92C}" type="presOf" srcId="{D67A89DE-5347-45A1-9321-A4266EB6716F}" destId="{71B1848E-DB61-45FE-8275-4E64F4447884}" srcOrd="0" destOrd="0" presId="urn:microsoft.com/office/officeart/2008/layout/VerticalCurvedList"/>
    <dgm:cxn modelId="{CCFA3C10-D458-4D3F-A8D1-E190CC2E9B39}" type="presOf" srcId="{7B0AA2FF-E14E-45CC-B95B-136C83FBFCA8}" destId="{B9BE70C0-F320-425C-AD6A-12BC12B4D9B7}" srcOrd="0" destOrd="0" presId="urn:microsoft.com/office/officeart/2008/layout/VerticalCurvedList"/>
    <dgm:cxn modelId="{2BF182ED-7CE2-4EDC-BF94-2621C870505A}" srcId="{CEA2FA23-DA65-487E-B9B1-8D037C693545}" destId="{D67A89DE-5347-45A1-9321-A4266EB6716F}" srcOrd="2" destOrd="0" parTransId="{375E6FEA-2C77-4FC3-9A5E-E7E9162C67F1}" sibTransId="{41FD34CB-0DAD-4194-9DC2-90757C4F21A4}"/>
    <dgm:cxn modelId="{3A7077DA-073F-4659-80C1-514FE9A983F6}" type="presOf" srcId="{97F716AD-DCF2-4F23-BC17-D5C23FE44481}" destId="{222E206F-5222-44BB-8013-70EC6BBC8079}" srcOrd="0" destOrd="0" presId="urn:microsoft.com/office/officeart/2008/layout/VerticalCurvedList"/>
    <dgm:cxn modelId="{6FDE4BBF-11AB-448D-BAF8-446DDC37C1E6}" srcId="{CEA2FA23-DA65-487E-B9B1-8D037C693545}" destId="{97F716AD-DCF2-4F23-BC17-D5C23FE44481}" srcOrd="1" destOrd="0" parTransId="{6EB03A56-83A4-4B41-95F0-B055FAA57919}" sibTransId="{5DD74DFE-2D8D-4B40-831E-08F93693C627}"/>
    <dgm:cxn modelId="{23DF4FBC-39E5-4856-A534-2B5B18C3BCBB}" srcId="{CEA2FA23-DA65-487E-B9B1-8D037C693545}" destId="{7B0AA2FF-E14E-45CC-B95B-136C83FBFCA8}" srcOrd="4" destOrd="0" parTransId="{8A03227C-B4C0-4A75-A321-D197748FF742}" sibTransId="{0F8D5D84-141A-43E9-8779-2C93307A314E}"/>
    <dgm:cxn modelId="{CAD5EAAA-5A64-4FEC-95A3-32111540866F}" srcId="{CEA2FA23-DA65-487E-B9B1-8D037C693545}" destId="{5A9DFF72-1307-4365-993D-2D1B791C09D8}" srcOrd="0" destOrd="0" parTransId="{E2D62521-4754-4E63-8DFB-E3304D0808B7}" sibTransId="{825FE30C-EF60-42AC-B674-C5B8187059DF}"/>
    <dgm:cxn modelId="{AC414C33-E9EB-45CD-A8C4-7625C7E34A11}" type="presOf" srcId="{825FE30C-EF60-42AC-B674-C5B8187059DF}" destId="{2F5EF736-1C31-45E6-B603-64F8ACECF7BC}" srcOrd="0" destOrd="0" presId="urn:microsoft.com/office/officeart/2008/layout/VerticalCurvedList"/>
    <dgm:cxn modelId="{420AB0A1-01B8-43EC-830C-A4B38FC46729}" type="presOf" srcId="{D4D187C6-3D87-479B-9E78-58D420AD829B}" destId="{DE9C98EE-04F7-4524-B899-D96B546D7A75}" srcOrd="0" destOrd="0" presId="urn:microsoft.com/office/officeart/2008/layout/VerticalCurvedList"/>
    <dgm:cxn modelId="{8C25D005-7636-47B5-9AF2-3C3582FE8CDE}" srcId="{CEA2FA23-DA65-487E-B9B1-8D037C693545}" destId="{01B91BF6-1CA3-4F56-B796-4E7EA0EB9009}" srcOrd="5" destOrd="0" parTransId="{EECDFD57-0DDB-4F10-9598-E23CD9A7C56D}" sibTransId="{51A0A619-57AA-48BC-B5C3-F7347FE470F3}"/>
    <dgm:cxn modelId="{29FF3D13-EB7C-4336-B879-5E360C95779D}" type="presOf" srcId="{01B91BF6-1CA3-4F56-B796-4E7EA0EB9009}" destId="{F8CAEC90-2FDA-4247-82B5-A84E2886BA12}" srcOrd="0" destOrd="0" presId="urn:microsoft.com/office/officeart/2008/layout/VerticalCurvedList"/>
    <dgm:cxn modelId="{D3244A8B-6504-41D4-A899-B086A9BFF4AA}" srcId="{CEA2FA23-DA65-487E-B9B1-8D037C693545}" destId="{D4D187C6-3D87-479B-9E78-58D420AD829B}" srcOrd="3" destOrd="0" parTransId="{1F67712F-E448-4F55-8472-AE4D612CB4D9}" sibTransId="{1963A9BB-2BCA-4E88-952D-74B0F1E462A2}"/>
    <dgm:cxn modelId="{FA4A98B2-32BC-45B2-A9A8-0A6C6504B495}" type="presOf" srcId="{CEA2FA23-DA65-487E-B9B1-8D037C693545}" destId="{2BAF65D6-531B-4CB5-8D0B-5DCC92C8EF0D}" srcOrd="0" destOrd="0" presId="urn:microsoft.com/office/officeart/2008/layout/VerticalCurvedList"/>
    <dgm:cxn modelId="{1DBE507E-9FFB-46BA-8FE0-1D74593C4CE2}" type="presParOf" srcId="{2BAF65D6-531B-4CB5-8D0B-5DCC92C8EF0D}" destId="{EC3941B1-39D5-4338-9EB4-D4AC04569E4B}" srcOrd="0" destOrd="0" presId="urn:microsoft.com/office/officeart/2008/layout/VerticalCurvedList"/>
    <dgm:cxn modelId="{B596CFA6-EC00-477A-92DE-4CBCF38F1363}" type="presParOf" srcId="{EC3941B1-39D5-4338-9EB4-D4AC04569E4B}" destId="{6CC0E98C-91F9-4F67-884B-0557BD98E534}" srcOrd="0" destOrd="0" presId="urn:microsoft.com/office/officeart/2008/layout/VerticalCurvedList"/>
    <dgm:cxn modelId="{839FAD34-263E-41A4-8E87-02DCF645FCD6}" type="presParOf" srcId="{6CC0E98C-91F9-4F67-884B-0557BD98E534}" destId="{C4417E6D-3300-4581-AB61-62285BF63DA9}" srcOrd="0" destOrd="0" presId="urn:microsoft.com/office/officeart/2008/layout/VerticalCurvedList"/>
    <dgm:cxn modelId="{AB649168-8E9E-4F2B-81A9-897C15760F0F}" type="presParOf" srcId="{6CC0E98C-91F9-4F67-884B-0557BD98E534}" destId="{2F5EF736-1C31-45E6-B603-64F8ACECF7BC}" srcOrd="1" destOrd="0" presId="urn:microsoft.com/office/officeart/2008/layout/VerticalCurvedList"/>
    <dgm:cxn modelId="{02237CCE-F09B-4CFD-9AF2-2272CDB8A219}" type="presParOf" srcId="{6CC0E98C-91F9-4F67-884B-0557BD98E534}" destId="{EFD6CA2B-C2FD-4213-A5D8-5BEF255B07D6}" srcOrd="2" destOrd="0" presId="urn:microsoft.com/office/officeart/2008/layout/VerticalCurvedList"/>
    <dgm:cxn modelId="{468D03AD-7A5F-4939-989F-5618F65F0EDE}" type="presParOf" srcId="{6CC0E98C-91F9-4F67-884B-0557BD98E534}" destId="{ABF45CD7-74A9-4647-933F-54DFF775E4C5}" srcOrd="3" destOrd="0" presId="urn:microsoft.com/office/officeart/2008/layout/VerticalCurvedList"/>
    <dgm:cxn modelId="{C553DAE1-31FF-4915-9970-BA672609198E}" type="presParOf" srcId="{EC3941B1-39D5-4338-9EB4-D4AC04569E4B}" destId="{9DB55705-5341-418F-B9A4-9234D392CF71}" srcOrd="1" destOrd="0" presId="urn:microsoft.com/office/officeart/2008/layout/VerticalCurvedList"/>
    <dgm:cxn modelId="{FBB9D1D1-3E35-4DD6-928D-348B5ACBE944}" type="presParOf" srcId="{EC3941B1-39D5-4338-9EB4-D4AC04569E4B}" destId="{83005914-ED67-43B0-892B-1822D3258519}" srcOrd="2" destOrd="0" presId="urn:microsoft.com/office/officeart/2008/layout/VerticalCurvedList"/>
    <dgm:cxn modelId="{70E405CD-55E6-496B-8F26-73F5FCF8238D}" type="presParOf" srcId="{83005914-ED67-43B0-892B-1822D3258519}" destId="{BB8DC11B-B3C1-4291-B07C-98E300362324}" srcOrd="0" destOrd="0" presId="urn:microsoft.com/office/officeart/2008/layout/VerticalCurvedList"/>
    <dgm:cxn modelId="{A5C721C1-4D86-40FF-8AEB-16E6E4E91769}" type="presParOf" srcId="{EC3941B1-39D5-4338-9EB4-D4AC04569E4B}" destId="{222E206F-5222-44BB-8013-70EC6BBC8079}" srcOrd="3" destOrd="0" presId="urn:microsoft.com/office/officeart/2008/layout/VerticalCurvedList"/>
    <dgm:cxn modelId="{8CE8D823-072D-46F0-A68A-03964D7640C0}" type="presParOf" srcId="{EC3941B1-39D5-4338-9EB4-D4AC04569E4B}" destId="{1048819A-734F-4AEF-8891-74040C32EBDD}" srcOrd="4" destOrd="0" presId="urn:microsoft.com/office/officeart/2008/layout/VerticalCurvedList"/>
    <dgm:cxn modelId="{854E3278-AD54-445A-82AB-AAC07038A2C9}" type="presParOf" srcId="{1048819A-734F-4AEF-8891-74040C32EBDD}" destId="{359C06EA-83DC-4846-AA35-7DB6064B5B9A}" srcOrd="0" destOrd="0" presId="urn:microsoft.com/office/officeart/2008/layout/VerticalCurvedList"/>
    <dgm:cxn modelId="{3C37B59A-4E22-44CB-9C32-BF1CA8F6BF0D}" type="presParOf" srcId="{EC3941B1-39D5-4338-9EB4-D4AC04569E4B}" destId="{71B1848E-DB61-45FE-8275-4E64F4447884}" srcOrd="5" destOrd="0" presId="urn:microsoft.com/office/officeart/2008/layout/VerticalCurvedList"/>
    <dgm:cxn modelId="{9DF80562-1685-47C0-8077-80E0034C22F2}" type="presParOf" srcId="{EC3941B1-39D5-4338-9EB4-D4AC04569E4B}" destId="{DA90D41A-5836-4ADE-9445-9171191274ED}" srcOrd="6" destOrd="0" presId="urn:microsoft.com/office/officeart/2008/layout/VerticalCurvedList"/>
    <dgm:cxn modelId="{19DAE370-BC21-40BE-8746-45F4AE2A815A}" type="presParOf" srcId="{DA90D41A-5836-4ADE-9445-9171191274ED}" destId="{BBCA8ACD-5E30-464A-A377-37D40107754B}" srcOrd="0" destOrd="0" presId="urn:microsoft.com/office/officeart/2008/layout/VerticalCurvedList"/>
    <dgm:cxn modelId="{6FF9A154-737F-47B4-AC7B-21C48A6C13BE}" type="presParOf" srcId="{EC3941B1-39D5-4338-9EB4-D4AC04569E4B}" destId="{DE9C98EE-04F7-4524-B899-D96B546D7A75}" srcOrd="7" destOrd="0" presId="urn:microsoft.com/office/officeart/2008/layout/VerticalCurvedList"/>
    <dgm:cxn modelId="{0B335566-4D91-4E5E-BF9F-A6837C37A350}" type="presParOf" srcId="{EC3941B1-39D5-4338-9EB4-D4AC04569E4B}" destId="{BBA4A3A7-DB78-4107-95DB-BA6DB081084D}" srcOrd="8" destOrd="0" presId="urn:microsoft.com/office/officeart/2008/layout/VerticalCurvedList"/>
    <dgm:cxn modelId="{6BBA1685-3BAB-47B8-B222-41DEC1B7C091}" type="presParOf" srcId="{BBA4A3A7-DB78-4107-95DB-BA6DB081084D}" destId="{CB0DF9F7-D3A2-4D13-A5DA-2F3E6C71E186}" srcOrd="0" destOrd="0" presId="urn:microsoft.com/office/officeart/2008/layout/VerticalCurvedList"/>
    <dgm:cxn modelId="{299E9D9F-905D-4188-8FAF-263D5D9C77AC}" type="presParOf" srcId="{EC3941B1-39D5-4338-9EB4-D4AC04569E4B}" destId="{B9BE70C0-F320-425C-AD6A-12BC12B4D9B7}" srcOrd="9" destOrd="0" presId="urn:microsoft.com/office/officeart/2008/layout/VerticalCurvedList"/>
    <dgm:cxn modelId="{872FD022-DD03-4B39-ACF8-5F306E646EBD}" type="presParOf" srcId="{EC3941B1-39D5-4338-9EB4-D4AC04569E4B}" destId="{A73442B9-DA6E-4E59-996D-FD7BB3CF0D8F}" srcOrd="10" destOrd="0" presId="urn:microsoft.com/office/officeart/2008/layout/VerticalCurvedList"/>
    <dgm:cxn modelId="{9CBE856B-75A3-4723-8CF7-580F3996EE7F}" type="presParOf" srcId="{A73442B9-DA6E-4E59-996D-FD7BB3CF0D8F}" destId="{C645B624-7765-4706-95B4-2B23FF1D170B}" srcOrd="0" destOrd="0" presId="urn:microsoft.com/office/officeart/2008/layout/VerticalCurvedList"/>
    <dgm:cxn modelId="{58BD16DB-EC62-4EE8-A25E-C5684613A1FD}" type="presParOf" srcId="{EC3941B1-39D5-4338-9EB4-D4AC04569E4B}" destId="{F8CAEC90-2FDA-4247-82B5-A84E2886BA12}" srcOrd="11" destOrd="0" presId="urn:microsoft.com/office/officeart/2008/layout/VerticalCurvedList"/>
    <dgm:cxn modelId="{6DD729BA-9172-43B2-8AB3-FC4D5358685D}" type="presParOf" srcId="{EC3941B1-39D5-4338-9EB4-D4AC04569E4B}" destId="{5406A066-5CAA-4123-BDD9-8577CD3AA88A}" srcOrd="12" destOrd="0" presId="urn:microsoft.com/office/officeart/2008/layout/VerticalCurvedList"/>
    <dgm:cxn modelId="{3347E6CC-D1F6-4C09-A9DC-4E520C5646DD}" type="presParOf" srcId="{5406A066-5CAA-4123-BDD9-8577CD3AA88A}" destId="{3CC1D5F0-6716-4E8E-AE07-8962D2EFCA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B3641A-FBF8-4734-BE85-BED9766BE084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CCBB4F2C-2AD7-4108-A807-03DFFCAED7EF}">
      <dgm:prSet phldrT="[Текст]" custT="1"/>
      <dgm:spPr/>
      <dgm:t>
        <a:bodyPr/>
        <a:lstStyle/>
        <a:p>
          <a:r>
            <a:rPr lang="ru-RU" sz="3200" b="1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Рыночное</a:t>
          </a:r>
        </a:p>
        <a:p>
          <a:r>
            <a:rPr lang="ru-RU" sz="3200" b="1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ценообразование</a:t>
          </a:r>
          <a:endParaRPr lang="ru-RU" sz="3200" dirty="0">
            <a:latin typeface="+mn-lt"/>
          </a:endParaRPr>
        </a:p>
      </dgm:t>
    </dgm:pt>
    <dgm:pt modelId="{6D548734-90F6-41DF-B0EF-8DC2D399BD6C}" type="parTrans" cxnId="{D198AB1B-8B01-4594-923B-2C07F232ABE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B0FAB4D-02D1-4F80-9386-573EF4C27DA7}" type="sibTrans" cxnId="{D198AB1B-8B01-4594-923B-2C07F232ABE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42BDB7C-1AB2-4B30-89A9-DE85E5BDF84F}">
      <dgm:prSet phldrT="[Текст]" custT="1"/>
      <dgm:spPr/>
      <dgm:t>
        <a:bodyPr/>
        <a:lstStyle/>
        <a:p>
          <a:r>
            <a:rPr lang="ru-RU" sz="3200" b="1">
              <a:latin typeface="+mn-lt"/>
            </a:rPr>
            <a:t>Соответствие</a:t>
          </a:r>
        </a:p>
        <a:p>
          <a:r>
            <a:rPr lang="ru-RU" sz="3200" b="1">
              <a:latin typeface="+mn-lt"/>
            </a:rPr>
            <a:t> международным</a:t>
          </a:r>
        </a:p>
        <a:p>
          <a:r>
            <a:rPr lang="ru-RU" sz="3200" b="1">
              <a:latin typeface="+mn-lt"/>
            </a:rPr>
            <a:t> стандартам</a:t>
          </a:r>
          <a:endParaRPr lang="ru-RU" sz="3200" b="1" dirty="0">
            <a:latin typeface="+mn-lt"/>
          </a:endParaRPr>
        </a:p>
      </dgm:t>
    </dgm:pt>
    <dgm:pt modelId="{BF9748A8-063A-4C1F-A127-B8A760FC834F}" type="parTrans" cxnId="{720EC59A-F348-47D7-A909-ECA26483AF2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AA456E0-2E22-42E0-B83D-DB1863F2041F}" type="sibTrans" cxnId="{720EC59A-F348-47D7-A909-ECA26483AF2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A37AC1D-4BC0-4ED8-8515-A4EA8230F64D}">
      <dgm:prSet phldrT="[Текст]" custT="1"/>
      <dgm:spPr/>
      <dgm:t>
        <a:bodyPr/>
        <a:lstStyle/>
        <a:p>
          <a:r>
            <a:rPr lang="ru-RU" sz="3200" b="1">
              <a:latin typeface="+mn-lt"/>
              <a:cs typeface="Arial" panose="020B0604020202020204" pitchFamily="34" charset="0"/>
            </a:rPr>
            <a:t>Контроль денежных</a:t>
          </a:r>
        </a:p>
        <a:p>
          <a:r>
            <a:rPr lang="ru-RU" sz="3200" b="1">
              <a:latin typeface="+mn-lt"/>
              <a:cs typeface="Arial" panose="020B0604020202020204" pitchFamily="34" charset="0"/>
            </a:rPr>
            <a:t>потоков участников</a:t>
          </a:r>
        </a:p>
        <a:p>
          <a:r>
            <a:rPr lang="ru-RU" sz="3200" b="1">
              <a:latin typeface="+mn-lt"/>
              <a:cs typeface="Arial" panose="020B0604020202020204" pitchFamily="34" charset="0"/>
            </a:rPr>
            <a:t>биржевой торговли</a:t>
          </a:r>
          <a:endParaRPr lang="ru-RU" sz="3200" dirty="0">
            <a:latin typeface="+mn-lt"/>
          </a:endParaRPr>
        </a:p>
      </dgm:t>
    </dgm:pt>
    <dgm:pt modelId="{8751A3A5-840C-4AE1-BB81-4B85A7A77A2B}" type="parTrans" cxnId="{7BAD4581-4BDC-441F-80B1-5290DA254B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D933D41-B28D-47CA-9BAF-AB8FAEDE705C}" type="sibTrans" cxnId="{7BAD4581-4BDC-441F-80B1-5290DA254B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275CFC5-DA0F-4168-A0BD-09FB91B9BB31}" type="pres">
      <dgm:prSet presAssocID="{EAB3641A-FBF8-4734-BE85-BED9766BE084}" presName="Name0" presStyleCnt="0">
        <dgm:presLayoutVars>
          <dgm:dir/>
          <dgm:animLvl val="lvl"/>
          <dgm:resizeHandles val="exact"/>
        </dgm:presLayoutVars>
      </dgm:prSet>
      <dgm:spPr/>
    </dgm:pt>
    <dgm:pt modelId="{ACD26A68-802E-4251-8034-FBF5778EE6BA}" type="pres">
      <dgm:prSet presAssocID="{CCBB4F2C-2AD7-4108-A807-03DFFCAED7EF}" presName="parTxOnly" presStyleLbl="node1" presStyleIdx="0" presStyleCnt="3" custLinFactNeighborY="-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A75C-C08C-44BC-B4EE-A219132CAA95}" type="pres">
      <dgm:prSet presAssocID="{AB0FAB4D-02D1-4F80-9386-573EF4C27DA7}" presName="parTxOnlySpace" presStyleCnt="0"/>
      <dgm:spPr/>
    </dgm:pt>
    <dgm:pt modelId="{1953E561-A65E-4718-8ED2-A25CDA231523}" type="pres">
      <dgm:prSet presAssocID="{542BDB7C-1AB2-4B30-89A9-DE85E5BDF84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86E2D-4DFE-4813-BA8A-5DA07333C0B5}" type="pres">
      <dgm:prSet presAssocID="{EAA456E0-2E22-42E0-B83D-DB1863F2041F}" presName="parTxOnlySpace" presStyleCnt="0"/>
      <dgm:spPr/>
    </dgm:pt>
    <dgm:pt modelId="{62076723-AAE4-4327-89A0-F60E5FCA3D98}" type="pres">
      <dgm:prSet presAssocID="{BA37AC1D-4BC0-4ED8-8515-A4EA8230F64D}" presName="parTxOnly" presStyleLbl="node1" presStyleIdx="2" presStyleCnt="3" custScaleX="133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EC59A-F348-47D7-A909-ECA26483AF2B}" srcId="{EAB3641A-FBF8-4734-BE85-BED9766BE084}" destId="{542BDB7C-1AB2-4B30-89A9-DE85E5BDF84F}" srcOrd="1" destOrd="0" parTransId="{BF9748A8-063A-4C1F-A127-B8A760FC834F}" sibTransId="{EAA456E0-2E22-42E0-B83D-DB1863F2041F}"/>
    <dgm:cxn modelId="{AF1BA516-28FD-4CA2-AEFA-BBF24A5346A9}" type="presOf" srcId="{EAB3641A-FBF8-4734-BE85-BED9766BE084}" destId="{2275CFC5-DA0F-4168-A0BD-09FB91B9BB31}" srcOrd="0" destOrd="0" presId="urn:microsoft.com/office/officeart/2005/8/layout/chevron1"/>
    <dgm:cxn modelId="{BB86C9A4-6857-4794-94AD-73B0D1356154}" type="presOf" srcId="{BA37AC1D-4BC0-4ED8-8515-A4EA8230F64D}" destId="{62076723-AAE4-4327-89A0-F60E5FCA3D98}" srcOrd="0" destOrd="0" presId="urn:microsoft.com/office/officeart/2005/8/layout/chevron1"/>
    <dgm:cxn modelId="{7BAD4581-4BDC-441F-80B1-5290DA254B79}" srcId="{EAB3641A-FBF8-4734-BE85-BED9766BE084}" destId="{BA37AC1D-4BC0-4ED8-8515-A4EA8230F64D}" srcOrd="2" destOrd="0" parTransId="{8751A3A5-840C-4AE1-BB81-4B85A7A77A2B}" sibTransId="{ED933D41-B28D-47CA-9BAF-AB8FAEDE705C}"/>
    <dgm:cxn modelId="{D198AB1B-8B01-4594-923B-2C07F232ABEF}" srcId="{EAB3641A-FBF8-4734-BE85-BED9766BE084}" destId="{CCBB4F2C-2AD7-4108-A807-03DFFCAED7EF}" srcOrd="0" destOrd="0" parTransId="{6D548734-90F6-41DF-B0EF-8DC2D399BD6C}" sibTransId="{AB0FAB4D-02D1-4F80-9386-573EF4C27DA7}"/>
    <dgm:cxn modelId="{F9B6AE58-0BDA-42D4-8630-476B92B6776E}" type="presOf" srcId="{CCBB4F2C-2AD7-4108-A807-03DFFCAED7EF}" destId="{ACD26A68-802E-4251-8034-FBF5778EE6BA}" srcOrd="0" destOrd="0" presId="urn:microsoft.com/office/officeart/2005/8/layout/chevron1"/>
    <dgm:cxn modelId="{12B01337-9169-4E36-A783-171348996548}" type="presOf" srcId="{542BDB7C-1AB2-4B30-89A9-DE85E5BDF84F}" destId="{1953E561-A65E-4718-8ED2-A25CDA231523}" srcOrd="0" destOrd="0" presId="urn:microsoft.com/office/officeart/2005/8/layout/chevron1"/>
    <dgm:cxn modelId="{391A22BC-B6EE-4868-8D8E-D5E4D380CD84}" type="presParOf" srcId="{2275CFC5-DA0F-4168-A0BD-09FB91B9BB31}" destId="{ACD26A68-802E-4251-8034-FBF5778EE6BA}" srcOrd="0" destOrd="0" presId="urn:microsoft.com/office/officeart/2005/8/layout/chevron1"/>
    <dgm:cxn modelId="{36F5FE2E-2A1D-4DE3-90FC-EB729D1B83ED}" type="presParOf" srcId="{2275CFC5-DA0F-4168-A0BD-09FB91B9BB31}" destId="{B180A75C-C08C-44BC-B4EE-A219132CAA95}" srcOrd="1" destOrd="0" presId="urn:microsoft.com/office/officeart/2005/8/layout/chevron1"/>
    <dgm:cxn modelId="{CEA1B4A2-53DC-4E05-970D-35B6D7B19C25}" type="presParOf" srcId="{2275CFC5-DA0F-4168-A0BD-09FB91B9BB31}" destId="{1953E561-A65E-4718-8ED2-A25CDA231523}" srcOrd="2" destOrd="0" presId="urn:microsoft.com/office/officeart/2005/8/layout/chevron1"/>
    <dgm:cxn modelId="{0B4C4071-7C52-4F34-9B60-329A8980EBC8}" type="presParOf" srcId="{2275CFC5-DA0F-4168-A0BD-09FB91B9BB31}" destId="{1D486E2D-4DFE-4813-BA8A-5DA07333C0B5}" srcOrd="3" destOrd="0" presId="urn:microsoft.com/office/officeart/2005/8/layout/chevron1"/>
    <dgm:cxn modelId="{83261D65-C473-4D7A-8859-65BAE6225FB4}" type="presParOf" srcId="{2275CFC5-DA0F-4168-A0BD-09FB91B9BB31}" destId="{62076723-AAE4-4327-89A0-F60E5FCA3D9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92521-03BD-4DEB-B1EC-ECE7BD16AFF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A5FF1-1EBB-44B3-95C9-43141FD7C918}">
      <dgm:prSet phldrT="[Текст]" phldr="1" custT="1"/>
      <dgm:spPr>
        <a:noFill/>
        <a:ln>
          <a:noFill/>
        </a:ln>
      </dgm:spPr>
      <dgm:t>
        <a:bodyPr/>
        <a:lstStyle/>
        <a:p>
          <a:endParaRPr lang="ru-RU" sz="1600" dirty="0"/>
        </a:p>
      </dgm:t>
    </dgm:pt>
    <dgm:pt modelId="{8D7151AE-B249-4074-90FA-C32DC4011DA8}" type="sibTrans" cxnId="{19D15C12-3595-4EDA-AC54-4783B6A3BEE5}">
      <dgm:prSet/>
      <dgm:spPr/>
      <dgm:t>
        <a:bodyPr/>
        <a:lstStyle/>
        <a:p>
          <a:endParaRPr lang="ru-RU" sz="1600"/>
        </a:p>
      </dgm:t>
    </dgm:pt>
    <dgm:pt modelId="{B6AF0C76-E98F-48B3-8374-48688AA1B888}" type="parTrans" cxnId="{19D15C12-3595-4EDA-AC54-4783B6A3BEE5}">
      <dgm:prSet/>
      <dgm:spPr/>
      <dgm:t>
        <a:bodyPr/>
        <a:lstStyle/>
        <a:p>
          <a:endParaRPr lang="ru-RU" sz="1600"/>
        </a:p>
      </dgm:t>
    </dgm:pt>
    <dgm:pt modelId="{727A26AF-DFA1-478B-8F3C-D0D34D2CCE1C}">
      <dgm:prSet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C48D62D8-BBDF-4A7A-A1F2-1A534D1161A8}" type="parTrans" cxnId="{DD426B9D-DD9D-468B-84F0-3540526314BC}">
      <dgm:prSet/>
      <dgm:spPr/>
      <dgm:t>
        <a:bodyPr/>
        <a:lstStyle/>
        <a:p>
          <a:endParaRPr lang="ru-RU"/>
        </a:p>
      </dgm:t>
    </dgm:pt>
    <dgm:pt modelId="{6F52DE85-6C1E-4089-BC83-1499084147B3}" type="sibTrans" cxnId="{DD426B9D-DD9D-468B-84F0-3540526314BC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74A7661F-0C91-465F-A19B-C1893827981B}">
      <dgm:prSet custT="1"/>
      <dgm:spPr>
        <a:solidFill>
          <a:srgbClr val="C1E4FF"/>
        </a:solidFill>
        <a:ln w="57150"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0A3D790F-B38A-4C90-BBFD-3E77E1FF1EFC}" type="parTrans" cxnId="{F38763FA-FC8B-490F-9B74-6418C8928AE1}">
      <dgm:prSet/>
      <dgm:spPr/>
      <dgm:t>
        <a:bodyPr/>
        <a:lstStyle/>
        <a:p>
          <a:endParaRPr lang="ru-RU"/>
        </a:p>
      </dgm:t>
    </dgm:pt>
    <dgm:pt modelId="{BA92C5CC-6DEB-4637-B37A-F92F7DDBC3C4}" type="sibTrans" cxnId="{F38763FA-FC8B-490F-9B74-6418C8928AE1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0CCC0936-3521-42D0-A889-9791A1BFA6BC}">
      <dgm:prSet custT="1"/>
      <dgm:spPr>
        <a:solidFill>
          <a:srgbClr val="C1E4FF"/>
        </a:solidFill>
        <a:ln w="38100"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1E159326-8433-40EB-BA1A-9B5C1ABA6A87}" type="parTrans" cxnId="{39D2C8FF-63FF-438A-A714-E249BE2CAE31}">
      <dgm:prSet/>
      <dgm:spPr/>
      <dgm:t>
        <a:bodyPr/>
        <a:lstStyle/>
        <a:p>
          <a:endParaRPr lang="ru-RU"/>
        </a:p>
      </dgm:t>
    </dgm:pt>
    <dgm:pt modelId="{76065A4A-F14F-4A4B-83C8-09CA93C0B4F4}" type="sibTrans" cxnId="{39D2C8FF-63FF-438A-A714-E249BE2CAE31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DAB2BB9F-FE51-4EC6-8AD5-376D7EFDA437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CC3AA732-6BAA-4DCA-B4A3-77E79BEFC8F8}" type="sibTrans" cxnId="{24BBA48F-DB16-444A-A5A2-08A39BF4BF03}">
      <dgm:prSet/>
      <dgm:spPr>
        <a:solidFill>
          <a:srgbClr val="C1E4FF"/>
        </a:solidFill>
        <a:ln w="3175">
          <a:solidFill>
            <a:srgbClr val="ACB4BE"/>
          </a:solidFill>
        </a:ln>
      </dgm:spPr>
      <dgm:t>
        <a:bodyPr/>
        <a:lstStyle/>
        <a:p>
          <a:endParaRPr lang="ru-RU" sz="1600"/>
        </a:p>
      </dgm:t>
    </dgm:pt>
    <dgm:pt modelId="{992083BA-8013-493D-A9FA-DBA5E1278406}" type="parTrans" cxnId="{24BBA48F-DB16-444A-A5A2-08A39BF4BF03}">
      <dgm:prSet/>
      <dgm:spPr/>
      <dgm:t>
        <a:bodyPr/>
        <a:lstStyle/>
        <a:p>
          <a:endParaRPr lang="ru-RU" sz="1600"/>
        </a:p>
      </dgm:t>
    </dgm:pt>
    <dgm:pt modelId="{B57367F1-0B0A-45F8-90C5-659B8E195086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03B37BB4-45E6-4CA0-A731-E84B7EC5CCC8}" type="sibTrans" cxnId="{26485361-3F09-4829-AB2B-A486E219AC32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9365DC2C-ADF7-412B-BE72-A5FB6C5906B6}" type="parTrans" cxnId="{26485361-3F09-4829-AB2B-A486E219AC32}">
      <dgm:prSet/>
      <dgm:spPr/>
      <dgm:t>
        <a:bodyPr/>
        <a:lstStyle/>
        <a:p>
          <a:endParaRPr lang="ru-RU"/>
        </a:p>
      </dgm:t>
    </dgm:pt>
    <dgm:pt modelId="{DF6F1DA4-57D7-4980-A3CF-4AD9D2BE1B1E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6DE1731E-32AF-4D73-B25A-4388A75ED45C}" type="parTrans" cxnId="{7583696C-647A-4994-AF87-2D83802DCFC5}">
      <dgm:prSet/>
      <dgm:spPr/>
      <dgm:t>
        <a:bodyPr/>
        <a:lstStyle/>
        <a:p>
          <a:endParaRPr lang="x-none"/>
        </a:p>
      </dgm:t>
    </dgm:pt>
    <dgm:pt modelId="{08D52D86-1276-4068-926A-22D5C21729C0}" type="sibTrans" cxnId="{7583696C-647A-4994-AF87-2D83802DCFC5}">
      <dgm:prSet/>
      <dgm:spPr>
        <a:solidFill>
          <a:srgbClr val="C1E4FF"/>
        </a:solidFill>
      </dgm:spPr>
      <dgm:t>
        <a:bodyPr/>
        <a:lstStyle/>
        <a:p>
          <a:endParaRPr lang="x-none"/>
        </a:p>
      </dgm:t>
    </dgm:pt>
    <dgm:pt modelId="{6AF4756C-CF98-4DAE-A6E6-DE3B22BB412F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5CEB6F94-6AB3-43F1-B068-1079F1A920DB}" type="parTrans" cxnId="{3B94E3FC-0E6C-4D8A-992E-BEDF1E3D8465}">
      <dgm:prSet/>
      <dgm:spPr/>
      <dgm:t>
        <a:bodyPr/>
        <a:lstStyle/>
        <a:p>
          <a:endParaRPr lang="x-none"/>
        </a:p>
      </dgm:t>
    </dgm:pt>
    <dgm:pt modelId="{8BF7DAB8-915A-42E3-B6FE-83E36FB1467C}" type="sibTrans" cxnId="{3B94E3FC-0E6C-4D8A-992E-BEDF1E3D8465}">
      <dgm:prSet/>
      <dgm:spPr>
        <a:solidFill>
          <a:srgbClr val="C1E4FF"/>
        </a:solidFill>
      </dgm:spPr>
      <dgm:t>
        <a:bodyPr/>
        <a:lstStyle/>
        <a:p>
          <a:endParaRPr lang="x-none"/>
        </a:p>
      </dgm:t>
    </dgm:pt>
    <dgm:pt modelId="{B04C98B4-6982-478B-B522-3FCAC23D2EF2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805ED3D8-6187-400A-B8B1-5343E3AFD7E1}" type="sibTrans" cxnId="{EE2026BB-0203-4869-9819-C5B1A0E7A620}">
      <dgm:prSet/>
      <dgm:spPr>
        <a:solidFill>
          <a:srgbClr val="C1E4FF"/>
        </a:solidFill>
      </dgm:spPr>
      <dgm:t>
        <a:bodyPr/>
        <a:lstStyle/>
        <a:p>
          <a:endParaRPr lang="x-none"/>
        </a:p>
      </dgm:t>
    </dgm:pt>
    <dgm:pt modelId="{51137DEE-A481-4CB4-8DEA-FFC468A0CF67}" type="parTrans" cxnId="{EE2026BB-0203-4869-9819-C5B1A0E7A620}">
      <dgm:prSet/>
      <dgm:spPr/>
      <dgm:t>
        <a:bodyPr/>
        <a:lstStyle/>
        <a:p>
          <a:endParaRPr lang="x-none"/>
        </a:p>
      </dgm:t>
    </dgm:pt>
    <dgm:pt modelId="{6F7E903A-948E-4625-99A5-F2BFA1EEFC09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24104661-F45B-43B5-B48F-2F834CD93FD5}" type="sibTrans" cxnId="{CED2A955-7D9E-4BE8-AED3-C9D93BB79CA6}">
      <dgm:prSet/>
      <dgm:spPr>
        <a:solidFill>
          <a:srgbClr val="C1E4FF"/>
        </a:solidFill>
      </dgm:spPr>
      <dgm:t>
        <a:bodyPr/>
        <a:lstStyle/>
        <a:p>
          <a:endParaRPr lang="x-none"/>
        </a:p>
      </dgm:t>
    </dgm:pt>
    <dgm:pt modelId="{4500B055-7A16-4C01-AE66-7E53F58EB96D}" type="parTrans" cxnId="{CED2A955-7D9E-4BE8-AED3-C9D93BB79CA6}">
      <dgm:prSet/>
      <dgm:spPr/>
      <dgm:t>
        <a:bodyPr/>
        <a:lstStyle/>
        <a:p>
          <a:endParaRPr lang="x-none"/>
        </a:p>
      </dgm:t>
    </dgm:pt>
    <dgm:pt modelId="{3CC893F1-BE78-4062-AE08-939B2CC5388C}">
      <dgm:prSet custT="1"/>
      <dgm:spPr>
        <a:solidFill>
          <a:srgbClr val="C1E4FF"/>
        </a:solidFill>
        <a:ln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D368FA3C-CCB9-4308-BD8F-A84E5FC72815}" type="sibTrans" cxnId="{BE0E36FB-3A5F-41D0-A2E1-470B7C1C0B4D}">
      <dgm:prSet/>
      <dgm:spPr>
        <a:solidFill>
          <a:srgbClr val="C1E4FF"/>
        </a:solidFill>
        <a:ln w="3175">
          <a:noFill/>
        </a:ln>
      </dgm:spPr>
      <dgm:t>
        <a:bodyPr/>
        <a:lstStyle/>
        <a:p>
          <a:endParaRPr lang="ru-RU" sz="1600"/>
        </a:p>
      </dgm:t>
    </dgm:pt>
    <dgm:pt modelId="{A5BEE641-CF56-4F7F-83A4-753D40B8EB24}" type="parTrans" cxnId="{BE0E36FB-3A5F-41D0-A2E1-470B7C1C0B4D}">
      <dgm:prSet/>
      <dgm:spPr/>
      <dgm:t>
        <a:bodyPr/>
        <a:lstStyle/>
        <a:p>
          <a:endParaRPr lang="ru-RU" sz="1600"/>
        </a:p>
      </dgm:t>
    </dgm:pt>
    <dgm:pt modelId="{4F9C1599-CDEF-4FEB-A72A-3491230B8B3B}">
      <dgm:prSet custT="1"/>
      <dgm:spPr>
        <a:solidFill>
          <a:srgbClr val="C1E4FF"/>
        </a:solidFill>
        <a:ln w="38100">
          <a:noFill/>
        </a:ln>
      </dgm:spPr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B372300A-B8D0-42A0-843B-B05FBA97CA51}" type="sibTrans" cxnId="{5B140DC5-EBCD-402A-B011-6C49EDF7A9D3}">
      <dgm:prSet/>
      <dgm:spPr>
        <a:solidFill>
          <a:srgbClr val="C1E4FF"/>
        </a:solidFill>
      </dgm:spPr>
      <dgm:t>
        <a:bodyPr/>
        <a:lstStyle/>
        <a:p>
          <a:endParaRPr lang="ru-RU"/>
        </a:p>
      </dgm:t>
    </dgm:pt>
    <dgm:pt modelId="{8E97D0F0-05B0-45EF-95E1-EC87B1D158D5}" type="parTrans" cxnId="{5B140DC5-EBCD-402A-B011-6C49EDF7A9D3}">
      <dgm:prSet/>
      <dgm:spPr/>
      <dgm:t>
        <a:bodyPr/>
        <a:lstStyle/>
        <a:p>
          <a:endParaRPr lang="ru-RU"/>
        </a:p>
      </dgm:t>
    </dgm:pt>
    <dgm:pt modelId="{693CECB7-59CC-4DC2-A567-8DBE529D120E}" type="pres">
      <dgm:prSet presAssocID="{F9092521-03BD-4DEB-B1EC-ECE7BD16AF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CC7A8-11E6-4A9B-927C-8788F1A9DE12}" type="pres">
      <dgm:prSet presAssocID="{A4BA5FF1-1EBB-44B3-95C9-43141FD7C918}" presName="centerShape" presStyleLbl="node0" presStyleIdx="0" presStyleCnt="1"/>
      <dgm:spPr/>
      <dgm:t>
        <a:bodyPr/>
        <a:lstStyle/>
        <a:p>
          <a:endParaRPr lang="ru-RU"/>
        </a:p>
      </dgm:t>
    </dgm:pt>
    <dgm:pt modelId="{5AE18FF5-9F5D-4563-85AA-5C522C1EB3B5}" type="pres">
      <dgm:prSet presAssocID="{3CC893F1-BE78-4062-AE08-939B2CC5388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62F20-07BF-4C3A-9B6D-C2A256A0631A}" type="pres">
      <dgm:prSet presAssocID="{3CC893F1-BE78-4062-AE08-939B2CC5388C}" presName="dummy" presStyleCnt="0"/>
      <dgm:spPr/>
    </dgm:pt>
    <dgm:pt modelId="{49D7B681-B581-46C6-9054-084077D60B74}" type="pres">
      <dgm:prSet presAssocID="{D368FA3C-CCB9-4308-BD8F-A84E5FC72815}" presName="sibTrans" presStyleLbl="sibTrans2D1" presStyleIdx="0" presStyleCnt="11" custScaleX="100508"/>
      <dgm:spPr/>
      <dgm:t>
        <a:bodyPr/>
        <a:lstStyle/>
        <a:p>
          <a:endParaRPr lang="ru-RU"/>
        </a:p>
      </dgm:t>
    </dgm:pt>
    <dgm:pt modelId="{945A6B0D-C1FF-4F5E-A0F0-D71418D89D14}" type="pres">
      <dgm:prSet presAssocID="{727A26AF-DFA1-478B-8F3C-D0D34D2CCE1C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12D47-EFBD-44EA-86A6-1B79BB7CEF4A}" type="pres">
      <dgm:prSet presAssocID="{727A26AF-DFA1-478B-8F3C-D0D34D2CCE1C}" presName="dummy" presStyleCnt="0"/>
      <dgm:spPr/>
    </dgm:pt>
    <dgm:pt modelId="{1285C7AA-03B1-45FE-880D-63E622D25DE5}" type="pres">
      <dgm:prSet presAssocID="{6F52DE85-6C1E-4089-BC83-1499084147B3}" presName="sibTrans" presStyleLbl="sibTrans2D1" presStyleIdx="1" presStyleCnt="11"/>
      <dgm:spPr/>
      <dgm:t>
        <a:bodyPr/>
        <a:lstStyle/>
        <a:p>
          <a:endParaRPr lang="ru-RU"/>
        </a:p>
      </dgm:t>
    </dgm:pt>
    <dgm:pt modelId="{221FB609-1B5E-4CEA-B87E-A665682D15DB}" type="pres">
      <dgm:prSet presAssocID="{74A7661F-0C91-465F-A19B-C1893827981B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67DA5-9986-4FEB-98BC-E2ED23BB1AC4}" type="pres">
      <dgm:prSet presAssocID="{74A7661F-0C91-465F-A19B-C1893827981B}" presName="dummy" presStyleCnt="0"/>
      <dgm:spPr/>
    </dgm:pt>
    <dgm:pt modelId="{26BF6B8C-2551-408D-B041-8EC212031BB9}" type="pres">
      <dgm:prSet presAssocID="{BA92C5CC-6DEB-4637-B37A-F92F7DDBC3C4}" presName="sibTrans" presStyleLbl="sibTrans2D1" presStyleIdx="2" presStyleCnt="11"/>
      <dgm:spPr/>
      <dgm:t>
        <a:bodyPr/>
        <a:lstStyle/>
        <a:p>
          <a:endParaRPr lang="ru-RU"/>
        </a:p>
      </dgm:t>
    </dgm:pt>
    <dgm:pt modelId="{1A6A199F-B607-408E-A457-3999C83DB10E}" type="pres">
      <dgm:prSet presAssocID="{0CCC0936-3521-42D0-A889-9791A1BFA6BC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B2659-FF26-4D84-BD62-846BCB0641DB}" type="pres">
      <dgm:prSet presAssocID="{0CCC0936-3521-42D0-A889-9791A1BFA6BC}" presName="dummy" presStyleCnt="0"/>
      <dgm:spPr/>
    </dgm:pt>
    <dgm:pt modelId="{24C5D9A4-EFB9-4272-93C6-2137913D323F}" type="pres">
      <dgm:prSet presAssocID="{76065A4A-F14F-4A4B-83C8-09CA93C0B4F4}" presName="sibTrans" presStyleLbl="sibTrans2D1" presStyleIdx="3" presStyleCnt="11"/>
      <dgm:spPr/>
      <dgm:t>
        <a:bodyPr/>
        <a:lstStyle/>
        <a:p>
          <a:endParaRPr lang="ru-RU"/>
        </a:p>
      </dgm:t>
    </dgm:pt>
    <dgm:pt modelId="{41D2610B-9915-464E-857D-5D8864D3E0B8}" type="pres">
      <dgm:prSet presAssocID="{4F9C1599-CDEF-4FEB-A72A-3491230B8B3B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ABFDE-14AD-4E6E-8DBF-65157D76BFF7}" type="pres">
      <dgm:prSet presAssocID="{4F9C1599-CDEF-4FEB-A72A-3491230B8B3B}" presName="dummy" presStyleCnt="0"/>
      <dgm:spPr/>
    </dgm:pt>
    <dgm:pt modelId="{D5BC02E3-2FEB-4399-882C-5D965C475FFC}" type="pres">
      <dgm:prSet presAssocID="{B372300A-B8D0-42A0-843B-B05FBA97CA51}" presName="sibTrans" presStyleLbl="sibTrans2D1" presStyleIdx="4" presStyleCnt="11"/>
      <dgm:spPr/>
      <dgm:t>
        <a:bodyPr/>
        <a:lstStyle/>
        <a:p>
          <a:endParaRPr lang="ru-RU"/>
        </a:p>
      </dgm:t>
    </dgm:pt>
    <dgm:pt modelId="{ECCAC48D-EEFA-4323-A994-F56A47490F31}" type="pres">
      <dgm:prSet presAssocID="{DAB2BB9F-FE51-4EC6-8AD5-376D7EFDA43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FC69-0B67-4A7F-820A-CE16625FD65C}" type="pres">
      <dgm:prSet presAssocID="{DAB2BB9F-FE51-4EC6-8AD5-376D7EFDA437}" presName="dummy" presStyleCnt="0"/>
      <dgm:spPr/>
    </dgm:pt>
    <dgm:pt modelId="{02F1C1D1-2728-492B-9EEC-3944688B99AB}" type="pres">
      <dgm:prSet presAssocID="{CC3AA732-6BAA-4DCA-B4A3-77E79BEFC8F8}" presName="sibTrans" presStyleLbl="sibTrans2D1" presStyleIdx="5" presStyleCnt="11"/>
      <dgm:spPr/>
      <dgm:t>
        <a:bodyPr/>
        <a:lstStyle/>
        <a:p>
          <a:endParaRPr lang="ru-RU"/>
        </a:p>
      </dgm:t>
    </dgm:pt>
    <dgm:pt modelId="{6A6C71EF-661D-4780-985E-E9FCD39FA4D4}" type="pres">
      <dgm:prSet presAssocID="{B57367F1-0B0A-45F8-90C5-659B8E195086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25818-3A45-4605-918A-C34D8A3EED31}" type="pres">
      <dgm:prSet presAssocID="{B57367F1-0B0A-45F8-90C5-659B8E195086}" presName="dummy" presStyleCnt="0"/>
      <dgm:spPr/>
    </dgm:pt>
    <dgm:pt modelId="{5B6B00D1-147F-4E01-AF93-A50E362CA8D5}" type="pres">
      <dgm:prSet presAssocID="{03B37BB4-45E6-4CA0-A731-E84B7EC5CCC8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07E4848A-B124-4100-B5A7-927C4FC4F8A1}" type="pres">
      <dgm:prSet presAssocID="{DF6F1DA4-57D7-4980-A3CF-4AD9D2BE1B1E}" presName="node" presStyleLbl="node1" presStyleIdx="7" presStyleCnt="11" custRadScaleRad="99884" custRadScaleInc="-6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629EF-8CE2-424D-87EC-0D7C5FB897A7}" type="pres">
      <dgm:prSet presAssocID="{DF6F1DA4-57D7-4980-A3CF-4AD9D2BE1B1E}" presName="dummy" presStyleCnt="0"/>
      <dgm:spPr/>
    </dgm:pt>
    <dgm:pt modelId="{7F679054-E921-4C84-AAF9-EFE48B28AAB2}" type="pres">
      <dgm:prSet presAssocID="{08D52D86-1276-4068-926A-22D5C21729C0}" presName="sibTrans" presStyleLbl="sibTrans2D1" presStyleIdx="7" presStyleCnt="11"/>
      <dgm:spPr/>
      <dgm:t>
        <a:bodyPr/>
        <a:lstStyle/>
        <a:p>
          <a:endParaRPr lang="ru-RU"/>
        </a:p>
      </dgm:t>
    </dgm:pt>
    <dgm:pt modelId="{9A202EB3-83E1-4CF6-97E0-A8977D65D554}" type="pres">
      <dgm:prSet presAssocID="{6AF4756C-CF98-4DAE-A6E6-DE3B22BB412F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7DE7A-DC15-478F-A9D6-A077114D851A}" type="pres">
      <dgm:prSet presAssocID="{6AF4756C-CF98-4DAE-A6E6-DE3B22BB412F}" presName="dummy" presStyleCnt="0"/>
      <dgm:spPr/>
    </dgm:pt>
    <dgm:pt modelId="{78807115-C5CA-45C9-8BB0-CBCC951C20CF}" type="pres">
      <dgm:prSet presAssocID="{8BF7DAB8-915A-42E3-B6FE-83E36FB1467C}" presName="sibTrans" presStyleLbl="sibTrans2D1" presStyleIdx="8" presStyleCnt="11"/>
      <dgm:spPr/>
      <dgm:t>
        <a:bodyPr/>
        <a:lstStyle/>
        <a:p>
          <a:endParaRPr lang="ru-RU"/>
        </a:p>
      </dgm:t>
    </dgm:pt>
    <dgm:pt modelId="{51A3DA60-5BC1-444E-8E19-EFE4553B0112}" type="pres">
      <dgm:prSet presAssocID="{6F7E903A-948E-4625-99A5-F2BFA1EEFC09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6BC09-418B-413B-9D04-5639F1AA72FC}" type="pres">
      <dgm:prSet presAssocID="{6F7E903A-948E-4625-99A5-F2BFA1EEFC09}" presName="dummy" presStyleCnt="0"/>
      <dgm:spPr/>
    </dgm:pt>
    <dgm:pt modelId="{68127C48-34F4-419F-823F-3791742B4697}" type="pres">
      <dgm:prSet presAssocID="{24104661-F45B-43B5-B48F-2F834CD93FD5}" presName="sibTrans" presStyleLbl="sibTrans2D1" presStyleIdx="9" presStyleCnt="11"/>
      <dgm:spPr/>
      <dgm:t>
        <a:bodyPr/>
        <a:lstStyle/>
        <a:p>
          <a:endParaRPr lang="ru-RU"/>
        </a:p>
      </dgm:t>
    </dgm:pt>
    <dgm:pt modelId="{FFB38C5C-A13E-4800-AFA4-AF1B4A9C8B38}" type="pres">
      <dgm:prSet presAssocID="{B04C98B4-6982-478B-B522-3FCAC23D2EF2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18CA8-A24B-4C60-8390-3CDBB0477799}" type="pres">
      <dgm:prSet presAssocID="{B04C98B4-6982-478B-B522-3FCAC23D2EF2}" presName="dummy" presStyleCnt="0"/>
      <dgm:spPr/>
    </dgm:pt>
    <dgm:pt modelId="{B2710BA3-99C6-4EEE-872C-C77301880A27}" type="pres">
      <dgm:prSet presAssocID="{805ED3D8-6187-400A-B8B1-5343E3AFD7E1}" presName="sibTrans" presStyleLbl="sibTrans2D1" presStyleIdx="10" presStyleCnt="11"/>
      <dgm:spPr/>
      <dgm:t>
        <a:bodyPr/>
        <a:lstStyle/>
        <a:p>
          <a:endParaRPr lang="ru-RU"/>
        </a:p>
      </dgm:t>
    </dgm:pt>
  </dgm:ptLst>
  <dgm:cxnLst>
    <dgm:cxn modelId="{7583696C-647A-4994-AF87-2D83802DCFC5}" srcId="{A4BA5FF1-1EBB-44B3-95C9-43141FD7C918}" destId="{DF6F1DA4-57D7-4980-A3CF-4AD9D2BE1B1E}" srcOrd="7" destOrd="0" parTransId="{6DE1731E-32AF-4D73-B25A-4388A75ED45C}" sibTransId="{08D52D86-1276-4068-926A-22D5C21729C0}"/>
    <dgm:cxn modelId="{85184BEE-3F84-4367-83F7-E0BB96C55C34}" type="presOf" srcId="{76065A4A-F14F-4A4B-83C8-09CA93C0B4F4}" destId="{24C5D9A4-EFB9-4272-93C6-2137913D323F}" srcOrd="0" destOrd="0" presId="urn:microsoft.com/office/officeart/2005/8/layout/radial6"/>
    <dgm:cxn modelId="{7DC07595-6F22-47A2-9A04-1C4C12C7F197}" type="presOf" srcId="{03B37BB4-45E6-4CA0-A731-E84B7EC5CCC8}" destId="{5B6B00D1-147F-4E01-AF93-A50E362CA8D5}" srcOrd="0" destOrd="0" presId="urn:microsoft.com/office/officeart/2005/8/layout/radial6"/>
    <dgm:cxn modelId="{3F599C44-15EA-4080-B826-CCF548A16A48}" type="presOf" srcId="{CC3AA732-6BAA-4DCA-B4A3-77E79BEFC8F8}" destId="{02F1C1D1-2728-492B-9EEC-3944688B99AB}" srcOrd="0" destOrd="0" presId="urn:microsoft.com/office/officeart/2005/8/layout/radial6"/>
    <dgm:cxn modelId="{EB7609A7-912A-4B5F-9BBB-AC1883DA91B8}" type="presOf" srcId="{24104661-F45B-43B5-B48F-2F834CD93FD5}" destId="{68127C48-34F4-419F-823F-3791742B4697}" srcOrd="0" destOrd="0" presId="urn:microsoft.com/office/officeart/2005/8/layout/radial6"/>
    <dgm:cxn modelId="{EE2026BB-0203-4869-9819-C5B1A0E7A620}" srcId="{A4BA5FF1-1EBB-44B3-95C9-43141FD7C918}" destId="{B04C98B4-6982-478B-B522-3FCAC23D2EF2}" srcOrd="10" destOrd="0" parTransId="{51137DEE-A481-4CB4-8DEA-FFC468A0CF67}" sibTransId="{805ED3D8-6187-400A-B8B1-5343E3AFD7E1}"/>
    <dgm:cxn modelId="{5B140DC5-EBCD-402A-B011-6C49EDF7A9D3}" srcId="{A4BA5FF1-1EBB-44B3-95C9-43141FD7C918}" destId="{4F9C1599-CDEF-4FEB-A72A-3491230B8B3B}" srcOrd="4" destOrd="0" parTransId="{8E97D0F0-05B0-45EF-95E1-EC87B1D158D5}" sibTransId="{B372300A-B8D0-42A0-843B-B05FBA97CA51}"/>
    <dgm:cxn modelId="{26485361-3F09-4829-AB2B-A486E219AC32}" srcId="{A4BA5FF1-1EBB-44B3-95C9-43141FD7C918}" destId="{B57367F1-0B0A-45F8-90C5-659B8E195086}" srcOrd="6" destOrd="0" parTransId="{9365DC2C-ADF7-412B-BE72-A5FB6C5906B6}" sibTransId="{03B37BB4-45E6-4CA0-A731-E84B7EC5CCC8}"/>
    <dgm:cxn modelId="{19D15C12-3595-4EDA-AC54-4783B6A3BEE5}" srcId="{F9092521-03BD-4DEB-B1EC-ECE7BD16AFF2}" destId="{A4BA5FF1-1EBB-44B3-95C9-43141FD7C918}" srcOrd="0" destOrd="0" parTransId="{B6AF0C76-E98F-48B3-8374-48688AA1B888}" sibTransId="{8D7151AE-B249-4074-90FA-C32DC4011DA8}"/>
    <dgm:cxn modelId="{2A64683D-41E3-42D4-8673-DFFC80CD350A}" type="presOf" srcId="{6AF4756C-CF98-4DAE-A6E6-DE3B22BB412F}" destId="{9A202EB3-83E1-4CF6-97E0-A8977D65D554}" srcOrd="0" destOrd="0" presId="urn:microsoft.com/office/officeart/2005/8/layout/radial6"/>
    <dgm:cxn modelId="{080D3A61-A510-4DC3-AD16-27FF1C72296A}" type="presOf" srcId="{6F7E903A-948E-4625-99A5-F2BFA1EEFC09}" destId="{51A3DA60-5BC1-444E-8E19-EFE4553B0112}" srcOrd="0" destOrd="0" presId="urn:microsoft.com/office/officeart/2005/8/layout/radial6"/>
    <dgm:cxn modelId="{A071FED1-F24E-4D8C-9124-9BC132045DB6}" type="presOf" srcId="{DF6F1DA4-57D7-4980-A3CF-4AD9D2BE1B1E}" destId="{07E4848A-B124-4100-B5A7-927C4FC4F8A1}" srcOrd="0" destOrd="0" presId="urn:microsoft.com/office/officeart/2005/8/layout/radial6"/>
    <dgm:cxn modelId="{39D2C8FF-63FF-438A-A714-E249BE2CAE31}" srcId="{A4BA5FF1-1EBB-44B3-95C9-43141FD7C918}" destId="{0CCC0936-3521-42D0-A889-9791A1BFA6BC}" srcOrd="3" destOrd="0" parTransId="{1E159326-8433-40EB-BA1A-9B5C1ABA6A87}" sibTransId="{76065A4A-F14F-4A4B-83C8-09CA93C0B4F4}"/>
    <dgm:cxn modelId="{CE2B24B1-668A-4EFB-9182-CFAD12C59696}" type="presOf" srcId="{B04C98B4-6982-478B-B522-3FCAC23D2EF2}" destId="{FFB38C5C-A13E-4800-AFA4-AF1B4A9C8B38}" srcOrd="0" destOrd="0" presId="urn:microsoft.com/office/officeart/2005/8/layout/radial6"/>
    <dgm:cxn modelId="{24BBA48F-DB16-444A-A5A2-08A39BF4BF03}" srcId="{A4BA5FF1-1EBB-44B3-95C9-43141FD7C918}" destId="{DAB2BB9F-FE51-4EC6-8AD5-376D7EFDA437}" srcOrd="5" destOrd="0" parTransId="{992083BA-8013-493D-A9FA-DBA5E1278406}" sibTransId="{CC3AA732-6BAA-4DCA-B4A3-77E79BEFC8F8}"/>
    <dgm:cxn modelId="{82519B50-84B9-4C4B-A718-0ECE93FBFAFE}" type="presOf" srcId="{B57367F1-0B0A-45F8-90C5-659B8E195086}" destId="{6A6C71EF-661D-4780-985E-E9FCD39FA4D4}" srcOrd="0" destOrd="0" presId="urn:microsoft.com/office/officeart/2005/8/layout/radial6"/>
    <dgm:cxn modelId="{DD426B9D-DD9D-468B-84F0-3540526314BC}" srcId="{A4BA5FF1-1EBB-44B3-95C9-43141FD7C918}" destId="{727A26AF-DFA1-478B-8F3C-D0D34D2CCE1C}" srcOrd="1" destOrd="0" parTransId="{C48D62D8-BBDF-4A7A-A1F2-1A534D1161A8}" sibTransId="{6F52DE85-6C1E-4089-BC83-1499084147B3}"/>
    <dgm:cxn modelId="{B22D4FFB-C019-4B2F-AFA6-FFBD4F5A5251}" type="presOf" srcId="{4F9C1599-CDEF-4FEB-A72A-3491230B8B3B}" destId="{41D2610B-9915-464E-857D-5D8864D3E0B8}" srcOrd="0" destOrd="0" presId="urn:microsoft.com/office/officeart/2005/8/layout/radial6"/>
    <dgm:cxn modelId="{292956CA-A3B8-433E-A4AD-E956D52B9373}" type="presOf" srcId="{3CC893F1-BE78-4062-AE08-939B2CC5388C}" destId="{5AE18FF5-9F5D-4563-85AA-5C522C1EB3B5}" srcOrd="0" destOrd="0" presId="urn:microsoft.com/office/officeart/2005/8/layout/radial6"/>
    <dgm:cxn modelId="{BE0E36FB-3A5F-41D0-A2E1-470B7C1C0B4D}" srcId="{A4BA5FF1-1EBB-44B3-95C9-43141FD7C918}" destId="{3CC893F1-BE78-4062-AE08-939B2CC5388C}" srcOrd="0" destOrd="0" parTransId="{A5BEE641-CF56-4F7F-83A4-753D40B8EB24}" sibTransId="{D368FA3C-CCB9-4308-BD8F-A84E5FC72815}"/>
    <dgm:cxn modelId="{33D11FC1-ED81-44D9-96EB-54C291FFF471}" type="presOf" srcId="{DAB2BB9F-FE51-4EC6-8AD5-376D7EFDA437}" destId="{ECCAC48D-EEFA-4323-A994-F56A47490F31}" srcOrd="0" destOrd="0" presId="urn:microsoft.com/office/officeart/2005/8/layout/radial6"/>
    <dgm:cxn modelId="{A1699415-7C07-4A93-8F98-3117F71057C1}" type="presOf" srcId="{74A7661F-0C91-465F-A19B-C1893827981B}" destId="{221FB609-1B5E-4CEA-B87E-A665682D15DB}" srcOrd="0" destOrd="0" presId="urn:microsoft.com/office/officeart/2005/8/layout/radial6"/>
    <dgm:cxn modelId="{38DF0945-A52C-4815-A53F-D72B70D7788F}" type="presOf" srcId="{D368FA3C-CCB9-4308-BD8F-A84E5FC72815}" destId="{49D7B681-B581-46C6-9054-084077D60B74}" srcOrd="0" destOrd="0" presId="urn:microsoft.com/office/officeart/2005/8/layout/radial6"/>
    <dgm:cxn modelId="{3B94E3FC-0E6C-4D8A-992E-BEDF1E3D8465}" srcId="{A4BA5FF1-1EBB-44B3-95C9-43141FD7C918}" destId="{6AF4756C-CF98-4DAE-A6E6-DE3B22BB412F}" srcOrd="8" destOrd="0" parTransId="{5CEB6F94-6AB3-43F1-B068-1079F1A920DB}" sibTransId="{8BF7DAB8-915A-42E3-B6FE-83E36FB1467C}"/>
    <dgm:cxn modelId="{F952E3FE-B10C-42E7-9785-06ADA0C096B8}" type="presOf" srcId="{6F52DE85-6C1E-4089-BC83-1499084147B3}" destId="{1285C7AA-03B1-45FE-880D-63E622D25DE5}" srcOrd="0" destOrd="0" presId="urn:microsoft.com/office/officeart/2005/8/layout/radial6"/>
    <dgm:cxn modelId="{F38763FA-FC8B-490F-9B74-6418C8928AE1}" srcId="{A4BA5FF1-1EBB-44B3-95C9-43141FD7C918}" destId="{74A7661F-0C91-465F-A19B-C1893827981B}" srcOrd="2" destOrd="0" parTransId="{0A3D790F-B38A-4C90-BBFD-3E77E1FF1EFC}" sibTransId="{BA92C5CC-6DEB-4637-B37A-F92F7DDBC3C4}"/>
    <dgm:cxn modelId="{543D3912-F8AE-4586-A5A7-DB67C7F89157}" type="presOf" srcId="{805ED3D8-6187-400A-B8B1-5343E3AFD7E1}" destId="{B2710BA3-99C6-4EEE-872C-C77301880A27}" srcOrd="0" destOrd="0" presId="urn:microsoft.com/office/officeart/2005/8/layout/radial6"/>
    <dgm:cxn modelId="{63A73F13-EE5C-4315-B9D2-C36BD504559C}" type="presOf" srcId="{F9092521-03BD-4DEB-B1EC-ECE7BD16AFF2}" destId="{693CECB7-59CC-4DC2-A567-8DBE529D120E}" srcOrd="0" destOrd="0" presId="urn:microsoft.com/office/officeart/2005/8/layout/radial6"/>
    <dgm:cxn modelId="{5EF593FD-D990-4E48-A6B2-1BFADBF3E7F1}" type="presOf" srcId="{8BF7DAB8-915A-42E3-B6FE-83E36FB1467C}" destId="{78807115-C5CA-45C9-8BB0-CBCC951C20CF}" srcOrd="0" destOrd="0" presId="urn:microsoft.com/office/officeart/2005/8/layout/radial6"/>
    <dgm:cxn modelId="{CCD35F77-5C99-4363-A0F5-53FAACF66BCC}" type="presOf" srcId="{08D52D86-1276-4068-926A-22D5C21729C0}" destId="{7F679054-E921-4C84-AAF9-EFE48B28AAB2}" srcOrd="0" destOrd="0" presId="urn:microsoft.com/office/officeart/2005/8/layout/radial6"/>
    <dgm:cxn modelId="{BB87926F-5927-4419-862B-8E3E0B655389}" type="presOf" srcId="{0CCC0936-3521-42D0-A889-9791A1BFA6BC}" destId="{1A6A199F-B607-408E-A457-3999C83DB10E}" srcOrd="0" destOrd="0" presId="urn:microsoft.com/office/officeart/2005/8/layout/radial6"/>
    <dgm:cxn modelId="{01414696-4099-4873-A1BC-35F9738DDCE0}" type="presOf" srcId="{B372300A-B8D0-42A0-843B-B05FBA97CA51}" destId="{D5BC02E3-2FEB-4399-882C-5D965C475FFC}" srcOrd="0" destOrd="0" presId="urn:microsoft.com/office/officeart/2005/8/layout/radial6"/>
    <dgm:cxn modelId="{CED2A955-7D9E-4BE8-AED3-C9D93BB79CA6}" srcId="{A4BA5FF1-1EBB-44B3-95C9-43141FD7C918}" destId="{6F7E903A-948E-4625-99A5-F2BFA1EEFC09}" srcOrd="9" destOrd="0" parTransId="{4500B055-7A16-4C01-AE66-7E53F58EB96D}" sibTransId="{24104661-F45B-43B5-B48F-2F834CD93FD5}"/>
    <dgm:cxn modelId="{A407AD13-F041-4F9D-82B4-CED51F7D641E}" type="presOf" srcId="{A4BA5FF1-1EBB-44B3-95C9-43141FD7C918}" destId="{0DDCC7A8-11E6-4A9B-927C-8788F1A9DE12}" srcOrd="0" destOrd="0" presId="urn:microsoft.com/office/officeart/2005/8/layout/radial6"/>
    <dgm:cxn modelId="{2E423A7E-69C7-4AED-8BEE-DBFBB6A9621E}" type="presOf" srcId="{727A26AF-DFA1-478B-8F3C-D0D34D2CCE1C}" destId="{945A6B0D-C1FF-4F5E-A0F0-D71418D89D14}" srcOrd="0" destOrd="0" presId="urn:microsoft.com/office/officeart/2005/8/layout/radial6"/>
    <dgm:cxn modelId="{D08541F5-6866-40B4-B77C-F9142E1B3BD1}" type="presOf" srcId="{BA92C5CC-6DEB-4637-B37A-F92F7DDBC3C4}" destId="{26BF6B8C-2551-408D-B041-8EC212031BB9}" srcOrd="0" destOrd="0" presId="urn:microsoft.com/office/officeart/2005/8/layout/radial6"/>
    <dgm:cxn modelId="{A72A7CFA-6085-4F7B-BF08-E0D16D6130FA}" type="presParOf" srcId="{693CECB7-59CC-4DC2-A567-8DBE529D120E}" destId="{0DDCC7A8-11E6-4A9B-927C-8788F1A9DE12}" srcOrd="0" destOrd="0" presId="urn:microsoft.com/office/officeart/2005/8/layout/radial6"/>
    <dgm:cxn modelId="{D8BBA15D-1BD9-499F-B083-4B289AB1727B}" type="presParOf" srcId="{693CECB7-59CC-4DC2-A567-8DBE529D120E}" destId="{5AE18FF5-9F5D-4563-85AA-5C522C1EB3B5}" srcOrd="1" destOrd="0" presId="urn:microsoft.com/office/officeart/2005/8/layout/radial6"/>
    <dgm:cxn modelId="{B1D98AD2-6B00-41E0-BA86-FBD928D2A108}" type="presParOf" srcId="{693CECB7-59CC-4DC2-A567-8DBE529D120E}" destId="{65762F20-07BF-4C3A-9B6D-C2A256A0631A}" srcOrd="2" destOrd="0" presId="urn:microsoft.com/office/officeart/2005/8/layout/radial6"/>
    <dgm:cxn modelId="{3A857C67-8BE3-40EB-B4C1-9482902004AD}" type="presParOf" srcId="{693CECB7-59CC-4DC2-A567-8DBE529D120E}" destId="{49D7B681-B581-46C6-9054-084077D60B74}" srcOrd="3" destOrd="0" presId="urn:microsoft.com/office/officeart/2005/8/layout/radial6"/>
    <dgm:cxn modelId="{8DAEA797-CC6A-427E-96FB-6AA84870A291}" type="presParOf" srcId="{693CECB7-59CC-4DC2-A567-8DBE529D120E}" destId="{945A6B0D-C1FF-4F5E-A0F0-D71418D89D14}" srcOrd="4" destOrd="0" presId="urn:microsoft.com/office/officeart/2005/8/layout/radial6"/>
    <dgm:cxn modelId="{C1B986EB-67D6-4D68-9391-D2A884DDB583}" type="presParOf" srcId="{693CECB7-59CC-4DC2-A567-8DBE529D120E}" destId="{E7912D47-EFBD-44EA-86A6-1B79BB7CEF4A}" srcOrd="5" destOrd="0" presId="urn:microsoft.com/office/officeart/2005/8/layout/radial6"/>
    <dgm:cxn modelId="{A4BA06A9-8754-44A3-84DC-EFAD81904A18}" type="presParOf" srcId="{693CECB7-59CC-4DC2-A567-8DBE529D120E}" destId="{1285C7AA-03B1-45FE-880D-63E622D25DE5}" srcOrd="6" destOrd="0" presId="urn:microsoft.com/office/officeart/2005/8/layout/radial6"/>
    <dgm:cxn modelId="{2271533C-C43A-4287-A0B8-F387D6F88E14}" type="presParOf" srcId="{693CECB7-59CC-4DC2-A567-8DBE529D120E}" destId="{221FB609-1B5E-4CEA-B87E-A665682D15DB}" srcOrd="7" destOrd="0" presId="urn:microsoft.com/office/officeart/2005/8/layout/radial6"/>
    <dgm:cxn modelId="{AB1A5ED6-E998-4932-9C76-F91595FE6257}" type="presParOf" srcId="{693CECB7-59CC-4DC2-A567-8DBE529D120E}" destId="{DFE67DA5-9986-4FEB-98BC-E2ED23BB1AC4}" srcOrd="8" destOrd="0" presId="urn:microsoft.com/office/officeart/2005/8/layout/radial6"/>
    <dgm:cxn modelId="{9FBEC1AF-AFA5-448B-89E1-840A71292F3C}" type="presParOf" srcId="{693CECB7-59CC-4DC2-A567-8DBE529D120E}" destId="{26BF6B8C-2551-408D-B041-8EC212031BB9}" srcOrd="9" destOrd="0" presId="urn:microsoft.com/office/officeart/2005/8/layout/radial6"/>
    <dgm:cxn modelId="{C348984F-8792-47A0-A6F9-765E56B2FC35}" type="presParOf" srcId="{693CECB7-59CC-4DC2-A567-8DBE529D120E}" destId="{1A6A199F-B607-408E-A457-3999C83DB10E}" srcOrd="10" destOrd="0" presId="urn:microsoft.com/office/officeart/2005/8/layout/radial6"/>
    <dgm:cxn modelId="{1AEE123F-7C26-4244-90A8-BD4F5E10DFB6}" type="presParOf" srcId="{693CECB7-59CC-4DC2-A567-8DBE529D120E}" destId="{204B2659-FF26-4D84-BD62-846BCB0641DB}" srcOrd="11" destOrd="0" presId="urn:microsoft.com/office/officeart/2005/8/layout/radial6"/>
    <dgm:cxn modelId="{5CB28022-DE5F-438D-99A9-CA18B4BCF017}" type="presParOf" srcId="{693CECB7-59CC-4DC2-A567-8DBE529D120E}" destId="{24C5D9A4-EFB9-4272-93C6-2137913D323F}" srcOrd="12" destOrd="0" presId="urn:microsoft.com/office/officeart/2005/8/layout/radial6"/>
    <dgm:cxn modelId="{4BCE82FE-6551-47B6-A546-DA98AB34CA0F}" type="presParOf" srcId="{693CECB7-59CC-4DC2-A567-8DBE529D120E}" destId="{41D2610B-9915-464E-857D-5D8864D3E0B8}" srcOrd="13" destOrd="0" presId="urn:microsoft.com/office/officeart/2005/8/layout/radial6"/>
    <dgm:cxn modelId="{FD00CAF8-AFF6-4C66-AAB8-CEB8D3DFC808}" type="presParOf" srcId="{693CECB7-59CC-4DC2-A567-8DBE529D120E}" destId="{46FABFDE-14AD-4E6E-8DBF-65157D76BFF7}" srcOrd="14" destOrd="0" presId="urn:microsoft.com/office/officeart/2005/8/layout/radial6"/>
    <dgm:cxn modelId="{FA1F6B88-F078-4F08-9835-CA4F32C9AB9B}" type="presParOf" srcId="{693CECB7-59CC-4DC2-A567-8DBE529D120E}" destId="{D5BC02E3-2FEB-4399-882C-5D965C475FFC}" srcOrd="15" destOrd="0" presId="urn:microsoft.com/office/officeart/2005/8/layout/radial6"/>
    <dgm:cxn modelId="{9317E6A1-0500-498F-ABB8-8E75173A1864}" type="presParOf" srcId="{693CECB7-59CC-4DC2-A567-8DBE529D120E}" destId="{ECCAC48D-EEFA-4323-A994-F56A47490F31}" srcOrd="16" destOrd="0" presId="urn:microsoft.com/office/officeart/2005/8/layout/radial6"/>
    <dgm:cxn modelId="{F444A895-5181-4F9D-913A-FEC09D01B459}" type="presParOf" srcId="{693CECB7-59CC-4DC2-A567-8DBE529D120E}" destId="{B58FFC69-0B67-4A7F-820A-CE16625FD65C}" srcOrd="17" destOrd="0" presId="urn:microsoft.com/office/officeart/2005/8/layout/radial6"/>
    <dgm:cxn modelId="{A4E871B1-EF24-4074-9DDA-1CC03F62DC45}" type="presParOf" srcId="{693CECB7-59CC-4DC2-A567-8DBE529D120E}" destId="{02F1C1D1-2728-492B-9EEC-3944688B99AB}" srcOrd="18" destOrd="0" presId="urn:microsoft.com/office/officeart/2005/8/layout/radial6"/>
    <dgm:cxn modelId="{3D2C3ED6-2500-44AC-A114-20E9C2941ABB}" type="presParOf" srcId="{693CECB7-59CC-4DC2-A567-8DBE529D120E}" destId="{6A6C71EF-661D-4780-985E-E9FCD39FA4D4}" srcOrd="19" destOrd="0" presId="urn:microsoft.com/office/officeart/2005/8/layout/radial6"/>
    <dgm:cxn modelId="{4F014136-3AAE-4883-A1A0-A374130863A8}" type="presParOf" srcId="{693CECB7-59CC-4DC2-A567-8DBE529D120E}" destId="{86025818-3A45-4605-918A-C34D8A3EED31}" srcOrd="20" destOrd="0" presId="urn:microsoft.com/office/officeart/2005/8/layout/radial6"/>
    <dgm:cxn modelId="{5FF5B6FF-9055-48CA-B1C8-86B912FB4439}" type="presParOf" srcId="{693CECB7-59CC-4DC2-A567-8DBE529D120E}" destId="{5B6B00D1-147F-4E01-AF93-A50E362CA8D5}" srcOrd="21" destOrd="0" presId="urn:microsoft.com/office/officeart/2005/8/layout/radial6"/>
    <dgm:cxn modelId="{673E8C06-C22C-48F9-9555-6B56E023485D}" type="presParOf" srcId="{693CECB7-59CC-4DC2-A567-8DBE529D120E}" destId="{07E4848A-B124-4100-B5A7-927C4FC4F8A1}" srcOrd="22" destOrd="0" presId="urn:microsoft.com/office/officeart/2005/8/layout/radial6"/>
    <dgm:cxn modelId="{E6076253-0ABA-4A6A-A4AE-4D5A475F8F91}" type="presParOf" srcId="{693CECB7-59CC-4DC2-A567-8DBE529D120E}" destId="{2AB629EF-8CE2-424D-87EC-0D7C5FB897A7}" srcOrd="23" destOrd="0" presId="urn:microsoft.com/office/officeart/2005/8/layout/radial6"/>
    <dgm:cxn modelId="{DDD90EE4-3DEC-4F34-AF00-D17E9CF5D912}" type="presParOf" srcId="{693CECB7-59CC-4DC2-A567-8DBE529D120E}" destId="{7F679054-E921-4C84-AAF9-EFE48B28AAB2}" srcOrd="24" destOrd="0" presId="urn:microsoft.com/office/officeart/2005/8/layout/radial6"/>
    <dgm:cxn modelId="{8327A663-8291-437A-A527-3ADF2701B878}" type="presParOf" srcId="{693CECB7-59CC-4DC2-A567-8DBE529D120E}" destId="{9A202EB3-83E1-4CF6-97E0-A8977D65D554}" srcOrd="25" destOrd="0" presId="urn:microsoft.com/office/officeart/2005/8/layout/radial6"/>
    <dgm:cxn modelId="{16B96FCA-8D5C-492A-986C-DE7397DA2703}" type="presParOf" srcId="{693CECB7-59CC-4DC2-A567-8DBE529D120E}" destId="{6017DE7A-DC15-478F-A9D6-A077114D851A}" srcOrd="26" destOrd="0" presId="urn:microsoft.com/office/officeart/2005/8/layout/radial6"/>
    <dgm:cxn modelId="{51A95C66-6B41-46E1-A4BE-E083337EFC63}" type="presParOf" srcId="{693CECB7-59CC-4DC2-A567-8DBE529D120E}" destId="{78807115-C5CA-45C9-8BB0-CBCC951C20CF}" srcOrd="27" destOrd="0" presId="urn:microsoft.com/office/officeart/2005/8/layout/radial6"/>
    <dgm:cxn modelId="{D6B3B1A0-BB35-49E5-B993-FF9B53F11569}" type="presParOf" srcId="{693CECB7-59CC-4DC2-A567-8DBE529D120E}" destId="{51A3DA60-5BC1-444E-8E19-EFE4553B0112}" srcOrd="28" destOrd="0" presId="urn:microsoft.com/office/officeart/2005/8/layout/radial6"/>
    <dgm:cxn modelId="{2DA726F5-116E-4A15-BD9A-49DE05AAAD3F}" type="presParOf" srcId="{693CECB7-59CC-4DC2-A567-8DBE529D120E}" destId="{6B06BC09-418B-413B-9D04-5639F1AA72FC}" srcOrd="29" destOrd="0" presId="urn:microsoft.com/office/officeart/2005/8/layout/radial6"/>
    <dgm:cxn modelId="{46D05D10-3479-418A-BDCC-1108050165D4}" type="presParOf" srcId="{693CECB7-59CC-4DC2-A567-8DBE529D120E}" destId="{68127C48-34F4-419F-823F-3791742B4697}" srcOrd="30" destOrd="0" presId="urn:microsoft.com/office/officeart/2005/8/layout/radial6"/>
    <dgm:cxn modelId="{04711D56-56D3-4535-9EDE-B1320A6473E3}" type="presParOf" srcId="{693CECB7-59CC-4DC2-A567-8DBE529D120E}" destId="{FFB38C5C-A13E-4800-AFA4-AF1B4A9C8B38}" srcOrd="31" destOrd="0" presId="urn:microsoft.com/office/officeart/2005/8/layout/radial6"/>
    <dgm:cxn modelId="{30826426-CB25-40B6-9EBB-9F09319AC997}" type="presParOf" srcId="{693CECB7-59CC-4DC2-A567-8DBE529D120E}" destId="{C8E18CA8-A24B-4C60-8390-3CDBB0477799}" srcOrd="32" destOrd="0" presId="urn:microsoft.com/office/officeart/2005/8/layout/radial6"/>
    <dgm:cxn modelId="{77946133-6AE4-47A7-AE31-583EAD07ED5A}" type="presParOf" srcId="{693CECB7-59CC-4DC2-A567-8DBE529D120E}" destId="{B2710BA3-99C6-4EEE-872C-C77301880A27}" srcOrd="33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10BA3-99C6-4EEE-872C-C77301880A27}">
      <dsp:nvSpPr>
        <dsp:cNvPr id="0" name=""/>
        <dsp:cNvSpPr/>
      </dsp:nvSpPr>
      <dsp:spPr>
        <a:xfrm>
          <a:off x="2626383" y="651554"/>
          <a:ext cx="7995980" cy="7995980"/>
        </a:xfrm>
        <a:prstGeom prst="blockArc">
          <a:avLst>
            <a:gd name="adj1" fmla="val 14236364"/>
            <a:gd name="adj2" fmla="val 16200000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27C48-34F4-419F-823F-3791742B4697}">
      <dsp:nvSpPr>
        <dsp:cNvPr id="0" name=""/>
        <dsp:cNvSpPr/>
      </dsp:nvSpPr>
      <dsp:spPr>
        <a:xfrm>
          <a:off x="2626383" y="651554"/>
          <a:ext cx="7995980" cy="7995980"/>
        </a:xfrm>
        <a:prstGeom prst="blockArc">
          <a:avLst>
            <a:gd name="adj1" fmla="val 12272727"/>
            <a:gd name="adj2" fmla="val 14236364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07115-C5CA-45C9-8BB0-CBCC951C20CF}">
      <dsp:nvSpPr>
        <dsp:cNvPr id="0" name=""/>
        <dsp:cNvSpPr/>
      </dsp:nvSpPr>
      <dsp:spPr>
        <a:xfrm>
          <a:off x="2626383" y="651554"/>
          <a:ext cx="7995980" cy="7995980"/>
        </a:xfrm>
        <a:prstGeom prst="blockArc">
          <a:avLst>
            <a:gd name="adj1" fmla="val 10309091"/>
            <a:gd name="adj2" fmla="val 12272727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79054-E921-4C84-AAF9-EFE48B28AAB2}">
      <dsp:nvSpPr>
        <dsp:cNvPr id="0" name=""/>
        <dsp:cNvSpPr/>
      </dsp:nvSpPr>
      <dsp:spPr>
        <a:xfrm>
          <a:off x="2625193" y="643338"/>
          <a:ext cx="7995980" cy="7995980"/>
        </a:xfrm>
        <a:prstGeom prst="blockArc">
          <a:avLst>
            <a:gd name="adj1" fmla="val 8294027"/>
            <a:gd name="adj2" fmla="val 10301861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B00D1-147F-4E01-AF93-A50E362CA8D5}">
      <dsp:nvSpPr>
        <dsp:cNvPr id="0" name=""/>
        <dsp:cNvSpPr/>
      </dsp:nvSpPr>
      <dsp:spPr>
        <a:xfrm>
          <a:off x="2634681" y="654001"/>
          <a:ext cx="7995980" cy="7995980"/>
        </a:xfrm>
        <a:prstGeom prst="blockArc">
          <a:avLst>
            <a:gd name="adj1" fmla="val 6389352"/>
            <a:gd name="adj2" fmla="val 8306457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1C1D1-2728-492B-9EEC-3944688B99AB}">
      <dsp:nvSpPr>
        <dsp:cNvPr id="0" name=""/>
        <dsp:cNvSpPr/>
      </dsp:nvSpPr>
      <dsp:spPr>
        <a:xfrm>
          <a:off x="2626383" y="651554"/>
          <a:ext cx="7995980" cy="7995980"/>
        </a:xfrm>
        <a:prstGeom prst="blockArc">
          <a:avLst>
            <a:gd name="adj1" fmla="val 4418182"/>
            <a:gd name="adj2" fmla="val 6381818"/>
            <a:gd name="adj3" fmla="val 2520"/>
          </a:avLst>
        </a:prstGeom>
        <a:solidFill>
          <a:srgbClr val="C1E4FF"/>
        </a:solidFill>
        <a:ln w="3175">
          <a:solidFill>
            <a:srgbClr val="ACB4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C02E3-2FEB-4399-882C-5D965C475FFC}">
      <dsp:nvSpPr>
        <dsp:cNvPr id="0" name=""/>
        <dsp:cNvSpPr/>
      </dsp:nvSpPr>
      <dsp:spPr>
        <a:xfrm>
          <a:off x="2626383" y="651554"/>
          <a:ext cx="7995980" cy="7995980"/>
        </a:xfrm>
        <a:prstGeom prst="blockArc">
          <a:avLst>
            <a:gd name="adj1" fmla="val 2454545"/>
            <a:gd name="adj2" fmla="val 4418182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5D9A4-EFB9-4272-93C6-2137913D323F}">
      <dsp:nvSpPr>
        <dsp:cNvPr id="0" name=""/>
        <dsp:cNvSpPr/>
      </dsp:nvSpPr>
      <dsp:spPr>
        <a:xfrm>
          <a:off x="2626383" y="651554"/>
          <a:ext cx="7995980" cy="7995980"/>
        </a:xfrm>
        <a:prstGeom prst="blockArc">
          <a:avLst>
            <a:gd name="adj1" fmla="val 490909"/>
            <a:gd name="adj2" fmla="val 2454545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6B8C-2551-408D-B041-8EC212031BB9}">
      <dsp:nvSpPr>
        <dsp:cNvPr id="0" name=""/>
        <dsp:cNvSpPr/>
      </dsp:nvSpPr>
      <dsp:spPr>
        <a:xfrm>
          <a:off x="2626383" y="651554"/>
          <a:ext cx="7995980" cy="7995980"/>
        </a:xfrm>
        <a:prstGeom prst="blockArc">
          <a:avLst>
            <a:gd name="adj1" fmla="val 20127273"/>
            <a:gd name="adj2" fmla="val 490909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5C7AA-03B1-45FE-880D-63E622D25DE5}">
      <dsp:nvSpPr>
        <dsp:cNvPr id="0" name=""/>
        <dsp:cNvSpPr/>
      </dsp:nvSpPr>
      <dsp:spPr>
        <a:xfrm>
          <a:off x="2626383" y="651554"/>
          <a:ext cx="7995980" cy="7995980"/>
        </a:xfrm>
        <a:prstGeom prst="blockArc">
          <a:avLst>
            <a:gd name="adj1" fmla="val 18163636"/>
            <a:gd name="adj2" fmla="val 20127273"/>
            <a:gd name="adj3" fmla="val 2520"/>
          </a:avLst>
        </a:prstGeom>
        <a:solidFill>
          <a:srgbClr val="C1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7B681-B581-46C6-9054-084077D60B74}">
      <dsp:nvSpPr>
        <dsp:cNvPr id="0" name=""/>
        <dsp:cNvSpPr/>
      </dsp:nvSpPr>
      <dsp:spPr>
        <a:xfrm>
          <a:off x="2606073" y="651554"/>
          <a:ext cx="8036599" cy="7995980"/>
        </a:xfrm>
        <a:prstGeom prst="blockArc">
          <a:avLst>
            <a:gd name="adj1" fmla="val 16200000"/>
            <a:gd name="adj2" fmla="val 18163636"/>
            <a:gd name="adj3" fmla="val 2520"/>
          </a:avLst>
        </a:prstGeom>
        <a:solidFill>
          <a:srgbClr val="C1E4FF"/>
        </a:solidFill>
        <a:ln w="31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CC7A8-11E6-4A9B-927C-8788F1A9DE12}">
      <dsp:nvSpPr>
        <dsp:cNvPr id="0" name=""/>
        <dsp:cNvSpPr/>
      </dsp:nvSpPr>
      <dsp:spPr>
        <a:xfrm>
          <a:off x="5624895" y="3650066"/>
          <a:ext cx="1998956" cy="199895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917635" y="3942806"/>
        <a:ext cx="1413476" cy="1413476"/>
      </dsp:txXfrm>
    </dsp:sp>
    <dsp:sp modelId="{5AE18FF5-9F5D-4563-85AA-5C522C1EB3B5}">
      <dsp:nvSpPr>
        <dsp:cNvPr id="0" name=""/>
        <dsp:cNvSpPr/>
      </dsp:nvSpPr>
      <dsp:spPr>
        <a:xfrm>
          <a:off x="5924738" y="2293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129656" y="207211"/>
        <a:ext cx="989433" cy="989433"/>
      </dsp:txXfrm>
    </dsp:sp>
    <dsp:sp modelId="{945A6B0D-C1FF-4F5E-A0F0-D71418D89D14}">
      <dsp:nvSpPr>
        <dsp:cNvPr id="0" name=""/>
        <dsp:cNvSpPr/>
      </dsp:nvSpPr>
      <dsp:spPr>
        <a:xfrm>
          <a:off x="8058981" y="628964"/>
          <a:ext cx="1399269" cy="139926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8263899" y="833882"/>
        <a:ext cx="989433" cy="989433"/>
      </dsp:txXfrm>
    </dsp:sp>
    <dsp:sp modelId="{221FB609-1B5E-4CEA-B87E-A665682D15DB}">
      <dsp:nvSpPr>
        <dsp:cNvPr id="0" name=""/>
        <dsp:cNvSpPr/>
      </dsp:nvSpPr>
      <dsp:spPr>
        <a:xfrm>
          <a:off x="9515616" y="2310011"/>
          <a:ext cx="1399269" cy="1399269"/>
        </a:xfrm>
        <a:prstGeom prst="ellipse">
          <a:avLst/>
        </a:prstGeom>
        <a:solidFill>
          <a:srgbClr val="C1E4FF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720534" y="2514929"/>
        <a:ext cx="989433" cy="989433"/>
      </dsp:txXfrm>
    </dsp:sp>
    <dsp:sp modelId="{1A6A199F-B607-408E-A457-3999C83DB10E}">
      <dsp:nvSpPr>
        <dsp:cNvPr id="0" name=""/>
        <dsp:cNvSpPr/>
      </dsp:nvSpPr>
      <dsp:spPr>
        <a:xfrm>
          <a:off x="9832174" y="4511714"/>
          <a:ext cx="1399269" cy="1399269"/>
        </a:xfrm>
        <a:prstGeom prst="ellipse">
          <a:avLst/>
        </a:prstGeom>
        <a:solidFill>
          <a:srgbClr val="C1E4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0037092" y="4716632"/>
        <a:ext cx="989433" cy="989433"/>
      </dsp:txXfrm>
    </dsp:sp>
    <dsp:sp modelId="{41D2610B-9915-464E-857D-5D8864D3E0B8}">
      <dsp:nvSpPr>
        <dsp:cNvPr id="0" name=""/>
        <dsp:cNvSpPr/>
      </dsp:nvSpPr>
      <dsp:spPr>
        <a:xfrm>
          <a:off x="8908148" y="6535049"/>
          <a:ext cx="1399269" cy="1399269"/>
        </a:xfrm>
        <a:prstGeom prst="ellipse">
          <a:avLst/>
        </a:prstGeom>
        <a:solidFill>
          <a:srgbClr val="C1E4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113066" y="6739967"/>
        <a:ext cx="989433" cy="989433"/>
      </dsp:txXfrm>
    </dsp:sp>
    <dsp:sp modelId="{ECCAC48D-EEFA-4323-A994-F56A47490F31}">
      <dsp:nvSpPr>
        <dsp:cNvPr id="0" name=""/>
        <dsp:cNvSpPr/>
      </dsp:nvSpPr>
      <dsp:spPr>
        <a:xfrm>
          <a:off x="7036910" y="7737620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241828" y="7942538"/>
        <a:ext cx="989433" cy="989433"/>
      </dsp:txXfrm>
    </dsp:sp>
    <dsp:sp modelId="{6A6C71EF-661D-4780-985E-E9FCD39FA4D4}">
      <dsp:nvSpPr>
        <dsp:cNvPr id="0" name=""/>
        <dsp:cNvSpPr/>
      </dsp:nvSpPr>
      <dsp:spPr>
        <a:xfrm>
          <a:off x="4812566" y="7737620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017484" y="7942538"/>
        <a:ext cx="989433" cy="989433"/>
      </dsp:txXfrm>
    </dsp:sp>
    <dsp:sp modelId="{07E4848A-B124-4100-B5A7-927C4FC4F8A1}">
      <dsp:nvSpPr>
        <dsp:cNvPr id="0" name=""/>
        <dsp:cNvSpPr/>
      </dsp:nvSpPr>
      <dsp:spPr>
        <a:xfrm>
          <a:off x="2979143" y="6571172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184061" y="6776090"/>
        <a:ext cx="989433" cy="989433"/>
      </dsp:txXfrm>
    </dsp:sp>
    <dsp:sp modelId="{9A202EB3-83E1-4CF6-97E0-A8977D65D554}">
      <dsp:nvSpPr>
        <dsp:cNvPr id="0" name=""/>
        <dsp:cNvSpPr/>
      </dsp:nvSpPr>
      <dsp:spPr>
        <a:xfrm>
          <a:off x="2017303" y="4511714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222221" y="4716632"/>
        <a:ext cx="989433" cy="989433"/>
      </dsp:txXfrm>
    </dsp:sp>
    <dsp:sp modelId="{51A3DA60-5BC1-444E-8E19-EFE4553B0112}">
      <dsp:nvSpPr>
        <dsp:cNvPr id="0" name=""/>
        <dsp:cNvSpPr/>
      </dsp:nvSpPr>
      <dsp:spPr>
        <a:xfrm>
          <a:off x="2333860" y="2310011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538778" y="2514929"/>
        <a:ext cx="989433" cy="989433"/>
      </dsp:txXfrm>
    </dsp:sp>
    <dsp:sp modelId="{FFB38C5C-A13E-4800-AFA4-AF1B4A9C8B38}">
      <dsp:nvSpPr>
        <dsp:cNvPr id="0" name=""/>
        <dsp:cNvSpPr/>
      </dsp:nvSpPr>
      <dsp:spPr>
        <a:xfrm>
          <a:off x="3790496" y="628964"/>
          <a:ext cx="1399269" cy="1399269"/>
        </a:xfrm>
        <a:prstGeom prst="ellipse">
          <a:avLst/>
        </a:prstGeom>
        <a:solidFill>
          <a:srgbClr val="C1E4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995414" y="833882"/>
        <a:ext cx="989433" cy="989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1BAD9-C193-48E8-A9D0-37D2D8D0F8F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BAD47-18BC-406F-8F0E-22FDDEEFC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9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2909" cy="497814"/>
          </a:xfrm>
          <a:prstGeom prst="rect">
            <a:avLst/>
          </a:prstGeom>
        </p:spPr>
        <p:txBody>
          <a:bodyPr vert="horz" lIns="91160" tIns="45581" rIns="91160" bIns="455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50" y="5"/>
            <a:ext cx="2942909" cy="497814"/>
          </a:xfrm>
          <a:prstGeom prst="rect">
            <a:avLst/>
          </a:prstGeom>
        </p:spPr>
        <p:txBody>
          <a:bodyPr vert="horz" lIns="91160" tIns="45581" rIns="91160" bIns="45581" rtlCol="0"/>
          <a:lstStyle>
            <a:lvl1pPr algn="r">
              <a:defRPr sz="1200"/>
            </a:lvl1pPr>
          </a:lstStyle>
          <a:p>
            <a:fld id="{A0FB0DCF-34F9-4A58-9E94-7C606BDF397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81" rIns="91160" bIns="455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4" y="4774905"/>
            <a:ext cx="5433060" cy="3906738"/>
          </a:xfrm>
          <a:prstGeom prst="rect">
            <a:avLst/>
          </a:prstGeom>
        </p:spPr>
        <p:txBody>
          <a:bodyPr vert="horz" lIns="91160" tIns="45581" rIns="91160" bIns="455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4062"/>
            <a:ext cx="2942909" cy="497814"/>
          </a:xfrm>
          <a:prstGeom prst="rect">
            <a:avLst/>
          </a:prstGeom>
        </p:spPr>
        <p:txBody>
          <a:bodyPr vert="horz" lIns="91160" tIns="45581" rIns="91160" bIns="455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50" y="9424062"/>
            <a:ext cx="2942909" cy="497814"/>
          </a:xfrm>
          <a:prstGeom prst="rect">
            <a:avLst/>
          </a:prstGeom>
        </p:spPr>
        <p:txBody>
          <a:bodyPr vert="horz" lIns="91160" tIns="45581" rIns="91160" bIns="45581" rtlCol="0" anchor="b"/>
          <a:lstStyle>
            <a:lvl1pPr algn="r">
              <a:defRPr sz="1200"/>
            </a:lvl1pPr>
          </a:lstStyle>
          <a:p>
            <a:fld id="{95DE76D1-5A50-4D52-BC90-652075851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43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19597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39166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58758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478335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097920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717499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337080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4956657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52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935288" y="841375"/>
            <a:ext cx="4060825" cy="228441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BE99A9F-3534-4362-A2B5-F7AAACC42B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56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0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6098E6-359D-414D-B87B-D510A2326C21}" type="slidenum">
              <a:rPr lang="ru-RU" altLang="ru-RU" sz="1200" smtClean="0">
                <a:latin typeface="Calibri" panose="020F0502020204030204" pitchFamily="34" charset="0"/>
              </a:rPr>
              <a:pPr/>
              <a:t>12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7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8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12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49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4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634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006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96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49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76D1-5A50-4D52-BC90-652075851CE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4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2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5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9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3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5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2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4488">
              <a:defRPr/>
            </a:pPr>
            <a:fld id="{95DE76D1-5A50-4D52-BC90-652075851CEA}" type="slidenum">
              <a:rPr lang="ru-RU">
                <a:solidFill>
                  <a:prstClr val="black"/>
                </a:solidFill>
                <a:latin typeface="Calibri"/>
              </a:rPr>
              <a:pPr defTabSz="454488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332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6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98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6880" y="3976795"/>
            <a:ext cx="19344640" cy="2744047"/>
          </a:xfrm>
          <a:prstGeom prst="rect">
            <a:avLst/>
          </a:prstGeom>
        </p:spPr>
        <p:txBody>
          <a:bodyPr lIns="227576" tIns="113788" rIns="227576" bIns="11378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3760" y="7254240"/>
            <a:ext cx="15930880" cy="3271520"/>
          </a:xfrm>
          <a:prstGeom prst="rect">
            <a:avLst/>
          </a:prstGeom>
        </p:spPr>
        <p:txBody>
          <a:bodyPr lIns="227576" tIns="113788" rIns="227576" bIns="11378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7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51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8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827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965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103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37920" y="11865188"/>
            <a:ext cx="5310293" cy="681567"/>
          </a:xfrm>
          <a:prstGeom prst="rect">
            <a:avLst/>
          </a:prstGeom>
        </p:spPr>
        <p:txBody>
          <a:bodyPr lIns="227576" tIns="113788" rIns="227576" bIns="113788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75787" y="11865188"/>
            <a:ext cx="7206827" cy="681567"/>
          </a:xfrm>
          <a:prstGeom prst="rect">
            <a:avLst/>
          </a:prstGeom>
        </p:spPr>
        <p:txBody>
          <a:bodyPr lIns="227576" tIns="113788" rIns="227576" bIns="11378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399-8557-4A84-8294-A7BA300A3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4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E1813-D7BB-004C-B892-36290E84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640" y="681570"/>
            <a:ext cx="19629120" cy="2474384"/>
          </a:xfrm>
          <a:prstGeom prst="rect">
            <a:avLst/>
          </a:prstGeom>
        </p:spPr>
        <p:txBody>
          <a:bodyPr lIns="170640" tIns="85320" rIns="170640" bIns="85320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24A803-C6E3-1C4C-810C-98DA2A14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3407836"/>
            <a:ext cx="19629120" cy="8122498"/>
          </a:xfrm>
          <a:prstGeom prst="rect">
            <a:avLst/>
          </a:prstGeom>
        </p:spPr>
        <p:txBody>
          <a:bodyPr lIns="170640" tIns="85320" rIns="170640" bIns="853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75F86F-CC6A-5045-88BF-0FDCA3C4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641" y="11865188"/>
            <a:ext cx="5120640" cy="681567"/>
          </a:xfrm>
          <a:prstGeom prst="rect">
            <a:avLst/>
          </a:prstGeom>
        </p:spPr>
        <p:txBody>
          <a:bodyPr lIns="170640" tIns="85320" rIns="170640" bIns="85320"/>
          <a:lstStyle/>
          <a:p>
            <a:pPr defTabSz="454368"/>
            <a:fld id="{3BD186B5-8250-2B47-A52D-C8BE5D99B406}" type="datetimeFigureOut">
              <a:rPr lang="x-none" smtClean="0">
                <a:solidFill>
                  <a:prstClr val="black"/>
                </a:solidFill>
              </a:rPr>
              <a:pPr defTabSz="454368"/>
              <a:t>03.01.2024</a:t>
            </a:fld>
            <a:endParaRPr lang="x-none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545B32-29F3-814F-B1AD-8F1CA07B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8721" y="11865188"/>
            <a:ext cx="7680961" cy="681567"/>
          </a:xfrm>
          <a:prstGeom prst="rect">
            <a:avLst/>
          </a:prstGeom>
        </p:spPr>
        <p:txBody>
          <a:bodyPr lIns="170640" tIns="85320" rIns="170640" bIns="85320"/>
          <a:lstStyle/>
          <a:p>
            <a:pPr defTabSz="454368"/>
            <a:endParaRPr lang="x-none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043F63-1FAE-2146-9C63-DCC72A35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207A-DD82-7C4B-9B81-6A7BDBB5B8A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8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87E6405-2724-43C5-8B95-C70402B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14544" y="12266088"/>
            <a:ext cx="677209" cy="681567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9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0709" y="12094789"/>
            <a:ext cx="51206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1C95EF5-17BE-491B-AB29-C5B96E2C6B74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227584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ручной ввод 8">
            <a:extLst>
              <a:ext uri="{FF2B5EF4-FFF2-40B4-BE49-F238E27FC236}">
                <a16:creationId xmlns:a16="http://schemas.microsoft.com/office/drawing/2014/main" xmlns="" id="{6D311075-254B-4B64-A282-EAB704C87CD0}"/>
              </a:ext>
            </a:extLst>
          </p:cNvPr>
          <p:cNvSpPr/>
          <p:nvPr userDrawn="1"/>
        </p:nvSpPr>
        <p:spPr>
          <a:xfrm rot="5400000">
            <a:off x="1600198" y="-1600201"/>
            <a:ext cx="1219200" cy="4419603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8" descr="https://gosrezerv.kz/images/New-Folder/ef7a34ebc1e46ef0cac56d894707f98c.jpg">
            <a:extLst>
              <a:ext uri="{FF2B5EF4-FFF2-40B4-BE49-F238E27FC236}">
                <a16:creationId xmlns:a16="http://schemas.microsoft.com/office/drawing/2014/main" xmlns="" id="{C03103BC-A457-4895-909A-42434DE89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" b="94863" l="470" r="98390">
                        <a14:foregroundMark x1="33631" y1="10336" x2="23345" y2="13575"/>
                        <a14:foregroundMark x1="23345" y1="13575" x2="16324" y2="17970"/>
                        <a14:foregroundMark x1="16324" y1="17970" x2="12970" y2="26016"/>
                        <a14:foregroundMark x1="12970" y1="26016" x2="6149" y2="32205"/>
                        <a14:foregroundMark x1="6149" y1="32205" x2="4271" y2="40623"/>
                        <a14:foregroundMark x1="4271" y1="40623" x2="6261" y2="48793"/>
                        <a14:foregroundMark x1="6261" y1="48793" x2="18694" y2="70064"/>
                        <a14:foregroundMark x1="18694" y1="70064" x2="21243" y2="77367"/>
                        <a14:foregroundMark x1="21243" y1="77367" x2="28444" y2="83227"/>
                        <a14:foregroundMark x1="28444" y1="83227" x2="46735" y2="88942"/>
                        <a14:foregroundMark x1="46735" y1="88942" x2="55233" y2="89375"/>
                        <a14:foregroundMark x1="55233" y1="89375" x2="63081" y2="87291"/>
                        <a14:foregroundMark x1="63081" y1="87291" x2="80434" y2="71384"/>
                        <a14:foregroundMark x1="80434" y1="71384" x2="86829" y2="60532"/>
                        <a14:foregroundMark x1="86829" y1="60532" x2="87768" y2="33939"/>
                        <a14:foregroundMark x1="87768" y1="33939" x2="83542" y2="23540"/>
                        <a14:foregroundMark x1="83542" y1="23540" x2="65027" y2="10584"/>
                        <a14:foregroundMark x1="65027" y1="10584" x2="41860" y2="5509"/>
                        <a14:foregroundMark x1="41860" y1="5509" x2="33788" y2="6416"/>
                        <a14:foregroundMark x1="33788" y1="6416" x2="28131" y2="9119"/>
                        <a14:foregroundMark x1="31015" y1="7675" x2="27862" y2="12028"/>
                        <a14:foregroundMark x1="28645" y1="9367" x2="26297" y2="12276"/>
                        <a14:foregroundMark x1="29696" y1="9614" x2="26543" y2="16381"/>
                        <a14:foregroundMark x1="38596" y1="3322" x2="56686" y2="2352"/>
                        <a14:foregroundMark x1="56686" y1="2352" x2="56686" y2="2352"/>
                        <a14:foregroundMark x1="66391" y1="6705" x2="78444" y2="20012"/>
                        <a14:foregroundMark x1="78444" y1="20012" x2="78444" y2="20012"/>
                        <a14:foregroundMark x1="91301" y1="28966" x2="91547" y2="63297"/>
                        <a14:foregroundMark x1="61404" y1="90138" x2="36516" y2="91355"/>
                        <a14:foregroundMark x1="36516" y1="91355" x2="36516" y2="91355"/>
                        <a14:foregroundMark x1="5501" y1="31710" x2="5054" y2="56819"/>
                        <a14:foregroundMark x1="5054" y1="56819" x2="8587" y2="62265"/>
                        <a14:foregroundMark x1="94544" y1="32185" x2="93895" y2="55828"/>
                        <a14:foregroundMark x1="93895" y1="55828" x2="93895" y2="55828"/>
                        <a14:foregroundMark x1="40541" y1="92573" x2="60644" y2="92098"/>
                        <a14:foregroundMark x1="60644" y1="92098" x2="60644" y2="92098"/>
                        <a14:foregroundMark x1="2661" y1="37178" x2="3690" y2="58098"/>
                        <a14:foregroundMark x1="97384" y1="36456" x2="94164" y2="63441"/>
                        <a14:foregroundMark x1="94164" y1="63441" x2="94164" y2="63441"/>
                        <a14:foregroundMark x1="45192" y1="557" x2="45192" y2="557"/>
                        <a14:foregroundMark x1="470" y1="45843" x2="470" y2="45843"/>
                        <a14:foregroundMark x1="98144" y1="44192" x2="98144" y2="44192"/>
                        <a14:foregroundMark x1="97115" y1="36930" x2="97250" y2="42397"/>
                        <a14:foregroundMark x1="98412" y1="49660" x2="96735" y2="54879"/>
                        <a14:foregroundMark x1="76632" y1="92346" x2="76632" y2="92346"/>
                        <a14:foregroundMark x1="23010" y1="91974" x2="23010" y2="91974"/>
                        <a14:foregroundMark x1="49307" y1="94244" x2="49307" y2="94244"/>
                        <a14:foregroundMark x1="77527" y1="92346" x2="77527" y2="92346"/>
                        <a14:foregroundMark x1="48658" y1="94471" x2="48658" y2="94471"/>
                        <a14:foregroundMark x1="42487" y1="93996" x2="42487" y2="93996"/>
                        <a14:foregroundMark x1="22496" y1="91974" x2="23412" y2="91025"/>
                        <a14:foregroundMark x1="24016" y1="91768" x2="22361" y2="91624"/>
                        <a14:foregroundMark x1="24016" y1="91913" x2="21981" y2="91809"/>
                        <a14:foregroundMark x1="22518" y1="91624" x2="23904" y2="91871"/>
                        <a14:foregroundMark x1="21981" y1="91809" x2="21713" y2="91624"/>
                        <a14:foregroundMark x1="23748" y1="91624" x2="21914" y2="91809"/>
                        <a14:foregroundMark x1="39580" y1="93749" x2="48345" y2="94491"/>
                        <a14:foregroundMark x1="41100" y1="94099" x2="48189" y2="94636"/>
                        <a14:foregroundMark x1="37970" y1="93604" x2="39490" y2="93955"/>
                        <a14:foregroundMark x1="23725" y1="91479" x2="22473" y2="91686"/>
                        <a14:foregroundMark x1="32021" y1="91686" x2="49106" y2="93996"/>
                        <a14:foregroundMark x1="41346" y1="93893" x2="48994" y2="93893"/>
                        <a14:foregroundMark x1="22786" y1="91479" x2="23211" y2="93027"/>
                        <a14:foregroundMark x1="24150" y1="90427" x2="21847" y2="92057"/>
                        <a14:foregroundMark x1="35264" y1="92738" x2="48681" y2="94863"/>
                        <a14:foregroundMark x1="30970" y1="91397" x2="51834" y2="94388"/>
                        <a14:foregroundMark x1="51834" y1="94388" x2="67867" y2="91397"/>
                        <a14:foregroundMark x1="39445" y1="93522" x2="47428" y2="94863"/>
                        <a14:foregroundMark x1="21959" y1="91190" x2="22786" y2="92635"/>
                        <a14:foregroundMark x1="23837" y1="91768" x2="24150" y2="92160"/>
                        <a14:foregroundMark x1="24262" y1="91871" x2="24262" y2="91871"/>
                        <a14:foregroundMark x1="24262" y1="91871" x2="24262" y2="91871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636" y1="91686" x2="23636" y2="91686"/>
                        <a14:foregroundMark x1="23636" y1="91686" x2="23636" y2="91686"/>
                        <a14:foregroundMark x1="23636" y1="91686" x2="23636" y2="91686"/>
                        <a14:foregroundMark x1="23949" y1="91582" x2="22160" y2="91686"/>
                        <a14:foregroundMark x1="24150" y1="92057" x2="22898" y2="91479"/>
                        <a14:backgroundMark x1="87478" y1="2950" x2="94902" y2="6973"/>
                        <a14:backgroundMark x1="94902" y1="6973" x2="99754" y2="12007"/>
                        <a14:backgroundMark x1="95572" y1="80173" x2="85018" y2="95564"/>
                        <a14:backgroundMark x1="85018" y1="95564" x2="85018" y2="95564"/>
                        <a14:backgroundMark x1="49432" y1="95302" x2="65139" y2="97380"/>
                        <a14:backgroundMark x1="23278" y1="91842" x2="37836" y2="93768"/>
                        <a14:backgroundMark x1="5255" y1="89457" x2="21812" y2="91647"/>
                        <a14:backgroundMark x1="9906" y1="2723" x2="1319" y2="10646"/>
                        <a14:backgroundMark x1="1319" y1="10646" x2="1319" y2="1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" y="93995"/>
            <a:ext cx="1012929" cy="10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DA827A-2D3B-48FD-B3F7-7D58343DFAAF}"/>
              </a:ext>
            </a:extLst>
          </p:cNvPr>
          <p:cNvSpPr txBox="1"/>
          <p:nvPr userDrawn="1"/>
        </p:nvSpPr>
        <p:spPr>
          <a:xfrm>
            <a:off x="1104751" y="126221"/>
            <a:ext cx="295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Министерство торговли и интеграции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34848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86" r:id="rId3"/>
    <p:sldLayoutId id="2147483887" r:id="rId4"/>
  </p:sldLayoutIdLst>
  <p:hf hdr="0" dt="0"/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diagramData" Target="../diagrams/data5.xml"/><Relationship Id="rId21" Type="http://schemas.openxmlformats.org/officeDocument/2006/relationships/image" Target="../media/image77.png"/><Relationship Id="rId7" Type="http://schemas.microsoft.com/office/2007/relationships/diagramDrawing" Target="../diagrams/drawing5.xml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2.pn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67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65.jpeg"/><Relationship Id="rId14" Type="http://schemas.openxmlformats.org/officeDocument/2006/relationships/image" Target="../media/image70.png"/><Relationship Id="rId22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20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1.png"/><Relationship Id="rId18" Type="http://schemas.openxmlformats.org/officeDocument/2006/relationships/image" Target="../media/image7.png"/><Relationship Id="rId3" Type="http://schemas.openxmlformats.org/officeDocument/2006/relationships/image" Target="../media/image84.png"/><Relationship Id="rId21" Type="http://schemas.openxmlformats.org/officeDocument/2006/relationships/image" Target="../media/image98.png"/><Relationship Id="rId7" Type="http://schemas.openxmlformats.org/officeDocument/2006/relationships/image" Target="../media/image88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4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54.png"/><Relationship Id="rId5" Type="http://schemas.openxmlformats.org/officeDocument/2006/relationships/image" Target="../media/image86.png"/><Relationship Id="rId15" Type="http://schemas.openxmlformats.org/officeDocument/2006/relationships/image" Target="../media/image93.png"/><Relationship Id="rId10" Type="http://schemas.openxmlformats.org/officeDocument/2006/relationships/image" Target="../media/image58.png"/><Relationship Id="rId19" Type="http://schemas.openxmlformats.org/officeDocument/2006/relationships/image" Target="../media/image96.png"/><Relationship Id="rId4" Type="http://schemas.openxmlformats.org/officeDocument/2006/relationships/image" Target="../media/image85.png"/><Relationship Id="rId9" Type="http://schemas.openxmlformats.org/officeDocument/2006/relationships/image" Target="../media/image79.png"/><Relationship Id="rId14" Type="http://schemas.openxmlformats.org/officeDocument/2006/relationships/image" Target="../media/image92.png"/><Relationship Id="rId22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8.png"/><Relationship Id="rId18" Type="http://schemas.openxmlformats.org/officeDocument/2006/relationships/image" Target="../media/image117.svg"/><Relationship Id="rId3" Type="http://schemas.openxmlformats.org/officeDocument/2006/relationships/image" Target="../media/image100.png"/><Relationship Id="rId21" Type="http://schemas.openxmlformats.org/officeDocument/2006/relationships/image" Target="../media/image112.png"/><Relationship Id="rId7" Type="http://schemas.openxmlformats.org/officeDocument/2006/relationships/image" Target="../media/image103.png"/><Relationship Id="rId12" Type="http://schemas.openxmlformats.org/officeDocument/2006/relationships/image" Target="../media/image111.svg"/><Relationship Id="rId17" Type="http://schemas.openxmlformats.org/officeDocument/2006/relationships/image" Target="../media/image110.png"/><Relationship Id="rId25" Type="http://schemas.openxmlformats.org/officeDocument/2006/relationships/image" Target="../media/image11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5.svg"/><Relationship Id="rId20" Type="http://schemas.openxmlformats.org/officeDocument/2006/relationships/image" Target="../media/image1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3.svg"/><Relationship Id="rId5" Type="http://schemas.openxmlformats.org/officeDocument/2006/relationships/image" Target="../media/image64.png"/><Relationship Id="rId15" Type="http://schemas.openxmlformats.org/officeDocument/2006/relationships/image" Target="../media/image109.png"/><Relationship Id="rId23" Type="http://schemas.openxmlformats.org/officeDocument/2006/relationships/image" Target="../media/image113.png"/><Relationship Id="rId10" Type="http://schemas.openxmlformats.org/officeDocument/2006/relationships/image" Target="../media/image106.png"/><Relationship Id="rId19" Type="http://schemas.openxmlformats.org/officeDocument/2006/relationships/image" Target="../media/image111.png"/><Relationship Id="rId4" Type="http://schemas.openxmlformats.org/officeDocument/2006/relationships/image" Target="../media/image101.png"/><Relationship Id="rId9" Type="http://schemas.openxmlformats.org/officeDocument/2006/relationships/image" Target="../media/image105.jpeg"/><Relationship Id="rId14" Type="http://schemas.openxmlformats.org/officeDocument/2006/relationships/image" Target="../media/image113.svg"/><Relationship Id="rId22" Type="http://schemas.openxmlformats.org/officeDocument/2006/relationships/image" Target="../media/image12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2.png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chart" Target="../charts/chart2.xml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7E1FE86-4B6F-445B-B964-953586B3BD1B}"/>
              </a:ext>
            </a:extLst>
          </p:cNvPr>
          <p:cNvSpPr txBox="1"/>
          <p:nvPr/>
        </p:nvSpPr>
        <p:spPr>
          <a:xfrm>
            <a:off x="0" y="11792596"/>
            <a:ext cx="227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Arial" panose="020B0604020202020204"/>
              </a:rPr>
              <a:t>г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Астана,  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2758398" cy="12801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610170"/>
            <a:ext cx="22758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7200" b="1" dirty="0">
                <a:solidFill>
                  <a:prstClr val="white"/>
                </a:solidFill>
              </a:rPr>
              <a:t>ПРАВИТЕЛЬСТВЕННЫЙ ЧАС</a:t>
            </a:r>
          </a:p>
          <a:p>
            <a:pPr lvl="0" algn="ctr" defTabSz="457200">
              <a:defRPr/>
            </a:pPr>
            <a:r>
              <a:rPr lang="ru-RU" sz="7200" b="1" dirty="0">
                <a:solidFill>
                  <a:prstClr val="white"/>
                </a:solidFill>
              </a:rPr>
              <a:t>«РАЗВИТИЕ ТОРГОВОЙ ПОЛИТИКИ»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7E1FE86-4B6F-445B-B964-953586B3BD1B}"/>
              </a:ext>
            </a:extLst>
          </p:cNvPr>
          <p:cNvSpPr txBox="1"/>
          <p:nvPr/>
        </p:nvSpPr>
        <p:spPr>
          <a:xfrm>
            <a:off x="19050" y="11944996"/>
            <a:ext cx="227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Астана, декабрь 2023</a:t>
            </a:r>
          </a:p>
        </p:txBody>
      </p:sp>
      <p:pic>
        <p:nvPicPr>
          <p:cNvPr id="29" name="Picture 8" descr="https://gosrezerv.kz/images/New-Folder/ef7a34ebc1e46ef0cac56d894707f98c.jpg">
            <a:extLst>
              <a:ext uri="{FF2B5EF4-FFF2-40B4-BE49-F238E27FC236}">
                <a16:creationId xmlns:a16="http://schemas.microsoft.com/office/drawing/2014/main" xmlns="" id="{68FBD516-2771-4E56-BA1B-18F783CE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" b="94863" l="470" r="98390">
                        <a14:foregroundMark x1="33631" y1="10336" x2="23345" y2="13575"/>
                        <a14:foregroundMark x1="23345" y1="13575" x2="16324" y2="17970"/>
                        <a14:foregroundMark x1="16324" y1="17970" x2="12970" y2="26016"/>
                        <a14:foregroundMark x1="12970" y1="26016" x2="6149" y2="32205"/>
                        <a14:foregroundMark x1="6149" y1="32205" x2="4271" y2="40623"/>
                        <a14:foregroundMark x1="4271" y1="40623" x2="6261" y2="48793"/>
                        <a14:foregroundMark x1="6261" y1="48793" x2="18694" y2="70064"/>
                        <a14:foregroundMark x1="18694" y1="70064" x2="21243" y2="77367"/>
                        <a14:foregroundMark x1="21243" y1="77367" x2="28444" y2="83227"/>
                        <a14:foregroundMark x1="28444" y1="83227" x2="46735" y2="88942"/>
                        <a14:foregroundMark x1="46735" y1="88942" x2="55233" y2="89375"/>
                        <a14:foregroundMark x1="55233" y1="89375" x2="63081" y2="87291"/>
                        <a14:foregroundMark x1="63081" y1="87291" x2="80434" y2="71384"/>
                        <a14:foregroundMark x1="80434" y1="71384" x2="86829" y2="60532"/>
                        <a14:foregroundMark x1="86829" y1="60532" x2="87768" y2="33939"/>
                        <a14:foregroundMark x1="87768" y1="33939" x2="83542" y2="23540"/>
                        <a14:foregroundMark x1="83542" y1="23540" x2="65027" y2="10584"/>
                        <a14:foregroundMark x1="65027" y1="10584" x2="41860" y2="5509"/>
                        <a14:foregroundMark x1="41860" y1="5509" x2="33788" y2="6416"/>
                        <a14:foregroundMark x1="33788" y1="6416" x2="28131" y2="9119"/>
                        <a14:foregroundMark x1="31015" y1="7675" x2="27862" y2="12028"/>
                        <a14:foregroundMark x1="28645" y1="9367" x2="26297" y2="12276"/>
                        <a14:foregroundMark x1="29696" y1="9614" x2="26543" y2="16381"/>
                        <a14:foregroundMark x1="38596" y1="3322" x2="56686" y2="2352"/>
                        <a14:foregroundMark x1="56686" y1="2352" x2="56686" y2="2352"/>
                        <a14:foregroundMark x1="66391" y1="6705" x2="78444" y2="20012"/>
                        <a14:foregroundMark x1="78444" y1="20012" x2="78444" y2="20012"/>
                        <a14:foregroundMark x1="91301" y1="28966" x2="91547" y2="63297"/>
                        <a14:foregroundMark x1="61404" y1="90138" x2="36516" y2="91355"/>
                        <a14:foregroundMark x1="36516" y1="91355" x2="36516" y2="91355"/>
                        <a14:foregroundMark x1="5501" y1="31710" x2="5054" y2="56819"/>
                        <a14:foregroundMark x1="5054" y1="56819" x2="8587" y2="62265"/>
                        <a14:foregroundMark x1="94544" y1="32185" x2="93895" y2="55828"/>
                        <a14:foregroundMark x1="93895" y1="55828" x2="93895" y2="55828"/>
                        <a14:foregroundMark x1="40541" y1="92573" x2="60644" y2="92098"/>
                        <a14:foregroundMark x1="60644" y1="92098" x2="60644" y2="92098"/>
                        <a14:foregroundMark x1="2661" y1="37178" x2="3690" y2="58098"/>
                        <a14:foregroundMark x1="97384" y1="36456" x2="94164" y2="63441"/>
                        <a14:foregroundMark x1="94164" y1="63441" x2="94164" y2="63441"/>
                        <a14:foregroundMark x1="45192" y1="557" x2="45192" y2="557"/>
                        <a14:foregroundMark x1="470" y1="45843" x2="470" y2="45843"/>
                        <a14:foregroundMark x1="98144" y1="44192" x2="98144" y2="44192"/>
                        <a14:foregroundMark x1="97115" y1="36930" x2="97250" y2="42397"/>
                        <a14:foregroundMark x1="98412" y1="49660" x2="96735" y2="54879"/>
                        <a14:foregroundMark x1="76632" y1="92346" x2="76632" y2="92346"/>
                        <a14:foregroundMark x1="23010" y1="91974" x2="23010" y2="91974"/>
                        <a14:foregroundMark x1="49307" y1="94244" x2="49307" y2="94244"/>
                        <a14:foregroundMark x1="77527" y1="92346" x2="77527" y2="92346"/>
                        <a14:foregroundMark x1="48658" y1="94471" x2="48658" y2="94471"/>
                        <a14:foregroundMark x1="42487" y1="93996" x2="42487" y2="93996"/>
                        <a14:foregroundMark x1="22496" y1="91974" x2="23412" y2="91025"/>
                        <a14:foregroundMark x1="24016" y1="91768" x2="22361" y2="91624"/>
                        <a14:foregroundMark x1="24016" y1="91913" x2="21981" y2="91809"/>
                        <a14:foregroundMark x1="22518" y1="91624" x2="23904" y2="91871"/>
                        <a14:foregroundMark x1="21981" y1="91809" x2="21713" y2="91624"/>
                        <a14:foregroundMark x1="23748" y1="91624" x2="21914" y2="91809"/>
                        <a14:foregroundMark x1="39580" y1="93749" x2="48345" y2="94491"/>
                        <a14:foregroundMark x1="41100" y1="94099" x2="48189" y2="94636"/>
                        <a14:foregroundMark x1="37970" y1="93604" x2="39490" y2="93955"/>
                        <a14:foregroundMark x1="23725" y1="91479" x2="22473" y2="91686"/>
                        <a14:foregroundMark x1="32021" y1="91686" x2="49106" y2="93996"/>
                        <a14:foregroundMark x1="41346" y1="93893" x2="48994" y2="93893"/>
                        <a14:foregroundMark x1="22786" y1="91479" x2="23211" y2="93027"/>
                        <a14:foregroundMark x1="24150" y1="90427" x2="21847" y2="92057"/>
                        <a14:foregroundMark x1="35264" y1="92738" x2="48681" y2="94863"/>
                        <a14:foregroundMark x1="30970" y1="91397" x2="51834" y2="94388"/>
                        <a14:foregroundMark x1="51834" y1="94388" x2="67867" y2="91397"/>
                        <a14:foregroundMark x1="39445" y1="93522" x2="47428" y2="94863"/>
                        <a14:foregroundMark x1="21959" y1="91190" x2="22786" y2="92635"/>
                        <a14:foregroundMark x1="23837" y1="91768" x2="24150" y2="92160"/>
                        <a14:foregroundMark x1="24262" y1="91871" x2="24262" y2="91871"/>
                        <a14:foregroundMark x1="24262" y1="91871" x2="24262" y2="91871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636" y1="91686" x2="23636" y2="91686"/>
                        <a14:foregroundMark x1="23636" y1="91686" x2="23636" y2="91686"/>
                        <a14:foregroundMark x1="23636" y1="91686" x2="23636" y2="91686"/>
                        <a14:foregroundMark x1="23949" y1="91582" x2="22160" y2="91686"/>
                        <a14:foregroundMark x1="24150" y1="92057" x2="22898" y2="91479"/>
                        <a14:backgroundMark x1="87478" y1="2950" x2="94902" y2="6973"/>
                        <a14:backgroundMark x1="94902" y1="6973" x2="99754" y2="12007"/>
                        <a14:backgroundMark x1="95572" y1="80173" x2="85018" y2="95564"/>
                        <a14:backgroundMark x1="85018" y1="95564" x2="85018" y2="95564"/>
                        <a14:backgroundMark x1="49432" y1="95302" x2="65139" y2="97380"/>
                        <a14:backgroundMark x1="23278" y1="91842" x2="37836" y2="93768"/>
                        <a14:backgroundMark x1="5255" y1="89457" x2="21812" y2="91647"/>
                        <a14:backgroundMark x1="9906" y1="2723" x2="1319" y2="10646"/>
                        <a14:backgroundMark x1="1319" y1="10646" x2="1319" y2="1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46" y="1200151"/>
            <a:ext cx="238210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4A4FB1E-8C24-4A3A-B95A-11D27405C9A3}"/>
              </a:ext>
            </a:extLst>
          </p:cNvPr>
          <p:cNvSpPr txBox="1"/>
          <p:nvPr/>
        </p:nvSpPr>
        <p:spPr>
          <a:xfrm>
            <a:off x="0" y="3676650"/>
            <a:ext cx="227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Министерство торговли и интеграции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96588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ject 4"/>
          <p:cNvSpPr txBox="1"/>
          <p:nvPr/>
        </p:nvSpPr>
        <p:spPr>
          <a:xfrm>
            <a:off x="13374101" y="23890629"/>
            <a:ext cx="10606361" cy="1402970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558261" indent="-535741">
              <a:spcBef>
                <a:spcPts val="187"/>
              </a:spcBef>
              <a:buFont typeface="Wingdings" panose="05000000000000000000" pitchFamily="2" charset="2"/>
              <a:buChar char=""/>
              <a:tabLst>
                <a:tab pos="559446" algn="l"/>
              </a:tabLst>
            </a:pPr>
            <a:r>
              <a:rPr lang="ru-RU" sz="3000" b="1" spc="-28" dirty="0">
                <a:solidFill>
                  <a:srgbClr val="767070"/>
                </a:solidFill>
                <a:cs typeface="Arial" panose="020B0604020202020204" pitchFamily="34" charset="0"/>
              </a:rPr>
              <a:t>отсутствие реальной ответственности у экспертов и ассоциаций (НПП не сможет лишить аккредитации ассоциацию, а если лишит то некем будет заменить)</a:t>
            </a:r>
          </a:p>
        </p:txBody>
      </p:sp>
      <p:sp>
        <p:nvSpPr>
          <p:cNvPr id="41" name="object 4"/>
          <p:cNvSpPr txBox="1"/>
          <p:nvPr/>
        </p:nvSpPr>
        <p:spPr>
          <a:xfrm>
            <a:off x="617761" y="23211918"/>
            <a:ext cx="10258130" cy="483616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558261" indent="-535741">
              <a:spcBef>
                <a:spcPts val="187"/>
              </a:spcBef>
              <a:buFont typeface="Wingdings" panose="05000000000000000000" pitchFamily="2" charset="2"/>
              <a:buChar char=""/>
              <a:tabLst>
                <a:tab pos="559446" algn="l"/>
              </a:tabLst>
            </a:pPr>
            <a:r>
              <a:rPr lang="ru-RU" sz="3000" dirty="0">
                <a:ea typeface="Calibri" panose="020F0502020204030204" pitchFamily="34" charset="0"/>
              </a:rPr>
              <a:t>Вопрос высокой стоимости экспертизы</a:t>
            </a:r>
            <a:endParaRPr sz="3000" dirty="0"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6820" y="7750544"/>
            <a:ext cx="10312742" cy="1211450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отсутствие реальной ответственности у ассоциаций, экспертов и НПП</a:t>
            </a:r>
            <a:endParaRPr lang="ru-RU" sz="26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9987" y="11047796"/>
            <a:ext cx="10224508" cy="1211450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«привязка» к членским взносам и иным платежам </a:t>
            </a:r>
          </a:p>
          <a:p>
            <a:pPr algn="just"/>
            <a:r>
              <a:rPr lang="ru-RU" sz="26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22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(до недавнего времени)</a:t>
            </a:r>
          </a:p>
        </p:txBody>
      </p:sp>
      <p:sp>
        <p:nvSpPr>
          <p:cNvPr id="120" name="object 11"/>
          <p:cNvSpPr txBox="1"/>
          <p:nvPr/>
        </p:nvSpPr>
        <p:spPr>
          <a:xfrm>
            <a:off x="110619" y="4182209"/>
            <a:ext cx="363897" cy="713358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23705">
              <a:spcBef>
                <a:spcPts val="187"/>
              </a:spcBef>
            </a:pPr>
            <a:endParaRPr sz="4500" dirty="0"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39978" y="8657676"/>
            <a:ext cx="9857710" cy="1211450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субъективные отраслевые критерии от заинтересованных ассоциаций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2635" y="9710724"/>
            <a:ext cx="9618519" cy="809288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прямые конфликты интересов и коррупционные риски</a:t>
            </a:r>
            <a:endParaRPr lang="ru-RU" sz="26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759" y="10433380"/>
            <a:ext cx="9995793" cy="809288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нехватка экспертов, ассоциаций в отраслях</a:t>
            </a:r>
            <a:endParaRPr lang="ru-RU" sz="26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547" y="3671379"/>
            <a:ext cx="10145253" cy="1211450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отсутствие требований и ответственности экспертных организаций</a:t>
            </a:r>
            <a:endParaRPr lang="ru-RU" sz="26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291" y="4599485"/>
            <a:ext cx="9857710" cy="809288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слабые требования к аттестации экспертов и обучению</a:t>
            </a:r>
          </a:p>
        </p:txBody>
      </p:sp>
      <p:sp>
        <p:nvSpPr>
          <p:cNvPr id="84" name="object 11"/>
          <p:cNvSpPr txBox="1"/>
          <p:nvPr/>
        </p:nvSpPr>
        <p:spPr>
          <a:xfrm>
            <a:off x="11063187" y="4256945"/>
            <a:ext cx="363897" cy="713358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23705">
              <a:spcBef>
                <a:spcPts val="187"/>
              </a:spcBef>
            </a:pPr>
            <a:endParaRPr sz="4500" dirty="0">
              <a:cs typeface="Arial" panose="020B0604020202020204" pitchFamily="34" charset="0"/>
            </a:endParaRPr>
          </a:p>
        </p:txBody>
      </p:sp>
      <p:cxnSp>
        <p:nvCxnSpPr>
          <p:cNvPr id="91" name="Прямая соединительная линия 90"/>
          <p:cNvCxnSpPr>
            <a:cxnSpLocks/>
          </p:cNvCxnSpPr>
          <p:nvPr/>
        </p:nvCxnSpPr>
        <p:spPr>
          <a:xfrm flipH="1">
            <a:off x="10863560" y="3033856"/>
            <a:ext cx="55819" cy="9446907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bject 11"/>
          <p:cNvSpPr txBox="1"/>
          <p:nvPr/>
        </p:nvSpPr>
        <p:spPr>
          <a:xfrm>
            <a:off x="63541" y="6271713"/>
            <a:ext cx="363897" cy="713358"/>
          </a:xfrm>
          <a:prstGeom prst="rect">
            <a:avLst/>
          </a:prstGeom>
        </p:spPr>
        <p:txBody>
          <a:bodyPr vert="horz" wrap="square" lIns="0" tIns="23705" rIns="0" bIns="0" rtlCol="0">
            <a:spAutoFit/>
          </a:bodyPr>
          <a:lstStyle/>
          <a:p>
            <a:pPr marL="23705">
              <a:spcBef>
                <a:spcPts val="187"/>
              </a:spcBef>
            </a:pPr>
            <a:endParaRPr lang="ru-RU" sz="4500" b="1" spc="-9" dirty="0">
              <a:solidFill>
                <a:srgbClr val="333E50"/>
              </a:solidFill>
              <a:cs typeface="Arial" panose="020B0604020202020204" pitchFamily="34" charset="0"/>
            </a:endParaRPr>
          </a:p>
        </p:txBody>
      </p:sp>
      <p:sp>
        <p:nvSpPr>
          <p:cNvPr id="147" name="TextBox 36"/>
          <p:cNvSpPr txBox="1"/>
          <p:nvPr/>
        </p:nvSpPr>
        <p:spPr>
          <a:xfrm>
            <a:off x="187266" y="6218225"/>
            <a:ext cx="9940862" cy="809288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не стимулирует увеличивать глубину переработки</a:t>
            </a:r>
          </a:p>
        </p:txBody>
      </p:sp>
      <p:sp>
        <p:nvSpPr>
          <p:cNvPr id="148" name="TextBox 36"/>
          <p:cNvSpPr txBox="1"/>
          <p:nvPr/>
        </p:nvSpPr>
        <p:spPr>
          <a:xfrm>
            <a:off x="169986" y="5185856"/>
            <a:ext cx="9650726" cy="809288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недостоверный показатель доли местного содержания</a:t>
            </a:r>
          </a:p>
        </p:txBody>
      </p:sp>
      <p:sp>
        <p:nvSpPr>
          <p:cNvPr id="149" name="TextBox 36"/>
          <p:cNvSpPr txBox="1"/>
          <p:nvPr/>
        </p:nvSpPr>
        <p:spPr>
          <a:xfrm>
            <a:off x="187269" y="5659285"/>
            <a:ext cx="10086587" cy="809288"/>
          </a:xfrm>
          <a:prstGeom prst="rect">
            <a:avLst/>
          </a:prstGeom>
          <a:noFill/>
        </p:spPr>
        <p:txBody>
          <a:bodyPr wrap="square" lIns="134389" tIns="201585" rIns="134389" bIns="201585" rtlCol="0" anchor="ctr">
            <a:spAutoFit/>
          </a:bodyPr>
          <a:lstStyle/>
          <a:p>
            <a:pPr marL="320027" indent="-320027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не подтверждает производственные мощности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0" y="2980618"/>
            <a:ext cx="10537524" cy="7849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/>
          </a:p>
        </p:txBody>
      </p:sp>
      <p:sp>
        <p:nvSpPr>
          <p:cNvPr id="45" name="object 11"/>
          <p:cNvSpPr txBox="1"/>
          <p:nvPr/>
        </p:nvSpPr>
        <p:spPr>
          <a:xfrm>
            <a:off x="23177" y="3071781"/>
            <a:ext cx="8855771" cy="602578"/>
          </a:xfrm>
          <a:prstGeom prst="rect">
            <a:avLst/>
          </a:prstGeom>
          <a:noFill/>
        </p:spPr>
        <p:txBody>
          <a:bodyPr vert="horz" wrap="square" lIns="0" tIns="24891" rIns="0" bIns="0" rtlCol="0">
            <a:spAutoFit/>
          </a:bodyPr>
          <a:lstStyle/>
          <a:p>
            <a:pPr marL="1223198" algn="ctr">
              <a:spcBef>
                <a:spcPts val="196"/>
              </a:spcBef>
            </a:pPr>
            <a:r>
              <a:rPr lang="ru-RU" sz="3700" b="1" spc="-65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СЕРТИФИКАТ «СТ-</a:t>
            </a:r>
            <a:r>
              <a:rPr lang="en-US" sz="3700" b="1" spc="-65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KZ»</a:t>
            </a:r>
            <a:endParaRPr lang="en-US" sz="370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5928" y="7001547"/>
            <a:ext cx="10545392" cy="7849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/>
          </a:p>
        </p:txBody>
      </p:sp>
      <p:sp>
        <p:nvSpPr>
          <p:cNvPr id="48" name="object 6"/>
          <p:cNvSpPr txBox="1"/>
          <p:nvPr/>
        </p:nvSpPr>
        <p:spPr>
          <a:xfrm>
            <a:off x="627477" y="7090613"/>
            <a:ext cx="8758945" cy="599589"/>
          </a:xfrm>
          <a:prstGeom prst="rect">
            <a:avLst/>
          </a:prstGeom>
          <a:noFill/>
        </p:spPr>
        <p:txBody>
          <a:bodyPr vert="horz" wrap="square" lIns="0" tIns="24891" rIns="0" bIns="0" rtlCol="0">
            <a:spAutoFit/>
          </a:bodyPr>
          <a:lstStyle/>
          <a:p>
            <a:pPr marL="1185" algn="ctr">
              <a:spcBef>
                <a:spcPts val="196"/>
              </a:spcBef>
            </a:pPr>
            <a:r>
              <a:rPr lang="ru-RU" sz="3700" b="1" spc="-65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ИНДУСТРИАЛЬНЫЙ СЕРТИФИКАТ</a:t>
            </a:r>
            <a:endParaRPr lang="ru-RU" sz="370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4A46481-6836-CC7E-A6BA-9EDDC7264983}"/>
              </a:ext>
            </a:extLst>
          </p:cNvPr>
          <p:cNvSpPr txBox="1"/>
          <p:nvPr/>
        </p:nvSpPr>
        <p:spPr>
          <a:xfrm>
            <a:off x="12504775" y="8627655"/>
            <a:ext cx="10606361" cy="1557341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ea typeface="Calibri" panose="020F0502020204030204" pitchFamily="34" charset="0"/>
              </a:rPr>
              <a:t>Установление отраслевыми госорганами условий производства, направленных на увеличение </a:t>
            </a:r>
            <a:r>
              <a:rPr lang="ru-RU" sz="3000" b="1" dirty="0">
                <a:solidFill>
                  <a:srgbClr val="002060"/>
                </a:solidFill>
                <a:ea typeface="Calibri" panose="020F0502020204030204" pitchFamily="34" charset="0"/>
              </a:rPr>
              <a:t>уровня локализации (технологические операции)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4A46481-6836-CC7E-A6BA-9EDDC7264983}"/>
              </a:ext>
            </a:extLst>
          </p:cNvPr>
          <p:cNvSpPr txBox="1"/>
          <p:nvPr/>
        </p:nvSpPr>
        <p:spPr>
          <a:xfrm>
            <a:off x="12504778" y="6381461"/>
            <a:ext cx="9929705" cy="2019006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ea typeface="Calibri" panose="020F0502020204030204" pitchFamily="34" charset="0"/>
              </a:rPr>
              <a:t>База данных, </a:t>
            </a:r>
            <a:r>
              <a:rPr lang="ru-RU" sz="3000" u="sng" dirty="0">
                <a:solidFill>
                  <a:srgbClr val="002060"/>
                </a:solidFill>
                <a:ea typeface="Calibri" panose="020F0502020204030204" pitchFamily="34" charset="0"/>
              </a:rPr>
              <a:t>интегрированная</a:t>
            </a:r>
            <a:r>
              <a:rPr lang="ru-RU" sz="3000" dirty="0">
                <a:solidFill>
                  <a:srgbClr val="002060"/>
                </a:solidFill>
                <a:ea typeface="Calibri" panose="020F0502020204030204" pitchFamily="34" charset="0"/>
              </a:rPr>
              <a:t> со всеми информсистемами госорганов, ФЛК и минимизация человеческого фактора, </a:t>
            </a:r>
            <a:r>
              <a:rPr lang="ru-RU" sz="3000" b="1" dirty="0">
                <a:solidFill>
                  <a:srgbClr val="002060"/>
                </a:solidFill>
                <a:ea typeface="Calibri" panose="020F0502020204030204" pitchFamily="34" charset="0"/>
              </a:rPr>
              <a:t>оцифровка</a:t>
            </a:r>
            <a:r>
              <a:rPr lang="ru-RU" sz="3000" dirty="0">
                <a:solidFill>
                  <a:srgbClr val="002060"/>
                </a:solidFill>
                <a:ea typeface="Calibri" panose="020F0502020204030204" pitchFamily="34" charset="0"/>
              </a:rPr>
              <a:t> актов экспертизы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5282" y="10557466"/>
            <a:ext cx="10100485" cy="1557341"/>
          </a:xfrm>
          <a:prstGeom prst="rect">
            <a:avLst/>
          </a:prstGeom>
        </p:spPr>
        <p:txBody>
          <a:bodyPr wrap="square" lIns="170680" tIns="85340" rIns="170680" bIns="85340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ea typeface="Calibri" panose="020F0502020204030204" pitchFamily="34" charset="0"/>
              </a:rPr>
              <a:t>Ужесточение требований и повышение статуса по определению страны происхождения </a:t>
            </a:r>
            <a:r>
              <a:rPr lang="ru-RU" sz="3000" b="1" dirty="0">
                <a:solidFill>
                  <a:srgbClr val="002060"/>
                </a:solidFill>
                <a:ea typeface="Calibri" panose="020F0502020204030204" pitchFamily="34" charset="0"/>
              </a:rPr>
              <a:t>экспертных организаций</a:t>
            </a:r>
            <a:endParaRPr lang="ru-RU" sz="30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A8325C9C-0DBB-D8A7-3F1E-6047696BB585}"/>
              </a:ext>
            </a:extLst>
          </p:cNvPr>
          <p:cNvCxnSpPr>
            <a:cxnSpLocks/>
          </p:cNvCxnSpPr>
          <p:nvPr/>
        </p:nvCxnSpPr>
        <p:spPr>
          <a:xfrm>
            <a:off x="0" y="2972220"/>
            <a:ext cx="22758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7B6E3A-B83A-0B6D-EBF2-C2711F1680F0}"/>
              </a:ext>
            </a:extLst>
          </p:cNvPr>
          <p:cNvSpPr txBox="1"/>
          <p:nvPr/>
        </p:nvSpPr>
        <p:spPr>
          <a:xfrm>
            <a:off x="12467977" y="5363272"/>
            <a:ext cx="10290424" cy="634012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Отмена запроса сертификатов, все данные в Реестре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ACAB2D-72F5-8010-085D-ECB48163DCCE}"/>
              </a:ext>
            </a:extLst>
          </p:cNvPr>
          <p:cNvSpPr txBox="1"/>
          <p:nvPr/>
        </p:nvSpPr>
        <p:spPr>
          <a:xfrm>
            <a:off x="12504776" y="3585949"/>
            <a:ext cx="9929705" cy="1557341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Реестр</a:t>
            </a:r>
            <a:r>
              <a:rPr lang="ru-RU" sz="3000" dirty="0">
                <a:solidFill>
                  <a:srgbClr val="002060"/>
                </a:solidFill>
              </a:rPr>
              <a:t> – единый источник информации о товаров казахстанского происхождения и для </a:t>
            </a:r>
            <a:r>
              <a:rPr lang="ru-RU" sz="3000" b="1" dirty="0">
                <a:solidFill>
                  <a:srgbClr val="002060"/>
                </a:solidFill>
              </a:rPr>
              <a:t>мер господдержки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3F35D39-8834-F264-CAB1-45B9E648ED12}"/>
              </a:ext>
            </a:extLst>
          </p:cNvPr>
          <p:cNvSpPr/>
          <p:nvPr/>
        </p:nvSpPr>
        <p:spPr>
          <a:xfrm>
            <a:off x="4320560" y="225237"/>
            <a:ext cx="18295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4340"/>
            <a:r>
              <a:rPr lang="ru-RU" sz="4400" dirty="0">
                <a:solidFill>
                  <a:srgbClr val="2C567A"/>
                </a:solidFill>
                <a:latin typeface="Arial"/>
              </a:rPr>
              <a:t>Внедрение Единого реестра товаров Казахстанского происхождения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739D7DE-ACD1-A531-1604-F074A1458976}"/>
              </a:ext>
            </a:extLst>
          </p:cNvPr>
          <p:cNvSpPr txBox="1"/>
          <p:nvPr/>
        </p:nvSpPr>
        <p:spPr>
          <a:xfrm>
            <a:off x="-757825" y="1788273"/>
            <a:ext cx="12037995" cy="664789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НЕДОСТАТКИ ДЕЙСТВУЮЩЕГО МЕХАНИЗМА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6C0DD25-798F-1C56-6DE4-94CA2874CF0A}"/>
              </a:ext>
            </a:extLst>
          </p:cNvPr>
          <p:cNvSpPr txBox="1"/>
          <p:nvPr/>
        </p:nvSpPr>
        <p:spPr>
          <a:xfrm>
            <a:off x="10720405" y="1756491"/>
            <a:ext cx="12037995" cy="664789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НОВЫЕ ПОДХОДЫ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80B2512-EE3D-B976-6A53-45526C88F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457" y="3870198"/>
            <a:ext cx="1003195" cy="112298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16651F4-70A6-9A3A-1505-1A0BB6146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084" y="5407406"/>
            <a:ext cx="818608" cy="71335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2AAFD7C-F848-1F58-CDF7-96AECEF44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5944" y="7008933"/>
            <a:ext cx="726370" cy="77752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7E2B85A-E08D-B8E0-10A1-DCB35BCA1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9200" y="8978535"/>
            <a:ext cx="839418" cy="94582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EAB6B58-51EA-E89B-154A-10C5E5FAB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9200" y="10838024"/>
            <a:ext cx="959295" cy="1001616"/>
          </a:xfrm>
          <a:prstGeom prst="rect">
            <a:avLst/>
          </a:prstGeom>
        </p:spPr>
      </p:pic>
      <p:sp>
        <p:nvSpPr>
          <p:cNvPr id="39" name="Номер слайда 4">
            <a:extLst>
              <a:ext uri="{FF2B5EF4-FFF2-40B4-BE49-F238E27FC236}">
                <a16:creationId xmlns:a16="http://schemas.microsoft.com/office/drawing/2014/main" xmlns="" id="{F9D3DB16-0E44-4943-9ACB-64C09CD2CE93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10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7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3" descr="F:\MapChart_Map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41" y="2536730"/>
            <a:ext cx="8346474" cy="640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8229" y="1888284"/>
            <a:ext cx="3680460" cy="817880"/>
          </a:xfrm>
          <a:prstGeom prst="rect">
            <a:avLst/>
          </a:prstGeom>
          <a:solidFill>
            <a:srgbClr val="D1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173"/>
          </a:p>
        </p:txBody>
      </p:sp>
      <p:graphicFrame>
        <p:nvGraphicFramePr>
          <p:cNvPr id="316" name="Таблица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76688"/>
              </p:ext>
            </p:extLst>
          </p:nvPr>
        </p:nvGraphicFramePr>
        <p:xfrm>
          <a:off x="17354013" y="2332327"/>
          <a:ext cx="5064185" cy="1271269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5064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71269">
                <a:tc>
                  <a:txBody>
                    <a:bodyPr/>
                    <a:lstStyle/>
                    <a:p>
                      <a:pPr marL="0" marR="0" lvl="0" indent="0" algn="just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 товарооборота в 2,2 р. до </a:t>
                      </a: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521 млн. </a:t>
                      </a:r>
                    </a:p>
                    <a:p>
                      <a:pPr marL="0" marR="0" lvl="0" indent="0" algn="just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вырос в 2,4 р. до </a:t>
                      </a: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318 млн. </a:t>
                      </a:r>
                    </a:p>
                  </a:txBody>
                  <a:tcPr marL="7739" marR="7739" marT="7691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50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9" y="9157193"/>
            <a:ext cx="388196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0" y="7360688"/>
            <a:ext cx="388198" cy="3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Группа 5"/>
          <p:cNvGrpSpPr>
            <a:grpSpLocks/>
          </p:cNvGrpSpPr>
          <p:nvPr/>
        </p:nvGrpSpPr>
        <p:grpSpPr bwMode="auto">
          <a:xfrm>
            <a:off x="694307" y="3914205"/>
            <a:ext cx="4970232" cy="707885"/>
            <a:chOff x="170245" y="1901712"/>
            <a:chExt cx="2661187" cy="379281"/>
          </a:xfrm>
        </p:grpSpPr>
        <p:pic>
          <p:nvPicPr>
            <p:cNvPr id="6209" name="Picture 2" descr="Галочк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45" y="1958069"/>
              <a:ext cx="219075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Прямоугольник 281"/>
            <p:cNvSpPr/>
            <p:nvPr/>
          </p:nvSpPr>
          <p:spPr>
            <a:xfrm>
              <a:off x="562532" y="1901712"/>
              <a:ext cx="2268900" cy="3792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369207">
                <a:defRPr/>
              </a:pP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</a:rPr>
                <a:t>Недискриминационный доступ на рынки членов ВТО</a:t>
              </a:r>
              <a:endParaRPr lang="ru-RU" sz="1600" dirty="0">
                <a:solidFill>
                  <a:srgbClr val="2C567A"/>
                </a:solidFill>
                <a:latin typeface="Arial" panose="020B0604020202020204"/>
              </a:endParaRPr>
            </a:p>
          </p:txBody>
        </p:sp>
      </p:grpSp>
      <p:pic>
        <p:nvPicPr>
          <p:cNvPr id="6153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0" y="8202530"/>
            <a:ext cx="388196" cy="3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" name="Прямоугольник 288"/>
          <p:cNvSpPr/>
          <p:nvPr/>
        </p:nvSpPr>
        <p:spPr>
          <a:xfrm>
            <a:off x="3155951" y="7257204"/>
            <a:ext cx="5734049" cy="46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69207">
              <a:defRPr/>
            </a:pPr>
            <a:endParaRPr lang="kk-KZ" sz="1299" dirty="0">
              <a:solidFill>
                <a:srgbClr val="2C567A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41368" y="6253042"/>
            <a:ext cx="3680460" cy="820842"/>
          </a:xfrm>
          <a:prstGeom prst="rect">
            <a:avLst/>
          </a:prstGeom>
          <a:solidFill>
            <a:srgbClr val="7FC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173"/>
          </a:p>
        </p:txBody>
      </p:sp>
      <p:pic>
        <p:nvPicPr>
          <p:cNvPr id="1026" name="Picture 2" descr="Евразийский экономический союз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152" y="6285318"/>
            <a:ext cx="1178248" cy="78549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379" y="2507162"/>
            <a:ext cx="1001607" cy="8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33" y="3692495"/>
            <a:ext cx="1010498" cy="9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1" name="Таблица 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41311"/>
              </p:ext>
            </p:extLst>
          </p:nvPr>
        </p:nvGraphicFramePr>
        <p:xfrm>
          <a:off x="17365712" y="3639156"/>
          <a:ext cx="5022849" cy="954992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502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54992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1900" b="1" kern="1200" baseline="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товарооборота в 3,2 р. до</a:t>
                      </a:r>
                      <a:r>
                        <a:rPr lang="ru-RU" sz="19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млн.</a:t>
                      </a:r>
                      <a:r>
                        <a:rPr lang="ru-RU" sz="1900" b="1" i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вырос в 2,2 р. до </a:t>
                      </a:r>
                      <a:r>
                        <a:rPr lang="en-US" sz="19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млн.</a:t>
                      </a:r>
                      <a:r>
                        <a:rPr lang="ru-RU" sz="19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9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9" marR="7739" marT="7674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61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34" y="4850929"/>
            <a:ext cx="1010496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6" name="Таблица 3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1473"/>
              </p:ext>
            </p:extLst>
          </p:nvPr>
        </p:nvGraphicFramePr>
        <p:xfrm>
          <a:off x="17289844" y="4800551"/>
          <a:ext cx="5128353" cy="1271271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5128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71271">
                <a:tc>
                  <a:txBody>
                    <a:bodyPr/>
                    <a:lstStyle/>
                    <a:p>
                      <a:pPr marL="0" marR="0" lvl="0" indent="0" algn="just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 товарооборота в 2,6 р. до </a:t>
                      </a: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528 млн. </a:t>
                      </a:r>
                    </a:p>
                    <a:p>
                      <a:pPr marL="0" marR="0" lvl="0" indent="0" algn="just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вырос в 12 р. </a:t>
                      </a:r>
                      <a:r>
                        <a:rPr lang="ru-RU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en-US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9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125,6 млн. </a:t>
                      </a:r>
                    </a:p>
                  </a:txBody>
                  <a:tcPr marL="7739" marR="7739" marT="7691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64" name="Рисунок 3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06" y="9433171"/>
            <a:ext cx="1010496" cy="115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519" y="7577012"/>
            <a:ext cx="989753" cy="97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519" y="8784526"/>
            <a:ext cx="989753" cy="97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183" y="9998801"/>
            <a:ext cx="1016424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Прямоугольник 302"/>
          <p:cNvSpPr>
            <a:spLocks noChangeArrowheads="1"/>
          </p:cNvSpPr>
          <p:nvPr/>
        </p:nvSpPr>
        <p:spPr bwMode="auto">
          <a:xfrm>
            <a:off x="1432899" y="4714305"/>
            <a:ext cx="4308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 dirty="0">
                <a:solidFill>
                  <a:srgbClr val="2C567A"/>
                </a:solidFill>
              </a:rPr>
              <a:t>Доступ к системе разрешения торговых споров ВТО</a:t>
            </a:r>
            <a:endParaRPr lang="ru-RU" alt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6169" name="Picture 2" descr="Галочк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2" y="4822574"/>
            <a:ext cx="450427" cy="3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70" name="Группа 4"/>
          <p:cNvGrpSpPr>
            <a:grpSpLocks/>
          </p:cNvGrpSpPr>
          <p:nvPr/>
        </p:nvGrpSpPr>
        <p:grpSpPr bwMode="auto">
          <a:xfrm>
            <a:off x="653874" y="2859841"/>
            <a:ext cx="6475431" cy="1015662"/>
            <a:chOff x="151270" y="1565069"/>
            <a:chExt cx="3468230" cy="543562"/>
          </a:xfrm>
        </p:grpSpPr>
        <p:pic>
          <p:nvPicPr>
            <p:cNvPr id="6207" name="Picture 2" descr="Галочк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70" y="1654165"/>
              <a:ext cx="207963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2" name="Прямоугольник 341"/>
            <p:cNvSpPr/>
            <p:nvPr/>
          </p:nvSpPr>
          <p:spPr>
            <a:xfrm>
              <a:off x="565811" y="1565069"/>
              <a:ext cx="3053689" cy="5435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369207">
                <a:defRPr/>
              </a:pP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</a:rPr>
                <a:t>Внешнеторговый оборот РК</a:t>
              </a:r>
            </a:p>
            <a:p>
              <a:pPr defTabSz="369207">
                <a:defRPr/>
              </a:pP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</a:rPr>
                <a:t>за 10 мес. 2023 </a:t>
              </a:r>
              <a:r>
                <a:rPr lang="ru-RU" sz="2000" b="1" dirty="0">
                  <a:solidFill>
                    <a:schemeClr val="accent1"/>
                  </a:solidFill>
                  <a:latin typeface="Arial" charset="0"/>
                  <a:cs typeface="Arial" charset="0"/>
                </a:rPr>
                <a:t>–</a:t>
              </a: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$</a:t>
              </a:r>
              <a:r>
                <a:rPr lang="ru-RU" sz="20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84,5 млрд. </a:t>
              </a:r>
            </a:p>
            <a:p>
              <a:pPr defTabSz="369207">
                <a:defRPr/>
              </a:pP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</a:rPr>
                <a:t>Экспорт</a:t>
              </a: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  <a:cs typeface="Arial" charset="0"/>
                </a:rPr>
                <a:t>  </a:t>
              </a:r>
              <a:r>
                <a:rPr lang="ru-RU" sz="2000" b="1" dirty="0">
                  <a:solidFill>
                    <a:schemeClr val="accent1"/>
                  </a:solidFill>
                  <a:latin typeface="Arial" charset="0"/>
                  <a:cs typeface="Arial" charset="0"/>
                </a:rPr>
                <a:t>–</a:t>
              </a:r>
              <a:r>
                <a:rPr lang="ru-RU" sz="2000" b="1" dirty="0">
                  <a:solidFill>
                    <a:srgbClr val="2C567A"/>
                  </a:solidFill>
                  <a:latin typeface="Arial" panose="020B0604020202020204"/>
                  <a:cs typeface="Arial" charset="0"/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$</a:t>
              </a:r>
              <a:r>
                <a:rPr lang="ru-RU" sz="20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51,4 млрд. </a:t>
              </a:r>
              <a:endParaRPr lang="ru-RU" sz="20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171" name="Прямоугольник 346"/>
          <p:cNvSpPr>
            <a:spLocks noChangeArrowheads="1"/>
          </p:cNvSpPr>
          <p:nvPr/>
        </p:nvSpPr>
        <p:spPr bwMode="auto">
          <a:xfrm>
            <a:off x="1177411" y="7211977"/>
            <a:ext cx="56173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2C567A"/>
                </a:solidFill>
              </a:rPr>
              <a:t>Товарооборот РК  за 10 мес. 2023 </a:t>
            </a:r>
            <a:r>
              <a:rPr lang="ru-RU" altLang="ru-RU" sz="2000" b="1" dirty="0">
                <a:solidFill>
                  <a:schemeClr val="accent1"/>
                </a:solidFill>
              </a:rPr>
              <a:t>–</a:t>
            </a:r>
            <a:br>
              <a:rPr lang="ru-RU" altLang="ru-RU" sz="2000" b="1" dirty="0">
                <a:solidFill>
                  <a:schemeClr val="accent1"/>
                </a:solidFill>
              </a:rPr>
            </a:br>
            <a:r>
              <a:rPr lang="ru-RU" altLang="ru-RU" sz="2000" b="1" dirty="0">
                <a:solidFill>
                  <a:srgbClr val="2C567A"/>
                </a:solidFill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</a:rPr>
              <a:t>$</a:t>
            </a:r>
            <a:r>
              <a:rPr lang="ru-RU" altLang="ru-RU" sz="2000" b="1" dirty="0">
                <a:solidFill>
                  <a:srgbClr val="002060"/>
                </a:solidFill>
              </a:rPr>
              <a:t>23,3  млрд., </a:t>
            </a:r>
            <a:r>
              <a:rPr lang="ru-RU" altLang="ru-RU" sz="2000" b="1" dirty="0">
                <a:solidFill>
                  <a:srgbClr val="2C567A"/>
                </a:solidFill>
              </a:rPr>
              <a:t>экспорт РК </a:t>
            </a:r>
            <a:r>
              <a:rPr lang="ru-RU" altLang="ru-RU" sz="2000" b="1" dirty="0">
                <a:solidFill>
                  <a:schemeClr val="accent1"/>
                </a:solidFill>
              </a:rPr>
              <a:t>–</a:t>
            </a:r>
            <a:r>
              <a:rPr lang="ru-RU" altLang="ru-RU" sz="2000" b="1" dirty="0">
                <a:solidFill>
                  <a:srgbClr val="2C567A"/>
                </a:solidFill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</a:rPr>
              <a:t>$</a:t>
            </a:r>
            <a:r>
              <a:rPr lang="ru-RU" altLang="ru-RU" sz="2000" b="1" dirty="0">
                <a:solidFill>
                  <a:srgbClr val="002060"/>
                </a:solidFill>
              </a:rPr>
              <a:t>9 млрд. </a:t>
            </a:r>
          </a:p>
        </p:txBody>
      </p:sp>
      <p:graphicFrame>
        <p:nvGraphicFramePr>
          <p:cNvPr id="350" name="Таблица 3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13282"/>
              </p:ext>
            </p:extLst>
          </p:nvPr>
        </p:nvGraphicFramePr>
        <p:xfrm>
          <a:off x="11405154" y="10478608"/>
          <a:ext cx="4714052" cy="1496416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4714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71269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товарооборота 22/20 на 14% до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млрд.</a:t>
                      </a:r>
                      <a:r>
                        <a:rPr lang="ru-RU" sz="2400" b="1" i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i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РК вырос на 4,3% до           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 млрд.</a:t>
                      </a:r>
                      <a:r>
                        <a:rPr lang="ru-RU" sz="2400" b="1" i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3" marR="7743" marT="7722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174" name="Прямоугольник 352"/>
          <p:cNvSpPr>
            <a:spLocks noChangeArrowheads="1"/>
          </p:cNvSpPr>
          <p:nvPr/>
        </p:nvSpPr>
        <p:spPr bwMode="auto">
          <a:xfrm>
            <a:off x="1276174" y="8082897"/>
            <a:ext cx="4746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2C567A"/>
                </a:solidFill>
              </a:rPr>
              <a:t>Свободное движение </a:t>
            </a:r>
            <a:r>
              <a:rPr lang="ru-RU" altLang="ru-RU" sz="2000" b="1" dirty="0">
                <a:solidFill>
                  <a:srgbClr val="002060"/>
                </a:solidFill>
              </a:rPr>
              <a:t>товаров,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</a:rPr>
              <a:t>услуг, капитала и рабочей силы</a:t>
            </a:r>
          </a:p>
        </p:txBody>
      </p:sp>
      <p:sp>
        <p:nvSpPr>
          <p:cNvPr id="6175" name="Прямоугольник 353"/>
          <p:cNvSpPr>
            <a:spLocks noChangeArrowheads="1"/>
          </p:cNvSpPr>
          <p:nvPr/>
        </p:nvSpPr>
        <p:spPr bwMode="auto">
          <a:xfrm>
            <a:off x="1276174" y="8969864"/>
            <a:ext cx="43738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2C567A"/>
                </a:solidFill>
              </a:rPr>
              <a:t>Исключено </a:t>
            </a:r>
            <a:r>
              <a:rPr lang="ru-RU" altLang="ru-RU" sz="2000" b="1" dirty="0">
                <a:solidFill>
                  <a:srgbClr val="002060"/>
                </a:solidFill>
              </a:rPr>
              <a:t>таможенное декларирование, двойное налогообложение, </a:t>
            </a:r>
            <a:r>
              <a:rPr lang="ru-RU" altLang="ru-RU" sz="2000" b="1" dirty="0">
                <a:solidFill>
                  <a:srgbClr val="2C567A"/>
                </a:solidFill>
              </a:rPr>
              <a:t>сертификация </a:t>
            </a:r>
          </a:p>
        </p:txBody>
      </p:sp>
      <p:graphicFrame>
        <p:nvGraphicFramePr>
          <p:cNvPr id="357" name="Таблица 3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73178"/>
              </p:ext>
            </p:extLst>
          </p:nvPr>
        </p:nvGraphicFramePr>
        <p:xfrm>
          <a:off x="17538778" y="7638524"/>
          <a:ext cx="4741333" cy="1005834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4741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7173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Потенциал наращивания экспорта </a:t>
                      </a:r>
                      <a:r>
                        <a:rPr lang="ru-RU" sz="15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500" b="1" i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млн.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5" marR="7735" marT="7741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8" name="Таблица 3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58802"/>
              </p:ext>
            </p:extLst>
          </p:nvPr>
        </p:nvGraphicFramePr>
        <p:xfrm>
          <a:off x="17535814" y="8916093"/>
          <a:ext cx="4409440" cy="678299"/>
        </p:xfrm>
        <a:graphic>
          <a:graphicData uri="http://schemas.openxmlformats.org/drawingml/2006/table">
            <a:tbl>
              <a:tblPr/>
              <a:tblGrid>
                <a:gridCol w="4409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6731">
                <a:tc>
                  <a:txBody>
                    <a:bodyPr/>
                    <a:lstStyle>
                      <a:lvl1pPr defTabSz="1706563">
                        <a:lnSpc>
                          <a:spcPct val="90000"/>
                        </a:lnSpc>
                        <a:spcBef>
                          <a:spcPts val="87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9846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9851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9856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706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Потенциал наращивания экспорта </a:t>
                      </a:r>
                      <a:r>
                        <a:rPr lang="ru-RU" sz="16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 млн.</a:t>
                      </a:r>
                    </a:p>
                  </a:txBody>
                  <a:tcPr marL="7739" marR="7739" marT="773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60" name="Таблица 3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86874"/>
              </p:ext>
            </p:extLst>
          </p:nvPr>
        </p:nvGraphicFramePr>
        <p:xfrm>
          <a:off x="17535814" y="10210739"/>
          <a:ext cx="4412404" cy="678299"/>
        </p:xfrm>
        <a:graphic>
          <a:graphicData uri="http://schemas.openxmlformats.org/drawingml/2006/table">
            <a:tbl>
              <a:tblPr/>
              <a:tblGrid>
                <a:gridCol w="4412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6729">
                <a:tc>
                  <a:txBody>
                    <a:bodyPr/>
                    <a:lstStyle>
                      <a:lvl1pPr defTabSz="1706563">
                        <a:lnSpc>
                          <a:spcPct val="90000"/>
                        </a:lnSpc>
                        <a:spcBef>
                          <a:spcPts val="87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9846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9851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9856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defTabSz="1706563">
                        <a:lnSpc>
                          <a:spcPct val="90000"/>
                        </a:lnSpc>
                        <a:spcBef>
                          <a:spcPts val="438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973138" defTabSz="1706563" eaLnBrk="0" fontAlgn="base" hangingPunct="0">
                        <a:lnSpc>
                          <a:spcPct val="9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706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>
                          <a:solidFill>
                            <a:srgbClr val="2C567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Потенциал наращивания экспорта </a:t>
                      </a:r>
                      <a:r>
                        <a:rPr lang="ru-RU" sz="16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995 млн.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9" marR="7739" marT="773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83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50" y="10607673"/>
            <a:ext cx="388198" cy="3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6038040" y="10572114"/>
            <a:ext cx="564218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369207">
              <a:defRPr/>
            </a:pPr>
            <a:r>
              <a:rPr lang="ru-RU" sz="2000" b="1" dirty="0">
                <a:solidFill>
                  <a:srgbClr val="2C567A"/>
                </a:solidFill>
                <a:latin typeface="Arial" panose="020B0604020202020204"/>
              </a:rPr>
              <a:t>Беспошлинная торговля</a:t>
            </a:r>
          </a:p>
        </p:txBody>
      </p:sp>
      <p:sp>
        <p:nvSpPr>
          <p:cNvPr id="6185" name="Прямоугольник 298"/>
          <p:cNvSpPr>
            <a:spLocks noChangeArrowheads="1"/>
          </p:cNvSpPr>
          <p:nvPr/>
        </p:nvSpPr>
        <p:spPr bwMode="auto">
          <a:xfrm>
            <a:off x="6043967" y="12010050"/>
            <a:ext cx="6006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2C567A"/>
                </a:solidFill>
              </a:rPr>
              <a:t>Неприменение нетарифных мер</a:t>
            </a:r>
          </a:p>
        </p:txBody>
      </p:sp>
      <p:pic>
        <p:nvPicPr>
          <p:cNvPr id="6186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23" y="11935247"/>
            <a:ext cx="388198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87" y="9600770"/>
            <a:ext cx="117168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04894"/>
              </p:ext>
            </p:extLst>
          </p:nvPr>
        </p:nvGraphicFramePr>
        <p:xfrm>
          <a:off x="4301660" y="245089"/>
          <a:ext cx="10952480" cy="76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2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0456">
                <a:tc>
                  <a:txBody>
                    <a:bodyPr/>
                    <a:lstStyle/>
                    <a:p>
                      <a:pPr marL="0" algn="l" defTabSz="454340" rtl="0" eaLnBrk="1" latinLnBrk="0" hangingPunct="1"/>
                      <a:r>
                        <a:rPr lang="ru-RU" sz="4400" b="0" kern="1200" dirty="0">
                          <a:solidFill>
                            <a:srgbClr val="2C567A"/>
                          </a:solidFill>
                          <a:latin typeface="Arial"/>
                          <a:ea typeface="+mn-ea"/>
                          <a:cs typeface="+mn-cs"/>
                        </a:rPr>
                        <a:t>Торгово-экономическая интеграция</a:t>
                      </a:r>
                    </a:p>
                  </a:txBody>
                  <a:tcPr marL="74286" marR="74286" marT="45743" marB="4574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94" name="Picture 60" descr="F:\i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1" y="1904623"/>
            <a:ext cx="1256455" cy="785499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6416869" y="1434435"/>
            <a:ext cx="5852583" cy="820844"/>
          </a:xfrm>
          <a:prstGeom prst="rect">
            <a:avLst/>
          </a:prstGeom>
          <a:solidFill>
            <a:srgbClr val="FD8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173"/>
          </a:p>
        </p:txBody>
      </p:sp>
      <p:sp>
        <p:nvSpPr>
          <p:cNvPr id="6196" name="Прямоугольник 9"/>
          <p:cNvSpPr>
            <a:spLocks noChangeArrowheads="1"/>
          </p:cNvSpPr>
          <p:nvPr/>
        </p:nvSpPr>
        <p:spPr bwMode="auto">
          <a:xfrm>
            <a:off x="11858494" y="9584796"/>
            <a:ext cx="4317439" cy="781752"/>
          </a:xfrm>
          <a:prstGeom prst="rect">
            <a:avLst/>
          </a:prstGeom>
          <a:solidFill>
            <a:srgbClr val="FDBB8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699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" hangingPunct="1"/>
            <a:r>
              <a:rPr lang="ru-RU" altLang="ru-RU" sz="2240" b="1" dirty="0">
                <a:solidFill>
                  <a:schemeClr val="bg1"/>
                </a:solidFill>
              </a:rPr>
              <a:t>Непреференциальные</a:t>
            </a:r>
          </a:p>
          <a:p>
            <a:pPr algn="ctr" eaLnBrk="1" fontAlgn="b" hangingPunct="1"/>
            <a:r>
              <a:rPr lang="ru-RU" altLang="ru-RU" sz="2240" b="1" dirty="0">
                <a:solidFill>
                  <a:schemeClr val="bg1"/>
                </a:solidFill>
              </a:rPr>
              <a:t>Соглашения </a:t>
            </a:r>
            <a:r>
              <a:rPr lang="ru-RU" altLang="ru-RU" sz="2000" i="1" dirty="0">
                <a:solidFill>
                  <a:schemeClr val="bg1"/>
                </a:solidFill>
              </a:rPr>
              <a:t>(17.05.2018 г.)</a:t>
            </a:r>
          </a:p>
        </p:txBody>
      </p:sp>
      <p:sp>
        <p:nvSpPr>
          <p:cNvPr id="6197" name="Прямоугольник 10"/>
          <p:cNvSpPr>
            <a:spLocks noChangeArrowheads="1"/>
          </p:cNvSpPr>
          <p:nvPr/>
        </p:nvSpPr>
        <p:spPr bwMode="auto">
          <a:xfrm>
            <a:off x="16196653" y="1591493"/>
            <a:ext cx="568194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69900" algn="ctr" fontAlgn="b"/>
            <a:r>
              <a:rPr lang="ru-RU" altLang="ru-RU" sz="2240" b="1" dirty="0">
                <a:solidFill>
                  <a:schemeClr val="bg1"/>
                </a:solidFill>
              </a:rPr>
              <a:t>Соглашения о свободной торговле</a:t>
            </a:r>
          </a:p>
        </p:txBody>
      </p:sp>
      <p:sp>
        <p:nvSpPr>
          <p:cNvPr id="6198" name="Прямоугольник 11"/>
          <p:cNvSpPr>
            <a:spLocks noChangeArrowheads="1"/>
          </p:cNvSpPr>
          <p:nvPr/>
        </p:nvSpPr>
        <p:spPr bwMode="auto">
          <a:xfrm>
            <a:off x="1190784" y="2048305"/>
            <a:ext cx="323922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/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ВТО (членов -  164)</a:t>
            </a:r>
            <a:endParaRPr lang="ru-RU" altLang="ru-RU" sz="224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199" name="Прямоугольник 12"/>
          <p:cNvSpPr>
            <a:spLocks noChangeArrowheads="1"/>
          </p:cNvSpPr>
          <p:nvPr/>
        </p:nvSpPr>
        <p:spPr bwMode="auto">
          <a:xfrm>
            <a:off x="1276174" y="6410098"/>
            <a:ext cx="3070649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0363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/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ЕАЭС (членов - 5)</a:t>
            </a:r>
          </a:p>
        </p:txBody>
      </p:sp>
      <p:sp>
        <p:nvSpPr>
          <p:cNvPr id="6200" name="Прямоугольник 13"/>
          <p:cNvSpPr>
            <a:spLocks noChangeArrowheads="1"/>
          </p:cNvSpPr>
          <p:nvPr/>
        </p:nvSpPr>
        <p:spPr bwMode="auto">
          <a:xfrm>
            <a:off x="6668630" y="9600770"/>
            <a:ext cx="4099218" cy="781752"/>
          </a:xfrm>
          <a:prstGeom prst="rect">
            <a:avLst/>
          </a:prstGeom>
          <a:solidFill>
            <a:srgbClr val="A6D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4488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" hangingPunct="1"/>
            <a:r>
              <a:rPr lang="ru-RU" altLang="ru-RU" sz="2240" b="1" dirty="0">
                <a:solidFill>
                  <a:schemeClr val="accent5">
                    <a:lumMod val="50000"/>
                  </a:schemeClr>
                </a:solidFill>
              </a:rPr>
              <a:t>СНГ, в том числе ЦА (членов - 10)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</a:rPr>
              <a:t>(18.10.2011 г.)</a:t>
            </a:r>
            <a:endParaRPr lang="ru-RU" altLang="ru-RU" sz="20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6451954" y="6596149"/>
            <a:ext cx="5852583" cy="817880"/>
          </a:xfrm>
          <a:prstGeom prst="rect">
            <a:avLst/>
          </a:prstGeom>
          <a:solidFill>
            <a:srgbClr val="CF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173"/>
          </a:p>
        </p:txBody>
      </p:sp>
      <p:sp>
        <p:nvSpPr>
          <p:cNvPr id="6202" name="Прямоугольник 75"/>
          <p:cNvSpPr>
            <a:spLocks noChangeArrowheads="1"/>
          </p:cNvSpPr>
          <p:nvPr/>
        </p:nvSpPr>
        <p:spPr bwMode="auto">
          <a:xfrm>
            <a:off x="17402257" y="6747279"/>
            <a:ext cx="367017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69900" algn="ctr" fontAlgn="b"/>
            <a:r>
              <a:rPr lang="ru-RU" altLang="ru-RU" sz="2240" b="1" dirty="0">
                <a:solidFill>
                  <a:schemeClr val="bg1"/>
                </a:solidFill>
              </a:rPr>
              <a:t>Текущие переговоры</a:t>
            </a:r>
          </a:p>
        </p:txBody>
      </p:sp>
      <p:pic>
        <p:nvPicPr>
          <p:cNvPr id="6203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23" y="11144037"/>
            <a:ext cx="388198" cy="3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4" name="Прямоугольник 83"/>
          <p:cNvSpPr>
            <a:spLocks noChangeArrowheads="1"/>
          </p:cNvSpPr>
          <p:nvPr/>
        </p:nvSpPr>
        <p:spPr bwMode="auto">
          <a:xfrm>
            <a:off x="6041004" y="10930676"/>
            <a:ext cx="43196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68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2C567A"/>
                </a:solidFill>
              </a:rPr>
              <a:t>Товарооборот РК со  странами СНГ за 10 мес. 2023 </a:t>
            </a:r>
            <a:r>
              <a:rPr lang="ru-RU" altLang="ru-RU" sz="2000" b="1" dirty="0">
                <a:solidFill>
                  <a:schemeClr val="accent1"/>
                </a:solidFill>
              </a:rPr>
              <a:t>–</a:t>
            </a:r>
            <a:r>
              <a:rPr lang="ru-RU" altLang="ru-RU" sz="2000" b="1" dirty="0">
                <a:solidFill>
                  <a:srgbClr val="2C567A"/>
                </a:solidFill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</a:rPr>
              <a:t>$</a:t>
            </a:r>
            <a:r>
              <a:rPr lang="ru-RU" altLang="ru-RU" sz="2000" b="1" dirty="0">
                <a:solidFill>
                  <a:srgbClr val="002060"/>
                </a:solidFill>
              </a:rPr>
              <a:t>5,9 млрд. </a:t>
            </a:r>
          </a:p>
          <a:p>
            <a:pPr eaLnBrk="1" hangingPunct="1"/>
            <a:r>
              <a:rPr lang="ru-RU" altLang="ru-RU" sz="2000" b="1" dirty="0">
                <a:solidFill>
                  <a:srgbClr val="2C567A"/>
                </a:solidFill>
              </a:rPr>
              <a:t>экспорт РК </a:t>
            </a:r>
            <a:r>
              <a:rPr lang="ru-RU" altLang="ru-RU" sz="2000" b="1" dirty="0">
                <a:solidFill>
                  <a:schemeClr val="accent1"/>
                </a:solidFill>
              </a:rPr>
              <a:t>–</a:t>
            </a:r>
            <a:r>
              <a:rPr lang="ru-RU" altLang="ru-RU" sz="2000" b="1" dirty="0">
                <a:solidFill>
                  <a:srgbClr val="2C567A"/>
                </a:solidFill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</a:rPr>
              <a:t>$</a:t>
            </a:r>
            <a:r>
              <a:rPr lang="ru-RU" altLang="ru-RU" sz="2000" b="1" dirty="0">
                <a:solidFill>
                  <a:srgbClr val="002060"/>
                </a:solidFill>
              </a:rPr>
              <a:t>4,1 млрд. </a:t>
            </a:r>
          </a:p>
        </p:txBody>
      </p:sp>
      <p:sp>
        <p:nvSpPr>
          <p:cNvPr id="6205" name="Прямоугольник 353"/>
          <p:cNvSpPr>
            <a:spLocks noChangeArrowheads="1"/>
          </p:cNvSpPr>
          <p:nvPr/>
        </p:nvSpPr>
        <p:spPr bwMode="auto">
          <a:xfrm>
            <a:off x="1240189" y="10436151"/>
            <a:ext cx="4373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127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2C567A"/>
                </a:solidFill>
              </a:rPr>
              <a:t>Предоставляется внутренний тариф ЖД перевозок</a:t>
            </a:r>
          </a:p>
        </p:txBody>
      </p:sp>
      <p:pic>
        <p:nvPicPr>
          <p:cNvPr id="6206" name="Picture 2" descr="Га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6" y="10542291"/>
            <a:ext cx="388198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Номер слайда 4">
            <a:extLst>
              <a:ext uri="{FF2B5EF4-FFF2-40B4-BE49-F238E27FC236}">
                <a16:creationId xmlns:a16="http://schemas.microsoft.com/office/drawing/2014/main" xmlns="" id="{636A37D8-BECE-48F8-8C32-74C9C606D53B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11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xmlns="" id="{24AA22D7-635C-403C-93D6-49128BAFD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33997" y="4764335"/>
            <a:ext cx="4206256" cy="1948804"/>
          </a:xfrm>
          <a:prstGeom prst="bentConnector3">
            <a:avLst>
              <a:gd name="adj1" fmla="val 801"/>
            </a:avLst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xmlns="" id="{E7AF1DCA-1DCF-4D3D-B2B7-9E7DFF813BFB}"/>
              </a:ext>
            </a:extLst>
          </p:cNvPr>
          <p:cNvCxnSpPr>
            <a:cxnSpLocks/>
          </p:cNvCxnSpPr>
          <p:nvPr/>
        </p:nvCxnSpPr>
        <p:spPr>
          <a:xfrm rot="10800000">
            <a:off x="5193685" y="2268269"/>
            <a:ext cx="2977347" cy="2861189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уступ 59">
            <a:extLst>
              <a:ext uri="{FF2B5EF4-FFF2-40B4-BE49-F238E27FC236}">
                <a16:creationId xmlns:a16="http://schemas.microsoft.com/office/drawing/2014/main" xmlns="" id="{D8D33256-7A49-43E1-A67A-12B8CC580DFE}"/>
              </a:ext>
            </a:extLst>
          </p:cNvPr>
          <p:cNvCxnSpPr>
            <a:cxnSpLocks/>
          </p:cNvCxnSpPr>
          <p:nvPr/>
        </p:nvCxnSpPr>
        <p:spPr>
          <a:xfrm flipV="1">
            <a:off x="10045673" y="1867964"/>
            <a:ext cx="6366750" cy="409002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:a16="http://schemas.microsoft.com/office/drawing/2014/main" xmlns="" id="{1907C89D-5CEB-4F6C-87F5-556C3F81E0F5}"/>
              </a:ext>
            </a:extLst>
          </p:cNvPr>
          <p:cNvCxnSpPr>
            <a:cxnSpLocks/>
          </p:cNvCxnSpPr>
          <p:nvPr/>
        </p:nvCxnSpPr>
        <p:spPr>
          <a:xfrm flipV="1">
            <a:off x="13427242" y="7005089"/>
            <a:ext cx="2985181" cy="571923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61">
            <a:extLst>
              <a:ext uri="{FF2B5EF4-FFF2-40B4-BE49-F238E27FC236}">
                <a16:creationId xmlns:a16="http://schemas.microsoft.com/office/drawing/2014/main" xmlns="" id="{A4FFCE2E-280F-4919-B025-943FC0314F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53529" y="7418267"/>
            <a:ext cx="3438646" cy="110819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xmlns="" id="{28F07C24-0099-4C06-8714-68B7F11F78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5225" y="6034577"/>
            <a:ext cx="3867335" cy="3216771"/>
          </a:xfrm>
          <a:prstGeom prst="bentConnector3">
            <a:avLst>
              <a:gd name="adj1" fmla="val 12252"/>
            </a:avLst>
          </a:prstGeom>
          <a:ln w="19050">
            <a:solidFill>
              <a:srgbClr val="3954A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: Shape 178">
            <a:extLst>
              <a:ext uri="{FF2B5EF4-FFF2-40B4-BE49-F238E27FC236}">
                <a16:creationId xmlns:a16="http://schemas.microsoft.com/office/drawing/2014/main" xmlns="" id="{B82516B4-C241-4E44-966E-E3CD707A21F1}"/>
              </a:ext>
            </a:extLst>
          </p:cNvPr>
          <p:cNvSpPr/>
          <p:nvPr/>
        </p:nvSpPr>
        <p:spPr>
          <a:xfrm>
            <a:off x="8109343" y="4787906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2" name="Freeform: Shape 187">
            <a:extLst>
              <a:ext uri="{FF2B5EF4-FFF2-40B4-BE49-F238E27FC236}">
                <a16:creationId xmlns:a16="http://schemas.microsoft.com/office/drawing/2014/main" xmlns="" id="{B11833AB-6FFA-4A6F-8790-1D17ED4E265E}"/>
              </a:ext>
            </a:extLst>
          </p:cNvPr>
          <p:cNvSpPr/>
          <p:nvPr/>
        </p:nvSpPr>
        <p:spPr>
          <a:xfrm>
            <a:off x="8138293" y="4823121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3" name="Freeform: Shape 178">
            <a:extLst>
              <a:ext uri="{FF2B5EF4-FFF2-40B4-BE49-F238E27FC236}">
                <a16:creationId xmlns:a16="http://schemas.microsoft.com/office/drawing/2014/main" xmlns="" id="{DADF7C86-6736-4AF6-ADDF-DE3D77022C9A}"/>
              </a:ext>
            </a:extLst>
          </p:cNvPr>
          <p:cNvSpPr/>
          <p:nvPr/>
        </p:nvSpPr>
        <p:spPr>
          <a:xfrm>
            <a:off x="9121537" y="4423407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4" name="Freeform: Shape 187">
            <a:extLst>
              <a:ext uri="{FF2B5EF4-FFF2-40B4-BE49-F238E27FC236}">
                <a16:creationId xmlns:a16="http://schemas.microsoft.com/office/drawing/2014/main" xmlns="" id="{557F8F69-55B8-4D28-9EAC-B34CC159CAB4}"/>
              </a:ext>
            </a:extLst>
          </p:cNvPr>
          <p:cNvSpPr/>
          <p:nvPr/>
        </p:nvSpPr>
        <p:spPr>
          <a:xfrm>
            <a:off x="9150487" y="4458622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5" name="Freeform: Shape 178">
            <a:extLst>
              <a:ext uri="{FF2B5EF4-FFF2-40B4-BE49-F238E27FC236}">
                <a16:creationId xmlns:a16="http://schemas.microsoft.com/office/drawing/2014/main" xmlns="" id="{2491032C-49DE-49C8-B579-5CC0ADDB40F7}"/>
              </a:ext>
            </a:extLst>
          </p:cNvPr>
          <p:cNvSpPr/>
          <p:nvPr/>
        </p:nvSpPr>
        <p:spPr>
          <a:xfrm>
            <a:off x="12388784" y="5862927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6" name="Freeform: Shape 187">
            <a:extLst>
              <a:ext uri="{FF2B5EF4-FFF2-40B4-BE49-F238E27FC236}">
                <a16:creationId xmlns:a16="http://schemas.microsoft.com/office/drawing/2014/main" xmlns="" id="{CD62C87F-4149-4753-B14E-39D24C89A3F8}"/>
              </a:ext>
            </a:extLst>
          </p:cNvPr>
          <p:cNvSpPr/>
          <p:nvPr/>
        </p:nvSpPr>
        <p:spPr>
          <a:xfrm>
            <a:off x="12417734" y="5898142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7" name="Freeform: Shape 178">
            <a:extLst>
              <a:ext uri="{FF2B5EF4-FFF2-40B4-BE49-F238E27FC236}">
                <a16:creationId xmlns:a16="http://schemas.microsoft.com/office/drawing/2014/main" xmlns="" id="{123B089F-F362-4882-953C-27F26E5656D6}"/>
              </a:ext>
            </a:extLst>
          </p:cNvPr>
          <p:cNvSpPr/>
          <p:nvPr/>
        </p:nvSpPr>
        <p:spPr>
          <a:xfrm>
            <a:off x="9973797" y="5724794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8" name="Freeform: Shape 187">
            <a:extLst>
              <a:ext uri="{FF2B5EF4-FFF2-40B4-BE49-F238E27FC236}">
                <a16:creationId xmlns:a16="http://schemas.microsoft.com/office/drawing/2014/main" xmlns="" id="{F14F8DB7-4A13-4C97-B3A8-E7BB7C92E6F2}"/>
              </a:ext>
            </a:extLst>
          </p:cNvPr>
          <p:cNvSpPr/>
          <p:nvPr/>
        </p:nvSpPr>
        <p:spPr>
          <a:xfrm>
            <a:off x="10002747" y="5760009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89" name="Freeform: Shape 178">
            <a:extLst>
              <a:ext uri="{FF2B5EF4-FFF2-40B4-BE49-F238E27FC236}">
                <a16:creationId xmlns:a16="http://schemas.microsoft.com/office/drawing/2014/main" xmlns="" id="{EC01A56F-A2BD-4882-8A64-986B2E674D7E}"/>
              </a:ext>
            </a:extLst>
          </p:cNvPr>
          <p:cNvSpPr/>
          <p:nvPr/>
        </p:nvSpPr>
        <p:spPr>
          <a:xfrm>
            <a:off x="10208197" y="5336907"/>
            <a:ext cx="226794" cy="3642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209">
                <a:moveTo>
                  <a:pt x="126" y="63"/>
                </a:moveTo>
                <a:cubicBezTo>
                  <a:pt x="126" y="29"/>
                  <a:pt x="98" y="0"/>
                  <a:pt x="63" y="0"/>
                </a:cubicBezTo>
                <a:cubicBezTo>
                  <a:pt x="28" y="0"/>
                  <a:pt x="0" y="29"/>
                  <a:pt x="0" y="63"/>
                </a:cubicBezTo>
                <a:cubicBezTo>
                  <a:pt x="0" y="98"/>
                  <a:pt x="63" y="209"/>
                  <a:pt x="63" y="209"/>
                </a:cubicBezTo>
                <a:cubicBezTo>
                  <a:pt x="63" y="209"/>
                  <a:pt x="126" y="98"/>
                  <a:pt x="126" y="6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90" name="Freeform: Shape 187">
            <a:extLst>
              <a:ext uri="{FF2B5EF4-FFF2-40B4-BE49-F238E27FC236}">
                <a16:creationId xmlns:a16="http://schemas.microsoft.com/office/drawing/2014/main" xmlns="" id="{8E1FE4B9-76D6-4702-BEC9-A8E7CF048F0E}"/>
              </a:ext>
            </a:extLst>
          </p:cNvPr>
          <p:cNvSpPr/>
          <p:nvPr/>
        </p:nvSpPr>
        <p:spPr>
          <a:xfrm>
            <a:off x="10237147" y="5372122"/>
            <a:ext cx="172007" cy="1633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2">
                <a:moveTo>
                  <a:pt x="63" y="31"/>
                </a:moveTo>
                <a:cubicBezTo>
                  <a:pt x="63" y="14"/>
                  <a:pt x="49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2" y="62"/>
                </a:cubicBezTo>
                <a:cubicBezTo>
                  <a:pt x="49" y="62"/>
                  <a:pt x="63" y="48"/>
                  <a:pt x="63" y="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marR="0" lvl="0" indent="0" algn="l" defTabSz="12189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8672" y="5695479"/>
            <a:ext cx="23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Вьетнам, 29/05/2015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662917" y="4429002"/>
            <a:ext cx="213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Сербия, 29/10/2019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725981" y="3245628"/>
            <a:ext cx="196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Иран, 17/05/2018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363285" y="8421074"/>
            <a:ext cx="1421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ОАЭ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334183" y="9600769"/>
            <a:ext cx="118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Египет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081336" y="10927899"/>
            <a:ext cx="1687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Индонезия</a:t>
            </a:r>
          </a:p>
        </p:txBody>
      </p:sp>
    </p:spTree>
    <p:extLst>
      <p:ext uri="{BB962C8B-B14F-4D97-AF65-F5344CB8AC3E}">
        <p14:creationId xmlns:p14="http://schemas.microsoft.com/office/powerpoint/2010/main" val="44321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08834" y="12591205"/>
            <a:ext cx="8519584" cy="885440"/>
          </a:xfrm>
          <a:prstGeom prst="rect">
            <a:avLst/>
          </a:prstGeom>
        </p:spPr>
        <p:txBody>
          <a:bodyPr lIns="80463" tIns="40230" rIns="80463" bIns="40230">
            <a:spAutoFit/>
          </a:bodyPr>
          <a:lstStyle/>
          <a:p>
            <a:pPr marL="314311" algn="just">
              <a:defRPr/>
            </a:pPr>
            <a:endParaRPr lang="ru-RU" sz="2053" kern="0" dirty="0">
              <a:solidFill>
                <a:prstClr val="black"/>
              </a:solidFill>
              <a:latin typeface="Arial Narrow" panose="020B0606020202030204" pitchFamily="34" charset="0"/>
              <a:sym typeface="Arial"/>
            </a:endParaRPr>
          </a:p>
          <a:p>
            <a:pPr marL="301739" indent="-301739" algn="just">
              <a:buFont typeface="Wingdings" panose="05000000000000000000" pitchFamily="2" charset="2"/>
              <a:buChar char="ü"/>
              <a:defRPr/>
            </a:pPr>
            <a:endParaRPr lang="ru-RU" sz="3173" b="1" kern="0" dirty="0">
              <a:solidFill>
                <a:srgbClr val="3C76A6">
                  <a:lumMod val="50000"/>
                </a:srgbClr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321541" y="1377952"/>
            <a:ext cx="184730" cy="4944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ru-RU" sz="2613" b="1" dirty="0">
              <a:solidFill>
                <a:schemeClr val="accent5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176289" y="3140739"/>
          <a:ext cx="9176084" cy="866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897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kern="120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ВВП ЕАЭС</a:t>
                      </a:r>
                      <a:r>
                        <a:rPr lang="ru-RU" altLang="ru-RU" sz="2400" b="1" kern="1200" baseline="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рост в 2022 году к 2015 году составил 9,0%. Наиболее существенно вырос ВВП в Армении вырос на 34,8%, Кыргызстане – на 23,4%, </a:t>
                      </a:r>
                      <a:r>
                        <a:rPr lang="ru-RU" altLang="ru-RU" sz="2400" b="1" kern="1200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Казахстане – на 20,3%</a:t>
                      </a:r>
                      <a:r>
                        <a:rPr lang="ru-RU" altLang="ru-RU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России прирост составил 7,9%, в Беларуси – 1,2%. 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085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Взаимная торговля </a:t>
                      </a: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2015 года выросла </a:t>
                      </a:r>
                      <a:r>
                        <a:rPr lang="ru-RU" altLang="ru-RU" sz="2400" b="1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1,9 раза</a:t>
                      </a:r>
                      <a:r>
                        <a:rPr lang="ru-RU" altLang="ru-RU" sz="2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составила в 2022 году 84,7 млрд. долларов США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897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</a:t>
                      </a:r>
                      <a:r>
                        <a:rPr lang="ru-RU" altLang="ru-RU" sz="2400" b="1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инвестиций в основной капитал </a:t>
                      </a: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государств-членов в 2022 году составил </a:t>
                      </a:r>
                      <a:r>
                        <a:rPr lang="ru-RU" altLang="ru-RU" sz="2400" b="1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 млрд. долларов США </a:t>
                      </a: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по сравнению с 2015 годом увеличился на 27,2%. В Армении прирост составил 14,2%, </a:t>
                      </a:r>
                      <a:r>
                        <a:rPr lang="ru-RU" altLang="ru-RU" sz="2400" b="1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Казахстане –50,1%</a:t>
                      </a:r>
                      <a:r>
                        <a:rPr lang="ru-RU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altLang="ru-RU" sz="2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России – 27,7%.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3085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Товарооборот ЕАЭС </a:t>
                      </a: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внешними партнерами за 2015 – 2022 годы увеличился </a:t>
                      </a:r>
                      <a:r>
                        <a:rPr lang="ru-RU" altLang="ru-RU" sz="2400" b="1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59 % </a:t>
                      </a: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 579,3 до 918,4 млрд. долларов США)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3085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занятого населения государств-членов в 2022 году составила </a:t>
                      </a:r>
                      <a:r>
                        <a:rPr lang="ru-RU" altLang="ru-RU" sz="2400" b="1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 млн. человек</a:t>
                      </a: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что на 0,4% больше, чем в 2015 году. 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56902">
                <a:tc>
                  <a:txBody>
                    <a:bodyPr/>
                    <a:lstStyle/>
                    <a:p>
                      <a:pPr marL="0" marR="0" indent="0" algn="just" defTabSz="800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>
                          <a:solidFill>
                            <a:srgbClr val="3C76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сельскохозяйственной продукции </a:t>
                      </a:r>
                      <a:r>
                        <a:rPr lang="ru-RU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2022 году к 2015 году увеличилось практически на четверть и составило 166,5 млрд. долларов США </a:t>
                      </a:r>
                    </a:p>
                  </a:txBody>
                  <a:tcPr marL="170688" marR="170688" marT="85357" marB="853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380362" y="4213871"/>
            <a:ext cx="8593667" cy="129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3" algn="ctr" defTabSz="1493420">
              <a:defRPr/>
            </a:pPr>
            <a:r>
              <a:rPr lang="ru-RU" sz="261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СОХРАНЕНА </a:t>
            </a:r>
            <a:r>
              <a:rPr lang="ru-RU" sz="2613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</a:t>
            </a:r>
            <a:r>
              <a:rPr lang="ru-RU" sz="261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НАПРАВЛЕННОСТЬ ДАЛЬНЕЙШЕГО РАЗВИТИЯ ИНТЕГРАЦИИ в ЕАЭС до 2030г.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788592" y="6624475"/>
            <a:ext cx="8962056" cy="505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7849" algn="just">
              <a:buClr>
                <a:srgbClr val="002060"/>
              </a:buClr>
              <a:defRPr/>
            </a:pPr>
            <a:endParaRPr lang="ru-RU" sz="224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функционирование общего рынка ЕАЭС</a:t>
            </a:r>
          </a:p>
          <a:p>
            <a:pPr marL="160023" indent="337826">
              <a:buClr>
                <a:srgbClr val="002060"/>
              </a:buClr>
              <a:defRPr/>
            </a:pP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 – центр развития промышленной кооперации</a:t>
            </a:r>
          </a:p>
          <a:p>
            <a:pPr marL="160023" indent="337826">
              <a:buClr>
                <a:srgbClr val="002060"/>
              </a:buClr>
              <a:buFontTx/>
              <a:buChar char="-"/>
              <a:defRPr/>
            </a:pP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 – логистический ХАБ ЕАЭС</a:t>
            </a:r>
          </a:p>
          <a:p>
            <a:pPr marL="160023" indent="337826">
              <a:buClr>
                <a:srgbClr val="002060"/>
              </a:buClr>
              <a:defRPr/>
            </a:pP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3">
              <a:buClr>
                <a:srgbClr val="002060"/>
              </a:buClr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международного сотрудничества ЕАЭС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2744" y="3633058"/>
            <a:ext cx="488949" cy="58081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en-US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ru-RU" sz="3173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2743" y="9592156"/>
            <a:ext cx="488951" cy="58081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ru-RU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08" y="6607821"/>
            <a:ext cx="515620" cy="58081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ru-RU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4225" y="5088352"/>
            <a:ext cx="485987" cy="574887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ru-RU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2744" y="8197876"/>
            <a:ext cx="488949" cy="577851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ru-RU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743" y="10768399"/>
            <a:ext cx="488951" cy="58081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828" tIns="55414" rIns="110828" bIns="55414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31090">
              <a:defRPr/>
            </a:pPr>
            <a:r>
              <a:rPr lang="kk-KZ" sz="317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ru-RU" sz="3173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6275238" y="3140739"/>
            <a:ext cx="1283124" cy="9808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173"/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ACD0AF12-597E-4FBE-93FD-A599B95C65A5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12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F093493-28FB-424E-B32F-90E48F140CC1}"/>
              </a:ext>
            </a:extLst>
          </p:cNvPr>
          <p:cNvSpPr/>
          <p:nvPr/>
        </p:nvSpPr>
        <p:spPr>
          <a:xfrm>
            <a:off x="1234441" y="1597043"/>
            <a:ext cx="9214317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ЕАЭС ЗА 10 ЛЕТ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0732283-3AD8-4AD3-8AA7-4F2CAF9EF011}"/>
              </a:ext>
            </a:extLst>
          </p:cNvPr>
          <p:cNvSpPr/>
          <p:nvPr/>
        </p:nvSpPr>
        <p:spPr>
          <a:xfrm>
            <a:off x="12309642" y="1478812"/>
            <a:ext cx="9214317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дальнейшем развитии экономических процессов  в рамках ЕАЭС до 2030 года и на период до 2045 года 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Евразийский экономический путь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5EEA06-8DD3-41EA-8FA8-6BE3B240DCFC}"/>
              </a:ext>
            </a:extLst>
          </p:cNvPr>
          <p:cNvSpPr/>
          <p:nvPr/>
        </p:nvSpPr>
        <p:spPr>
          <a:xfrm>
            <a:off x="13077556" y="6238489"/>
            <a:ext cx="7199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7849" algn="just">
              <a:buClr>
                <a:srgbClr val="002060"/>
              </a:buClr>
              <a:defRPr/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УЧАСТИЯ РК В ЕАЭС: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0AEED3-10AA-4946-A951-A853002A8D85}"/>
              </a:ext>
            </a:extLst>
          </p:cNvPr>
          <p:cNvSpPr/>
          <p:nvPr/>
        </p:nvSpPr>
        <p:spPr>
          <a:xfrm>
            <a:off x="4663543" y="295416"/>
            <a:ext cx="8650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Торгово-экономическая интеграция</a:t>
            </a:r>
          </a:p>
        </p:txBody>
      </p:sp>
      <p:pic>
        <p:nvPicPr>
          <p:cNvPr id="20" name="Picture 2" descr="Галочка">
            <a:extLst>
              <a:ext uri="{FF2B5EF4-FFF2-40B4-BE49-F238E27FC236}">
                <a16:creationId xmlns:a16="http://schemas.microsoft.com/office/drawing/2014/main" xmlns="" id="{4123E0FD-B759-4771-8437-40D1AC54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72" y="7167629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Галочка">
            <a:extLst>
              <a:ext uri="{FF2B5EF4-FFF2-40B4-BE49-F238E27FC236}">
                <a16:creationId xmlns:a16="http://schemas.microsoft.com/office/drawing/2014/main" xmlns="" id="{A73DA346-4074-4288-BD5E-51B07D0D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72" y="8536252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Галочка">
            <a:extLst>
              <a:ext uri="{FF2B5EF4-FFF2-40B4-BE49-F238E27FC236}">
                <a16:creationId xmlns:a16="http://schemas.microsoft.com/office/drawing/2014/main" xmlns="" id="{181F11FE-C664-4C43-AAC8-F39CDDA8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642" y="9714690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Галочка">
            <a:extLst>
              <a:ext uri="{FF2B5EF4-FFF2-40B4-BE49-F238E27FC236}">
                <a16:creationId xmlns:a16="http://schemas.microsoft.com/office/drawing/2014/main" xmlns="" id="{68632E4A-A0D1-48EB-97BD-3A032312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642" y="11083313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3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90418AD0-8B0A-33DE-A02C-26D82FD3E124}"/>
              </a:ext>
            </a:extLst>
          </p:cNvPr>
          <p:cNvGrpSpPr/>
          <p:nvPr/>
        </p:nvGrpSpPr>
        <p:grpSpPr>
          <a:xfrm>
            <a:off x="14196526" y="1240275"/>
            <a:ext cx="8122607" cy="1300717"/>
            <a:chOff x="14178891" y="1369506"/>
            <a:chExt cx="8122607" cy="1300717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9D5E3935-E8D4-4482-9CB6-185F44E72CE6}"/>
                </a:ext>
              </a:extLst>
            </p:cNvPr>
            <p:cNvSpPr/>
            <p:nvPr/>
          </p:nvSpPr>
          <p:spPr>
            <a:xfrm>
              <a:off x="14178891" y="1450264"/>
              <a:ext cx="2316122" cy="118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3924">
                <a:defRPr/>
              </a:pPr>
              <a:r>
                <a:rPr lang="kk-KZ" sz="5400" b="1" kern="0" dirty="0">
                  <a:solidFill>
                    <a:prstClr val="white"/>
                  </a:solidFill>
                  <a:latin typeface="Arial" panose="020B0604020202020204"/>
                  <a:cs typeface="Arial"/>
                </a:rPr>
                <a:t>760</a:t>
              </a:r>
              <a:endParaRPr lang="ru-RU" sz="5400" b="1" kern="0" dirty="0">
                <a:solidFill>
                  <a:prstClr val="white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D52949EB-6F81-4BE6-9B6D-7C18B9950B0D}"/>
                </a:ext>
              </a:extLst>
            </p:cNvPr>
            <p:cNvSpPr/>
            <p:nvPr/>
          </p:nvSpPr>
          <p:spPr>
            <a:xfrm>
              <a:off x="16527490" y="1369506"/>
              <a:ext cx="5774008" cy="1300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3924">
                <a:defRPr/>
              </a:pPr>
              <a:r>
                <a:rPr lang="kk-KZ" sz="3200" b="1" kern="0" dirty="0" err="1">
                  <a:solidFill>
                    <a:srgbClr val="2C567A"/>
                  </a:solidFill>
                  <a:latin typeface="Arial" panose="020B0604020202020204"/>
                  <a:cs typeface="Arial"/>
                </a:rPr>
                <a:t>Активные</a:t>
              </a:r>
              <a:r>
                <a:rPr lang="kk-KZ" sz="3200" b="1" kern="0" dirty="0">
                  <a:solidFill>
                    <a:srgbClr val="2C567A"/>
                  </a:solidFill>
                  <a:latin typeface="Arial" panose="020B0604020202020204"/>
                  <a:cs typeface="Arial"/>
                </a:rPr>
                <a:t> </a:t>
              </a:r>
              <a:r>
                <a:rPr lang="kk-KZ" sz="3200" b="1" kern="0" dirty="0" err="1">
                  <a:solidFill>
                    <a:srgbClr val="2C567A"/>
                  </a:solidFill>
                  <a:latin typeface="Arial" panose="020B0604020202020204"/>
                  <a:cs typeface="Arial"/>
                </a:rPr>
                <a:t>экспортеры</a:t>
              </a:r>
              <a:r>
                <a:rPr lang="kk-KZ" sz="3200" b="1" kern="0" dirty="0">
                  <a:solidFill>
                    <a:srgbClr val="2C567A"/>
                  </a:solidFill>
                  <a:latin typeface="Arial" panose="020B0604020202020204"/>
                  <a:cs typeface="Arial"/>
                </a:rPr>
                <a:t> готовой продукции/услуг</a:t>
              </a:r>
              <a:endParaRPr lang="ru-RU" sz="3200" b="1" kern="0" dirty="0">
                <a:solidFill>
                  <a:srgbClr val="2C567A"/>
                </a:solidFill>
                <a:latin typeface="Arial" panose="020B0604020202020204"/>
                <a:cs typeface="Arial"/>
              </a:endParaRPr>
            </a:p>
          </p:txBody>
        </p:sp>
      </p:grp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8B8BD518-FF6B-4848-9CFE-334A5618C269}"/>
              </a:ext>
            </a:extLst>
          </p:cNvPr>
          <p:cNvSpPr/>
          <p:nvPr/>
        </p:nvSpPr>
        <p:spPr>
          <a:xfrm>
            <a:off x="14293770" y="2474960"/>
            <a:ext cx="2316121" cy="82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340">
              <a:defRPr/>
            </a:pPr>
            <a:r>
              <a:rPr lang="en-US" sz="4800" b="1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&gt;</a:t>
            </a:r>
            <a:r>
              <a:rPr lang="ru-RU" sz="4800" b="1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80%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22CFA654-3460-4A95-8123-783A3382A8E6}"/>
              </a:ext>
            </a:extLst>
          </p:cNvPr>
          <p:cNvSpPr/>
          <p:nvPr/>
        </p:nvSpPr>
        <p:spPr>
          <a:xfrm>
            <a:off x="16667042" y="2627080"/>
            <a:ext cx="5479980" cy="52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4340">
              <a:defRPr/>
            </a:pPr>
            <a:r>
              <a:rPr lang="ru-RU" sz="2800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п</a:t>
            </a:r>
            <a:r>
              <a:rPr lang="ru-RU" sz="2800" kern="0" dirty="0" err="1">
                <a:solidFill>
                  <a:srgbClr val="2C567A"/>
                </a:solidFill>
                <a:latin typeface="Arial" panose="020B0604020202020204"/>
                <a:cs typeface="Arial"/>
              </a:rPr>
              <a:t>редставители</a:t>
            </a:r>
            <a:r>
              <a:rPr lang="ru-RU" sz="2800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 МСБ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52CADD6-4F60-4745-B933-01BA870EDD08}"/>
              </a:ext>
            </a:extLst>
          </p:cNvPr>
          <p:cNvSpPr/>
          <p:nvPr/>
        </p:nvSpPr>
        <p:spPr>
          <a:xfrm>
            <a:off x="14293770" y="3289101"/>
            <a:ext cx="2316121" cy="760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340"/>
            <a:r>
              <a:rPr lang="en-US" sz="4400" b="1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&gt; </a:t>
            </a:r>
            <a:r>
              <a:rPr lang="ru-RU" sz="4400" b="1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64%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9A99092A-76B1-4157-A65E-F52AB9961D5E}"/>
              </a:ext>
            </a:extLst>
          </p:cNvPr>
          <p:cNvSpPr/>
          <p:nvPr/>
        </p:nvSpPr>
        <p:spPr>
          <a:xfrm>
            <a:off x="16667042" y="3288548"/>
            <a:ext cx="5479980" cy="85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4340">
              <a:defRPr/>
            </a:pPr>
            <a:r>
              <a:rPr lang="ru-RU" sz="2800" kern="0" dirty="0">
                <a:solidFill>
                  <a:srgbClr val="2C567A"/>
                </a:solidFill>
                <a:latin typeface="Arial" panose="020B0604020202020204"/>
                <a:cs typeface="Arial"/>
              </a:rPr>
              <a:t>предприятия пищевой отрасли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D1B74801-E5F3-4D1A-A674-DAB1E74D4CAD}"/>
              </a:ext>
            </a:extLst>
          </p:cNvPr>
          <p:cNvSpPr/>
          <p:nvPr/>
        </p:nvSpPr>
        <p:spPr>
          <a:xfrm>
            <a:off x="14196526" y="4198781"/>
            <a:ext cx="8021986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Количество экспортеров, получивших поддержку в 2023 году</a:t>
            </a:r>
            <a:endParaRPr lang="x-none" sz="2800" b="1" kern="0" dirty="0">
              <a:solidFill>
                <a:schemeClr val="bg1"/>
              </a:solidFill>
              <a:latin typeface="Arial" panose="020B0604020202020204"/>
              <a:cs typeface="Arial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87F88222-646D-75AE-2D40-7910B6838E6B}"/>
              </a:ext>
            </a:extLst>
          </p:cNvPr>
          <p:cNvGrpSpPr/>
          <p:nvPr/>
        </p:nvGrpSpPr>
        <p:grpSpPr>
          <a:xfrm>
            <a:off x="15328943" y="5343477"/>
            <a:ext cx="6877382" cy="1265286"/>
            <a:chOff x="15375879" y="6267305"/>
            <a:chExt cx="5661917" cy="1265286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B84A4D40-E064-48E2-9A8F-3AB367489B1D}"/>
                </a:ext>
              </a:extLst>
            </p:cNvPr>
            <p:cNvSpPr/>
            <p:nvPr/>
          </p:nvSpPr>
          <p:spPr>
            <a:xfrm>
              <a:off x="15375879" y="6267306"/>
              <a:ext cx="2002471" cy="902888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4340"/>
              <a:r>
                <a:rPr lang="kk-KZ" sz="5400" b="1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/>
                  <a:cs typeface="Arial"/>
                </a:rPr>
                <a:t>450</a:t>
              </a:r>
              <a:endParaRPr lang="ru-RU" sz="5400" b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1633E5E1-4EC9-45B7-AD32-076D24102CEF}"/>
                </a:ext>
              </a:extLst>
            </p:cNvPr>
            <p:cNvSpPr/>
            <p:nvPr/>
          </p:nvSpPr>
          <p:spPr>
            <a:xfrm>
              <a:off x="15375879" y="7132481"/>
              <a:ext cx="20024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/>
                  <a:cs typeface="Arial"/>
                </a:rPr>
                <a:t>сервисные</a:t>
              </a:r>
              <a:endParaRPr lang="x-none" sz="20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F18A8EE2-C15C-40BA-AEC7-CC8B88AEE55E}"/>
                </a:ext>
              </a:extLst>
            </p:cNvPr>
            <p:cNvSpPr/>
            <p:nvPr/>
          </p:nvSpPr>
          <p:spPr>
            <a:xfrm>
              <a:off x="18986498" y="6267305"/>
              <a:ext cx="2002471" cy="890791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4340"/>
              <a:r>
                <a:rPr lang="kk-KZ" sz="5400" b="1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/>
                  <a:cs typeface="Arial"/>
                </a:rPr>
                <a:t>80</a:t>
              </a:r>
              <a:endParaRPr lang="ru-RU" sz="5400" b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1F401C05-DD1E-4A40-8139-688DD3E8B3E1}"/>
                </a:ext>
              </a:extLst>
            </p:cNvPr>
            <p:cNvSpPr/>
            <p:nvPr/>
          </p:nvSpPr>
          <p:spPr>
            <a:xfrm>
              <a:off x="19035325" y="7102622"/>
              <a:ext cx="2002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/>
                  <a:cs typeface="Arial"/>
                </a:rPr>
                <a:t>финансовые</a:t>
              </a:r>
              <a:endParaRPr lang="x-none" sz="2000" i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cs typeface="Arial"/>
              </a:endParaRPr>
            </a:p>
          </p:txBody>
        </p:sp>
      </p:grp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B08F2340-E902-4EF6-B923-A00837610D25}"/>
              </a:ext>
            </a:extLst>
          </p:cNvPr>
          <p:cNvSpPr/>
          <p:nvPr/>
        </p:nvSpPr>
        <p:spPr>
          <a:xfrm>
            <a:off x="4361285" y="305298"/>
            <a:ext cx="18799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4340"/>
            <a:r>
              <a:rPr lang="ru-RU" sz="4200" dirty="0">
                <a:solidFill>
                  <a:srgbClr val="2C567A"/>
                </a:solidFill>
                <a:latin typeface="Arial"/>
              </a:rPr>
              <a:t>Институциональная, финансовая и сервисная поддержка экспортеров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095D8336-F1A0-5AFC-EADA-A0D1C4FFE6E3}"/>
              </a:ext>
            </a:extLst>
          </p:cNvPr>
          <p:cNvGrpSpPr/>
          <p:nvPr/>
        </p:nvGrpSpPr>
        <p:grpSpPr>
          <a:xfrm>
            <a:off x="328769" y="1269248"/>
            <a:ext cx="13308836" cy="10498718"/>
            <a:chOff x="468442" y="1406594"/>
            <a:chExt cx="13308836" cy="10498718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989E895D-78CB-4C6B-81CE-7346A0B31142}"/>
                </a:ext>
              </a:extLst>
            </p:cNvPr>
            <p:cNvGrpSpPr/>
            <p:nvPr/>
          </p:nvGrpSpPr>
          <p:grpSpPr>
            <a:xfrm>
              <a:off x="468442" y="1406594"/>
              <a:ext cx="13308836" cy="10498718"/>
              <a:chOff x="-96029" y="1200436"/>
              <a:chExt cx="14535772" cy="11228806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xmlns="" id="{627D5626-B5EC-46C7-8728-1B55D9D2718C}"/>
                  </a:ext>
                </a:extLst>
              </p:cNvPr>
              <p:cNvGrpSpPr/>
              <p:nvPr/>
            </p:nvGrpSpPr>
            <p:grpSpPr>
              <a:xfrm>
                <a:off x="-96029" y="1950878"/>
                <a:ext cx="14470143" cy="9774729"/>
                <a:chOff x="4258211" y="514329"/>
                <a:chExt cx="14470143" cy="9774729"/>
              </a:xfrm>
            </p:grpSpPr>
            <p:graphicFrame>
              <p:nvGraphicFramePr>
                <p:cNvPr id="7" name="Схема 6">
                  <a:extLst>
                    <a:ext uri="{FF2B5EF4-FFF2-40B4-BE49-F238E27FC236}">
                      <a16:creationId xmlns:a16="http://schemas.microsoft.com/office/drawing/2014/main" xmlns="" id="{C0E1737A-4F4D-4764-86F4-A35190CB58B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258211" y="514329"/>
                <a:ext cx="14470143" cy="977472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8" name="Группа 7">
                  <a:extLst>
                    <a:ext uri="{FF2B5EF4-FFF2-40B4-BE49-F238E27FC236}">
                      <a16:creationId xmlns:a16="http://schemas.microsoft.com/office/drawing/2014/main" xmlns="" id="{507DF6AA-1F8A-44EF-A9EA-767D1E1F7C5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777037" y="3069969"/>
                  <a:ext cx="5207502" cy="5326122"/>
                  <a:chOff x="6857476" y="3888980"/>
                  <a:chExt cx="3301052" cy="3376252"/>
                </a:xfrm>
              </p:grpSpPr>
              <p:grpSp>
                <p:nvGrpSpPr>
                  <p:cNvPr id="9" name="Группа 8">
                    <a:extLst>
                      <a:ext uri="{FF2B5EF4-FFF2-40B4-BE49-F238E27FC236}">
                        <a16:creationId xmlns:a16="http://schemas.microsoft.com/office/drawing/2014/main" xmlns="" id="{C70809AE-F874-4B51-8AA6-2AC867F2638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6857476" y="3888980"/>
                    <a:ext cx="3243995" cy="3376252"/>
                    <a:chOff x="6857476" y="3888980"/>
                    <a:chExt cx="3243995" cy="3376252"/>
                  </a:xfrm>
                </p:grpSpPr>
                <p:sp>
                  <p:nvSpPr>
                    <p:cNvPr id="11" name="Freeform: Shape 3142">
                      <a:extLst>
                        <a:ext uri="{FF2B5EF4-FFF2-40B4-BE49-F238E27FC236}">
                          <a16:creationId xmlns:a16="http://schemas.microsoft.com/office/drawing/2014/main" xmlns="" id="{0ED6DE75-FABB-48DC-8A43-875BB9343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86796" y="4285729"/>
                      <a:ext cx="2585349" cy="2585348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998" h="998">
                          <a:moveTo>
                            <a:pt x="998" y="499"/>
                          </a:moveTo>
                          <a:cubicBezTo>
                            <a:pt x="998" y="774"/>
                            <a:pt x="775" y="998"/>
                            <a:pt x="499" y="998"/>
                          </a:cubicBezTo>
                          <a:cubicBezTo>
                            <a:pt x="223" y="998"/>
                            <a:pt x="0" y="774"/>
                            <a:pt x="0" y="499"/>
                          </a:cubicBezTo>
                          <a:cubicBezTo>
                            <a:pt x="0" y="223"/>
                            <a:pt x="223" y="0"/>
                            <a:pt x="499" y="0"/>
                          </a:cubicBezTo>
                          <a:cubicBezTo>
                            <a:pt x="775" y="0"/>
                            <a:pt x="998" y="223"/>
                            <a:pt x="998" y="49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9000"/>
                      </a:schemeClr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none" lIns="60000" tIns="30000" rIns="60000" bIns="30000" anchor="ctr" anchorCtr="1" compatLnSpc="0"/>
                    <a:lstStyle/>
                    <a:p>
                      <a:pPr hangingPunct="0"/>
                      <a:endParaRPr lang="en-US" sz="1200">
                        <a:latin typeface="Arial" panose="020B0604020202020204" pitchFamily="34" charset="0"/>
                        <a:ea typeface="Arial Unicode MS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" name="Freeform: Shape 3150">
                      <a:extLst>
                        <a:ext uri="{FF2B5EF4-FFF2-40B4-BE49-F238E27FC236}">
                          <a16:creationId xmlns:a16="http://schemas.microsoft.com/office/drawing/2014/main" xmlns="" id="{D01A740F-BBB7-4157-B3FA-526398425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7476" y="3956409"/>
                      <a:ext cx="3243995" cy="3241410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1252" h="1251">
                          <a:moveTo>
                            <a:pt x="626" y="1197"/>
                          </a:moveTo>
                          <a:cubicBezTo>
                            <a:pt x="310" y="1197"/>
                            <a:pt x="54" y="942"/>
                            <a:pt x="54" y="626"/>
                          </a:cubicBezTo>
                          <a:cubicBezTo>
                            <a:pt x="54" y="310"/>
                            <a:pt x="310" y="54"/>
                            <a:pt x="626" y="54"/>
                          </a:cubicBezTo>
                          <a:cubicBezTo>
                            <a:pt x="942" y="54"/>
                            <a:pt x="1198" y="310"/>
                            <a:pt x="1198" y="626"/>
                          </a:cubicBezTo>
                          <a:cubicBezTo>
                            <a:pt x="1198" y="942"/>
                            <a:pt x="942" y="1197"/>
                            <a:pt x="626" y="1197"/>
                          </a:cubicBezTo>
                          <a:close/>
                          <a:moveTo>
                            <a:pt x="626" y="0"/>
                          </a:moveTo>
                          <a:cubicBezTo>
                            <a:pt x="280" y="0"/>
                            <a:pt x="0" y="280"/>
                            <a:pt x="0" y="626"/>
                          </a:cubicBezTo>
                          <a:cubicBezTo>
                            <a:pt x="0" y="971"/>
                            <a:pt x="280" y="1251"/>
                            <a:pt x="626" y="1251"/>
                          </a:cubicBezTo>
                          <a:cubicBezTo>
                            <a:pt x="972" y="1251"/>
                            <a:pt x="1252" y="971"/>
                            <a:pt x="1252" y="626"/>
                          </a:cubicBezTo>
                          <a:cubicBezTo>
                            <a:pt x="1252" y="280"/>
                            <a:pt x="972" y="0"/>
                            <a:pt x="626" y="0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none" lIns="60000" tIns="30000" rIns="60000" bIns="30000" anchor="ctr" anchorCtr="1" compatLnSpc="0"/>
                    <a:lstStyle/>
                    <a:p>
                      <a:pPr hangingPunct="0"/>
                      <a:endParaRPr lang="en-US" sz="1200">
                        <a:latin typeface="Arial" panose="020B0604020202020204" pitchFamily="34" charset="0"/>
                        <a:ea typeface="Arial Unicode MS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" name="Freeform: Shape 3152">
                      <a:extLst>
                        <a:ext uri="{FF2B5EF4-FFF2-40B4-BE49-F238E27FC236}">
                          <a16:creationId xmlns:a16="http://schemas.microsoft.com/office/drawing/2014/main" xmlns="" id="{35BF1171-BFCE-490B-97FE-39E4AE881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4196" y="6497666"/>
                      <a:ext cx="1465118" cy="767566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566" h="297">
                          <a:moveTo>
                            <a:pt x="525" y="297"/>
                          </a:moveTo>
                          <a:cubicBezTo>
                            <a:pt x="538" y="297"/>
                            <a:pt x="552" y="297"/>
                            <a:pt x="566" y="296"/>
                          </a:cubicBezTo>
                          <a:lnTo>
                            <a:pt x="562" y="241"/>
                          </a:lnTo>
                          <a:lnTo>
                            <a:pt x="562" y="240"/>
                          </a:lnTo>
                          <a:cubicBezTo>
                            <a:pt x="550" y="241"/>
                            <a:pt x="537" y="241"/>
                            <a:pt x="525" y="241"/>
                          </a:cubicBezTo>
                          <a:cubicBezTo>
                            <a:pt x="329" y="241"/>
                            <a:pt x="155" y="147"/>
                            <a:pt x="46" y="0"/>
                          </a:cubicBezTo>
                          <a:lnTo>
                            <a:pt x="0" y="32"/>
                          </a:lnTo>
                          <a:cubicBezTo>
                            <a:pt x="118" y="193"/>
                            <a:pt x="309" y="297"/>
                            <a:pt x="525" y="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none" lIns="60000" tIns="30000" rIns="60000" bIns="30000" anchor="ctr" anchorCtr="1" compatLnSpc="0"/>
                    <a:lstStyle/>
                    <a:p>
                      <a:pPr hangingPunct="0"/>
                      <a:endParaRPr lang="en-US" sz="1200">
                        <a:latin typeface="Arial" panose="020B0604020202020204" pitchFamily="34" charset="0"/>
                        <a:ea typeface="Arial Unicode MS" pitchFamily="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" name="Freeform: Shape 3154">
                      <a:extLst>
                        <a:ext uri="{FF2B5EF4-FFF2-40B4-BE49-F238E27FC236}">
                          <a16:creationId xmlns:a16="http://schemas.microsoft.com/office/drawing/2014/main" xmlns="" id="{A75A858E-42C3-4775-A208-16BFE3051C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1230" y="3888980"/>
                      <a:ext cx="1651823" cy="793497"/>
                    </a:xfrm>
                    <a:custGeom>
                      <a:avLst/>
                      <a:gdLst/>
                      <a:ahLst/>
                      <a:cxnLst>
                        <a:cxn ang="3cd4">
                          <a:pos x="hc" y="t"/>
                        </a:cxn>
                        <a:cxn ang="cd2">
                          <a:pos x="l" y="vc"/>
                        </a:cxn>
                        <a:cxn ang="cd4">
                          <a:pos x="hc" y="b"/>
                        </a:cxn>
                        <a:cxn ang="0">
                          <a:pos x="r" y="vc"/>
                        </a:cxn>
                      </a:cxnLst>
                      <a:rect l="l" t="t" r="r" b="b"/>
                      <a:pathLst>
                        <a:path w="638" h="307">
                          <a:moveTo>
                            <a:pt x="0" y="273"/>
                          </a:moveTo>
                          <a:lnTo>
                            <a:pt x="44" y="307"/>
                          </a:lnTo>
                          <a:cubicBezTo>
                            <a:pt x="152" y="155"/>
                            <a:pt x="329" y="56"/>
                            <a:pt x="530" y="56"/>
                          </a:cubicBezTo>
                          <a:cubicBezTo>
                            <a:pt x="564" y="56"/>
                            <a:pt x="597" y="59"/>
                            <a:pt x="629" y="64"/>
                          </a:cubicBezTo>
                          <a:lnTo>
                            <a:pt x="638" y="9"/>
                          </a:lnTo>
                          <a:cubicBezTo>
                            <a:pt x="603" y="3"/>
                            <a:pt x="567" y="0"/>
                            <a:pt x="530" y="0"/>
                          </a:cubicBezTo>
                          <a:cubicBezTo>
                            <a:pt x="311" y="0"/>
                            <a:pt x="118" y="108"/>
                            <a:pt x="0" y="273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cap="flat">
                      <a:noFill/>
                      <a:prstDash val="solid"/>
                    </a:ln>
                  </p:spPr>
                  <p:txBody>
                    <a:bodyPr vert="horz" wrap="none" lIns="60000" tIns="30000" rIns="60000" bIns="30000" anchor="ctr" anchorCtr="1" compatLnSpc="0"/>
                    <a:lstStyle/>
                    <a:p>
                      <a:pPr hangingPunct="0"/>
                      <a:endParaRPr lang="en-US" sz="1200">
                        <a:latin typeface="Arial" panose="020B0604020202020204" pitchFamily="34" charset="0"/>
                        <a:ea typeface="Arial Unicode MS" pitchFamily="2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" name="Freeform: Shape 3153">
                    <a:extLst>
                      <a:ext uri="{FF2B5EF4-FFF2-40B4-BE49-F238E27FC236}">
                        <a16:creationId xmlns:a16="http://schemas.microsoft.com/office/drawing/2014/main" xmlns="" id="{98FE851A-053A-4AA7-8D47-8D87B8DC0D5B}"/>
                      </a:ext>
                    </a:extLst>
                  </p:cNvPr>
                  <p:cNvSpPr/>
                  <p:nvPr/>
                </p:nvSpPr>
                <p:spPr>
                  <a:xfrm>
                    <a:off x="9878470" y="4874376"/>
                    <a:ext cx="280058" cy="985389"/>
                  </a:xfrm>
                  <a:custGeom>
                    <a:avLst/>
                    <a:gdLst/>
                    <a:ahLst/>
                    <a:cxnLst>
                      <a:cxn ang="3cd4">
                        <a:pos x="hc" y="t"/>
                      </a:cxn>
                      <a:cxn ang="cd2">
                        <a:pos x="l" y="vc"/>
                      </a:cxn>
                      <a:cxn ang="cd4">
                        <a:pos x="hc" y="b"/>
                      </a:cxn>
                      <a:cxn ang="0">
                        <a:pos x="r" y="vc"/>
                      </a:cxn>
                    </a:cxnLst>
                    <a:rect l="l" t="t" r="r" b="b"/>
                    <a:pathLst>
                      <a:path w="109" h="381">
                        <a:moveTo>
                          <a:pt x="100" y="381"/>
                        </a:moveTo>
                        <a:cubicBezTo>
                          <a:pt x="106" y="346"/>
                          <a:pt x="109" y="309"/>
                          <a:pt x="109" y="272"/>
                        </a:cubicBezTo>
                        <a:cubicBezTo>
                          <a:pt x="109" y="175"/>
                          <a:pt x="88" y="83"/>
                          <a:pt x="50" y="0"/>
                        </a:cubicBezTo>
                        <a:lnTo>
                          <a:pt x="0" y="25"/>
                        </a:lnTo>
                        <a:cubicBezTo>
                          <a:pt x="34" y="100"/>
                          <a:pt x="53" y="184"/>
                          <a:pt x="53" y="272"/>
                        </a:cubicBezTo>
                        <a:cubicBezTo>
                          <a:pt x="53" y="307"/>
                          <a:pt x="50" y="341"/>
                          <a:pt x="44" y="375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cap="flat">
                    <a:noFill/>
                    <a:prstDash val="solid"/>
                  </a:ln>
                </p:spPr>
                <p:txBody>
                  <a:bodyPr vert="horz" wrap="none" lIns="60000" tIns="30000" rIns="60000" bIns="30000" anchor="ctr" anchorCtr="1" compatLnSpc="0"/>
                  <a:lstStyle/>
                  <a:p>
                    <a:pPr hangingPunct="0"/>
                    <a:endParaRPr lang="en-US" sz="1200">
                      <a:latin typeface="Arial" panose="020B0604020202020204" pitchFamily="34" charset="0"/>
                      <a:ea typeface="Arial Unicode MS" pitchFamily="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7A6B94D-09D9-4A43-9ACA-343FE86F2BA7}"/>
                  </a:ext>
                </a:extLst>
              </p:cNvPr>
              <p:cNvSpPr txBox="1"/>
              <p:nvPr/>
            </p:nvSpPr>
            <p:spPr>
              <a:xfrm>
                <a:off x="7360261" y="11697130"/>
                <a:ext cx="1988055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29744">
                  <a:defRPr/>
                </a:pPr>
                <a:r>
                  <a:rPr lang="ru-RU" sz="1800" kern="0" dirty="0">
                    <a:solidFill>
                      <a:prstClr val="black"/>
                    </a:solidFill>
                  </a:rPr>
                  <a:t>Возмещение части затрат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11F6024-3931-48E0-9212-6E3EB9AE8055}"/>
                  </a:ext>
                </a:extLst>
              </p:cNvPr>
              <p:cNvSpPr txBox="1"/>
              <p:nvPr/>
            </p:nvSpPr>
            <p:spPr>
              <a:xfrm>
                <a:off x="11796717" y="7121711"/>
                <a:ext cx="2446292" cy="987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29744">
                  <a:defRPr/>
                </a:pPr>
                <a:r>
                  <a:rPr lang="ru-RU" sz="1800" b="1" kern="0" dirty="0">
                    <a:solidFill>
                      <a:schemeClr val="accent5">
                        <a:lumMod val="50000"/>
                      </a:schemeClr>
                    </a:solidFill>
                  </a:rPr>
                  <a:t>Экспортный портал </a:t>
                </a:r>
              </a:p>
              <a:p>
                <a:pPr algn="ctr" defTabSz="729744">
                  <a:defRPr/>
                </a:pPr>
                <a:r>
                  <a:rPr lang="en-US" sz="1800" b="1" kern="0" dirty="0">
                    <a:solidFill>
                      <a:schemeClr val="accent5">
                        <a:lumMod val="50000"/>
                      </a:schemeClr>
                    </a:solidFill>
                  </a:rPr>
                  <a:t>Export.gov</a:t>
                </a:r>
                <a:endParaRPr lang="ru-RU" sz="1800" b="1" kern="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D83426C-05FA-4E43-8542-820683A1E3A3}"/>
                  </a:ext>
                </a:extLst>
              </p:cNvPr>
              <p:cNvSpPr txBox="1"/>
              <p:nvPr/>
            </p:nvSpPr>
            <p:spPr>
              <a:xfrm>
                <a:off x="10229157" y="2480137"/>
                <a:ext cx="1769555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 lvl="0">
                  <a:defRPr lang="en-US"/>
                </a:defPPr>
                <a:lvl1pPr algn="ctr" defTabSz="729744">
                  <a:defRPr sz="2155" kern="0"/>
                </a:lvl1pPr>
              </a:lstStyle>
              <a:p>
                <a:r>
                  <a:rPr lang="ru-RU" sz="1800" dirty="0"/>
                  <a:t>Вывод на</a:t>
                </a:r>
              </a:p>
              <a:p>
                <a:r>
                  <a:rPr lang="ru-RU" sz="1800" dirty="0"/>
                  <a:t>Е-площадки</a:t>
                </a: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56C3F289-676E-4AEE-B7BD-F44854C1FAFF}"/>
                  </a:ext>
                </a:extLst>
              </p:cNvPr>
              <p:cNvSpPr/>
              <p:nvPr/>
            </p:nvSpPr>
            <p:spPr>
              <a:xfrm>
                <a:off x="11611339" y="4480316"/>
                <a:ext cx="2828404" cy="1283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b="1" kern="0" dirty="0"/>
                  <a:t>Торговое финансирование</a:t>
                </a:r>
              </a:p>
              <a:p>
                <a:pPr algn="ctr"/>
                <a:r>
                  <a:rPr lang="ru-RU" sz="1800" b="1" kern="0" dirty="0"/>
                  <a:t>субсидирование процентной ставки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0C46DB1-6E75-40A7-BC9E-FF43405F184A}"/>
                  </a:ext>
                </a:extLst>
              </p:cNvPr>
              <p:cNvSpPr txBox="1"/>
              <p:nvPr/>
            </p:nvSpPr>
            <p:spPr>
              <a:xfrm>
                <a:off x="5164797" y="7901542"/>
                <a:ext cx="372951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b="1" i="1" kern="0" dirty="0">
                    <a:solidFill>
                      <a:schemeClr val="accent5">
                        <a:lumMod val="50000"/>
                      </a:schemeClr>
                    </a:solidFill>
                  </a:rPr>
                  <a:t>Министерство торговли и интеграции РК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796D0B8-77A4-4730-BF9C-DF7320569EAA}"/>
                  </a:ext>
                </a:extLst>
              </p:cNvPr>
              <p:cNvSpPr txBox="1"/>
              <p:nvPr/>
            </p:nvSpPr>
            <p:spPr>
              <a:xfrm>
                <a:off x="-21896" y="7447995"/>
                <a:ext cx="2177865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00122">
                  <a:defRPr/>
                </a:pPr>
                <a:r>
                  <a:rPr lang="ru-RU" sz="1800" kern="0" dirty="0"/>
                  <a:t>Консультация и аналитика</a:t>
                </a:r>
                <a:r>
                  <a:rPr lang="en-US" sz="1800" kern="0" dirty="0"/>
                  <a:t> </a:t>
                </a:r>
                <a:endParaRPr lang="ru-RU" sz="1800" kern="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F30B50B-AFB1-41B2-BB8F-D098760F1A10}"/>
                  </a:ext>
                </a:extLst>
              </p:cNvPr>
              <p:cNvSpPr txBox="1"/>
              <p:nvPr/>
            </p:nvSpPr>
            <p:spPr>
              <a:xfrm>
                <a:off x="6204409" y="1200436"/>
                <a:ext cx="1859429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29744">
                  <a:defRPr/>
                </a:pPr>
                <a:r>
                  <a:rPr lang="ru-RU" sz="1800" kern="0" dirty="0"/>
                  <a:t>Экспортная акселерация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9565A-561C-4574-AEA2-3F215A1F983B}"/>
                  </a:ext>
                </a:extLst>
              </p:cNvPr>
              <p:cNvSpPr txBox="1"/>
              <p:nvPr/>
            </p:nvSpPr>
            <p:spPr>
              <a:xfrm>
                <a:off x="4831168" y="11737965"/>
                <a:ext cx="2166390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29744">
                  <a:defRPr/>
                </a:pPr>
                <a:r>
                  <a:rPr lang="ru-RU" sz="1800" kern="0" dirty="0">
                    <a:solidFill>
                      <a:prstClr val="black"/>
                    </a:solidFill>
                  </a:rPr>
                  <a:t>Сервисная поддержка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049358F-1837-4589-A99A-9F7FFE1B80B0}"/>
                  </a:ext>
                </a:extLst>
              </p:cNvPr>
              <p:cNvSpPr txBox="1"/>
              <p:nvPr/>
            </p:nvSpPr>
            <p:spPr>
              <a:xfrm>
                <a:off x="444998" y="4758911"/>
                <a:ext cx="2177865" cy="691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00122">
                  <a:defRPr/>
                </a:pPr>
                <a:r>
                  <a:rPr lang="ru-RU" sz="1800" kern="0" dirty="0"/>
                  <a:t>Обучение экспортеров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4D6E22F-FDA2-4CE3-A119-968C6C1A5DC9}"/>
                  </a:ext>
                </a:extLst>
              </p:cNvPr>
              <p:cNvSpPr txBox="1"/>
              <p:nvPr/>
            </p:nvSpPr>
            <p:spPr>
              <a:xfrm>
                <a:off x="2487242" y="10481890"/>
                <a:ext cx="1848997" cy="987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00122">
                  <a:defRPr/>
                </a:pPr>
                <a:r>
                  <a:rPr lang="ru-RU" sz="1800" kern="0" dirty="0" err="1"/>
                  <a:t>Экспортно</a:t>
                </a:r>
                <a:r>
                  <a:rPr lang="ru-RU" sz="1800" kern="0" dirty="0"/>
                  <a:t> страховые  инструменты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96EBEDE-AD02-4BF8-A0BA-DBEF5B5CBA23}"/>
                  </a:ext>
                </a:extLst>
              </p:cNvPr>
              <p:cNvSpPr txBox="1"/>
              <p:nvPr/>
            </p:nvSpPr>
            <p:spPr>
              <a:xfrm>
                <a:off x="1865291" y="1990908"/>
                <a:ext cx="2857124" cy="1217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kern="0" dirty="0" err="1"/>
                  <a:t>Оперштаб</a:t>
                </a:r>
                <a:r>
                  <a:rPr lang="ru-RU" sz="1800" kern="0" dirty="0"/>
                  <a:t> по экспорту  на площадке НПП </a:t>
                </a:r>
              </a:p>
              <a:p>
                <a:pPr algn="ctr"/>
                <a:r>
                  <a:rPr lang="ru-RU" sz="1600" kern="0" dirty="0"/>
                  <a:t>(бизнес, ГО, организации)</a:t>
                </a:r>
              </a:p>
            </p:txBody>
          </p:sp>
          <p:pic>
            <p:nvPicPr>
              <p:cNvPr id="35" name="Рисунок 82">
                <a:extLst>
                  <a:ext uri="{FF2B5EF4-FFF2-40B4-BE49-F238E27FC236}">
                    <a16:creationId xmlns:a16="http://schemas.microsoft.com/office/drawing/2014/main" xmlns="" id="{A76E2124-39CE-430F-98B9-29D0B0D0C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6572" y="6865031"/>
                <a:ext cx="986207" cy="116501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23534514-59F5-4D69-959A-415E9B769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6"/>
                </a:clrFrom>
                <a:clrTo>
                  <a:srgbClr val="FE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846" y="5679644"/>
              <a:ext cx="1833393" cy="189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92917174-D706-5693-6A80-106D0EB22F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34354" y="2677148"/>
              <a:ext cx="1573140" cy="1573140"/>
              <a:chOff x="8058980" y="628964"/>
              <a:chExt cx="1399269" cy="1399269"/>
            </a:xfrm>
          </p:grpSpPr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xmlns="" id="{60165151-12DB-75E6-C5E6-6642308F04C3}"/>
                  </a:ext>
                </a:extLst>
              </p:cNvPr>
              <p:cNvSpPr/>
              <p:nvPr/>
            </p:nvSpPr>
            <p:spPr>
              <a:xfrm>
                <a:off x="8058980" y="628964"/>
                <a:ext cx="1399269" cy="1399269"/>
              </a:xfrm>
              <a:prstGeom prst="ellipse">
                <a:avLst/>
              </a:prstGeom>
              <a:blipFill rotWithShape="0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4" name="Овал 4">
                <a:extLst>
                  <a:ext uri="{FF2B5EF4-FFF2-40B4-BE49-F238E27FC236}">
                    <a16:creationId xmlns:a16="http://schemas.microsoft.com/office/drawing/2014/main" xmlns="" id="{FEE5B6F1-5264-320B-86B1-8B70FDEEAB79}"/>
                  </a:ext>
                </a:extLst>
              </p:cNvPr>
              <p:cNvSpPr txBox="1"/>
              <p:nvPr/>
            </p:nvSpPr>
            <p:spPr>
              <a:xfrm>
                <a:off x="8263898" y="833882"/>
                <a:ext cx="989433" cy="98943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6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0" name="Овал 4">
              <a:extLst>
                <a:ext uri="{FF2B5EF4-FFF2-40B4-BE49-F238E27FC236}">
                  <a16:creationId xmlns:a16="http://schemas.microsoft.com/office/drawing/2014/main" xmlns="" id="{874C4CC0-A672-6059-0341-6C9EC21A174D}"/>
                </a:ext>
              </a:extLst>
            </p:cNvPr>
            <p:cNvSpPr txBox="1"/>
            <p:nvPr/>
          </p:nvSpPr>
          <p:spPr>
            <a:xfrm>
              <a:off x="6586119" y="2313146"/>
              <a:ext cx="989433" cy="98943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A360AB49-3C29-0C23-CDA1-3726D22CD8B0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36" b="28097"/>
            <a:stretch/>
          </p:blipFill>
          <p:spPr>
            <a:xfrm>
              <a:off x="2897177" y="4542809"/>
              <a:ext cx="1303944" cy="130320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A44773C3-476D-1E4F-EDCF-297047323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6290">
              <a:off x="3092344" y="3940888"/>
              <a:ext cx="1175568" cy="104367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B1476C40-980C-0B73-9B7F-397DF331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422" y="2145927"/>
              <a:ext cx="1317778" cy="1317778"/>
            </a:xfrm>
            <a:prstGeom prst="rect">
              <a:avLst/>
            </a:prstGeom>
          </p:spPr>
        </p:pic>
        <p:pic>
          <p:nvPicPr>
            <p:cNvPr id="34" name="Picture 2" descr="Государственные символы — Детская Городская Клиническая Больница №2">
              <a:extLst>
                <a:ext uri="{FF2B5EF4-FFF2-40B4-BE49-F238E27FC236}">
                  <a16:creationId xmlns:a16="http://schemas.microsoft.com/office/drawing/2014/main" xmlns="" id="{6455D27A-0DF7-5E9E-3ADB-57721C74E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704" y="8694201"/>
              <a:ext cx="1258416" cy="129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801D98D-55EA-05A8-D897-092D44383A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08589" y="4323815"/>
            <a:ext cx="1297966" cy="129796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1221BFC-30F2-7776-B3D2-E4932E5E42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8150" y="9768921"/>
            <a:ext cx="1297966" cy="12979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6EF0BA52-BF9D-4EC8-BDBE-C4B4F7BEEA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7615" y="9756055"/>
            <a:ext cx="1297967" cy="129796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0C8FFA6-2962-BCC3-6B53-DA4646813A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42430" y="8256050"/>
            <a:ext cx="1817929" cy="181792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9EB5A7D1-F581-8F77-A8FC-F09260FC2D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98325" y="6489210"/>
            <a:ext cx="1296921" cy="1296921"/>
          </a:xfrm>
          <a:prstGeom prst="rect">
            <a:avLst/>
          </a:prstGeom>
        </p:spPr>
      </p:pic>
      <p:pic>
        <p:nvPicPr>
          <p:cNvPr id="1026" name="Picture 2" descr="Комментарий Национальной палаты предпринимателей «Атамекен» | Национальная  палата предпринимателей Республики Казахстан «Атамекен»">
            <a:extLst>
              <a:ext uri="{FF2B5EF4-FFF2-40B4-BE49-F238E27FC236}">
                <a16:creationId xmlns:a16="http://schemas.microsoft.com/office/drawing/2014/main" xmlns="" id="{4E8E4B0B-EB85-D339-BD0D-D8EC3B95783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18628" r="12166" b="10519"/>
          <a:stretch/>
        </p:blipFill>
        <p:spPr bwMode="auto">
          <a:xfrm>
            <a:off x="4152263" y="2623309"/>
            <a:ext cx="1299600" cy="1299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B037883-E07B-4C45-8435-0C476C9B75A8}"/>
              </a:ext>
            </a:extLst>
          </p:cNvPr>
          <p:cNvSpPr txBox="1"/>
          <p:nvPr/>
        </p:nvSpPr>
        <p:spPr>
          <a:xfrm>
            <a:off x="10500642" y="9411646"/>
            <a:ext cx="223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25071">
              <a:defRPr/>
            </a:pPr>
            <a:r>
              <a:rPr lang="ru-RU" sz="1800" kern="0" dirty="0"/>
              <a:t>Интеграционное взаимодействие </a:t>
            </a:r>
            <a:endParaRPr lang="kk-KZ" sz="1800" kern="0" dirty="0" err="1"/>
          </a:p>
        </p:txBody>
      </p:sp>
      <p:pic>
        <p:nvPicPr>
          <p:cNvPr id="63" name="Picture 2" descr="Страхование инвестиций ">
            <a:extLst>
              <a:ext uri="{FF2B5EF4-FFF2-40B4-BE49-F238E27FC236}">
                <a16:creationId xmlns:a16="http://schemas.microsoft.com/office/drawing/2014/main" xmlns="" id="{1E176A43-BA62-4605-8B38-8CDA292C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670" y="5379982"/>
            <a:ext cx="957056" cy="9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9676A98B-C029-4058-A1DA-D53867C0279C}"/>
              </a:ext>
            </a:extLst>
          </p:cNvPr>
          <p:cNvSpPr/>
          <p:nvPr/>
        </p:nvSpPr>
        <p:spPr>
          <a:xfrm>
            <a:off x="14174876" y="6878446"/>
            <a:ext cx="4117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приняты страховые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обязательства на сумму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B8481E08-63C1-466D-87AF-D2860ECF2CA0}"/>
              </a:ext>
            </a:extLst>
          </p:cNvPr>
          <p:cNvSpPr/>
          <p:nvPr/>
        </p:nvSpPr>
        <p:spPr>
          <a:xfrm>
            <a:off x="14174876" y="7804993"/>
            <a:ext cx="4820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предоставлено финансирование на сумму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5C149FDA-9ECE-4CBB-8C62-7868678CEA42}"/>
              </a:ext>
            </a:extLst>
          </p:cNvPr>
          <p:cNvSpPr/>
          <p:nvPr/>
        </p:nvSpPr>
        <p:spPr>
          <a:xfrm>
            <a:off x="14196526" y="8797873"/>
            <a:ext cx="4145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 страховое покрытие из БВУ привлечено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E7801659-F8E4-4BEB-A2BC-A389D684C4F1}"/>
              </a:ext>
            </a:extLst>
          </p:cNvPr>
          <p:cNvSpPr/>
          <p:nvPr/>
        </p:nvSpPr>
        <p:spPr>
          <a:xfrm>
            <a:off x="14196526" y="9790289"/>
            <a:ext cx="4145071" cy="919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возмещено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затрат 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162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экспортерам</a:t>
            </a:r>
          </a:p>
        </p:txBody>
      </p:sp>
      <p:pic>
        <p:nvPicPr>
          <p:cNvPr id="74" name="Picture 18" descr="Шаблоны рукопожатие AI Скачать бесплатно - Pikbest">
            <a:extLst>
              <a:ext uri="{FF2B5EF4-FFF2-40B4-BE49-F238E27FC236}">
                <a16:creationId xmlns:a16="http://schemas.microsoft.com/office/drawing/2014/main" xmlns="" id="{5D74D136-384A-4F13-B66B-868D7357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287" y="5369517"/>
            <a:ext cx="1089573" cy="7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F163E05-59B6-4037-9BB2-E7A935FCDFFB}"/>
              </a:ext>
            </a:extLst>
          </p:cNvPr>
          <p:cNvSpPr txBox="1"/>
          <p:nvPr/>
        </p:nvSpPr>
        <p:spPr>
          <a:xfrm>
            <a:off x="14293770" y="11635947"/>
            <a:ext cx="7517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компаний участников, заключившие экспортные контракты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C4D36D-CEF3-4541-84E9-35783BC204AD}"/>
              </a:ext>
            </a:extLst>
          </p:cNvPr>
          <p:cNvSpPr/>
          <p:nvPr/>
        </p:nvSpPr>
        <p:spPr>
          <a:xfrm>
            <a:off x="14174875" y="10967726"/>
            <a:ext cx="7972145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ТЭМов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2 выставки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0CDDF9A-CB18-444F-ACF3-D96B80D3B73A}"/>
              </a:ext>
            </a:extLst>
          </p:cNvPr>
          <p:cNvSpPr/>
          <p:nvPr/>
        </p:nvSpPr>
        <p:spPr>
          <a:xfrm>
            <a:off x="18743985" y="6983178"/>
            <a:ext cx="31220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86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 тенге</a:t>
            </a:r>
            <a:endParaRPr lang="x-none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4CE11C6-64E1-4F7D-BE72-8CDA00586855}"/>
              </a:ext>
            </a:extLst>
          </p:cNvPr>
          <p:cNvSpPr/>
          <p:nvPr/>
        </p:nvSpPr>
        <p:spPr>
          <a:xfrm>
            <a:off x="18743984" y="8025109"/>
            <a:ext cx="31220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15,9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 тенге</a:t>
            </a:r>
            <a:endParaRPr lang="x-none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F58F8D1-78CC-47F9-9702-6DBC942C510F}"/>
              </a:ext>
            </a:extLst>
          </p:cNvPr>
          <p:cNvSpPr/>
          <p:nvPr/>
        </p:nvSpPr>
        <p:spPr>
          <a:xfrm>
            <a:off x="18743984" y="8922627"/>
            <a:ext cx="31220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39,2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 тенге</a:t>
            </a:r>
            <a:endParaRPr lang="x-none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B2C67D52-DD53-4DE4-972A-7BB2FB1B861B}"/>
              </a:ext>
            </a:extLst>
          </p:cNvPr>
          <p:cNvSpPr/>
          <p:nvPr/>
        </p:nvSpPr>
        <p:spPr>
          <a:xfrm>
            <a:off x="18743985" y="9912430"/>
            <a:ext cx="31220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4,69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 тенге</a:t>
            </a:r>
            <a:endParaRPr lang="x-none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Номер слайда 4">
            <a:extLst>
              <a:ext uri="{FF2B5EF4-FFF2-40B4-BE49-F238E27FC236}">
                <a16:creationId xmlns:a16="http://schemas.microsoft.com/office/drawing/2014/main" xmlns="" id="{559DFF57-86BF-46F6-B7A9-2048177B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89977" y="12094789"/>
            <a:ext cx="663875" cy="681567"/>
          </a:xfrm>
        </p:spPr>
        <p:txBody>
          <a:bodyPr vert="horz" lIns="91440" tIns="45720" rIns="91440" bIns="45720" rtlCol="0" anchor="ctr"/>
          <a:lstStyle/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13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7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DBEF664-ED35-4B7D-9D80-E116AB7FF3C6}"/>
              </a:ext>
            </a:extLst>
          </p:cNvPr>
          <p:cNvSpPr/>
          <p:nvPr/>
        </p:nvSpPr>
        <p:spPr>
          <a:xfrm>
            <a:off x="-5156766" y="-2648827"/>
            <a:ext cx="9378543" cy="2578565"/>
          </a:xfrm>
          <a:prstGeom prst="rect">
            <a:avLst/>
          </a:prstGeom>
          <a:solidFill>
            <a:srgbClr val="D5EDFF">
              <a:alpha val="36078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2A9DF6-7201-495A-9B64-527A580AE591}"/>
              </a:ext>
            </a:extLst>
          </p:cNvPr>
          <p:cNvSpPr txBox="1"/>
          <p:nvPr/>
        </p:nvSpPr>
        <p:spPr>
          <a:xfrm>
            <a:off x="4332173" y="34619"/>
            <a:ext cx="1842622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en-US"/>
            </a:defPPr>
            <a:lvl1pPr defTabSz="454340">
              <a:defRPr sz="4400">
                <a:solidFill>
                  <a:srgbClr val="2C567A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 sz="3600" dirty="0"/>
              <a:t>Закрепление на традиционных рынках, расширение географии поставок  в </a:t>
            </a:r>
            <a:r>
              <a:rPr lang="ru-RU" sz="3600" b="1" dirty="0"/>
              <a:t>среднесрочной перспективе </a:t>
            </a:r>
            <a:r>
              <a:rPr lang="en-US" sz="3600" b="1" dirty="0"/>
              <a:t>(</a:t>
            </a:r>
            <a:r>
              <a:rPr lang="ru-RU" sz="3600" b="1" dirty="0"/>
              <a:t>к 2027 году) </a:t>
            </a:r>
            <a:r>
              <a:rPr lang="ru-RU" sz="3600" dirty="0"/>
              <a:t>и увеличение торгового оборота</a:t>
            </a:r>
          </a:p>
        </p:txBody>
      </p:sp>
      <p:pic>
        <p:nvPicPr>
          <p:cNvPr id="307" name="Picture 2" descr="Галочка">
            <a:extLst>
              <a:ext uri="{FF2B5EF4-FFF2-40B4-BE49-F238E27FC236}">
                <a16:creationId xmlns:a16="http://schemas.microsoft.com/office/drawing/2014/main" xmlns="" id="{30792F3F-0356-4869-97DC-72445D30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255325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6" name="Таблица 315">
            <a:extLst>
              <a:ext uri="{FF2B5EF4-FFF2-40B4-BE49-F238E27FC236}">
                <a16:creationId xmlns:a16="http://schemas.microsoft.com/office/drawing/2014/main" xmlns="" id="{429E49A8-3F70-FB9A-7800-ED8492A52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37138"/>
              </p:ext>
            </p:extLst>
          </p:nvPr>
        </p:nvGraphicFramePr>
        <p:xfrm>
          <a:off x="12749487" y="2483540"/>
          <a:ext cx="9125265" cy="3697605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9125265">
                  <a:extLst>
                    <a:ext uri="{9D8B030D-6E8A-4147-A177-3AD203B41FA5}">
                      <a16:colId xmlns:a16="http://schemas.microsoft.com/office/drawing/2014/main" xmlns="" val="3753857229"/>
                    </a:ext>
                  </a:extLst>
                </a:gridCol>
              </a:tblGrid>
              <a:tr h="3342940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Активная работа с провинциями КНР в отдельности </a:t>
                      </a:r>
                      <a:r>
                        <a:rPr lang="ru-RU" sz="2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 принципу р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егионализации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Формирование 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инфраструктуры продвижения 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казахстанских товаров (торговые дома, склады)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Проработка 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совместных экспортоориентированных проектов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Расширение представленности казахстанских товаров на 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Шанхайской выставке в 5 раз, участие в</a:t>
                      </a:r>
                      <a:r>
                        <a:rPr lang="ru-RU" sz="20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региональных выставках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Расширение номенклатуры экспортных товаров и 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продвижение медицинских и ИТ услуг</a:t>
                      </a:r>
                    </a:p>
                    <a:p>
                      <a:pPr marL="0" marR="0" lvl="0" indent="0" algn="l" defTabSz="1706910" rtl="0" eaLnBrk="1" fontAlgn="ctr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Запуск </a:t>
                      </a:r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инфраструктуры качества </a:t>
                      </a:r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 китайско-казахстанской границе</a:t>
                      </a:r>
                    </a:p>
                    <a:p>
                      <a:pPr algn="l" fontAlgn="ctr"/>
                      <a:endParaRPr lang="ru-RU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9967560"/>
                  </a:ext>
                </a:extLst>
              </a:tr>
            </a:tbl>
          </a:graphicData>
        </a:graphic>
      </p:graphicFrame>
      <p:pic>
        <p:nvPicPr>
          <p:cNvPr id="17" name="Picture 2" descr="Галочка">
            <a:extLst>
              <a:ext uri="{FF2B5EF4-FFF2-40B4-BE49-F238E27FC236}">
                <a16:creationId xmlns:a16="http://schemas.microsoft.com/office/drawing/2014/main" xmlns="" id="{7935F89A-67CA-0A9B-0E4F-2EF857A0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3188236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Галочка">
            <a:extLst>
              <a:ext uri="{FF2B5EF4-FFF2-40B4-BE49-F238E27FC236}">
                <a16:creationId xmlns:a16="http://schemas.microsoft.com/office/drawing/2014/main" xmlns="" id="{E6BF6571-E71A-8CB1-9ECA-C61A4C97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3753686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Галочка">
            <a:extLst>
              <a:ext uri="{FF2B5EF4-FFF2-40B4-BE49-F238E27FC236}">
                <a16:creationId xmlns:a16="http://schemas.microsoft.com/office/drawing/2014/main" xmlns="" id="{CF02477B-B78C-5ABF-018F-CD300A44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5501943"/>
            <a:ext cx="478950" cy="4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Галочка">
            <a:extLst>
              <a:ext uri="{FF2B5EF4-FFF2-40B4-BE49-F238E27FC236}">
                <a16:creationId xmlns:a16="http://schemas.microsoft.com/office/drawing/2014/main" xmlns="" id="{BFDCE030-A342-A33E-1F10-0A02ECF1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495056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Галочка">
            <a:extLst>
              <a:ext uri="{FF2B5EF4-FFF2-40B4-BE49-F238E27FC236}">
                <a16:creationId xmlns:a16="http://schemas.microsoft.com/office/drawing/2014/main" xmlns="" id="{1BCC4E75-7652-881F-41D8-71568FA8E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757" y="6461920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" name="Picture 2" descr="Галочка">
            <a:extLst>
              <a:ext uri="{FF2B5EF4-FFF2-40B4-BE49-F238E27FC236}">
                <a16:creationId xmlns:a16="http://schemas.microsoft.com/office/drawing/2014/main" xmlns="" id="{C866151D-3888-361C-41BF-04217AA3C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727581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" name="Picture 2" descr="Галочка">
            <a:extLst>
              <a:ext uri="{FF2B5EF4-FFF2-40B4-BE49-F238E27FC236}">
                <a16:creationId xmlns:a16="http://schemas.microsoft.com/office/drawing/2014/main" xmlns="" id="{1E28C16F-17DC-89FE-93E7-28431BDE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7808189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" name="Picture 2" descr="Галочка">
            <a:extLst>
              <a:ext uri="{FF2B5EF4-FFF2-40B4-BE49-F238E27FC236}">
                <a16:creationId xmlns:a16="http://schemas.microsoft.com/office/drawing/2014/main" xmlns="" id="{CF4E0082-D835-80CE-1E2B-8B2D72C7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1029099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" name="Picture 2" descr="Галочка">
            <a:extLst>
              <a:ext uri="{FF2B5EF4-FFF2-40B4-BE49-F238E27FC236}">
                <a16:creationId xmlns:a16="http://schemas.microsoft.com/office/drawing/2014/main" xmlns="" id="{4AA37625-80E1-2ADE-26A3-A44CDE81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10896163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" name="Picture 2" descr="Галочка">
            <a:extLst>
              <a:ext uri="{FF2B5EF4-FFF2-40B4-BE49-F238E27FC236}">
                <a16:creationId xmlns:a16="http://schemas.microsoft.com/office/drawing/2014/main" xmlns="" id="{F88A76BF-B9B0-CA37-57DE-48A2AAC3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1" y="10343768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" name="Picture 2" descr="Галочка">
            <a:extLst>
              <a:ext uri="{FF2B5EF4-FFF2-40B4-BE49-F238E27FC236}">
                <a16:creationId xmlns:a16="http://schemas.microsoft.com/office/drawing/2014/main" xmlns="" id="{31070F69-5DBC-5052-F15D-1177DC02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8" y="11430861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" name="Picture 2" descr="Галочка">
            <a:extLst>
              <a:ext uri="{FF2B5EF4-FFF2-40B4-BE49-F238E27FC236}">
                <a16:creationId xmlns:a16="http://schemas.microsoft.com/office/drawing/2014/main" xmlns="" id="{62A71416-6B86-A957-5114-5CA24188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" y="6958100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" name="Picture 2" descr="Галочка">
            <a:extLst>
              <a:ext uri="{FF2B5EF4-FFF2-40B4-BE49-F238E27FC236}">
                <a16:creationId xmlns:a16="http://schemas.microsoft.com/office/drawing/2014/main" xmlns="" id="{53D75318-69AF-125B-1DDA-0F434E8D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" y="7652224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61" name="Таблица 760">
            <a:extLst>
              <a:ext uri="{FF2B5EF4-FFF2-40B4-BE49-F238E27FC236}">
                <a16:creationId xmlns:a16="http://schemas.microsoft.com/office/drawing/2014/main" xmlns="" id="{41F45BF9-1A20-E140-B57A-4FC0556B88F8}"/>
              </a:ext>
            </a:extLst>
          </p:cNvPr>
          <p:cNvGraphicFramePr>
            <a:graphicFrameLocks noGrp="1"/>
          </p:cNvGraphicFramePr>
          <p:nvPr/>
        </p:nvGraphicFramePr>
        <p:xfrm>
          <a:off x="964425" y="2602218"/>
          <a:ext cx="4893849" cy="1541493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4893849">
                  <a:extLst>
                    <a:ext uri="{9D8B030D-6E8A-4147-A177-3AD203B41FA5}">
                      <a16:colId xmlns:a16="http://schemas.microsoft.com/office/drawing/2014/main" xmlns="" val="3753857229"/>
                    </a:ext>
                  </a:extLst>
                </a:gridCol>
              </a:tblGrid>
              <a:tr h="696843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9967560"/>
                  </a:ext>
                </a:extLst>
              </a:tr>
              <a:tr h="844650">
                <a:tc>
                  <a:txBody>
                    <a:bodyPr/>
                    <a:lstStyle/>
                    <a:p>
                      <a:pPr marL="0" marR="0" lvl="0" indent="0" algn="l" defTabSz="1706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66458923"/>
                  </a:ext>
                </a:extLst>
              </a:tr>
            </a:tbl>
          </a:graphicData>
        </a:graphic>
      </p:graphicFrame>
      <p:pic>
        <p:nvPicPr>
          <p:cNvPr id="763" name="Picture 2" descr="Галочка">
            <a:extLst>
              <a:ext uri="{FF2B5EF4-FFF2-40B4-BE49-F238E27FC236}">
                <a16:creationId xmlns:a16="http://schemas.microsoft.com/office/drawing/2014/main" xmlns="" id="{0AF87677-8649-0018-8491-8E422454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6" y="2600966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4" name="Picture 2" descr="Галочка">
            <a:extLst>
              <a:ext uri="{FF2B5EF4-FFF2-40B4-BE49-F238E27FC236}">
                <a16:creationId xmlns:a16="http://schemas.microsoft.com/office/drawing/2014/main" xmlns="" id="{2902CA9C-4263-4B0A-9969-5FE8426A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4" y="3165815"/>
            <a:ext cx="504118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2" descr="Галочка">
            <a:extLst>
              <a:ext uri="{FF2B5EF4-FFF2-40B4-BE49-F238E27FC236}">
                <a16:creationId xmlns:a16="http://schemas.microsoft.com/office/drawing/2014/main" xmlns="" id="{CC8841AB-5597-8447-1738-D45E4329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4380089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9" name="Группа 358">
            <a:extLst>
              <a:ext uri="{FF2B5EF4-FFF2-40B4-BE49-F238E27FC236}">
                <a16:creationId xmlns:a16="http://schemas.microsoft.com/office/drawing/2014/main" xmlns="" id="{8F1FBEBF-C32E-58A3-9F72-970D44880A61}"/>
              </a:ext>
            </a:extLst>
          </p:cNvPr>
          <p:cNvGrpSpPr/>
          <p:nvPr/>
        </p:nvGrpSpPr>
        <p:grpSpPr>
          <a:xfrm>
            <a:off x="12036323" y="1366578"/>
            <a:ext cx="6170862" cy="1233445"/>
            <a:chOff x="16426393" y="1317110"/>
            <a:chExt cx="6170862" cy="123344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AA608072-FC0B-1D8C-AE6C-858EBCA6FF3F}"/>
                </a:ext>
              </a:extLst>
            </p:cNvPr>
            <p:cNvSpPr txBox="1"/>
            <p:nvPr/>
          </p:nvSpPr>
          <p:spPr>
            <a:xfrm>
              <a:off x="16493067" y="1647096"/>
              <a:ext cx="5858002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1080000" marR="0" lvl="0" indent="0" algn="l" defTabSz="454816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Китай</a:t>
              </a:r>
            </a:p>
          </p:txBody>
        </p:sp>
        <p:pic>
          <p:nvPicPr>
            <p:cNvPr id="280" name="Рисунок 279">
              <a:extLst>
                <a:ext uri="{FF2B5EF4-FFF2-40B4-BE49-F238E27FC236}">
                  <a16:creationId xmlns:a16="http://schemas.microsoft.com/office/drawing/2014/main" xmlns="" id="{C1F7F80D-6B71-4836-BE54-12FEBB23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6393" y="1408227"/>
              <a:ext cx="1082061" cy="1082061"/>
            </a:xfrm>
            <a:prstGeom prst="rect">
              <a:avLst/>
            </a:prstGeom>
          </p:spPr>
        </p:pic>
        <p:sp>
          <p:nvSpPr>
            <p:cNvPr id="333" name="Блок-схема: узел 332">
              <a:extLst>
                <a:ext uri="{FF2B5EF4-FFF2-40B4-BE49-F238E27FC236}">
                  <a16:creationId xmlns:a16="http://schemas.microsoft.com/office/drawing/2014/main" xmlns="" id="{95CE8E76-83A9-80B5-5D90-CE415E18A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63810" y="1317110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$40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6" name="Группа 355">
            <a:extLst>
              <a:ext uri="{FF2B5EF4-FFF2-40B4-BE49-F238E27FC236}">
                <a16:creationId xmlns:a16="http://schemas.microsoft.com/office/drawing/2014/main" xmlns="" id="{10D4B483-03C8-1EA5-170F-503A105F1DC4}"/>
              </a:ext>
            </a:extLst>
          </p:cNvPr>
          <p:cNvGrpSpPr/>
          <p:nvPr/>
        </p:nvGrpSpPr>
        <p:grpSpPr>
          <a:xfrm>
            <a:off x="12036323" y="5975071"/>
            <a:ext cx="6412958" cy="1233445"/>
            <a:chOff x="16233743" y="6361559"/>
            <a:chExt cx="6412958" cy="1233445"/>
          </a:xfrm>
        </p:grpSpPr>
        <p:sp>
          <p:nvSpPr>
            <p:cNvPr id="709" name="TextBox 708">
              <a:extLst>
                <a:ext uri="{FF2B5EF4-FFF2-40B4-BE49-F238E27FC236}">
                  <a16:creationId xmlns:a16="http://schemas.microsoft.com/office/drawing/2014/main" xmlns="" id="{9E307BB8-CF33-5C34-F7F4-C68FE138D35A}"/>
                </a:ext>
              </a:extLst>
            </p:cNvPr>
            <p:cNvSpPr txBox="1"/>
            <p:nvPr/>
          </p:nvSpPr>
          <p:spPr>
            <a:xfrm>
              <a:off x="16485580" y="6734733"/>
              <a:ext cx="5858002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1080000" marR="0" lvl="0" indent="0" algn="l" defTabSz="454816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ЮВА</a:t>
              </a:r>
            </a:p>
          </p:txBody>
        </p:sp>
        <p:pic>
          <p:nvPicPr>
            <p:cNvPr id="279" name="Picture 2" descr="Ассоциация государств Юго-Восточной Азии">
              <a:extLst>
                <a:ext uri="{FF2B5EF4-FFF2-40B4-BE49-F238E27FC236}">
                  <a16:creationId xmlns:a16="http://schemas.microsoft.com/office/drawing/2014/main" xmlns="" id="{A02F6E80-2D2B-4721-8142-BF8DA8DA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3743" y="6498183"/>
              <a:ext cx="1095791" cy="1095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4" name="Блок-схема: узел 333">
              <a:extLst>
                <a:ext uri="{FF2B5EF4-FFF2-40B4-BE49-F238E27FC236}">
                  <a16:creationId xmlns:a16="http://schemas.microsoft.com/office/drawing/2014/main" xmlns="" id="{762D730B-2729-ED93-F297-5716CB33F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3256" y="6361559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$5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2" name="Группа 351">
            <a:extLst>
              <a:ext uri="{FF2B5EF4-FFF2-40B4-BE49-F238E27FC236}">
                <a16:creationId xmlns:a16="http://schemas.microsoft.com/office/drawing/2014/main" xmlns="" id="{E0CD6049-5362-2966-5E6C-F62BD440A1DF}"/>
              </a:ext>
            </a:extLst>
          </p:cNvPr>
          <p:cNvGrpSpPr/>
          <p:nvPr/>
        </p:nvGrpSpPr>
        <p:grpSpPr>
          <a:xfrm>
            <a:off x="12026295" y="9020136"/>
            <a:ext cx="7149501" cy="1233445"/>
            <a:chOff x="8338729" y="9649465"/>
            <a:chExt cx="7149501" cy="1233445"/>
          </a:xfrm>
        </p:grpSpPr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xmlns="" id="{69A16AF8-367A-B3EB-6DCF-2370A7C0B0FC}"/>
                </a:ext>
              </a:extLst>
            </p:cNvPr>
            <p:cNvSpPr txBox="1"/>
            <p:nvPr/>
          </p:nvSpPr>
          <p:spPr>
            <a:xfrm>
              <a:off x="8498924" y="9961476"/>
              <a:ext cx="5858002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1080000" marR="0" lvl="0" indent="0" algn="l" defTabSz="454816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Страны ЦА</a:t>
              </a:r>
            </a:p>
          </p:txBody>
        </p:sp>
        <p:pic>
          <p:nvPicPr>
            <p:cNvPr id="277" name="Picture 2" descr="Международное значение резолюции ООН по Центральной Азии | UZBEKISTAN.LV">
              <a:extLst>
                <a:ext uri="{FF2B5EF4-FFF2-40B4-BE49-F238E27FC236}">
                  <a16:creationId xmlns:a16="http://schemas.microsoft.com/office/drawing/2014/main" xmlns="" id="{607C4866-4FDC-4B92-BB5A-CB0D50FDAB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3" t="20881" r="29693" b="16724"/>
            <a:stretch/>
          </p:blipFill>
          <p:spPr bwMode="auto">
            <a:xfrm flipH="1">
              <a:off x="8338729" y="9702940"/>
              <a:ext cx="1094003" cy="1080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" name="Блок-схема: узел 336">
              <a:extLst>
                <a:ext uri="{FF2B5EF4-FFF2-40B4-BE49-F238E27FC236}">
                  <a16:creationId xmlns:a16="http://schemas.microsoft.com/office/drawing/2014/main" xmlns="" id="{0E32E217-9451-F408-F6D0-0E77A6196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54785" y="9649465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$12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1" name="Группа 350">
            <a:extLst>
              <a:ext uri="{FF2B5EF4-FFF2-40B4-BE49-F238E27FC236}">
                <a16:creationId xmlns:a16="http://schemas.microsoft.com/office/drawing/2014/main" xmlns="" id="{ED9249AE-EA7C-CAE5-46F5-DD30DB6A495F}"/>
              </a:ext>
            </a:extLst>
          </p:cNvPr>
          <p:cNvGrpSpPr/>
          <p:nvPr/>
        </p:nvGrpSpPr>
        <p:grpSpPr>
          <a:xfrm>
            <a:off x="190528" y="1309723"/>
            <a:ext cx="5262861" cy="1233445"/>
            <a:chOff x="190528" y="1392848"/>
            <a:chExt cx="5262861" cy="1233445"/>
          </a:xfrm>
        </p:grpSpPr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xmlns="" id="{EF2826D4-2E6B-7C84-7419-9E98CEA75138}"/>
                </a:ext>
              </a:extLst>
            </p:cNvPr>
            <p:cNvSpPr txBox="1"/>
            <p:nvPr/>
          </p:nvSpPr>
          <p:spPr>
            <a:xfrm>
              <a:off x="535075" y="1765305"/>
              <a:ext cx="4918314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792000" marR="0" lvl="0" indent="0" algn="l" defTabSz="454816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</a:t>
              </a: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Страны ЕАЭС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Блок-схема: узел 338">
              <a:extLst>
                <a:ext uri="{FF2B5EF4-FFF2-40B4-BE49-F238E27FC236}">
                  <a16:creationId xmlns:a16="http://schemas.microsoft.com/office/drawing/2014/main" xmlns="" id="{27595865-7450-8DE7-DF64-518426E00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28" y="1392848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$30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9" name="Группа 348">
            <a:extLst>
              <a:ext uri="{FF2B5EF4-FFF2-40B4-BE49-F238E27FC236}">
                <a16:creationId xmlns:a16="http://schemas.microsoft.com/office/drawing/2014/main" xmlns="" id="{E4BBA930-6979-A473-395C-D57A25E9C680}"/>
              </a:ext>
            </a:extLst>
          </p:cNvPr>
          <p:cNvGrpSpPr/>
          <p:nvPr/>
        </p:nvGrpSpPr>
        <p:grpSpPr>
          <a:xfrm>
            <a:off x="190528" y="5614783"/>
            <a:ext cx="5637017" cy="1233445"/>
            <a:chOff x="155022" y="5858164"/>
            <a:chExt cx="5637017" cy="1233445"/>
          </a:xfrm>
        </p:grpSpPr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xmlns="" id="{1952E26D-2311-5D9B-CAD8-58B5F0E677E0}"/>
                </a:ext>
              </a:extLst>
            </p:cNvPr>
            <p:cNvSpPr txBox="1"/>
            <p:nvPr/>
          </p:nvSpPr>
          <p:spPr>
            <a:xfrm>
              <a:off x="535075" y="6174116"/>
              <a:ext cx="5256964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792000" marR="0" lvl="0" indent="0" algn="l" defTabSz="454816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Страны ЕС - США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Блок-схема: узел 339">
              <a:extLst>
                <a:ext uri="{FF2B5EF4-FFF2-40B4-BE49-F238E27FC236}">
                  <a16:creationId xmlns:a16="http://schemas.microsoft.com/office/drawing/2014/main" xmlns="" id="{94A2C92E-EAB3-ACEE-6760-D8EA83183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022" y="5858164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$2 </a:t>
              </a:r>
              <a:r>
                <a:rPr kumimoji="0" lang="ru-RU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8" name="Группа 347">
            <a:extLst>
              <a:ext uri="{FF2B5EF4-FFF2-40B4-BE49-F238E27FC236}">
                <a16:creationId xmlns:a16="http://schemas.microsoft.com/office/drawing/2014/main" xmlns="" id="{84D2B77E-3F98-EC8C-8E77-1EFE955EF3E9}"/>
              </a:ext>
            </a:extLst>
          </p:cNvPr>
          <p:cNvGrpSpPr/>
          <p:nvPr/>
        </p:nvGrpSpPr>
        <p:grpSpPr>
          <a:xfrm>
            <a:off x="145777" y="8950498"/>
            <a:ext cx="6294554" cy="1268341"/>
            <a:chOff x="-116108" y="9078068"/>
            <a:chExt cx="6294554" cy="1268341"/>
          </a:xfrm>
        </p:grpSpPr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xmlns="" id="{76430983-5A7E-D81C-BD82-F42EC73DE038}"/>
                </a:ext>
              </a:extLst>
            </p:cNvPr>
            <p:cNvSpPr txBox="1"/>
            <p:nvPr/>
          </p:nvSpPr>
          <p:spPr>
            <a:xfrm>
              <a:off x="342268" y="9437298"/>
              <a:ext cx="5082013" cy="584775"/>
            </a:xfrm>
            <a:prstGeom prst="rect">
              <a:avLst/>
            </a:prstGeom>
            <a:solidFill>
              <a:srgbClr val="2C567A"/>
            </a:solidFill>
            <a:ln w="1905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marL="828000" marR="0" lvl="0" indent="0" algn="l" defTabSz="454816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Ближний Восток</a:t>
              </a:r>
            </a:p>
          </p:txBody>
        </p:sp>
        <p:pic>
          <p:nvPicPr>
            <p:cNvPr id="278" name="Picture 2">
              <a:extLst>
                <a:ext uri="{FF2B5EF4-FFF2-40B4-BE49-F238E27FC236}">
                  <a16:creationId xmlns:a16="http://schemas.microsoft.com/office/drawing/2014/main" xmlns="" id="{B98B3EF6-DBD7-4C1A-9277-3FDE404BB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231" y="9078068"/>
              <a:ext cx="1219215" cy="11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6" name="Блок-схема: узел 345">
              <a:extLst>
                <a:ext uri="{FF2B5EF4-FFF2-40B4-BE49-F238E27FC236}">
                  <a16:creationId xmlns:a16="http://schemas.microsoft.com/office/drawing/2014/main" xmlns="" id="{C1F238A2-AFE0-6528-F47C-099FCCB161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16108" y="9112964"/>
              <a:ext cx="1233445" cy="1233445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C56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$4 </a:t>
              </a:r>
              <a:r>
                <a: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млрд.</a:t>
              </a:r>
              <a:endParaRPr kumimoji="0" lang="ru-RU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7884577-79E0-472A-B3E2-0A9F7D6CD679}"/>
              </a:ext>
            </a:extLst>
          </p:cNvPr>
          <p:cNvSpPr/>
          <p:nvPr/>
        </p:nvSpPr>
        <p:spPr>
          <a:xfrm>
            <a:off x="964425" y="6972507"/>
            <a:ext cx="10637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Релокация западных фармкомпаний в Казахстан, например: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GSK, Novartis, Sanofi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др.</a:t>
            </a:r>
          </a:p>
        </p:txBody>
      </p:sp>
      <p:sp>
        <p:nvSpPr>
          <p:cNvPr id="282" name="Прямоугольник 281">
            <a:extLst>
              <a:ext uri="{FF2B5EF4-FFF2-40B4-BE49-F238E27FC236}">
                <a16:creationId xmlns:a16="http://schemas.microsoft.com/office/drawing/2014/main" xmlns="" id="{FAE80E06-1A2F-4E4F-8BCB-437E12FB13F5}"/>
              </a:ext>
            </a:extLst>
          </p:cNvPr>
          <p:cNvSpPr/>
          <p:nvPr/>
        </p:nvSpPr>
        <p:spPr>
          <a:xfrm>
            <a:off x="912079" y="2511936"/>
            <a:ext cx="10637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Организация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сборочных экспортоориентированных производств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приграничных регионах;</a:t>
            </a:r>
          </a:p>
        </p:txBody>
      </p:sp>
      <p:pic>
        <p:nvPicPr>
          <p:cNvPr id="288" name="Picture 2" descr="Галочка">
            <a:extLst>
              <a:ext uri="{FF2B5EF4-FFF2-40B4-BE49-F238E27FC236}">
                <a16:creationId xmlns:a16="http://schemas.microsoft.com/office/drawing/2014/main" xmlns="" id="{94335BA4-AB32-4A9D-95E4-A8B77172B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8" y="12072885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xmlns="" id="{853D020E-5CF3-4C17-BFBC-49BD9740FE66}"/>
              </a:ext>
            </a:extLst>
          </p:cNvPr>
          <p:cNvSpPr/>
          <p:nvPr/>
        </p:nvSpPr>
        <p:spPr>
          <a:xfrm>
            <a:off x="1259964" y="7454005"/>
            <a:ext cx="7054703" cy="569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6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1" name="Прямоугольник 290">
            <a:extLst>
              <a:ext uri="{FF2B5EF4-FFF2-40B4-BE49-F238E27FC236}">
                <a16:creationId xmlns:a16="http://schemas.microsoft.com/office/drawing/2014/main" xmlns="" id="{F69DD97C-18D7-4733-9AC3-C9D75C6BF4E3}"/>
              </a:ext>
            </a:extLst>
          </p:cNvPr>
          <p:cNvSpPr/>
          <p:nvPr/>
        </p:nvSpPr>
        <p:spPr>
          <a:xfrm>
            <a:off x="12738594" y="7239473"/>
            <a:ext cx="9086073" cy="569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Налаживание 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авиакарго экспорта высокомаржинальных товаров</a:t>
            </a:r>
          </a:p>
        </p:txBody>
      </p:sp>
      <p:pic>
        <p:nvPicPr>
          <p:cNvPr id="281" name="Picture 2" descr="Евросоюз резко ответил США на недопуск путешественников из Шенгена |  Украинская правда">
            <a:extLst>
              <a:ext uri="{FF2B5EF4-FFF2-40B4-BE49-F238E27FC236}">
                <a16:creationId xmlns:a16="http://schemas.microsoft.com/office/drawing/2014/main" xmlns="" id="{E58BBDB6-7069-4A60-BA7F-659D2F0A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59" y="5902410"/>
            <a:ext cx="1097004" cy="6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6B80E5-059E-4CCC-9547-B84B8462666D}"/>
              </a:ext>
            </a:extLst>
          </p:cNvPr>
          <p:cNvSpPr/>
          <p:nvPr/>
        </p:nvSpPr>
        <p:spPr>
          <a:xfrm>
            <a:off x="964425" y="10196525"/>
            <a:ext cx="10247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70691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логистического решения через Иран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использованием Каспийского бассейна, с выходом на крупные рынки Персидского залива, Ближнего Востока, Пакистана, Индии и Восточной Африки с привлечением международных инвесторов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1D30A08-A6C9-450E-B642-E9802DD0B1E7}"/>
              </a:ext>
            </a:extLst>
          </p:cNvPr>
          <p:cNvSpPr/>
          <p:nvPr/>
        </p:nvSpPr>
        <p:spPr>
          <a:xfrm>
            <a:off x="964425" y="11577743"/>
            <a:ext cx="10836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70691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Налаживание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авиакарго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для наращивания экспорта переработанной продукции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0947882-8EA3-412B-AC75-486691D14FD7}"/>
              </a:ext>
            </a:extLst>
          </p:cNvPr>
          <p:cNvSpPr/>
          <p:nvPr/>
        </p:nvSpPr>
        <p:spPr>
          <a:xfrm>
            <a:off x="964425" y="8171593"/>
            <a:ext cx="103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Программы 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развития и продвижения экспорта услуг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выводу отечественных ИКТ-компаний на рынок США (специализированные выставки)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92" name="Picture 2" descr="Галочка">
            <a:extLst>
              <a:ext uri="{FF2B5EF4-FFF2-40B4-BE49-F238E27FC236}">
                <a16:creationId xmlns:a16="http://schemas.microsoft.com/office/drawing/2014/main" xmlns="" id="{1B6BD6F9-6648-4344-914C-2267CFC0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" y="8326723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FC36413-597F-4AD4-AD82-14688ABFE60A}"/>
              </a:ext>
            </a:extLst>
          </p:cNvPr>
          <p:cNvSpPr/>
          <p:nvPr/>
        </p:nvSpPr>
        <p:spPr>
          <a:xfrm>
            <a:off x="12742901" y="7773264"/>
            <a:ext cx="9125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70691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Активная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экспансия казахстанских товаров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через организацию торговых миссий </a:t>
            </a:r>
          </a:p>
        </p:txBody>
      </p:sp>
      <p:pic>
        <p:nvPicPr>
          <p:cNvPr id="276" name="Picture 2" descr="Галочка">
            <a:extLst>
              <a:ext uri="{FF2B5EF4-FFF2-40B4-BE49-F238E27FC236}">
                <a16:creationId xmlns:a16="http://schemas.microsoft.com/office/drawing/2014/main" xmlns="" id="{D6BA7127-C600-4BDC-BC95-B328722C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8417819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" name="Прямоугольник 293">
            <a:extLst>
              <a:ext uri="{FF2B5EF4-FFF2-40B4-BE49-F238E27FC236}">
                <a16:creationId xmlns:a16="http://schemas.microsoft.com/office/drawing/2014/main" xmlns="" id="{A499FFD9-4F35-4A96-BFBD-D5DD458DD504}"/>
              </a:ext>
            </a:extLst>
          </p:cNvPr>
          <p:cNvSpPr/>
          <p:nvPr/>
        </p:nvSpPr>
        <p:spPr>
          <a:xfrm>
            <a:off x="12719543" y="8412299"/>
            <a:ext cx="8062273" cy="45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Программы развития и продвижения 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экспорта услуг 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IT-</a:t>
            </a: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услуги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5" name="Прямоугольник 294">
            <a:extLst>
              <a:ext uri="{FF2B5EF4-FFF2-40B4-BE49-F238E27FC236}">
                <a16:creationId xmlns:a16="http://schemas.microsoft.com/office/drawing/2014/main" xmlns="" id="{B89DF1F3-B1DD-4131-98B0-0FB555541768}"/>
              </a:ext>
            </a:extLst>
          </p:cNvPr>
          <p:cNvSpPr/>
          <p:nvPr/>
        </p:nvSpPr>
        <p:spPr>
          <a:xfrm>
            <a:off x="12741280" y="10179361"/>
            <a:ext cx="9268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Усиление торгового сотрудничества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через развитие инфраструктуры</a:t>
            </a:r>
          </a:p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качества и продвижения товаров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1AFFA0D-6772-4A65-B053-96EACCE01F69}"/>
              </a:ext>
            </a:extLst>
          </p:cNvPr>
          <p:cNvSpPr/>
          <p:nvPr/>
        </p:nvSpPr>
        <p:spPr>
          <a:xfrm>
            <a:off x="12749340" y="10842675"/>
            <a:ext cx="9125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Times New Roman" panose="02020603050405020304" pitchFamily="18" charset="0"/>
              </a:rPr>
              <a:t>Проведение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Times New Roman" panose="02020603050405020304" pitchFamily="18" charset="0"/>
              </a:rPr>
              <a:t>углубленной межправительственной работы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Times New Roman" panose="02020603050405020304" pitchFamily="18" charset="0"/>
              </a:rPr>
              <a:t>между РК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Times New Roman" panose="02020603050405020304" pitchFamily="18" charset="0"/>
              </a:rPr>
              <a:t>и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Times New Roman" panose="02020603050405020304" pitchFamily="18" charset="0"/>
              </a:rPr>
              <a:t>странами ЦА;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9" name="Прямоугольник 298">
            <a:extLst>
              <a:ext uri="{FF2B5EF4-FFF2-40B4-BE49-F238E27FC236}">
                <a16:creationId xmlns:a16="http://schemas.microsoft.com/office/drawing/2014/main" xmlns="" id="{57942C6D-9297-4C0A-9ECB-E0395A228CC7}"/>
              </a:ext>
            </a:extLst>
          </p:cNvPr>
          <p:cNvSpPr/>
          <p:nvPr/>
        </p:nvSpPr>
        <p:spPr>
          <a:xfrm>
            <a:off x="964425" y="7469638"/>
            <a:ext cx="9959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Расширение географии поставок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пищевой органической продукции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рынки стран ЕС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EE2E396-1436-4BB7-9785-E41A3776676E}"/>
              </a:ext>
            </a:extLst>
          </p:cNvPr>
          <p:cNvSpPr/>
          <p:nvPr/>
        </p:nvSpPr>
        <p:spPr>
          <a:xfrm>
            <a:off x="964425" y="11973806"/>
            <a:ext cx="96356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Программы 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развития и продвижения экспорта услуг</a:t>
            </a:r>
          </a:p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Медицинские, ИТ, нефтесервисные услуги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3" name="Прямоугольник 302">
            <a:extLst>
              <a:ext uri="{FF2B5EF4-FFF2-40B4-BE49-F238E27FC236}">
                <a16:creationId xmlns:a16="http://schemas.microsoft.com/office/drawing/2014/main" xmlns="" id="{0A66E91D-FBEE-4539-B73B-3DB5D0820651}"/>
              </a:ext>
            </a:extLst>
          </p:cNvPr>
          <p:cNvSpPr/>
          <p:nvPr/>
        </p:nvSpPr>
        <p:spPr>
          <a:xfrm>
            <a:off x="925789" y="3189963"/>
            <a:ext cx="103296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Программы 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развития и продвижения экспорта услуг  </a:t>
            </a:r>
          </a:p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медицинские, нефтесервисные, ИТ услуги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4" name="Picture 2" descr="Галочка">
            <a:extLst>
              <a:ext uri="{FF2B5EF4-FFF2-40B4-BE49-F238E27FC236}">
                <a16:creationId xmlns:a16="http://schemas.microsoft.com/office/drawing/2014/main" xmlns="" id="{3CFBE996-BC3C-421F-BAA4-8BB52CF9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4" y="3856405"/>
            <a:ext cx="496069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" name="Прямоугольник 304">
            <a:extLst>
              <a:ext uri="{FF2B5EF4-FFF2-40B4-BE49-F238E27FC236}">
                <a16:creationId xmlns:a16="http://schemas.microsoft.com/office/drawing/2014/main" xmlns="" id="{AFD66FFD-810B-432D-AE6C-ECB082096887}"/>
              </a:ext>
            </a:extLst>
          </p:cNvPr>
          <p:cNvSpPr/>
          <p:nvPr/>
        </p:nvSpPr>
        <p:spPr>
          <a:xfrm>
            <a:off x="920455" y="3838826"/>
            <a:ext cx="10329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Совместное 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продвижение Халал продукции </a:t>
            </a: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рынки стран Ближнего Востока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0" name="Picture 2" descr="Галочка">
            <a:extLst>
              <a:ext uri="{FF2B5EF4-FFF2-40B4-BE49-F238E27FC236}">
                <a16:creationId xmlns:a16="http://schemas.microsoft.com/office/drawing/2014/main" xmlns="" id="{54D324AB-D415-4528-B8DA-849E56EA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7" y="4368925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Прямоугольник 305">
            <a:extLst>
              <a:ext uri="{FF2B5EF4-FFF2-40B4-BE49-F238E27FC236}">
                <a16:creationId xmlns:a16="http://schemas.microsoft.com/office/drawing/2014/main" xmlns="" id="{53DCF907-5FCB-4FFF-9898-11B46DCE0947}"/>
              </a:ext>
            </a:extLst>
          </p:cNvPr>
          <p:cNvSpPr/>
          <p:nvPr/>
        </p:nvSpPr>
        <p:spPr>
          <a:xfrm>
            <a:off x="883648" y="4356564"/>
            <a:ext cx="10103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Продвижение экспорта через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консолидацию потоков</a:t>
            </a:r>
          </a:p>
        </p:txBody>
      </p:sp>
      <p:pic>
        <p:nvPicPr>
          <p:cNvPr id="308" name="Picture 2" descr="Галочка">
            <a:extLst>
              <a:ext uri="{FF2B5EF4-FFF2-40B4-BE49-F238E27FC236}">
                <a16:creationId xmlns:a16="http://schemas.microsoft.com/office/drawing/2014/main" xmlns="" id="{FC48EAFA-D45B-41FD-85E8-FCBB2DC7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11498220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" name="Прямоугольник 308">
            <a:extLst>
              <a:ext uri="{FF2B5EF4-FFF2-40B4-BE49-F238E27FC236}">
                <a16:creationId xmlns:a16="http://schemas.microsoft.com/office/drawing/2014/main" xmlns="" id="{892A7135-ABB3-4D50-88DB-9E445C550A8D}"/>
              </a:ext>
            </a:extLst>
          </p:cNvPr>
          <p:cNvSpPr/>
          <p:nvPr/>
        </p:nvSpPr>
        <p:spPr>
          <a:xfrm>
            <a:off x="12748878" y="11977170"/>
            <a:ext cx="80329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Программы 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развития и продвижения экспорта услуг</a:t>
            </a:r>
          </a:p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Медицинские, ИТ и нефтесервисные услуги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2" name="Picture 2" descr="Галочка">
            <a:extLst>
              <a:ext uri="{FF2B5EF4-FFF2-40B4-BE49-F238E27FC236}">
                <a16:creationId xmlns:a16="http://schemas.microsoft.com/office/drawing/2014/main" xmlns="" id="{3BFA1E48-067D-4C53-A8B9-222489AA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17" y="12099680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xmlns="" id="{CA505BE6-3DF8-4E11-A587-6FDB5202F2FB}"/>
              </a:ext>
            </a:extLst>
          </p:cNvPr>
          <p:cNvSpPr/>
          <p:nvPr/>
        </p:nvSpPr>
        <p:spPr>
          <a:xfrm>
            <a:off x="12779336" y="11517584"/>
            <a:ext cx="6469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МЦПК «Центральная Азия»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C76A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Евразийский экономический союз — Википедия">
            <a:extLst>
              <a:ext uri="{FF2B5EF4-FFF2-40B4-BE49-F238E27FC236}">
                <a16:creationId xmlns:a16="http://schemas.microsoft.com/office/drawing/2014/main" xmlns="" id="{88E0B3B0-7F81-4135-A611-D8FB7873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83" y="1570389"/>
            <a:ext cx="1193562" cy="7029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" descr="Галочка">
            <a:extLst>
              <a:ext uri="{FF2B5EF4-FFF2-40B4-BE49-F238E27FC236}">
                <a16:creationId xmlns:a16="http://schemas.microsoft.com/office/drawing/2014/main" xmlns="" id="{029C2FD9-1997-4D91-B979-DFAD7FB9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" y="4860332"/>
            <a:ext cx="478950" cy="4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Прямоугольник 299">
            <a:extLst>
              <a:ext uri="{FF2B5EF4-FFF2-40B4-BE49-F238E27FC236}">
                <a16:creationId xmlns:a16="http://schemas.microsoft.com/office/drawing/2014/main" xmlns="" id="{66A38575-4C41-41C8-8C94-CF270137A28A}"/>
              </a:ext>
            </a:extLst>
          </p:cNvPr>
          <p:cNvSpPr/>
          <p:nvPr/>
        </p:nvSpPr>
        <p:spPr>
          <a:xfrm>
            <a:off x="906476" y="4810497"/>
            <a:ext cx="10472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Использование возможностей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Евразийской перестраховочной компании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76A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для взаимной торговли </a:t>
            </a:r>
          </a:p>
        </p:txBody>
      </p:sp>
      <p:sp>
        <p:nvSpPr>
          <p:cNvPr id="75" name="Номер слайда 4">
            <a:extLst>
              <a:ext uri="{FF2B5EF4-FFF2-40B4-BE49-F238E27FC236}">
                <a16:creationId xmlns:a16="http://schemas.microsoft.com/office/drawing/2014/main" xmlns="" id="{4CAC6DBE-4434-445A-9489-69343FCEAE94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B207A-DD82-7C4B-9B81-6A7BDBB5B8AE}" type="slidenum">
              <a:rPr kumimoji="0" lang="x-none" sz="3200" b="0" i="0" u="none" strike="noStrike" kern="1200" cap="none" spc="0" normalizeH="0" baseline="0" noProof="0" smtClean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1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/>
          <p:cNvSpPr/>
          <p:nvPr/>
        </p:nvSpPr>
        <p:spPr>
          <a:xfrm>
            <a:off x="227950" y="1431594"/>
            <a:ext cx="22259945" cy="268320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C2C1B47-E22C-483B-8474-59D4CDE3DFB8}"/>
              </a:ext>
            </a:extLst>
          </p:cNvPr>
          <p:cNvSpPr/>
          <p:nvPr/>
        </p:nvSpPr>
        <p:spPr>
          <a:xfrm>
            <a:off x="230594" y="4372334"/>
            <a:ext cx="22658435" cy="2015130"/>
          </a:xfrm>
          <a:prstGeom prst="roundRect">
            <a:avLst>
              <a:gd name="adj" fmla="val 10000"/>
            </a:avLst>
          </a:prstGeom>
          <a:solidFill>
            <a:srgbClr val="F2F2F2">
              <a:alpha val="90000"/>
            </a:srgbClr>
          </a:solidFill>
          <a:ln>
            <a:solidFill>
              <a:schemeClr val="accent5">
                <a:lumMod val="75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2328BB4-974D-47E8-BEEE-9A3C4ABBD6DF}"/>
              </a:ext>
            </a:extLst>
          </p:cNvPr>
          <p:cNvSpPr/>
          <p:nvPr/>
        </p:nvSpPr>
        <p:spPr>
          <a:xfrm>
            <a:off x="1192491" y="4561390"/>
            <a:ext cx="6310815" cy="1614376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599A5DD0-4380-4C0F-B743-29C639E503A9}"/>
              </a:ext>
            </a:extLst>
          </p:cNvPr>
          <p:cNvSpPr/>
          <p:nvPr/>
        </p:nvSpPr>
        <p:spPr>
          <a:xfrm>
            <a:off x="1293906" y="6389097"/>
            <a:ext cx="6014744" cy="4837444"/>
          </a:xfrm>
          <a:custGeom>
            <a:avLst/>
            <a:gdLst>
              <a:gd name="connsiteX0" fmla="*/ 491954 w 6014743"/>
              <a:gd name="connsiteY0" fmla="*/ 0 h 4685272"/>
              <a:gd name="connsiteX1" fmla="*/ 5522789 w 6014743"/>
              <a:gd name="connsiteY1" fmla="*/ 0 h 4685272"/>
              <a:gd name="connsiteX2" fmla="*/ 6014743 w 6014743"/>
              <a:gd name="connsiteY2" fmla="*/ 491954 h 4685272"/>
              <a:gd name="connsiteX3" fmla="*/ 6014743 w 6014743"/>
              <a:gd name="connsiteY3" fmla="*/ 4685272 h 4685272"/>
              <a:gd name="connsiteX4" fmla="*/ 6014743 w 6014743"/>
              <a:gd name="connsiteY4" fmla="*/ 4685272 h 4685272"/>
              <a:gd name="connsiteX5" fmla="*/ 0 w 6014743"/>
              <a:gd name="connsiteY5" fmla="*/ 4685272 h 4685272"/>
              <a:gd name="connsiteX6" fmla="*/ 0 w 6014743"/>
              <a:gd name="connsiteY6" fmla="*/ 4685272 h 4685272"/>
              <a:gd name="connsiteX7" fmla="*/ 0 w 6014743"/>
              <a:gd name="connsiteY7" fmla="*/ 491954 h 4685272"/>
              <a:gd name="connsiteX8" fmla="*/ 491954 w 6014743"/>
              <a:gd name="connsiteY8" fmla="*/ 0 h 468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4743" h="4685272">
                <a:moveTo>
                  <a:pt x="5522789" y="4685272"/>
                </a:moveTo>
                <a:lnTo>
                  <a:pt x="491954" y="4685272"/>
                </a:lnTo>
                <a:cubicBezTo>
                  <a:pt x="220255" y="4685272"/>
                  <a:pt x="0" y="4465017"/>
                  <a:pt x="0" y="4193318"/>
                </a:cubicBezTo>
                <a:lnTo>
                  <a:pt x="0" y="0"/>
                </a:lnTo>
                <a:lnTo>
                  <a:pt x="0" y="0"/>
                </a:lnTo>
                <a:lnTo>
                  <a:pt x="6014743" y="0"/>
                </a:lnTo>
                <a:lnTo>
                  <a:pt x="6014743" y="0"/>
                </a:lnTo>
                <a:lnTo>
                  <a:pt x="6014743" y="4193318"/>
                </a:lnTo>
                <a:cubicBezTo>
                  <a:pt x="6014743" y="4465017"/>
                  <a:pt x="5794488" y="4685272"/>
                  <a:pt x="5522789" y="4685272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225" tIns="199137" rIns="343224" bIns="343224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Кардиохирургия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Нейрохирургия 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Трансплантология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Хирургия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Офтальмология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Онкология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Репродуктивная медицина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Лечение стволовыми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клетками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Аритмология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9FEBA089-AD22-4B1D-B17E-A4F9064E2BF1}"/>
              </a:ext>
            </a:extLst>
          </p:cNvPr>
          <p:cNvSpPr/>
          <p:nvPr/>
        </p:nvSpPr>
        <p:spPr>
          <a:xfrm>
            <a:off x="8437595" y="4554429"/>
            <a:ext cx="6287710" cy="1621720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44C31A64-3727-4AD8-AEE0-7E762A1BAE49}"/>
              </a:ext>
            </a:extLst>
          </p:cNvPr>
          <p:cNvSpPr/>
          <p:nvPr/>
        </p:nvSpPr>
        <p:spPr>
          <a:xfrm>
            <a:off x="8494131" y="6400940"/>
            <a:ext cx="6180091" cy="4825600"/>
          </a:xfrm>
          <a:custGeom>
            <a:avLst/>
            <a:gdLst>
              <a:gd name="connsiteX0" fmla="*/ 555406 w 6180091"/>
              <a:gd name="connsiteY0" fmla="*/ 0 h 5289584"/>
              <a:gd name="connsiteX1" fmla="*/ 5624685 w 6180091"/>
              <a:gd name="connsiteY1" fmla="*/ 0 h 5289584"/>
              <a:gd name="connsiteX2" fmla="*/ 6180091 w 6180091"/>
              <a:gd name="connsiteY2" fmla="*/ 555406 h 5289584"/>
              <a:gd name="connsiteX3" fmla="*/ 6180091 w 6180091"/>
              <a:gd name="connsiteY3" fmla="*/ 5289584 h 5289584"/>
              <a:gd name="connsiteX4" fmla="*/ 6180091 w 6180091"/>
              <a:gd name="connsiteY4" fmla="*/ 5289584 h 5289584"/>
              <a:gd name="connsiteX5" fmla="*/ 0 w 6180091"/>
              <a:gd name="connsiteY5" fmla="*/ 5289584 h 5289584"/>
              <a:gd name="connsiteX6" fmla="*/ 0 w 6180091"/>
              <a:gd name="connsiteY6" fmla="*/ 5289584 h 5289584"/>
              <a:gd name="connsiteX7" fmla="*/ 0 w 6180091"/>
              <a:gd name="connsiteY7" fmla="*/ 555406 h 5289584"/>
              <a:gd name="connsiteX8" fmla="*/ 555406 w 6180091"/>
              <a:gd name="connsiteY8" fmla="*/ 0 h 528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091" h="5289584">
                <a:moveTo>
                  <a:pt x="5624685" y="5289584"/>
                </a:moveTo>
                <a:lnTo>
                  <a:pt x="555406" y="5289584"/>
                </a:lnTo>
                <a:cubicBezTo>
                  <a:pt x="248664" y="5289584"/>
                  <a:pt x="0" y="5040920"/>
                  <a:pt x="0" y="4734178"/>
                </a:cubicBezTo>
                <a:lnTo>
                  <a:pt x="0" y="0"/>
                </a:lnTo>
                <a:lnTo>
                  <a:pt x="0" y="0"/>
                </a:lnTo>
                <a:lnTo>
                  <a:pt x="6180091" y="0"/>
                </a:lnTo>
                <a:lnTo>
                  <a:pt x="6180091" y="0"/>
                </a:lnTo>
                <a:lnTo>
                  <a:pt x="6180091" y="4734178"/>
                </a:lnTo>
                <a:cubicBezTo>
                  <a:pt x="6180091" y="5040920"/>
                  <a:pt x="5931427" y="5289584"/>
                  <a:pt x="5624685" y="5289584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809" tIns="199137" rIns="361809" bIns="361809" numCol="1" spcCol="1270" anchor="ctr" anchorCtr="0">
            <a:noAutofit/>
          </a:bodyPr>
          <a:lstStyle/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Проведение геологоразведочных работ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Добыча нефти и газа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Производство оборудования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Техническое обслуживание и 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ремонт оборудования </a:t>
            </a:r>
          </a:p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Проектирование, строительство и обслуживание инфраструктуры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5A4A94-D1F6-4AD6-BF35-DCC311130CA5}"/>
              </a:ext>
            </a:extLst>
          </p:cNvPr>
          <p:cNvSpPr/>
          <p:nvPr/>
        </p:nvSpPr>
        <p:spPr>
          <a:xfrm>
            <a:off x="15473426" y="4548640"/>
            <a:ext cx="6741291" cy="1635657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C14276E3-7462-46D4-9946-221981A82E48}"/>
              </a:ext>
            </a:extLst>
          </p:cNvPr>
          <p:cNvSpPr/>
          <p:nvPr/>
        </p:nvSpPr>
        <p:spPr>
          <a:xfrm>
            <a:off x="15603537" y="6400940"/>
            <a:ext cx="6427772" cy="4825600"/>
          </a:xfrm>
          <a:custGeom>
            <a:avLst/>
            <a:gdLst>
              <a:gd name="connsiteX0" fmla="*/ 555406 w 6427772"/>
              <a:gd name="connsiteY0" fmla="*/ 0 h 5289584"/>
              <a:gd name="connsiteX1" fmla="*/ 5872366 w 6427772"/>
              <a:gd name="connsiteY1" fmla="*/ 0 h 5289584"/>
              <a:gd name="connsiteX2" fmla="*/ 6427772 w 6427772"/>
              <a:gd name="connsiteY2" fmla="*/ 555406 h 5289584"/>
              <a:gd name="connsiteX3" fmla="*/ 6427772 w 6427772"/>
              <a:gd name="connsiteY3" fmla="*/ 5289584 h 5289584"/>
              <a:gd name="connsiteX4" fmla="*/ 6427772 w 6427772"/>
              <a:gd name="connsiteY4" fmla="*/ 5289584 h 5289584"/>
              <a:gd name="connsiteX5" fmla="*/ 0 w 6427772"/>
              <a:gd name="connsiteY5" fmla="*/ 5289584 h 5289584"/>
              <a:gd name="connsiteX6" fmla="*/ 0 w 6427772"/>
              <a:gd name="connsiteY6" fmla="*/ 5289584 h 5289584"/>
              <a:gd name="connsiteX7" fmla="*/ 0 w 6427772"/>
              <a:gd name="connsiteY7" fmla="*/ 555406 h 5289584"/>
              <a:gd name="connsiteX8" fmla="*/ 555406 w 6427772"/>
              <a:gd name="connsiteY8" fmla="*/ 0 h 528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7772" h="5289584">
                <a:moveTo>
                  <a:pt x="5872366" y="5289584"/>
                </a:moveTo>
                <a:lnTo>
                  <a:pt x="555406" y="5289584"/>
                </a:lnTo>
                <a:cubicBezTo>
                  <a:pt x="248664" y="5289584"/>
                  <a:pt x="0" y="5040920"/>
                  <a:pt x="0" y="4734178"/>
                </a:cubicBezTo>
                <a:lnTo>
                  <a:pt x="0" y="0"/>
                </a:lnTo>
                <a:lnTo>
                  <a:pt x="0" y="0"/>
                </a:lnTo>
                <a:lnTo>
                  <a:pt x="6427772" y="0"/>
                </a:lnTo>
                <a:lnTo>
                  <a:pt x="6427772" y="0"/>
                </a:lnTo>
                <a:lnTo>
                  <a:pt x="6427772" y="4734178"/>
                </a:lnTo>
                <a:cubicBezTo>
                  <a:pt x="6427772" y="5040920"/>
                  <a:pt x="6179108" y="5289584"/>
                  <a:pt x="5872366" y="5289584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8705" tIns="256032" rIns="418705" bIns="418705" numCol="1" spcCol="1270" anchor="ctr" anchorCtr="0">
            <a:noAutofit/>
          </a:bodyPr>
          <a:lstStyle/>
          <a:p>
            <a:pPr marL="0" lvl="0" indent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ЦЕЛЬ - $1 млрд к 2026 г.</a:t>
            </a:r>
          </a:p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Финтех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-компании</a:t>
            </a:r>
          </a:p>
          <a:p>
            <a:pPr marL="0" lvl="0" indent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Венчурные компании</a:t>
            </a:r>
          </a:p>
          <a:p>
            <a:pPr marL="0" lvl="0" indent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Инфраструктурные решения</a:t>
            </a:r>
          </a:p>
          <a:p>
            <a:pPr marL="0" lvl="0" indent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Аналитика больших данных</a:t>
            </a:r>
            <a:endParaRPr lang="ru-RU" sz="2400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366477" y="-6871"/>
            <a:ext cx="18395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4340"/>
            <a:r>
              <a:rPr lang="ru-RU" sz="4000" dirty="0">
                <a:solidFill>
                  <a:srgbClr val="2C567A"/>
                </a:solidFill>
              </a:rPr>
              <a:t>Торговля услугами должна стать локомотивом роста казахстанской экономики, отхода от сырьевой направленности экспорта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F9E080E9-6C7F-49D0-AE71-37884F186DBB}"/>
              </a:ext>
            </a:extLst>
          </p:cNvPr>
          <p:cNvGrpSpPr/>
          <p:nvPr/>
        </p:nvGrpSpPr>
        <p:grpSpPr>
          <a:xfrm>
            <a:off x="10558221" y="11575271"/>
            <a:ext cx="2680686" cy="863316"/>
            <a:chOff x="10558221" y="11575271"/>
            <a:chExt cx="2680686" cy="863316"/>
          </a:xfrm>
        </p:grpSpPr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2B5EE6F6-63F2-4508-9FCD-C0770C98A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6" t="14079" r="3921" b="19658"/>
            <a:stretch/>
          </p:blipFill>
          <p:spPr>
            <a:xfrm>
              <a:off x="12301947" y="11575271"/>
              <a:ext cx="692481" cy="490268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xmlns="" id="{EDBCEAB4-CAB5-45D5-A385-BF3DD8505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200" y="11582577"/>
              <a:ext cx="680807" cy="491162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648207AA-E13A-484E-A328-EABC92451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794" y="11581003"/>
              <a:ext cx="658886" cy="49374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B51506CE-F6B0-4A24-91BC-10DFFBD3B6EE}"/>
                </a:ext>
              </a:extLst>
            </p:cNvPr>
            <p:cNvSpPr txBox="1"/>
            <p:nvPr/>
          </p:nvSpPr>
          <p:spPr>
            <a:xfrm>
              <a:off x="10558221" y="12130810"/>
              <a:ext cx="2680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Страны Ближнего Востока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78512E-115B-4895-8A92-6482CD478AA8}"/>
              </a:ext>
            </a:extLst>
          </p:cNvPr>
          <p:cNvSpPr txBox="1"/>
          <p:nvPr/>
        </p:nvSpPr>
        <p:spPr>
          <a:xfrm>
            <a:off x="17529882" y="1707141"/>
            <a:ext cx="231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00B050"/>
                </a:solidFill>
              </a:rPr>
              <a:t>320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7D48DD-0ED1-42FE-AE11-7D3AC020CC5C}"/>
              </a:ext>
            </a:extLst>
          </p:cNvPr>
          <p:cNvSpPr txBox="1"/>
          <p:nvPr/>
        </p:nvSpPr>
        <p:spPr>
          <a:xfrm>
            <a:off x="16740558" y="2984828"/>
            <a:ext cx="564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Реестр поставщиков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экспортоориентированных услуг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C6212F-D6BB-4E83-BE34-900E540494AF}"/>
              </a:ext>
            </a:extLst>
          </p:cNvPr>
          <p:cNvSpPr txBox="1"/>
          <p:nvPr/>
        </p:nvSpPr>
        <p:spPr>
          <a:xfrm>
            <a:off x="19472588" y="2035471"/>
            <a:ext cx="2311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казахстанских компаний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809982" y="4743144"/>
            <a:ext cx="18522247" cy="1357531"/>
            <a:chOff x="2578350" y="13631284"/>
            <a:chExt cx="18522247" cy="1357531"/>
          </a:xfrm>
          <a:solidFill>
            <a:schemeClr val="accent5">
              <a:lumMod val="75000"/>
            </a:schemeClr>
          </a:solidFill>
        </p:grpSpPr>
        <p:sp>
          <p:nvSpPr>
            <p:cNvPr id="118" name="Полилиния 14">
              <a:extLst>
                <a:ext uri="{FF2B5EF4-FFF2-40B4-BE49-F238E27FC236}">
                  <a16:creationId xmlns:a16="http://schemas.microsoft.com/office/drawing/2014/main" xmlns="" id="{92B738D1-1603-4CA6-AD3E-476A1051DB7D}"/>
                </a:ext>
              </a:extLst>
            </p:cNvPr>
            <p:cNvSpPr/>
            <p:nvPr/>
          </p:nvSpPr>
          <p:spPr>
            <a:xfrm>
              <a:off x="2578350" y="13631284"/>
              <a:ext cx="4321306" cy="1324423"/>
            </a:xfrm>
            <a:custGeom>
              <a:avLst/>
              <a:gdLst>
                <a:gd name="connsiteX0" fmla="*/ 0 w 6588348"/>
                <a:gd name="connsiteY0" fmla="*/ 103322 h 619920"/>
                <a:gd name="connsiteX1" fmla="*/ 103322 w 6588348"/>
                <a:gd name="connsiteY1" fmla="*/ 0 h 619920"/>
                <a:gd name="connsiteX2" fmla="*/ 6485026 w 6588348"/>
                <a:gd name="connsiteY2" fmla="*/ 0 h 619920"/>
                <a:gd name="connsiteX3" fmla="*/ 6588348 w 6588348"/>
                <a:gd name="connsiteY3" fmla="*/ 103322 h 619920"/>
                <a:gd name="connsiteX4" fmla="*/ 6588348 w 6588348"/>
                <a:gd name="connsiteY4" fmla="*/ 516598 h 619920"/>
                <a:gd name="connsiteX5" fmla="*/ 6485026 w 6588348"/>
                <a:gd name="connsiteY5" fmla="*/ 619920 h 619920"/>
                <a:gd name="connsiteX6" fmla="*/ 103322 w 6588348"/>
                <a:gd name="connsiteY6" fmla="*/ 619920 h 619920"/>
                <a:gd name="connsiteX7" fmla="*/ 0 w 6588348"/>
                <a:gd name="connsiteY7" fmla="*/ 516598 h 619920"/>
                <a:gd name="connsiteX8" fmla="*/ 0 w 6588348"/>
                <a:gd name="connsiteY8" fmla="*/ 103322 h 6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8348" h="619920">
                  <a:moveTo>
                    <a:pt x="0" y="103322"/>
                  </a:moveTo>
                  <a:cubicBezTo>
                    <a:pt x="0" y="46259"/>
                    <a:pt x="46259" y="0"/>
                    <a:pt x="103322" y="0"/>
                  </a:cubicBezTo>
                  <a:lnTo>
                    <a:pt x="6485026" y="0"/>
                  </a:lnTo>
                  <a:cubicBezTo>
                    <a:pt x="6542089" y="0"/>
                    <a:pt x="6588348" y="46259"/>
                    <a:pt x="6588348" y="103322"/>
                  </a:cubicBezTo>
                  <a:lnTo>
                    <a:pt x="6588348" y="516598"/>
                  </a:lnTo>
                  <a:cubicBezTo>
                    <a:pt x="6588348" y="573661"/>
                    <a:pt x="6542089" y="619920"/>
                    <a:pt x="6485026" y="619920"/>
                  </a:cubicBezTo>
                  <a:lnTo>
                    <a:pt x="103322" y="619920"/>
                  </a:lnTo>
                  <a:cubicBezTo>
                    <a:pt x="46259" y="619920"/>
                    <a:pt x="0" y="573661"/>
                    <a:pt x="0" y="516598"/>
                  </a:cubicBezTo>
                  <a:lnTo>
                    <a:pt x="0" y="1033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381" tIns="40349" rIns="372381" bIns="40349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МЕДИЦИНСКИЕ УСЛУГИ</a:t>
              </a:r>
            </a:p>
          </p:txBody>
        </p:sp>
        <p:sp>
          <p:nvSpPr>
            <p:cNvPr id="76" name="Полилиния 14">
              <a:extLst>
                <a:ext uri="{FF2B5EF4-FFF2-40B4-BE49-F238E27FC236}">
                  <a16:creationId xmlns:a16="http://schemas.microsoft.com/office/drawing/2014/main" xmlns="" id="{92B738D1-1603-4CA6-AD3E-476A1051DB7D}"/>
                </a:ext>
              </a:extLst>
            </p:cNvPr>
            <p:cNvSpPr/>
            <p:nvPr/>
          </p:nvSpPr>
          <p:spPr>
            <a:xfrm>
              <a:off x="9576024" y="13671326"/>
              <a:ext cx="4373293" cy="1204681"/>
            </a:xfrm>
            <a:custGeom>
              <a:avLst/>
              <a:gdLst>
                <a:gd name="connsiteX0" fmla="*/ 0 w 6588348"/>
                <a:gd name="connsiteY0" fmla="*/ 103322 h 619920"/>
                <a:gd name="connsiteX1" fmla="*/ 103322 w 6588348"/>
                <a:gd name="connsiteY1" fmla="*/ 0 h 619920"/>
                <a:gd name="connsiteX2" fmla="*/ 6485026 w 6588348"/>
                <a:gd name="connsiteY2" fmla="*/ 0 h 619920"/>
                <a:gd name="connsiteX3" fmla="*/ 6588348 w 6588348"/>
                <a:gd name="connsiteY3" fmla="*/ 103322 h 619920"/>
                <a:gd name="connsiteX4" fmla="*/ 6588348 w 6588348"/>
                <a:gd name="connsiteY4" fmla="*/ 516598 h 619920"/>
                <a:gd name="connsiteX5" fmla="*/ 6485026 w 6588348"/>
                <a:gd name="connsiteY5" fmla="*/ 619920 h 619920"/>
                <a:gd name="connsiteX6" fmla="*/ 103322 w 6588348"/>
                <a:gd name="connsiteY6" fmla="*/ 619920 h 619920"/>
                <a:gd name="connsiteX7" fmla="*/ 0 w 6588348"/>
                <a:gd name="connsiteY7" fmla="*/ 516598 h 619920"/>
                <a:gd name="connsiteX8" fmla="*/ 0 w 6588348"/>
                <a:gd name="connsiteY8" fmla="*/ 103322 h 6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8348" h="619920">
                  <a:moveTo>
                    <a:pt x="0" y="103322"/>
                  </a:moveTo>
                  <a:cubicBezTo>
                    <a:pt x="0" y="46259"/>
                    <a:pt x="46259" y="0"/>
                    <a:pt x="103322" y="0"/>
                  </a:cubicBezTo>
                  <a:lnTo>
                    <a:pt x="6485026" y="0"/>
                  </a:lnTo>
                  <a:cubicBezTo>
                    <a:pt x="6542089" y="0"/>
                    <a:pt x="6588348" y="46259"/>
                    <a:pt x="6588348" y="103322"/>
                  </a:cubicBezTo>
                  <a:lnTo>
                    <a:pt x="6588348" y="516598"/>
                  </a:lnTo>
                  <a:cubicBezTo>
                    <a:pt x="6588348" y="573661"/>
                    <a:pt x="6542089" y="619920"/>
                    <a:pt x="6485026" y="619920"/>
                  </a:cubicBezTo>
                  <a:lnTo>
                    <a:pt x="103322" y="619920"/>
                  </a:lnTo>
                  <a:cubicBezTo>
                    <a:pt x="46259" y="619920"/>
                    <a:pt x="0" y="573661"/>
                    <a:pt x="0" y="516598"/>
                  </a:cubicBezTo>
                  <a:lnTo>
                    <a:pt x="0" y="1033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381" tIns="40349" rIns="372381" bIns="40349" numCol="1" spcCol="1270" anchor="ctr" anchorCtr="0">
              <a:noAutofit/>
            </a:bodyPr>
            <a:lstStyle/>
            <a:p>
              <a:pPr lvl="0"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</a:rPr>
                <a:t>НЕФТЕ-СЕРВИСНЫЕ УСЛУГИ</a:t>
              </a:r>
            </a:p>
          </p:txBody>
        </p:sp>
        <p:sp>
          <p:nvSpPr>
            <p:cNvPr id="77" name="Полилиния 14">
              <a:extLst>
                <a:ext uri="{FF2B5EF4-FFF2-40B4-BE49-F238E27FC236}">
                  <a16:creationId xmlns:a16="http://schemas.microsoft.com/office/drawing/2014/main" xmlns="" id="{92B738D1-1603-4CA6-AD3E-476A1051DB7D}"/>
                </a:ext>
              </a:extLst>
            </p:cNvPr>
            <p:cNvSpPr/>
            <p:nvPr/>
          </p:nvSpPr>
          <p:spPr>
            <a:xfrm>
              <a:off x="16779291" y="13664392"/>
              <a:ext cx="4321306" cy="1324423"/>
            </a:xfrm>
            <a:custGeom>
              <a:avLst/>
              <a:gdLst>
                <a:gd name="connsiteX0" fmla="*/ 0 w 6588348"/>
                <a:gd name="connsiteY0" fmla="*/ 103322 h 619920"/>
                <a:gd name="connsiteX1" fmla="*/ 103322 w 6588348"/>
                <a:gd name="connsiteY1" fmla="*/ 0 h 619920"/>
                <a:gd name="connsiteX2" fmla="*/ 6485026 w 6588348"/>
                <a:gd name="connsiteY2" fmla="*/ 0 h 619920"/>
                <a:gd name="connsiteX3" fmla="*/ 6588348 w 6588348"/>
                <a:gd name="connsiteY3" fmla="*/ 103322 h 619920"/>
                <a:gd name="connsiteX4" fmla="*/ 6588348 w 6588348"/>
                <a:gd name="connsiteY4" fmla="*/ 516598 h 619920"/>
                <a:gd name="connsiteX5" fmla="*/ 6485026 w 6588348"/>
                <a:gd name="connsiteY5" fmla="*/ 619920 h 619920"/>
                <a:gd name="connsiteX6" fmla="*/ 103322 w 6588348"/>
                <a:gd name="connsiteY6" fmla="*/ 619920 h 619920"/>
                <a:gd name="connsiteX7" fmla="*/ 0 w 6588348"/>
                <a:gd name="connsiteY7" fmla="*/ 516598 h 619920"/>
                <a:gd name="connsiteX8" fmla="*/ 0 w 6588348"/>
                <a:gd name="connsiteY8" fmla="*/ 103322 h 6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8348" h="619920">
                  <a:moveTo>
                    <a:pt x="0" y="103322"/>
                  </a:moveTo>
                  <a:cubicBezTo>
                    <a:pt x="0" y="46259"/>
                    <a:pt x="46259" y="0"/>
                    <a:pt x="103322" y="0"/>
                  </a:cubicBezTo>
                  <a:lnTo>
                    <a:pt x="6485026" y="0"/>
                  </a:lnTo>
                  <a:cubicBezTo>
                    <a:pt x="6542089" y="0"/>
                    <a:pt x="6588348" y="46259"/>
                    <a:pt x="6588348" y="103322"/>
                  </a:cubicBezTo>
                  <a:lnTo>
                    <a:pt x="6588348" y="516598"/>
                  </a:lnTo>
                  <a:cubicBezTo>
                    <a:pt x="6588348" y="573661"/>
                    <a:pt x="6542089" y="619920"/>
                    <a:pt x="6485026" y="619920"/>
                  </a:cubicBezTo>
                  <a:lnTo>
                    <a:pt x="103322" y="619920"/>
                  </a:lnTo>
                  <a:cubicBezTo>
                    <a:pt x="46259" y="619920"/>
                    <a:pt x="0" y="573661"/>
                    <a:pt x="0" y="516598"/>
                  </a:cubicBezTo>
                  <a:lnTo>
                    <a:pt x="0" y="1033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381" tIns="40349" rIns="372381" bIns="40349" numCol="1" spcCol="1270" anchor="ctr" anchorCtr="0">
              <a:noAutofit/>
            </a:bodyPr>
            <a:lstStyle/>
            <a:p>
              <a:pPr lvl="0"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2800" b="1" dirty="0">
                  <a:solidFill>
                    <a:schemeClr val="bg1"/>
                  </a:solidFill>
                </a:rPr>
                <a:t>IT </a:t>
              </a:r>
              <a:r>
                <a:rPr lang="ru-RU" sz="2800" b="1" dirty="0">
                  <a:solidFill>
                    <a:schemeClr val="bg1"/>
                  </a:solidFill>
                </a:rPr>
                <a:t>УСЛУГИ</a:t>
              </a:r>
            </a:p>
          </p:txBody>
        </p:sp>
      </p:grpSp>
      <p:sp>
        <p:nvSpPr>
          <p:cNvPr id="81" name="Полилиния 14">
            <a:extLst>
              <a:ext uri="{FF2B5EF4-FFF2-40B4-BE49-F238E27FC236}">
                <a16:creationId xmlns:a16="http://schemas.microsoft.com/office/drawing/2014/main" xmlns="" id="{92B738D1-1603-4CA6-AD3E-476A1051DB7D}"/>
              </a:ext>
            </a:extLst>
          </p:cNvPr>
          <p:cNvSpPr/>
          <p:nvPr/>
        </p:nvSpPr>
        <p:spPr>
          <a:xfrm rot="16200000">
            <a:off x="-1024462" y="2125717"/>
            <a:ext cx="3339549" cy="1324423"/>
          </a:xfrm>
          <a:custGeom>
            <a:avLst/>
            <a:gdLst>
              <a:gd name="connsiteX0" fmla="*/ 0 w 6588348"/>
              <a:gd name="connsiteY0" fmla="*/ 103322 h 619920"/>
              <a:gd name="connsiteX1" fmla="*/ 103322 w 6588348"/>
              <a:gd name="connsiteY1" fmla="*/ 0 h 619920"/>
              <a:gd name="connsiteX2" fmla="*/ 6485026 w 6588348"/>
              <a:gd name="connsiteY2" fmla="*/ 0 h 619920"/>
              <a:gd name="connsiteX3" fmla="*/ 6588348 w 6588348"/>
              <a:gd name="connsiteY3" fmla="*/ 103322 h 619920"/>
              <a:gd name="connsiteX4" fmla="*/ 6588348 w 6588348"/>
              <a:gd name="connsiteY4" fmla="*/ 516598 h 619920"/>
              <a:gd name="connsiteX5" fmla="*/ 6485026 w 6588348"/>
              <a:gd name="connsiteY5" fmla="*/ 619920 h 619920"/>
              <a:gd name="connsiteX6" fmla="*/ 103322 w 6588348"/>
              <a:gd name="connsiteY6" fmla="*/ 619920 h 619920"/>
              <a:gd name="connsiteX7" fmla="*/ 0 w 6588348"/>
              <a:gd name="connsiteY7" fmla="*/ 516598 h 619920"/>
              <a:gd name="connsiteX8" fmla="*/ 0 w 658834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34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485026" y="0"/>
                </a:lnTo>
                <a:cubicBezTo>
                  <a:pt x="6542089" y="0"/>
                  <a:pt x="6588348" y="46259"/>
                  <a:pt x="6588348" y="103322"/>
                </a:cubicBezTo>
                <a:lnTo>
                  <a:pt x="6588348" y="516598"/>
                </a:lnTo>
                <a:cubicBezTo>
                  <a:pt x="6588348" y="573661"/>
                  <a:pt x="6542089" y="619920"/>
                  <a:pt x="648502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381" tIns="40349" rIns="372381" bIns="40349" numCol="1" spcCol="1270" anchor="ctr" anchorCtr="0">
            <a:noAutofit/>
          </a:bodyPr>
          <a:lstStyle/>
          <a:p>
            <a:pPr marL="0" marR="0" lvl="0" indent="0" algn="ctr" defTabSz="124456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ПРИОРИТЕТЫ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33450" y="1500541"/>
            <a:ext cx="9010650" cy="2565013"/>
          </a:xfrm>
          <a:prstGeom prst="roundRect">
            <a:avLst>
              <a:gd name="adj" fmla="val 10000"/>
            </a:avLst>
          </a:prstGeom>
          <a:solidFill>
            <a:srgbClr val="C1E4FF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Скругленный прямоугольник 82"/>
          <p:cNvSpPr/>
          <p:nvPr/>
        </p:nvSpPr>
        <p:spPr>
          <a:xfrm>
            <a:off x="10248267" y="1500541"/>
            <a:ext cx="6582138" cy="2526912"/>
          </a:xfrm>
          <a:prstGeom prst="roundRect">
            <a:avLst>
              <a:gd name="adj" fmla="val 10000"/>
            </a:avLst>
          </a:prstGeom>
          <a:solidFill>
            <a:srgbClr val="C1E4FF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Полилиния 14">
            <a:extLst>
              <a:ext uri="{FF2B5EF4-FFF2-40B4-BE49-F238E27FC236}">
                <a16:creationId xmlns:a16="http://schemas.microsoft.com/office/drawing/2014/main" xmlns="" id="{92B738D1-1603-4CA6-AD3E-476A1051DB7D}"/>
              </a:ext>
            </a:extLst>
          </p:cNvPr>
          <p:cNvSpPr/>
          <p:nvPr/>
        </p:nvSpPr>
        <p:spPr>
          <a:xfrm>
            <a:off x="933451" y="1575060"/>
            <a:ext cx="9010650" cy="2452393"/>
          </a:xfrm>
          <a:custGeom>
            <a:avLst/>
            <a:gdLst>
              <a:gd name="connsiteX0" fmla="*/ 0 w 6588348"/>
              <a:gd name="connsiteY0" fmla="*/ 103322 h 619920"/>
              <a:gd name="connsiteX1" fmla="*/ 103322 w 6588348"/>
              <a:gd name="connsiteY1" fmla="*/ 0 h 619920"/>
              <a:gd name="connsiteX2" fmla="*/ 6485026 w 6588348"/>
              <a:gd name="connsiteY2" fmla="*/ 0 h 619920"/>
              <a:gd name="connsiteX3" fmla="*/ 6588348 w 6588348"/>
              <a:gd name="connsiteY3" fmla="*/ 103322 h 619920"/>
              <a:gd name="connsiteX4" fmla="*/ 6588348 w 6588348"/>
              <a:gd name="connsiteY4" fmla="*/ 516598 h 619920"/>
              <a:gd name="connsiteX5" fmla="*/ 6485026 w 6588348"/>
              <a:gd name="connsiteY5" fmla="*/ 619920 h 619920"/>
              <a:gd name="connsiteX6" fmla="*/ 103322 w 6588348"/>
              <a:gd name="connsiteY6" fmla="*/ 619920 h 619920"/>
              <a:gd name="connsiteX7" fmla="*/ 0 w 6588348"/>
              <a:gd name="connsiteY7" fmla="*/ 516598 h 619920"/>
              <a:gd name="connsiteX8" fmla="*/ 0 w 658834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34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485026" y="0"/>
                </a:lnTo>
                <a:cubicBezTo>
                  <a:pt x="6542089" y="0"/>
                  <a:pt x="6588348" y="46259"/>
                  <a:pt x="6588348" y="103322"/>
                </a:cubicBezTo>
                <a:lnTo>
                  <a:pt x="6588348" y="516598"/>
                </a:lnTo>
                <a:cubicBezTo>
                  <a:pt x="6588348" y="573661"/>
                  <a:pt x="6542089" y="619920"/>
                  <a:pt x="648502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381" tIns="40349" rIns="372381" bIns="40349" numCol="1" spcCol="1270" anchor="ctr" anchorCtr="0">
            <a:noAutofit/>
          </a:bodyPr>
          <a:lstStyle/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chemeClr val="tx1"/>
                </a:solidFill>
              </a:rPr>
              <a:t>Внедрение новых подходов учета торговли услугами</a:t>
            </a:r>
          </a:p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chemeClr val="tx1"/>
                </a:solidFill>
              </a:rPr>
              <a:t>Оцифровка продукции казахстанских поставщиков услуг</a:t>
            </a:r>
          </a:p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chemeClr val="tx1"/>
                </a:solidFill>
              </a:rPr>
              <a:t>Внедрение международных стандартов для флагманских услуг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7" name="Полилиния 14">
            <a:extLst>
              <a:ext uri="{FF2B5EF4-FFF2-40B4-BE49-F238E27FC236}">
                <a16:creationId xmlns:a16="http://schemas.microsoft.com/office/drawing/2014/main" xmlns="" id="{92B738D1-1603-4CA6-AD3E-476A1051DB7D}"/>
              </a:ext>
            </a:extLst>
          </p:cNvPr>
          <p:cNvSpPr/>
          <p:nvPr/>
        </p:nvSpPr>
        <p:spPr>
          <a:xfrm>
            <a:off x="10248266" y="1689605"/>
            <a:ext cx="6582139" cy="2073574"/>
          </a:xfrm>
          <a:custGeom>
            <a:avLst/>
            <a:gdLst>
              <a:gd name="connsiteX0" fmla="*/ 0 w 6588348"/>
              <a:gd name="connsiteY0" fmla="*/ 103322 h 619920"/>
              <a:gd name="connsiteX1" fmla="*/ 103322 w 6588348"/>
              <a:gd name="connsiteY1" fmla="*/ 0 h 619920"/>
              <a:gd name="connsiteX2" fmla="*/ 6485026 w 6588348"/>
              <a:gd name="connsiteY2" fmla="*/ 0 h 619920"/>
              <a:gd name="connsiteX3" fmla="*/ 6588348 w 6588348"/>
              <a:gd name="connsiteY3" fmla="*/ 103322 h 619920"/>
              <a:gd name="connsiteX4" fmla="*/ 6588348 w 6588348"/>
              <a:gd name="connsiteY4" fmla="*/ 516598 h 619920"/>
              <a:gd name="connsiteX5" fmla="*/ 6485026 w 6588348"/>
              <a:gd name="connsiteY5" fmla="*/ 619920 h 619920"/>
              <a:gd name="connsiteX6" fmla="*/ 103322 w 6588348"/>
              <a:gd name="connsiteY6" fmla="*/ 619920 h 619920"/>
              <a:gd name="connsiteX7" fmla="*/ 0 w 6588348"/>
              <a:gd name="connsiteY7" fmla="*/ 516598 h 619920"/>
              <a:gd name="connsiteX8" fmla="*/ 0 w 658834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34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485026" y="0"/>
                </a:lnTo>
                <a:cubicBezTo>
                  <a:pt x="6542089" y="0"/>
                  <a:pt x="6588348" y="46259"/>
                  <a:pt x="6588348" y="103322"/>
                </a:cubicBezTo>
                <a:lnTo>
                  <a:pt x="6588348" y="516598"/>
                </a:lnTo>
                <a:cubicBezTo>
                  <a:pt x="6588348" y="573661"/>
                  <a:pt x="6542089" y="619920"/>
                  <a:pt x="648502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381" tIns="40349" rIns="372381" bIns="40349" numCol="1" spcCol="1270" anchor="ctr" anchorCtr="0">
            <a:noAutofit/>
          </a:bodyPr>
          <a:lstStyle/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chemeClr val="tx1"/>
                </a:solidFill>
              </a:rPr>
              <a:t>Защита интересов экспортеров услуг на международных рынках</a:t>
            </a:r>
          </a:p>
          <a:p>
            <a:pPr marL="342900" lvl="0" indent="-342900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chemeClr val="tx1"/>
                </a:solidFill>
              </a:rPr>
              <a:t>Оперативный отклик на запросы и сигналы поставщиков услуг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026" name="Picture 2" descr="Medical service - Free technology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02" y="4688904"/>
            <a:ext cx="1324425" cy="13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2015 And 2016, Blm Postponed Multiple Lease Sales - Oil And Gas Png  Clipart - Full Size Clipart (#4598033) - Pin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25" y="4742686"/>
            <a:ext cx="1258208" cy="12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dministration - Free computer ic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206" y="4732710"/>
            <a:ext cx="1251717" cy="12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18D22CC-948A-4B12-8725-A18C97F81081}"/>
              </a:ext>
            </a:extLst>
          </p:cNvPr>
          <p:cNvGrpSpPr/>
          <p:nvPr/>
        </p:nvGrpSpPr>
        <p:grpSpPr>
          <a:xfrm>
            <a:off x="1297722" y="11431503"/>
            <a:ext cx="2455453" cy="1018527"/>
            <a:chOff x="1297722" y="11431503"/>
            <a:chExt cx="2455453" cy="1018527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59673165-79DD-4B1B-88F7-D10F63F75E60}"/>
                </a:ext>
              </a:extLst>
            </p:cNvPr>
            <p:cNvSpPr txBox="1"/>
            <p:nvPr/>
          </p:nvSpPr>
          <p:spPr>
            <a:xfrm>
              <a:off x="2099507" y="12131029"/>
              <a:ext cx="810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Китай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C916A9A4-AF09-4F96-90F0-7996959B3549}"/>
                </a:ext>
              </a:extLst>
            </p:cNvPr>
            <p:cNvSpPr txBox="1"/>
            <p:nvPr/>
          </p:nvSpPr>
          <p:spPr>
            <a:xfrm>
              <a:off x="1297722" y="12130811"/>
              <a:ext cx="810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ОАЭ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035126" y="12150154"/>
              <a:ext cx="633000" cy="299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srgbClr val="1F3864"/>
                </a:buClr>
                <a:buSzPts val="1050"/>
              </a:pPr>
              <a:r>
                <a:rPr lang="ru-RU" sz="1400" b="1" dirty="0">
                  <a:solidFill>
                    <a:srgbClr val="1F3864"/>
                  </a:solidFill>
                </a:rPr>
                <a:t>Иран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EDBF29E7-62F1-4010-B9B8-544B4227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544" y="11431503"/>
              <a:ext cx="749117" cy="749117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11286DED-2EDB-4E46-87E1-419EE2EA6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1504" y="11448746"/>
              <a:ext cx="749117" cy="74911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BDC1EA0A-4271-4E9A-B024-CF581C2CC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98785" y="11454109"/>
              <a:ext cx="754390" cy="75439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E3FAF525-3A19-4BF6-B5BF-D58C832A52D6}"/>
              </a:ext>
            </a:extLst>
          </p:cNvPr>
          <p:cNvGrpSpPr/>
          <p:nvPr/>
        </p:nvGrpSpPr>
        <p:grpSpPr>
          <a:xfrm>
            <a:off x="5478807" y="11433463"/>
            <a:ext cx="4052334" cy="993462"/>
            <a:chOff x="5478807" y="11433463"/>
            <a:chExt cx="4052334" cy="993462"/>
          </a:xfrm>
        </p:grpSpPr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xmlns="" id="{C3E8901E-9C11-4038-8C57-BE5D64C64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226" y="11542905"/>
              <a:ext cx="664915" cy="500607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6E9AFEA9-E5EA-4CFE-9E63-5E0587766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263" y="11542903"/>
              <a:ext cx="669910" cy="500607"/>
            </a:xfrm>
            <a:prstGeom prst="rect">
              <a:avLst/>
            </a:prstGeom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CF6E3F6A-E01F-48A6-9A6A-CEF7D52494BB}"/>
                </a:ext>
              </a:extLst>
            </p:cNvPr>
            <p:cNvSpPr txBox="1"/>
            <p:nvPr/>
          </p:nvSpPr>
          <p:spPr>
            <a:xfrm>
              <a:off x="6778502" y="12119148"/>
              <a:ext cx="271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Страны Центральной Азии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7AC2CA85-24C5-49F4-A2A5-CF621F46ED73}"/>
                </a:ext>
              </a:extLst>
            </p:cNvPr>
            <p:cNvSpPr txBox="1"/>
            <p:nvPr/>
          </p:nvSpPr>
          <p:spPr>
            <a:xfrm>
              <a:off x="5478807" y="12101660"/>
              <a:ext cx="9193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Россия</a:t>
              </a: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352BC280-DEA4-43C7-80E8-A9E5A03EB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983" y="11433463"/>
              <a:ext cx="756193" cy="75619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5DF34B64-4E6B-4165-877A-DF081C845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07531" y="11449759"/>
              <a:ext cx="754390" cy="7543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4F540A0-69A3-4B2D-A1FE-D51FC7C3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0779" y="11444784"/>
              <a:ext cx="756193" cy="75619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0269F55-2F25-4EED-897B-CE76BEC21257}"/>
              </a:ext>
            </a:extLst>
          </p:cNvPr>
          <p:cNvGrpSpPr/>
          <p:nvPr/>
        </p:nvGrpSpPr>
        <p:grpSpPr>
          <a:xfrm>
            <a:off x="14483496" y="11514037"/>
            <a:ext cx="7752145" cy="896183"/>
            <a:chOff x="14483496" y="11514037"/>
            <a:chExt cx="7752145" cy="896183"/>
          </a:xfrm>
        </p:grpSpPr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xmlns="" id="{B0664936-90B4-4252-9833-F7FC3B4B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9149" y="11523067"/>
              <a:ext cx="716724" cy="509481"/>
            </a:xfrm>
            <a:prstGeom prst="rect">
              <a:avLst/>
            </a:prstGeom>
          </p:spPr>
        </p:pic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xmlns="" id="{E9DEA595-4BB2-4FF8-8689-B7F27B806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1347" y="11514037"/>
              <a:ext cx="685258" cy="513092"/>
            </a:xfrm>
            <a:prstGeom prst="rect">
              <a:avLst/>
            </a:prstGeom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xmlns="" id="{98EBB778-D88A-47D8-8EBB-D571F1770D62}"/>
                </a:ext>
              </a:extLst>
            </p:cNvPr>
            <p:cNvSpPr txBox="1"/>
            <p:nvPr/>
          </p:nvSpPr>
          <p:spPr>
            <a:xfrm>
              <a:off x="20361105" y="12102443"/>
              <a:ext cx="1874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Северная Америка</a:t>
              </a:r>
            </a:p>
          </p:txBody>
        </p:sp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xmlns="" id="{48D298F2-2A5F-4749-B0B3-8BDBCD49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2961" y="11534328"/>
              <a:ext cx="680807" cy="519495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xmlns="" id="{8DAA8E66-F46B-4615-A922-E3B848FF2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6952" y="11552497"/>
              <a:ext cx="680807" cy="520912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F61B6B4A-7442-489B-A675-9263EB0D7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278" y="11541592"/>
              <a:ext cx="680807" cy="507818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xmlns="" id="{9A4A34CB-2EB0-4D60-AF70-07DE577DD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88" b="23029"/>
            <a:stretch/>
          </p:blipFill>
          <p:spPr>
            <a:xfrm>
              <a:off x="15341443" y="11541592"/>
              <a:ext cx="680806" cy="50781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DDB06DF7-11EF-4D9D-88B5-DACFCC16327C}"/>
                </a:ext>
              </a:extLst>
            </p:cNvPr>
            <p:cNvSpPr txBox="1"/>
            <p:nvPr/>
          </p:nvSpPr>
          <p:spPr>
            <a:xfrm>
              <a:off x="14483496" y="12072463"/>
              <a:ext cx="3077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Страны Юго-Восточной Азии</a:t>
              </a:r>
            </a:p>
          </p:txBody>
        </p:sp>
        <p:pic>
          <p:nvPicPr>
            <p:cNvPr id="217" name="Рисунок 216">
              <a:extLst>
                <a:ext uri="{FF2B5EF4-FFF2-40B4-BE49-F238E27FC236}">
                  <a16:creationId xmlns:a16="http://schemas.microsoft.com/office/drawing/2014/main" xmlns="" id="{4E9AB755-532C-46DA-B0B0-E49941DD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6" t="14079" r="3921" b="19658"/>
            <a:stretch/>
          </p:blipFill>
          <p:spPr>
            <a:xfrm>
              <a:off x="19556663" y="11536082"/>
              <a:ext cx="796874" cy="506661"/>
            </a:xfrm>
            <a:prstGeom prst="rect">
              <a:avLst/>
            </a:prstGeom>
          </p:spPr>
        </p:pic>
        <p:pic>
          <p:nvPicPr>
            <p:cNvPr id="218" name="Рисунок 217">
              <a:extLst>
                <a:ext uri="{FF2B5EF4-FFF2-40B4-BE49-F238E27FC236}">
                  <a16:creationId xmlns:a16="http://schemas.microsoft.com/office/drawing/2014/main" xmlns="" id="{8830CC3A-C051-4511-803A-5FDE61E15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9174" y="11543358"/>
              <a:ext cx="783441" cy="507585"/>
            </a:xfrm>
            <a:prstGeom prst="rect">
              <a:avLst/>
            </a:prstGeom>
          </p:spPr>
        </p:pic>
        <p:pic>
          <p:nvPicPr>
            <p:cNvPr id="219" name="Рисунок 218">
              <a:extLst>
                <a:ext uri="{FF2B5EF4-FFF2-40B4-BE49-F238E27FC236}">
                  <a16:creationId xmlns:a16="http://schemas.microsoft.com/office/drawing/2014/main" xmlns="" id="{8FB0C7F9-907D-409D-875C-2914BC349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6510" y="11541699"/>
              <a:ext cx="758215" cy="51025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15EA5386-3F88-4328-9D30-19ED8CCEC6E5}"/>
                </a:ext>
              </a:extLst>
            </p:cNvPr>
            <p:cNvSpPr txBox="1"/>
            <p:nvPr/>
          </p:nvSpPr>
          <p:spPr>
            <a:xfrm>
              <a:off x="17734695" y="12076878"/>
              <a:ext cx="2606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Страны Ближнего Востока</a:t>
              </a:r>
            </a:p>
          </p:txBody>
        </p:sp>
      </p:grpSp>
      <p:sp>
        <p:nvSpPr>
          <p:cNvPr id="61" name="Номер слайда 4">
            <a:extLst>
              <a:ext uri="{FF2B5EF4-FFF2-40B4-BE49-F238E27FC236}">
                <a16:creationId xmlns:a16="http://schemas.microsoft.com/office/drawing/2014/main" xmlns="" id="{8178B87F-E77A-4D29-8E95-EADE75875B48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15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5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16"/>
          <p:cNvSpPr/>
          <p:nvPr/>
        </p:nvSpPr>
        <p:spPr>
          <a:xfrm>
            <a:off x="286661" y="6390360"/>
            <a:ext cx="4508810" cy="1701393"/>
          </a:xfrm>
          <a:custGeom>
            <a:avLst/>
            <a:gdLst/>
            <a:ahLst/>
            <a:cxnLst/>
            <a:rect l="l" t="t" r="r" b="b"/>
            <a:pathLst>
              <a:path w="4585970" h="1979929">
                <a:moveTo>
                  <a:pt x="1843148" y="1826049"/>
                </a:moveTo>
                <a:lnTo>
                  <a:pt x="1730146" y="1979478"/>
                </a:lnTo>
                <a:lnTo>
                  <a:pt x="74772" y="1979478"/>
                </a:lnTo>
                <a:lnTo>
                  <a:pt x="0" y="1860456"/>
                </a:lnTo>
                <a:lnTo>
                  <a:pt x="0" y="1483389"/>
                </a:lnTo>
                <a:lnTo>
                  <a:pt x="68531" y="1374303"/>
                </a:lnTo>
                <a:lnTo>
                  <a:pt x="68531" y="605175"/>
                </a:lnTo>
                <a:lnTo>
                  <a:pt x="0" y="496089"/>
                </a:lnTo>
                <a:lnTo>
                  <a:pt x="0" y="119033"/>
                </a:lnTo>
                <a:lnTo>
                  <a:pt x="74772" y="0"/>
                </a:lnTo>
                <a:lnTo>
                  <a:pt x="1730146" y="0"/>
                </a:lnTo>
                <a:lnTo>
                  <a:pt x="1843148" y="153440"/>
                </a:lnTo>
                <a:lnTo>
                  <a:pt x="2742523" y="153440"/>
                </a:lnTo>
                <a:lnTo>
                  <a:pt x="2855546" y="0"/>
                </a:lnTo>
                <a:lnTo>
                  <a:pt x="4510888" y="0"/>
                </a:lnTo>
                <a:lnTo>
                  <a:pt x="4585671" y="119033"/>
                </a:lnTo>
                <a:lnTo>
                  <a:pt x="4585671" y="496089"/>
                </a:lnTo>
                <a:lnTo>
                  <a:pt x="4517150" y="605175"/>
                </a:lnTo>
                <a:lnTo>
                  <a:pt x="4517150" y="1374303"/>
                </a:lnTo>
                <a:lnTo>
                  <a:pt x="4585671" y="1483389"/>
                </a:lnTo>
                <a:lnTo>
                  <a:pt x="4585671" y="1860456"/>
                </a:lnTo>
                <a:lnTo>
                  <a:pt x="4510888" y="1979478"/>
                </a:lnTo>
                <a:lnTo>
                  <a:pt x="2855546" y="1979478"/>
                </a:lnTo>
                <a:lnTo>
                  <a:pt x="2742523" y="1826049"/>
                </a:lnTo>
                <a:lnTo>
                  <a:pt x="1843148" y="18260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bject 18"/>
          <p:cNvSpPr/>
          <p:nvPr/>
        </p:nvSpPr>
        <p:spPr>
          <a:xfrm>
            <a:off x="5033015" y="6381579"/>
            <a:ext cx="5145023" cy="1697867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solidFill>
            <a:srgbClr val="C1E4FF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object 16"/>
          <p:cNvSpPr/>
          <p:nvPr/>
        </p:nvSpPr>
        <p:spPr>
          <a:xfrm>
            <a:off x="286661" y="4446478"/>
            <a:ext cx="4508810" cy="1700040"/>
          </a:xfrm>
          <a:custGeom>
            <a:avLst/>
            <a:gdLst/>
            <a:ahLst/>
            <a:cxnLst/>
            <a:rect l="l" t="t" r="r" b="b"/>
            <a:pathLst>
              <a:path w="4585970" h="1979929">
                <a:moveTo>
                  <a:pt x="1843148" y="1826049"/>
                </a:moveTo>
                <a:lnTo>
                  <a:pt x="1730146" y="1979478"/>
                </a:lnTo>
                <a:lnTo>
                  <a:pt x="74772" y="1979478"/>
                </a:lnTo>
                <a:lnTo>
                  <a:pt x="0" y="1860456"/>
                </a:lnTo>
                <a:lnTo>
                  <a:pt x="0" y="1483389"/>
                </a:lnTo>
                <a:lnTo>
                  <a:pt x="68531" y="1374303"/>
                </a:lnTo>
                <a:lnTo>
                  <a:pt x="68531" y="605175"/>
                </a:lnTo>
                <a:lnTo>
                  <a:pt x="0" y="496089"/>
                </a:lnTo>
                <a:lnTo>
                  <a:pt x="0" y="119033"/>
                </a:lnTo>
                <a:lnTo>
                  <a:pt x="74772" y="0"/>
                </a:lnTo>
                <a:lnTo>
                  <a:pt x="1730146" y="0"/>
                </a:lnTo>
                <a:lnTo>
                  <a:pt x="1843148" y="153440"/>
                </a:lnTo>
                <a:lnTo>
                  <a:pt x="2742523" y="153440"/>
                </a:lnTo>
                <a:lnTo>
                  <a:pt x="2855546" y="0"/>
                </a:lnTo>
                <a:lnTo>
                  <a:pt x="4510888" y="0"/>
                </a:lnTo>
                <a:lnTo>
                  <a:pt x="4585671" y="119033"/>
                </a:lnTo>
                <a:lnTo>
                  <a:pt x="4585671" y="496089"/>
                </a:lnTo>
                <a:lnTo>
                  <a:pt x="4517150" y="605175"/>
                </a:lnTo>
                <a:lnTo>
                  <a:pt x="4517150" y="1374303"/>
                </a:lnTo>
                <a:lnTo>
                  <a:pt x="4585671" y="1483389"/>
                </a:lnTo>
                <a:lnTo>
                  <a:pt x="4585671" y="1860456"/>
                </a:lnTo>
                <a:lnTo>
                  <a:pt x="4510888" y="1979478"/>
                </a:lnTo>
                <a:lnTo>
                  <a:pt x="2855546" y="1979478"/>
                </a:lnTo>
                <a:lnTo>
                  <a:pt x="2742523" y="1826049"/>
                </a:lnTo>
                <a:lnTo>
                  <a:pt x="1843148" y="18260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bject 18"/>
          <p:cNvSpPr/>
          <p:nvPr/>
        </p:nvSpPr>
        <p:spPr>
          <a:xfrm>
            <a:off x="5062929" y="4446478"/>
            <a:ext cx="5130662" cy="1695589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solidFill>
            <a:srgbClr val="C1E4FF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bject 16"/>
          <p:cNvSpPr/>
          <p:nvPr/>
        </p:nvSpPr>
        <p:spPr>
          <a:xfrm>
            <a:off x="286661" y="2493337"/>
            <a:ext cx="4516791" cy="1700039"/>
          </a:xfrm>
          <a:custGeom>
            <a:avLst/>
            <a:gdLst/>
            <a:ahLst/>
            <a:cxnLst/>
            <a:rect l="l" t="t" r="r" b="b"/>
            <a:pathLst>
              <a:path w="4585970" h="1979929">
                <a:moveTo>
                  <a:pt x="1843148" y="1826049"/>
                </a:moveTo>
                <a:lnTo>
                  <a:pt x="1730146" y="1979478"/>
                </a:lnTo>
                <a:lnTo>
                  <a:pt x="74772" y="1979478"/>
                </a:lnTo>
                <a:lnTo>
                  <a:pt x="0" y="1860456"/>
                </a:lnTo>
                <a:lnTo>
                  <a:pt x="0" y="1483389"/>
                </a:lnTo>
                <a:lnTo>
                  <a:pt x="68531" y="1374303"/>
                </a:lnTo>
                <a:lnTo>
                  <a:pt x="68531" y="605175"/>
                </a:lnTo>
                <a:lnTo>
                  <a:pt x="0" y="496089"/>
                </a:lnTo>
                <a:lnTo>
                  <a:pt x="0" y="119033"/>
                </a:lnTo>
                <a:lnTo>
                  <a:pt x="74772" y="0"/>
                </a:lnTo>
                <a:lnTo>
                  <a:pt x="1730146" y="0"/>
                </a:lnTo>
                <a:lnTo>
                  <a:pt x="1843148" y="153440"/>
                </a:lnTo>
                <a:lnTo>
                  <a:pt x="2742523" y="153440"/>
                </a:lnTo>
                <a:lnTo>
                  <a:pt x="2855546" y="0"/>
                </a:lnTo>
                <a:lnTo>
                  <a:pt x="4510888" y="0"/>
                </a:lnTo>
                <a:lnTo>
                  <a:pt x="4585671" y="119033"/>
                </a:lnTo>
                <a:lnTo>
                  <a:pt x="4585671" y="496089"/>
                </a:lnTo>
                <a:lnTo>
                  <a:pt x="4517150" y="605175"/>
                </a:lnTo>
                <a:lnTo>
                  <a:pt x="4517150" y="1374303"/>
                </a:lnTo>
                <a:lnTo>
                  <a:pt x="4585671" y="1483389"/>
                </a:lnTo>
                <a:lnTo>
                  <a:pt x="4585671" y="1860456"/>
                </a:lnTo>
                <a:lnTo>
                  <a:pt x="4510888" y="1979478"/>
                </a:lnTo>
                <a:lnTo>
                  <a:pt x="2855546" y="1979478"/>
                </a:lnTo>
                <a:lnTo>
                  <a:pt x="2742523" y="1826049"/>
                </a:lnTo>
                <a:lnTo>
                  <a:pt x="1843148" y="18260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bject 18"/>
          <p:cNvSpPr/>
          <p:nvPr/>
        </p:nvSpPr>
        <p:spPr>
          <a:xfrm>
            <a:off x="5043731" y="2493337"/>
            <a:ext cx="5122882" cy="1713629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solidFill>
            <a:srgbClr val="C1E4FF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object 16"/>
          <p:cNvSpPr/>
          <p:nvPr/>
        </p:nvSpPr>
        <p:spPr>
          <a:xfrm>
            <a:off x="286661" y="8318431"/>
            <a:ext cx="4530268" cy="1694458"/>
          </a:xfrm>
          <a:custGeom>
            <a:avLst/>
            <a:gdLst/>
            <a:ahLst/>
            <a:cxnLst/>
            <a:rect l="l" t="t" r="r" b="b"/>
            <a:pathLst>
              <a:path w="4585970" h="1979929">
                <a:moveTo>
                  <a:pt x="1843148" y="1826049"/>
                </a:moveTo>
                <a:lnTo>
                  <a:pt x="1730146" y="1979478"/>
                </a:lnTo>
                <a:lnTo>
                  <a:pt x="74772" y="1979478"/>
                </a:lnTo>
                <a:lnTo>
                  <a:pt x="0" y="1860456"/>
                </a:lnTo>
                <a:lnTo>
                  <a:pt x="0" y="1483389"/>
                </a:lnTo>
                <a:lnTo>
                  <a:pt x="68531" y="1374303"/>
                </a:lnTo>
                <a:lnTo>
                  <a:pt x="68531" y="605175"/>
                </a:lnTo>
                <a:lnTo>
                  <a:pt x="0" y="496089"/>
                </a:lnTo>
                <a:lnTo>
                  <a:pt x="0" y="119033"/>
                </a:lnTo>
                <a:lnTo>
                  <a:pt x="74772" y="0"/>
                </a:lnTo>
                <a:lnTo>
                  <a:pt x="1730146" y="0"/>
                </a:lnTo>
                <a:lnTo>
                  <a:pt x="1843148" y="153440"/>
                </a:lnTo>
                <a:lnTo>
                  <a:pt x="2742523" y="153440"/>
                </a:lnTo>
                <a:lnTo>
                  <a:pt x="2855546" y="0"/>
                </a:lnTo>
                <a:lnTo>
                  <a:pt x="4510888" y="0"/>
                </a:lnTo>
                <a:lnTo>
                  <a:pt x="4585671" y="119033"/>
                </a:lnTo>
                <a:lnTo>
                  <a:pt x="4585671" y="496089"/>
                </a:lnTo>
                <a:lnTo>
                  <a:pt x="4517150" y="605175"/>
                </a:lnTo>
                <a:lnTo>
                  <a:pt x="4517150" y="1374303"/>
                </a:lnTo>
                <a:lnTo>
                  <a:pt x="4585671" y="1483389"/>
                </a:lnTo>
                <a:lnTo>
                  <a:pt x="4585671" y="1860456"/>
                </a:lnTo>
                <a:lnTo>
                  <a:pt x="4510888" y="1979478"/>
                </a:lnTo>
                <a:lnTo>
                  <a:pt x="2855546" y="1979478"/>
                </a:lnTo>
                <a:lnTo>
                  <a:pt x="2742523" y="1826049"/>
                </a:lnTo>
                <a:lnTo>
                  <a:pt x="1843148" y="18260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7" name="Picture 2" descr="https://tradeinfo.kz/media/ktp.png">
            <a:extLst>
              <a:ext uri="{FF2B5EF4-FFF2-40B4-BE49-F238E27FC236}">
                <a16:creationId xmlns:a16="http://schemas.microsoft.com/office/drawing/2014/main" xmlns="" id="{6E85E0EA-C762-41BE-BDA9-F7205789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3" y="4750488"/>
            <a:ext cx="4250490" cy="10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183;p24">
            <a:extLst>
              <a:ext uri="{FF2B5EF4-FFF2-40B4-BE49-F238E27FC236}">
                <a16:creationId xmlns:a16="http://schemas.microsoft.com/office/drawing/2014/main" xmlns="" id="{FA3294A9-1AAA-45D7-A191-613BC9128C26}"/>
              </a:ext>
            </a:extLst>
          </p:cNvPr>
          <p:cNvSpPr/>
          <p:nvPr/>
        </p:nvSpPr>
        <p:spPr>
          <a:xfrm>
            <a:off x="520275" y="8588566"/>
            <a:ext cx="4015031" cy="1168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TRADERADAR.KZ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AE4F0EF-E1C3-42BF-AEB8-050FBC0E6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8" y="6493006"/>
            <a:ext cx="3230190" cy="1250647"/>
          </a:xfrm>
          <a:prstGeom prst="rect">
            <a:avLst/>
          </a:prstGeom>
        </p:spPr>
      </p:pic>
      <p:pic>
        <p:nvPicPr>
          <p:cNvPr id="90" name="Рисунок 82">
            <a:extLst>
              <a:ext uri="{FF2B5EF4-FFF2-40B4-BE49-F238E27FC236}">
                <a16:creationId xmlns:a16="http://schemas.microsoft.com/office/drawing/2014/main" xmlns="" id="{A76E2124-39CE-430F-98B9-29D0B0D0C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43" y="2693945"/>
            <a:ext cx="1295493" cy="1274751"/>
          </a:xfrm>
          <a:prstGeom prst="rect">
            <a:avLst/>
          </a:prstGeom>
          <a:ln>
            <a:noFill/>
          </a:ln>
        </p:spPr>
      </p:pic>
      <p:sp>
        <p:nvSpPr>
          <p:cNvPr id="19" name="object 18"/>
          <p:cNvSpPr/>
          <p:nvPr/>
        </p:nvSpPr>
        <p:spPr>
          <a:xfrm>
            <a:off x="4981188" y="8286143"/>
            <a:ext cx="5248473" cy="1726745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solidFill>
            <a:srgbClr val="C1E4FF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8621" y="8572471"/>
            <a:ext cx="490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Информационный Портал о 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санкционных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мерах, принятых третьими странами в отношении России и Беларуси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4034" y="6868845"/>
            <a:ext cx="518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Образовательная платформа для повышения компетенций экспортеров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0656" y="4708032"/>
            <a:ext cx="518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Детальное описание всех этапов процедур, документов и форм, необходимых для импорта, экспорта и транзита по приоритетным товарам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81188" y="2966053"/>
            <a:ext cx="5185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государственной поддержки и консультационного сопровождения экспортеров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81972" y="1348546"/>
            <a:ext cx="9858071" cy="9494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32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Текущий функционал поддержки экспортеров в цифровом поле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1162751" y="1359868"/>
            <a:ext cx="11296225" cy="9450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32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Единая цифровая платформа </a:t>
            </a:r>
          </a:p>
        </p:txBody>
      </p:sp>
      <p:sp>
        <p:nvSpPr>
          <p:cNvPr id="37" name="Номер слайда 4">
            <a:extLst>
              <a:ext uri="{FF2B5EF4-FFF2-40B4-BE49-F238E27FC236}">
                <a16:creationId xmlns:a16="http://schemas.microsoft.com/office/drawing/2014/main" xmlns="" id="{C88EDB1B-2112-496B-BEB5-32F7EBF15105}"/>
              </a:ext>
            </a:extLst>
          </p:cNvPr>
          <p:cNvSpPr txBox="1">
            <a:spLocks/>
          </p:cNvSpPr>
          <p:nvPr/>
        </p:nvSpPr>
        <p:spPr>
          <a:xfrm>
            <a:off x="22064700" y="12143709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B207A-DD82-7C4B-9B81-6A7BDBB5B8AE}" type="slidenum">
              <a:rPr kumimoji="0" lang="x-none" sz="3200" b="0" i="0" u="none" strike="noStrike" kern="1200" cap="none" spc="0" normalizeH="0" baseline="0" noProof="0" smtClean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4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510F9C7A-FB6B-4546-9E1B-CA64D1E4CA28}"/>
              </a:ext>
            </a:extLst>
          </p:cNvPr>
          <p:cNvCxnSpPr/>
          <p:nvPr/>
        </p:nvCxnSpPr>
        <p:spPr>
          <a:xfrm>
            <a:off x="11183255" y="6776259"/>
            <a:ext cx="828675" cy="0"/>
          </a:xfrm>
          <a:prstGeom prst="line">
            <a:avLst/>
          </a:prstGeom>
          <a:ln w="38100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DAAE93F7-1BDF-4E14-8B4C-EB6F269B8A48}"/>
              </a:ext>
            </a:extLst>
          </p:cNvPr>
          <p:cNvCxnSpPr>
            <a:cxnSpLocks/>
          </p:cNvCxnSpPr>
          <p:nvPr/>
        </p:nvCxnSpPr>
        <p:spPr>
          <a:xfrm>
            <a:off x="11189729" y="3252311"/>
            <a:ext cx="47195" cy="8623351"/>
          </a:xfrm>
          <a:prstGeom prst="line">
            <a:avLst/>
          </a:prstGeom>
          <a:ln w="38100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5AB6FEAB-C84F-4E37-8202-E698B94C3DE9}"/>
              </a:ext>
            </a:extLst>
          </p:cNvPr>
          <p:cNvCxnSpPr>
            <a:cxnSpLocks/>
          </p:cNvCxnSpPr>
          <p:nvPr/>
        </p:nvCxnSpPr>
        <p:spPr>
          <a:xfrm flipH="1">
            <a:off x="11162751" y="3271480"/>
            <a:ext cx="945547" cy="0"/>
          </a:xfrm>
          <a:prstGeom prst="line">
            <a:avLst/>
          </a:prstGeom>
          <a:ln w="28575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КТЖ :: PTC Holding">
            <a:extLst>
              <a:ext uri="{FF2B5EF4-FFF2-40B4-BE49-F238E27FC236}">
                <a16:creationId xmlns:a16="http://schemas.microsoft.com/office/drawing/2014/main" xmlns="" id="{51E1F991-1413-4FCD-AFCC-F6771FB1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049" y="4067185"/>
            <a:ext cx="1770341" cy="12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НАЦИОНАЛЬНАЯ ПАЛАТА ПРЕДПРИНИМАТЕЛЕЙ «АТАМЕКЕН» ПОДВЕЛА ИТОГИ ВЫБОРОВ В  РЕГИОНАЛЬНЫЕ СОВЕТЫ / Новости / Портал онлайн голосования НПП Атамекен">
            <a:extLst>
              <a:ext uri="{FF2B5EF4-FFF2-40B4-BE49-F238E27FC236}">
                <a16:creationId xmlns:a16="http://schemas.microsoft.com/office/drawing/2014/main" xmlns="" id="{DF78F80C-CA82-437A-BEE9-FD84B8BD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553" y="4234577"/>
            <a:ext cx="1473610" cy="75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827EFE20-741F-4414-A7DF-61DA87F5A05A}"/>
              </a:ext>
            </a:extLst>
          </p:cNvPr>
          <p:cNvGrpSpPr/>
          <p:nvPr/>
        </p:nvGrpSpPr>
        <p:grpSpPr>
          <a:xfrm>
            <a:off x="12992846" y="2707956"/>
            <a:ext cx="1157758" cy="1260457"/>
            <a:chOff x="1151485" y="3222240"/>
            <a:chExt cx="1157758" cy="1260457"/>
          </a:xfrm>
        </p:grpSpPr>
        <p:sp>
          <p:nvSpPr>
            <p:cNvPr id="57" name="Шестиугольник 56">
              <a:extLst>
                <a:ext uri="{FF2B5EF4-FFF2-40B4-BE49-F238E27FC236}">
                  <a16:creationId xmlns:a16="http://schemas.microsoft.com/office/drawing/2014/main" xmlns="" id="{9CD5892D-B3E9-4E86-A996-DB67D2B12E03}"/>
                </a:ext>
              </a:extLst>
            </p:cNvPr>
            <p:cNvSpPr/>
            <p:nvPr/>
          </p:nvSpPr>
          <p:spPr>
            <a:xfrm rot="5400000">
              <a:off x="1100135" y="3273590"/>
              <a:ext cx="1260457" cy="1157758"/>
            </a:xfrm>
            <a:prstGeom prst="hexagon">
              <a:avLst>
                <a:gd name="adj" fmla="val 29673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27000" sx="102000" sy="102000" algn="c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xmlns="" id="{A3608A43-4446-4DE7-B0E4-DE2EE6BA310B}"/>
                </a:ext>
              </a:extLst>
            </p:cNvPr>
            <p:cNvGrpSpPr/>
            <p:nvPr/>
          </p:nvGrpSpPr>
          <p:grpSpPr>
            <a:xfrm>
              <a:off x="1253340" y="3307941"/>
              <a:ext cx="886781" cy="998404"/>
              <a:chOff x="9104310" y="5199476"/>
              <a:chExt cx="886781" cy="998404"/>
            </a:xfrm>
          </p:grpSpPr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xmlns="" id="{127C2711-6D46-4F56-92CF-C74B7973497C}"/>
                  </a:ext>
                </a:extLst>
              </p:cNvPr>
              <p:cNvSpPr/>
              <p:nvPr/>
            </p:nvSpPr>
            <p:spPr>
              <a:xfrm>
                <a:off x="9104310" y="5859326"/>
                <a:ext cx="8867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МЮ РК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xmlns="" id="{CF5073EE-D75F-4735-B62B-6E2B31FAECD7}"/>
                  </a:ext>
                </a:extLst>
              </p:cNvPr>
              <p:cNvGrpSpPr/>
              <p:nvPr/>
            </p:nvGrpSpPr>
            <p:grpSpPr>
              <a:xfrm>
                <a:off x="9278647" y="5199476"/>
                <a:ext cx="599021" cy="693388"/>
                <a:chOff x="5171595" y="4042249"/>
                <a:chExt cx="599021" cy="693388"/>
              </a:xfrm>
            </p:grpSpPr>
            <p:pic>
              <p:nvPicPr>
                <p:cNvPr id="61" name="Рисунок 60">
                  <a:extLst>
                    <a:ext uri="{FF2B5EF4-FFF2-40B4-BE49-F238E27FC236}">
                      <a16:creationId xmlns:a16="http://schemas.microsoft.com/office/drawing/2014/main" xmlns="" id="{3C59E88A-9941-46E5-BFC9-A19C6CEB44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595" y="4136616"/>
                  <a:ext cx="599021" cy="599021"/>
                </a:xfrm>
                <a:prstGeom prst="rect">
                  <a:avLst/>
                </a:prstGeom>
              </p:spPr>
            </p:pic>
            <p:pic>
              <p:nvPicPr>
                <p:cNvPr id="62" name="Picture 2" descr="Государственные символы">
                  <a:extLst>
                    <a:ext uri="{FF2B5EF4-FFF2-40B4-BE49-F238E27FC236}">
                      <a16:creationId xmlns:a16="http://schemas.microsoft.com/office/drawing/2014/main" xmlns="" id="{676A5BEE-48DE-40EA-9195-A9AC33D5E8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4118" y="4042249"/>
                  <a:ext cx="223699" cy="111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88D571F7-1DC7-4CC2-AB2B-D91A13DA4215}"/>
              </a:ext>
            </a:extLst>
          </p:cNvPr>
          <p:cNvSpPr/>
          <p:nvPr/>
        </p:nvSpPr>
        <p:spPr>
          <a:xfrm>
            <a:off x="13031449" y="3957578"/>
            <a:ext cx="1080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ГБД Юр Лиц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5C01519-E62D-4BEC-8949-D3FA93852217}"/>
              </a:ext>
            </a:extLst>
          </p:cNvPr>
          <p:cNvSpPr/>
          <p:nvPr/>
        </p:nvSpPr>
        <p:spPr>
          <a:xfrm>
            <a:off x="14813260" y="3957578"/>
            <a:ext cx="190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Астана1(таможня, налоги),ОФД, ЭСФ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47583539-DFD7-4F1E-AB65-819A46EE3D3D}"/>
              </a:ext>
            </a:extLst>
          </p:cNvPr>
          <p:cNvGrpSpPr/>
          <p:nvPr/>
        </p:nvGrpSpPr>
        <p:grpSpPr>
          <a:xfrm>
            <a:off x="15185286" y="2695757"/>
            <a:ext cx="1157758" cy="1260457"/>
            <a:chOff x="1151485" y="3222240"/>
            <a:chExt cx="1157758" cy="126045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Шестиугольник 66">
              <a:extLst>
                <a:ext uri="{FF2B5EF4-FFF2-40B4-BE49-F238E27FC236}">
                  <a16:creationId xmlns:a16="http://schemas.microsoft.com/office/drawing/2014/main" xmlns="" id="{1A20CF82-D300-4CAA-9F4E-0203AD40EDA1}"/>
                </a:ext>
              </a:extLst>
            </p:cNvPr>
            <p:cNvSpPr/>
            <p:nvPr/>
          </p:nvSpPr>
          <p:spPr>
            <a:xfrm rot="5400000">
              <a:off x="1100135" y="3273590"/>
              <a:ext cx="1260457" cy="1157758"/>
            </a:xfrm>
            <a:prstGeom prst="hexagon">
              <a:avLst>
                <a:gd name="adj" fmla="val 29673"/>
                <a:gd name="vf" fmla="val 115470"/>
              </a:avLst>
            </a:prstGeom>
            <a:grpFill/>
            <a:ln>
              <a:noFill/>
            </a:ln>
            <a:effectLst>
              <a:outerShdw blurRad="127000" sx="102000" sy="102000" algn="c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49AC0E22-B3BF-439C-BA5A-34C33964B811}"/>
                </a:ext>
              </a:extLst>
            </p:cNvPr>
            <p:cNvGrpSpPr/>
            <p:nvPr/>
          </p:nvGrpSpPr>
          <p:grpSpPr>
            <a:xfrm>
              <a:off x="1253340" y="3307941"/>
              <a:ext cx="849913" cy="998404"/>
              <a:chOff x="9104310" y="5199476"/>
              <a:chExt cx="849913" cy="998404"/>
            </a:xfrm>
            <a:grpFill/>
          </p:grpSpPr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xmlns="" id="{E68AE244-AA4B-4970-B3B1-E99F142C2746}"/>
                  </a:ext>
                </a:extLst>
              </p:cNvPr>
              <p:cNvSpPr/>
              <p:nvPr/>
            </p:nvSpPr>
            <p:spPr>
              <a:xfrm>
                <a:off x="9104310" y="5859326"/>
                <a:ext cx="849913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МФ РК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xmlns="" id="{2DE0C6FB-709F-4C9E-A953-F2FC9164A552}"/>
                  </a:ext>
                </a:extLst>
              </p:cNvPr>
              <p:cNvGrpSpPr/>
              <p:nvPr/>
            </p:nvGrpSpPr>
            <p:grpSpPr>
              <a:xfrm>
                <a:off x="9278647" y="5199476"/>
                <a:ext cx="599021" cy="693388"/>
                <a:chOff x="5171595" y="4042249"/>
                <a:chExt cx="599021" cy="693388"/>
              </a:xfrm>
              <a:grpFill/>
            </p:grpSpPr>
            <p:pic>
              <p:nvPicPr>
                <p:cNvPr id="71" name="Рисунок 70">
                  <a:extLst>
                    <a:ext uri="{FF2B5EF4-FFF2-40B4-BE49-F238E27FC236}">
                      <a16:creationId xmlns:a16="http://schemas.microsoft.com/office/drawing/2014/main" xmlns="" id="{C23C7CF3-A966-4491-B2A2-F865A3BA4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595" y="4136616"/>
                  <a:ext cx="599021" cy="5990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2" name="Picture 2" descr="Государственные символы">
                  <a:extLst>
                    <a:ext uri="{FF2B5EF4-FFF2-40B4-BE49-F238E27FC236}">
                      <a16:creationId xmlns:a16="http://schemas.microsoft.com/office/drawing/2014/main" xmlns="" id="{A2DC1B99-2D63-4A6B-B9C3-23D631D38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4118" y="4042249"/>
                  <a:ext cx="223699" cy="11185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9847D3EC-4C35-4FC4-AEA0-7D5BAC4224B1}"/>
              </a:ext>
            </a:extLst>
          </p:cNvPr>
          <p:cNvSpPr/>
          <p:nvPr/>
        </p:nvSpPr>
        <p:spPr>
          <a:xfrm>
            <a:off x="18395830" y="5254504"/>
            <a:ext cx="2103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Экспортный сертификат и СТ-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KZ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13BEF071-99AF-4E0E-AF19-CAD4D608976B}"/>
              </a:ext>
            </a:extLst>
          </p:cNvPr>
          <p:cNvSpPr/>
          <p:nvPr/>
        </p:nvSpPr>
        <p:spPr>
          <a:xfrm>
            <a:off x="17142173" y="3957578"/>
            <a:ext cx="2268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Ветеринарная справка, ФИТО сертификат 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C43C8131-E2C5-4BF4-88C2-7CB0DF3A05B2}"/>
              </a:ext>
            </a:extLst>
          </p:cNvPr>
          <p:cNvSpPr/>
          <p:nvPr/>
        </p:nvSpPr>
        <p:spPr>
          <a:xfrm>
            <a:off x="19404358" y="3957578"/>
            <a:ext cx="2103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E-license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06917A0C-E380-4FDE-BCAD-5A72C433E977}"/>
              </a:ext>
            </a:extLst>
          </p:cNvPr>
          <p:cNvSpPr/>
          <p:nvPr/>
        </p:nvSpPr>
        <p:spPr>
          <a:xfrm>
            <a:off x="13602206" y="5282774"/>
            <a:ext cx="2103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Маршруты, стоимость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32327B78-CE8A-4667-A053-89B8877E7EDC}"/>
              </a:ext>
            </a:extLst>
          </p:cNvPr>
          <p:cNvSpPr/>
          <p:nvPr/>
        </p:nvSpPr>
        <p:spPr>
          <a:xfrm>
            <a:off x="15904890" y="5282774"/>
            <a:ext cx="2103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Финансирование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0A509FE9-E651-4498-8870-F23D77B42A3A}"/>
              </a:ext>
            </a:extLst>
          </p:cNvPr>
          <p:cNvGrpSpPr/>
          <p:nvPr/>
        </p:nvGrpSpPr>
        <p:grpSpPr>
          <a:xfrm>
            <a:off x="17697381" y="2707956"/>
            <a:ext cx="1157758" cy="1260457"/>
            <a:chOff x="1151485" y="3222240"/>
            <a:chExt cx="1157758" cy="126045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xmlns="" id="{92187DCD-4355-4DF9-BADF-5A22058438C7}"/>
                </a:ext>
              </a:extLst>
            </p:cNvPr>
            <p:cNvSpPr/>
            <p:nvPr/>
          </p:nvSpPr>
          <p:spPr>
            <a:xfrm rot="5400000">
              <a:off x="1100135" y="3273590"/>
              <a:ext cx="1260457" cy="1157758"/>
            </a:xfrm>
            <a:prstGeom prst="hexagon">
              <a:avLst>
                <a:gd name="adj" fmla="val 29673"/>
                <a:gd name="vf" fmla="val 115470"/>
              </a:avLst>
            </a:prstGeom>
            <a:grpFill/>
            <a:ln>
              <a:noFill/>
            </a:ln>
            <a:effectLst>
              <a:outerShdw blurRad="127000" sx="102000" sy="102000" algn="c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xmlns="" id="{409F0C6F-F693-455A-AED5-8724B5823C4B}"/>
                </a:ext>
              </a:extLst>
            </p:cNvPr>
            <p:cNvGrpSpPr/>
            <p:nvPr/>
          </p:nvGrpSpPr>
          <p:grpSpPr>
            <a:xfrm>
              <a:off x="1253340" y="3307941"/>
              <a:ext cx="951094" cy="998404"/>
              <a:chOff x="9104310" y="5199476"/>
              <a:chExt cx="951094" cy="998404"/>
            </a:xfrm>
            <a:grpFill/>
          </p:grpSpPr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CDEB37AC-E790-458C-A79B-A40DF8AE3BC9}"/>
                  </a:ext>
                </a:extLst>
              </p:cNvPr>
              <p:cNvSpPr/>
              <p:nvPr/>
            </p:nvSpPr>
            <p:spPr>
              <a:xfrm>
                <a:off x="9104310" y="5859326"/>
                <a:ext cx="951094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МСХ РК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82" name="Группа 81">
                <a:extLst>
                  <a:ext uri="{FF2B5EF4-FFF2-40B4-BE49-F238E27FC236}">
                    <a16:creationId xmlns:a16="http://schemas.microsoft.com/office/drawing/2014/main" xmlns="" id="{322BFB0C-EBDE-4725-9E3F-E6565F45CC60}"/>
                  </a:ext>
                </a:extLst>
              </p:cNvPr>
              <p:cNvGrpSpPr/>
              <p:nvPr/>
            </p:nvGrpSpPr>
            <p:grpSpPr>
              <a:xfrm>
                <a:off x="9278647" y="5199476"/>
                <a:ext cx="599021" cy="693388"/>
                <a:chOff x="5171595" y="4042249"/>
                <a:chExt cx="599021" cy="693388"/>
              </a:xfrm>
              <a:grpFill/>
            </p:grpSpPr>
            <p:pic>
              <p:nvPicPr>
                <p:cNvPr id="83" name="Рисунок 82">
                  <a:extLst>
                    <a:ext uri="{FF2B5EF4-FFF2-40B4-BE49-F238E27FC236}">
                      <a16:creationId xmlns:a16="http://schemas.microsoft.com/office/drawing/2014/main" xmlns="" id="{09065416-D002-419A-B66F-D6054ACF1F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595" y="4136616"/>
                  <a:ext cx="599021" cy="5990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4" name="Picture 2" descr="Государственные символы">
                  <a:extLst>
                    <a:ext uri="{FF2B5EF4-FFF2-40B4-BE49-F238E27FC236}">
                      <a16:creationId xmlns:a16="http://schemas.microsoft.com/office/drawing/2014/main" xmlns="" id="{08D8B7EA-E932-40DD-8B2D-14F8EDD60C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4118" y="4042249"/>
                  <a:ext cx="223699" cy="1118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CA42297D-1ADF-4C0A-97F5-FE5739171AF3}"/>
              </a:ext>
            </a:extLst>
          </p:cNvPr>
          <p:cNvGrpSpPr/>
          <p:nvPr/>
        </p:nvGrpSpPr>
        <p:grpSpPr>
          <a:xfrm>
            <a:off x="19876221" y="2707956"/>
            <a:ext cx="1159316" cy="1260457"/>
            <a:chOff x="1151485" y="3222240"/>
            <a:chExt cx="1159316" cy="126045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6" name="Шестиугольник 85">
              <a:extLst>
                <a:ext uri="{FF2B5EF4-FFF2-40B4-BE49-F238E27FC236}">
                  <a16:creationId xmlns:a16="http://schemas.microsoft.com/office/drawing/2014/main" xmlns="" id="{501AECED-ABE6-4ABF-AA21-ED14884FFF3E}"/>
                </a:ext>
              </a:extLst>
            </p:cNvPr>
            <p:cNvSpPr/>
            <p:nvPr/>
          </p:nvSpPr>
          <p:spPr>
            <a:xfrm rot="5400000">
              <a:off x="1100135" y="3273590"/>
              <a:ext cx="1260457" cy="1157758"/>
            </a:xfrm>
            <a:prstGeom prst="hexagon">
              <a:avLst>
                <a:gd name="adj" fmla="val 29673"/>
                <a:gd name="vf" fmla="val 115470"/>
              </a:avLst>
            </a:prstGeom>
            <a:grpFill/>
            <a:ln>
              <a:noFill/>
            </a:ln>
            <a:effectLst>
              <a:outerShdw blurRad="127000" sx="102000" sy="102000" algn="c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xmlns="" id="{6EDB056B-E06B-4356-8B42-8DD383DBF5BA}"/>
                </a:ext>
              </a:extLst>
            </p:cNvPr>
            <p:cNvGrpSpPr/>
            <p:nvPr/>
          </p:nvGrpSpPr>
          <p:grpSpPr>
            <a:xfrm>
              <a:off x="1227940" y="3307941"/>
              <a:ext cx="1082861" cy="998404"/>
              <a:chOff x="9078910" y="5199476"/>
              <a:chExt cx="1082861" cy="998404"/>
            </a:xfrm>
            <a:grpFill/>
          </p:grpSpPr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xmlns="" id="{F7172A13-9E18-47DD-9057-65D6FEB6E122}"/>
                  </a:ext>
                </a:extLst>
              </p:cNvPr>
              <p:cNvSpPr/>
              <p:nvPr/>
            </p:nvSpPr>
            <p:spPr>
              <a:xfrm>
                <a:off x="9078910" y="5859326"/>
                <a:ext cx="1082861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МЦРИАП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92" name="Группа 91">
                <a:extLst>
                  <a:ext uri="{FF2B5EF4-FFF2-40B4-BE49-F238E27FC236}">
                    <a16:creationId xmlns:a16="http://schemas.microsoft.com/office/drawing/2014/main" xmlns="" id="{FA804D05-88BD-4AF6-BCB4-4EBC07E8C0DA}"/>
                  </a:ext>
                </a:extLst>
              </p:cNvPr>
              <p:cNvGrpSpPr/>
              <p:nvPr/>
            </p:nvGrpSpPr>
            <p:grpSpPr>
              <a:xfrm>
                <a:off x="9278647" y="5199476"/>
                <a:ext cx="599021" cy="693388"/>
                <a:chOff x="5171595" y="4042249"/>
                <a:chExt cx="599021" cy="693388"/>
              </a:xfrm>
              <a:grpFill/>
            </p:grpSpPr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xmlns="" id="{242956F5-1D98-40F8-90AD-017AA9F69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595" y="4136616"/>
                  <a:ext cx="599021" cy="5990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4" name="Picture 2" descr="Государственные символы">
                  <a:extLst>
                    <a:ext uri="{FF2B5EF4-FFF2-40B4-BE49-F238E27FC236}">
                      <a16:creationId xmlns:a16="http://schemas.microsoft.com/office/drawing/2014/main" xmlns="" id="{8B7B62C6-99DD-498C-A9C4-C716137ED6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4118" y="4042249"/>
                  <a:ext cx="223699" cy="111850"/>
                </a:xfrm>
                <a:prstGeom prst="rect">
                  <a:avLst/>
                </a:prstGeom>
                <a:grpFill/>
              </p:spPr>
            </p:pic>
          </p:grpSp>
        </p:grpSp>
      </p:grpSp>
      <p:pic>
        <p:nvPicPr>
          <p:cNvPr id="95" name="Picture 2" descr="Национальный управляющий холдинг &quot;Байтерек&quot;">
            <a:extLst>
              <a:ext uri="{FF2B5EF4-FFF2-40B4-BE49-F238E27FC236}">
                <a16:creationId xmlns:a16="http://schemas.microsoft.com/office/drawing/2014/main" xmlns="" id="{7CE7FD12-C4E4-4B33-BE3B-67BD72F3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755" y="4101071"/>
            <a:ext cx="849312" cy="10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1783665F-B8E0-4DAB-B39D-7BDEC1A74DDD}"/>
              </a:ext>
            </a:extLst>
          </p:cNvPr>
          <p:cNvSpPr/>
          <p:nvPr/>
        </p:nvSpPr>
        <p:spPr>
          <a:xfrm>
            <a:off x="12838205" y="6003966"/>
            <a:ext cx="2994355" cy="798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ИС «Меры поддержки экспортеров»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до 10 услуг)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DBE6844B-8495-40AC-B85C-C693F5208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36" y="7102611"/>
            <a:ext cx="1899190" cy="735318"/>
          </a:xfrm>
          <a:prstGeom prst="rect">
            <a:avLst/>
          </a:prstGeom>
        </p:spPr>
      </p:pic>
      <p:pic>
        <p:nvPicPr>
          <p:cNvPr id="99" name="Picture 2" descr="https://tradeinfo.kz/media/ktp.png">
            <a:extLst>
              <a:ext uri="{FF2B5EF4-FFF2-40B4-BE49-F238E27FC236}">
                <a16:creationId xmlns:a16="http://schemas.microsoft.com/office/drawing/2014/main" xmlns="" id="{050E5C1F-9DF1-47B2-AF16-6120123D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712" y="7166170"/>
            <a:ext cx="2523872" cy="6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Google Shape;183;p24">
            <a:extLst>
              <a:ext uri="{FF2B5EF4-FFF2-40B4-BE49-F238E27FC236}">
                <a16:creationId xmlns:a16="http://schemas.microsoft.com/office/drawing/2014/main" xmlns="" id="{C362DB99-621D-4E9A-991D-BB57B1094627}"/>
              </a:ext>
            </a:extLst>
          </p:cNvPr>
          <p:cNvSpPr/>
          <p:nvPr/>
        </p:nvSpPr>
        <p:spPr>
          <a:xfrm>
            <a:off x="16120262" y="6003966"/>
            <a:ext cx="2424664" cy="798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Аналитический портал по торговле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QDATA 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Google Shape;183;p24">
            <a:extLst>
              <a:ext uri="{FF2B5EF4-FFF2-40B4-BE49-F238E27FC236}">
                <a16:creationId xmlns:a16="http://schemas.microsoft.com/office/drawing/2014/main" xmlns="" id="{92BE1890-5842-4529-9309-6ACF79A76F4C}"/>
              </a:ext>
            </a:extLst>
          </p:cNvPr>
          <p:cNvSpPr/>
          <p:nvPr/>
        </p:nvSpPr>
        <p:spPr>
          <a:xfrm>
            <a:off x="18924125" y="6004657"/>
            <a:ext cx="2550735" cy="798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TRADERADAR.KZ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Google Shape;183;p24">
            <a:extLst>
              <a:ext uri="{FF2B5EF4-FFF2-40B4-BE49-F238E27FC236}">
                <a16:creationId xmlns:a16="http://schemas.microsoft.com/office/drawing/2014/main" xmlns="" id="{6A5CDBE6-7C04-4061-B3BA-564399D124D9}"/>
              </a:ext>
            </a:extLst>
          </p:cNvPr>
          <p:cNvSpPr/>
          <p:nvPr/>
        </p:nvSpPr>
        <p:spPr>
          <a:xfrm>
            <a:off x="12852516" y="7061327"/>
            <a:ext cx="2980043" cy="79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Ситуационный центр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анализу и прогнозированию цен на СЗПТ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9171E7F4-FCE0-4636-81C3-0D47AF776D0D}"/>
              </a:ext>
            </a:extLst>
          </p:cNvPr>
          <p:cNvSpPr/>
          <p:nvPr/>
        </p:nvSpPr>
        <p:spPr>
          <a:xfrm>
            <a:off x="13590265" y="8963932"/>
            <a:ext cx="7868293" cy="5727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Подбор потенциального покупателя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09E8B38C-E4B6-47B3-92A0-D08382BAF8C5}"/>
              </a:ext>
            </a:extLst>
          </p:cNvPr>
          <p:cNvSpPr/>
          <p:nvPr/>
        </p:nvSpPr>
        <p:spPr>
          <a:xfrm>
            <a:off x="13595619" y="8196905"/>
            <a:ext cx="9858628" cy="636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Доступная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интерактивная аналитика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по экспорту, логистике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2FE939BE-92A2-47F0-8578-77D59ACDFEBB}"/>
              </a:ext>
            </a:extLst>
          </p:cNvPr>
          <p:cNvSpPr/>
          <p:nvPr/>
        </p:nvSpPr>
        <p:spPr>
          <a:xfrm>
            <a:off x="13606594" y="9673313"/>
            <a:ext cx="9900816" cy="6815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Оперативная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обратная связь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с экспортерами 24/7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1BE48319-A1F5-45D5-9B96-BFF03EEA8FAA}"/>
              </a:ext>
            </a:extLst>
          </p:cNvPr>
          <p:cNvSpPr/>
          <p:nvPr/>
        </p:nvSpPr>
        <p:spPr>
          <a:xfrm>
            <a:off x="13606594" y="10462399"/>
            <a:ext cx="9900815" cy="439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Онлайн-витрина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их товаров и услуг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A81C36C2-7D0A-413D-B14B-36252EB7E082}"/>
              </a:ext>
            </a:extLst>
          </p:cNvPr>
          <p:cNvSpPr txBox="1"/>
          <p:nvPr/>
        </p:nvSpPr>
        <p:spPr>
          <a:xfrm>
            <a:off x="1714300" y="10304560"/>
            <a:ext cx="770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15-20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Кол-во вовлеченных ГО и организаций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1612949-EA11-418F-8D83-47B384FA8733}"/>
              </a:ext>
            </a:extLst>
          </p:cNvPr>
          <p:cNvSpPr txBox="1"/>
          <p:nvPr/>
        </p:nvSpPr>
        <p:spPr>
          <a:xfrm>
            <a:off x="1714300" y="11079260"/>
            <a:ext cx="903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38-45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Кол-во необходимых документов вручную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87E6B248-1898-4C2E-8D09-4431DC6490FB}"/>
              </a:ext>
            </a:extLst>
          </p:cNvPr>
          <p:cNvSpPr txBox="1"/>
          <p:nvPr/>
        </p:nvSpPr>
        <p:spPr>
          <a:xfrm>
            <a:off x="1771973" y="11907585"/>
            <a:ext cx="77275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Кол-во дней подготовки к экспорту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62C29CBD-55F0-4CDE-9640-7177D1301C0D}"/>
              </a:ext>
            </a:extLst>
          </p:cNvPr>
          <p:cNvSpPr/>
          <p:nvPr/>
        </p:nvSpPr>
        <p:spPr>
          <a:xfrm>
            <a:off x="13314813" y="11487508"/>
            <a:ext cx="401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Единая точка доступа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 всем экспортным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процедурам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DCA6BA07-5A6D-4A88-A05A-C3A3BBBAE266}"/>
              </a:ext>
            </a:extLst>
          </p:cNvPr>
          <p:cNvSpPr/>
          <p:nvPr/>
        </p:nvSpPr>
        <p:spPr>
          <a:xfrm>
            <a:off x="16897370" y="11379193"/>
            <a:ext cx="3036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Оперативное взаимодействие с контролирующими органами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D9DC9594-94DA-4E3B-B4A5-AB62588E7221}"/>
              </a:ext>
            </a:extLst>
          </p:cNvPr>
          <p:cNvSpPr/>
          <p:nvPr/>
        </p:nvSpPr>
        <p:spPr>
          <a:xfrm>
            <a:off x="20120225" y="11382453"/>
            <a:ext cx="401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Экспертная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техническая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поддержка</a:t>
            </a:r>
          </a:p>
        </p:txBody>
      </p:sp>
      <p:pic>
        <p:nvPicPr>
          <p:cNvPr id="121" name="Рисунок 120" descr="Шестеренки">
            <a:extLst>
              <a:ext uri="{FF2B5EF4-FFF2-40B4-BE49-F238E27FC236}">
                <a16:creationId xmlns:a16="http://schemas.microsoft.com/office/drawing/2014/main" xmlns="" id="{DC04A793-3B85-4AFF-9CDB-BDE6451D4D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6239389" y="11495803"/>
            <a:ext cx="694739" cy="792376"/>
          </a:xfrm>
          <a:prstGeom prst="rect">
            <a:avLst/>
          </a:prstGeom>
        </p:spPr>
      </p:pic>
      <p:pic>
        <p:nvPicPr>
          <p:cNvPr id="122" name="Рисунок 121" descr="Попасть в яблочко">
            <a:extLst>
              <a:ext uri="{FF2B5EF4-FFF2-40B4-BE49-F238E27FC236}">
                <a16:creationId xmlns:a16="http://schemas.microsoft.com/office/drawing/2014/main" xmlns="" id="{F0E24632-3BFC-4DEA-8487-1B226E626E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2630253" y="11519234"/>
            <a:ext cx="624390" cy="649769"/>
          </a:xfrm>
          <a:prstGeom prst="rect">
            <a:avLst/>
          </a:prstGeom>
        </p:spPr>
      </p:pic>
      <p:pic>
        <p:nvPicPr>
          <p:cNvPr id="124" name="Рисунок 123" descr="Центр обработки вызовов">
            <a:extLst>
              <a:ext uri="{FF2B5EF4-FFF2-40B4-BE49-F238E27FC236}">
                <a16:creationId xmlns:a16="http://schemas.microsoft.com/office/drawing/2014/main" xmlns="" id="{972B0532-F449-435C-8167-8D9FC313BB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368887" y="11474340"/>
            <a:ext cx="584775" cy="773420"/>
          </a:xfrm>
          <a:prstGeom prst="rect">
            <a:avLst/>
          </a:prstGeom>
        </p:spPr>
      </p:pic>
      <p:pic>
        <p:nvPicPr>
          <p:cNvPr id="4" name="Рисунок 3" descr="Статистика">
            <a:extLst>
              <a:ext uri="{FF2B5EF4-FFF2-40B4-BE49-F238E27FC236}">
                <a16:creationId xmlns:a16="http://schemas.microsoft.com/office/drawing/2014/main" xmlns="" id="{713AD894-D37E-4F63-AE97-1FA3EC0117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2835052" y="8206056"/>
            <a:ext cx="646326" cy="646326"/>
          </a:xfrm>
          <a:prstGeom prst="rect">
            <a:avLst/>
          </a:prstGeom>
        </p:spPr>
      </p:pic>
      <p:pic>
        <p:nvPicPr>
          <p:cNvPr id="6" name="Рисунок 5" descr="Пользователи">
            <a:extLst>
              <a:ext uri="{FF2B5EF4-FFF2-40B4-BE49-F238E27FC236}">
                <a16:creationId xmlns:a16="http://schemas.microsoft.com/office/drawing/2014/main" xmlns="" id="{4F931266-4599-4A70-AF5F-4541EA12B7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2867648" y="8927787"/>
            <a:ext cx="646326" cy="646326"/>
          </a:xfrm>
          <a:prstGeom prst="rect">
            <a:avLst/>
          </a:prstGeom>
        </p:spPr>
      </p:pic>
      <p:pic>
        <p:nvPicPr>
          <p:cNvPr id="8" name="Рисунок 7" descr="Конференц-зал">
            <a:extLst>
              <a:ext uri="{FF2B5EF4-FFF2-40B4-BE49-F238E27FC236}">
                <a16:creationId xmlns:a16="http://schemas.microsoft.com/office/drawing/2014/main" xmlns="" id="{66139B6B-6116-4B55-A3BC-5F3595BF04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2883977" y="9644164"/>
            <a:ext cx="646326" cy="646326"/>
          </a:xfrm>
          <a:prstGeom prst="rect">
            <a:avLst/>
          </a:prstGeom>
        </p:spPr>
      </p:pic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xmlns="" id="{A04CFDF5-A85A-43A9-AF42-3F65150BAB5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2896956" y="10411517"/>
            <a:ext cx="646326" cy="646326"/>
          </a:xfrm>
          <a:prstGeom prst="rect">
            <a:avLst/>
          </a:prstGeom>
        </p:spPr>
      </p:pic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xmlns="" id="{510F9C7A-FB6B-4546-9E1B-CA64D1E4CA28}"/>
              </a:ext>
            </a:extLst>
          </p:cNvPr>
          <p:cNvCxnSpPr/>
          <p:nvPr/>
        </p:nvCxnSpPr>
        <p:spPr>
          <a:xfrm>
            <a:off x="11221186" y="11864671"/>
            <a:ext cx="828675" cy="0"/>
          </a:xfrm>
          <a:prstGeom prst="line">
            <a:avLst/>
          </a:prstGeom>
          <a:ln w="38100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xmlns="" id="{510F9C7A-FB6B-4546-9E1B-CA64D1E4CA28}"/>
              </a:ext>
            </a:extLst>
          </p:cNvPr>
          <p:cNvCxnSpPr/>
          <p:nvPr/>
        </p:nvCxnSpPr>
        <p:spPr>
          <a:xfrm>
            <a:off x="11213326" y="9673313"/>
            <a:ext cx="828675" cy="0"/>
          </a:xfrm>
          <a:prstGeom prst="line">
            <a:avLst/>
          </a:prstGeom>
          <a:ln w="38100">
            <a:solidFill>
              <a:srgbClr val="00396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ject 18"/>
          <p:cNvSpPr/>
          <p:nvPr/>
        </p:nvSpPr>
        <p:spPr>
          <a:xfrm>
            <a:off x="12124923" y="2436153"/>
            <a:ext cx="10212563" cy="3318608"/>
          </a:xfrm>
          <a:custGeom>
            <a:avLst/>
            <a:gdLst/>
            <a:ahLst/>
            <a:cxnLst/>
            <a:rect l="l" t="t" r="r" b="b"/>
            <a:pathLst>
              <a:path w="3941445" h="1262379">
                <a:moveTo>
                  <a:pt x="3799685" y="1261835"/>
                </a:moveTo>
                <a:lnTo>
                  <a:pt x="141482" y="1261835"/>
                </a:lnTo>
                <a:lnTo>
                  <a:pt x="0" y="1120353"/>
                </a:lnTo>
                <a:lnTo>
                  <a:pt x="0" y="141482"/>
                </a:lnTo>
                <a:lnTo>
                  <a:pt x="141482" y="0"/>
                </a:lnTo>
                <a:lnTo>
                  <a:pt x="3799685" y="0"/>
                </a:lnTo>
                <a:lnTo>
                  <a:pt x="3941167" y="141482"/>
                </a:lnTo>
                <a:lnTo>
                  <a:pt x="3941167" y="1120353"/>
                </a:lnTo>
                <a:lnTo>
                  <a:pt x="3799685" y="1261835"/>
                </a:lnTo>
                <a:close/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445844" y="6020981"/>
            <a:ext cx="524505" cy="1494195"/>
          </a:xfrm>
          <a:prstGeom prst="rect">
            <a:avLst/>
          </a:prstGeom>
        </p:spPr>
      </p:pic>
      <p:sp>
        <p:nvSpPr>
          <p:cNvPr id="111" name="Заголовок 1">
            <a:extLst>
              <a:ext uri="{FF2B5EF4-FFF2-40B4-BE49-F238E27FC236}">
                <a16:creationId xmlns:a16="http://schemas.microsoft.com/office/drawing/2014/main" xmlns="" id="{8BD8221F-AA83-4C73-961A-FDDF06087649}"/>
              </a:ext>
            </a:extLst>
          </p:cNvPr>
          <p:cNvSpPr txBox="1">
            <a:spLocks/>
          </p:cNvSpPr>
          <p:nvPr/>
        </p:nvSpPr>
        <p:spPr>
          <a:xfrm>
            <a:off x="4089684" y="124675"/>
            <a:ext cx="17588586" cy="1099095"/>
          </a:xfrm>
          <a:prstGeom prst="rect">
            <a:avLst/>
          </a:prstGeom>
        </p:spPr>
        <p:txBody>
          <a:bodyPr lIns="227573" tIns="113787" rIns="227573" bIns="113787">
            <a:normAutofit fontScale="92500"/>
          </a:bodyPr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4812">
              <a:defRPr/>
            </a:pPr>
            <a:r>
              <a:rPr lang="ru-RU" sz="48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>
                <a:solidFill>
                  <a:srgbClr val="2C567A"/>
                </a:solidFill>
                <a:latin typeface="Arial"/>
              </a:rPr>
              <a:t>Единая физическая и цифровая платформа поддержки экспорта</a:t>
            </a:r>
          </a:p>
        </p:txBody>
      </p:sp>
    </p:spTree>
    <p:extLst>
      <p:ext uri="{BB962C8B-B14F-4D97-AF65-F5344CB8AC3E}">
        <p14:creationId xmlns:p14="http://schemas.microsoft.com/office/powerpoint/2010/main" val="179626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9D4F-6A3A-4A7C-AE21-F61FDAF7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376" y="238803"/>
            <a:ext cx="9258531" cy="819976"/>
          </a:xfrm>
        </p:spPr>
        <p:txBody>
          <a:bodyPr/>
          <a:lstStyle/>
          <a:p>
            <a:r>
              <a:rPr lang="ru-RU" sz="4400" dirty="0">
                <a:solidFill>
                  <a:srgbClr val="2C567A"/>
                </a:solidFill>
                <a:latin typeface="Arial"/>
                <a:ea typeface="+mn-ea"/>
                <a:cs typeface="+mn-cs"/>
              </a:rPr>
              <a:t>Законодательные инициативы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C625463-F6C4-486C-9020-69ECDBFB3EAB}"/>
              </a:ext>
            </a:extLst>
          </p:cNvPr>
          <p:cNvSpPr/>
          <p:nvPr/>
        </p:nvSpPr>
        <p:spPr>
          <a:xfrm>
            <a:off x="872490" y="2625924"/>
            <a:ext cx="10169015" cy="82484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59" fontAlgn="base">
              <a:spcAft>
                <a:spcPts val="1200"/>
              </a:spcAft>
              <a:buClr>
                <a:srgbClr val="2C567A"/>
              </a:buClr>
              <a:buAutoNum type="arabicPeriod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  Законопроект «О защите прав потребителей»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(в новой редакции)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и сопутствующий к нему законопроект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(внедрение института Омбудсмена, упрощение алгоритма разрешения споров).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Внесен в Мажилис в июня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т.г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</a:endParaRPr>
          </a:p>
          <a:p>
            <a:pPr indent="-342900" algn="just" defTabSz="1219159" fontAlgn="base">
              <a:spcAft>
                <a:spcPts val="1200"/>
              </a:spcAft>
              <a:buClr>
                <a:srgbClr val="2C567A"/>
              </a:buClr>
              <a:buFontTx/>
              <a:buAutoNum type="arabicPeriod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 Законопроект по вопросам обеспечения мер по развитию и продвижению экспорта отечественных обработанных товаров (работ, услуг) на внешние рынки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(создание экспортно-кредитного агентства).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Внесен в Сенат в ноябре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т.г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3.</a:t>
            </a:r>
            <a:r>
              <a:rPr lang="ru-RU" sz="2800" b="1" dirty="0">
                <a:solidFill>
                  <a:srgbClr val="00656D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Законопроект по вопросам дебюрократизации в сфере регулирования торговой деятельности и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техрегулирования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(исключение излишних норм в отраслевых законах с переносом их в Положение МТИ).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Находится на визировании в госорганах.</a:t>
            </a: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4. Законопроект по вопросам определения страны происхождения товаров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(создание реестра товаров казахстанского происхождения).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Аналогичные нормы инициированы депутатами Сената Парламента РК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(законопроект, инициированный депутатами Парламента внесен в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АПр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).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382033D-1237-4E58-9222-D0D036A333AC}"/>
              </a:ext>
            </a:extLst>
          </p:cNvPr>
          <p:cNvSpPr/>
          <p:nvPr/>
        </p:nvSpPr>
        <p:spPr>
          <a:xfrm>
            <a:off x="872489" y="1441407"/>
            <a:ext cx="10169015" cy="98488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3600" dirty="0">
                <a:solidFill>
                  <a:schemeClr val="bg1"/>
                </a:solidFill>
                <a:latin typeface="Arial "/>
              </a:rPr>
              <a:t>Законопроекты Министерства</a:t>
            </a:r>
          </a:p>
          <a:p>
            <a:pPr algn="ctr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12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9E51AF2-CB43-4C9C-B02B-145014203C21}"/>
              </a:ext>
            </a:extLst>
          </p:cNvPr>
          <p:cNvSpPr/>
          <p:nvPr/>
        </p:nvSpPr>
        <p:spPr>
          <a:xfrm>
            <a:off x="12035675" y="1408844"/>
            <a:ext cx="10525674" cy="13542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59" fontAlgn="base">
              <a:spcAft>
                <a:spcPts val="800"/>
              </a:spcAft>
              <a:buClr>
                <a:srgbClr val="2C567A"/>
              </a:buClr>
            </a:pPr>
            <a:r>
              <a:rPr lang="ru-RU" sz="3600" dirty="0">
                <a:solidFill>
                  <a:schemeClr val="bg1"/>
                </a:solidFill>
                <a:latin typeface="Arial "/>
              </a:rPr>
              <a:t>Поправки МТИ в законопроектах, </a:t>
            </a:r>
          </a:p>
          <a:p>
            <a:pPr algn="ctr" defTabSz="1219159" fontAlgn="base">
              <a:spcAft>
                <a:spcPts val="800"/>
              </a:spcAft>
              <a:buClr>
                <a:srgbClr val="2C567A"/>
              </a:buClr>
            </a:pPr>
            <a:r>
              <a:rPr lang="ru-RU" sz="3600" dirty="0">
                <a:solidFill>
                  <a:schemeClr val="bg1"/>
                </a:solidFill>
                <a:latin typeface="Arial "/>
              </a:rPr>
              <a:t>ведущих другими госорганами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1D5D4D5-43F8-4463-8C84-0C91EC80F626}"/>
              </a:ext>
            </a:extLst>
          </p:cNvPr>
          <p:cNvSpPr/>
          <p:nvPr/>
        </p:nvSpPr>
        <p:spPr>
          <a:xfrm>
            <a:off x="11936172" y="6349329"/>
            <a:ext cx="4942382" cy="1446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1400" b="1" dirty="0">
                <a:solidFill>
                  <a:srgbClr val="00656D"/>
                </a:solidFill>
                <a:latin typeface="Arial "/>
                <a:cs typeface="Arial" panose="020B0604020202020204" pitchFamily="34" charset="0"/>
              </a:rPr>
              <a:t> </a:t>
            </a: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1400" b="1" dirty="0">
              <a:solidFill>
                <a:srgbClr val="00656D"/>
              </a:solidFill>
              <a:latin typeface="Arial "/>
              <a:cs typeface="Arial" panose="020B0604020202020204" pitchFamily="34" charset="0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1400" b="1" dirty="0">
              <a:solidFill>
                <a:srgbClr val="00656D"/>
              </a:solidFill>
              <a:latin typeface="Arial "/>
              <a:cs typeface="Arial" panose="020B0604020202020204" pitchFamily="34" charset="0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1600" spc="-4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60E66EB-B877-4CD3-8534-4CBA0D83DA0D}"/>
              </a:ext>
            </a:extLst>
          </p:cNvPr>
          <p:cNvSpPr/>
          <p:nvPr/>
        </p:nvSpPr>
        <p:spPr>
          <a:xfrm>
            <a:off x="12035675" y="2876636"/>
            <a:ext cx="10327020" cy="11603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92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1. Поправки, регламентирующие ужесточение регуляторных требований, направленных на недопущение устранения конкуренции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(законопроект по вопросам биржевой торговли, инициированный депутатами Мажилиса Парламента)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Проект заключения Правительства внесен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АПр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1 декабря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т.г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 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</a:endParaRPr>
          </a:p>
          <a:p>
            <a:pPr algn="just" defTabSz="914392"/>
            <a:endParaRPr lang="ru-RU" sz="20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 defTabSz="914392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2. Введение мер государственной поддержки субъектам внутренней торговли, исключение </a:t>
            </a:r>
            <a:r>
              <a:rPr lang="kk-KZ" sz="28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пороговых и предельных цен на СЗПТ, продление срока модернизации рынков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(законопроект по вопросам ведения бизнеса (разработчик - МНЭ).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Внесен в Мажилис в июне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т.г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914392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914392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3. Внедрение национального каталога товаров, совершенствование порядка введения маркировки и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прослеживаемости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товаров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законопроект по вопросам защиты прав потребителей (разработчик - МТИ).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Внесен в Мажилис в июне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т.г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defTabSz="914392"/>
            <a:endParaRPr lang="ru-RU" sz="2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4. Исключающие и смягчающие административную ответственность в сфере технического регулирования и метрологии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(законопроект по вопросам КоАП (разработчик - МЮ).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 Внесен в Мажилис в июне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т.г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</a:rPr>
              <a:t>.</a:t>
            </a: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1219159" fontAlgn="base">
              <a:spcAft>
                <a:spcPts val="1200"/>
              </a:spcAft>
              <a:buClr>
                <a:srgbClr val="2C567A"/>
              </a:buClr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914392"/>
            <a:endParaRPr lang="ru-RU" sz="3200" dirty="0">
              <a:ea typeface="Calibri" panose="020F0502020204030204" pitchFamily="34" charset="0"/>
              <a:cs typeface="Arial" panose="020B0604020202020204" pitchFamily="34" charset="0"/>
              <a:sym typeface="Arial Narrow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4FB23F0A-CBA6-4AC7-AFB1-EA279AE0FB41}"/>
              </a:ext>
            </a:extLst>
          </p:cNvPr>
          <p:cNvCxnSpPr>
            <a:cxnSpLocks/>
          </p:cNvCxnSpPr>
          <p:nvPr/>
        </p:nvCxnSpPr>
        <p:spPr>
          <a:xfrm>
            <a:off x="11473442" y="1408844"/>
            <a:ext cx="0" cy="11153953"/>
          </a:xfrm>
          <a:prstGeom prst="straightConnector1">
            <a:avLst/>
          </a:prstGeom>
          <a:solidFill>
            <a:srgbClr val="008B96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lgDashDotDot"/>
            <a:miter lim="800000"/>
            <a:headEnd type="none"/>
            <a:tailEnd type="none"/>
          </a:ln>
          <a:effectLst/>
        </p:spPr>
      </p:cxn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xmlns="" id="{F2E5818A-9646-45C1-A402-B2FBD4101513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17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5326" y="313999"/>
            <a:ext cx="16978163" cy="78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4340"/>
            <a:r>
              <a:rPr lang="ru-RU" sz="4400" dirty="0">
                <a:solidFill>
                  <a:srgbClr val="2C567A"/>
                </a:solidFill>
                <a:latin typeface="Arial"/>
                <a:ea typeface="+mn-ea"/>
                <a:cs typeface="+mn-cs"/>
              </a:rPr>
              <a:t>Цели и индикаторы к 2027 году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94720"/>
              </p:ext>
            </p:extLst>
          </p:nvPr>
        </p:nvGraphicFramePr>
        <p:xfrm>
          <a:off x="740946" y="1837291"/>
          <a:ext cx="21271330" cy="10259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9723">
                  <a:extLst>
                    <a:ext uri="{9D8B030D-6E8A-4147-A177-3AD203B41FA5}">
                      <a16:colId xmlns:a16="http://schemas.microsoft.com/office/drawing/2014/main" xmlns="" val="1553203423"/>
                    </a:ext>
                  </a:extLst>
                </a:gridCol>
                <a:gridCol w="13846444">
                  <a:extLst>
                    <a:ext uri="{9D8B030D-6E8A-4147-A177-3AD203B41FA5}">
                      <a16:colId xmlns:a16="http://schemas.microsoft.com/office/drawing/2014/main" xmlns="" val="582640407"/>
                    </a:ext>
                  </a:extLst>
                </a:gridCol>
                <a:gridCol w="3525163">
                  <a:extLst>
                    <a:ext uri="{9D8B030D-6E8A-4147-A177-3AD203B41FA5}">
                      <a16:colId xmlns:a16="http://schemas.microsoft.com/office/drawing/2014/main" xmlns="" val="2301553671"/>
                    </a:ext>
                  </a:extLst>
                </a:gridCol>
              </a:tblGrid>
              <a:tr h="1170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2023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67945" marR="59690" indent="0" algn="ctr" defTabSz="128008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kern="0" baseline="0" dirty="0">
                          <a:solidFill>
                            <a:sysClr val="window" lastClr="FFFFFF"/>
                          </a:solidFill>
                          <a:latin typeface="Arial" pitchFamily="34" charset="0"/>
                          <a:cs typeface="Arial" pitchFamily="34" charset="0"/>
                        </a:rPr>
                        <a:t>ИНДИКАТОРЫ</a:t>
                      </a:r>
                      <a:endParaRPr lang="ru-RU" sz="3400" b="1" kern="0" dirty="0">
                        <a:solidFill>
                          <a:sysClr val="window" lastClr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ПРОГНОЗ 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534970"/>
                  </a:ext>
                </a:extLst>
              </a:tr>
              <a:tr h="1298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lang="ru-RU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3600" b="1" kern="12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ДОЛИ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ОРГАНИЗОВАННЫХ ФОРМАТОВ 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955560"/>
                  </a:ext>
                </a:extLst>
              </a:tr>
              <a:tr h="1298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defTabSz="914400"/>
                      <a:r>
                        <a:rPr lang="ru-RU" sz="28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ДОЛИ ЭЛЕКТРОННОЙ ТОРГОВЛИ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392003"/>
                  </a:ext>
                </a:extLst>
              </a:tr>
              <a:tr h="1298433"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ОБЪЕМОВ БИРЖЕВОЙ ТОРГОВЛИ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20% </a:t>
                      </a:r>
                    </a:p>
                    <a:p>
                      <a:pPr marL="0" marR="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2023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291199"/>
                  </a:ext>
                </a:extLst>
              </a:tr>
              <a:tr h="1298433"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90" indent="0" algn="ctr" defTabSz="914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РОСТ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ПРИМЕНЕНИЯ НАЦИОНАЛЬНЫХ СТАНДАРТОВ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8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72,3%</a:t>
                      </a:r>
                      <a:endParaRPr lang="ru-RU" sz="3600" b="0" kern="12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 defTabSz="914392"/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ПОВЫШЕНИЕ УРОВНЯ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ЭФФЕКТИВНОСТИ ЗАЩИТЫ ПРАВ ПОТРЕБИТЕЛЕЙ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77,1%</a:t>
                      </a:r>
                      <a:endParaRPr lang="ru-RU" sz="3200" b="0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8433">
                <a:tc>
                  <a:txBody>
                    <a:bodyPr/>
                    <a:lstStyle/>
                    <a:p>
                      <a:pPr marL="0" marR="0" lvl="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kumimoji="0" lang="ru-RU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34,6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млрд.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90" indent="0" algn="ctr" defTabSz="128008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ЭКСПОРТА НЕСЫРЬЕВЫХ ТОВАРОВ И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lang="ru-RU" sz="40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46,5 </a:t>
                      </a:r>
                      <a:r>
                        <a:rPr lang="ru-RU" sz="2800" b="1" kern="120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млрд.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8433"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0" kern="12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КОЛИЧЕСТВА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АКТИВНЫХ ЭКСПОРТЕРОВ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08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D5CAA11-3F5D-4B3F-9782-B61F225C055B}"/>
              </a:ext>
            </a:extLst>
          </p:cNvPr>
          <p:cNvSpPr txBox="1">
            <a:spLocks/>
          </p:cNvSpPr>
          <p:nvPr/>
        </p:nvSpPr>
        <p:spPr>
          <a:xfrm>
            <a:off x="22077997" y="12120033"/>
            <a:ext cx="680403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US"/>
            </a:defPPr>
            <a:lvl1pPr marL="0" lvl="0" algn="r" defTabSz="454368" rtl="0" eaLnBrk="1" latinLnBrk="0" hangingPunct="1">
              <a:defRPr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B207A-DD82-7C4B-9B81-6A7BDBB5B8AE}" type="slidenum">
              <a:rPr lang="x-none" sz="3200" smtClean="0">
                <a:solidFill>
                  <a:srgbClr val="2C567A"/>
                </a:solidFill>
                <a:cs typeface="Arial" panose="020B0604020202020204" pitchFamily="34" charset="0"/>
              </a:rPr>
              <a:pPr/>
              <a:t>18</a:t>
            </a:fld>
            <a:endParaRPr lang="x-none" sz="3200" dirty="0">
              <a:solidFill>
                <a:srgbClr val="2C56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8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0AFAB2F-7BF2-40E5-B60E-AE09026492C6}"/>
              </a:ext>
            </a:extLst>
          </p:cNvPr>
          <p:cNvSpPr/>
          <p:nvPr/>
        </p:nvSpPr>
        <p:spPr>
          <a:xfrm>
            <a:off x="348019" y="1615878"/>
            <a:ext cx="4352687" cy="3184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Внутренняя торговля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DDDC5AE-D3C9-4C96-946D-3134F80950E2}"/>
              </a:ext>
            </a:extLst>
          </p:cNvPr>
          <p:cNvSpPr/>
          <p:nvPr/>
        </p:nvSpPr>
        <p:spPr>
          <a:xfrm>
            <a:off x="348019" y="9053765"/>
            <a:ext cx="4352687" cy="3448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Торгово-экономическая интеграция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C917177-FB33-4EC7-827A-F1519FA5B455}"/>
              </a:ext>
            </a:extLst>
          </p:cNvPr>
          <p:cNvSpPr/>
          <p:nvPr/>
        </p:nvSpPr>
        <p:spPr>
          <a:xfrm>
            <a:off x="348019" y="5255491"/>
            <a:ext cx="4352687" cy="331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0" marR="0" lvl="0" indent="0" algn="ctr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Несырьевой экспорт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373302" y="261648"/>
            <a:ext cx="18153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направления деятельности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2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44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2C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Номер слайда 1">
            <a:extLst>
              <a:ext uri="{FF2B5EF4-FFF2-40B4-BE49-F238E27FC236}">
                <a16:creationId xmlns:a16="http://schemas.microsoft.com/office/drawing/2014/main" xmlns="" id="{8A8A2BE1-31CA-42D8-AA04-0F0221C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51610" y="5459504"/>
            <a:ext cx="16946390" cy="289816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Институциональная, финансовая и сервисная поддержка экспортеров</a:t>
            </a:r>
          </a:p>
          <a:p>
            <a:pPr marL="0" marR="0" lvl="0" indent="0" algn="l" defTabSz="45436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Расширение географии поставок несырьевых товаров и услуг</a:t>
            </a:r>
          </a:p>
          <a:p>
            <a:pPr marL="0" marR="0" lvl="0" indent="0" algn="l" defTabSz="45436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Диверсификация товарных потоков</a:t>
            </a:r>
          </a:p>
          <a:p>
            <a:pPr marL="0" marR="0" lvl="0" indent="0" algn="l" defTabSz="45436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Экспорт услуг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51610" y="1711904"/>
            <a:ext cx="16946390" cy="299267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Формирование современной торговой инфраструктуры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Обеспечение экономической доступности СЗПТ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Развитие электронной и биржевой торговли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Создание благоприятной среды, обеспечивающей права и интересы казахстанцев 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    Защита внутреннего рынка через повышение качества и безопасности продукции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51610" y="9432599"/>
            <a:ext cx="16946390" cy="269041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Создание благоприятных условий для отечественных товаров и услуг на внешних рынках</a:t>
            </a:r>
          </a:p>
          <a:p>
            <a:pPr marL="0" marR="0" lvl="0" indent="0" algn="l" defTabSz="45436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Защита и продвижение национальных экономических интересов в экономических интеграционных объединениях</a:t>
            </a:r>
          </a:p>
        </p:txBody>
      </p:sp>
      <p:pic>
        <p:nvPicPr>
          <p:cNvPr id="1026" name="Picture 2" descr="Галочка ">
            <a:extLst>
              <a:ext uri="{FF2B5EF4-FFF2-40B4-BE49-F238E27FC236}">
                <a16:creationId xmlns:a16="http://schemas.microsoft.com/office/drawing/2014/main" xmlns="" id="{B880AC2B-774F-4645-8B36-4ADEF845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5" y="168998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Галочка ">
            <a:extLst>
              <a:ext uri="{FF2B5EF4-FFF2-40B4-BE49-F238E27FC236}">
                <a16:creationId xmlns:a16="http://schemas.microsoft.com/office/drawing/2014/main" xmlns="" id="{D9795B38-401E-44F7-AF8E-0CF39BB9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5" y="233662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Галочка ">
            <a:extLst>
              <a:ext uri="{FF2B5EF4-FFF2-40B4-BE49-F238E27FC236}">
                <a16:creationId xmlns:a16="http://schemas.microsoft.com/office/drawing/2014/main" xmlns="" id="{BCE9AD5D-AE4C-4891-A941-3BCC3D61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5" y="294516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Галочка ">
            <a:extLst>
              <a:ext uri="{FF2B5EF4-FFF2-40B4-BE49-F238E27FC236}">
                <a16:creationId xmlns:a16="http://schemas.microsoft.com/office/drawing/2014/main" xmlns="" id="{0CFD66FD-9FD2-4135-B68B-AFBAB1F7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5" y="357275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Галочка ">
            <a:extLst>
              <a:ext uri="{FF2B5EF4-FFF2-40B4-BE49-F238E27FC236}">
                <a16:creationId xmlns:a16="http://schemas.microsoft.com/office/drawing/2014/main" xmlns="" id="{0FC0EB12-DDF6-4776-B82A-966C6658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5" y="4142025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Галочка ">
            <a:extLst>
              <a:ext uri="{FF2B5EF4-FFF2-40B4-BE49-F238E27FC236}">
                <a16:creationId xmlns:a16="http://schemas.microsoft.com/office/drawing/2014/main" xmlns="" id="{3D5D1E0B-E9C2-4CA8-BE34-F3C34630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8" y="5649064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Галочка ">
            <a:extLst>
              <a:ext uri="{FF2B5EF4-FFF2-40B4-BE49-F238E27FC236}">
                <a16:creationId xmlns:a16="http://schemas.microsoft.com/office/drawing/2014/main" xmlns="" id="{9B80E4C7-E934-4C87-9F91-7AF9A529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8" y="6321104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Галочка ">
            <a:extLst>
              <a:ext uri="{FF2B5EF4-FFF2-40B4-BE49-F238E27FC236}">
                <a16:creationId xmlns:a16="http://schemas.microsoft.com/office/drawing/2014/main" xmlns="" id="{F010FBB3-F768-4341-8DF7-5F303DBD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8" y="7024894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Галочка ">
            <a:extLst>
              <a:ext uri="{FF2B5EF4-FFF2-40B4-BE49-F238E27FC236}">
                <a16:creationId xmlns:a16="http://schemas.microsoft.com/office/drawing/2014/main" xmlns="" id="{A6171EB5-8539-47B1-991B-E5BD6958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8" y="7746566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Галочка ">
            <a:extLst>
              <a:ext uri="{FF2B5EF4-FFF2-40B4-BE49-F238E27FC236}">
                <a16:creationId xmlns:a16="http://schemas.microsoft.com/office/drawing/2014/main" xmlns="" id="{B6407E2B-A728-431A-A4B8-E62292E4E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00" y="9587453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Галочка ">
            <a:extLst>
              <a:ext uri="{FF2B5EF4-FFF2-40B4-BE49-F238E27FC236}">
                <a16:creationId xmlns:a16="http://schemas.microsoft.com/office/drawing/2014/main" xmlns="" id="{A5DFBCCF-80AF-469F-8C7E-231DBCC2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98" y="10905952"/>
            <a:ext cx="53796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Продуктовая тележка ">
            <a:extLst>
              <a:ext uri="{FF2B5EF4-FFF2-40B4-BE49-F238E27FC236}">
                <a16:creationId xmlns:a16="http://schemas.microsoft.com/office/drawing/2014/main" xmlns="" id="{49B2B1FC-A84A-4E0B-BDE1-8928E7A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02" y="1956892"/>
            <a:ext cx="1195160" cy="1195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6" name="Picture 8" descr="Исследовать ">
            <a:extLst>
              <a:ext uri="{FF2B5EF4-FFF2-40B4-BE49-F238E27FC236}">
                <a16:creationId xmlns:a16="http://schemas.microsoft.com/office/drawing/2014/main" xmlns="" id="{8D67869F-2DDA-4577-A247-D15FC247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9" y="9275792"/>
            <a:ext cx="1073045" cy="11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Экспорт">
            <a:extLst>
              <a:ext uri="{FF2B5EF4-FFF2-40B4-BE49-F238E27FC236}">
                <a16:creationId xmlns:a16="http://schemas.microsoft.com/office/drawing/2014/main" xmlns="" id="{A709F8ED-3027-4C41-8B58-A0CB9AE68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60" y="5558757"/>
            <a:ext cx="1333787" cy="13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2599702065"/>
              </p:ext>
            </p:extLst>
          </p:nvPr>
        </p:nvGraphicFramePr>
        <p:xfrm>
          <a:off x="8345454" y="1794982"/>
          <a:ext cx="14412839" cy="1100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358FAA-F71B-5CCE-3C92-1056CB5E29FD}"/>
              </a:ext>
            </a:extLst>
          </p:cNvPr>
          <p:cNvSpPr txBox="1"/>
          <p:nvPr/>
        </p:nvSpPr>
        <p:spPr>
          <a:xfrm>
            <a:off x="1012788" y="1530452"/>
            <a:ext cx="623541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82974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ПРОБЛЕМЫ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358FAA-F71B-5CCE-3C92-1056CB5E29FD}"/>
              </a:ext>
            </a:extLst>
          </p:cNvPr>
          <p:cNvSpPr txBox="1"/>
          <p:nvPr/>
        </p:nvSpPr>
        <p:spPr>
          <a:xfrm>
            <a:off x="11857673" y="1465110"/>
            <a:ext cx="8481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82974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ПУТИ РЕШЕНИЯ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716" y="2856541"/>
            <a:ext cx="613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229" y="6717206"/>
            <a:ext cx="567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107" y="10675953"/>
            <a:ext cx="567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72475" y="2317100"/>
            <a:ext cx="13765630" cy="968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0358FAA-F71B-5CCE-3C92-1056CB5E29FD}"/>
              </a:ext>
            </a:extLst>
          </p:cNvPr>
          <p:cNvSpPr txBox="1"/>
          <p:nvPr/>
        </p:nvSpPr>
        <p:spPr>
          <a:xfrm>
            <a:off x="1372390" y="10824852"/>
            <a:ext cx="6587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-457200" defTabSz="82974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2C56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722</a:t>
            </a:r>
            <a:r>
              <a:rPr lang="ru-RU" sz="2400" b="1" dirty="0">
                <a:solidFill>
                  <a:srgbClr val="0065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торговых рынка</a:t>
            </a:r>
          </a:p>
          <a:p>
            <a:pPr marL="457200" lvl="1" indent="-457200" defTabSz="82974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2C56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1,3 тысяч </a:t>
            </a:r>
            <a:r>
              <a:rPr lang="ru-RU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филиалов торг сетей</a:t>
            </a:r>
          </a:p>
          <a:p>
            <a:pPr marL="457200" lvl="1" indent="-457200" defTabSz="82974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2C56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36 тысяч </a:t>
            </a:r>
            <a:r>
              <a:rPr lang="ru-RU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магазинов у дома, ТРЦ, ТД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358FAA-F71B-5CCE-3C92-1056CB5E29FD}"/>
              </a:ext>
            </a:extLst>
          </p:cNvPr>
          <p:cNvSpPr txBox="1"/>
          <p:nvPr/>
        </p:nvSpPr>
        <p:spPr>
          <a:xfrm>
            <a:off x="376067" y="2351948"/>
            <a:ext cx="830489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82974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400" b="1" spc="-5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Низкая обеспеченность торговыми площадями 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801175" y="5432778"/>
            <a:ext cx="7814479" cy="534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доля современных форматов торговли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Диаграмма 35">
            <a:extLst>
              <a:ext uri="{FF2B5EF4-FFF2-40B4-BE49-F238E27FC236}">
                <a16:creationId xmlns:a16="http://schemas.microsoft.com/office/drawing/2014/main" xmlns="" id="{B64D09BB-561A-487B-9ECD-43626C137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603240"/>
              </p:ext>
            </p:extLst>
          </p:nvPr>
        </p:nvGraphicFramePr>
        <p:xfrm>
          <a:off x="817275" y="5852515"/>
          <a:ext cx="7896767" cy="38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194" y="4679351"/>
            <a:ext cx="26147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 defTabSz="302883">
              <a:defRPr/>
            </a:pPr>
            <a:r>
              <a:rPr lang="ru-RU" altLang="ru-RU" sz="1800" b="1" i="1" dirty="0">
                <a:solidFill>
                  <a:srgbClr val="2C567A">
                    <a:lumMod val="50000"/>
                  </a:srgbClr>
                </a:solidFill>
                <a:latin typeface="Arial" panose="020B0604020202020204" pitchFamily="34" charset="0"/>
              </a:rPr>
              <a:t>кв.м на 1000 чел.</a:t>
            </a:r>
            <a:endParaRPr kumimoji="0" lang="ru-RU" altLang="ru-RU" sz="1800" b="1" i="1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9DEA595-4BB2-4FF8-8689-B7F27B8068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00" y="3369036"/>
            <a:ext cx="1314929" cy="772790"/>
          </a:xfrm>
          <a:prstGeom prst="rect">
            <a:avLst/>
          </a:prstGeom>
        </p:spPr>
      </p:pic>
      <p:sp>
        <p:nvSpPr>
          <p:cNvPr id="33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549" y="2819367"/>
            <a:ext cx="111440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 defTabSz="302883">
              <a:defRPr/>
            </a:pPr>
            <a:r>
              <a:rPr lang="ru-RU" altLang="ru-RU" sz="2800" b="1" dirty="0">
                <a:solidFill>
                  <a:srgbClr val="2C567A">
                    <a:lumMod val="50000"/>
                  </a:srgbClr>
                </a:solidFill>
                <a:latin typeface="Arial" panose="020B0604020202020204" pitchFamily="34" charset="0"/>
              </a:rPr>
              <a:t>1 900</a:t>
            </a:r>
            <a:endParaRPr kumimoji="0" lang="ru-RU" altLang="ru-RU" sz="2800" b="1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665" y="4249561"/>
            <a:ext cx="21297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 defTabSz="302883">
              <a:defRPr/>
            </a:pPr>
            <a:r>
              <a:rPr kumimoji="0" lang="ru-RU" altLang="ru-RU" sz="2400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США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D55344D-AD1B-4A77-A60F-CE0697A686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2084" y="3197586"/>
            <a:ext cx="1424270" cy="1154352"/>
          </a:xfrm>
          <a:prstGeom prst="rect">
            <a:avLst/>
          </a:prstGeom>
        </p:spPr>
      </p:pic>
      <p:sp>
        <p:nvSpPr>
          <p:cNvPr id="43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505" y="2819367"/>
            <a:ext cx="116108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 defTabSz="302883">
              <a:defRPr/>
            </a:pPr>
            <a:r>
              <a:rPr lang="ru-RU" altLang="ru-RU" sz="2800" b="1" dirty="0">
                <a:solidFill>
                  <a:srgbClr val="2C567A">
                    <a:lumMod val="50000"/>
                  </a:srgbClr>
                </a:solidFill>
                <a:latin typeface="Arial" panose="020B0604020202020204" pitchFamily="34" charset="0"/>
              </a:rPr>
              <a:t>1 450</a:t>
            </a:r>
            <a:endParaRPr kumimoji="0" lang="ru-RU" altLang="ru-RU" sz="2800" b="1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606" y="4249561"/>
            <a:ext cx="21297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 defTabSz="302883">
              <a:defRPr/>
            </a:pPr>
            <a:r>
              <a:rPr lang="ru-RU" altLang="ru-RU" sz="2400" dirty="0">
                <a:solidFill>
                  <a:srgbClr val="2C567A">
                    <a:lumMod val="50000"/>
                  </a:srgbClr>
                </a:solidFill>
                <a:latin typeface="Arial" panose="020B0604020202020204" pitchFamily="34" charset="0"/>
              </a:rPr>
              <a:t>Германия</a:t>
            </a:r>
            <a:endParaRPr kumimoji="0" lang="ru-RU" altLang="ru-RU" sz="2400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454" y="4249561"/>
            <a:ext cx="21297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 defTabSz="302883">
              <a:defRPr/>
            </a:pPr>
            <a:r>
              <a:rPr lang="ru-RU" altLang="ru-RU" sz="2400" dirty="0">
                <a:solidFill>
                  <a:srgbClr val="2C567A">
                    <a:lumMod val="50000"/>
                  </a:srgbClr>
                </a:solidFill>
                <a:latin typeface="Arial" panose="020B0604020202020204" pitchFamily="34" charset="0"/>
              </a:rPr>
              <a:t>Казахстан</a:t>
            </a:r>
            <a:endParaRPr kumimoji="0" lang="ru-RU" altLang="ru-RU" sz="2400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102" y="2819367"/>
            <a:ext cx="93127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 defTabSz="302883">
              <a:defRPr/>
            </a:pPr>
            <a:r>
              <a:rPr lang="ru-RU" altLang="ru-RU" sz="2800" b="1" dirty="0">
                <a:solidFill>
                  <a:srgbClr val="2C567A">
                    <a:lumMod val="50000"/>
                  </a:srgbClr>
                </a:solidFill>
                <a:latin typeface="Arial" panose="020B0604020202020204" pitchFamily="34" charset="0"/>
              </a:rPr>
              <a:t>647</a:t>
            </a:r>
            <a:endParaRPr kumimoji="0" lang="ru-RU" altLang="ru-RU" sz="2800" b="1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t="26995" r="3162" b="23455"/>
          <a:stretch/>
        </p:blipFill>
        <p:spPr>
          <a:xfrm>
            <a:off x="6047102" y="3311886"/>
            <a:ext cx="1724834" cy="85833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6F96A2F-CCFF-318B-80D3-7A88B1E86B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52" y="6983098"/>
            <a:ext cx="738000" cy="73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5653D1A-92C2-3C7D-A904-DA4810F3D1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787" y="5353072"/>
            <a:ext cx="706173" cy="73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4386C15-18DF-ADD5-6488-8B7588258CD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18" y="2425791"/>
            <a:ext cx="738000" cy="738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B21BC03-9AF5-4D54-BE49-0C1677A09A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56" y="3893587"/>
            <a:ext cx="738000" cy="738000"/>
          </a:xfrm>
          <a:prstGeom prst="rect">
            <a:avLst/>
          </a:prstGeom>
        </p:spPr>
      </p:pic>
      <p:pic>
        <p:nvPicPr>
          <p:cNvPr id="52" name="Рисунок 51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xmlns="" id="{1226A9CA-90CC-A2DD-7D3B-539DDD0C27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754165" y="11465216"/>
            <a:ext cx="738000" cy="738000"/>
          </a:xfrm>
          <a:prstGeom prst="rect">
            <a:avLst/>
          </a:prstGeom>
        </p:spPr>
      </p:pic>
      <p:pic>
        <p:nvPicPr>
          <p:cNvPr id="53" name="Рисунок 52" descr="Исследование">
            <a:extLst>
              <a:ext uri="{FF2B5EF4-FFF2-40B4-BE49-F238E27FC236}">
                <a16:creationId xmlns:a16="http://schemas.microsoft.com/office/drawing/2014/main" xmlns="" id="{F891AC78-3FF1-28B4-2D3F-DEE2D2370B14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690462" y="9962113"/>
            <a:ext cx="737991" cy="7379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3692" y="10238439"/>
            <a:ext cx="7458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Слабая поддержка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мультиформатной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торговли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294413" y="222461"/>
            <a:ext cx="18231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Формирование современных форматов торговли</a:t>
            </a:r>
          </a:p>
        </p:txBody>
      </p:sp>
      <p:sp>
        <p:nvSpPr>
          <p:cNvPr id="63" name="Номер слайда 1">
            <a:extLst>
              <a:ext uri="{FF2B5EF4-FFF2-40B4-BE49-F238E27FC236}">
                <a16:creationId xmlns:a16="http://schemas.microsoft.com/office/drawing/2014/main" xmlns="" id="{8A8A2BE1-31CA-42D8-AA04-0F0221C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6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4" name="Picture 6" descr="Retailer Icons - Free SVG &amp; PNG Retailer Images - Noun Project"/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492" y="8401605"/>
            <a:ext cx="738000" cy="73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3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5543094"/>
              </p:ext>
            </p:extLst>
          </p:nvPr>
        </p:nvGraphicFramePr>
        <p:xfrm>
          <a:off x="5264314" y="2212752"/>
          <a:ext cx="20269605" cy="1017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3E86E40-0BFF-BFA6-D2B3-3612559ED820}"/>
              </a:ext>
            </a:extLst>
          </p:cNvPr>
          <p:cNvSpPr/>
          <p:nvPr/>
        </p:nvSpPr>
        <p:spPr>
          <a:xfrm>
            <a:off x="186152" y="1536240"/>
            <a:ext cx="8009134" cy="10833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B74801-E5F3-4D1A-A674-DAB1E74D4CAD}"/>
              </a:ext>
            </a:extLst>
          </p:cNvPr>
          <p:cNvSpPr/>
          <p:nvPr/>
        </p:nvSpPr>
        <p:spPr>
          <a:xfrm>
            <a:off x="842552" y="6103742"/>
            <a:ext cx="7206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ru-RU" sz="32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рынок модернизирован: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87F88222-646D-75AE-2D40-7910B6838E6B}"/>
              </a:ext>
            </a:extLst>
          </p:cNvPr>
          <p:cNvGrpSpPr/>
          <p:nvPr/>
        </p:nvGrpSpPr>
        <p:grpSpPr>
          <a:xfrm>
            <a:off x="282365" y="7243668"/>
            <a:ext cx="7831993" cy="1359537"/>
            <a:chOff x="14952039" y="5908361"/>
            <a:chExt cx="5502840" cy="135953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84A4D40-E064-48E2-9A8F-3AB367489B1D}"/>
                </a:ext>
              </a:extLst>
            </p:cNvPr>
            <p:cNvSpPr/>
            <p:nvPr/>
          </p:nvSpPr>
          <p:spPr>
            <a:xfrm>
              <a:off x="15174254" y="5910242"/>
              <a:ext cx="1532598" cy="890791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4340"/>
              <a:r>
                <a:rPr lang="kk-KZ" sz="54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</a:t>
              </a:r>
              <a:endParaRPr lang="ru-RU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1633E5E1-4EC9-45B7-AD32-076D24102CEF}"/>
                </a:ext>
              </a:extLst>
            </p:cNvPr>
            <p:cNvSpPr/>
            <p:nvPr/>
          </p:nvSpPr>
          <p:spPr>
            <a:xfrm>
              <a:off x="14952039" y="6867788"/>
              <a:ext cx="20024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2021 года</a:t>
              </a:r>
              <a:endParaRPr lang="x-none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F18A8EE2-C15C-40BA-AEC7-CC8B88AEE55E}"/>
                </a:ext>
              </a:extLst>
            </p:cNvPr>
            <p:cNvSpPr/>
            <p:nvPr/>
          </p:nvSpPr>
          <p:spPr>
            <a:xfrm>
              <a:off x="18650398" y="5908361"/>
              <a:ext cx="1543257" cy="890791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4340"/>
              <a:r>
                <a:rPr lang="kk-KZ" sz="54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ru-RU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1F401C05-DD1E-4A40-8139-688DD3E8B3E1}"/>
                </a:ext>
              </a:extLst>
            </p:cNvPr>
            <p:cNvSpPr/>
            <p:nvPr/>
          </p:nvSpPr>
          <p:spPr>
            <a:xfrm>
              <a:off x="18452408" y="6867788"/>
              <a:ext cx="2002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год</a:t>
              </a:r>
              <a:endParaRPr lang="x-none" sz="2000" i="1" kern="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18A8EE2-C15C-40BA-AEC7-CC8B88AEE55E}"/>
              </a:ext>
            </a:extLst>
          </p:cNvPr>
          <p:cNvSpPr/>
          <p:nvPr/>
        </p:nvSpPr>
        <p:spPr>
          <a:xfrm>
            <a:off x="3127704" y="7276183"/>
            <a:ext cx="2018391" cy="890791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340"/>
            <a:r>
              <a:rPr lang="kk-KZ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5400" b="1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F401C05-DD1E-4A40-8139-688DD3E8B3E1}"/>
              </a:ext>
            </a:extLst>
          </p:cNvPr>
          <p:cNvSpPr/>
          <p:nvPr/>
        </p:nvSpPr>
        <p:spPr>
          <a:xfrm>
            <a:off x="3036243" y="8218861"/>
            <a:ext cx="200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kern="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x-none" sz="2000" i="1" kern="0" dirty="0">
              <a:solidFill>
                <a:srgbClr val="2C5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DDA95093-029D-C865-659A-74BE5CCE668A}"/>
              </a:ext>
            </a:extLst>
          </p:cNvPr>
          <p:cNvSpPr/>
          <p:nvPr/>
        </p:nvSpPr>
        <p:spPr>
          <a:xfrm>
            <a:off x="449670" y="4057943"/>
            <a:ext cx="7492551" cy="1476420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2111">
              <a:defRPr/>
            </a:pP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r>
              <a:rPr lang="ru-RU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рынков подлежат модернизации</a:t>
            </a:r>
          </a:p>
        </p:txBody>
      </p:sp>
      <p:pic>
        <p:nvPicPr>
          <p:cNvPr id="54" name="Рисунок 53" descr="Маркеры-галочки">
            <a:extLst>
              <a:ext uri="{FF2B5EF4-FFF2-40B4-BE49-F238E27FC236}">
                <a16:creationId xmlns:a16="http://schemas.microsoft.com/office/drawing/2014/main" xmlns="" id="{657CA4CC-7B71-4033-945A-A915E76758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91046" y="6173714"/>
            <a:ext cx="703013" cy="703013"/>
          </a:xfrm>
          <a:prstGeom prst="rect">
            <a:avLst/>
          </a:prstGeom>
        </p:spPr>
      </p:pic>
      <p:pic>
        <p:nvPicPr>
          <p:cNvPr id="55" name="Рисунок 54" descr="Попасть в яблочко">
            <a:extLst>
              <a:ext uri="{FF2B5EF4-FFF2-40B4-BE49-F238E27FC236}">
                <a16:creationId xmlns:a16="http://schemas.microsoft.com/office/drawing/2014/main" xmlns="" id="{D1882CAA-8D6B-4D31-95F6-C7EEF17214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2" y="9359554"/>
            <a:ext cx="630549" cy="630549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129938" y="9222889"/>
            <a:ext cx="6916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ru-RU" sz="3200" b="1" kern="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будут модернизированы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87F88222-646D-75AE-2D40-7910B6838E6B}"/>
              </a:ext>
            </a:extLst>
          </p:cNvPr>
          <p:cNvGrpSpPr/>
          <p:nvPr/>
        </p:nvGrpSpPr>
        <p:grpSpPr>
          <a:xfrm>
            <a:off x="271659" y="10255826"/>
            <a:ext cx="7831993" cy="1674857"/>
            <a:chOff x="14952039" y="5813765"/>
            <a:chExt cx="5502840" cy="1674857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B84A4D40-E064-48E2-9A8F-3AB367489B1D}"/>
                </a:ext>
              </a:extLst>
            </p:cNvPr>
            <p:cNvSpPr/>
            <p:nvPr/>
          </p:nvSpPr>
          <p:spPr>
            <a:xfrm>
              <a:off x="14959561" y="5815646"/>
              <a:ext cx="1927381" cy="1288632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4340"/>
              <a:r>
                <a:rPr lang="kk-KZ" sz="4400" b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15</a:t>
              </a:r>
              <a:r>
                <a:rPr lang="en-US" sz="5400" b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(план)</a:t>
              </a:r>
            </a:p>
            <a:p>
              <a:pPr defTabSz="454340"/>
              <a:r>
                <a:rPr lang="ru-RU" sz="4400" b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44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r>
                <a:rPr lang="ru-RU" sz="2000" i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(ожидается)</a:t>
              </a:r>
            </a:p>
            <a:p>
              <a:pPr algn="ctr" defTabSz="454340"/>
              <a:endParaRPr lang="ru-RU" sz="2000" i="1" kern="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1633E5E1-4EC9-45B7-AD32-076D24102CEF}"/>
                </a:ext>
              </a:extLst>
            </p:cNvPr>
            <p:cNvSpPr/>
            <p:nvPr/>
          </p:nvSpPr>
          <p:spPr>
            <a:xfrm>
              <a:off x="14952039" y="7088512"/>
              <a:ext cx="20024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</a:t>
              </a:r>
              <a:endParaRPr lang="x-none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F18A8EE2-C15C-40BA-AEC7-CC8B88AEE55E}"/>
                </a:ext>
              </a:extLst>
            </p:cNvPr>
            <p:cNvSpPr/>
            <p:nvPr/>
          </p:nvSpPr>
          <p:spPr>
            <a:xfrm>
              <a:off x="18650398" y="5813765"/>
              <a:ext cx="1543257" cy="890791"/>
            </a:xfrm>
            <a:prstGeom prst="rect">
              <a:avLst/>
            </a:prstGeom>
            <a:solidFill>
              <a:srgbClr val="C1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4340"/>
              <a:r>
                <a:rPr lang="kk-KZ" sz="4400" b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ru-RU" sz="4400" b="1" kern="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1F401C05-DD1E-4A40-8139-688DD3E8B3E1}"/>
                </a:ext>
              </a:extLst>
            </p:cNvPr>
            <p:cNvSpPr/>
            <p:nvPr/>
          </p:nvSpPr>
          <p:spPr>
            <a:xfrm>
              <a:off x="18452408" y="7088512"/>
              <a:ext cx="2002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kern="0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 год</a:t>
              </a:r>
              <a:endParaRPr lang="x-none" sz="2000" i="1" kern="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F18A8EE2-C15C-40BA-AEC7-CC8B88AEE55E}"/>
              </a:ext>
            </a:extLst>
          </p:cNvPr>
          <p:cNvSpPr/>
          <p:nvPr/>
        </p:nvSpPr>
        <p:spPr>
          <a:xfrm>
            <a:off x="3116998" y="10241043"/>
            <a:ext cx="2018391" cy="890791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340"/>
            <a:r>
              <a:rPr lang="kk-KZ" sz="4400" b="1" kern="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4400" b="1" kern="0" dirty="0">
              <a:solidFill>
                <a:srgbClr val="2C5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1F401C05-DD1E-4A40-8139-688DD3E8B3E1}"/>
              </a:ext>
            </a:extLst>
          </p:cNvPr>
          <p:cNvSpPr/>
          <p:nvPr/>
        </p:nvSpPr>
        <p:spPr>
          <a:xfrm>
            <a:off x="3025537" y="11546339"/>
            <a:ext cx="200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kern="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x-none" sz="2000" i="1" kern="0" dirty="0">
              <a:solidFill>
                <a:srgbClr val="2C5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7996138" y="10365223"/>
            <a:ext cx="33289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hape 2631"/>
          <p:cNvSpPr/>
          <p:nvPr/>
        </p:nvSpPr>
        <p:spPr>
          <a:xfrm>
            <a:off x="8827680" y="1304272"/>
            <a:ext cx="674963" cy="73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294413" y="222461"/>
            <a:ext cx="18231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Модернизация торговых рынков</a:t>
            </a:r>
          </a:p>
        </p:txBody>
      </p:sp>
      <p:sp>
        <p:nvSpPr>
          <p:cNvPr id="61" name="Номер слайда 1">
            <a:extLst>
              <a:ext uri="{FF2B5EF4-FFF2-40B4-BE49-F238E27FC236}">
                <a16:creationId xmlns:a16="http://schemas.microsoft.com/office/drawing/2014/main" xmlns="" id="{8A8A2BE1-31CA-42D8-AA04-0F0221C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6" y="1218726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003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396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ircle, correct, mark, success, tick, yes, check icon - Free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83" y="10806285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ircle, correct, mark, success, tick, yes, check icon - Free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19" y="5134892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ircle, correct, mark, success, tick, yes, check icon - Free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83" y="7888863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ircle, correct, mark, success, tick, yes, check icon - Free download">
            <a:extLst>
              <a:ext uri="{FF2B5EF4-FFF2-40B4-BE49-F238E27FC236}">
                <a16:creationId xmlns:a16="http://schemas.microsoft.com/office/drawing/2014/main" xmlns="" id="{BEED670C-F0C9-4D53-B7DD-8795C33A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83" y="2649417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DDA95093-029D-C865-659A-74BE5CCE668A}"/>
              </a:ext>
            </a:extLst>
          </p:cNvPr>
          <p:cNvSpPr/>
          <p:nvPr/>
        </p:nvSpPr>
        <p:spPr>
          <a:xfrm>
            <a:off x="449670" y="1895441"/>
            <a:ext cx="7492551" cy="1476420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2111">
              <a:defRPr/>
            </a:pPr>
            <a:r>
              <a:rPr lang="en-US" sz="4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  <a:r>
              <a:rPr lang="ru-RU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универсальных рынков</a:t>
            </a:r>
          </a:p>
        </p:txBody>
      </p:sp>
    </p:spTree>
    <p:extLst>
      <p:ext uri="{BB962C8B-B14F-4D97-AF65-F5344CB8AC3E}">
        <p14:creationId xmlns:p14="http://schemas.microsoft.com/office/powerpoint/2010/main" val="186283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2382860" y="1288587"/>
            <a:ext cx="8102905" cy="9868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1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СЗПТ в продовольственной инфляции </a:t>
            </a:r>
            <a:r>
              <a:rPr lang="ru-RU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11,7%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0166" y="1275784"/>
            <a:ext cx="1789846" cy="620923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8195" tIns="94099" rIns="188195" bIns="94099">
            <a:spAutoFit/>
          </a:bodyPr>
          <a:lstStyle/>
          <a:p>
            <a:pPr algn="ctr" defTabSz="1706532"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+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10,3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17245" y="1994233"/>
            <a:ext cx="1503734" cy="7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06532">
              <a:lnSpc>
                <a:spcPct val="107000"/>
              </a:lnSpc>
              <a:defRPr/>
            </a:pPr>
            <a:r>
              <a:rPr lang="ru-RU" sz="4400" b="1" u="sng" spc="-1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9,2</a:t>
            </a:r>
            <a:r>
              <a:rPr lang="en-US" sz="4400" b="1" u="sng" spc="-1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ru-RU" sz="4400" b="1" u="sng" spc="-1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776" y="2864764"/>
            <a:ext cx="241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06532">
              <a:defRPr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95031" y="1997276"/>
            <a:ext cx="2016629" cy="7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06532">
              <a:lnSpc>
                <a:spcPct val="107000"/>
              </a:lnSpc>
              <a:defRPr/>
            </a:pPr>
            <a:r>
              <a:rPr lang="ru-RU" sz="4400" b="1" u="sng" spc="-1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9,9</a:t>
            </a:r>
            <a:r>
              <a:rPr lang="en-US" sz="4400" b="1" u="sng" spc="-1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ru-RU" sz="4400" b="1" u="sng" spc="-1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3568" y="2807734"/>
            <a:ext cx="15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06532">
              <a:defRPr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платные услуги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80312" y="1997986"/>
            <a:ext cx="1751512" cy="7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06532">
              <a:lnSpc>
                <a:spcPct val="107000"/>
              </a:lnSpc>
              <a:defRPr/>
            </a:pPr>
            <a:r>
              <a:rPr lang="ru-RU" sz="4400" b="1" u="sng" spc="-1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r>
              <a:rPr lang="en-US" sz="4400" b="1" u="sng" spc="-1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ru-RU" sz="4400" b="1" u="sng" spc="-1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007" y="2864764"/>
            <a:ext cx="2229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374011" y="2353910"/>
            <a:ext cx="4141395" cy="867144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8195" tIns="94099" rIns="188195" bIns="94099">
            <a:spAutoFit/>
          </a:bodyPr>
          <a:lstStyle/>
          <a:p>
            <a:pPr algn="ctr" defTabSz="1706532">
              <a:defRPr/>
            </a:pP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 начала года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+3,4%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0011" y="1340985"/>
            <a:ext cx="8339480" cy="541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70682" tIns="85341" rIns="170682" bIns="85341">
            <a:spAutoFit/>
          </a:bodyPr>
          <a:lstStyle>
            <a:defPPr lvl="0">
              <a:defRPr lang="en-US"/>
            </a:defPPr>
            <a:lvl1pPr algn="ctr">
              <a:defRPr sz="30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dirty="0">
                <a:solidFill>
                  <a:srgbClr val="2C567A"/>
                </a:solidFill>
                <a:ea typeface="+mn-ea"/>
              </a:rPr>
              <a:t>Годовая инфляция </a:t>
            </a:r>
            <a:r>
              <a:rPr lang="ru-RU" sz="2000" b="0" i="1" dirty="0">
                <a:solidFill>
                  <a:srgbClr val="2C567A"/>
                </a:solidFill>
                <a:ea typeface="+mn-ea"/>
              </a:rPr>
              <a:t>(по состоянию на 01.12.23 г.)</a:t>
            </a:r>
            <a:r>
              <a:rPr lang="ru-RU" sz="2400" dirty="0">
                <a:solidFill>
                  <a:srgbClr val="2C567A"/>
                </a:solidFill>
                <a:ea typeface="+mn-ea"/>
              </a:rPr>
              <a:t>, из них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1737610" y="3871054"/>
            <a:ext cx="20159431" cy="3675894"/>
            <a:chOff x="2110145" y="2243594"/>
            <a:chExt cx="10219284" cy="196922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378310" y="2781775"/>
              <a:ext cx="2175778" cy="610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Национальный каталог товаров </a:t>
              </a:r>
              <a:r>
                <a:rPr lang="ru-RU" sz="1800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(охват 419 торговых точек или 2980 касс)</a:t>
              </a:r>
              <a:endParaRPr lang="ru-RU" sz="18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631045" y="2243594"/>
              <a:ext cx="2770030" cy="610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Цифровое зеркало реализации СЗПТ НСПТ </a:t>
              </a:r>
              <a:r>
                <a:rPr lang="ru-RU" sz="1800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(зарегистрировано 356 пользователей, внесено 245 договоров)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698946" y="3569787"/>
              <a:ext cx="2630483" cy="643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Сохраняется запрет по выплате вознаграждения (ретро-бонуса)</a:t>
              </a:r>
            </a:p>
            <a:p>
              <a:r>
                <a:rPr lang="ru-RU" sz="2400" b="1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СЗПТ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110145" y="3504256"/>
              <a:ext cx="3556540" cy="643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Встречные обязательства для получателей субсидий по реализации товаров на внутреннем рынке </a:t>
              </a:r>
              <a:r>
                <a:rPr lang="ru-RU" sz="1800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 1 июля 2024 года)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202892" y="3583182"/>
              <a:ext cx="3157800" cy="445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Вовлечение потенциала </a:t>
              </a:r>
              <a:r>
                <a:rPr lang="ru-RU" sz="2400" b="1" dirty="0" err="1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Продкорпорации</a:t>
              </a:r>
              <a:r>
                <a:rPr lang="ru-RU" sz="2400" b="1" dirty="0">
                  <a:solidFill>
                    <a:srgbClr val="2C5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стабилизацию цен</a:t>
              </a:r>
            </a:p>
          </p:txBody>
        </p:sp>
      </p:grpSp>
      <p:cxnSp>
        <p:nvCxnSpPr>
          <p:cNvPr id="50" name="Прямая соединительная линия 49"/>
          <p:cNvCxnSpPr/>
          <p:nvPr/>
        </p:nvCxnSpPr>
        <p:spPr>
          <a:xfrm>
            <a:off x="309401" y="8889475"/>
            <a:ext cx="2188739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506978" y="8957512"/>
            <a:ext cx="4608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ПРЕДЛАГАЕТСЯ: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09400" y="9568376"/>
            <a:ext cx="10212579" cy="2909469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532111">
              <a:buFont typeface="Wingdings" panose="05000000000000000000" pitchFamily="2" charset="2"/>
              <a:buChar char="ü"/>
            </a:pPr>
            <a:r>
              <a:rPr lang="ru-RU" sz="2800" kern="0" dirty="0">
                <a:solidFill>
                  <a:schemeClr val="bg1"/>
                </a:solidFill>
                <a:cs typeface="Arial"/>
              </a:rPr>
              <a:t>Поэтапный </a:t>
            </a:r>
            <a:r>
              <a:rPr lang="ru-RU" sz="2800" b="1" kern="0" dirty="0">
                <a:solidFill>
                  <a:schemeClr val="bg1"/>
                </a:solidFill>
                <a:cs typeface="Arial"/>
              </a:rPr>
              <a:t>отказ</a:t>
            </a:r>
            <a:r>
              <a:rPr lang="ru-RU" sz="2800" kern="0" dirty="0">
                <a:solidFill>
                  <a:schemeClr val="bg1"/>
                </a:solidFill>
                <a:cs typeface="Arial"/>
              </a:rPr>
              <a:t> от установления </a:t>
            </a:r>
            <a:r>
              <a:rPr lang="ru-RU" sz="2800" b="1" kern="0" dirty="0">
                <a:solidFill>
                  <a:schemeClr val="bg1"/>
                </a:solidFill>
                <a:cs typeface="Arial"/>
              </a:rPr>
              <a:t>предельных и пороговых цен на СЗПТ</a:t>
            </a:r>
          </a:p>
          <a:p>
            <a:pPr defTabSz="532111"/>
            <a:r>
              <a:rPr lang="ru-RU" sz="2000" i="1" kern="0" dirty="0">
                <a:solidFill>
                  <a:schemeClr val="bg1"/>
                </a:solidFill>
                <a:cs typeface="Arial"/>
              </a:rPr>
              <a:t>       - с 1-го полугодия 2024 г. - на 9 товаров со 100 % отечественным    	производством</a:t>
            </a:r>
          </a:p>
          <a:p>
            <a:pPr defTabSz="532111"/>
            <a:r>
              <a:rPr lang="ru-RU" sz="2000" i="1" kern="0" dirty="0">
                <a:solidFill>
                  <a:schemeClr val="bg1"/>
                </a:solidFill>
                <a:cs typeface="Arial"/>
              </a:rPr>
              <a:t>       - к  31 декабрю 2025 г. - на 10 товаров при 100% </a:t>
            </a:r>
            <a:r>
              <a:rPr lang="ru-RU" sz="2000" i="1" kern="0" dirty="0" err="1">
                <a:solidFill>
                  <a:schemeClr val="bg1"/>
                </a:solidFill>
                <a:cs typeface="Arial"/>
              </a:rPr>
              <a:t>импортозамещении</a:t>
            </a:r>
            <a:r>
              <a:rPr lang="ru-RU" sz="2000" i="1" kern="0" dirty="0">
                <a:solidFill>
                  <a:schemeClr val="bg1"/>
                </a:solidFill>
                <a:cs typeface="Arial"/>
              </a:rPr>
              <a:t> </a:t>
            </a:r>
          </a:p>
          <a:p>
            <a:pPr defTabSz="532111"/>
            <a:endParaRPr lang="ru-RU" sz="1600" i="1" kern="0" dirty="0">
              <a:solidFill>
                <a:schemeClr val="bg1"/>
              </a:solidFill>
              <a:cs typeface="Arial"/>
            </a:endParaRPr>
          </a:p>
          <a:p>
            <a:pPr marL="457200" indent="-457200" defTabSz="532111">
              <a:buFont typeface="Wingdings" panose="05000000000000000000" pitchFamily="2" charset="2"/>
              <a:buChar char="ü"/>
            </a:pPr>
            <a:r>
              <a:rPr lang="ru-RU" sz="2800" kern="0" dirty="0">
                <a:solidFill>
                  <a:schemeClr val="bg1"/>
                </a:solidFill>
                <a:cs typeface="Arial"/>
              </a:rPr>
              <a:t>Усиление контроля за соблюдением </a:t>
            </a:r>
            <a:r>
              <a:rPr lang="ru-RU" sz="2800" b="1" kern="0" dirty="0">
                <a:solidFill>
                  <a:schemeClr val="bg1"/>
                </a:solidFill>
                <a:cs typeface="Arial"/>
              </a:rPr>
              <a:t>15% торговой надбавки </a:t>
            </a:r>
            <a:r>
              <a:rPr lang="ru-RU" sz="2800" kern="0" dirty="0">
                <a:solidFill>
                  <a:schemeClr val="bg1"/>
                </a:solidFill>
                <a:cs typeface="Arial"/>
              </a:rPr>
              <a:t>и </a:t>
            </a:r>
            <a:r>
              <a:rPr lang="ru-RU" sz="2800" b="1" kern="0" dirty="0">
                <a:solidFill>
                  <a:schemeClr val="bg1"/>
                </a:solidFill>
                <a:cs typeface="Arial"/>
              </a:rPr>
              <a:t>ужесточение адм. ответственности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309461" y="269781"/>
            <a:ext cx="168504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4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 экономической доступности СЗПТ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4851" y="3708570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prstClr val="white">
                    <a:lumMod val="85000"/>
                  </a:prstClr>
                </a:solidFill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2614" y="7711773"/>
            <a:ext cx="21923641" cy="1157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70682" tIns="85341" rIns="170682" bIns="85341">
            <a:spAutoFit/>
          </a:bodyPr>
          <a:lstStyle>
            <a:defPPr lvl="0">
              <a:defRPr lang="en-US"/>
            </a:defPPr>
            <a:lvl1pPr>
              <a:defRPr sz="2400" b="1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3200" b="0" dirty="0"/>
              <a:t>В целях </a:t>
            </a:r>
            <a:r>
              <a:rPr lang="ru-RU" sz="3200" dirty="0">
                <a:solidFill>
                  <a:srgbClr val="00B050"/>
                </a:solidFill>
                <a:latin typeface="+mn-lt"/>
                <a:cs typeface="+mn-cs"/>
              </a:rPr>
              <a:t>увеличения инвестиционной привлекательности </a:t>
            </a:r>
            <a:r>
              <a:rPr lang="ru-RU" sz="3200" b="0" dirty="0"/>
              <a:t>отраслей, </a:t>
            </a:r>
            <a:br>
              <a:rPr lang="ru-RU" sz="3200" b="0" dirty="0"/>
            </a:br>
            <a:r>
              <a:rPr lang="ru-RU" sz="3200" b="0" dirty="0"/>
              <a:t>недопущения дефицита товаров и зависимости от импорта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710286" y="3964143"/>
            <a:ext cx="4304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Приоритетное </a:t>
            </a:r>
            <a:r>
              <a:rPr lang="ru-RU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70% </a:t>
            </a:r>
            <a:r>
              <a:rPr lang="ru-RU" sz="24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СХТП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1839914" y="5103579"/>
            <a:ext cx="8692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 госконтроль и рег. комиссии через анализ ЭСФ </a:t>
            </a:r>
            <a:r>
              <a:rPr lang="ru-RU" sz="1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(проведено 1774 заседания - выявлено 1203 факта нарушения, проведен анализ </a:t>
            </a:r>
            <a:r>
              <a:rPr lang="en-US" sz="1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3266 </a:t>
            </a:r>
            <a:r>
              <a:rPr lang="ru-RU" sz="1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цепочек - выявлено </a:t>
            </a:r>
            <a:r>
              <a:rPr lang="en-US" sz="1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 </a:t>
            </a:r>
            <a:r>
              <a:rPr lang="ru-RU" sz="1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kk-KZ" sz="1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нарушений)</a:t>
            </a:r>
            <a:endParaRPr lang="ru-RU" sz="1800" dirty="0">
              <a:solidFill>
                <a:srgbClr val="2C5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11134348" y="1384278"/>
            <a:ext cx="621569" cy="2088615"/>
          </a:xfrm>
          <a:prstGeom prst="rightArrow">
            <a:avLst>
              <a:gd name="adj1" fmla="val 100000"/>
              <a:gd name="adj2" fmla="val 98061"/>
            </a:avLst>
          </a:prstGeom>
          <a:solidFill>
            <a:schemeClr val="bg2"/>
          </a:solidFill>
        </p:spPr>
        <p:txBody>
          <a:bodyPr wrap="square" lIns="170682" tIns="85341" rIns="170682" bIns="85341">
            <a:spAutoFit/>
          </a:bodyPr>
          <a:lstStyle/>
          <a:p>
            <a:endParaRPr lang="ru-RU" sz="2400" b="1">
              <a:solidFill>
                <a:srgbClr val="2C5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686087" y="2689679"/>
            <a:ext cx="485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06532">
              <a:defRPr/>
            </a:pPr>
            <a:r>
              <a:rPr lang="ru-RU" sz="2400" b="1" i="1" spc="-1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итогам 2022 г. – </a:t>
            </a:r>
            <a:r>
              <a:rPr lang="ru-RU" sz="2800" b="1" i="1" spc="-1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22,7%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80383" y="4017772"/>
            <a:ext cx="4570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2C567A"/>
                </a:solidFill>
                <a:cs typeface="Arial" panose="020B0604020202020204" pitchFamily="34" charset="0"/>
              </a:rPr>
              <a:t>Комплекс мер по контролю и снижению инфляции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80296" y="9568377"/>
            <a:ext cx="11445960" cy="2909469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53211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kern="0" dirty="0">
                <a:solidFill>
                  <a:schemeClr val="bg1"/>
                </a:solidFill>
                <a:cs typeface="Arial"/>
              </a:rPr>
              <a:t>Адресная поддержка получателей АСП </a:t>
            </a:r>
            <a:r>
              <a:rPr lang="ru-RU" sz="2800" kern="0" dirty="0">
                <a:solidFill>
                  <a:schemeClr val="bg1"/>
                </a:solidFill>
                <a:cs typeface="Arial"/>
              </a:rPr>
              <a:t>доступными СЗПТ, </a:t>
            </a:r>
            <a:r>
              <a:rPr lang="ru-RU" sz="2400" kern="0" dirty="0">
                <a:solidFill>
                  <a:schemeClr val="bg1"/>
                </a:solidFill>
                <a:cs typeface="Arial"/>
              </a:rPr>
              <a:t>в</a:t>
            </a:r>
            <a:r>
              <a:rPr lang="ru-RU" sz="2800" kern="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2400" kern="0" dirty="0">
                <a:solidFill>
                  <a:schemeClr val="bg1"/>
                </a:solidFill>
                <a:cs typeface="Arial"/>
              </a:rPr>
              <a:t>том числе </a:t>
            </a:r>
            <a:r>
              <a:rPr lang="ru-RU" sz="2800" kern="0" dirty="0">
                <a:solidFill>
                  <a:schemeClr val="bg1"/>
                </a:solidFill>
                <a:cs typeface="Arial"/>
              </a:rPr>
              <a:t>за счет выставления встречных обязательств для ОТП, формирующих стабилизационные фонды </a:t>
            </a:r>
            <a:r>
              <a:rPr lang="ru-RU" sz="2000" i="1" kern="0" dirty="0">
                <a:solidFill>
                  <a:schemeClr val="bg1"/>
                </a:solidFill>
                <a:cs typeface="Arial"/>
              </a:rPr>
              <a:t>(количество АСП- 600 </a:t>
            </a:r>
            <a:r>
              <a:rPr lang="ru-RU" sz="2000" i="1" kern="0" dirty="0" err="1">
                <a:solidFill>
                  <a:schemeClr val="bg1"/>
                </a:solidFill>
                <a:cs typeface="Arial"/>
              </a:rPr>
              <a:t>тыс.чел</a:t>
            </a:r>
            <a:r>
              <a:rPr lang="ru-RU" sz="2000" i="1" kern="0" dirty="0">
                <a:solidFill>
                  <a:schemeClr val="bg1"/>
                </a:solidFill>
                <a:cs typeface="Arial"/>
              </a:rPr>
              <a:t>.) (реализуются пилоты, социальный кошелек и ваучеры)</a:t>
            </a:r>
          </a:p>
          <a:p>
            <a:pPr defTabSz="532111"/>
            <a:endParaRPr lang="ru-RU" sz="1200" i="1" kern="0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38864" y="7685334"/>
            <a:ext cx="2188739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4" name="Picture 2" descr="Галочка">
            <a:extLst>
              <a:ext uri="{FF2B5EF4-FFF2-40B4-BE49-F238E27FC236}">
                <a16:creationId xmlns:a16="http://schemas.microsoft.com/office/drawing/2014/main" xmlns="" id="{4AA37625-80E1-2ADE-26A3-A44CDE81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198" y="3708570"/>
            <a:ext cx="902311" cy="9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Прямоугольник 85"/>
          <p:cNvSpPr/>
          <p:nvPr/>
        </p:nvSpPr>
        <p:spPr>
          <a:xfrm>
            <a:off x="19918498" y="4590812"/>
            <a:ext cx="2378006" cy="475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СДЕЛАНО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9911021" y="3929864"/>
            <a:ext cx="3978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Товарные интервенции, ярмарки 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(более 5000)</a:t>
            </a:r>
            <a:endParaRPr lang="ru-RU" sz="2400" dirty="0">
              <a:solidFill>
                <a:srgbClr val="2C5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046521" y="3755400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prstClr val="white">
                    <a:lumMod val="85000"/>
                  </a:prstClr>
                </a:solidFill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394389" y="3641558"/>
            <a:ext cx="533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prstClr val="white">
                    <a:lumMod val="85000"/>
                  </a:prstClr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365217" y="6078235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prstClr val="white">
                    <a:lumMod val="85000"/>
                  </a:prstClr>
                </a:solidFill>
              </a:rPr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170051" y="6011384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prstClr val="white">
                    <a:lumMod val="85000"/>
                  </a:prstClr>
                </a:solidFill>
              </a:rPr>
              <a:t>6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325442" y="3806728"/>
            <a:ext cx="21871350" cy="3729724"/>
          </a:xfrm>
          <a:prstGeom prst="rect">
            <a:avLst/>
          </a:prstGeom>
          <a:ln w="31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право 107"/>
          <p:cNvSpPr/>
          <p:nvPr/>
        </p:nvSpPr>
        <p:spPr>
          <a:xfrm rot="5400000">
            <a:off x="14241027" y="1367179"/>
            <a:ext cx="445098" cy="4103660"/>
          </a:xfrm>
          <a:prstGeom prst="rightArrow">
            <a:avLst>
              <a:gd name="adj1" fmla="val 100000"/>
              <a:gd name="adj2" fmla="val 98061"/>
            </a:avLst>
          </a:prstGeom>
          <a:solidFill>
            <a:srgbClr val="2C567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8195" tIns="94099" rIns="188195" bIns="94099">
            <a:spAutoFit/>
          </a:bodyPr>
          <a:lstStyle/>
          <a:p>
            <a:pPr algn="ctr" defTabSz="1706532"/>
            <a:endParaRPr lang="ru-RU" sz="4000" b="1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5072" y="4859259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prstClr val="white">
                    <a:lumMod val="85000"/>
                  </a:prstClr>
                </a:solidFill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272356" y="4797276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prstClr val="white">
                    <a:lumMod val="85000"/>
                  </a:prstClr>
                </a:solidFill>
              </a:rPr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140368" y="6071970"/>
            <a:ext cx="567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prstClr val="white">
                    <a:lumMod val="85000"/>
                  </a:prstClr>
                </a:solidFill>
              </a:rPr>
              <a:t>8</a:t>
            </a:r>
          </a:p>
        </p:txBody>
      </p:sp>
      <p:sp>
        <p:nvSpPr>
          <p:cNvPr id="47" name="Номер слайда 1">
            <a:extLst>
              <a:ext uri="{FF2B5EF4-FFF2-40B4-BE49-F238E27FC236}">
                <a16:creationId xmlns:a16="http://schemas.microsoft.com/office/drawing/2014/main" xmlns="" id="{EB3EE76D-4E7A-444C-8CB2-7017175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034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11"/>
          <p:cNvSpPr txBox="1"/>
          <p:nvPr/>
        </p:nvSpPr>
        <p:spPr>
          <a:xfrm>
            <a:off x="8247619" y="2858783"/>
            <a:ext cx="1195591" cy="163968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 extrusionH="95250">
            <a:extrusionClr>
              <a:srgbClr val="FFFF00"/>
            </a:extrusionClr>
          </a:sp3d>
        </p:spPr>
        <p:txBody>
          <a:bodyPr vert="horz" wrap="square" lIns="0" tIns="0" rIns="0" bIns="0" rtlCol="0">
            <a:spAutoFit/>
          </a:bodyPr>
          <a:lstStyle/>
          <a:p>
            <a:pPr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7320" defTabSz="914400"/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A40926-B043-4741-B82F-964E03802128}"/>
              </a:ext>
            </a:extLst>
          </p:cNvPr>
          <p:cNvSpPr txBox="1"/>
          <p:nvPr/>
        </p:nvSpPr>
        <p:spPr>
          <a:xfrm>
            <a:off x="10407374" y="1328263"/>
            <a:ext cx="4491867" cy="629908"/>
          </a:xfrm>
          <a:prstGeom prst="rect">
            <a:avLst/>
          </a:prstGeom>
          <a:noFill/>
        </p:spPr>
        <p:txBody>
          <a:bodyPr wrap="square" lIns="227576" tIns="113788" rIns="227576" bIns="113788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a typeface="Verdana" pitchFamily="34" charset="0"/>
                <a:cs typeface="Verdana" panose="020B0604030504040204" pitchFamily="34" charset="0"/>
              </a:rPr>
              <a:t>БОНДОВЫЕ СКЛАДЫ</a:t>
            </a:r>
          </a:p>
        </p:txBody>
      </p:sp>
      <p:sp>
        <p:nvSpPr>
          <p:cNvPr id="66" name="object 64">
            <a:extLst>
              <a:ext uri="{FF2B5EF4-FFF2-40B4-BE49-F238E27FC236}">
                <a16:creationId xmlns:a16="http://schemas.microsoft.com/office/drawing/2014/main" xmlns="" id="{F81E86E9-169E-4F7E-9643-E87BBCD22D60}"/>
              </a:ext>
            </a:extLst>
          </p:cNvPr>
          <p:cNvSpPr txBox="1"/>
          <p:nvPr/>
        </p:nvSpPr>
        <p:spPr>
          <a:xfrm>
            <a:off x="1106266" y="10211283"/>
            <a:ext cx="5752520" cy="536728"/>
          </a:xfrm>
          <a:prstGeom prst="rect">
            <a:avLst/>
          </a:prstGeom>
        </p:spPr>
        <p:txBody>
          <a:bodyPr vert="horz" wrap="square" lIns="0" tIns="43857" rIns="0" bIns="0" rtlCol="0">
            <a:spAutoFit/>
          </a:bodyPr>
          <a:lstStyle/>
          <a:p>
            <a:pPr marL="23707">
              <a:spcBef>
                <a:spcPts val="187"/>
              </a:spcBef>
            </a:pPr>
            <a:r>
              <a:rPr lang="kk-KZ" sz="3200" b="1" u="sng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ПЛАНИРУЕТСЯ: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8FC3673F-CD8C-41B1-B6E3-4FE12C8FDEFD}"/>
              </a:ext>
            </a:extLst>
          </p:cNvPr>
          <p:cNvSpPr/>
          <p:nvPr/>
        </p:nvSpPr>
        <p:spPr>
          <a:xfrm>
            <a:off x="100964" y="10722834"/>
            <a:ext cx="11166907" cy="1401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Открытие </a:t>
            </a:r>
            <a:r>
              <a:rPr lang="ru-RU" sz="2400" b="1" dirty="0">
                <a:solidFill>
                  <a:srgbClr val="0070C0"/>
                </a:solidFill>
                <a:ea typeface="Verdana" pitchFamily="34" charset="0"/>
              </a:rPr>
              <a:t>ФУЛФИЛМЕНТ</a:t>
            </a:r>
            <a:r>
              <a:rPr lang="en-US" sz="2400" b="1" dirty="0">
                <a:solidFill>
                  <a:srgbClr val="0070C0"/>
                </a:solidFill>
                <a:ea typeface="Verdana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a typeface="Verdana" pitchFamily="34" charset="0"/>
              </a:rPr>
              <a:t>ЦЕНТРОВ </a:t>
            </a: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в Алматы, </a:t>
            </a:r>
            <a:r>
              <a:rPr lang="ru-RU" sz="2400" dirty="0" err="1">
                <a:solidFill>
                  <a:srgbClr val="2C567A"/>
                </a:solidFill>
                <a:ea typeface="Verdana" pitchFamily="34" charset="0"/>
              </a:rPr>
              <a:t>Актобе</a:t>
            </a: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, Астана, Шымкент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Запуск </a:t>
            </a:r>
            <a:r>
              <a:rPr lang="ru-RU" sz="2400" b="1" dirty="0">
                <a:solidFill>
                  <a:srgbClr val="0070C0"/>
                </a:solidFill>
                <a:ea typeface="Verdana" pitchFamily="34" charset="0"/>
              </a:rPr>
              <a:t>БОНДОВЫХ СКЛАДОВ </a:t>
            </a: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в </a:t>
            </a:r>
            <a:r>
              <a:rPr lang="ru-RU" sz="2400" dirty="0" err="1">
                <a:solidFill>
                  <a:srgbClr val="2C567A"/>
                </a:solidFill>
                <a:ea typeface="Verdana" pitchFamily="34" charset="0"/>
              </a:rPr>
              <a:t>Актобе</a:t>
            </a: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 и Актау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04EC791C-D3CE-4E5E-9316-D80B482860DD}"/>
              </a:ext>
            </a:extLst>
          </p:cNvPr>
          <p:cNvSpPr/>
          <p:nvPr/>
        </p:nvSpPr>
        <p:spPr>
          <a:xfrm>
            <a:off x="15001138" y="1291728"/>
            <a:ext cx="7621427" cy="845352"/>
          </a:xfrm>
          <a:prstGeom prst="rect">
            <a:avLst/>
          </a:prstGeom>
        </p:spPr>
        <p:txBody>
          <a:bodyPr wrap="square" lIns="227576" tIns="113788" rIns="227576" bIns="113788">
            <a:spAutoFit/>
          </a:bodyPr>
          <a:lstStyle/>
          <a:p>
            <a:pPr marL="179388" indent="-179388" algn="ctr">
              <a:buFont typeface="MS Gothic" pitchFamily="49" charset="-128"/>
              <a:buChar char="✓"/>
            </a:pPr>
            <a:r>
              <a:rPr lang="kk-KZ" sz="2000" b="1" dirty="0">
                <a:solidFill>
                  <a:srgbClr val="0072C7">
                    <a:lumMod val="75000"/>
                  </a:srgbClr>
                </a:solidFill>
                <a:ea typeface="Verdana" pitchFamily="34" charset="0"/>
              </a:rPr>
              <a:t>сокращение</a:t>
            </a:r>
            <a:r>
              <a:rPr lang="kk-KZ" sz="2000" dirty="0">
                <a:solidFill>
                  <a:prstClr val="black"/>
                </a:solidFill>
                <a:ea typeface="Verdana" pitchFamily="34" charset="0"/>
              </a:rPr>
              <a:t> времени доставки </a:t>
            </a:r>
            <a:r>
              <a:rPr lang="kk-KZ" sz="2000" b="1" dirty="0">
                <a:solidFill>
                  <a:srgbClr val="0072C7">
                    <a:lumMod val="75000"/>
                  </a:srgbClr>
                </a:solidFill>
                <a:ea typeface="Verdana" pitchFamily="34" charset="0"/>
              </a:rPr>
              <a:t>от 60</a:t>
            </a:r>
            <a:r>
              <a:rPr lang="kk-KZ" sz="2000" dirty="0">
                <a:solidFill>
                  <a:srgbClr val="0072C7">
                    <a:lumMod val="75000"/>
                  </a:srgbClr>
                </a:solidFill>
                <a:ea typeface="Verdana" pitchFamily="34" charset="0"/>
              </a:rPr>
              <a:t> </a:t>
            </a:r>
            <a:r>
              <a:rPr lang="kk-KZ" sz="2000" b="1" dirty="0">
                <a:solidFill>
                  <a:srgbClr val="0072C7">
                    <a:lumMod val="75000"/>
                  </a:srgbClr>
                </a:solidFill>
                <a:ea typeface="Verdana" pitchFamily="34" charset="0"/>
              </a:rPr>
              <a:t>до 7 дней;</a:t>
            </a:r>
          </a:p>
          <a:p>
            <a:pPr marL="261938" indent="-261938" algn="ctr">
              <a:buFont typeface="MS Gothic" pitchFamily="49" charset="-128"/>
              <a:buChar char="✓"/>
            </a:pPr>
            <a:r>
              <a:rPr lang="ru-RU" sz="2000" b="1" dirty="0">
                <a:solidFill>
                  <a:srgbClr val="0072C7">
                    <a:lumMod val="75000"/>
                  </a:srgbClr>
                </a:solidFill>
                <a:ea typeface="Verdana" pitchFamily="34" charset="0"/>
              </a:rPr>
              <a:t>увеличени</a:t>
            </a:r>
            <a:r>
              <a:rPr lang="ru-RU" sz="2000" b="1" dirty="0">
                <a:solidFill>
                  <a:srgbClr val="002060"/>
                </a:solidFill>
                <a:ea typeface="Verdana" pitchFamily="34" charset="0"/>
              </a:rPr>
              <a:t>е </a:t>
            </a:r>
            <a:r>
              <a:rPr lang="ru-RU" sz="2000" dirty="0">
                <a:solidFill>
                  <a:prstClr val="black"/>
                </a:solidFill>
                <a:ea typeface="Verdana" pitchFamily="34" charset="0"/>
              </a:rPr>
              <a:t>транзитных грузов</a:t>
            </a:r>
            <a:endParaRPr lang="kk-KZ" sz="2000" b="1" dirty="0">
              <a:solidFill>
                <a:prstClr val="black"/>
              </a:solidFill>
              <a:ea typeface="Verdana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ADC1FBB-9559-49E3-8A0D-392DE68160FA}"/>
              </a:ext>
            </a:extLst>
          </p:cNvPr>
          <p:cNvSpPr txBox="1"/>
          <p:nvPr/>
        </p:nvSpPr>
        <p:spPr>
          <a:xfrm>
            <a:off x="4453152" y="291258"/>
            <a:ext cx="1757622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en-US"/>
            </a:defPPr>
            <a:lvl1pPr>
              <a:defRPr sz="4000">
                <a:solidFill>
                  <a:srgbClr val="2C567A"/>
                </a:solidFill>
              </a:defRPr>
            </a:lvl1pPr>
          </a:lstStyle>
          <a:p>
            <a:r>
              <a:rPr lang="ru-RU" sz="44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Электронная торговля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32540" y="1389109"/>
            <a:ext cx="5402653" cy="1328959"/>
          </a:xfrm>
          <a:prstGeom prst="rect">
            <a:avLst/>
          </a:prstGeom>
          <a:noFill/>
        </p:spPr>
        <p:txBody>
          <a:bodyPr wrap="square" lIns="218825" tIns="109413" rIns="218825" bIns="109413" rtlCol="0">
            <a:spAutoFit/>
          </a:bodyPr>
          <a:lstStyle/>
          <a:p>
            <a:pPr algn="ctr"/>
            <a:r>
              <a:rPr lang="ru-RU" sz="2400" dirty="0">
                <a:solidFill>
                  <a:srgbClr val="44546A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Доля 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электронной торговли</a:t>
            </a:r>
            <a:r>
              <a:rPr lang="ru-RU" sz="2400" dirty="0">
                <a:solidFill>
                  <a:srgbClr val="44546A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2400" dirty="0">
                <a:solidFill>
                  <a:srgbClr val="44546A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общем объеме розничной торговли</a:t>
            </a:r>
          </a:p>
        </p:txBody>
      </p:sp>
      <p:grpSp>
        <p:nvGrpSpPr>
          <p:cNvPr id="121" name="Группа 120"/>
          <p:cNvGrpSpPr/>
          <p:nvPr/>
        </p:nvGrpSpPr>
        <p:grpSpPr>
          <a:xfrm>
            <a:off x="444763" y="3201385"/>
            <a:ext cx="2575237" cy="1555785"/>
            <a:chOff x="1718487" y="12365173"/>
            <a:chExt cx="2269670" cy="215934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1718487" y="12612579"/>
              <a:ext cx="328955" cy="3403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i="1">
                <a:solidFill>
                  <a:prstClr val="white"/>
                </a:solidFill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1726591" y="13949815"/>
              <a:ext cx="303958" cy="3403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i="1">
                <a:solidFill>
                  <a:prstClr val="white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87507" y="12365173"/>
              <a:ext cx="1970362" cy="744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>
                  <a:solidFill>
                    <a:prstClr val="black"/>
                  </a:solidFill>
                </a:rPr>
                <a:t>объем розничной торговли</a:t>
              </a:r>
              <a:r>
                <a:rPr lang="ru-RU" sz="1800" i="1" dirty="0">
                  <a:solidFill>
                    <a:prstClr val="black"/>
                  </a:solidFill>
                </a:rPr>
                <a:t> </a:t>
              </a:r>
              <a:r>
                <a:rPr lang="ru-RU" sz="1400" i="1" dirty="0">
                  <a:solidFill>
                    <a:prstClr val="black"/>
                  </a:solidFill>
                </a:rPr>
                <a:t>(</a:t>
              </a:r>
              <a:r>
                <a:rPr lang="ru-RU" sz="1400" i="1" dirty="0" err="1">
                  <a:solidFill>
                    <a:prstClr val="black"/>
                  </a:solidFill>
                </a:rPr>
                <a:t>млрд.тг</a:t>
              </a:r>
              <a:r>
                <a:rPr lang="ru-RU" sz="1400" i="1" dirty="0">
                  <a:solidFill>
                    <a:prstClr val="black"/>
                  </a:solidFill>
                </a:rPr>
                <a:t>)</a:t>
              </a:r>
              <a:endParaRPr lang="ru-RU" sz="1600" i="1" dirty="0">
                <a:solidFill>
                  <a:prstClr val="black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60060" y="13816943"/>
              <a:ext cx="2028097" cy="70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>
                <a:defRPr sz="2000" i="1"/>
              </a:lvl1pPr>
            </a:lstStyle>
            <a:p>
              <a:pPr algn="ctr"/>
              <a:r>
                <a:rPr lang="ru-RU" sz="1600" dirty="0">
                  <a:solidFill>
                    <a:prstClr val="black"/>
                  </a:solidFill>
                </a:rPr>
                <a:t>доля электронной торговли (%)</a:t>
              </a:r>
            </a:p>
          </p:txBody>
        </p:sp>
      </p:grpSp>
      <p:grpSp>
        <p:nvGrpSpPr>
          <p:cNvPr id="277" name="Группа 276"/>
          <p:cNvGrpSpPr/>
          <p:nvPr/>
        </p:nvGrpSpPr>
        <p:grpSpPr>
          <a:xfrm>
            <a:off x="10984201" y="1553113"/>
            <a:ext cx="11743532" cy="5283317"/>
            <a:chOff x="9125826" y="4579831"/>
            <a:chExt cx="12930244" cy="4790822"/>
          </a:xfrm>
        </p:grpSpPr>
        <p:sp>
          <p:nvSpPr>
            <p:cNvPr id="278" name="Овал 277">
              <a:extLst>
                <a:ext uri="{FF2B5EF4-FFF2-40B4-BE49-F238E27FC236}">
                  <a16:creationId xmlns:a16="http://schemas.microsoft.com/office/drawing/2014/main" xmlns="" id="{452B808F-7822-4CAC-8662-9C70B3D7BB17}"/>
                </a:ext>
              </a:extLst>
            </p:cNvPr>
            <p:cNvSpPr/>
            <p:nvPr/>
          </p:nvSpPr>
          <p:spPr>
            <a:xfrm>
              <a:off x="17940049" y="4702940"/>
              <a:ext cx="424501" cy="1285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7576" tIns="113788" rIns="227576" bIns="113788" rtlCol="0" anchor="ctr"/>
            <a:lstStyle/>
            <a:p>
              <a:pPr algn="ctr"/>
              <a:endParaRPr lang="ru-RU" sz="4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79" name="Полилиния: фигура 80">
              <a:extLst>
                <a:ext uri="{FF2B5EF4-FFF2-40B4-BE49-F238E27FC236}">
                  <a16:creationId xmlns:a16="http://schemas.microsoft.com/office/drawing/2014/main" xmlns="" id="{66FF8BA8-F012-450E-A943-3946D4CE2277}"/>
                </a:ext>
              </a:extLst>
            </p:cNvPr>
            <p:cNvSpPr/>
            <p:nvPr/>
          </p:nvSpPr>
          <p:spPr>
            <a:xfrm>
              <a:off x="17887817" y="4635269"/>
              <a:ext cx="414565" cy="158982"/>
            </a:xfrm>
            <a:custGeom>
              <a:avLst/>
              <a:gdLst>
                <a:gd name="connsiteX0" fmla="*/ 0 w 565546"/>
                <a:gd name="connsiteY0" fmla="*/ 282773 h 565546"/>
                <a:gd name="connsiteX1" fmla="*/ 282773 w 565546"/>
                <a:gd name="connsiteY1" fmla="*/ 0 h 565546"/>
                <a:gd name="connsiteX2" fmla="*/ 565546 w 565546"/>
                <a:gd name="connsiteY2" fmla="*/ 282773 h 565546"/>
                <a:gd name="connsiteX3" fmla="*/ 282773 w 565546"/>
                <a:gd name="connsiteY3" fmla="*/ 565546 h 565546"/>
                <a:gd name="connsiteX4" fmla="*/ 0 w 565546"/>
                <a:gd name="connsiteY4" fmla="*/ 282773 h 56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546" h="565546">
                  <a:moveTo>
                    <a:pt x="0" y="282773"/>
                  </a:moveTo>
                  <a:cubicBezTo>
                    <a:pt x="0" y="126602"/>
                    <a:pt x="126602" y="0"/>
                    <a:pt x="282773" y="0"/>
                  </a:cubicBezTo>
                  <a:cubicBezTo>
                    <a:pt x="438944" y="0"/>
                    <a:pt x="565546" y="126602"/>
                    <a:pt x="565546" y="282773"/>
                  </a:cubicBezTo>
                  <a:cubicBezTo>
                    <a:pt x="565546" y="438944"/>
                    <a:pt x="438944" y="565546"/>
                    <a:pt x="282773" y="565546"/>
                  </a:cubicBezTo>
                  <a:cubicBezTo>
                    <a:pt x="126602" y="565546"/>
                    <a:pt x="0" y="438944"/>
                    <a:pt x="0" y="282773"/>
                  </a:cubicBez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chemeClr val="bg1">
                  <a:lumMod val="75000"/>
                  <a:alpha val="72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4400"/>
              <a:endParaRPr lang="ru-RU" sz="450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280" name="Group 576">
              <a:extLst>
                <a:ext uri="{FF2B5EF4-FFF2-40B4-BE49-F238E27FC236}">
                  <a16:creationId xmlns:a16="http://schemas.microsoft.com/office/drawing/2014/main" xmlns="" id="{4DB25ED2-9FE0-4FAF-BEE9-88B11485FEEB}"/>
                </a:ext>
              </a:extLst>
            </p:cNvPr>
            <p:cNvGrpSpPr/>
            <p:nvPr/>
          </p:nvGrpSpPr>
          <p:grpSpPr>
            <a:xfrm>
              <a:off x="17980725" y="4579831"/>
              <a:ext cx="447043" cy="282963"/>
              <a:chOff x="10730776" y="4479800"/>
              <a:chExt cx="277714" cy="386449"/>
            </a:xfrm>
            <a:noFill/>
          </p:grpSpPr>
          <p:sp>
            <p:nvSpPr>
              <p:cNvPr id="333" name="Полилиния: фигура 1262">
                <a:extLst>
                  <a:ext uri="{FF2B5EF4-FFF2-40B4-BE49-F238E27FC236}">
                    <a16:creationId xmlns:a16="http://schemas.microsoft.com/office/drawing/2014/main" xmlns="" id="{A14C945A-CA3F-4AB0-A7E7-BD58A8ABD10E}"/>
                  </a:ext>
                </a:extLst>
              </p:cNvPr>
              <p:cNvSpPr/>
              <p:nvPr/>
            </p:nvSpPr>
            <p:spPr>
              <a:xfrm>
                <a:off x="10730776" y="4479800"/>
                <a:ext cx="277714" cy="386449"/>
              </a:xfrm>
              <a:custGeom>
                <a:avLst/>
                <a:gdLst>
                  <a:gd name="connsiteX0" fmla="*/ 132423 w 277714"/>
                  <a:gd name="connsiteY0" fmla="*/ 386669 h 386448"/>
                  <a:gd name="connsiteX1" fmla="*/ 139169 w 277714"/>
                  <a:gd name="connsiteY1" fmla="*/ 386669 h 386448"/>
                  <a:gd name="connsiteX2" fmla="*/ 277235 w 277714"/>
                  <a:gd name="connsiteY2" fmla="*/ 139169 h 386448"/>
                  <a:gd name="connsiteX3" fmla="*/ 139169 w 277714"/>
                  <a:gd name="connsiteY3" fmla="*/ 1102 h 386448"/>
                  <a:gd name="connsiteX4" fmla="*/ 1102 w 277714"/>
                  <a:gd name="connsiteY4" fmla="*/ 139169 h 386448"/>
                  <a:gd name="connsiteX5" fmla="*/ 127873 w 277714"/>
                  <a:gd name="connsiteY5" fmla="*/ 381703 h 386448"/>
                  <a:gd name="connsiteX6" fmla="*/ 132423 w 277714"/>
                  <a:gd name="connsiteY6" fmla="*/ 386669 h 386448"/>
                  <a:gd name="connsiteX7" fmla="*/ 139170 w 277714"/>
                  <a:gd name="connsiteY7" fmla="*/ 31740 h 386448"/>
                  <a:gd name="connsiteX8" fmla="*/ 246599 w 277714"/>
                  <a:gd name="connsiteY8" fmla="*/ 139169 h 386448"/>
                  <a:gd name="connsiteX9" fmla="*/ 139335 w 277714"/>
                  <a:gd name="connsiteY9" fmla="*/ 345694 h 386448"/>
                  <a:gd name="connsiteX10" fmla="*/ 31740 w 277714"/>
                  <a:gd name="connsiteY10" fmla="*/ 139169 h 386448"/>
                  <a:gd name="connsiteX11" fmla="*/ 139170 w 277714"/>
                  <a:gd name="connsiteY11" fmla="*/ 31740 h 38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7714" h="386448">
                    <a:moveTo>
                      <a:pt x="132423" y="386669"/>
                    </a:moveTo>
                    <a:lnTo>
                      <a:pt x="139169" y="386669"/>
                    </a:lnTo>
                    <a:cubicBezTo>
                      <a:pt x="163494" y="386669"/>
                      <a:pt x="277235" y="196870"/>
                      <a:pt x="277235" y="139169"/>
                    </a:cubicBezTo>
                    <a:cubicBezTo>
                      <a:pt x="277235" y="63037"/>
                      <a:pt x="215301" y="1102"/>
                      <a:pt x="139169" y="1102"/>
                    </a:cubicBezTo>
                    <a:cubicBezTo>
                      <a:pt x="63037" y="1102"/>
                      <a:pt x="1102" y="63037"/>
                      <a:pt x="1102" y="139169"/>
                    </a:cubicBezTo>
                    <a:cubicBezTo>
                      <a:pt x="1102" y="214179"/>
                      <a:pt x="126602" y="380311"/>
                      <a:pt x="127873" y="381703"/>
                    </a:cubicBezTo>
                    <a:lnTo>
                      <a:pt x="132423" y="386669"/>
                    </a:lnTo>
                    <a:close/>
                    <a:moveTo>
                      <a:pt x="139170" y="31740"/>
                    </a:moveTo>
                    <a:cubicBezTo>
                      <a:pt x="198413" y="31740"/>
                      <a:pt x="246599" y="79929"/>
                      <a:pt x="246599" y="139169"/>
                    </a:cubicBezTo>
                    <a:cubicBezTo>
                      <a:pt x="246599" y="186772"/>
                      <a:pt x="171513" y="300992"/>
                      <a:pt x="139335" y="345694"/>
                    </a:cubicBezTo>
                    <a:cubicBezTo>
                      <a:pt x="97864" y="287887"/>
                      <a:pt x="31740" y="183167"/>
                      <a:pt x="31740" y="139169"/>
                    </a:cubicBezTo>
                    <a:cubicBezTo>
                      <a:pt x="31742" y="79927"/>
                      <a:pt x="79927" y="31740"/>
                      <a:pt x="139170" y="317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Полилиния: фигура 1264">
                <a:extLst>
                  <a:ext uri="{FF2B5EF4-FFF2-40B4-BE49-F238E27FC236}">
                    <a16:creationId xmlns:a16="http://schemas.microsoft.com/office/drawing/2014/main" xmlns="" id="{FDEE705D-2175-4804-8F81-8D2D6E1D1E90}"/>
                  </a:ext>
                </a:extLst>
              </p:cNvPr>
              <p:cNvSpPr/>
              <p:nvPr/>
            </p:nvSpPr>
            <p:spPr>
              <a:xfrm>
                <a:off x="10792935" y="4546494"/>
                <a:ext cx="152816" cy="152816"/>
              </a:xfrm>
              <a:custGeom>
                <a:avLst/>
                <a:gdLst>
                  <a:gd name="connsiteX0" fmla="*/ 152934 w 152816"/>
                  <a:gd name="connsiteY0" fmla="*/ 77008 h 152816"/>
                  <a:gd name="connsiteX1" fmla="*/ 77011 w 152816"/>
                  <a:gd name="connsiteY1" fmla="*/ 1102 h 152816"/>
                  <a:gd name="connsiteX2" fmla="*/ 1102 w 152816"/>
                  <a:gd name="connsiteY2" fmla="*/ 77008 h 152816"/>
                  <a:gd name="connsiteX3" fmla="*/ 77011 w 152816"/>
                  <a:gd name="connsiteY3" fmla="*/ 152916 h 152816"/>
                  <a:gd name="connsiteX4" fmla="*/ 152934 w 152816"/>
                  <a:gd name="connsiteY4" fmla="*/ 77008 h 152816"/>
                  <a:gd name="connsiteX5" fmla="*/ 77011 w 152816"/>
                  <a:gd name="connsiteY5" fmla="*/ 122277 h 152816"/>
                  <a:gd name="connsiteX6" fmla="*/ 31740 w 152816"/>
                  <a:gd name="connsiteY6" fmla="*/ 77008 h 152816"/>
                  <a:gd name="connsiteX7" fmla="*/ 77011 w 152816"/>
                  <a:gd name="connsiteY7" fmla="*/ 31740 h 152816"/>
                  <a:gd name="connsiteX8" fmla="*/ 122296 w 152816"/>
                  <a:gd name="connsiteY8" fmla="*/ 77008 h 152816"/>
                  <a:gd name="connsiteX9" fmla="*/ 77011 w 152816"/>
                  <a:gd name="connsiteY9" fmla="*/ 122277 h 1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816" h="152816">
                    <a:moveTo>
                      <a:pt x="152934" y="77008"/>
                    </a:moveTo>
                    <a:cubicBezTo>
                      <a:pt x="152934" y="35149"/>
                      <a:pt x="118869" y="1102"/>
                      <a:pt x="77011" y="1102"/>
                    </a:cubicBezTo>
                    <a:cubicBezTo>
                      <a:pt x="35152" y="1102"/>
                      <a:pt x="1102" y="35151"/>
                      <a:pt x="1102" y="77008"/>
                    </a:cubicBezTo>
                    <a:cubicBezTo>
                      <a:pt x="1102" y="118868"/>
                      <a:pt x="35152" y="152916"/>
                      <a:pt x="77011" y="152916"/>
                    </a:cubicBezTo>
                    <a:cubicBezTo>
                      <a:pt x="118868" y="152915"/>
                      <a:pt x="152934" y="118866"/>
                      <a:pt x="152934" y="77008"/>
                    </a:cubicBezTo>
                    <a:close/>
                    <a:moveTo>
                      <a:pt x="77011" y="122277"/>
                    </a:moveTo>
                    <a:cubicBezTo>
                      <a:pt x="52041" y="122277"/>
                      <a:pt x="31740" y="101976"/>
                      <a:pt x="31740" y="77008"/>
                    </a:cubicBezTo>
                    <a:cubicBezTo>
                      <a:pt x="31740" y="52040"/>
                      <a:pt x="52041" y="31740"/>
                      <a:pt x="77011" y="31740"/>
                    </a:cubicBezTo>
                    <a:cubicBezTo>
                      <a:pt x="101980" y="31740"/>
                      <a:pt x="122296" y="52041"/>
                      <a:pt x="122296" y="77008"/>
                    </a:cubicBezTo>
                    <a:cubicBezTo>
                      <a:pt x="122296" y="101976"/>
                      <a:pt x="101978" y="122277"/>
                      <a:pt x="77011" y="1222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1" name="Kazakhstan">
              <a:extLst>
                <a:ext uri="{FF2B5EF4-FFF2-40B4-BE49-F238E27FC236}">
                  <a16:creationId xmlns:a16="http://schemas.microsoft.com/office/drawing/2014/main" xmlns="" id="{38C40340-9883-4DEF-B661-E0CA8B2B370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gray">
            <a:xfrm>
              <a:off x="11377720" y="5044662"/>
              <a:ext cx="9180514" cy="3153407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>
              <a:solidFill>
                <a:srgbClr val="0050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8984" tIns="24492" rIns="48984" bIns="24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2" name="Группа 281">
              <a:extLst>
                <a:ext uri="{FF2B5EF4-FFF2-40B4-BE49-F238E27FC236}">
                  <a16:creationId xmlns:a16="http://schemas.microsoft.com/office/drawing/2014/main" xmlns="" id="{F858A7EA-4349-48E3-874D-975FD9DD03C4}"/>
                </a:ext>
              </a:extLst>
            </p:cNvPr>
            <p:cNvGrpSpPr/>
            <p:nvPr/>
          </p:nvGrpSpPr>
          <p:grpSpPr>
            <a:xfrm>
              <a:off x="9125826" y="5550958"/>
              <a:ext cx="12930244" cy="3819695"/>
              <a:chOff x="8232023" y="1362784"/>
              <a:chExt cx="12510604" cy="9866225"/>
            </a:xfrm>
            <a:noFill/>
          </p:grpSpPr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xmlns="" id="{53DF38C9-777B-420B-9D71-E0B8AD9F240D}"/>
                  </a:ext>
                </a:extLst>
              </p:cNvPr>
              <p:cNvSpPr txBox="1"/>
              <p:nvPr/>
            </p:nvSpPr>
            <p:spPr>
              <a:xfrm>
                <a:off x="10166918" y="6265467"/>
                <a:ext cx="1612979" cy="1517147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r>
                  <a:rPr lang="ru-RU" sz="1800" dirty="0">
                    <a:ea typeface="Verdana" pitchFamily="34" charset="0"/>
                  </a:rPr>
                  <a:t>Актау</a:t>
                </a:r>
              </a:p>
            </p:txBody>
          </p:sp>
          <p:sp>
            <p:nvSpPr>
              <p:cNvPr id="300" name="Овал 299">
                <a:extLst>
                  <a:ext uri="{FF2B5EF4-FFF2-40B4-BE49-F238E27FC236}">
                    <a16:creationId xmlns:a16="http://schemas.microsoft.com/office/drawing/2014/main" xmlns="" id="{452B808F-7822-4CAC-8662-9C70B3D7BB17}"/>
                  </a:ext>
                </a:extLst>
              </p:cNvPr>
              <p:cNvSpPr/>
              <p:nvPr/>
            </p:nvSpPr>
            <p:spPr>
              <a:xfrm>
                <a:off x="18964555" y="7134419"/>
                <a:ext cx="410724" cy="331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7576" tIns="113788" rIns="227576" bIns="113788" rtlCol="0" anchor="ctr"/>
              <a:lstStyle/>
              <a:p>
                <a:pPr algn="ctr"/>
                <a:endParaRPr lang="ru-RU" sz="4400" dirty="0">
                  <a:cs typeface="Arial" pitchFamily="34" charset="0"/>
                </a:endParaRPr>
              </a:p>
            </p:txBody>
          </p:sp>
          <p:sp>
            <p:nvSpPr>
              <p:cNvPr id="301" name="Овал 300">
                <a:extLst>
                  <a:ext uri="{FF2B5EF4-FFF2-40B4-BE49-F238E27FC236}">
                    <a16:creationId xmlns:a16="http://schemas.microsoft.com/office/drawing/2014/main" xmlns="" id="{4CFDB41A-697D-4C9B-B61F-61F0B989727A}"/>
                  </a:ext>
                </a:extLst>
              </p:cNvPr>
              <p:cNvSpPr/>
              <p:nvPr/>
            </p:nvSpPr>
            <p:spPr>
              <a:xfrm>
                <a:off x="13095168" y="4783665"/>
                <a:ext cx="410724" cy="331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7576" tIns="113788" rIns="227576" bIns="113788" rtlCol="0" anchor="ctr"/>
              <a:lstStyle/>
              <a:p>
                <a:pPr algn="ctr"/>
                <a:endParaRPr lang="ru-RU" sz="4400" dirty="0">
                  <a:cs typeface="Arial" pitchFamily="34" charset="0"/>
                </a:endParaRP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xmlns="" id="{BF4F04A9-1561-4432-83D0-5F5726720DFE}"/>
                  </a:ext>
                </a:extLst>
              </p:cNvPr>
              <p:cNvSpPr txBox="1"/>
              <p:nvPr/>
            </p:nvSpPr>
            <p:spPr>
              <a:xfrm>
                <a:off x="12246424" y="1383601"/>
                <a:ext cx="1612979" cy="1609284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r>
                  <a:rPr lang="ru-RU" sz="2000" dirty="0" err="1">
                    <a:ea typeface="Verdana" pitchFamily="34" charset="0"/>
                  </a:rPr>
                  <a:t>Актобе</a:t>
                </a:r>
                <a:endParaRPr lang="ru-RU" sz="2000" dirty="0">
                  <a:ea typeface="Verdana" pitchFamily="34" charset="0"/>
                </a:endParaRP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xmlns="" id="{46A4F830-DB70-4A2E-BF4B-442856CD7EBD}"/>
                  </a:ext>
                </a:extLst>
              </p:cNvPr>
              <p:cNvSpPr txBox="1"/>
              <p:nvPr/>
            </p:nvSpPr>
            <p:spPr>
              <a:xfrm>
                <a:off x="9516063" y="1990200"/>
                <a:ext cx="4238033" cy="1865539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pPr algn="ctr"/>
                <a:endParaRPr lang="ru-RU" sz="3200" dirty="0"/>
              </a:p>
            </p:txBody>
          </p:sp>
          <p:cxnSp>
            <p:nvCxnSpPr>
              <p:cNvPr id="304" name="Скругленная соединительная линия 16">
                <a:extLst>
                  <a:ext uri="{FF2B5EF4-FFF2-40B4-BE49-F238E27FC236}">
                    <a16:creationId xmlns:a16="http://schemas.microsoft.com/office/drawing/2014/main" xmlns="" id="{BEC05F9D-C28D-4769-8B72-8C3400C8C1F1}"/>
                  </a:ext>
                </a:extLst>
              </p:cNvPr>
              <p:cNvCxnSpPr>
                <a:cxnSpLocks/>
                <a:stCxn id="328" idx="7"/>
              </p:cNvCxnSpPr>
              <p:nvPr/>
            </p:nvCxnSpPr>
            <p:spPr>
              <a:xfrm rot="5400000" flipH="1" flipV="1">
                <a:off x="12575834" y="6168608"/>
                <a:ext cx="697612" cy="1658920"/>
              </a:xfrm>
              <a:prstGeom prst="curvedConnector2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Скругленная соединительная линия 18">
                <a:extLst>
                  <a:ext uri="{FF2B5EF4-FFF2-40B4-BE49-F238E27FC236}">
                    <a16:creationId xmlns:a16="http://schemas.microsoft.com/office/drawing/2014/main" xmlns="" id="{F22FF9CC-8AF7-4566-A430-582A6EFD9780}"/>
                  </a:ext>
                </a:extLst>
              </p:cNvPr>
              <p:cNvCxnSpPr>
                <a:cxnSpLocks/>
                <a:stCxn id="328" idx="4"/>
              </p:cNvCxnSpPr>
              <p:nvPr/>
            </p:nvCxnSpPr>
            <p:spPr>
              <a:xfrm rot="16200000" flipH="1">
                <a:off x="11638145" y="7942009"/>
                <a:ext cx="1525710" cy="902066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xmlns="" id="{D0127DC7-EE07-4DF8-85A1-B7FE380CE8B0}"/>
                  </a:ext>
                </a:extLst>
              </p:cNvPr>
              <p:cNvSpPr txBox="1"/>
              <p:nvPr/>
            </p:nvSpPr>
            <p:spPr>
              <a:xfrm>
                <a:off x="8232023" y="1954859"/>
                <a:ext cx="2773352" cy="3455505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pPr algn="ctr"/>
                <a:r>
                  <a:rPr lang="ru-RU" sz="2000" b="1" dirty="0">
                    <a:ea typeface="Verdana" pitchFamily="34" charset="0"/>
                  </a:rPr>
                  <a:t>грузы в/из    </a:t>
                </a:r>
                <a:r>
                  <a:rPr lang="ru-RU" sz="2000" dirty="0">
                    <a:ea typeface="Verdana" pitchFamily="34" charset="0"/>
                  </a:rPr>
                  <a:t>Азербайджан, Турция, </a:t>
                </a:r>
              </a:p>
              <a:p>
                <a:pPr algn="ctr"/>
                <a:r>
                  <a:rPr lang="ru-RU" sz="2000" dirty="0">
                    <a:ea typeface="Verdana" pitchFamily="34" charset="0"/>
                  </a:rPr>
                  <a:t>    ЕС</a:t>
                </a: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xmlns="" id="{FA8F4AD5-B438-4FF7-9C16-97C79DE73818}"/>
                  </a:ext>
                </a:extLst>
              </p:cNvPr>
              <p:cNvSpPr txBox="1"/>
              <p:nvPr/>
            </p:nvSpPr>
            <p:spPr>
              <a:xfrm>
                <a:off x="11124900" y="8477782"/>
                <a:ext cx="3494487" cy="1943947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pPr algn="ctr"/>
                <a:r>
                  <a:rPr lang="ru-RU" sz="1800" dirty="0">
                    <a:ea typeface="Verdana" pitchFamily="34" charset="0"/>
                  </a:rPr>
                  <a:t>Туркменистан,</a:t>
                </a:r>
              </a:p>
              <a:p>
                <a:pPr algn="ctr"/>
                <a:endParaRPr lang="ru-RU" sz="300" dirty="0">
                  <a:ea typeface="Verdana" pitchFamily="34" charset="0"/>
                </a:endParaRPr>
              </a:p>
              <a:p>
                <a:pPr algn="ctr"/>
                <a:r>
                  <a:rPr lang="ru-RU" sz="1800" dirty="0" err="1">
                    <a:ea typeface="Verdana" pitchFamily="34" charset="0"/>
                  </a:rPr>
                  <a:t>з.ч</a:t>
                </a:r>
                <a:r>
                  <a:rPr lang="ru-RU" sz="1800" dirty="0">
                    <a:ea typeface="Verdana" pitchFamily="34" charset="0"/>
                  </a:rPr>
                  <a:t>. Узбекистана 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xmlns="" id="{45DEA5FC-440C-4AED-A65D-8242D666F6A5}"/>
                  </a:ext>
                </a:extLst>
              </p:cNvPr>
              <p:cNvSpPr txBox="1"/>
              <p:nvPr/>
            </p:nvSpPr>
            <p:spPr>
              <a:xfrm>
                <a:off x="15890945" y="8053414"/>
                <a:ext cx="3883586" cy="3175595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>
                <a:defPPr lvl="0">
                  <a:defRPr lang="en-US"/>
                </a:defPPr>
                <a:lvl1pPr algn="ctr">
                  <a:defRPr sz="2800"/>
                </a:lvl1pPr>
              </a:lstStyle>
              <a:p>
                <a:r>
                  <a:rPr lang="ru-RU" sz="1800" dirty="0">
                    <a:ea typeface="Verdana" pitchFamily="34" charset="0"/>
                  </a:rPr>
                  <a:t>Кыргызстан,</a:t>
                </a:r>
              </a:p>
              <a:p>
                <a:r>
                  <a:rPr lang="ru-RU" sz="1800" dirty="0">
                    <a:ea typeface="Verdana" pitchFamily="34" charset="0"/>
                  </a:rPr>
                  <a:t>Таджикистан, </a:t>
                </a:r>
              </a:p>
              <a:p>
                <a:r>
                  <a:rPr lang="ru-RU" sz="1800" dirty="0" err="1">
                    <a:ea typeface="Verdana" pitchFamily="34" charset="0"/>
                  </a:rPr>
                  <a:t>в.ч</a:t>
                </a:r>
                <a:r>
                  <a:rPr lang="ru-RU" sz="1800" dirty="0">
                    <a:ea typeface="Verdana" pitchFamily="34" charset="0"/>
                  </a:rPr>
                  <a:t>. Узбекистана</a:t>
                </a:r>
              </a:p>
            </p:txBody>
          </p:sp>
          <p:cxnSp>
            <p:nvCxnSpPr>
              <p:cNvPr id="309" name="Скругленная соединительная линия 27">
                <a:extLst>
                  <a:ext uri="{FF2B5EF4-FFF2-40B4-BE49-F238E27FC236}">
                    <a16:creationId xmlns:a16="http://schemas.microsoft.com/office/drawing/2014/main" xmlns="" id="{5CC00AAD-4AA2-4E12-8424-1E04BD4497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7032593" y="6899103"/>
                <a:ext cx="1258560" cy="977166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Скругленная соединительная линия 29">
                <a:extLst>
                  <a:ext uri="{FF2B5EF4-FFF2-40B4-BE49-F238E27FC236}">
                    <a16:creationId xmlns:a16="http://schemas.microsoft.com/office/drawing/2014/main" xmlns="" id="{B2BC71E2-D278-455B-8756-696D3B8FB28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7424763" y="6154129"/>
                <a:ext cx="1522721" cy="935020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Скругленная соединительная линия 31">
                <a:extLst>
                  <a:ext uri="{FF2B5EF4-FFF2-40B4-BE49-F238E27FC236}">
                    <a16:creationId xmlns:a16="http://schemas.microsoft.com/office/drawing/2014/main" xmlns="" id="{7DE430A8-8A9A-49AE-9D0A-C302A501A2A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7246407" y="4116847"/>
                <a:ext cx="2811650" cy="2498422"/>
              </a:xfrm>
              <a:prstGeom prst="curvedConnector3">
                <a:avLst>
                  <a:gd name="adj1" fmla="val 99941"/>
                </a:avLst>
              </a:prstGeom>
              <a:grpFill/>
              <a:ln w="952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xmlns="" id="{A8C0CBB4-A95A-469E-9C1E-5732A97BF29C}"/>
                  </a:ext>
                </a:extLst>
              </p:cNvPr>
              <p:cNvSpPr txBox="1"/>
              <p:nvPr/>
            </p:nvSpPr>
            <p:spPr>
              <a:xfrm>
                <a:off x="18660833" y="1362784"/>
                <a:ext cx="2081794" cy="95397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ru-RU" sz="1800" b="1" dirty="0">
                    <a:ea typeface="Verdana" pitchFamily="34" charset="0"/>
                  </a:rPr>
                  <a:t>грузы из/в КНР</a:t>
                </a:r>
              </a:p>
            </p:txBody>
          </p:sp>
          <p:cxnSp>
            <p:nvCxnSpPr>
              <p:cNvPr id="313" name="Скругленная соединительная линия 34">
                <a:extLst>
                  <a:ext uri="{FF2B5EF4-FFF2-40B4-BE49-F238E27FC236}">
                    <a16:creationId xmlns:a16="http://schemas.microsoft.com/office/drawing/2014/main" xmlns="" id="{18131C27-CE1D-4B77-ABC6-3F9E456B38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4095" y="2810283"/>
                <a:ext cx="1919335" cy="992301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Скругленная соединительная линия 36">
                <a:extLst>
                  <a:ext uri="{FF2B5EF4-FFF2-40B4-BE49-F238E27FC236}">
                    <a16:creationId xmlns:a16="http://schemas.microsoft.com/office/drawing/2014/main" xmlns="" id="{58D46B28-90B9-4DDA-9512-CCFF17DFFA0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83448" y="3885977"/>
                <a:ext cx="1177394" cy="836653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Скругленная соединительная линия 45">
                <a:extLst>
                  <a:ext uri="{FF2B5EF4-FFF2-40B4-BE49-F238E27FC236}">
                    <a16:creationId xmlns:a16="http://schemas.microsoft.com/office/drawing/2014/main" xmlns="" id="{E458CBAD-AFAB-445E-ADDB-80BA33237DE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6099557" y="4466155"/>
                <a:ext cx="4530544" cy="1236319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Скругленная соединительная линия 47">
                <a:extLst>
                  <a:ext uri="{FF2B5EF4-FFF2-40B4-BE49-F238E27FC236}">
                    <a16:creationId xmlns:a16="http://schemas.microsoft.com/office/drawing/2014/main" xmlns="" id="{DACAA259-0433-4FD0-8772-1A7E49B45B19}"/>
                  </a:ext>
                </a:extLst>
              </p:cNvPr>
              <p:cNvCxnSpPr>
                <a:cxnSpLocks/>
                <a:stCxn id="300" idx="3"/>
              </p:cNvCxnSpPr>
              <p:nvPr/>
            </p:nvCxnSpPr>
            <p:spPr>
              <a:xfrm rot="5400000" flipH="1">
                <a:off x="16404048" y="4797076"/>
                <a:ext cx="2254558" cy="2986754"/>
              </a:xfrm>
              <a:prstGeom prst="curvedConnector4">
                <a:avLst>
                  <a:gd name="adj1" fmla="val -12875"/>
                  <a:gd name="adj2" fmla="val 51007"/>
                </a:avLst>
              </a:prstGeom>
              <a:grpFill/>
              <a:ln w="2857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Скругленная соединительная линия 51">
                <a:extLst>
                  <a:ext uri="{FF2B5EF4-FFF2-40B4-BE49-F238E27FC236}">
                    <a16:creationId xmlns:a16="http://schemas.microsoft.com/office/drawing/2014/main" xmlns="" id="{43AE1F68-3B5D-42F7-8311-52604E23F91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964156" y="4447212"/>
                <a:ext cx="8728430" cy="2015605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Скругленная соединительная линия 53">
                <a:extLst>
                  <a:ext uri="{FF2B5EF4-FFF2-40B4-BE49-F238E27FC236}">
                    <a16:creationId xmlns:a16="http://schemas.microsoft.com/office/drawing/2014/main" xmlns="" id="{A115F4C7-EFA9-4B37-8E58-ECF9F851BD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0636515" y="3557915"/>
                <a:ext cx="8580044" cy="1042339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xmlns="" id="{3868222F-646C-4FC3-89D3-27B1572005B5}"/>
                  </a:ext>
                </a:extLst>
              </p:cNvPr>
              <p:cNvSpPr txBox="1"/>
              <p:nvPr/>
            </p:nvSpPr>
            <p:spPr>
              <a:xfrm>
                <a:off x="17268973" y="7330310"/>
                <a:ext cx="1612979" cy="1187025"/>
              </a:xfrm>
              <a:prstGeom prst="rect">
                <a:avLst/>
              </a:prstGeom>
              <a:grpFill/>
            </p:spPr>
            <p:txBody>
              <a:bodyPr wrap="square" lIns="227576" tIns="113788" rIns="227576" bIns="113788" rtlCol="0">
                <a:spAutoFit/>
              </a:bodyPr>
              <a:lstStyle/>
              <a:p>
                <a:r>
                  <a:rPr lang="ru-RU" sz="1800" b="1" dirty="0">
                    <a:ea typeface="Verdana" pitchFamily="34" charset="0"/>
                  </a:rPr>
                  <a:t>Алматы</a:t>
                </a:r>
              </a:p>
            </p:txBody>
          </p:sp>
          <p:grpSp>
            <p:nvGrpSpPr>
              <p:cNvPr id="320" name="Группа 319">
                <a:extLst>
                  <a:ext uri="{FF2B5EF4-FFF2-40B4-BE49-F238E27FC236}">
                    <a16:creationId xmlns:a16="http://schemas.microsoft.com/office/drawing/2014/main" xmlns="" id="{A6F77028-3C6A-4DC8-930B-37E6DFDA0E2B}"/>
                  </a:ext>
                </a:extLst>
              </p:cNvPr>
              <p:cNvGrpSpPr/>
              <p:nvPr/>
            </p:nvGrpSpPr>
            <p:grpSpPr>
              <a:xfrm>
                <a:off x="11715087" y="7132441"/>
                <a:ext cx="484028" cy="609697"/>
                <a:chOff x="11715087" y="7132441"/>
                <a:chExt cx="484028" cy="609697"/>
              </a:xfrm>
              <a:grpFill/>
            </p:grpSpPr>
            <p:sp>
              <p:nvSpPr>
                <p:cNvPr id="328" name="Овал 327">
                  <a:extLst>
                    <a:ext uri="{FF2B5EF4-FFF2-40B4-BE49-F238E27FC236}">
                      <a16:creationId xmlns:a16="http://schemas.microsoft.com/office/drawing/2014/main" xmlns="" id="{857CF0B0-4849-4BD1-ADD4-3A2CF0127E69}"/>
                    </a:ext>
                  </a:extLst>
                </p:cNvPr>
                <p:cNvSpPr/>
                <p:nvPr/>
              </p:nvSpPr>
              <p:spPr>
                <a:xfrm>
                  <a:off x="11744605" y="7298265"/>
                  <a:ext cx="410724" cy="3319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27576" tIns="113788" rIns="227576" bIns="113788" rtlCol="0" anchor="ctr"/>
                <a:lstStyle/>
                <a:p>
                  <a:pPr algn="ctr"/>
                  <a:endParaRPr lang="ru-RU" sz="4400" dirty="0">
                    <a:cs typeface="Arial" pitchFamily="34" charset="0"/>
                  </a:endParaRPr>
                </a:p>
              </p:txBody>
            </p:sp>
            <p:sp>
              <p:nvSpPr>
                <p:cNvPr id="329" name="Полилиния: фигура 80">
                  <a:extLst>
                    <a:ext uri="{FF2B5EF4-FFF2-40B4-BE49-F238E27FC236}">
                      <a16:creationId xmlns:a16="http://schemas.microsoft.com/office/drawing/2014/main" xmlns="" id="{11E2B844-EC9A-4F69-9D46-C061B165901D}"/>
                    </a:ext>
                  </a:extLst>
                </p:cNvPr>
                <p:cNvSpPr/>
                <p:nvPr/>
              </p:nvSpPr>
              <p:spPr>
                <a:xfrm>
                  <a:off x="11715087" y="7210590"/>
                  <a:ext cx="440242" cy="492914"/>
                </a:xfrm>
                <a:custGeom>
                  <a:avLst/>
                  <a:gdLst>
                    <a:gd name="connsiteX0" fmla="*/ 0 w 565546"/>
                    <a:gd name="connsiteY0" fmla="*/ 282773 h 565546"/>
                    <a:gd name="connsiteX1" fmla="*/ 282773 w 565546"/>
                    <a:gd name="connsiteY1" fmla="*/ 0 h 565546"/>
                    <a:gd name="connsiteX2" fmla="*/ 565546 w 565546"/>
                    <a:gd name="connsiteY2" fmla="*/ 282773 h 565546"/>
                    <a:gd name="connsiteX3" fmla="*/ 282773 w 565546"/>
                    <a:gd name="connsiteY3" fmla="*/ 565546 h 565546"/>
                    <a:gd name="connsiteX4" fmla="*/ 0 w 565546"/>
                    <a:gd name="connsiteY4" fmla="*/ 282773 h 565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5546" h="565546">
                      <a:moveTo>
                        <a:pt x="0" y="282773"/>
                      </a:moveTo>
                      <a:cubicBezTo>
                        <a:pt x="0" y="126602"/>
                        <a:pt x="126602" y="0"/>
                        <a:pt x="282773" y="0"/>
                      </a:cubicBezTo>
                      <a:cubicBezTo>
                        <a:pt x="438944" y="0"/>
                        <a:pt x="565546" y="126602"/>
                        <a:pt x="565546" y="282773"/>
                      </a:cubicBezTo>
                      <a:cubicBezTo>
                        <a:pt x="565546" y="438944"/>
                        <a:pt x="438944" y="565546"/>
                        <a:pt x="282773" y="565546"/>
                      </a:cubicBezTo>
                      <a:cubicBezTo>
                        <a:pt x="126602" y="565546"/>
                        <a:pt x="0" y="438944"/>
                        <a:pt x="0" y="28277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>
                  <a:outerShdw blurRad="1270000" sx="102000" sy="102000" algn="ctr" rotWithShape="0">
                    <a:schemeClr val="bg1">
                      <a:lumMod val="75000"/>
                      <a:alpha val="72000"/>
                    </a:scheme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algn="ctr" defTabSz="914400"/>
                  <a:endParaRPr lang="ru-RU" sz="600" kern="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30" name="Group 576">
                  <a:extLst>
                    <a:ext uri="{FF2B5EF4-FFF2-40B4-BE49-F238E27FC236}">
                      <a16:creationId xmlns:a16="http://schemas.microsoft.com/office/drawing/2014/main" xmlns="" id="{8B325408-3BD2-4A9E-B314-8E63DB1DB2E6}"/>
                    </a:ext>
                  </a:extLst>
                </p:cNvPr>
                <p:cNvGrpSpPr/>
                <p:nvPr/>
              </p:nvGrpSpPr>
              <p:grpSpPr>
                <a:xfrm>
                  <a:off x="11760968" y="7132441"/>
                  <a:ext cx="438147" cy="609697"/>
                  <a:chOff x="10730776" y="4479800"/>
                  <a:chExt cx="277714" cy="386449"/>
                </a:xfrm>
                <a:grpFill/>
              </p:grpSpPr>
              <p:sp>
                <p:nvSpPr>
                  <p:cNvPr id="331" name="Полилиния: фигура 1262">
                    <a:extLst>
                      <a:ext uri="{FF2B5EF4-FFF2-40B4-BE49-F238E27FC236}">
                        <a16:creationId xmlns:a16="http://schemas.microsoft.com/office/drawing/2014/main" xmlns="" id="{65A76C89-F3C7-4E9B-BC53-E768DFB7F9C8}"/>
                      </a:ext>
                    </a:extLst>
                  </p:cNvPr>
                  <p:cNvSpPr/>
                  <p:nvPr/>
                </p:nvSpPr>
                <p:spPr>
                  <a:xfrm>
                    <a:off x="10730776" y="4479800"/>
                    <a:ext cx="277714" cy="386449"/>
                  </a:xfrm>
                  <a:custGeom>
                    <a:avLst/>
                    <a:gdLst>
                      <a:gd name="connsiteX0" fmla="*/ 132423 w 277714"/>
                      <a:gd name="connsiteY0" fmla="*/ 386669 h 386448"/>
                      <a:gd name="connsiteX1" fmla="*/ 139169 w 277714"/>
                      <a:gd name="connsiteY1" fmla="*/ 386669 h 386448"/>
                      <a:gd name="connsiteX2" fmla="*/ 277235 w 277714"/>
                      <a:gd name="connsiteY2" fmla="*/ 139169 h 386448"/>
                      <a:gd name="connsiteX3" fmla="*/ 139169 w 277714"/>
                      <a:gd name="connsiteY3" fmla="*/ 1102 h 386448"/>
                      <a:gd name="connsiteX4" fmla="*/ 1102 w 277714"/>
                      <a:gd name="connsiteY4" fmla="*/ 139169 h 386448"/>
                      <a:gd name="connsiteX5" fmla="*/ 127873 w 277714"/>
                      <a:gd name="connsiteY5" fmla="*/ 381703 h 386448"/>
                      <a:gd name="connsiteX6" fmla="*/ 132423 w 277714"/>
                      <a:gd name="connsiteY6" fmla="*/ 386669 h 386448"/>
                      <a:gd name="connsiteX7" fmla="*/ 139170 w 277714"/>
                      <a:gd name="connsiteY7" fmla="*/ 31740 h 386448"/>
                      <a:gd name="connsiteX8" fmla="*/ 246599 w 277714"/>
                      <a:gd name="connsiteY8" fmla="*/ 139169 h 386448"/>
                      <a:gd name="connsiteX9" fmla="*/ 139335 w 277714"/>
                      <a:gd name="connsiteY9" fmla="*/ 345694 h 386448"/>
                      <a:gd name="connsiteX10" fmla="*/ 31740 w 277714"/>
                      <a:gd name="connsiteY10" fmla="*/ 139169 h 386448"/>
                      <a:gd name="connsiteX11" fmla="*/ 139170 w 277714"/>
                      <a:gd name="connsiteY11" fmla="*/ 31740 h 386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7714" h="386448">
                        <a:moveTo>
                          <a:pt x="132423" y="386669"/>
                        </a:moveTo>
                        <a:lnTo>
                          <a:pt x="139169" y="386669"/>
                        </a:lnTo>
                        <a:cubicBezTo>
                          <a:pt x="163494" y="386669"/>
                          <a:pt x="277235" y="196870"/>
                          <a:pt x="277235" y="139169"/>
                        </a:cubicBezTo>
                        <a:cubicBezTo>
                          <a:pt x="277235" y="63037"/>
                          <a:pt x="215301" y="1102"/>
                          <a:pt x="139169" y="1102"/>
                        </a:cubicBezTo>
                        <a:cubicBezTo>
                          <a:pt x="63037" y="1102"/>
                          <a:pt x="1102" y="63037"/>
                          <a:pt x="1102" y="139169"/>
                        </a:cubicBezTo>
                        <a:cubicBezTo>
                          <a:pt x="1102" y="214179"/>
                          <a:pt x="126602" y="380311"/>
                          <a:pt x="127873" y="381703"/>
                        </a:cubicBezTo>
                        <a:lnTo>
                          <a:pt x="132423" y="386669"/>
                        </a:lnTo>
                        <a:close/>
                        <a:moveTo>
                          <a:pt x="139170" y="31740"/>
                        </a:moveTo>
                        <a:cubicBezTo>
                          <a:pt x="198413" y="31740"/>
                          <a:pt x="246599" y="79929"/>
                          <a:pt x="246599" y="139169"/>
                        </a:cubicBezTo>
                        <a:cubicBezTo>
                          <a:pt x="246599" y="186772"/>
                          <a:pt x="171513" y="300992"/>
                          <a:pt x="139335" y="345694"/>
                        </a:cubicBezTo>
                        <a:cubicBezTo>
                          <a:pt x="97864" y="287887"/>
                          <a:pt x="31740" y="183167"/>
                          <a:pt x="31740" y="139169"/>
                        </a:cubicBezTo>
                        <a:cubicBezTo>
                          <a:pt x="31742" y="79927"/>
                          <a:pt x="79927" y="31740"/>
                          <a:pt x="139170" y="3174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332" name="Полилиния: фигура 1264">
                    <a:extLst>
                      <a:ext uri="{FF2B5EF4-FFF2-40B4-BE49-F238E27FC236}">
                        <a16:creationId xmlns:a16="http://schemas.microsoft.com/office/drawing/2014/main" xmlns="" id="{9212BCC6-49E1-4A6A-928F-4FC7F2BA86EF}"/>
                      </a:ext>
                    </a:extLst>
                  </p:cNvPr>
                  <p:cNvSpPr/>
                  <p:nvPr/>
                </p:nvSpPr>
                <p:spPr>
                  <a:xfrm>
                    <a:off x="10792935" y="4546494"/>
                    <a:ext cx="152816" cy="152816"/>
                  </a:xfrm>
                  <a:custGeom>
                    <a:avLst/>
                    <a:gdLst>
                      <a:gd name="connsiteX0" fmla="*/ 152934 w 152816"/>
                      <a:gd name="connsiteY0" fmla="*/ 77008 h 152816"/>
                      <a:gd name="connsiteX1" fmla="*/ 77011 w 152816"/>
                      <a:gd name="connsiteY1" fmla="*/ 1102 h 152816"/>
                      <a:gd name="connsiteX2" fmla="*/ 1102 w 152816"/>
                      <a:gd name="connsiteY2" fmla="*/ 77008 h 152816"/>
                      <a:gd name="connsiteX3" fmla="*/ 77011 w 152816"/>
                      <a:gd name="connsiteY3" fmla="*/ 152916 h 152816"/>
                      <a:gd name="connsiteX4" fmla="*/ 152934 w 152816"/>
                      <a:gd name="connsiteY4" fmla="*/ 77008 h 152816"/>
                      <a:gd name="connsiteX5" fmla="*/ 77011 w 152816"/>
                      <a:gd name="connsiteY5" fmla="*/ 122277 h 152816"/>
                      <a:gd name="connsiteX6" fmla="*/ 31740 w 152816"/>
                      <a:gd name="connsiteY6" fmla="*/ 77008 h 152816"/>
                      <a:gd name="connsiteX7" fmla="*/ 77011 w 152816"/>
                      <a:gd name="connsiteY7" fmla="*/ 31740 h 152816"/>
                      <a:gd name="connsiteX8" fmla="*/ 122296 w 152816"/>
                      <a:gd name="connsiteY8" fmla="*/ 77008 h 152816"/>
                      <a:gd name="connsiteX9" fmla="*/ 77011 w 152816"/>
                      <a:gd name="connsiteY9" fmla="*/ 122277 h 152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816" h="152816">
                        <a:moveTo>
                          <a:pt x="152934" y="77008"/>
                        </a:moveTo>
                        <a:cubicBezTo>
                          <a:pt x="152934" y="35149"/>
                          <a:pt x="118869" y="1102"/>
                          <a:pt x="77011" y="1102"/>
                        </a:cubicBezTo>
                        <a:cubicBezTo>
                          <a:pt x="35152" y="1102"/>
                          <a:pt x="1102" y="35151"/>
                          <a:pt x="1102" y="77008"/>
                        </a:cubicBezTo>
                        <a:cubicBezTo>
                          <a:pt x="1102" y="118868"/>
                          <a:pt x="35152" y="152916"/>
                          <a:pt x="77011" y="152916"/>
                        </a:cubicBezTo>
                        <a:cubicBezTo>
                          <a:pt x="118868" y="152915"/>
                          <a:pt x="152934" y="118866"/>
                          <a:pt x="152934" y="77008"/>
                        </a:cubicBezTo>
                        <a:close/>
                        <a:moveTo>
                          <a:pt x="77011" y="122277"/>
                        </a:moveTo>
                        <a:cubicBezTo>
                          <a:pt x="52041" y="122277"/>
                          <a:pt x="31740" y="101976"/>
                          <a:pt x="31740" y="77008"/>
                        </a:cubicBezTo>
                        <a:cubicBezTo>
                          <a:pt x="31740" y="52040"/>
                          <a:pt x="52041" y="31740"/>
                          <a:pt x="77011" y="31740"/>
                        </a:cubicBezTo>
                        <a:cubicBezTo>
                          <a:pt x="101980" y="31740"/>
                          <a:pt x="122296" y="52041"/>
                          <a:pt x="122296" y="77008"/>
                        </a:cubicBezTo>
                        <a:cubicBezTo>
                          <a:pt x="122296" y="101976"/>
                          <a:pt x="101978" y="122277"/>
                          <a:pt x="77011" y="12227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321" name="Группа 320">
                <a:extLst>
                  <a:ext uri="{FF2B5EF4-FFF2-40B4-BE49-F238E27FC236}">
                    <a16:creationId xmlns:a16="http://schemas.microsoft.com/office/drawing/2014/main" xmlns="" id="{5ECFB3D8-E737-45A3-8191-8266A3609CED}"/>
                  </a:ext>
                </a:extLst>
              </p:cNvPr>
              <p:cNvGrpSpPr/>
              <p:nvPr/>
            </p:nvGrpSpPr>
            <p:grpSpPr>
              <a:xfrm>
                <a:off x="13088632" y="3685404"/>
                <a:ext cx="587007" cy="1358172"/>
                <a:chOff x="8264951" y="2682550"/>
                <a:chExt cx="587007" cy="1358172"/>
              </a:xfrm>
              <a:grpFill/>
            </p:grpSpPr>
            <p:sp>
              <p:nvSpPr>
                <p:cNvPr id="326" name="Полилиния: фигура 1262">
                  <a:extLst>
                    <a:ext uri="{FF2B5EF4-FFF2-40B4-BE49-F238E27FC236}">
                      <a16:creationId xmlns:a16="http://schemas.microsoft.com/office/drawing/2014/main" xmlns="" id="{DCB94D09-5E0F-48AE-9288-C85D292EB34E}"/>
                    </a:ext>
                  </a:extLst>
                </p:cNvPr>
                <p:cNvSpPr/>
                <p:nvPr/>
              </p:nvSpPr>
              <p:spPr>
                <a:xfrm>
                  <a:off x="8264951" y="3431025"/>
                  <a:ext cx="460350" cy="609697"/>
                </a:xfrm>
                <a:custGeom>
                  <a:avLst/>
                  <a:gdLst>
                    <a:gd name="connsiteX0" fmla="*/ 132423 w 277714"/>
                    <a:gd name="connsiteY0" fmla="*/ 386669 h 386448"/>
                    <a:gd name="connsiteX1" fmla="*/ 139169 w 277714"/>
                    <a:gd name="connsiteY1" fmla="*/ 386669 h 386448"/>
                    <a:gd name="connsiteX2" fmla="*/ 277235 w 277714"/>
                    <a:gd name="connsiteY2" fmla="*/ 139169 h 386448"/>
                    <a:gd name="connsiteX3" fmla="*/ 139169 w 277714"/>
                    <a:gd name="connsiteY3" fmla="*/ 1102 h 386448"/>
                    <a:gd name="connsiteX4" fmla="*/ 1102 w 277714"/>
                    <a:gd name="connsiteY4" fmla="*/ 139169 h 386448"/>
                    <a:gd name="connsiteX5" fmla="*/ 127873 w 277714"/>
                    <a:gd name="connsiteY5" fmla="*/ 381703 h 386448"/>
                    <a:gd name="connsiteX6" fmla="*/ 132423 w 277714"/>
                    <a:gd name="connsiteY6" fmla="*/ 386669 h 386448"/>
                    <a:gd name="connsiteX7" fmla="*/ 139170 w 277714"/>
                    <a:gd name="connsiteY7" fmla="*/ 31740 h 386448"/>
                    <a:gd name="connsiteX8" fmla="*/ 246599 w 277714"/>
                    <a:gd name="connsiteY8" fmla="*/ 139169 h 386448"/>
                    <a:gd name="connsiteX9" fmla="*/ 139335 w 277714"/>
                    <a:gd name="connsiteY9" fmla="*/ 345694 h 386448"/>
                    <a:gd name="connsiteX10" fmla="*/ 31740 w 277714"/>
                    <a:gd name="connsiteY10" fmla="*/ 139169 h 386448"/>
                    <a:gd name="connsiteX11" fmla="*/ 139170 w 277714"/>
                    <a:gd name="connsiteY11" fmla="*/ 31740 h 386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7714" h="386448">
                      <a:moveTo>
                        <a:pt x="132423" y="386669"/>
                      </a:moveTo>
                      <a:lnTo>
                        <a:pt x="139169" y="386669"/>
                      </a:lnTo>
                      <a:cubicBezTo>
                        <a:pt x="163494" y="386669"/>
                        <a:pt x="277235" y="196870"/>
                        <a:pt x="277235" y="139169"/>
                      </a:cubicBezTo>
                      <a:cubicBezTo>
                        <a:pt x="277235" y="63037"/>
                        <a:pt x="215301" y="1102"/>
                        <a:pt x="139169" y="1102"/>
                      </a:cubicBezTo>
                      <a:cubicBezTo>
                        <a:pt x="63037" y="1102"/>
                        <a:pt x="1102" y="63037"/>
                        <a:pt x="1102" y="139169"/>
                      </a:cubicBezTo>
                      <a:cubicBezTo>
                        <a:pt x="1102" y="214179"/>
                        <a:pt x="126602" y="380311"/>
                        <a:pt x="127873" y="381703"/>
                      </a:cubicBezTo>
                      <a:lnTo>
                        <a:pt x="132423" y="386669"/>
                      </a:lnTo>
                      <a:close/>
                      <a:moveTo>
                        <a:pt x="139170" y="31740"/>
                      </a:moveTo>
                      <a:cubicBezTo>
                        <a:pt x="198413" y="31740"/>
                        <a:pt x="246599" y="79929"/>
                        <a:pt x="246599" y="139169"/>
                      </a:cubicBezTo>
                      <a:cubicBezTo>
                        <a:pt x="246599" y="186772"/>
                        <a:pt x="171513" y="300992"/>
                        <a:pt x="139335" y="345694"/>
                      </a:cubicBezTo>
                      <a:cubicBezTo>
                        <a:pt x="97864" y="287887"/>
                        <a:pt x="31740" y="183167"/>
                        <a:pt x="31740" y="139169"/>
                      </a:cubicBezTo>
                      <a:cubicBezTo>
                        <a:pt x="31742" y="79927"/>
                        <a:pt x="79927" y="31740"/>
                        <a:pt x="139170" y="317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800"/>
                </a:p>
              </p:txBody>
            </p:sp>
            <p:sp>
              <p:nvSpPr>
                <p:cNvPr id="327" name="Полилиния: фигура 1264">
                  <a:extLst>
                    <a:ext uri="{FF2B5EF4-FFF2-40B4-BE49-F238E27FC236}">
                      <a16:creationId xmlns:a16="http://schemas.microsoft.com/office/drawing/2014/main" xmlns="" id="{CECC9A8B-03C9-4DCF-A635-94124FAEA2CD}"/>
                    </a:ext>
                  </a:extLst>
                </p:cNvPr>
                <p:cNvSpPr/>
                <p:nvPr/>
              </p:nvSpPr>
              <p:spPr>
                <a:xfrm>
                  <a:off x="8598644" y="2682550"/>
                  <a:ext cx="253314" cy="241096"/>
                </a:xfrm>
                <a:custGeom>
                  <a:avLst/>
                  <a:gdLst>
                    <a:gd name="connsiteX0" fmla="*/ 152934 w 152816"/>
                    <a:gd name="connsiteY0" fmla="*/ 77008 h 152816"/>
                    <a:gd name="connsiteX1" fmla="*/ 77011 w 152816"/>
                    <a:gd name="connsiteY1" fmla="*/ 1102 h 152816"/>
                    <a:gd name="connsiteX2" fmla="*/ 1102 w 152816"/>
                    <a:gd name="connsiteY2" fmla="*/ 77008 h 152816"/>
                    <a:gd name="connsiteX3" fmla="*/ 77011 w 152816"/>
                    <a:gd name="connsiteY3" fmla="*/ 152916 h 152816"/>
                    <a:gd name="connsiteX4" fmla="*/ 152934 w 152816"/>
                    <a:gd name="connsiteY4" fmla="*/ 77008 h 152816"/>
                    <a:gd name="connsiteX5" fmla="*/ 77011 w 152816"/>
                    <a:gd name="connsiteY5" fmla="*/ 122277 h 152816"/>
                    <a:gd name="connsiteX6" fmla="*/ 31740 w 152816"/>
                    <a:gd name="connsiteY6" fmla="*/ 77008 h 152816"/>
                    <a:gd name="connsiteX7" fmla="*/ 77011 w 152816"/>
                    <a:gd name="connsiteY7" fmla="*/ 31740 h 152816"/>
                    <a:gd name="connsiteX8" fmla="*/ 122296 w 152816"/>
                    <a:gd name="connsiteY8" fmla="*/ 77008 h 152816"/>
                    <a:gd name="connsiteX9" fmla="*/ 77011 w 152816"/>
                    <a:gd name="connsiteY9" fmla="*/ 122277 h 15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816" h="152816">
                      <a:moveTo>
                        <a:pt x="152934" y="77008"/>
                      </a:moveTo>
                      <a:cubicBezTo>
                        <a:pt x="152934" y="35149"/>
                        <a:pt x="118869" y="1102"/>
                        <a:pt x="77011" y="1102"/>
                      </a:cubicBezTo>
                      <a:cubicBezTo>
                        <a:pt x="35152" y="1102"/>
                        <a:pt x="1102" y="35151"/>
                        <a:pt x="1102" y="77008"/>
                      </a:cubicBezTo>
                      <a:cubicBezTo>
                        <a:pt x="1102" y="118868"/>
                        <a:pt x="35152" y="152916"/>
                        <a:pt x="77011" y="152916"/>
                      </a:cubicBezTo>
                      <a:cubicBezTo>
                        <a:pt x="118868" y="152915"/>
                        <a:pt x="152934" y="118866"/>
                        <a:pt x="152934" y="77008"/>
                      </a:cubicBezTo>
                      <a:close/>
                      <a:moveTo>
                        <a:pt x="77011" y="122277"/>
                      </a:moveTo>
                      <a:cubicBezTo>
                        <a:pt x="52041" y="122277"/>
                        <a:pt x="31740" y="101976"/>
                        <a:pt x="31740" y="77008"/>
                      </a:cubicBezTo>
                      <a:cubicBezTo>
                        <a:pt x="31740" y="52040"/>
                        <a:pt x="52041" y="31740"/>
                        <a:pt x="77011" y="31740"/>
                      </a:cubicBezTo>
                      <a:cubicBezTo>
                        <a:pt x="101980" y="31740"/>
                        <a:pt x="122296" y="52041"/>
                        <a:pt x="122296" y="77008"/>
                      </a:cubicBezTo>
                      <a:cubicBezTo>
                        <a:pt x="122296" y="101976"/>
                        <a:pt x="101978" y="122277"/>
                        <a:pt x="77011" y="1222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800"/>
                </a:p>
              </p:txBody>
            </p:sp>
          </p:grpSp>
          <p:sp>
            <p:nvSpPr>
              <p:cNvPr id="322" name="Полилиния: фигура 80">
                <a:extLst>
                  <a:ext uri="{FF2B5EF4-FFF2-40B4-BE49-F238E27FC236}">
                    <a16:creationId xmlns:a16="http://schemas.microsoft.com/office/drawing/2014/main" xmlns="" id="{66FF8BA8-F012-450E-A943-3946D4CE2277}"/>
                  </a:ext>
                </a:extLst>
              </p:cNvPr>
              <p:cNvSpPr/>
              <p:nvPr/>
            </p:nvSpPr>
            <p:spPr>
              <a:xfrm>
                <a:off x="18914019" y="6959626"/>
                <a:ext cx="401111" cy="410648"/>
              </a:xfrm>
              <a:custGeom>
                <a:avLst/>
                <a:gdLst>
                  <a:gd name="connsiteX0" fmla="*/ 0 w 565546"/>
                  <a:gd name="connsiteY0" fmla="*/ 282773 h 565546"/>
                  <a:gd name="connsiteX1" fmla="*/ 282773 w 565546"/>
                  <a:gd name="connsiteY1" fmla="*/ 0 h 565546"/>
                  <a:gd name="connsiteX2" fmla="*/ 565546 w 565546"/>
                  <a:gd name="connsiteY2" fmla="*/ 282773 h 565546"/>
                  <a:gd name="connsiteX3" fmla="*/ 282773 w 565546"/>
                  <a:gd name="connsiteY3" fmla="*/ 565546 h 565546"/>
                  <a:gd name="connsiteX4" fmla="*/ 0 w 565546"/>
                  <a:gd name="connsiteY4" fmla="*/ 282773 h 56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546" h="565546">
                    <a:moveTo>
                      <a:pt x="0" y="282773"/>
                    </a:moveTo>
                    <a:cubicBezTo>
                      <a:pt x="0" y="126602"/>
                      <a:pt x="126602" y="0"/>
                      <a:pt x="282773" y="0"/>
                    </a:cubicBezTo>
                    <a:cubicBezTo>
                      <a:pt x="438944" y="0"/>
                      <a:pt x="565546" y="126602"/>
                      <a:pt x="565546" y="282773"/>
                    </a:cubicBezTo>
                    <a:cubicBezTo>
                      <a:pt x="565546" y="438944"/>
                      <a:pt x="438944" y="565546"/>
                      <a:pt x="282773" y="565546"/>
                    </a:cubicBezTo>
                    <a:cubicBezTo>
                      <a:pt x="126602" y="565546"/>
                      <a:pt x="0" y="438944"/>
                      <a:pt x="0" y="28277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270000" sx="102000" sy="102000" algn="ctr" rotWithShape="0">
                  <a:schemeClr val="bg1">
                    <a:lumMod val="75000"/>
                    <a:alpha val="72000"/>
                  </a:scheme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ru-RU" sz="600" kern="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23" name="Group 576">
                <a:extLst>
                  <a:ext uri="{FF2B5EF4-FFF2-40B4-BE49-F238E27FC236}">
                    <a16:creationId xmlns:a16="http://schemas.microsoft.com/office/drawing/2014/main" xmlns="" id="{4DB25ED2-9FE0-4FAF-BEE9-88B11485FEEB}"/>
                  </a:ext>
                </a:extLst>
              </p:cNvPr>
              <p:cNvGrpSpPr/>
              <p:nvPr/>
            </p:nvGrpSpPr>
            <p:grpSpPr>
              <a:xfrm>
                <a:off x="19003911" y="6816432"/>
                <a:ext cx="432535" cy="730889"/>
                <a:chOff x="10730776" y="4479800"/>
                <a:chExt cx="277714" cy="386449"/>
              </a:xfrm>
              <a:grpFill/>
            </p:grpSpPr>
            <p:sp>
              <p:nvSpPr>
                <p:cNvPr id="324" name="Полилиния: фигура 1262">
                  <a:extLst>
                    <a:ext uri="{FF2B5EF4-FFF2-40B4-BE49-F238E27FC236}">
                      <a16:creationId xmlns:a16="http://schemas.microsoft.com/office/drawing/2014/main" xmlns="" id="{A14C945A-CA3F-4AB0-A7E7-BD58A8ABD10E}"/>
                    </a:ext>
                  </a:extLst>
                </p:cNvPr>
                <p:cNvSpPr/>
                <p:nvPr/>
              </p:nvSpPr>
              <p:spPr>
                <a:xfrm>
                  <a:off x="10730776" y="4479800"/>
                  <a:ext cx="277714" cy="386449"/>
                </a:xfrm>
                <a:custGeom>
                  <a:avLst/>
                  <a:gdLst>
                    <a:gd name="connsiteX0" fmla="*/ 132423 w 277714"/>
                    <a:gd name="connsiteY0" fmla="*/ 386669 h 386448"/>
                    <a:gd name="connsiteX1" fmla="*/ 139169 w 277714"/>
                    <a:gd name="connsiteY1" fmla="*/ 386669 h 386448"/>
                    <a:gd name="connsiteX2" fmla="*/ 277235 w 277714"/>
                    <a:gd name="connsiteY2" fmla="*/ 139169 h 386448"/>
                    <a:gd name="connsiteX3" fmla="*/ 139169 w 277714"/>
                    <a:gd name="connsiteY3" fmla="*/ 1102 h 386448"/>
                    <a:gd name="connsiteX4" fmla="*/ 1102 w 277714"/>
                    <a:gd name="connsiteY4" fmla="*/ 139169 h 386448"/>
                    <a:gd name="connsiteX5" fmla="*/ 127873 w 277714"/>
                    <a:gd name="connsiteY5" fmla="*/ 381703 h 386448"/>
                    <a:gd name="connsiteX6" fmla="*/ 132423 w 277714"/>
                    <a:gd name="connsiteY6" fmla="*/ 386669 h 386448"/>
                    <a:gd name="connsiteX7" fmla="*/ 139170 w 277714"/>
                    <a:gd name="connsiteY7" fmla="*/ 31740 h 386448"/>
                    <a:gd name="connsiteX8" fmla="*/ 246599 w 277714"/>
                    <a:gd name="connsiteY8" fmla="*/ 139169 h 386448"/>
                    <a:gd name="connsiteX9" fmla="*/ 139335 w 277714"/>
                    <a:gd name="connsiteY9" fmla="*/ 345694 h 386448"/>
                    <a:gd name="connsiteX10" fmla="*/ 31740 w 277714"/>
                    <a:gd name="connsiteY10" fmla="*/ 139169 h 386448"/>
                    <a:gd name="connsiteX11" fmla="*/ 139170 w 277714"/>
                    <a:gd name="connsiteY11" fmla="*/ 31740 h 386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7714" h="386448">
                      <a:moveTo>
                        <a:pt x="132423" y="386669"/>
                      </a:moveTo>
                      <a:lnTo>
                        <a:pt x="139169" y="386669"/>
                      </a:lnTo>
                      <a:cubicBezTo>
                        <a:pt x="163494" y="386669"/>
                        <a:pt x="277235" y="196870"/>
                        <a:pt x="277235" y="139169"/>
                      </a:cubicBezTo>
                      <a:cubicBezTo>
                        <a:pt x="277235" y="63037"/>
                        <a:pt x="215301" y="1102"/>
                        <a:pt x="139169" y="1102"/>
                      </a:cubicBezTo>
                      <a:cubicBezTo>
                        <a:pt x="63037" y="1102"/>
                        <a:pt x="1102" y="63037"/>
                        <a:pt x="1102" y="139169"/>
                      </a:cubicBezTo>
                      <a:cubicBezTo>
                        <a:pt x="1102" y="214179"/>
                        <a:pt x="126602" y="380311"/>
                        <a:pt x="127873" y="381703"/>
                      </a:cubicBezTo>
                      <a:lnTo>
                        <a:pt x="132423" y="386669"/>
                      </a:lnTo>
                      <a:close/>
                      <a:moveTo>
                        <a:pt x="139170" y="31740"/>
                      </a:moveTo>
                      <a:cubicBezTo>
                        <a:pt x="198413" y="31740"/>
                        <a:pt x="246599" y="79929"/>
                        <a:pt x="246599" y="139169"/>
                      </a:cubicBezTo>
                      <a:cubicBezTo>
                        <a:pt x="246599" y="186772"/>
                        <a:pt x="171513" y="300992"/>
                        <a:pt x="139335" y="345694"/>
                      </a:cubicBezTo>
                      <a:cubicBezTo>
                        <a:pt x="97864" y="287887"/>
                        <a:pt x="31740" y="183167"/>
                        <a:pt x="31740" y="139169"/>
                      </a:cubicBezTo>
                      <a:cubicBezTo>
                        <a:pt x="31742" y="79927"/>
                        <a:pt x="79927" y="31740"/>
                        <a:pt x="139170" y="317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800"/>
                </a:p>
              </p:txBody>
            </p:sp>
            <p:sp>
              <p:nvSpPr>
                <p:cNvPr id="325" name="Полилиния: фигура 1264">
                  <a:extLst>
                    <a:ext uri="{FF2B5EF4-FFF2-40B4-BE49-F238E27FC236}">
                      <a16:creationId xmlns:a16="http://schemas.microsoft.com/office/drawing/2014/main" xmlns="" id="{FDEE705D-2175-4804-8F81-8D2D6E1D1E90}"/>
                    </a:ext>
                  </a:extLst>
                </p:cNvPr>
                <p:cNvSpPr/>
                <p:nvPr/>
              </p:nvSpPr>
              <p:spPr>
                <a:xfrm>
                  <a:off x="10792935" y="4546494"/>
                  <a:ext cx="152816" cy="152816"/>
                </a:xfrm>
                <a:custGeom>
                  <a:avLst/>
                  <a:gdLst>
                    <a:gd name="connsiteX0" fmla="*/ 152934 w 152816"/>
                    <a:gd name="connsiteY0" fmla="*/ 77008 h 152816"/>
                    <a:gd name="connsiteX1" fmla="*/ 77011 w 152816"/>
                    <a:gd name="connsiteY1" fmla="*/ 1102 h 152816"/>
                    <a:gd name="connsiteX2" fmla="*/ 1102 w 152816"/>
                    <a:gd name="connsiteY2" fmla="*/ 77008 h 152816"/>
                    <a:gd name="connsiteX3" fmla="*/ 77011 w 152816"/>
                    <a:gd name="connsiteY3" fmla="*/ 152916 h 152816"/>
                    <a:gd name="connsiteX4" fmla="*/ 152934 w 152816"/>
                    <a:gd name="connsiteY4" fmla="*/ 77008 h 152816"/>
                    <a:gd name="connsiteX5" fmla="*/ 77011 w 152816"/>
                    <a:gd name="connsiteY5" fmla="*/ 122277 h 152816"/>
                    <a:gd name="connsiteX6" fmla="*/ 31740 w 152816"/>
                    <a:gd name="connsiteY6" fmla="*/ 77008 h 152816"/>
                    <a:gd name="connsiteX7" fmla="*/ 77011 w 152816"/>
                    <a:gd name="connsiteY7" fmla="*/ 31740 h 152816"/>
                    <a:gd name="connsiteX8" fmla="*/ 122296 w 152816"/>
                    <a:gd name="connsiteY8" fmla="*/ 77008 h 152816"/>
                    <a:gd name="connsiteX9" fmla="*/ 77011 w 152816"/>
                    <a:gd name="connsiteY9" fmla="*/ 122277 h 15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816" h="152816">
                      <a:moveTo>
                        <a:pt x="152934" y="77008"/>
                      </a:moveTo>
                      <a:cubicBezTo>
                        <a:pt x="152934" y="35149"/>
                        <a:pt x="118869" y="1102"/>
                        <a:pt x="77011" y="1102"/>
                      </a:cubicBezTo>
                      <a:cubicBezTo>
                        <a:pt x="35152" y="1102"/>
                        <a:pt x="1102" y="35151"/>
                        <a:pt x="1102" y="77008"/>
                      </a:cubicBezTo>
                      <a:cubicBezTo>
                        <a:pt x="1102" y="118868"/>
                        <a:pt x="35152" y="152916"/>
                        <a:pt x="77011" y="152916"/>
                      </a:cubicBezTo>
                      <a:cubicBezTo>
                        <a:pt x="118868" y="152915"/>
                        <a:pt x="152934" y="118866"/>
                        <a:pt x="152934" y="77008"/>
                      </a:cubicBezTo>
                      <a:close/>
                      <a:moveTo>
                        <a:pt x="77011" y="122277"/>
                      </a:moveTo>
                      <a:cubicBezTo>
                        <a:pt x="52041" y="122277"/>
                        <a:pt x="31740" y="101976"/>
                        <a:pt x="31740" y="77008"/>
                      </a:cubicBezTo>
                      <a:cubicBezTo>
                        <a:pt x="31740" y="52040"/>
                        <a:pt x="52041" y="31740"/>
                        <a:pt x="77011" y="31740"/>
                      </a:cubicBezTo>
                      <a:cubicBezTo>
                        <a:pt x="101980" y="31740"/>
                        <a:pt x="122296" y="52041"/>
                        <a:pt x="122296" y="77008"/>
                      </a:cubicBezTo>
                      <a:cubicBezTo>
                        <a:pt x="122296" y="101976"/>
                        <a:pt x="101978" y="122277"/>
                        <a:pt x="77011" y="1222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800"/>
                </a:p>
              </p:txBody>
            </p:sp>
          </p:grpSp>
        </p:grpSp>
        <p:cxnSp>
          <p:nvCxnSpPr>
            <p:cNvPr id="283" name="Скругленная соединительная линия 282"/>
            <p:cNvCxnSpPr/>
            <p:nvPr/>
          </p:nvCxnSpPr>
          <p:spPr>
            <a:xfrm flipV="1">
              <a:off x="11249325" y="6400801"/>
              <a:ext cx="9603554" cy="654908"/>
            </a:xfrm>
            <a:prstGeom prst="curvedConnector3">
              <a:avLst/>
            </a:prstGeom>
            <a:ln w="3810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Скругленная соединительная линия 283"/>
            <p:cNvCxnSpPr/>
            <p:nvPr/>
          </p:nvCxnSpPr>
          <p:spPr>
            <a:xfrm flipV="1">
              <a:off x="10509852" y="6357809"/>
              <a:ext cx="4143479" cy="1026212"/>
            </a:xfrm>
            <a:prstGeom prst="curvedConnector3">
              <a:avLst>
                <a:gd name="adj1" fmla="val 50000"/>
              </a:avLst>
            </a:prstGeom>
            <a:ln w="28575"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Прямоугольник 284"/>
            <p:cNvSpPr/>
            <p:nvPr/>
          </p:nvSpPr>
          <p:spPr>
            <a:xfrm>
              <a:off x="15841638" y="5726861"/>
              <a:ext cx="3805682" cy="46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sz="2000" b="1" i="1" dirty="0">
                  <a:solidFill>
                    <a:schemeClr val="bg1">
                      <a:lumMod val="50000"/>
                    </a:schemeClr>
                  </a:solidFill>
                  <a:ea typeface="Verdana" pitchFamily="34" charset="0"/>
                </a:rPr>
                <a:t>Внутренний рынок</a:t>
              </a:r>
            </a:p>
          </p:txBody>
        </p:sp>
        <p:cxnSp>
          <p:nvCxnSpPr>
            <p:cNvPr id="286" name="Скругленная соединительная линия 285"/>
            <p:cNvCxnSpPr/>
            <p:nvPr/>
          </p:nvCxnSpPr>
          <p:spPr>
            <a:xfrm>
              <a:off x="10512990" y="7506584"/>
              <a:ext cx="3257069" cy="5251"/>
            </a:xfrm>
            <a:prstGeom prst="curvedConnector5">
              <a:avLst>
                <a:gd name="adj1" fmla="val 24408"/>
                <a:gd name="adj2" fmla="val -9958370"/>
                <a:gd name="adj3" fmla="val 107019"/>
              </a:avLst>
            </a:prstGeom>
            <a:ln w="12700"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Овал 286"/>
            <p:cNvSpPr/>
            <p:nvPr/>
          </p:nvSpPr>
          <p:spPr>
            <a:xfrm>
              <a:off x="14426406" y="6300377"/>
              <a:ext cx="416453" cy="35995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08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Овал 287"/>
            <p:cNvSpPr/>
            <p:nvPr/>
          </p:nvSpPr>
          <p:spPr>
            <a:xfrm>
              <a:off x="12330270" y="7483093"/>
              <a:ext cx="258585" cy="27043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08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Овал 288"/>
            <p:cNvSpPr/>
            <p:nvPr/>
          </p:nvSpPr>
          <p:spPr>
            <a:xfrm>
              <a:off x="18602318" y="7514536"/>
              <a:ext cx="416454" cy="35995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08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0" name="Рисунок 2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2248" y="6109794"/>
              <a:ext cx="762821" cy="582011"/>
            </a:xfrm>
            <a:prstGeom prst="rect">
              <a:avLst/>
            </a:prstGeom>
          </p:spPr>
        </p:pic>
        <p:pic>
          <p:nvPicPr>
            <p:cNvPr id="294" name="Рисунок 29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3227" y="8317653"/>
              <a:ext cx="532834" cy="430763"/>
            </a:xfrm>
            <a:prstGeom prst="rect">
              <a:avLst/>
            </a:prstGeom>
          </p:spPr>
        </p:pic>
        <p:pic>
          <p:nvPicPr>
            <p:cNvPr id="295" name="Рисунок 29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245" y="8654682"/>
              <a:ext cx="565711" cy="40343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3654006" y="4520884"/>
            <a:ext cx="9073727" cy="5521006"/>
            <a:chOff x="12295896" y="5686090"/>
            <a:chExt cx="10115348" cy="7115510"/>
          </a:xfrm>
        </p:grpSpPr>
        <p:pic>
          <p:nvPicPr>
            <p:cNvPr id="336" name="Рисунок 33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35" b="97179" l="615" r="98308">
                          <a14:foregroundMark x1="16462" y1="31348" x2="16462" y2="31348"/>
                          <a14:foregroundMark x1="30615" y1="67712" x2="30615" y2="67712"/>
                          <a14:foregroundMark x1="35846" y1="16301" x2="35846" y2="16301"/>
                          <a14:foregroundMark x1="25077" y1="6270" x2="25077" y2="6270"/>
                          <a14:foregroundMark x1="4769" y1="19122" x2="4769" y2="19122"/>
                          <a14:foregroundMark x1="27231" y1="97492" x2="27231" y2="97492"/>
                          <a14:foregroundMark x1="84923" y1="78997" x2="84923" y2="78997"/>
                          <a14:foregroundMark x1="78923" y1="64890" x2="78923" y2="64890"/>
                          <a14:foregroundMark x1="74923" y1="63950" x2="74923" y2="63950"/>
                          <a14:foregroundMark x1="59846" y1="75235" x2="59846" y2="75235"/>
                          <a14:foregroundMark x1="41538" y1="21003" x2="41538" y2="21003"/>
                          <a14:foregroundMark x1="46154" y1="30408" x2="46154" y2="30408"/>
                          <a14:foregroundMark x1="44615" y1="31348" x2="44615" y2="31348"/>
                          <a14:foregroundMark x1="93692" y1="20690" x2="93692" y2="20690"/>
                          <a14:foregroundMark x1="62462" y1="12226" x2="62462" y2="12226"/>
                          <a14:foregroundMark x1="52000" y1="8150" x2="52000" y2="8150"/>
                          <a14:foregroundMark x1="15692" y1="10972" x2="15692" y2="10972"/>
                          <a14:foregroundMark x1="27231" y1="53292" x2="27231" y2="53292"/>
                          <a14:foregroundMark x1="19231" y1="14107" x2="19231" y2="14107"/>
                          <a14:foregroundMark x1="19231" y1="10345" x2="19231" y2="10345"/>
                          <a14:foregroundMark x1="13692" y1="8464" x2="13692" y2="8464"/>
                          <a14:foregroundMark x1="15846" y1="7524" x2="15846" y2="7524"/>
                          <a14:foregroundMark x1="62923" y1="3448" x2="62923" y2="3448"/>
                          <a14:foregroundMark x1="73538" y1="5643" x2="73538" y2="5643"/>
                          <a14:foregroundMark x1="75538" y1="8150" x2="75538" y2="8150"/>
                          <a14:foregroundMark x1="86308" y1="11285" x2="86308" y2="11285"/>
                          <a14:foregroundMark x1="88462" y1="11285" x2="88462" y2="11285"/>
                          <a14:foregroundMark x1="86769" y1="38245" x2="86769" y2="38245"/>
                          <a14:foregroundMark x1="80769" y1="55172" x2="80769" y2="55172"/>
                          <a14:foregroundMark x1="69385" y1="59875" x2="69385" y2="59875"/>
                          <a14:foregroundMark x1="77538" y1="54232" x2="77538" y2="54232"/>
                          <a14:foregroundMark x1="84000" y1="45768" x2="84000" y2="45768"/>
                          <a14:foregroundMark x1="85231" y1="43887" x2="85231" y2="43887"/>
                          <a14:foregroundMark x1="98308" y1="19749" x2="98308" y2="19749"/>
                          <a14:foregroundMark x1="95231" y1="89655" x2="95231" y2="89655"/>
                          <a14:foregroundMark x1="86462" y1="66771" x2="86462" y2="66771"/>
                          <a14:foregroundMark x1="81231" y1="68966" x2="81231" y2="68966"/>
                          <a14:foregroundMark x1="79846" y1="68652" x2="79846" y2="68652"/>
                          <a14:foregroundMark x1="82000" y1="59875" x2="82000" y2="59875"/>
                          <a14:foregroundMark x1="84462" y1="66458" x2="84462" y2="66458"/>
                          <a14:foregroundMark x1="88000" y1="89028" x2="88000" y2="89028"/>
                          <a14:foregroundMark x1="88615" y1="67712" x2="88615" y2="67712"/>
                          <a14:foregroundMark x1="91231" y1="68652" x2="91231" y2="68652"/>
                          <a14:foregroundMark x1="25385" y1="52351" x2="25385" y2="52351"/>
                          <a14:foregroundMark x1="53077" y1="5329" x2="53077" y2="5329"/>
                          <a14:foregroundMark x1="60154" y1="4702" x2="60154" y2="4702"/>
                          <a14:foregroundMark x1="59692" y1="18809" x2="59692" y2="18809"/>
                          <a14:foregroundMark x1="51385" y1="41693" x2="51385" y2="41693"/>
                          <a14:foregroundMark x1="53077" y1="26646" x2="53077" y2="26646"/>
                          <a14:foregroundMark x1="86462" y1="31348" x2="86462" y2="31348"/>
                          <a14:foregroundMark x1="30462" y1="95298" x2="30462" y2="95298"/>
                          <a14:foregroundMark x1="615" y1="20690" x2="615" y2="20690"/>
                          <a14:foregroundMark x1="96462" y1="85893" x2="96462" y2="85893"/>
                          <a14:foregroundMark x1="49846" y1="41066" x2="49846" y2="410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1553" y="8313292"/>
              <a:ext cx="8339691" cy="4488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8" name="Скругленная соединительная линия 337"/>
            <p:cNvCxnSpPr/>
            <p:nvPr/>
          </p:nvCxnSpPr>
          <p:spPr>
            <a:xfrm>
              <a:off x="12295896" y="9426158"/>
              <a:ext cx="4092934" cy="170597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2C567A"/>
              </a:solidFill>
              <a:prstDash val="lg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Скругленная соединительная линия 338"/>
            <p:cNvCxnSpPr/>
            <p:nvPr/>
          </p:nvCxnSpPr>
          <p:spPr>
            <a:xfrm>
              <a:off x="12295896" y="9426158"/>
              <a:ext cx="6160038" cy="118769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2C567A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Скругленная соединительная линия 339"/>
            <p:cNvCxnSpPr/>
            <p:nvPr/>
          </p:nvCxnSpPr>
          <p:spPr>
            <a:xfrm>
              <a:off x="12295896" y="9426158"/>
              <a:ext cx="8169040" cy="42637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2C567A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Скругленная соединительная линия 340"/>
            <p:cNvCxnSpPr/>
            <p:nvPr/>
          </p:nvCxnSpPr>
          <p:spPr>
            <a:xfrm flipV="1">
              <a:off x="12295896" y="5686090"/>
              <a:ext cx="4921075" cy="367518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2C567A"/>
              </a:solidFill>
              <a:prstDash val="soli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2" name="Прямоугольник 341"/>
          <p:cNvSpPr/>
          <p:nvPr/>
        </p:nvSpPr>
        <p:spPr>
          <a:xfrm>
            <a:off x="9873608" y="6944799"/>
            <a:ext cx="4200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ea typeface="Verdana" pitchFamily="34" charset="0"/>
              </a:rPr>
              <a:t>ЦЕНТРЫ ОБУЧЕНИЯ </a:t>
            </a:r>
            <a:r>
              <a:rPr lang="ru-RU" sz="2000" dirty="0">
                <a:solidFill>
                  <a:srgbClr val="003B5C"/>
                </a:solidFill>
                <a:ea typeface="Verdana" pitchFamily="34" charset="0"/>
              </a:rPr>
              <a:t>электронной торговли</a:t>
            </a:r>
            <a:endParaRPr lang="ru-RU" sz="2800" dirty="0">
              <a:solidFill>
                <a:srgbClr val="003B5C"/>
              </a:solidFill>
              <a:ea typeface="Verdana" pitchFamily="34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10053128" y="7957625"/>
            <a:ext cx="6558927" cy="1471685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en-US"/>
            </a:defPPr>
            <a:lvl1pPr marL="514350" indent="-514350" algn="just">
              <a:lnSpc>
                <a:spcPct val="100000"/>
              </a:lnSpc>
              <a:buFont typeface="+mj-lt"/>
              <a:buAutoNum type="arabicPeriod"/>
              <a:defRPr sz="2400" b="1" i="1">
                <a:solidFill>
                  <a:srgbClr val="003B5C"/>
                </a:solidFill>
                <a:latin typeface="Verdana" pitchFamily="34" charset="0"/>
                <a:ea typeface="Verdana" pitchFamily="34" charset="0"/>
              </a:defRPr>
            </a:lvl1pPr>
          </a:lstStyle>
          <a:p>
            <a:pPr marL="268288" indent="-268288" algn="l">
              <a:lnSpc>
                <a:spcPct val="114000"/>
              </a:lnSpc>
              <a:buFont typeface="Wingdings" pitchFamily="2" charset="2"/>
              <a:buChar char="ü"/>
              <a:tabLst>
                <a:tab pos="361950" algn="l"/>
                <a:tab pos="630238" algn="l"/>
              </a:tabLst>
            </a:pPr>
            <a:r>
              <a:rPr lang="ru-RU" sz="1600" dirty="0">
                <a:latin typeface="+mn-lt"/>
              </a:rPr>
              <a:t>Выход на </a:t>
            </a:r>
            <a:r>
              <a:rPr lang="ru-RU" sz="1600" dirty="0" err="1">
                <a:latin typeface="+mn-lt"/>
              </a:rPr>
              <a:t>маркетплейсы</a:t>
            </a:r>
            <a:r>
              <a:rPr lang="ru-RU" sz="1600" dirty="0">
                <a:latin typeface="+mn-lt"/>
              </a:rPr>
              <a:t>/создание интернет</a:t>
            </a:r>
            <a:r>
              <a:rPr lang="en-US" sz="1600" dirty="0">
                <a:latin typeface="+mn-lt"/>
              </a:rPr>
              <a:t>-</a:t>
            </a:r>
            <a:r>
              <a:rPr lang="ru-RU" sz="1600" dirty="0">
                <a:latin typeface="+mn-lt"/>
              </a:rPr>
              <a:t>магазинов;</a:t>
            </a:r>
          </a:p>
          <a:p>
            <a:pPr marL="268288" indent="-268288" algn="l">
              <a:lnSpc>
                <a:spcPct val="114000"/>
              </a:lnSpc>
              <a:buFont typeface="Wingdings" pitchFamily="2" charset="2"/>
              <a:buChar char="ü"/>
              <a:tabLst>
                <a:tab pos="361950" algn="l"/>
                <a:tab pos="630238" algn="l"/>
              </a:tabLst>
            </a:pPr>
            <a:r>
              <a:rPr lang="ru-RU" sz="1600" dirty="0" err="1">
                <a:latin typeface="+mn-lt"/>
              </a:rPr>
              <a:t>Таргетированная</a:t>
            </a:r>
            <a:r>
              <a:rPr lang="ru-RU" sz="1600" dirty="0">
                <a:latin typeface="+mn-lt"/>
              </a:rPr>
              <a:t> реклама; поиск </a:t>
            </a:r>
            <a:r>
              <a:rPr lang="ru-RU" sz="1600" dirty="0" err="1">
                <a:latin typeface="+mn-lt"/>
              </a:rPr>
              <a:t>контрпартнеров</a:t>
            </a:r>
            <a:r>
              <a:rPr lang="ru-RU" sz="1600" dirty="0">
                <a:latin typeface="+mn-lt"/>
              </a:rPr>
              <a:t>; </a:t>
            </a:r>
          </a:p>
          <a:p>
            <a:pPr marL="268288" indent="-268288" algn="l">
              <a:lnSpc>
                <a:spcPct val="114000"/>
              </a:lnSpc>
              <a:buFont typeface="Wingdings" pitchFamily="2" charset="2"/>
              <a:buChar char="ü"/>
              <a:tabLst>
                <a:tab pos="361950" algn="l"/>
                <a:tab pos="630238" algn="l"/>
              </a:tabLst>
            </a:pPr>
            <a:r>
              <a:rPr lang="ru-RU" sz="1600" dirty="0">
                <a:latin typeface="+mn-lt"/>
              </a:rPr>
              <a:t>Настройка онлайн-платежей;</a:t>
            </a:r>
          </a:p>
          <a:p>
            <a:pPr marL="268288" indent="-268288" algn="l">
              <a:lnSpc>
                <a:spcPct val="114000"/>
              </a:lnSpc>
              <a:buFont typeface="Wingdings" pitchFamily="2" charset="2"/>
              <a:buChar char="ü"/>
              <a:tabLst>
                <a:tab pos="361950" algn="l"/>
                <a:tab pos="630238" algn="l"/>
              </a:tabLst>
            </a:pPr>
            <a:r>
              <a:rPr lang="ru-RU" sz="1600" dirty="0">
                <a:latin typeface="+mn-lt"/>
              </a:rPr>
              <a:t>Комплексная поддержка МСБ в случае выхода на экспорт </a:t>
            </a:r>
            <a:r>
              <a:rPr lang="ru-RU" sz="1600" b="0" dirty="0">
                <a:solidFill>
                  <a:prstClr val="black"/>
                </a:solidFill>
                <a:latin typeface="+mn-lt"/>
              </a:rPr>
              <a:t>(от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обучения</a:t>
            </a:r>
            <a:r>
              <a:rPr lang="ru-RU" sz="1600" b="0" dirty="0">
                <a:solidFill>
                  <a:prstClr val="black"/>
                </a:solidFill>
                <a:latin typeface="+mn-lt"/>
              </a:rPr>
              <a:t> до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возмещения затрат</a:t>
            </a:r>
            <a:r>
              <a:rPr lang="ru-RU" sz="1600" b="0" dirty="0">
                <a:solidFill>
                  <a:prstClr val="black"/>
                </a:solidFill>
                <a:latin typeface="+mn-lt"/>
              </a:rPr>
              <a:t>).</a:t>
            </a:r>
            <a:endParaRPr lang="ru-RU" sz="1600" dirty="0">
              <a:latin typeface="+mn-lt"/>
            </a:endParaRPr>
          </a:p>
        </p:txBody>
      </p:sp>
      <p:sp>
        <p:nvSpPr>
          <p:cNvPr id="151" name="Rectangle 6">
            <a:extLst>
              <a:ext uri="{FF2B5EF4-FFF2-40B4-BE49-F238E27FC236}">
                <a16:creationId xmlns:a16="http://schemas.microsoft.com/office/drawing/2014/main" xmlns="" id="{0864317C-A10D-43AB-969C-B4CC6C6F8051}"/>
              </a:ext>
            </a:extLst>
          </p:cNvPr>
          <p:cNvSpPr/>
          <p:nvPr/>
        </p:nvSpPr>
        <p:spPr>
          <a:xfrm>
            <a:off x="401684" y="5199921"/>
            <a:ext cx="8879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Основные товары, реализованные через интернет</a:t>
            </a:r>
            <a:endParaRPr lang="en-US" sz="2000" baseline="300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2" name="Группа 151"/>
          <p:cNvGrpSpPr/>
          <p:nvPr/>
        </p:nvGrpSpPr>
        <p:grpSpPr>
          <a:xfrm>
            <a:off x="663657" y="5847072"/>
            <a:ext cx="8681214" cy="1809214"/>
            <a:chOff x="349690" y="9451681"/>
            <a:chExt cx="8894807" cy="1809214"/>
          </a:xfrm>
        </p:grpSpPr>
        <p:sp>
          <p:nvSpPr>
            <p:cNvPr id="153" name="object 27">
              <a:extLst>
                <a:ext uri="{FF2B5EF4-FFF2-40B4-BE49-F238E27FC236}">
                  <a16:creationId xmlns:a16="http://schemas.microsoft.com/office/drawing/2014/main" xmlns="" id="{04492785-D3CD-4552-9494-57C978C4945C}"/>
                </a:ext>
              </a:extLst>
            </p:cNvPr>
            <p:cNvSpPr txBox="1"/>
            <p:nvPr/>
          </p:nvSpPr>
          <p:spPr>
            <a:xfrm>
              <a:off x="349690" y="10659724"/>
              <a:ext cx="1796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</a:rPr>
                <a:t> ТОВАРЫ </a:t>
              </a:r>
            </a:p>
            <a:p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</a:rPr>
                <a:t>ДЛЯ ДОМА</a:t>
              </a:r>
            </a:p>
          </p:txBody>
        </p:sp>
        <p:sp>
          <p:nvSpPr>
            <p:cNvPr id="154" name="object 29">
              <a:extLst>
                <a:ext uri="{FF2B5EF4-FFF2-40B4-BE49-F238E27FC236}">
                  <a16:creationId xmlns:a16="http://schemas.microsoft.com/office/drawing/2014/main" xmlns="" id="{E0220F47-287D-4AA6-83CB-9C94A435F2F0}"/>
                </a:ext>
              </a:extLst>
            </p:cNvPr>
            <p:cNvSpPr txBox="1"/>
            <p:nvPr/>
          </p:nvSpPr>
          <p:spPr>
            <a:xfrm>
              <a:off x="2102788" y="10657207"/>
              <a:ext cx="1444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</a:rPr>
                <a:t>ОДЕЖДА </a:t>
              </a:r>
            </a:p>
            <a:p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</a:rPr>
                <a:t>и ОБУВЬ</a:t>
              </a:r>
            </a:p>
          </p:txBody>
        </p:sp>
        <p:sp>
          <p:nvSpPr>
            <p:cNvPr id="155" name="object 28">
              <a:extLst>
                <a:ext uri="{FF2B5EF4-FFF2-40B4-BE49-F238E27FC236}">
                  <a16:creationId xmlns:a16="http://schemas.microsoft.com/office/drawing/2014/main" xmlns="" id="{5D33A54C-10E2-473B-A6D9-8A66BB063A4E}"/>
                </a:ext>
              </a:extLst>
            </p:cNvPr>
            <p:cNvSpPr txBox="1"/>
            <p:nvPr/>
          </p:nvSpPr>
          <p:spPr>
            <a:xfrm>
              <a:off x="3465499" y="10662451"/>
              <a:ext cx="179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</a:rPr>
                <a:t>ПРОДУКТЫ </a:t>
              </a:r>
            </a:p>
            <a:p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</a:rPr>
                <a:t>ПИТАНИЯ</a:t>
              </a:r>
            </a:p>
          </p:txBody>
        </p:sp>
        <p:sp>
          <p:nvSpPr>
            <p:cNvPr id="156" name="object 28">
              <a:extLst>
                <a:ext uri="{FF2B5EF4-FFF2-40B4-BE49-F238E27FC236}">
                  <a16:creationId xmlns:a16="http://schemas.microsoft.com/office/drawing/2014/main" xmlns="" id="{A30D2946-117A-4831-B7A5-0BE96E0E5523}"/>
                </a:ext>
              </a:extLst>
            </p:cNvPr>
            <p:cNvSpPr txBox="1"/>
            <p:nvPr/>
          </p:nvSpPr>
          <p:spPr>
            <a:xfrm>
              <a:off x="5052390" y="10682558"/>
              <a:ext cx="179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</a:rPr>
                <a:t>КОСМЕТИКА</a:t>
              </a:r>
            </a:p>
          </p:txBody>
        </p:sp>
        <p:sp>
          <p:nvSpPr>
            <p:cNvPr id="157" name="object 28">
              <a:extLst>
                <a:ext uri="{FF2B5EF4-FFF2-40B4-BE49-F238E27FC236}">
                  <a16:creationId xmlns:a16="http://schemas.microsoft.com/office/drawing/2014/main" xmlns="" id="{80ED3CC1-5481-463E-A068-EF3DD9285092}"/>
                </a:ext>
              </a:extLst>
            </p:cNvPr>
            <p:cNvSpPr txBox="1"/>
            <p:nvPr/>
          </p:nvSpPr>
          <p:spPr>
            <a:xfrm>
              <a:off x="6666357" y="10676120"/>
              <a:ext cx="2578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</a:rPr>
                <a:t>ЛЕКАРСТВЕННЫЕ ПРЕПАРАТЫ</a:t>
              </a:r>
            </a:p>
          </p:txBody>
        </p:sp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xmlns="" id="{6EB6ABDC-81BA-4292-A7D0-636A6D837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045" y="9742240"/>
              <a:ext cx="709568" cy="767313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04210366-B08D-4C52-B3C7-2FEA0BEBF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292" y="9794021"/>
              <a:ext cx="917706" cy="751188"/>
            </a:xfrm>
            <a:prstGeom prst="rect">
              <a:avLst/>
            </a:prstGeom>
          </p:spPr>
        </p:pic>
        <p:pic>
          <p:nvPicPr>
            <p:cNvPr id="160" name="Объект 25">
              <a:extLst>
                <a:ext uri="{FF2B5EF4-FFF2-40B4-BE49-F238E27FC236}">
                  <a16:creationId xmlns:a16="http://schemas.microsoft.com/office/drawing/2014/main" xmlns="" id="{D3E47DF5-BBC1-471C-8A60-B0F6F6B8E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24195" y="9824432"/>
              <a:ext cx="861607" cy="785550"/>
            </a:xfrm>
            <a:prstGeom prst="rect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xmlns="" id="{4B4AE76B-923C-4CAF-BB38-71839341A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73" y="9857084"/>
              <a:ext cx="729858" cy="653026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xmlns="" id="{CF1DEAB1-B5A0-4FA5-91DB-4C6AB7CF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623" y="9824433"/>
              <a:ext cx="714721" cy="718328"/>
            </a:xfrm>
            <a:prstGeom prst="rect">
              <a:avLst/>
            </a:prstGeom>
          </p:spPr>
        </p:pic>
        <p:sp>
          <p:nvSpPr>
            <p:cNvPr id="163" name="Дуга 162">
              <a:extLst>
                <a:ext uri="{FF2B5EF4-FFF2-40B4-BE49-F238E27FC236}">
                  <a16:creationId xmlns:a16="http://schemas.microsoft.com/office/drawing/2014/main" xmlns="" id="{6379016E-9220-4DC7-9D5A-DCBCC9F60FB7}"/>
                </a:ext>
              </a:extLst>
            </p:cNvPr>
            <p:cNvSpPr/>
            <p:nvPr/>
          </p:nvSpPr>
          <p:spPr>
            <a:xfrm>
              <a:off x="599539" y="9520222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Дуга 163">
              <a:extLst>
                <a:ext uri="{FF2B5EF4-FFF2-40B4-BE49-F238E27FC236}">
                  <a16:creationId xmlns:a16="http://schemas.microsoft.com/office/drawing/2014/main" xmlns="" id="{24A66843-6C82-4027-A8A9-CCD81452D034}"/>
                </a:ext>
              </a:extLst>
            </p:cNvPr>
            <p:cNvSpPr/>
            <p:nvPr/>
          </p:nvSpPr>
          <p:spPr>
            <a:xfrm>
              <a:off x="2159365" y="9514637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5" name="Дуга 164">
              <a:extLst>
                <a:ext uri="{FF2B5EF4-FFF2-40B4-BE49-F238E27FC236}">
                  <a16:creationId xmlns:a16="http://schemas.microsoft.com/office/drawing/2014/main" xmlns="" id="{E00EF1B4-6529-40AA-8970-367A53DA2946}"/>
                </a:ext>
              </a:extLst>
            </p:cNvPr>
            <p:cNvSpPr/>
            <p:nvPr/>
          </p:nvSpPr>
          <p:spPr>
            <a:xfrm>
              <a:off x="3723278" y="9490558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accen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6" name="Дуга 165">
              <a:extLst>
                <a:ext uri="{FF2B5EF4-FFF2-40B4-BE49-F238E27FC236}">
                  <a16:creationId xmlns:a16="http://schemas.microsoft.com/office/drawing/2014/main" xmlns="" id="{BA3CCE4D-B4E0-4B41-A94D-940EA0055796}"/>
                </a:ext>
              </a:extLst>
            </p:cNvPr>
            <p:cNvSpPr/>
            <p:nvPr/>
          </p:nvSpPr>
          <p:spPr>
            <a:xfrm>
              <a:off x="5355122" y="9475318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7" name="Дуга 166">
              <a:extLst>
                <a:ext uri="{FF2B5EF4-FFF2-40B4-BE49-F238E27FC236}">
                  <a16:creationId xmlns:a16="http://schemas.microsoft.com/office/drawing/2014/main" xmlns="" id="{BA3CCE4D-B4E0-4B41-A94D-940EA0055796}"/>
                </a:ext>
              </a:extLst>
            </p:cNvPr>
            <p:cNvSpPr/>
            <p:nvPr/>
          </p:nvSpPr>
          <p:spPr>
            <a:xfrm>
              <a:off x="7101437" y="9451681"/>
              <a:ext cx="1439431" cy="1373838"/>
            </a:xfrm>
            <a:prstGeom prst="arc">
              <a:avLst>
                <a:gd name="adj1" fmla="val 8445921"/>
                <a:gd name="adj2" fmla="val 2390779"/>
              </a:avLst>
            </a:prstGeom>
            <a:ln w="117475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26" name="Прямоугольник 14">
            <a:extLst>
              <a:ext uri="{FF2B5EF4-FFF2-40B4-BE49-F238E27FC236}">
                <a16:creationId xmlns:a16="http://schemas.microsoft.com/office/drawing/2014/main" xmlns="" id="{61C9BB20-0547-D8EB-8811-E91D4AFE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04" y="7992350"/>
            <a:ext cx="5342979" cy="1530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84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256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828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840038" indent="817563" defTabSz="2524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302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73" b="0" i="0" u="none" strike="noStrike" kern="1200" cap="none" spc="0" normalizeH="0" baseline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доля электронной торговли</a:t>
            </a:r>
            <a:r>
              <a:rPr kumimoji="0" lang="ru-RU" altLang="ru-RU" sz="2873" b="0" i="0" u="none" strike="noStrike" kern="1200" cap="none" spc="0" normalizeH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от общего объема розничной торговли </a:t>
            </a:r>
            <a:r>
              <a:rPr kumimoji="0" lang="ru-RU" altLang="ru-RU" sz="3600" b="1" i="0" u="none" strike="noStrike" kern="1200" cap="none" spc="0" normalizeH="0" noProof="0" dirty="0">
                <a:ln>
                  <a:noFill/>
                </a:ln>
                <a:solidFill>
                  <a:srgbClr val="2C567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 2027 году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2C567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Google Shape;413;p39">
            <a:extLst>
              <a:ext uri="{FF2B5EF4-FFF2-40B4-BE49-F238E27FC236}">
                <a16:creationId xmlns:a16="http://schemas.microsoft.com/office/drawing/2014/main" xmlns="" id="{72A50AD8-8A02-6D37-DC01-4B9A1849786C}"/>
              </a:ext>
            </a:extLst>
          </p:cNvPr>
          <p:cNvSpPr txBox="1"/>
          <p:nvPr/>
        </p:nvSpPr>
        <p:spPr>
          <a:xfrm>
            <a:off x="6685796" y="7930725"/>
            <a:ext cx="3580903" cy="1292035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7538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400"/>
              <a:buFontTx/>
              <a:buNone/>
              <a:tabLst/>
              <a:defRPr/>
            </a:pPr>
            <a:r>
              <a:rPr kumimoji="0" lang="ru-RU" sz="11500" b="1" i="0" u="none" strike="noStrike" kern="1200" cap="none" spc="-10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  <a:r>
              <a:rPr kumimoji="0" lang="ru-RU" sz="9600" b="1" i="0" u="none" strike="noStrike" kern="1200" cap="none" spc="-10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ru-RU" sz="13800" b="1" i="0" u="none" strike="noStrike" kern="1200" cap="none" spc="-10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58" y="7784883"/>
            <a:ext cx="1484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4322" y="10243372"/>
            <a:ext cx="11456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ea typeface="Verdana" pitchFamily="34" charset="0"/>
              </a:rPr>
              <a:t>СОГЛАШЕНИЯ</a:t>
            </a:r>
            <a:r>
              <a:rPr lang="ru-RU" sz="2400" b="1" dirty="0">
                <a:solidFill>
                  <a:srgbClr val="2C567A"/>
                </a:solidFill>
                <a:ea typeface="Verdana" pitchFamily="34" charset="0"/>
              </a:rPr>
              <a:t> </a:t>
            </a: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об электронной торговле в рамках ЦА, ОТГ, СНГ, ШОС, ВТО</a:t>
            </a:r>
            <a:endParaRPr lang="ru-RU" sz="2800" b="1" dirty="0">
              <a:solidFill>
                <a:srgbClr val="2C567A"/>
              </a:solidFill>
              <a:ea typeface="Verdana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ea typeface="Verdana" pitchFamily="34" charset="0"/>
              </a:rPr>
              <a:t>РЕГУЛИРОВАНИЕ</a:t>
            </a: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 электронной торговли </a:t>
            </a:r>
            <a:r>
              <a:rPr lang="ru-RU" sz="2000" i="1" dirty="0">
                <a:solidFill>
                  <a:prstClr val="black"/>
                </a:solidFill>
                <a:ea typeface="Verdana" pitchFamily="34" charset="0"/>
              </a:rPr>
              <a:t>(в рамках Цифрового кодекса)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Открытие</a:t>
            </a:r>
            <a:r>
              <a:rPr lang="ru-RU" sz="2400" b="1" dirty="0">
                <a:solidFill>
                  <a:srgbClr val="2C567A"/>
                </a:solidFill>
                <a:ea typeface="Verdana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a typeface="Verdana" pitchFamily="34" charset="0"/>
              </a:rPr>
              <a:t>ПАВИЛЬОНОВ РК </a:t>
            </a:r>
            <a:r>
              <a:rPr lang="ru-RU" sz="2400" dirty="0">
                <a:solidFill>
                  <a:srgbClr val="2C567A"/>
                </a:solidFill>
                <a:ea typeface="Verdana" pitchFamily="34" charset="0"/>
              </a:rPr>
              <a:t>на крупных мировых ЭТП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994955"/>
            <a:ext cx="22758400" cy="6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C62039F1-EC49-4A88-BC22-CEE77B97F6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152" y="8447256"/>
            <a:ext cx="1343777" cy="1343777"/>
          </a:xfrm>
          <a:prstGeom prst="rect">
            <a:avLst/>
          </a:prstGeom>
        </p:spPr>
      </p:pic>
      <p:grpSp>
        <p:nvGrpSpPr>
          <p:cNvPr id="147" name="Группа 146"/>
          <p:cNvGrpSpPr/>
          <p:nvPr/>
        </p:nvGrpSpPr>
        <p:grpSpPr>
          <a:xfrm>
            <a:off x="3698696" y="2137080"/>
            <a:ext cx="5974199" cy="2810541"/>
            <a:chOff x="8461278" y="2441107"/>
            <a:chExt cx="5753709" cy="9859427"/>
          </a:xfrm>
        </p:grpSpPr>
        <p:sp>
          <p:nvSpPr>
            <p:cNvPr id="148" name="object 7"/>
            <p:cNvSpPr/>
            <p:nvPr/>
          </p:nvSpPr>
          <p:spPr>
            <a:xfrm flipV="1">
              <a:off x="8590245" y="10976447"/>
              <a:ext cx="5624742" cy="45719"/>
            </a:xfrm>
            <a:custGeom>
              <a:avLst/>
              <a:gdLst/>
              <a:ahLst/>
              <a:cxnLst/>
              <a:rect l="l" t="t" r="r" b="b"/>
              <a:pathLst>
                <a:path w="6194425">
                  <a:moveTo>
                    <a:pt x="0" y="0"/>
                  </a:moveTo>
                  <a:lnTo>
                    <a:pt x="6194425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object 11"/>
            <p:cNvSpPr txBox="1"/>
            <p:nvPr/>
          </p:nvSpPr>
          <p:spPr>
            <a:xfrm>
              <a:off x="8561977" y="5442623"/>
              <a:ext cx="1067364" cy="54292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4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0" name="object 23"/>
            <p:cNvSpPr txBox="1"/>
            <p:nvPr/>
          </p:nvSpPr>
          <p:spPr>
            <a:xfrm>
              <a:off x="8461278" y="4339733"/>
              <a:ext cx="1248512" cy="10167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algn="ctr" defTabSz="914400">
                <a:spcBef>
                  <a:spcPts val="100"/>
                </a:spcBef>
              </a:pPr>
              <a:r>
                <a:rPr lang="en-US" sz="1800" b="1" dirty="0">
                  <a:solidFill>
                    <a:prstClr val="black"/>
                  </a:solidFill>
                  <a:cs typeface="Verdana"/>
                </a:rPr>
                <a:t>11 729,9</a:t>
              </a:r>
              <a:endParaRPr sz="1800" b="1" dirty="0">
                <a:solidFill>
                  <a:prstClr val="black"/>
                </a:solidFill>
                <a:cs typeface="Verdana"/>
              </a:endParaRPr>
            </a:p>
          </p:txBody>
        </p:sp>
        <p:sp>
          <p:nvSpPr>
            <p:cNvPr id="168" name="object 8"/>
            <p:cNvSpPr txBox="1"/>
            <p:nvPr/>
          </p:nvSpPr>
          <p:spPr>
            <a:xfrm>
              <a:off x="8573167" y="10338359"/>
              <a:ext cx="1067073" cy="5844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44145" defTabSz="914400"/>
              <a:endParaRPr lang="ru-RU" sz="1400" dirty="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 marL="144145" defTabSz="914400"/>
              <a:endParaRPr sz="1400" dirty="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  <p:sp>
          <p:nvSpPr>
            <p:cNvPr id="169" name="object 16"/>
            <p:cNvSpPr txBox="1"/>
            <p:nvPr/>
          </p:nvSpPr>
          <p:spPr>
            <a:xfrm>
              <a:off x="8590245" y="11126752"/>
              <a:ext cx="990580" cy="112467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defTabSz="914400">
                <a:spcBef>
                  <a:spcPts val="100"/>
                </a:spcBef>
              </a:pPr>
              <a:r>
                <a:rPr lang="en-US" sz="2000" b="1" spc="-215" dirty="0">
                  <a:solidFill>
                    <a:prstClr val="black"/>
                  </a:solidFill>
                  <a:cs typeface="Verdana"/>
                </a:rPr>
                <a:t>2020</a:t>
              </a:r>
              <a:endParaRPr sz="2000" b="1" spc="-215" dirty="0">
                <a:solidFill>
                  <a:prstClr val="black"/>
                </a:solidFill>
                <a:cs typeface="Verdana"/>
              </a:endParaRPr>
            </a:p>
          </p:txBody>
        </p:sp>
        <p:sp>
          <p:nvSpPr>
            <p:cNvPr id="170" name="object 11"/>
            <p:cNvSpPr txBox="1"/>
            <p:nvPr/>
          </p:nvSpPr>
          <p:spPr>
            <a:xfrm>
              <a:off x="9975791" y="4401826"/>
              <a:ext cx="1174102" cy="64209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sz="1200" dirty="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  <p:sp>
          <p:nvSpPr>
            <p:cNvPr id="171" name="object 23"/>
            <p:cNvSpPr txBox="1"/>
            <p:nvPr/>
          </p:nvSpPr>
          <p:spPr>
            <a:xfrm>
              <a:off x="9823448" y="3294270"/>
              <a:ext cx="1374543" cy="10167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algn="ctr" defTabSz="914400">
                <a:spcBef>
                  <a:spcPts val="100"/>
                </a:spcBef>
              </a:pPr>
              <a:r>
                <a:rPr lang="en-US" sz="1800" b="1" dirty="0">
                  <a:solidFill>
                    <a:prstClr val="black"/>
                  </a:solidFill>
                  <a:cs typeface="Verdana"/>
                </a:rPr>
                <a:t>13 709,3</a:t>
              </a:r>
              <a:endParaRPr sz="1800" b="1" dirty="0">
                <a:solidFill>
                  <a:prstClr val="black"/>
                </a:solidFill>
                <a:cs typeface="Verdana"/>
              </a:endParaRPr>
            </a:p>
          </p:txBody>
        </p:sp>
        <p:sp>
          <p:nvSpPr>
            <p:cNvPr id="172" name="object 8"/>
            <p:cNvSpPr txBox="1"/>
            <p:nvPr/>
          </p:nvSpPr>
          <p:spPr>
            <a:xfrm>
              <a:off x="9965884" y="10430620"/>
              <a:ext cx="1183065" cy="430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44145" defTabSz="914400"/>
              <a:endParaRPr lang="ru-RU" sz="1400" dirty="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 marL="144145" defTabSz="914400"/>
              <a:endParaRPr sz="1400" dirty="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  <p:sp>
          <p:nvSpPr>
            <p:cNvPr id="173" name="object 11"/>
            <p:cNvSpPr txBox="1"/>
            <p:nvPr/>
          </p:nvSpPr>
          <p:spPr>
            <a:xfrm>
              <a:off x="11514350" y="3484612"/>
              <a:ext cx="1068379" cy="73682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 extrusionH="95250">
              <a:extrusionClr>
                <a:srgbClr val="FFFF00"/>
              </a:extrusionClr>
            </a:sp3d>
          </p:spPr>
          <p:txBody>
            <a:bodyPr vert="horz" wrap="square" lIns="0" tIns="0" rIns="0" bIns="0" rtlCol="0">
              <a:spAutoFit/>
            </a:bodyPr>
            <a:lstStyle/>
            <a:p>
              <a:pPr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lang="en-US"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47320" defTabSz="914400"/>
              <a:endParaRPr sz="1600" dirty="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  <p:sp>
          <p:nvSpPr>
            <p:cNvPr id="174" name="object 23"/>
            <p:cNvSpPr txBox="1"/>
            <p:nvPr/>
          </p:nvSpPr>
          <p:spPr>
            <a:xfrm>
              <a:off x="11029117" y="2441107"/>
              <a:ext cx="2009107" cy="10167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algn="ctr" defTabSz="914400">
                <a:spcBef>
                  <a:spcPts val="100"/>
                </a:spcBef>
              </a:pPr>
              <a:r>
                <a:rPr lang="en-US" sz="1800" b="1" dirty="0">
                  <a:solidFill>
                    <a:prstClr val="black"/>
                  </a:solidFill>
                  <a:cs typeface="Verdana"/>
                </a:rPr>
                <a:t>15 763,7</a:t>
              </a:r>
              <a:endParaRPr sz="1800" b="1" dirty="0">
                <a:solidFill>
                  <a:prstClr val="black"/>
                </a:solidFill>
                <a:cs typeface="Verdana"/>
              </a:endParaRPr>
            </a:p>
          </p:txBody>
        </p:sp>
        <p:sp>
          <p:nvSpPr>
            <p:cNvPr id="175" name="object 8"/>
            <p:cNvSpPr txBox="1"/>
            <p:nvPr/>
          </p:nvSpPr>
          <p:spPr>
            <a:xfrm>
              <a:off x="11518053" y="9317393"/>
              <a:ext cx="1062585" cy="1548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44145" defTabSz="914400"/>
              <a:endParaRPr sz="4800" dirty="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  <p:sp>
          <p:nvSpPr>
            <p:cNvPr id="176" name="object 16"/>
            <p:cNvSpPr txBox="1"/>
            <p:nvPr/>
          </p:nvSpPr>
          <p:spPr>
            <a:xfrm>
              <a:off x="10019661" y="11175860"/>
              <a:ext cx="1075515" cy="112467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defTabSz="914400">
                <a:spcBef>
                  <a:spcPts val="100"/>
                </a:spcBef>
              </a:pPr>
              <a:r>
                <a:rPr lang="en-US" sz="2000" b="1" spc="-215" dirty="0">
                  <a:solidFill>
                    <a:prstClr val="black"/>
                  </a:solidFill>
                  <a:cs typeface="Verdana"/>
                </a:rPr>
                <a:t>2021</a:t>
              </a:r>
              <a:endParaRPr sz="2000" b="1" spc="-215" dirty="0">
                <a:solidFill>
                  <a:prstClr val="black"/>
                </a:solidFill>
                <a:cs typeface="Verdana"/>
              </a:endParaRPr>
            </a:p>
          </p:txBody>
        </p:sp>
        <p:sp>
          <p:nvSpPr>
            <p:cNvPr id="177" name="object 16"/>
            <p:cNvSpPr txBox="1"/>
            <p:nvPr/>
          </p:nvSpPr>
          <p:spPr>
            <a:xfrm>
              <a:off x="11514350" y="11127877"/>
              <a:ext cx="1046090" cy="11224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 defTabSz="914400">
                <a:spcBef>
                  <a:spcPts val="100"/>
                </a:spcBef>
              </a:pPr>
              <a:r>
                <a:rPr lang="en-US" sz="2000" b="1" spc="-215" dirty="0">
                  <a:solidFill>
                    <a:prstClr val="black"/>
                  </a:solidFill>
                  <a:cs typeface="Verdana"/>
                </a:rPr>
                <a:t>2022</a:t>
              </a:r>
              <a:endParaRPr sz="2000" b="1" spc="-215" dirty="0">
                <a:solidFill>
                  <a:prstClr val="black"/>
                </a:solidFill>
                <a:cs typeface="Verdana"/>
              </a:endParaRPr>
            </a:p>
          </p:txBody>
        </p:sp>
        <p:sp>
          <p:nvSpPr>
            <p:cNvPr id="178" name="object 23"/>
            <p:cNvSpPr txBox="1"/>
            <p:nvPr/>
          </p:nvSpPr>
          <p:spPr>
            <a:xfrm>
              <a:off x="8579181" y="8660384"/>
              <a:ext cx="958198" cy="1556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algn="ctr" defTabSz="914400">
                <a:spcBef>
                  <a:spcPts val="100"/>
                </a:spcBef>
              </a:pPr>
              <a:r>
                <a:rPr lang="en-US" sz="2800" b="1" dirty="0">
                  <a:solidFill>
                    <a:schemeClr val="bg1"/>
                  </a:solidFill>
                  <a:cs typeface="Verdana"/>
                </a:rPr>
                <a:t>4,1</a:t>
              </a:r>
              <a:endParaRPr sz="2000" b="1" dirty="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179" name="object 23"/>
            <p:cNvSpPr txBox="1"/>
            <p:nvPr/>
          </p:nvSpPr>
          <p:spPr>
            <a:xfrm>
              <a:off x="10070373" y="8547674"/>
              <a:ext cx="958870" cy="17724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algn="ctr" defTabSz="914400">
                <a:spcBef>
                  <a:spcPts val="100"/>
                </a:spcBef>
              </a:pPr>
              <a:r>
                <a:rPr lang="en-US" sz="3200" b="1" dirty="0">
                  <a:solidFill>
                    <a:schemeClr val="bg1"/>
                  </a:solidFill>
                  <a:cs typeface="Verdana"/>
                </a:rPr>
                <a:t>3,6</a:t>
              </a:r>
              <a:endParaRPr sz="2400" b="1" dirty="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180" name="object 23"/>
            <p:cNvSpPr txBox="1"/>
            <p:nvPr/>
          </p:nvSpPr>
          <p:spPr>
            <a:xfrm>
              <a:off x="11482563" y="7515012"/>
              <a:ext cx="1102217" cy="17724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algn="ctr" defTabSz="914400">
                <a:spcBef>
                  <a:spcPts val="100"/>
                </a:spcBef>
              </a:pPr>
              <a:r>
                <a:rPr lang="en-US" sz="3200" b="1" dirty="0">
                  <a:solidFill>
                    <a:schemeClr val="bg1"/>
                  </a:solidFill>
                  <a:cs typeface="Verdana"/>
                </a:rPr>
                <a:t>12,5</a:t>
              </a:r>
              <a:endParaRPr sz="3200" b="1" dirty="0">
                <a:solidFill>
                  <a:schemeClr val="bg1"/>
                </a:solidFill>
                <a:cs typeface="Verdana"/>
              </a:endParaRPr>
            </a:p>
          </p:txBody>
        </p:sp>
      </p:grpSp>
      <p:sp>
        <p:nvSpPr>
          <p:cNvPr id="183" name="object 16"/>
          <p:cNvSpPr txBox="1"/>
          <p:nvPr/>
        </p:nvSpPr>
        <p:spPr>
          <a:xfrm>
            <a:off x="8308620" y="4601544"/>
            <a:ext cx="1086178" cy="319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914400">
              <a:spcBef>
                <a:spcPts val="100"/>
              </a:spcBef>
            </a:pPr>
            <a:r>
              <a:rPr lang="ru-RU" sz="2000" b="1" spc="-215" dirty="0">
                <a:solidFill>
                  <a:prstClr val="black"/>
                </a:solidFill>
                <a:cs typeface="Verdana"/>
              </a:rPr>
              <a:t>9 м 2023</a:t>
            </a:r>
            <a:endParaRPr sz="2000" b="1" spc="-215" dirty="0">
              <a:solidFill>
                <a:prstClr val="black"/>
              </a:solidFill>
              <a:cs typeface="Verdana"/>
            </a:endParaRPr>
          </a:p>
        </p:txBody>
      </p:sp>
      <p:sp>
        <p:nvSpPr>
          <p:cNvPr id="187" name="object 8"/>
          <p:cNvSpPr txBox="1"/>
          <p:nvPr/>
        </p:nvSpPr>
        <p:spPr>
          <a:xfrm>
            <a:off x="8223787" y="4197694"/>
            <a:ext cx="1238354" cy="33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44145" defTabSz="914400"/>
            <a:endParaRPr sz="4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88" name="object 23"/>
          <p:cNvSpPr txBox="1"/>
          <p:nvPr/>
        </p:nvSpPr>
        <p:spPr>
          <a:xfrm>
            <a:off x="8270328" y="3747616"/>
            <a:ext cx="11444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 defTabSz="914400">
              <a:spcBef>
                <a:spcPts val="100"/>
              </a:spcBef>
            </a:pPr>
            <a:r>
              <a:rPr lang="ru-RU" sz="3200" b="1" dirty="0">
                <a:solidFill>
                  <a:schemeClr val="bg1"/>
                </a:solidFill>
                <a:cs typeface="Verdana"/>
              </a:rPr>
              <a:t>8,4</a:t>
            </a:r>
            <a:endParaRPr sz="3200" b="1" dirty="0">
              <a:solidFill>
                <a:schemeClr val="bg1"/>
              </a:solidFill>
              <a:cs typeface="Verdana"/>
            </a:endParaRPr>
          </a:p>
        </p:txBody>
      </p:sp>
      <p:sp>
        <p:nvSpPr>
          <p:cNvPr id="189" name="object 23"/>
          <p:cNvSpPr txBox="1"/>
          <p:nvPr/>
        </p:nvSpPr>
        <p:spPr>
          <a:xfrm>
            <a:off x="7752860" y="2500807"/>
            <a:ext cx="20860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 defTabSz="914400">
              <a:spcBef>
                <a:spcPts val="100"/>
              </a:spcBef>
            </a:pPr>
            <a:r>
              <a:rPr lang="en-US" sz="1800" b="1" dirty="0">
                <a:solidFill>
                  <a:prstClr val="black"/>
                </a:solidFill>
                <a:cs typeface="Verdana"/>
              </a:rPr>
              <a:t>1</a:t>
            </a:r>
            <a:r>
              <a:rPr lang="ru-RU" sz="1800" b="1" dirty="0">
                <a:solidFill>
                  <a:prstClr val="black"/>
                </a:solidFill>
                <a:cs typeface="Verdana"/>
              </a:rPr>
              <a:t>3</a:t>
            </a:r>
            <a:r>
              <a:rPr lang="en-US" sz="1800" b="1" dirty="0">
                <a:solidFill>
                  <a:prstClr val="black"/>
                </a:solidFill>
                <a:cs typeface="Verdana"/>
              </a:rPr>
              <a:t> </a:t>
            </a:r>
            <a:r>
              <a:rPr lang="ru-RU" sz="1800" b="1" dirty="0">
                <a:solidFill>
                  <a:prstClr val="black"/>
                </a:solidFill>
                <a:cs typeface="Verdana"/>
              </a:rPr>
              <a:t>122</a:t>
            </a:r>
            <a:r>
              <a:rPr lang="en-US" sz="1800" b="1" dirty="0">
                <a:solidFill>
                  <a:prstClr val="black"/>
                </a:solidFill>
                <a:cs typeface="Verdana"/>
              </a:rPr>
              <a:t>,</a:t>
            </a:r>
            <a:r>
              <a:rPr lang="ru-RU" sz="1800" b="1" dirty="0">
                <a:solidFill>
                  <a:prstClr val="black"/>
                </a:solidFill>
                <a:cs typeface="Verdana"/>
              </a:rPr>
              <a:t>1</a:t>
            </a:r>
            <a:endParaRPr sz="1800" b="1" dirty="0">
              <a:solidFill>
                <a:prstClr val="black"/>
              </a:solidFill>
              <a:cs typeface="Verdana"/>
            </a:endParaRPr>
          </a:p>
        </p:txBody>
      </p:sp>
      <p:sp>
        <p:nvSpPr>
          <p:cNvPr id="129" name="Номер слайда 1">
            <a:extLst>
              <a:ext uri="{FF2B5EF4-FFF2-40B4-BE49-F238E27FC236}">
                <a16:creationId xmlns:a16="http://schemas.microsoft.com/office/drawing/2014/main" xmlns="" id="{D80E8D80-3990-43B8-8024-C6C458F4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82BE2989-3DB1-4348-96FB-86B597A920AA}"/>
              </a:ext>
            </a:extLst>
          </p:cNvPr>
          <p:cNvSpPr/>
          <p:nvPr/>
        </p:nvSpPr>
        <p:spPr>
          <a:xfrm>
            <a:off x="17314908" y="7753678"/>
            <a:ext cx="4419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Экспортные рынки</a:t>
            </a:r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34AC64D3-D483-4F06-9919-3DCE3932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198" y="6174415"/>
            <a:ext cx="471118" cy="415776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D32DCD0C-94EE-4993-9B51-7E904FAC77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399" y="5388055"/>
            <a:ext cx="451320" cy="429704"/>
          </a:xfrm>
          <a:prstGeom prst="rect">
            <a:avLst/>
          </a:prstGeom>
        </p:spPr>
      </p:pic>
      <p:pic>
        <p:nvPicPr>
          <p:cNvPr id="134" name="Picture 4" descr="C:\Users\mustafin_d\Desktop\ПНГ\197400.png">
            <a:extLst>
              <a:ext uri="{FF2B5EF4-FFF2-40B4-BE49-F238E27FC236}">
                <a16:creationId xmlns:a16="http://schemas.microsoft.com/office/drawing/2014/main" xmlns="" id="{9576ECC7-7704-43EF-9C72-7AFB216D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405" y="5798742"/>
            <a:ext cx="375282" cy="3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5F5AE298-9F4A-421C-AD5C-DFA799BF41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27" y="3235486"/>
            <a:ext cx="438423" cy="414000"/>
          </a:xfrm>
          <a:prstGeom prst="rect">
            <a:avLst/>
          </a:prstGeom>
        </p:spPr>
      </p:pic>
      <p:pic>
        <p:nvPicPr>
          <p:cNvPr id="137" name="Picture 2" descr="C:\Users\mustafin_d\Desktop\ПНГ\Без названия (1).png">
            <a:extLst>
              <a:ext uri="{FF2B5EF4-FFF2-40B4-BE49-F238E27FC236}">
                <a16:creationId xmlns:a16="http://schemas.microsoft.com/office/drawing/2014/main" xmlns="" id="{D9065626-E904-4485-99D8-1FF54DEF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65" y="3615913"/>
            <a:ext cx="367016" cy="3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3" descr="C:\Users\mustafin_d\Desktop\ПНГ\323344.png">
            <a:extLst>
              <a:ext uri="{FF2B5EF4-FFF2-40B4-BE49-F238E27FC236}">
                <a16:creationId xmlns:a16="http://schemas.microsoft.com/office/drawing/2014/main" xmlns="" id="{1B1B54E4-EA79-4556-B9EF-850A4B05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933" y="3922301"/>
            <a:ext cx="329304" cy="3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3">
            <a:extLst>
              <a:ext uri="{FF2B5EF4-FFF2-40B4-BE49-F238E27FC236}">
                <a16:creationId xmlns:a16="http://schemas.microsoft.com/office/drawing/2014/main" xmlns="" id="{669E5D59-0359-C8AE-57EC-7C4B2A1EE4F5}"/>
              </a:ext>
            </a:extLst>
          </p:cNvPr>
          <p:cNvSpPr txBox="1"/>
          <p:nvPr/>
        </p:nvSpPr>
        <p:spPr>
          <a:xfrm>
            <a:off x="9239151" y="3236184"/>
            <a:ext cx="13811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 defTabSz="914400">
              <a:spcBef>
                <a:spcPts val="100"/>
              </a:spcBef>
            </a:pPr>
            <a:r>
              <a:rPr lang="en-US" sz="2800" b="1" dirty="0">
                <a:solidFill>
                  <a:srgbClr val="0070C0"/>
                </a:solidFill>
                <a:latin typeface="Verdana"/>
                <a:cs typeface="Verdana"/>
              </a:rPr>
              <a:t>1</a:t>
            </a:r>
            <a:r>
              <a:rPr lang="ru-RU" sz="2800" b="1" dirty="0">
                <a:solidFill>
                  <a:srgbClr val="0070C0"/>
                </a:solidFill>
                <a:latin typeface="Verdana"/>
                <a:cs typeface="Verdana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Verdana"/>
                <a:cs typeface="Verdana"/>
              </a:rPr>
              <a:t>,</a:t>
            </a:r>
            <a:r>
              <a:rPr lang="ru-RU" sz="2800" b="1" dirty="0">
                <a:solidFill>
                  <a:srgbClr val="0070C0"/>
                </a:solidFill>
                <a:latin typeface="Verdana"/>
                <a:cs typeface="Verdana"/>
              </a:rPr>
              <a:t>2</a:t>
            </a:r>
            <a:endParaRPr sz="2800" b="1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05904A-AAEF-1156-7215-6180102E9702}"/>
              </a:ext>
            </a:extLst>
          </p:cNvPr>
          <p:cNvSpPr txBox="1"/>
          <p:nvPr/>
        </p:nvSpPr>
        <p:spPr>
          <a:xfrm>
            <a:off x="9541696" y="2898886"/>
            <a:ext cx="159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>
                <a:latin typeface="Verdana" pitchFamily="34" charset="0"/>
                <a:ea typeface="Verdana" pitchFamily="34" charset="0"/>
              </a:rPr>
              <a:t>ПЛАН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9CD2837-7CC4-5342-90AE-018D6AF4C51F}"/>
              </a:ext>
            </a:extLst>
          </p:cNvPr>
          <p:cNvCxnSpPr>
            <a:cxnSpLocks/>
          </p:cNvCxnSpPr>
          <p:nvPr/>
        </p:nvCxnSpPr>
        <p:spPr>
          <a:xfrm>
            <a:off x="8258559" y="3722894"/>
            <a:ext cx="1112819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D1C0419-D10A-A5A9-25CF-EF7E8FC8E8AD}"/>
              </a:ext>
            </a:extLst>
          </p:cNvPr>
          <p:cNvCxnSpPr/>
          <p:nvPr/>
        </p:nvCxnSpPr>
        <p:spPr>
          <a:xfrm>
            <a:off x="9467818" y="3711023"/>
            <a:ext cx="8951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52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01C8E26C-A467-4D8C-B939-4FE79D8B839B}"/>
              </a:ext>
            </a:extLst>
          </p:cNvPr>
          <p:cNvSpPr/>
          <p:nvPr/>
        </p:nvSpPr>
        <p:spPr>
          <a:xfrm>
            <a:off x="4395537" y="224248"/>
            <a:ext cx="19487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2C7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Совершенствование биржевой торговли</a:t>
            </a:r>
          </a:p>
        </p:txBody>
      </p:sp>
      <p:pic>
        <p:nvPicPr>
          <p:cNvPr id="68" name="Рисунок 11">
            <a:extLst>
              <a:ext uri="{FF2B5EF4-FFF2-40B4-BE49-F238E27FC236}">
                <a16:creationId xmlns:a16="http://schemas.microsoft.com/office/drawing/2014/main" xmlns="" id="{EA80BB1E-F646-4952-B85B-FDC144949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" y="140303"/>
            <a:ext cx="812228" cy="8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C3D3D88-C200-453C-BD56-279ABFE33F6D}"/>
              </a:ext>
            </a:extLst>
          </p:cNvPr>
          <p:cNvSpPr/>
          <p:nvPr/>
        </p:nvSpPr>
        <p:spPr>
          <a:xfrm>
            <a:off x="659338" y="10639089"/>
            <a:ext cx="3407972" cy="787902"/>
          </a:xfrm>
          <a:prstGeom prst="rect">
            <a:avLst/>
          </a:prstGeom>
        </p:spPr>
        <p:txBody>
          <a:bodyPr wrap="none" lIns="170682" tIns="85341" rIns="170682" bIns="85341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x-none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xmlns="" id="{8A8A2BE1-31CA-42D8-AA04-0F0221C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99792" y="12266093"/>
            <a:ext cx="558503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48704" y="1604211"/>
          <a:ext cx="22386471" cy="824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689295" y="10260497"/>
          <a:ext cx="17799105" cy="186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3AD247A-3615-405A-89E0-5DFA6841DA8D}"/>
              </a:ext>
            </a:extLst>
          </p:cNvPr>
          <p:cNvSpPr/>
          <p:nvPr/>
        </p:nvSpPr>
        <p:spPr>
          <a:xfrm>
            <a:off x="522672" y="20061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30CADB3-CA16-4973-A943-C1BCD9CB1F49}"/>
              </a:ext>
            </a:extLst>
          </p:cNvPr>
          <p:cNvSpPr/>
          <p:nvPr/>
        </p:nvSpPr>
        <p:spPr>
          <a:xfrm>
            <a:off x="1229834" y="331076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6A1777D-351F-4BB2-B549-68F4277A546A}"/>
              </a:ext>
            </a:extLst>
          </p:cNvPr>
          <p:cNvSpPr/>
          <p:nvPr/>
        </p:nvSpPr>
        <p:spPr>
          <a:xfrm>
            <a:off x="1539468" y="46081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5FD9BEA-B7EF-489B-B655-AD4E2171E301}"/>
              </a:ext>
            </a:extLst>
          </p:cNvPr>
          <p:cNvSpPr/>
          <p:nvPr/>
        </p:nvSpPr>
        <p:spPr>
          <a:xfrm>
            <a:off x="1514958" y="588925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09F0C6C-6A49-499E-84F1-B48DEFA090F4}"/>
              </a:ext>
            </a:extLst>
          </p:cNvPr>
          <p:cNvSpPr/>
          <p:nvPr/>
        </p:nvSpPr>
        <p:spPr>
          <a:xfrm>
            <a:off x="1314537" y="721794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992EBCF-5BCE-4BB4-8F36-91FC8D6181AA}"/>
              </a:ext>
            </a:extLst>
          </p:cNvPr>
          <p:cNvSpPr/>
          <p:nvPr/>
        </p:nvSpPr>
        <p:spPr>
          <a:xfrm>
            <a:off x="501510" y="850241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15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1C7DDC9-2D3D-4ACE-B151-C2D872D4C51C}"/>
              </a:ext>
            </a:extLst>
          </p:cNvPr>
          <p:cNvSpPr/>
          <p:nvPr/>
        </p:nvSpPr>
        <p:spPr>
          <a:xfrm>
            <a:off x="4302766" y="220843"/>
            <a:ext cx="19123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модель защиты общенациональных интересов и прав потребителей</a:t>
            </a:r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216954" y="11336423"/>
            <a:ext cx="6841794" cy="1136463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</a:rPr>
              <a:t>Цель: Достичь к 2027 году уровень удовлетворённости потребителей до 77% </a:t>
            </a: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273146" y="1421634"/>
            <a:ext cx="6893141" cy="594405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k-KZ" sz="2600" b="1" u="sng" dirty="0">
                <a:solidFill>
                  <a:srgbClr val="224F75"/>
                </a:solidFill>
              </a:rPr>
              <a:t>ОПЕРАЦИОННАЯ ДЕЯТЕЛЬНОСТЬ</a:t>
            </a:r>
            <a:endParaRPr lang="ru-RU" sz="2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Диаграмма 3"/>
          <p:cNvGraphicFramePr>
            <a:graphicFrameLocks/>
          </p:cNvGraphicFramePr>
          <p:nvPr/>
        </p:nvGraphicFramePr>
        <p:xfrm>
          <a:off x="273146" y="1955007"/>
          <a:ext cx="6816982" cy="279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8186679"/>
          <a:ext cx="6771776" cy="252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273146" y="4926896"/>
            <a:ext cx="6893142" cy="3040028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41325" algn="just" defTabSz="454816">
              <a:defRPr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Отслеживание потребительского настроения и изучение общественного мнения путем проведения соц. опроса в 2022-2023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</a:rPr>
              <a:t>г.г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. (ежегодно </a:t>
            </a:r>
            <a:r>
              <a:rPr lang="ru-RU" sz="2200" dirty="0">
                <a:solidFill>
                  <a:srgbClr val="3C76A6">
                    <a:lumMod val="75000"/>
                  </a:srgbClr>
                </a:solidFill>
              </a:rPr>
              <a:t>более 10 тыс. респондентов).</a:t>
            </a:r>
          </a:p>
          <a:p>
            <a:pPr lvl="0" indent="441325" algn="just" defTabSz="454816">
              <a:defRPr/>
            </a:pPr>
            <a:r>
              <a:rPr lang="ru-RU" sz="2200" dirty="0">
                <a:solidFill>
                  <a:srgbClr val="3C76A6">
                    <a:lumMod val="75000"/>
                  </a:srgbClr>
                </a:solidFill>
              </a:rPr>
              <a:t>Результаты опроса показали недовольство граждан в сфер</a:t>
            </a:r>
            <a:r>
              <a:rPr lang="kk-KZ" sz="2200" dirty="0">
                <a:solidFill>
                  <a:srgbClr val="3C76A6">
                    <a:lumMod val="75000"/>
                  </a:srgbClr>
                </a:solidFill>
              </a:rPr>
              <a:t>ах</a:t>
            </a:r>
            <a:r>
              <a:rPr lang="ru-RU" sz="2200" dirty="0">
                <a:solidFill>
                  <a:srgbClr val="3C76A6">
                    <a:lumMod val="75000"/>
                  </a:srgbClr>
                </a:solidFill>
              </a:rPr>
              <a:t>:</a:t>
            </a:r>
          </a:p>
          <a:p>
            <a:pPr lvl="0" indent="361950" algn="just" defTabSz="454816">
              <a:tabLst>
                <a:tab pos="630238" algn="l"/>
              </a:tabLst>
              <a:defRPr/>
            </a:pPr>
            <a:r>
              <a:rPr lang="ru-RU" sz="2200" dirty="0">
                <a:solidFill>
                  <a:srgbClr val="3C76A6">
                    <a:lumMod val="75000"/>
                  </a:srgbClr>
                </a:solidFill>
              </a:rPr>
              <a:t>-	медицинских услуг – 39,3%;</a:t>
            </a:r>
          </a:p>
          <a:p>
            <a:pPr lvl="0" indent="361950" algn="just" defTabSz="454816">
              <a:tabLst>
                <a:tab pos="630238" algn="l"/>
              </a:tabLst>
              <a:defRPr/>
            </a:pPr>
            <a:r>
              <a:rPr lang="ru-RU" sz="2200" dirty="0">
                <a:solidFill>
                  <a:srgbClr val="3C76A6">
                    <a:lumMod val="75000"/>
                  </a:srgbClr>
                </a:solidFill>
              </a:rPr>
              <a:t>-	услуг </a:t>
            </a:r>
            <a:r>
              <a:rPr lang="ru-RU" sz="2200" dirty="0" err="1">
                <a:solidFill>
                  <a:srgbClr val="3C76A6">
                    <a:lumMod val="75000"/>
                  </a:srgbClr>
                </a:solidFill>
              </a:rPr>
              <a:t>интернет-провайдеров</a:t>
            </a:r>
            <a:r>
              <a:rPr lang="ru-RU" sz="2200" dirty="0">
                <a:solidFill>
                  <a:srgbClr val="3C76A6">
                    <a:lumMod val="75000"/>
                  </a:srgbClr>
                </a:solidFill>
              </a:rPr>
              <a:t> – 33,3%;</a:t>
            </a:r>
          </a:p>
          <a:p>
            <a:pPr lvl="0" indent="361950" algn="just" defTabSz="454816">
              <a:tabLst>
                <a:tab pos="630238" algn="l"/>
              </a:tabLst>
              <a:defRPr/>
            </a:pPr>
            <a:r>
              <a:rPr lang="ru-RU" sz="2200" dirty="0">
                <a:solidFill>
                  <a:srgbClr val="3C76A6">
                    <a:lumMod val="75000"/>
                  </a:srgbClr>
                </a:solidFill>
              </a:rPr>
              <a:t>-	общественного транспорта – 30,7%</a:t>
            </a:r>
          </a:p>
          <a:p>
            <a:pPr lvl="0" algn="just" defTabSz="454816">
              <a:defRPr/>
            </a:pPr>
            <a:endParaRPr lang="ru-RU" sz="2200" dirty="0">
              <a:solidFill>
                <a:srgbClr val="3C76A6">
                  <a:lumMod val="75000"/>
                </a:srgbClr>
              </a:solidFill>
            </a:endParaRPr>
          </a:p>
          <a:p>
            <a:pPr lvl="0" indent="441325" algn="just" defTabSz="454816">
              <a:defRPr/>
            </a:pPr>
            <a:endParaRPr lang="ru-RU" sz="2200" dirty="0">
              <a:solidFill>
                <a:srgbClr val="3C76A6">
                  <a:lumMod val="75000"/>
                </a:srgbClr>
              </a:solidFill>
            </a:endParaRPr>
          </a:p>
          <a:p>
            <a:pPr lvl="0" indent="441325" algn="just" defTabSz="454816">
              <a:defRPr/>
            </a:pPr>
            <a:endParaRPr lang="kk-KZ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lvl="0" algn="just" defTabSz="454816">
              <a:defRPr/>
            </a:pPr>
            <a:endParaRPr lang="kk-KZ" sz="22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59578" y="4926896"/>
            <a:ext cx="3017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84339" y="8156110"/>
            <a:ext cx="3017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144089" y="2112521"/>
            <a:ext cx="1" cy="10153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4927353" y="2156747"/>
            <a:ext cx="0" cy="10153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3"/>
          <p:cNvSpPr txBox="1">
            <a:spLocks/>
          </p:cNvSpPr>
          <p:nvPr/>
        </p:nvSpPr>
        <p:spPr>
          <a:xfrm>
            <a:off x="7144402" y="1387283"/>
            <a:ext cx="7782951" cy="627339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4816">
              <a:defRPr/>
            </a:pPr>
            <a:r>
              <a:rPr lang="ru-RU" sz="2600" b="1" u="sng" dirty="0">
                <a:solidFill>
                  <a:srgbClr val="3C76A6">
                    <a:lumMod val="75000"/>
                  </a:srgbClr>
                </a:solidFill>
                <a:latin typeface="+mj-lt"/>
              </a:rPr>
              <a:t>ЗАКОНОДАТЕЛЬНЫЕ</a:t>
            </a:r>
            <a:r>
              <a:rPr lang="ru-RU" sz="2400" b="1" u="sng" dirty="0">
                <a:solidFill>
                  <a:srgbClr val="3C76A6">
                    <a:lumMod val="75000"/>
                  </a:srgbClr>
                </a:solidFill>
                <a:latin typeface="+mj-lt"/>
              </a:rPr>
              <a:t> ИНИЦИАТИВЫ</a:t>
            </a:r>
            <a:endParaRPr lang="kk-KZ" sz="2400" b="1" i="1" u="sng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1581741" y="3962155"/>
            <a:ext cx="5116726" cy="414428"/>
          </a:xfrm>
        </p:spPr>
        <p:txBody>
          <a:bodyPr/>
          <a:lstStyle/>
          <a:p>
            <a:r>
              <a:rPr lang="ru-RU" sz="1800" dirty="0">
                <a:solidFill>
                  <a:srgbClr val="00B050"/>
                </a:solidFill>
              </a:rPr>
              <a:t>20,1</a:t>
            </a:r>
            <a:r>
              <a:rPr lang="ru-RU" sz="1600" dirty="0">
                <a:solidFill>
                  <a:srgbClr val="00B050"/>
                </a:solidFill>
              </a:rPr>
              <a:t>%         </a:t>
            </a:r>
            <a:r>
              <a:rPr lang="en-US" sz="1600" dirty="0">
                <a:solidFill>
                  <a:srgbClr val="00B050"/>
                </a:solidFill>
              </a:rPr>
              <a:t>      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</a:rPr>
              <a:t>  </a:t>
            </a:r>
            <a:r>
              <a:rPr lang="ru-RU" sz="1800" dirty="0">
                <a:solidFill>
                  <a:srgbClr val="00B050"/>
                </a:solidFill>
              </a:rPr>
              <a:t>20%</a:t>
            </a:r>
            <a:r>
              <a:rPr lang="ru-RU" sz="1600" dirty="0">
                <a:solidFill>
                  <a:srgbClr val="00B050"/>
                </a:solidFill>
              </a:rPr>
              <a:t>         </a:t>
            </a:r>
            <a:r>
              <a:rPr lang="en-US" sz="1600" dirty="0">
                <a:solidFill>
                  <a:srgbClr val="00B050"/>
                </a:solidFill>
              </a:rPr>
              <a:t>    </a:t>
            </a:r>
            <a:r>
              <a:rPr lang="ru-RU" sz="1600" dirty="0">
                <a:solidFill>
                  <a:srgbClr val="00B050"/>
                </a:solidFill>
              </a:rPr>
              <a:t>     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42</a:t>
            </a:r>
            <a:r>
              <a:rPr lang="ru-RU" sz="1800" dirty="0">
                <a:solidFill>
                  <a:srgbClr val="00B050"/>
                </a:solidFill>
              </a:rPr>
              <a:t>%</a:t>
            </a:r>
            <a:r>
              <a:rPr lang="ru-RU" sz="2000" dirty="0">
                <a:solidFill>
                  <a:srgbClr val="00B050"/>
                </a:solidFill>
              </a:rPr>
              <a:t>		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674507" y="3657934"/>
            <a:ext cx="399" cy="38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059578" y="3695850"/>
            <a:ext cx="399" cy="38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225769" y="3675737"/>
            <a:ext cx="399" cy="38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ижний колонтитул 3"/>
          <p:cNvSpPr txBox="1">
            <a:spLocks/>
          </p:cNvSpPr>
          <p:nvPr/>
        </p:nvSpPr>
        <p:spPr>
          <a:xfrm>
            <a:off x="7138553" y="4536064"/>
            <a:ext cx="7790815" cy="8055149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8775" algn="just" fontAlgn="auto">
              <a:spcAft>
                <a:spcPts val="1800"/>
              </a:spcAft>
              <a:defRPr/>
            </a:pP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Новшества законопроекта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358775" algn="just" fontAlgn="auto">
              <a:spcAft>
                <a:spcPts val="240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выбор способов защиты</a:t>
            </a:r>
            <a:r>
              <a:rPr lang="ru-RU" sz="2400" b="1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упрощение </a:t>
            </a:r>
            <a:r>
              <a:rPr lang="ru-RU" sz="2400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подачи жалоб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потребителей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(исключены барьеры и бюрократические ступени)</a:t>
            </a:r>
          </a:p>
          <a:p>
            <a:pPr indent="358775" algn="just" fontAlgn="auto">
              <a:spcAft>
                <a:spcPts val="240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усиление роли общественных институтов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защиты прав потребителей</a:t>
            </a:r>
          </a:p>
          <a:p>
            <a:pPr indent="358775" algn="just">
              <a:spcAft>
                <a:spcPts val="240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расширение базовых принципов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для комплексной защиты во всех сферах жизнедеятельности человека</a:t>
            </a:r>
          </a:p>
          <a:p>
            <a:pPr lvl="0" indent="358775" algn="just" defTabSz="454816">
              <a:spcAft>
                <a:spcPts val="240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право подачи исков </a:t>
            </a:r>
            <a:r>
              <a:rPr lang="ru-RU" sz="2400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общественниками в защиту неопределенного круга лиц</a:t>
            </a:r>
          </a:p>
          <a:p>
            <a:pPr lvl="0" indent="358775" algn="just" defTabSz="454816">
              <a:spcAft>
                <a:spcPts val="240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введения института Омбудсмена </a:t>
            </a:r>
            <a:r>
              <a:rPr lang="ru-RU" sz="2400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этой сфере</a:t>
            </a:r>
          </a:p>
          <a:p>
            <a:pPr lvl="0" indent="358775" algn="just" defTabSz="454816">
              <a:spcAft>
                <a:spcPts val="2400"/>
              </a:spcAft>
              <a:buFontTx/>
              <a:buChar char="-"/>
              <a:defRPr/>
            </a:pPr>
            <a:r>
              <a:rPr lang="ru-RU" sz="2400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другие нормы </a:t>
            </a:r>
            <a:r>
              <a:rPr lang="ru-RU" sz="2400" dirty="0">
                <a:solidFill>
                  <a:srgbClr val="3C76A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направленные на обеспечение эффективной защиты прав потребителей и повышения качества жизни общества  </a:t>
            </a:r>
          </a:p>
          <a:p>
            <a:pPr indent="358775" algn="just" fontAlgn="auto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ижний колонтитул 3"/>
          <p:cNvSpPr txBox="1">
            <a:spLocks/>
          </p:cNvSpPr>
          <p:nvPr/>
        </p:nvSpPr>
        <p:spPr>
          <a:xfrm>
            <a:off x="7291674" y="2485054"/>
            <a:ext cx="4527621" cy="1602946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1325" algn="just" defTabSz="454816">
              <a:defRPr/>
            </a:pPr>
            <a:r>
              <a:rPr lang="ru-RU" sz="2400" b="1" dirty="0">
                <a:solidFill>
                  <a:srgbClr val="3C76A6">
                    <a:lumMod val="75000"/>
                  </a:srgbClr>
                </a:solidFill>
                <a:latin typeface="+mj-lt"/>
              </a:rPr>
              <a:t>В июне 2023 года </a:t>
            </a:r>
            <a:r>
              <a:rPr lang="ru-RU" sz="2400" dirty="0">
                <a:solidFill>
                  <a:srgbClr val="3C76A6">
                    <a:lumMod val="75000"/>
                  </a:srgbClr>
                </a:solidFill>
                <a:latin typeface="+mj-lt"/>
              </a:rPr>
              <a:t>проект</a:t>
            </a:r>
            <a:r>
              <a:rPr lang="kk-KZ" sz="2400" dirty="0">
                <a:solidFill>
                  <a:srgbClr val="3C76A6">
                    <a:lumMod val="75000"/>
                  </a:srgbClr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3C76A6">
                    <a:lumMod val="75000"/>
                  </a:srgbClr>
                </a:solidFill>
                <a:latin typeface="+mj-lt"/>
              </a:rPr>
              <a:t>Закона о защите прав потребителей внесен в Мажилис Парламента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endParaRPr lang="kk-KZ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356" y="2263748"/>
            <a:ext cx="3212416" cy="208978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013" y="1996659"/>
            <a:ext cx="1991079" cy="185314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876" y="2043079"/>
            <a:ext cx="927902" cy="9279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300" y="2832820"/>
            <a:ext cx="2203151" cy="1478789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4886843" y="2285528"/>
            <a:ext cx="3605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2400" b="1" u="sng" dirty="0">
                <a:solidFill>
                  <a:srgbClr val="3C76A6">
                    <a:lumMod val="75000"/>
                  </a:srgbClr>
                </a:solidFill>
              </a:rPr>
              <a:t>Общественный контроль – главная сила защиты прав потребителей</a:t>
            </a:r>
            <a:endParaRPr lang="ru-RU" sz="2400" dirty="0"/>
          </a:p>
        </p:txBody>
      </p:sp>
      <p:sp>
        <p:nvSpPr>
          <p:cNvPr id="32" name="Нижний колонтитул 3"/>
          <p:cNvSpPr txBox="1">
            <a:spLocks/>
          </p:cNvSpPr>
          <p:nvPr/>
        </p:nvSpPr>
        <p:spPr>
          <a:xfrm>
            <a:off x="14801387" y="4171910"/>
            <a:ext cx="7493011" cy="8236423"/>
          </a:xfrm>
          <a:prstGeom prst="rect">
            <a:avLst/>
          </a:prstGeom>
        </p:spPr>
        <p:txBody>
          <a:bodyPr lIns="227576" tIns="113788" rIns="227576" bIns="113788"/>
          <a:lstStyle>
            <a:defPPr lvl="0">
              <a:defRPr lang="en-US"/>
            </a:defPPr>
            <a:lvl1pPr marL="0" lvl="0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368" lvl="1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737" lvl="2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083" lvl="3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461" lvl="4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1813" lvl="5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178" lvl="6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538" lvl="7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906" lvl="8" algn="l" defTabSz="45436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1950" algn="just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привлечение потенциала неправительственного сектора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для реализации СОЦИАЛЬНОГО ПРОЕКТА И СТРАТЕГИЧЕСКОГО ПАРТНЕРСТВА</a:t>
            </a:r>
          </a:p>
          <a:p>
            <a:pPr indent="361950" algn="just">
              <a:spcAft>
                <a:spcPts val="300"/>
              </a:spcAft>
              <a:defRPr/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общественный контроль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путем отбора проб продукции, экспертизы на качество и безопасность, фото и видео фиксации, предъявления исков в интересах потребителей</a:t>
            </a:r>
          </a:p>
          <a:p>
            <a:pPr indent="361950" algn="just">
              <a:spcAft>
                <a:spcPts val="300"/>
              </a:spcAft>
              <a:defRPr/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повышение правовой грамотности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уровня информированности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потребителей, широкое освещение в СМИ о результатах общественного контроля</a:t>
            </a:r>
          </a:p>
          <a:p>
            <a:pPr indent="361950" algn="just">
              <a:spcAft>
                <a:spcPts val="300"/>
              </a:spcAft>
              <a:defRPr/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присвоение народного знака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качества</a:t>
            </a:r>
            <a:r>
              <a:rPr lang="ru-RU" sz="2300" dirty="0">
                <a:solidFill>
                  <a:srgbClr val="3C76A6">
                    <a:lumMod val="75000"/>
                  </a:srgbClr>
                </a:solidFill>
              </a:rPr>
              <a:t> </a:t>
            </a:r>
            <a:r>
              <a:rPr lang="ru-RU" sz="2300" b="1" dirty="0">
                <a:solidFill>
                  <a:srgbClr val="3C76A6">
                    <a:lumMod val="75000"/>
                  </a:srgbClr>
                </a:solidFill>
              </a:rPr>
              <a:t>«</a:t>
            </a:r>
            <a:r>
              <a:rPr lang="ru-RU" sz="2300" b="1" dirty="0" err="1">
                <a:solidFill>
                  <a:srgbClr val="3C76A6">
                    <a:lumMod val="75000"/>
                  </a:srgbClr>
                </a:solidFill>
              </a:rPr>
              <a:t>Сапалы</a:t>
            </a:r>
            <a:r>
              <a:rPr lang="ru-RU" sz="2300" b="1" dirty="0">
                <a:solidFill>
                  <a:srgbClr val="3C76A6">
                    <a:lumMod val="75000"/>
                  </a:srgbClr>
                </a:solidFill>
              </a:rPr>
              <a:t> </a:t>
            </a:r>
            <a:r>
              <a:rPr lang="ru-RU" sz="2300" b="1" dirty="0" err="1">
                <a:solidFill>
                  <a:srgbClr val="3C76A6">
                    <a:lumMod val="75000"/>
                  </a:srgbClr>
                </a:solidFill>
              </a:rPr>
              <a:t>Өнім</a:t>
            </a:r>
            <a:r>
              <a:rPr lang="ru-RU" sz="2300" b="1" dirty="0">
                <a:solidFill>
                  <a:srgbClr val="3C76A6">
                    <a:lumMod val="75000"/>
                  </a:srgbClr>
                </a:solidFill>
              </a:rPr>
              <a:t>»</a:t>
            </a:r>
            <a:r>
              <a:rPr lang="ru-RU" sz="2300" dirty="0">
                <a:solidFill>
                  <a:srgbClr val="3C76A6">
                    <a:lumMod val="75000"/>
                  </a:srgbClr>
                </a:solidFill>
              </a:rPr>
              <a:t>, путем проведения соц. исследований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indent="361950" algn="just">
              <a:spcAft>
                <a:spcPts val="300"/>
              </a:spcAft>
              <a:defRPr/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содействие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создании ОБЩЕСТВЕННОГО ФОНДА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по противодействию проникновения </a:t>
            </a:r>
            <a:br>
              <a:rPr lang="ru-RU" sz="2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опасной, фальсифицированной и не качественной продукции</a:t>
            </a:r>
          </a:p>
          <a:p>
            <a:pPr indent="361950" algn="just">
              <a:spcAft>
                <a:spcPts val="300"/>
              </a:spcAft>
              <a:defRPr/>
            </a:pPr>
            <a:r>
              <a:rPr lang="ru-RU" sz="2300" spc="-9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300" b="1" spc="-90" dirty="0">
                <a:solidFill>
                  <a:schemeClr val="accent5">
                    <a:lumMod val="75000"/>
                  </a:schemeClr>
                </a:solidFill>
              </a:rPr>
              <a:t>финансовая поддержка неправительственного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сектора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в рамках государственного социального заказа и предоставления гос. грантов</a:t>
            </a:r>
            <a:endParaRPr lang="kk-KZ" sz="23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indent="361950" algn="just">
              <a:defRPr/>
            </a:pPr>
            <a:endParaRPr lang="kk-KZ" sz="2300" i="1" dirty="0">
              <a:solidFill>
                <a:schemeClr val="accent5">
                  <a:lumMod val="75000"/>
                </a:schemeClr>
              </a:solidFill>
            </a:endParaRPr>
          </a:p>
          <a:p>
            <a:pPr indent="361950" algn="just">
              <a:defRPr/>
            </a:pPr>
            <a:endParaRPr lang="ru-RU" sz="23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1171490" y="10682324"/>
            <a:ext cx="4244960" cy="553068"/>
          </a:xfrm>
          <a:prstGeom prst="downArrow">
            <a:avLst>
              <a:gd name="adj1" fmla="val 75318"/>
              <a:gd name="adj2" fmla="val 100000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5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045442" y="1436318"/>
            <a:ext cx="6893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u="sng" dirty="0">
                <a:solidFill>
                  <a:srgbClr val="3C76A6">
                    <a:lumMod val="75000"/>
                  </a:srgbClr>
                </a:solidFill>
              </a:rPr>
              <a:t>САПАЛЫ ӨНІМ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DD509150-65D5-4EA1-8895-8B0F3CF8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144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22497" y="270751"/>
            <a:ext cx="12479861" cy="787900"/>
          </a:xfrm>
          <a:prstGeom prst="rect">
            <a:avLst/>
          </a:prstGeom>
        </p:spPr>
        <p:txBody>
          <a:bodyPr wrap="square" lIns="170680" tIns="85340" rIns="170680" bIns="85340">
            <a:spAutoFit/>
          </a:bodyPr>
          <a:lstStyle/>
          <a:p>
            <a:pPr defTabSz="454765"/>
            <a:r>
              <a:rPr lang="ru-RU" sz="4000" dirty="0">
                <a:solidFill>
                  <a:srgbClr val="2C5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внутреннего рынка</a:t>
            </a:r>
            <a:endParaRPr lang="ru-RU" sz="40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1" y="4241791"/>
            <a:ext cx="22758297" cy="6647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70680" tIns="85340" rIns="170680" bIns="85340">
            <a:spAutoFit/>
          </a:bodyPr>
          <a:lstStyle>
            <a:lvl1pPr algn="ctr" defTabSz="1219159" fontAlgn="base">
              <a:spcAft>
                <a:spcPts val="1200"/>
              </a:spcAft>
              <a:buClr>
                <a:srgbClr val="2C567A"/>
              </a:buClr>
              <a:defRPr sz="1600">
                <a:solidFill>
                  <a:schemeClr val="bg1"/>
                </a:solidFill>
                <a:latin typeface="Arial "/>
              </a:defRPr>
            </a:lvl1pPr>
          </a:lstStyle>
          <a:p>
            <a:pPr>
              <a:spcAft>
                <a:spcPts val="399"/>
              </a:spcAft>
            </a:pP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85450" y="1529888"/>
            <a:ext cx="9935177" cy="1140411"/>
            <a:chOff x="70845" y="2732690"/>
            <a:chExt cx="6165821" cy="813893"/>
          </a:xfrm>
        </p:grpSpPr>
        <p:grpSp>
          <p:nvGrpSpPr>
            <p:cNvPr id="8" name="组合 53"/>
            <p:cNvGrpSpPr/>
            <p:nvPr/>
          </p:nvGrpSpPr>
          <p:grpSpPr>
            <a:xfrm>
              <a:off x="1108018" y="2873643"/>
              <a:ext cx="39761" cy="296077"/>
              <a:chOff x="3095876" y="2598933"/>
              <a:chExt cx="479957" cy="470769"/>
            </a:xfrm>
            <a:solidFill>
              <a:schemeClr val="bg1">
                <a:lumMod val="75000"/>
              </a:schemeClr>
            </a:solidFill>
            <a:effectLst/>
          </p:grpSpPr>
          <p:sp>
            <p:nvSpPr>
              <p:cNvPr id="13" name="Freeform 108"/>
              <p:cNvSpPr/>
              <p:nvPr/>
            </p:nvSpPr>
            <p:spPr bwMode="auto">
              <a:xfrm flipH="1">
                <a:off x="3095876" y="2999275"/>
                <a:ext cx="479957" cy="70427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8985" tIns="24493" rIns="48985" bIns="24493" anchor="t">
                <a:prstTxWarp prst="textNoShape">
                  <a:avLst/>
                </a:prstTxWarp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693"/>
                <a:endParaRPr lang="zh-CN" altLang="en-US" sz="1900">
                  <a:solidFill>
                    <a:sysClr val="windowText" lastClr="000000"/>
                  </a:solidFill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4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89850"/>
                <a:ext cx="479957" cy="694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48985" tIns="24493" rIns="48985" bIns="24493" anchor="t">
                <a:prstTxWarp prst="textNoShape">
                  <a:avLst/>
                </a:prstTxWarp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693"/>
                <a:endParaRPr lang="zh-CN" altLang="en-US" sz="1900">
                  <a:solidFill>
                    <a:sysClr val="windowText" lastClr="000000"/>
                  </a:solidFill>
                  <a:ea typeface="微软雅黑"/>
                  <a:cs typeface="+mn-ea"/>
                  <a:sym typeface="微软雅黑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70845" y="2732690"/>
              <a:ext cx="2355529" cy="772689"/>
              <a:chOff x="1516166" y="814267"/>
              <a:chExt cx="2182887" cy="80472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516166" y="1298765"/>
                <a:ext cx="2182887" cy="32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Clr>
                    <a:srgbClr val="0070C0"/>
                  </a:buClr>
                </a:pPr>
                <a:r>
                  <a:rPr lang="ru-RU" sz="2200" b="1" dirty="0">
                    <a:solidFill>
                      <a:srgbClr val="00206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техрегламентов ЕАЭС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51346" y="814267"/>
                <a:ext cx="579895" cy="583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4500" b="1" dirty="0">
                    <a:solidFill>
                      <a:srgbClr val="C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47</a:t>
                </a:r>
                <a:endParaRPr lang="x-none" sz="45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63385" y="2744941"/>
              <a:ext cx="3973281" cy="801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500" b="1" dirty="0">
                  <a:solidFill>
                    <a:srgbClr val="C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lang="ru-RU" sz="4500" b="1" dirty="0">
                  <a:solidFill>
                    <a:srgbClr val="C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143 </a:t>
              </a:r>
              <a:r>
                <a:rPr lang="ru-RU" sz="2600" b="1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тыс.</a:t>
              </a:r>
              <a:r>
                <a:rPr lang="en-US" sz="2600" b="1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2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2200" b="1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  сертификатов</a:t>
              </a:r>
              <a:endParaRPr lang="x-none" sz="2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2518" y="2733486"/>
            <a:ext cx="4975186" cy="1130261"/>
            <a:chOff x="34559" y="3797603"/>
            <a:chExt cx="4265961" cy="896422"/>
          </a:xfrm>
        </p:grpSpPr>
        <p:sp>
          <p:nvSpPr>
            <p:cNvPr id="16" name="TextBox 15"/>
            <p:cNvSpPr txBox="1"/>
            <p:nvPr/>
          </p:nvSpPr>
          <p:spPr>
            <a:xfrm>
              <a:off x="34559" y="4303512"/>
              <a:ext cx="2753129" cy="390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>
                <a:buClr>
                  <a:srgbClr val="0070C0"/>
                </a:buClr>
              </a:pPr>
              <a:r>
                <a:rPr lang="ru-RU" sz="2600" b="1" dirty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лабораторий РК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217" y="3797603"/>
              <a:ext cx="3670303" cy="622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500" b="1" dirty="0">
                  <a:solidFill>
                    <a:srgbClr val="C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&gt;400</a:t>
              </a:r>
              <a:r>
                <a:rPr lang="ru-RU" sz="4500" b="1" dirty="0">
                  <a:solidFill>
                    <a:srgbClr val="C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endParaRPr lang="x-none" sz="43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886" y="1587916"/>
            <a:ext cx="3426793" cy="541722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pPr algn="ctr">
              <a:spcAft>
                <a:spcPts val="399"/>
              </a:spcAft>
            </a:pPr>
            <a:r>
              <a:rPr lang="ru-RU" sz="2400" b="1" u="sng" dirty="0">
                <a:solidFill>
                  <a:srgbClr val="002060"/>
                </a:solidFill>
              </a:rPr>
              <a:t>Текущая ситуация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09626" y="1516277"/>
            <a:ext cx="12477844" cy="1218787"/>
          </a:xfrm>
          <a:prstGeom prst="rect">
            <a:avLst/>
          </a:prstGeom>
        </p:spPr>
        <p:txBody>
          <a:bodyPr wrap="square" lIns="170680" tIns="85340" rIns="170680" bIns="85340" anchor="ctr">
            <a:spAutoFit/>
          </a:bodyPr>
          <a:lstStyle/>
          <a:p>
            <a:pPr algn="ctr">
              <a:spcAft>
                <a:spcPts val="399"/>
              </a:spcAft>
            </a:pPr>
            <a:r>
              <a:rPr lang="ru-RU" sz="2400" b="1" u="sng" dirty="0">
                <a:solidFill>
                  <a:srgbClr val="002060"/>
                </a:solidFill>
              </a:rPr>
              <a:t>Органы контроля</a:t>
            </a:r>
            <a:r>
              <a:rPr lang="ru-RU" sz="3200" b="1" dirty="0">
                <a:solidFill>
                  <a:srgbClr val="002060"/>
                </a:solidFill>
              </a:rPr>
              <a:t>: </a:t>
            </a:r>
            <a:r>
              <a:rPr lang="ru-RU" sz="2600" dirty="0">
                <a:solidFill>
                  <a:srgbClr val="002060"/>
                </a:solidFill>
              </a:rPr>
              <a:t>ПС КНБ, КГД МФ</a:t>
            </a:r>
            <a:r>
              <a:rPr lang="ru-RU" sz="2800" dirty="0">
                <a:solidFill>
                  <a:srgbClr val="002060"/>
                </a:solidFill>
              </a:rPr>
              <a:t> -</a:t>
            </a:r>
            <a:r>
              <a:rPr lang="ru-RU" sz="3000" b="1" i="1" dirty="0">
                <a:solidFill>
                  <a:srgbClr val="002060"/>
                </a:solidFill>
              </a:rPr>
              <a:t>11,5 тыс. чел.</a:t>
            </a:r>
            <a:r>
              <a:rPr lang="ru-RU" sz="3000" b="1" dirty="0">
                <a:solidFill>
                  <a:srgbClr val="002060"/>
                </a:solidFill>
              </a:rPr>
              <a:t>,  </a:t>
            </a:r>
            <a:r>
              <a:rPr lang="ru-RU" sz="2600" dirty="0">
                <a:solidFill>
                  <a:srgbClr val="002060"/>
                </a:solidFill>
              </a:rPr>
              <a:t>КСЭК МЗ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200" i="1" dirty="0">
                <a:solidFill>
                  <a:srgbClr val="002060"/>
                </a:solidFill>
              </a:rPr>
              <a:t> - </a:t>
            </a:r>
            <a:r>
              <a:rPr lang="ru-RU" sz="2800" i="1" dirty="0">
                <a:solidFill>
                  <a:srgbClr val="002060"/>
                </a:solidFill>
              </a:rPr>
              <a:t>4 тыс.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2600" dirty="0">
                <a:solidFill>
                  <a:srgbClr val="002060"/>
                </a:solidFill>
              </a:rPr>
              <a:t>КВКН МСХ </a:t>
            </a:r>
            <a:r>
              <a:rPr lang="ru-RU" sz="2800" i="1" dirty="0">
                <a:solidFill>
                  <a:srgbClr val="002060"/>
                </a:solidFill>
              </a:rPr>
              <a:t>-1,7 тыс.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600" dirty="0">
                <a:solidFill>
                  <a:srgbClr val="002060"/>
                </a:solidFill>
              </a:rPr>
              <a:t>КГИАП МСХ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-1,2 тыс</a:t>
            </a:r>
            <a:r>
              <a:rPr lang="ru-RU" sz="2200" i="1" dirty="0">
                <a:solidFill>
                  <a:srgbClr val="002060"/>
                </a:solidFill>
              </a:rPr>
              <a:t>.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600" b="1" dirty="0">
                <a:solidFill>
                  <a:srgbClr val="002060"/>
                </a:solidFill>
              </a:rPr>
              <a:t>КТРМ МТИ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3200" b="1" i="1" dirty="0">
                <a:solidFill>
                  <a:srgbClr val="FF0000"/>
                </a:solidFill>
              </a:rPr>
              <a:t>73 чел.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88482" y="2998497"/>
            <a:ext cx="12027753" cy="931529"/>
          </a:xfrm>
          <a:prstGeom prst="rect">
            <a:avLst/>
          </a:prstGeom>
        </p:spPr>
        <p:txBody>
          <a:bodyPr wrap="square" lIns="170680" tIns="85340" rIns="170680" bIns="85340" anchor="ctr">
            <a:spAutoFit/>
          </a:bodyPr>
          <a:lstStyle/>
          <a:p>
            <a:pPr>
              <a:spcAft>
                <a:spcPts val="399"/>
              </a:spcAft>
            </a:pPr>
            <a:r>
              <a:rPr lang="ru-RU" sz="2400" b="1" u="sng" dirty="0">
                <a:solidFill>
                  <a:srgbClr val="002060"/>
                </a:solidFill>
              </a:rPr>
              <a:t>Итоги 10 мес.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en-US" sz="2200" i="1" dirty="0">
                <a:solidFill>
                  <a:srgbClr val="002060"/>
                </a:solidFill>
              </a:rPr>
              <a:t>&gt;</a:t>
            </a:r>
            <a:r>
              <a:rPr lang="ru-RU" sz="2200" i="1" dirty="0">
                <a:solidFill>
                  <a:srgbClr val="002060"/>
                </a:solidFill>
              </a:rPr>
              <a:t>1000 проб и исследований (14% нарушений, импорт - 72%; </a:t>
            </a:r>
          </a:p>
          <a:p>
            <a:pPr>
              <a:spcAft>
                <a:spcPts val="399"/>
              </a:spcAft>
            </a:pPr>
            <a:r>
              <a:rPr lang="ru-RU" sz="2200" i="1" dirty="0">
                <a:solidFill>
                  <a:srgbClr val="002060"/>
                </a:solidFill>
              </a:rPr>
              <a:t>8 предприятий - усиленный контроль, </a:t>
            </a:r>
            <a:r>
              <a:rPr lang="kk-KZ" sz="2200" i="1" dirty="0">
                <a:solidFill>
                  <a:srgbClr val="002060"/>
                </a:solidFill>
              </a:rPr>
              <a:t> ограничение; </a:t>
            </a:r>
            <a:r>
              <a:rPr lang="ru-RU" sz="2200" i="1" dirty="0">
                <a:solidFill>
                  <a:srgbClr val="002060"/>
                </a:solidFill>
              </a:rPr>
              <a:t>отменено ≈300 сертификатов)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4338" y="2797652"/>
            <a:ext cx="2745359" cy="864846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  <a:endParaRPr lang="x-none" sz="26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5342" y="2717654"/>
            <a:ext cx="3618276" cy="1188011"/>
          </a:xfrm>
          <a:prstGeom prst="rect">
            <a:avLst/>
          </a:prstGeom>
          <a:noFill/>
        </p:spPr>
        <p:txBody>
          <a:bodyPr wrap="square" lIns="170680" tIns="85340" rIns="170680" bIns="8534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45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ru-RU" sz="2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  <a:r>
              <a:rPr lang="en-US" sz="2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1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межгосстандартов</a:t>
            </a:r>
            <a:endParaRPr lang="x-none" sz="2100" b="1" dirty="0">
              <a:solidFill>
                <a:srgbClr val="002060"/>
              </a:solidFill>
            </a:endParaRPr>
          </a:p>
        </p:txBody>
      </p:sp>
      <p:pic>
        <p:nvPicPr>
          <p:cNvPr id="23" name="Изображение 10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12975" y="1729912"/>
            <a:ext cx="869650" cy="903097"/>
          </a:xfrm>
          <a:prstGeom prst="rect">
            <a:avLst/>
          </a:prstGeom>
        </p:spPr>
      </p:pic>
      <p:pic>
        <p:nvPicPr>
          <p:cNvPr id="24" name="Изображение 10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09423" y="3061594"/>
            <a:ext cx="877163" cy="770192"/>
          </a:xfrm>
          <a:prstGeom prst="rect">
            <a:avLst/>
          </a:prstGeom>
        </p:spPr>
      </p:pic>
      <p:pic>
        <p:nvPicPr>
          <p:cNvPr id="25" name="Изображение 10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3925" y="2533234"/>
            <a:ext cx="883281" cy="931027"/>
          </a:xfrm>
          <a:prstGeom prst="rect">
            <a:avLst/>
          </a:prstGeom>
        </p:spPr>
      </p:pic>
      <p:sp>
        <p:nvSpPr>
          <p:cNvPr id="26" name="Текст. поле 1052"/>
          <p:cNvSpPr txBox="1"/>
          <p:nvPr/>
        </p:nvSpPr>
        <p:spPr>
          <a:xfrm>
            <a:off x="3374410" y="3388360"/>
            <a:ext cx="2484642" cy="517054"/>
          </a:xfrm>
          <a:prstGeom prst="rect">
            <a:avLst/>
          </a:prstGeom>
          <a:noFill/>
        </p:spPr>
        <p:txBody>
          <a:bodyPr wrap="none" lIns="170680" tIns="85340" rIns="170680" bIns="85340" rtlCol="0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</a:rPr>
              <a:t>нацстандартов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7" name="Изображение 107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40126" y="1393282"/>
            <a:ext cx="668429" cy="883280"/>
          </a:xfrm>
          <a:prstGeom prst="rect">
            <a:avLst/>
          </a:prstGeom>
        </p:spPr>
      </p:pic>
      <p:cxnSp>
        <p:nvCxnSpPr>
          <p:cNvPr id="28" name="Прямая соед. линия 1 1073"/>
          <p:cNvCxnSpPr/>
          <p:nvPr/>
        </p:nvCxnSpPr>
        <p:spPr>
          <a:xfrm flipH="1">
            <a:off x="5318356" y="1613546"/>
            <a:ext cx="336" cy="863266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. линия 1 1073"/>
          <p:cNvCxnSpPr/>
          <p:nvPr/>
        </p:nvCxnSpPr>
        <p:spPr>
          <a:xfrm flipH="1">
            <a:off x="3488711" y="2649759"/>
            <a:ext cx="0" cy="925357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. линия 1 1073"/>
          <p:cNvCxnSpPr/>
          <p:nvPr/>
        </p:nvCxnSpPr>
        <p:spPr>
          <a:xfrm>
            <a:off x="6015342" y="2689415"/>
            <a:ext cx="0" cy="885701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. линия 1 1076"/>
          <p:cNvCxnSpPr>
            <a:cxnSpLocks/>
          </p:cNvCxnSpPr>
          <p:nvPr/>
        </p:nvCxnSpPr>
        <p:spPr>
          <a:xfrm>
            <a:off x="9201156" y="2774620"/>
            <a:ext cx="13217196" cy="55161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. линия 1 1073"/>
          <p:cNvCxnSpPr/>
          <p:nvPr/>
        </p:nvCxnSpPr>
        <p:spPr>
          <a:xfrm>
            <a:off x="9072144" y="1939484"/>
            <a:ext cx="0" cy="1716336"/>
          </a:xfrm>
          <a:prstGeom prst="straightConnector1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" y="4967305"/>
            <a:ext cx="11391529" cy="480115"/>
          </a:xfrm>
          <a:prstGeom prst="rect">
            <a:avLst/>
          </a:prstGeom>
          <a:noFill/>
        </p:spPr>
        <p:txBody>
          <a:bodyPr wrap="square" lIns="170672" tIns="85336" rIns="170672" bIns="85336">
            <a:spAutoFit/>
          </a:bodyPr>
          <a:lstStyle/>
          <a:p>
            <a:pPr marL="342900" indent="-342900" defTabSz="2571721">
              <a:spcBef>
                <a:spcPct val="0"/>
              </a:spcBef>
              <a:spcAft>
                <a:spcPts val="1600"/>
              </a:spcAft>
              <a:buFont typeface="Wingdings" pitchFamily="2" charset="2"/>
              <a:buChar char="§"/>
            </a:pPr>
            <a:endParaRPr lang="ru-RU" sz="20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566" y="5071626"/>
            <a:ext cx="21692786" cy="7220422"/>
          </a:xfrm>
          <a:prstGeom prst="rect">
            <a:avLst/>
          </a:prstGeom>
          <a:noFill/>
        </p:spPr>
        <p:txBody>
          <a:bodyPr wrap="square" lIns="170672" tIns="85336" rIns="170672" bIns="85336">
            <a:spAutoFit/>
          </a:bodyPr>
          <a:lstStyle/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800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Проведен анализ текущего состояния проблемных вопросов:</a:t>
            </a:r>
            <a:endParaRPr lang="ru-RU" sz="2800" b="1" u="sng" dirty="0">
              <a:solidFill>
                <a:srgbClr val="C00000"/>
              </a:solidFill>
            </a:endParaRPr>
          </a:p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лабораторная база и материально-техническое оснащение</a:t>
            </a:r>
          </a:p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законодательные ограничения,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пересмотр штрафов соразмерно ущербу</a:t>
            </a:r>
          </a:p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 госинспекторов</a:t>
            </a:r>
          </a:p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необходим запуск интеграции ИС всех контролирующих органов</a:t>
            </a:r>
          </a:p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800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Приняты меры:</a:t>
            </a:r>
          </a:p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Создан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Ситуационный штаб при МТИ с участием органов контроля</a:t>
            </a:r>
          </a:p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Разработаны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Алгоритмы: </a:t>
            </a:r>
          </a:p>
          <a:p>
            <a:pPr marL="797268" lvl="1" indent="-342900" defTabSz="257172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действий ГО по ограничению импорта несоответствующей молочной продукции;</a:t>
            </a:r>
          </a:p>
          <a:p>
            <a:pPr marL="797268" lvl="1" indent="-342900" defTabSz="257172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определению Перечня продукции по «сезонному» досмотру ввозимых грузов</a:t>
            </a:r>
          </a:p>
          <a:p>
            <a:pPr marL="457200" indent="-457200" defTabSz="257172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Введены ограничения по молочной продукции (8 предприятий РФ), усилен лабораторный контроль по мясу птицы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4862161"/>
            <a:ext cx="0" cy="7670131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1">
            <a:extLst>
              <a:ext uri="{FF2B5EF4-FFF2-40B4-BE49-F238E27FC236}">
                <a16:creationId xmlns:a16="http://schemas.microsoft.com/office/drawing/2014/main" xmlns="" id="{B10DEAB7-C75E-4BA3-A7A9-E100DB8B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94397" y="12266093"/>
            <a:ext cx="463897" cy="535507"/>
          </a:xfrm>
          <a:noFill/>
        </p:spPr>
        <p:txBody>
          <a:bodyPr/>
          <a:lstStyle/>
          <a:p>
            <a:pPr marL="0" marR="0" lvl="0" indent="0" algn="ctr" defTabSz="45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39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1015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Kazakhstan"/>
  <p:tag name="COUNTRY" val="Kazakhstan"/>
</p:tagLst>
</file>

<file path=ppt/theme/theme1.xml><?xml version="1.0" encoding="utf-8"?>
<a:theme xmlns:a="http://schemas.openxmlformats.org/drawingml/2006/main" name="1_Тема Office">
  <a:themeElements>
    <a:clrScheme name="Шынгы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Шынгы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C567A"/>
    </a:accent1>
    <a:accent2>
      <a:srgbClr val="0072C7"/>
    </a:accent2>
    <a:accent3>
      <a:srgbClr val="0D1D51"/>
    </a:accent3>
    <a:accent4>
      <a:srgbClr val="666666"/>
    </a:accent4>
    <a:accent5>
      <a:srgbClr val="3C76A6"/>
    </a:accent5>
    <a:accent6>
      <a:srgbClr val="1E44BC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24788</TotalTime>
  <Words>3149</Words>
  <Application>Microsoft Office PowerPoint</Application>
  <PresentationFormat>Произвольный</PresentationFormat>
  <Paragraphs>659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Arial Unicode MS</vt:lpstr>
      <vt:lpstr>微软雅黑</vt:lpstr>
      <vt:lpstr>MS Gothic</vt:lpstr>
      <vt:lpstr>MS PGothic</vt:lpstr>
      <vt:lpstr>Arial</vt:lpstr>
      <vt:lpstr>Arial </vt:lpstr>
      <vt:lpstr>Arial Narrow</vt:lpstr>
      <vt:lpstr>Calibri</vt:lpstr>
      <vt:lpstr>Gill Sans</vt:lpstr>
      <vt:lpstr>Lato Light</vt:lpstr>
      <vt:lpstr>Roboto</vt:lpstr>
      <vt:lpstr>黑体</vt:lpstr>
      <vt:lpstr>Tahoma</vt:lpstr>
      <vt:lpstr>Times New Roman</vt:lpstr>
      <vt:lpstr>Verdana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20,1%                  20%                   42%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Законодательные инициативы</vt:lpstr>
      <vt:lpstr>Цели и индикаторы к 2027 году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Serik Zhalelov</dc:creator>
  <cp:lastModifiedBy>Аубакирова Бибисара</cp:lastModifiedBy>
  <cp:revision>643</cp:revision>
  <cp:lastPrinted>2023-12-21T11:02:15Z</cp:lastPrinted>
  <dcterms:modified xsi:type="dcterms:W3CDTF">2024-01-03T04:31:19Z</dcterms:modified>
</cp:coreProperties>
</file>