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Montserrat" panose="020B0604020202020204" charset="-5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mo Italics" panose="020B0604020202020204" charset="0"/>
      <p:regular r:id="rId17"/>
    </p:embeddedFont>
    <p:embeddedFont>
      <p:font typeface="Montserrat Bold" panose="020B0604020202020204" charset="-52"/>
      <p:regular r:id="rId18"/>
      <p:bold r:id="rId19"/>
    </p:embeddedFont>
    <p:embeddedFont>
      <p:font typeface="Arimo Bold" panose="020B0604020202020204" charset="0"/>
      <p:regular r:id="rId20"/>
      <p:bold r:id="rId21"/>
    </p:embeddedFont>
    <p:embeddedFont>
      <p:font typeface="Arimo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3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3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30035"/>
            <a:ext cx="7250853" cy="3345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60072"/>
            <a:ext cx="3927546" cy="37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60072"/>
            <a:ext cx="3927546" cy="37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4248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7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22.png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27.png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06789" y="704846"/>
            <a:ext cx="8935080" cy="8693592"/>
          </a:xfrm>
          <a:custGeom>
            <a:avLst/>
            <a:gdLst/>
            <a:ahLst/>
            <a:cxnLst/>
            <a:rect l="l" t="t" r="r" b="b"/>
            <a:pathLst>
              <a:path w="8935080" h="8693592">
                <a:moveTo>
                  <a:pt x="0" y="0"/>
                </a:moveTo>
                <a:lnTo>
                  <a:pt x="8935080" y="0"/>
                </a:lnTo>
                <a:lnTo>
                  <a:pt x="8935080" y="8693592"/>
                </a:lnTo>
                <a:lnTo>
                  <a:pt x="0" y="86935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1841" r="-111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45986" y="791253"/>
            <a:ext cx="975563" cy="1012187"/>
            <a:chOff x="0" y="0"/>
            <a:chExt cx="1300750" cy="13495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0734" cy="1349629"/>
            </a:xfrm>
            <a:custGeom>
              <a:avLst/>
              <a:gdLst/>
              <a:ahLst/>
              <a:cxnLst/>
              <a:rect l="l" t="t" r="r" b="b"/>
              <a:pathLst>
                <a:path w="1300734" h="1349629">
                  <a:moveTo>
                    <a:pt x="0" y="0"/>
                  </a:moveTo>
                  <a:lnTo>
                    <a:pt x="1300734" y="0"/>
                  </a:lnTo>
                  <a:lnTo>
                    <a:pt x="1300734" y="1349629"/>
                  </a:lnTo>
                  <a:lnTo>
                    <a:pt x="0" y="1349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" r="-3" b="3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2172206" y="772203"/>
            <a:ext cx="6291415" cy="94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2"/>
              </a:lnSpc>
            </a:pPr>
            <a:r>
              <a:rPr lang="en-US" sz="3002">
                <a:solidFill>
                  <a:srgbClr val="002060"/>
                </a:solidFill>
                <a:latin typeface="Arimo Bold"/>
              </a:rPr>
              <a:t>ПРАВИТЕЛЬСТВО </a:t>
            </a:r>
          </a:p>
          <a:p>
            <a:pPr algn="l">
              <a:lnSpc>
                <a:spcPts val="3602"/>
              </a:lnSpc>
            </a:pPr>
            <a:r>
              <a:rPr lang="en-US" sz="3002">
                <a:solidFill>
                  <a:srgbClr val="002060"/>
                </a:solidFill>
                <a:latin typeface="Arimo Bold"/>
              </a:rPr>
              <a:t>РЕСПУБЛИКИ КАЗАХСТАН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73255" y="9103124"/>
            <a:ext cx="1784220" cy="295314"/>
            <a:chOff x="0" y="0"/>
            <a:chExt cx="2378961" cy="3937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78964" cy="393700"/>
            </a:xfrm>
            <a:custGeom>
              <a:avLst/>
              <a:gdLst/>
              <a:ahLst/>
              <a:cxnLst/>
              <a:rect l="l" t="t" r="r" b="b"/>
              <a:pathLst>
                <a:path w="2378964" h="393700">
                  <a:moveTo>
                    <a:pt x="0" y="0"/>
                  </a:moveTo>
                  <a:lnTo>
                    <a:pt x="2378964" y="0"/>
                  </a:lnTo>
                  <a:lnTo>
                    <a:pt x="2378964" y="393700"/>
                  </a:lnTo>
                  <a:lnTo>
                    <a:pt x="0" y="393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419" b="-1432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993713" y="3318484"/>
            <a:ext cx="8007256" cy="409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5"/>
              </a:lnSpc>
            </a:pPr>
            <a:r>
              <a:rPr lang="en-US" sz="5404" spc="-12">
                <a:solidFill>
                  <a:srgbClr val="002060"/>
                </a:solidFill>
                <a:latin typeface="Montserrat Bold"/>
              </a:rPr>
              <a:t>РАЗРАБОТКА </a:t>
            </a:r>
          </a:p>
          <a:p>
            <a:pPr algn="l">
              <a:lnSpc>
                <a:spcPts val="6485"/>
              </a:lnSpc>
            </a:pPr>
            <a:r>
              <a:rPr lang="en-US" sz="5404" spc="-12">
                <a:solidFill>
                  <a:srgbClr val="002060"/>
                </a:solidFill>
                <a:latin typeface="Montserrat Bold"/>
              </a:rPr>
              <a:t>СТРОИТЕЛЬНОГО КОДЕКСА </a:t>
            </a:r>
          </a:p>
          <a:p>
            <a:pPr algn="l">
              <a:lnSpc>
                <a:spcPts val="6485"/>
              </a:lnSpc>
            </a:pPr>
            <a:r>
              <a:rPr lang="en-US" sz="5404" spc="-12">
                <a:solidFill>
                  <a:srgbClr val="002060"/>
                </a:solidFill>
                <a:latin typeface="Montserrat Bold"/>
              </a:rPr>
              <a:t>РЕСПУБЛИКИ КАЗАХСТАН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16511" y="3431016"/>
            <a:ext cx="113489" cy="4045700"/>
            <a:chOff x="0" y="0"/>
            <a:chExt cx="151318" cy="53942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1257" cy="5394325"/>
            </a:xfrm>
            <a:custGeom>
              <a:avLst/>
              <a:gdLst/>
              <a:ahLst/>
              <a:cxnLst/>
              <a:rect l="l" t="t" r="r" b="b"/>
              <a:pathLst>
                <a:path w="151257" h="5394325">
                  <a:moveTo>
                    <a:pt x="0" y="0"/>
                  </a:moveTo>
                  <a:lnTo>
                    <a:pt x="151257" y="0"/>
                  </a:lnTo>
                  <a:lnTo>
                    <a:pt x="151257" y="5394325"/>
                  </a:lnTo>
                  <a:lnTo>
                    <a:pt x="0" y="5394325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86213" y="793333"/>
            <a:ext cx="6703355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82"/>
              </a:lnSpc>
            </a:pPr>
            <a:r>
              <a:rPr lang="en-US" sz="4400" spc="-5" dirty="0" smtClean="0">
                <a:latin typeface="Montserrat Bold"/>
              </a:rPr>
              <a:t>ТЕКУЩАЯ </a:t>
            </a:r>
            <a:r>
              <a:rPr lang="en-US" sz="4400" spc="-5" dirty="0">
                <a:latin typeface="Montserrat Bold"/>
              </a:rPr>
              <a:t>СИТУАЦИЯ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57200" y="361173"/>
            <a:ext cx="76200" cy="1124727"/>
            <a:chOff x="0" y="0"/>
            <a:chExt cx="151318" cy="21884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1257" cy="2188464"/>
            </a:xfrm>
            <a:custGeom>
              <a:avLst/>
              <a:gdLst/>
              <a:ahLst/>
              <a:cxnLst/>
              <a:rect l="l" t="t" r="r" b="b"/>
              <a:pathLst>
                <a:path w="151257" h="2188464">
                  <a:moveTo>
                    <a:pt x="0" y="0"/>
                  </a:moveTo>
                  <a:lnTo>
                    <a:pt x="151257" y="0"/>
                  </a:lnTo>
                  <a:lnTo>
                    <a:pt x="151257" y="2188464"/>
                  </a:lnTo>
                  <a:lnTo>
                    <a:pt x="0" y="218846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98220" y="2838623"/>
            <a:ext cx="645804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1"/>
              </a:lnSpc>
            </a:pPr>
            <a:r>
              <a:rPr lang="en-US" sz="2101" dirty="0">
                <a:solidFill>
                  <a:srgbClr val="002060"/>
                </a:solidFill>
                <a:latin typeface="Arimo Bold"/>
              </a:rPr>
              <a:t>ПРОВЕДЕН АНАЛИЗ ЗАКОНОДАТЕЛЬСТВ БОЛЕЕ 20 СТРАН </a:t>
            </a:r>
            <a:r>
              <a:rPr lang="ru-RU" sz="2101" dirty="0">
                <a:solidFill>
                  <a:srgbClr val="002060"/>
                </a:solidFill>
                <a:latin typeface="Arimo Bold"/>
              </a:rPr>
              <a:t/>
            </a:r>
            <a:br>
              <a:rPr lang="ru-RU" sz="2101" dirty="0">
                <a:solidFill>
                  <a:srgbClr val="002060"/>
                </a:solidFill>
                <a:latin typeface="Arimo Bold"/>
              </a:rPr>
            </a:br>
            <a:r>
              <a:rPr lang="en-US" sz="2000" dirty="0">
                <a:solidFill>
                  <a:srgbClr val="002060"/>
                </a:solidFill>
                <a:latin typeface="Arimo"/>
              </a:rPr>
              <a:t>(США, </a:t>
            </a:r>
            <a:r>
              <a:rPr lang="en-US" sz="2000" dirty="0" err="1">
                <a:solidFill>
                  <a:srgbClr val="002060"/>
                </a:solidFill>
                <a:latin typeface="Arimo"/>
              </a:rPr>
              <a:t>Германия</a:t>
            </a:r>
            <a:r>
              <a:rPr lang="en-US" sz="2000" dirty="0">
                <a:solidFill>
                  <a:srgbClr val="002060"/>
                </a:solidFill>
                <a:latin typeface="Arimo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mo"/>
              </a:rPr>
              <a:t>Франция</a:t>
            </a:r>
            <a:r>
              <a:rPr lang="en-US" sz="2000" dirty="0">
                <a:solidFill>
                  <a:srgbClr val="002060"/>
                </a:solidFill>
                <a:latin typeface="Arimo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mo"/>
              </a:rPr>
              <a:t>Япония</a:t>
            </a:r>
            <a:r>
              <a:rPr lang="en-US" sz="2000" dirty="0">
                <a:solidFill>
                  <a:srgbClr val="002060"/>
                </a:solidFill>
                <a:latin typeface="Arimo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mo"/>
              </a:rPr>
              <a:t>Южная</a:t>
            </a:r>
            <a:r>
              <a:rPr lang="en-US" sz="2000" dirty="0">
                <a:solidFill>
                  <a:srgbClr val="00206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mo"/>
              </a:rPr>
              <a:t>Корея</a:t>
            </a:r>
            <a:r>
              <a:rPr lang="en-US" sz="2000" dirty="0">
                <a:solidFill>
                  <a:srgbClr val="002060"/>
                </a:solidFill>
                <a:latin typeface="Arimo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mo"/>
              </a:rPr>
              <a:t>Турция</a:t>
            </a:r>
            <a:r>
              <a:rPr lang="en-US" sz="2000" dirty="0">
                <a:solidFill>
                  <a:srgbClr val="002060"/>
                </a:solidFill>
                <a:latin typeface="Arimo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mo"/>
              </a:rPr>
              <a:t>Австралия</a:t>
            </a:r>
            <a:r>
              <a:rPr lang="en-US" sz="2000" dirty="0">
                <a:solidFill>
                  <a:srgbClr val="002060"/>
                </a:solidFill>
                <a:latin typeface="Arimo"/>
              </a:rPr>
              <a:t> и </a:t>
            </a:r>
            <a:r>
              <a:rPr lang="en-US" sz="2000" dirty="0" err="1">
                <a:solidFill>
                  <a:srgbClr val="002060"/>
                </a:solidFill>
                <a:latin typeface="Arimo"/>
              </a:rPr>
              <a:t>т.д</a:t>
            </a:r>
            <a:r>
              <a:rPr lang="en-US" sz="2000" dirty="0">
                <a:solidFill>
                  <a:srgbClr val="002060"/>
                </a:solidFill>
                <a:latin typeface="Arimo"/>
              </a:rPr>
              <a:t>.)</a:t>
            </a:r>
          </a:p>
        </p:txBody>
      </p:sp>
      <p:grpSp>
        <p:nvGrpSpPr>
          <p:cNvPr id="19" name="Group 19"/>
          <p:cNvGrpSpPr/>
          <p:nvPr/>
        </p:nvGrpSpPr>
        <p:grpSpPr>
          <a:xfrm flipH="1">
            <a:off x="1431374" y="2777057"/>
            <a:ext cx="45719" cy="1343967"/>
            <a:chOff x="0" y="0"/>
            <a:chExt cx="72056" cy="87985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2009" cy="879856"/>
            </a:xfrm>
            <a:custGeom>
              <a:avLst/>
              <a:gdLst/>
              <a:ahLst/>
              <a:cxnLst/>
              <a:rect l="l" t="t" r="r" b="b"/>
              <a:pathLst>
                <a:path w="72009" h="879856">
                  <a:moveTo>
                    <a:pt x="72009" y="0"/>
                  </a:moveTo>
                  <a:lnTo>
                    <a:pt x="0" y="0"/>
                  </a:lnTo>
                  <a:lnTo>
                    <a:pt x="0" y="879856"/>
                  </a:lnTo>
                  <a:lnTo>
                    <a:pt x="72009" y="87985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31" name="Freeform 31"/>
          <p:cNvSpPr/>
          <p:nvPr/>
        </p:nvSpPr>
        <p:spPr>
          <a:xfrm>
            <a:off x="246133" y="2859273"/>
            <a:ext cx="1089430" cy="1117973"/>
          </a:xfrm>
          <a:custGeom>
            <a:avLst/>
            <a:gdLst/>
            <a:ahLst/>
            <a:cxnLst/>
            <a:rect l="l" t="t" r="r" b="b"/>
            <a:pathLst>
              <a:path w="744726" h="744726">
                <a:moveTo>
                  <a:pt x="0" y="0"/>
                </a:moveTo>
                <a:lnTo>
                  <a:pt x="744726" y="0"/>
                </a:lnTo>
                <a:lnTo>
                  <a:pt x="744726" y="744726"/>
                </a:lnTo>
                <a:lnTo>
                  <a:pt x="0" y="7447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36006" y="7407677"/>
            <a:ext cx="6520256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2"/>
              </a:lnSpc>
            </a:pPr>
            <a:r>
              <a:rPr lang="ru-RU" sz="2000" dirty="0" smtClean="0">
                <a:solidFill>
                  <a:srgbClr val="002060"/>
                </a:solidFill>
                <a:latin typeface="Arimo Bold" charset="0"/>
                <a:ea typeface="Arimo Bold" charset="0"/>
                <a:cs typeface="Arimo Bold" charset="0"/>
              </a:rPr>
              <a:t>ПРОВЕДЕН АНАЛИЗ ДЕЯТЕЛЬНОСТИ МЕСТНЫХ СУБЬЕКТОВ РЫНКА</a:t>
            </a:r>
            <a:endParaRPr lang="en-US" sz="2000" dirty="0">
              <a:solidFill>
                <a:srgbClr val="002060"/>
              </a:solidFill>
              <a:latin typeface="Arimo" charset="0"/>
              <a:ea typeface="Arimo" charset="0"/>
              <a:cs typeface="Arimo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36006" y="4827901"/>
            <a:ext cx="693024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42"/>
              </a:lnSpc>
            </a:pPr>
            <a:r>
              <a:rPr lang="en-US" sz="2000" dirty="0">
                <a:solidFill>
                  <a:srgbClr val="002060"/>
                </a:solidFill>
                <a:latin typeface="Arimo Bold"/>
              </a:rPr>
              <a:t>ПРОВЕДЕНЫ ОБСУЖДЕНИЯ ПРОЕКТА С УЧАСТИЕМ ПРОФЕССИОНАЛЬНОГО СООБЩЕСТВА, НАСЕЛЕНИЯ, А ТАКЖЕ МЕЖДУНАРОДНЫХ  ЭКСПЕРТОВ</a:t>
            </a:r>
          </a:p>
        </p:txBody>
      </p:sp>
      <p:sp>
        <p:nvSpPr>
          <p:cNvPr id="35" name="Freeform 35"/>
          <p:cNvSpPr/>
          <p:nvPr/>
        </p:nvSpPr>
        <p:spPr>
          <a:xfrm>
            <a:off x="280901" y="4833597"/>
            <a:ext cx="1019893" cy="1219715"/>
          </a:xfrm>
          <a:custGeom>
            <a:avLst/>
            <a:gdLst/>
            <a:ahLst/>
            <a:cxnLst/>
            <a:rect l="l" t="t" r="r" b="b"/>
            <a:pathLst>
              <a:path w="829917" h="829917">
                <a:moveTo>
                  <a:pt x="0" y="0"/>
                </a:moveTo>
                <a:lnTo>
                  <a:pt x="829918" y="0"/>
                </a:lnTo>
                <a:lnTo>
                  <a:pt x="829918" y="829918"/>
                </a:lnTo>
                <a:lnTo>
                  <a:pt x="0" y="8299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7" name="TextBox 6"/>
          <p:cNvSpPr txBox="1"/>
          <p:nvPr/>
        </p:nvSpPr>
        <p:spPr>
          <a:xfrm>
            <a:off x="17068800" y="9762331"/>
            <a:ext cx="990600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2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E5FE079-FD5E-4CA0-A192-59ACC5A19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3" y="7200900"/>
            <a:ext cx="1219200" cy="1219200"/>
          </a:xfrm>
          <a:prstGeom prst="rect">
            <a:avLst/>
          </a:prstGeom>
        </p:spPr>
      </p:pic>
      <p:grpSp>
        <p:nvGrpSpPr>
          <p:cNvPr id="38" name="Group 19"/>
          <p:cNvGrpSpPr/>
          <p:nvPr/>
        </p:nvGrpSpPr>
        <p:grpSpPr>
          <a:xfrm flipH="1">
            <a:off x="1431374" y="4771470"/>
            <a:ext cx="45719" cy="1343967"/>
            <a:chOff x="0" y="0"/>
            <a:chExt cx="72056" cy="879851"/>
          </a:xfrm>
        </p:grpSpPr>
        <p:sp>
          <p:nvSpPr>
            <p:cNvPr id="39" name="Freeform 20"/>
            <p:cNvSpPr/>
            <p:nvPr/>
          </p:nvSpPr>
          <p:spPr>
            <a:xfrm>
              <a:off x="0" y="0"/>
              <a:ext cx="72009" cy="879856"/>
            </a:xfrm>
            <a:custGeom>
              <a:avLst/>
              <a:gdLst/>
              <a:ahLst/>
              <a:cxnLst/>
              <a:rect l="l" t="t" r="r" b="b"/>
              <a:pathLst>
                <a:path w="72009" h="879856">
                  <a:moveTo>
                    <a:pt x="72009" y="0"/>
                  </a:moveTo>
                  <a:lnTo>
                    <a:pt x="0" y="0"/>
                  </a:lnTo>
                  <a:lnTo>
                    <a:pt x="0" y="879856"/>
                  </a:lnTo>
                  <a:lnTo>
                    <a:pt x="72009" y="87985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0" name="Group 19"/>
          <p:cNvGrpSpPr/>
          <p:nvPr/>
        </p:nvGrpSpPr>
        <p:grpSpPr>
          <a:xfrm flipH="1">
            <a:off x="1431374" y="7152333"/>
            <a:ext cx="45719" cy="1343967"/>
            <a:chOff x="0" y="0"/>
            <a:chExt cx="72056" cy="879851"/>
          </a:xfrm>
        </p:grpSpPr>
        <p:sp>
          <p:nvSpPr>
            <p:cNvPr id="41" name="Freeform 20"/>
            <p:cNvSpPr/>
            <p:nvPr/>
          </p:nvSpPr>
          <p:spPr>
            <a:xfrm>
              <a:off x="0" y="0"/>
              <a:ext cx="72009" cy="879856"/>
            </a:xfrm>
            <a:custGeom>
              <a:avLst/>
              <a:gdLst/>
              <a:ahLst/>
              <a:cxnLst/>
              <a:rect l="l" t="t" r="r" b="b"/>
              <a:pathLst>
                <a:path w="72009" h="879856">
                  <a:moveTo>
                    <a:pt x="72009" y="0"/>
                  </a:moveTo>
                  <a:lnTo>
                    <a:pt x="0" y="0"/>
                  </a:lnTo>
                  <a:lnTo>
                    <a:pt x="0" y="879856"/>
                  </a:lnTo>
                  <a:lnTo>
                    <a:pt x="72009" y="87985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2" name="Group 2"/>
          <p:cNvGrpSpPr/>
          <p:nvPr/>
        </p:nvGrpSpPr>
        <p:grpSpPr>
          <a:xfrm>
            <a:off x="9067800" y="378325"/>
            <a:ext cx="114389" cy="1090410"/>
            <a:chOff x="0" y="0"/>
            <a:chExt cx="152519" cy="1453880"/>
          </a:xfrm>
        </p:grpSpPr>
        <p:sp>
          <p:nvSpPr>
            <p:cNvPr id="43" name="Freeform 3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4" name="TextBox 5"/>
          <p:cNvSpPr txBox="1"/>
          <p:nvPr/>
        </p:nvSpPr>
        <p:spPr>
          <a:xfrm>
            <a:off x="9677400" y="240617"/>
            <a:ext cx="9906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spc="-18" dirty="0">
                <a:solidFill>
                  <a:srgbClr val="050A30"/>
                </a:solidFill>
                <a:latin typeface="Montserrat Bold"/>
              </a:rPr>
              <a:t>ПРИОРИТЕТНЫЕ НАПРАВЛЕНИЯ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9677400" y="2716992"/>
            <a:ext cx="8629603" cy="5942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2" dirty="0" smtClean="0">
                <a:solidFill>
                  <a:srgbClr val="333F50"/>
                </a:solidFill>
                <a:latin typeface="Arimo Bold"/>
              </a:rPr>
              <a:t>ОПРЕДЕЛЕНИЕ </a:t>
            </a:r>
            <a:r>
              <a:rPr lang="en-US" sz="2402" dirty="0" smtClean="0">
                <a:solidFill>
                  <a:srgbClr val="00B050"/>
                </a:solidFill>
                <a:latin typeface="Arimo Bold"/>
              </a:rPr>
              <a:t>РЕГУЛЯТОРНЫХ ПРИОРИТЕТОВ </a:t>
            </a:r>
            <a:endParaRPr lang="ru-RU" sz="2402" dirty="0" smtClean="0">
              <a:solidFill>
                <a:srgbClr val="00B050"/>
              </a:solidFill>
              <a:latin typeface="Arimo Bold"/>
            </a:endParaRPr>
          </a:p>
          <a:p>
            <a:pPr algn="l"/>
            <a:endParaRPr lang="en-US" sz="2402" dirty="0" smtClean="0">
              <a:solidFill>
                <a:srgbClr val="00B050"/>
              </a:solidFill>
              <a:latin typeface="Arimo Bold"/>
            </a:endParaRPr>
          </a:p>
          <a:p>
            <a:pPr algn="l"/>
            <a:endParaRPr lang="en-US" dirty="0" smtClean="0">
              <a:solidFill>
                <a:srgbClr val="00B050"/>
              </a:solidFill>
              <a:latin typeface="Arimo Bold"/>
            </a:endParaRPr>
          </a:p>
          <a:p>
            <a:pPr algn="l"/>
            <a:r>
              <a:rPr lang="en-US" sz="2402" dirty="0" smtClean="0">
                <a:solidFill>
                  <a:srgbClr val="333F50"/>
                </a:solidFill>
                <a:latin typeface="Arimo Bold"/>
              </a:rPr>
              <a:t>СОКРАЩЕНИЕ </a:t>
            </a:r>
            <a:r>
              <a:rPr lang="en-US" sz="2402" dirty="0">
                <a:solidFill>
                  <a:srgbClr val="00B050"/>
                </a:solidFill>
                <a:latin typeface="Arimo Bold"/>
              </a:rPr>
              <a:t>ПОДЗАКОННОГО </a:t>
            </a:r>
            <a:r>
              <a:rPr lang="en-US" sz="2402" dirty="0">
                <a:solidFill>
                  <a:srgbClr val="333F50"/>
                </a:solidFill>
                <a:latin typeface="Arimo Bold"/>
              </a:rPr>
              <a:t>РЕГУЛИРОВАНИЯ</a:t>
            </a:r>
          </a:p>
          <a:p>
            <a:pPr algn="l"/>
            <a:endParaRPr lang="en-US" sz="2402" dirty="0" smtClean="0">
              <a:solidFill>
                <a:srgbClr val="333F50"/>
              </a:solidFill>
              <a:latin typeface="Arimo Bold"/>
            </a:endParaRPr>
          </a:p>
          <a:p>
            <a:pPr algn="l"/>
            <a:endParaRPr lang="en-US" sz="1400" dirty="0" smtClean="0">
              <a:solidFill>
                <a:srgbClr val="333F50"/>
              </a:solidFill>
              <a:latin typeface="Arimo Bold"/>
            </a:endParaRPr>
          </a:p>
          <a:p>
            <a:pPr algn="l"/>
            <a:r>
              <a:rPr lang="en-US" sz="2402" dirty="0" smtClean="0">
                <a:solidFill>
                  <a:srgbClr val="333F50"/>
                </a:solidFill>
                <a:latin typeface="Arimo Bold"/>
              </a:rPr>
              <a:t>ОТКРЫТЫЙ </a:t>
            </a:r>
            <a:r>
              <a:rPr lang="en-US" sz="2402" dirty="0">
                <a:solidFill>
                  <a:srgbClr val="333F50"/>
                </a:solidFill>
                <a:latin typeface="Arimo Bold"/>
              </a:rPr>
              <a:t>И </a:t>
            </a:r>
            <a:r>
              <a:rPr lang="en-US" sz="2402" dirty="0">
                <a:solidFill>
                  <a:srgbClr val="00B050"/>
                </a:solidFill>
                <a:latin typeface="Arimo Bold"/>
              </a:rPr>
              <a:t>ПРОЗРАЧНЫЙ</a:t>
            </a:r>
            <a:r>
              <a:rPr lang="en-US" sz="2402" dirty="0">
                <a:solidFill>
                  <a:srgbClr val="007A37"/>
                </a:solidFill>
                <a:latin typeface="Arimo Bold"/>
              </a:rPr>
              <a:t> </a:t>
            </a:r>
            <a:r>
              <a:rPr lang="en-US" sz="2402" dirty="0">
                <a:solidFill>
                  <a:srgbClr val="333F50"/>
                </a:solidFill>
                <a:latin typeface="Arimo Bold"/>
              </a:rPr>
              <a:t>МЕХАНИЗМ КОНТРОЛЯ</a:t>
            </a:r>
          </a:p>
          <a:p>
            <a:pPr algn="l"/>
            <a:endParaRPr lang="en-US" sz="2402" dirty="0">
              <a:solidFill>
                <a:srgbClr val="333F50"/>
              </a:solidFill>
              <a:latin typeface="Arimo Bold"/>
            </a:endParaRPr>
          </a:p>
          <a:p>
            <a:pPr algn="l"/>
            <a:endParaRPr lang="en-US" dirty="0">
              <a:solidFill>
                <a:srgbClr val="333F50"/>
              </a:solidFill>
              <a:latin typeface="Arimo Bold"/>
            </a:endParaRPr>
          </a:p>
          <a:p>
            <a:pPr algn="l"/>
            <a:r>
              <a:rPr lang="en-US" sz="2402" dirty="0">
                <a:solidFill>
                  <a:srgbClr val="333F50"/>
                </a:solidFill>
                <a:latin typeface="Arimo Bold"/>
              </a:rPr>
              <a:t>СООТНОСИМОСТЬ С </a:t>
            </a:r>
            <a:r>
              <a:rPr lang="en-US" sz="2402" dirty="0">
                <a:solidFill>
                  <a:srgbClr val="00B050"/>
                </a:solidFill>
                <a:latin typeface="Arimo Bold"/>
              </a:rPr>
              <a:t>МЕЖДУНАРОДНЫМИ СТАНДАРТАМИ </a:t>
            </a:r>
          </a:p>
          <a:p>
            <a:pPr algn="l"/>
            <a:r>
              <a:rPr lang="en-US" sz="2400" dirty="0">
                <a:solidFill>
                  <a:srgbClr val="333F50"/>
                </a:solidFill>
                <a:latin typeface="Arimo Italics"/>
              </a:rPr>
              <a:t>(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принятие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 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положительного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 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опыта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 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зарубежных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 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стран</a:t>
            </a:r>
            <a:r>
              <a:rPr lang="ru-RU" sz="2400" dirty="0">
                <a:solidFill>
                  <a:srgbClr val="333F50"/>
                </a:solidFill>
                <a:latin typeface="Arimo Italics"/>
              </a:rPr>
              <a:t>)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 </a:t>
            </a:r>
          </a:p>
          <a:p>
            <a:pPr algn="l"/>
            <a:endParaRPr lang="en-US" sz="2400" dirty="0" smtClean="0">
              <a:solidFill>
                <a:srgbClr val="333F50"/>
              </a:solidFill>
              <a:latin typeface="Arimo Italics"/>
            </a:endParaRPr>
          </a:p>
          <a:p>
            <a:pPr algn="l"/>
            <a:endParaRPr lang="en-US" dirty="0">
              <a:solidFill>
                <a:srgbClr val="333F50"/>
              </a:solidFill>
              <a:latin typeface="Arimo Italics"/>
            </a:endParaRPr>
          </a:p>
          <a:p>
            <a:pPr algn="l"/>
            <a:r>
              <a:rPr lang="en-US" sz="2400" dirty="0">
                <a:solidFill>
                  <a:srgbClr val="00B050"/>
                </a:solidFill>
                <a:latin typeface="Arimo Bold"/>
              </a:rPr>
              <a:t>АВТОМАТИЗАЦИЯ</a:t>
            </a:r>
            <a:r>
              <a:rPr lang="en-US" sz="2400" dirty="0">
                <a:solidFill>
                  <a:srgbClr val="333F50"/>
                </a:solidFill>
                <a:latin typeface="Arimo Bold"/>
              </a:rPr>
              <a:t> И </a:t>
            </a:r>
            <a:r>
              <a:rPr lang="en-US" sz="2400" dirty="0">
                <a:solidFill>
                  <a:srgbClr val="00B050"/>
                </a:solidFill>
                <a:latin typeface="Arimo Bold"/>
              </a:rPr>
              <a:t>ЦИФРОВИЗАЦИЯ</a:t>
            </a:r>
            <a:r>
              <a:rPr lang="en-US" sz="2400" dirty="0">
                <a:solidFill>
                  <a:srgbClr val="333F50"/>
                </a:solidFill>
                <a:latin typeface="Arimo Bold"/>
              </a:rPr>
              <a:t> ПРОЦЕССОВ </a:t>
            </a:r>
          </a:p>
          <a:p>
            <a:pPr algn="l"/>
            <a:r>
              <a:rPr lang="ru-RU" sz="2400" dirty="0">
                <a:solidFill>
                  <a:srgbClr val="333F50"/>
                </a:solidFill>
                <a:latin typeface="Arimo Italics"/>
              </a:rPr>
              <a:t>(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исключение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 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коррупционных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 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рисков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 и 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человеческого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 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фактора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)</a:t>
            </a:r>
          </a:p>
        </p:txBody>
      </p:sp>
      <p:sp>
        <p:nvSpPr>
          <p:cNvPr id="47" name="Freeform 9"/>
          <p:cNvSpPr/>
          <p:nvPr/>
        </p:nvSpPr>
        <p:spPr>
          <a:xfrm>
            <a:off x="8671059" y="2694132"/>
            <a:ext cx="511136" cy="511136"/>
          </a:xfrm>
          <a:custGeom>
            <a:avLst/>
            <a:gdLst/>
            <a:ahLst/>
            <a:cxnLst/>
            <a:rect l="l" t="t" r="r" b="b"/>
            <a:pathLst>
              <a:path w="511136" h="511136">
                <a:moveTo>
                  <a:pt x="0" y="0"/>
                </a:moveTo>
                <a:lnTo>
                  <a:pt x="511136" y="0"/>
                </a:lnTo>
                <a:lnTo>
                  <a:pt x="511136" y="511136"/>
                </a:lnTo>
                <a:lnTo>
                  <a:pt x="0" y="51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8" name="Freeform 23"/>
          <p:cNvSpPr/>
          <p:nvPr/>
        </p:nvSpPr>
        <p:spPr>
          <a:xfrm flipH="1">
            <a:off x="9067800" y="2628191"/>
            <a:ext cx="643017" cy="643017"/>
          </a:xfrm>
          <a:custGeom>
            <a:avLst/>
            <a:gdLst/>
            <a:ahLst/>
            <a:cxnLst/>
            <a:rect l="l" t="t" r="r" b="b"/>
            <a:pathLst>
              <a:path w="643017" h="643017">
                <a:moveTo>
                  <a:pt x="643017" y="0"/>
                </a:moveTo>
                <a:lnTo>
                  <a:pt x="0" y="0"/>
                </a:lnTo>
                <a:lnTo>
                  <a:pt x="0" y="643017"/>
                </a:lnTo>
                <a:lnTo>
                  <a:pt x="643017" y="643017"/>
                </a:lnTo>
                <a:lnTo>
                  <a:pt x="64301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9" name="Freeform 9"/>
          <p:cNvSpPr/>
          <p:nvPr/>
        </p:nvSpPr>
        <p:spPr>
          <a:xfrm>
            <a:off x="8675755" y="3702724"/>
            <a:ext cx="511136" cy="511136"/>
          </a:xfrm>
          <a:custGeom>
            <a:avLst/>
            <a:gdLst/>
            <a:ahLst/>
            <a:cxnLst/>
            <a:rect l="l" t="t" r="r" b="b"/>
            <a:pathLst>
              <a:path w="511136" h="511136">
                <a:moveTo>
                  <a:pt x="0" y="0"/>
                </a:moveTo>
                <a:lnTo>
                  <a:pt x="511136" y="0"/>
                </a:lnTo>
                <a:lnTo>
                  <a:pt x="511136" y="511136"/>
                </a:lnTo>
                <a:lnTo>
                  <a:pt x="0" y="51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0" name="Freeform 23"/>
          <p:cNvSpPr/>
          <p:nvPr/>
        </p:nvSpPr>
        <p:spPr>
          <a:xfrm flipH="1">
            <a:off x="9067799" y="3616128"/>
            <a:ext cx="643017" cy="643017"/>
          </a:xfrm>
          <a:custGeom>
            <a:avLst/>
            <a:gdLst/>
            <a:ahLst/>
            <a:cxnLst/>
            <a:rect l="l" t="t" r="r" b="b"/>
            <a:pathLst>
              <a:path w="643017" h="643017">
                <a:moveTo>
                  <a:pt x="643017" y="0"/>
                </a:moveTo>
                <a:lnTo>
                  <a:pt x="0" y="0"/>
                </a:lnTo>
                <a:lnTo>
                  <a:pt x="0" y="643017"/>
                </a:lnTo>
                <a:lnTo>
                  <a:pt x="643017" y="643017"/>
                </a:lnTo>
                <a:lnTo>
                  <a:pt x="64301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1" name="Freeform 9"/>
          <p:cNvSpPr/>
          <p:nvPr/>
        </p:nvSpPr>
        <p:spPr>
          <a:xfrm>
            <a:off x="8671059" y="4645375"/>
            <a:ext cx="511136" cy="511136"/>
          </a:xfrm>
          <a:custGeom>
            <a:avLst/>
            <a:gdLst/>
            <a:ahLst/>
            <a:cxnLst/>
            <a:rect l="l" t="t" r="r" b="b"/>
            <a:pathLst>
              <a:path w="511136" h="511136">
                <a:moveTo>
                  <a:pt x="0" y="0"/>
                </a:moveTo>
                <a:lnTo>
                  <a:pt x="511136" y="0"/>
                </a:lnTo>
                <a:lnTo>
                  <a:pt x="511136" y="511136"/>
                </a:lnTo>
                <a:lnTo>
                  <a:pt x="0" y="51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2" name="Freeform 23"/>
          <p:cNvSpPr/>
          <p:nvPr/>
        </p:nvSpPr>
        <p:spPr>
          <a:xfrm flipH="1">
            <a:off x="9091982" y="4556622"/>
            <a:ext cx="643017" cy="643017"/>
          </a:xfrm>
          <a:custGeom>
            <a:avLst/>
            <a:gdLst/>
            <a:ahLst/>
            <a:cxnLst/>
            <a:rect l="l" t="t" r="r" b="b"/>
            <a:pathLst>
              <a:path w="643017" h="643017">
                <a:moveTo>
                  <a:pt x="643017" y="0"/>
                </a:moveTo>
                <a:lnTo>
                  <a:pt x="0" y="0"/>
                </a:lnTo>
                <a:lnTo>
                  <a:pt x="0" y="643017"/>
                </a:lnTo>
                <a:lnTo>
                  <a:pt x="643017" y="643017"/>
                </a:lnTo>
                <a:lnTo>
                  <a:pt x="64301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5" name="Freeform 9"/>
          <p:cNvSpPr/>
          <p:nvPr/>
        </p:nvSpPr>
        <p:spPr>
          <a:xfrm>
            <a:off x="8675755" y="5634582"/>
            <a:ext cx="511136" cy="511136"/>
          </a:xfrm>
          <a:custGeom>
            <a:avLst/>
            <a:gdLst/>
            <a:ahLst/>
            <a:cxnLst/>
            <a:rect l="l" t="t" r="r" b="b"/>
            <a:pathLst>
              <a:path w="511136" h="511136">
                <a:moveTo>
                  <a:pt x="0" y="0"/>
                </a:moveTo>
                <a:lnTo>
                  <a:pt x="511136" y="0"/>
                </a:lnTo>
                <a:lnTo>
                  <a:pt x="511136" y="511136"/>
                </a:lnTo>
                <a:lnTo>
                  <a:pt x="0" y="51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6" name="Freeform 23"/>
          <p:cNvSpPr/>
          <p:nvPr/>
        </p:nvSpPr>
        <p:spPr>
          <a:xfrm flipH="1">
            <a:off x="9067799" y="5571379"/>
            <a:ext cx="643017" cy="643017"/>
          </a:xfrm>
          <a:custGeom>
            <a:avLst/>
            <a:gdLst/>
            <a:ahLst/>
            <a:cxnLst/>
            <a:rect l="l" t="t" r="r" b="b"/>
            <a:pathLst>
              <a:path w="643017" h="643017">
                <a:moveTo>
                  <a:pt x="643017" y="0"/>
                </a:moveTo>
                <a:lnTo>
                  <a:pt x="0" y="0"/>
                </a:lnTo>
                <a:lnTo>
                  <a:pt x="0" y="643017"/>
                </a:lnTo>
                <a:lnTo>
                  <a:pt x="643017" y="643017"/>
                </a:lnTo>
                <a:lnTo>
                  <a:pt x="64301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7" name="Freeform 9"/>
          <p:cNvSpPr/>
          <p:nvPr/>
        </p:nvSpPr>
        <p:spPr>
          <a:xfrm>
            <a:off x="8671059" y="7373437"/>
            <a:ext cx="511136" cy="511136"/>
          </a:xfrm>
          <a:custGeom>
            <a:avLst/>
            <a:gdLst/>
            <a:ahLst/>
            <a:cxnLst/>
            <a:rect l="l" t="t" r="r" b="b"/>
            <a:pathLst>
              <a:path w="511136" h="511136">
                <a:moveTo>
                  <a:pt x="0" y="0"/>
                </a:moveTo>
                <a:lnTo>
                  <a:pt x="511136" y="0"/>
                </a:lnTo>
                <a:lnTo>
                  <a:pt x="511136" y="511136"/>
                </a:lnTo>
                <a:lnTo>
                  <a:pt x="0" y="51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8" name="Freeform 23"/>
          <p:cNvSpPr/>
          <p:nvPr/>
        </p:nvSpPr>
        <p:spPr>
          <a:xfrm flipH="1">
            <a:off x="9091123" y="7307497"/>
            <a:ext cx="643017" cy="643017"/>
          </a:xfrm>
          <a:custGeom>
            <a:avLst/>
            <a:gdLst/>
            <a:ahLst/>
            <a:cxnLst/>
            <a:rect l="l" t="t" r="r" b="b"/>
            <a:pathLst>
              <a:path w="643017" h="643017">
                <a:moveTo>
                  <a:pt x="643017" y="0"/>
                </a:moveTo>
                <a:lnTo>
                  <a:pt x="0" y="0"/>
                </a:lnTo>
                <a:lnTo>
                  <a:pt x="0" y="643017"/>
                </a:lnTo>
                <a:lnTo>
                  <a:pt x="643017" y="643017"/>
                </a:lnTo>
                <a:lnTo>
                  <a:pt x="64301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9613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366" y="1006190"/>
            <a:ext cx="114389" cy="1090410"/>
            <a:chOff x="0" y="0"/>
            <a:chExt cx="152519" cy="1453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77676" y="5681971"/>
            <a:ext cx="1958130" cy="1958130"/>
            <a:chOff x="0" y="0"/>
            <a:chExt cx="2610840" cy="2610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968421" y="5681971"/>
            <a:ext cx="1958130" cy="1958130"/>
            <a:chOff x="0" y="0"/>
            <a:chExt cx="2610840" cy="2610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946650" y="3061192"/>
            <a:ext cx="1958130" cy="1958130"/>
            <a:chOff x="0" y="0"/>
            <a:chExt cx="2610840" cy="2610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077696" y="3071634"/>
            <a:ext cx="1958130" cy="1958130"/>
            <a:chOff x="0" y="0"/>
            <a:chExt cx="2610840" cy="2610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0327642" y="3452401"/>
            <a:ext cx="1196165" cy="1196597"/>
          </a:xfrm>
          <a:custGeom>
            <a:avLst/>
            <a:gdLst/>
            <a:ahLst/>
            <a:cxnLst/>
            <a:rect l="l" t="t" r="r" b="b"/>
            <a:pathLst>
              <a:path w="1196165" h="1196597">
                <a:moveTo>
                  <a:pt x="0" y="0"/>
                </a:moveTo>
                <a:lnTo>
                  <a:pt x="1196165" y="0"/>
                </a:lnTo>
                <a:lnTo>
                  <a:pt x="1196165" y="1196596"/>
                </a:lnTo>
                <a:lnTo>
                  <a:pt x="0" y="1196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" r="-18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528905" y="3381651"/>
            <a:ext cx="1296000" cy="1344884"/>
          </a:xfrm>
          <a:custGeom>
            <a:avLst/>
            <a:gdLst/>
            <a:ahLst/>
            <a:cxnLst/>
            <a:rect l="l" t="t" r="r" b="b"/>
            <a:pathLst>
              <a:path w="1296000" h="1344884">
                <a:moveTo>
                  <a:pt x="0" y="0"/>
                </a:moveTo>
                <a:lnTo>
                  <a:pt x="1296000" y="0"/>
                </a:lnTo>
                <a:lnTo>
                  <a:pt x="1296000" y="1344884"/>
                </a:lnTo>
                <a:lnTo>
                  <a:pt x="0" y="13448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85" r="-1885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528905" y="6057100"/>
            <a:ext cx="1207455" cy="1207892"/>
          </a:xfrm>
          <a:custGeom>
            <a:avLst/>
            <a:gdLst/>
            <a:ahLst/>
            <a:cxnLst/>
            <a:rect l="l" t="t" r="r" b="b"/>
            <a:pathLst>
              <a:path w="1207455" h="1207892">
                <a:moveTo>
                  <a:pt x="0" y="0"/>
                </a:moveTo>
                <a:lnTo>
                  <a:pt x="1207455" y="0"/>
                </a:lnTo>
                <a:lnTo>
                  <a:pt x="1207455" y="1207891"/>
                </a:lnTo>
                <a:lnTo>
                  <a:pt x="0" y="1207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" r="-18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348803" y="6149454"/>
            <a:ext cx="1197385" cy="1130467"/>
          </a:xfrm>
          <a:custGeom>
            <a:avLst/>
            <a:gdLst/>
            <a:ahLst/>
            <a:cxnLst/>
            <a:rect l="l" t="t" r="r" b="b"/>
            <a:pathLst>
              <a:path w="1197385" h="1130467">
                <a:moveTo>
                  <a:pt x="0" y="0"/>
                </a:moveTo>
                <a:lnTo>
                  <a:pt x="1197385" y="0"/>
                </a:lnTo>
                <a:lnTo>
                  <a:pt x="1197385" y="1130467"/>
                </a:lnTo>
                <a:lnTo>
                  <a:pt x="0" y="11304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525" r="-12087" b="-11417"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573675" y="8210706"/>
            <a:ext cx="1574837" cy="1454162"/>
            <a:chOff x="0" y="0"/>
            <a:chExt cx="2099782" cy="193888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99673" cy="1938909"/>
            </a:xfrm>
            <a:custGeom>
              <a:avLst/>
              <a:gdLst/>
              <a:ahLst/>
              <a:cxnLst/>
              <a:rect l="l" t="t" r="r" b="b"/>
              <a:pathLst>
                <a:path w="2099673" h="1938909">
                  <a:moveTo>
                    <a:pt x="0" y="969391"/>
                  </a:moveTo>
                  <a:cubicBezTo>
                    <a:pt x="0" y="434086"/>
                    <a:pt x="470109" y="0"/>
                    <a:pt x="1049837" y="0"/>
                  </a:cubicBezTo>
                  <a:lnTo>
                    <a:pt x="1049837" y="76200"/>
                  </a:lnTo>
                  <a:lnTo>
                    <a:pt x="1049837" y="0"/>
                  </a:lnTo>
                  <a:cubicBezTo>
                    <a:pt x="1629702" y="0"/>
                    <a:pt x="2099673" y="434086"/>
                    <a:pt x="2099673" y="969391"/>
                  </a:cubicBezTo>
                  <a:lnTo>
                    <a:pt x="2017150" y="969391"/>
                  </a:lnTo>
                  <a:lnTo>
                    <a:pt x="2099673" y="969391"/>
                  </a:lnTo>
                  <a:cubicBezTo>
                    <a:pt x="2099673" y="1504823"/>
                    <a:pt x="1629564" y="1938782"/>
                    <a:pt x="1049837" y="1938782"/>
                  </a:cubicBezTo>
                  <a:lnTo>
                    <a:pt x="1049837" y="1862582"/>
                  </a:lnTo>
                  <a:lnTo>
                    <a:pt x="1049837" y="1938782"/>
                  </a:lnTo>
                  <a:cubicBezTo>
                    <a:pt x="470109" y="1938909"/>
                    <a:pt x="0" y="1504823"/>
                    <a:pt x="0" y="969391"/>
                  </a:cubicBezTo>
                  <a:lnTo>
                    <a:pt x="82524" y="969391"/>
                  </a:lnTo>
                  <a:lnTo>
                    <a:pt x="165047" y="969391"/>
                  </a:lnTo>
                  <a:lnTo>
                    <a:pt x="82524" y="969391"/>
                  </a:lnTo>
                  <a:lnTo>
                    <a:pt x="0" y="969391"/>
                  </a:lnTo>
                  <a:moveTo>
                    <a:pt x="165185" y="969391"/>
                  </a:moveTo>
                  <a:cubicBezTo>
                    <a:pt x="165185" y="1011555"/>
                    <a:pt x="128187" y="1045591"/>
                    <a:pt x="82661" y="1045591"/>
                  </a:cubicBezTo>
                  <a:cubicBezTo>
                    <a:pt x="37136" y="1045591"/>
                    <a:pt x="138" y="1011428"/>
                    <a:pt x="138" y="969391"/>
                  </a:cubicBezTo>
                  <a:cubicBezTo>
                    <a:pt x="138" y="927354"/>
                    <a:pt x="37136" y="893191"/>
                    <a:pt x="82661" y="893191"/>
                  </a:cubicBezTo>
                  <a:cubicBezTo>
                    <a:pt x="128187" y="893191"/>
                    <a:pt x="165185" y="927354"/>
                    <a:pt x="165185" y="969391"/>
                  </a:cubicBezTo>
                  <a:cubicBezTo>
                    <a:pt x="165185" y="1420622"/>
                    <a:pt x="561297" y="1786255"/>
                    <a:pt x="1049837" y="1786255"/>
                  </a:cubicBezTo>
                  <a:cubicBezTo>
                    <a:pt x="1538376" y="1786255"/>
                    <a:pt x="1934489" y="1420495"/>
                    <a:pt x="1934489" y="969391"/>
                  </a:cubicBezTo>
                  <a:cubicBezTo>
                    <a:pt x="1934489" y="518287"/>
                    <a:pt x="1538376" y="152527"/>
                    <a:pt x="1049837" y="152527"/>
                  </a:cubicBezTo>
                  <a:lnTo>
                    <a:pt x="1049837" y="76200"/>
                  </a:lnTo>
                  <a:lnTo>
                    <a:pt x="1049837" y="152400"/>
                  </a:lnTo>
                  <a:cubicBezTo>
                    <a:pt x="561160" y="152400"/>
                    <a:pt x="165185" y="518160"/>
                    <a:pt x="165185" y="969264"/>
                  </a:cubicBezTo>
                  <a:close/>
                </a:path>
              </a:pathLst>
            </a:custGeom>
            <a:solidFill>
              <a:srgbClr val="C00000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069045" y="714448"/>
            <a:ext cx="1391477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7"/>
              </a:lnSpc>
            </a:pPr>
            <a:r>
              <a:rPr lang="en-US" sz="8106" spc="-18">
                <a:solidFill>
                  <a:srgbClr val="002060"/>
                </a:solidFill>
                <a:latin typeface="Montserrat Bold"/>
              </a:rPr>
              <a:t>НОВЫЕ ПОДХОДЫ </a:t>
            </a:r>
          </a:p>
          <a:p>
            <a:pPr algn="l">
              <a:lnSpc>
                <a:spcPts val="3602"/>
              </a:lnSpc>
            </a:pPr>
            <a:r>
              <a:rPr lang="en-US" sz="3002" spc="-6">
                <a:solidFill>
                  <a:srgbClr val="002060"/>
                </a:solidFill>
                <a:latin typeface="Montserrat Bold"/>
              </a:rPr>
              <a:t>ПО УСИЛЕНИЮ ГОСКОНТРОЛЯ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69862" y="8162198"/>
            <a:ext cx="15644259" cy="153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5019" lvl="1" indent="-217510" algn="l">
              <a:lnSpc>
                <a:spcPts val="2882"/>
              </a:lnSpc>
              <a:buFont typeface="Arial"/>
              <a:buChar char="•"/>
            </a:pPr>
            <a:r>
              <a:rPr lang="en-US" sz="2401">
                <a:solidFill>
                  <a:srgbClr val="C00000"/>
                </a:solidFill>
                <a:latin typeface="Arimo Bold"/>
              </a:rPr>
              <a:t>НАРУШЕНИЯ НОРМ ПЛАНИРОВАНИЯ И НЕКАЧЕСТВЕННОГО СТРОИТЕЛЬСТВА;</a:t>
            </a:r>
          </a:p>
          <a:p>
            <a:pPr marL="435019" lvl="1" indent="-217510" algn="l">
              <a:lnSpc>
                <a:spcPts val="2882"/>
              </a:lnSpc>
              <a:buFont typeface="Arial"/>
              <a:buChar char="•"/>
            </a:pPr>
            <a:r>
              <a:rPr lang="en-US" sz="2401">
                <a:solidFill>
                  <a:srgbClr val="C00000"/>
                </a:solidFill>
                <a:latin typeface="Arimo Bold"/>
              </a:rPr>
              <a:t>НЕЗАКОННАЯ ВЫДАЧА РАЗРЕШИТЕЛЬНЫХ ДОКУМЕНТОВ И НЕЦЕЛЕВОЕ ИСПОЛЬЗОВАНИЕ ЗЕМЕЛЬНЫХ УЧАСТКОВ;</a:t>
            </a:r>
          </a:p>
          <a:p>
            <a:pPr marL="435019" lvl="1" indent="-217510" algn="l">
              <a:lnSpc>
                <a:spcPts val="2882"/>
              </a:lnSpc>
              <a:buFont typeface="Arial"/>
              <a:buChar char="•"/>
            </a:pPr>
            <a:r>
              <a:rPr lang="en-US" sz="2401">
                <a:solidFill>
                  <a:srgbClr val="C00000"/>
                </a:solidFill>
                <a:latin typeface="Arimo Bold"/>
              </a:rPr>
              <a:t>НЕХВАТКА МОЩНОСТЕЙ И ПЕРЕГРУЗКА ДЕЙСТВУЮЩИХ СЕТЕЙ;</a:t>
            </a:r>
          </a:p>
          <a:p>
            <a:pPr marL="435019" lvl="1" indent="-217510" algn="l">
              <a:lnSpc>
                <a:spcPts val="2882"/>
              </a:lnSpc>
              <a:buFont typeface="Arial"/>
              <a:buChar char="•"/>
            </a:pPr>
            <a:r>
              <a:rPr lang="en-US" sz="2401">
                <a:solidFill>
                  <a:srgbClr val="C00000"/>
                </a:solidFill>
                <a:latin typeface="Arimo Bold"/>
              </a:rPr>
              <a:t>ДОПУСК НА РЫНОК ФИРМ «ОДНОДНЕВОК».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324370" y="3240599"/>
            <a:ext cx="3600093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1"/>
              </a:lnSpc>
            </a:pPr>
            <a:r>
              <a:rPr lang="en-US" sz="2101" spc="-4" dirty="0">
                <a:solidFill>
                  <a:srgbClr val="0070C0"/>
                </a:solidFill>
                <a:latin typeface="Montserrat Bold"/>
              </a:rPr>
              <a:t>МЕРА ОПЕРАТИВНОГО РЕАГИРОВАНИЯ</a:t>
            </a:r>
          </a:p>
          <a:p>
            <a:pPr algn="l">
              <a:lnSpc>
                <a:spcPts val="2521"/>
              </a:lnSpc>
            </a:pPr>
            <a:r>
              <a:rPr lang="en-US" sz="2101" spc="-4" dirty="0">
                <a:solidFill>
                  <a:srgbClr val="17375E"/>
                </a:solidFill>
                <a:latin typeface="Arimo Bold"/>
              </a:rPr>
              <a:t>НОВАЯ ФОРМА КОНТРОЛЯ </a:t>
            </a:r>
          </a:p>
          <a:p>
            <a:pPr algn="l">
              <a:lnSpc>
                <a:spcPts val="2521"/>
              </a:lnSpc>
            </a:pPr>
            <a:r>
              <a:rPr lang="en-US" sz="2101" spc="-4" dirty="0">
                <a:solidFill>
                  <a:srgbClr val="17375E"/>
                </a:solidFill>
                <a:latin typeface="Arimo Bold"/>
              </a:rPr>
              <a:t>ЗА СТРОИТЕЛЬСТВОМ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313484" y="6149454"/>
            <a:ext cx="3600093" cy="1340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1"/>
              </a:lnSpc>
            </a:pPr>
            <a:r>
              <a:rPr lang="en-US" sz="2101" spc="-4" dirty="0">
                <a:solidFill>
                  <a:srgbClr val="0070C0"/>
                </a:solidFill>
                <a:latin typeface="Montserrat Bold"/>
              </a:rPr>
              <a:t>ПРОВЕДЕНИЕ РЕВИЗИИ </a:t>
            </a:r>
          </a:p>
          <a:p>
            <a:pPr algn="l">
              <a:lnSpc>
                <a:spcPts val="2521"/>
              </a:lnSpc>
            </a:pPr>
            <a:r>
              <a:rPr lang="en-US" sz="2101" spc="-4" dirty="0">
                <a:solidFill>
                  <a:srgbClr val="17375E"/>
                </a:solidFill>
                <a:latin typeface="Arimo Bold"/>
              </a:rPr>
              <a:t>ВСЕХ ВЫДАННЫХ РАЗРЕШЕНИЙ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374825" y="5652451"/>
            <a:ext cx="3600093" cy="198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1"/>
              </a:lnSpc>
            </a:pPr>
            <a:r>
              <a:rPr lang="en-US" sz="2101" spc="-4" dirty="0">
                <a:solidFill>
                  <a:srgbClr val="0070C0"/>
                </a:solidFill>
                <a:latin typeface="Montserrat Bold"/>
              </a:rPr>
              <a:t>ВНЕДРЕНИЕ МЕХАНИЗМА </a:t>
            </a:r>
          </a:p>
          <a:p>
            <a:pPr algn="l">
              <a:lnSpc>
                <a:spcPts val="2521"/>
              </a:lnSpc>
            </a:pPr>
            <a:r>
              <a:rPr lang="en-US" sz="2101" spc="-4" dirty="0">
                <a:solidFill>
                  <a:srgbClr val="17375E"/>
                </a:solidFill>
                <a:latin typeface="Arimo Bold"/>
              </a:rPr>
              <a:t>«ПЛАНОВОГО ИНСПЕКТИРОВАНИЯ» </a:t>
            </a:r>
          </a:p>
          <a:p>
            <a:pPr algn="l">
              <a:lnSpc>
                <a:spcPts val="2521"/>
              </a:lnSpc>
            </a:pPr>
            <a:r>
              <a:rPr lang="en-US" sz="2101" spc="-4" dirty="0">
                <a:solidFill>
                  <a:srgbClr val="17375E"/>
                </a:solidFill>
                <a:latin typeface="Arimo Bold"/>
              </a:rPr>
              <a:t>И УЧАСТИЕ ГОСУДАРСТВА </a:t>
            </a:r>
          </a:p>
          <a:p>
            <a:pPr algn="l">
              <a:lnSpc>
                <a:spcPts val="2521"/>
              </a:lnSpc>
            </a:pPr>
            <a:r>
              <a:rPr lang="en-US" sz="2101" spc="-4" dirty="0">
                <a:solidFill>
                  <a:srgbClr val="17375E"/>
                </a:solidFill>
                <a:latin typeface="Arimo Bold"/>
              </a:rPr>
              <a:t>В ПРИЕМКЕ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437731" y="3191652"/>
            <a:ext cx="3600093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1"/>
              </a:lnSpc>
            </a:pPr>
            <a:r>
              <a:rPr lang="en-US" sz="2101" spc="-4" dirty="0">
                <a:solidFill>
                  <a:srgbClr val="0070C0"/>
                </a:solidFill>
                <a:latin typeface="Montserrat Bold"/>
              </a:rPr>
              <a:t>ПЕРЕВОД В ЕДИНЫЙ </a:t>
            </a:r>
          </a:p>
          <a:p>
            <a:pPr algn="l">
              <a:lnSpc>
                <a:spcPts val="2521"/>
              </a:lnSpc>
            </a:pPr>
            <a:r>
              <a:rPr lang="en-US" sz="2101" spc="-4" dirty="0">
                <a:solidFill>
                  <a:srgbClr val="0070C0"/>
                </a:solidFill>
                <a:latin typeface="Montserrat Bold"/>
              </a:rPr>
              <a:t>ЦИФРОВОЙ РЕЕСТР </a:t>
            </a:r>
          </a:p>
          <a:p>
            <a:pPr algn="l">
              <a:lnSpc>
                <a:spcPts val="2521"/>
              </a:lnSpc>
            </a:pPr>
            <a:r>
              <a:rPr lang="en-US" sz="2101" spc="-4" dirty="0">
                <a:solidFill>
                  <a:srgbClr val="17375E"/>
                </a:solidFill>
                <a:latin typeface="Arimo Bold"/>
              </a:rPr>
              <a:t>С ВНЕДРЕНИЕМ СЕРТИФИКАЦИИ СПЕЦИАЛИСТОВ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13468" y="8477349"/>
            <a:ext cx="4762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en-US" sz="6004" spc="-13">
                <a:solidFill>
                  <a:srgbClr val="FF0000"/>
                </a:solidFill>
                <a:latin typeface="Montserrat"/>
              </a:rPr>
              <a:t>!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17068800" y="9762331"/>
            <a:ext cx="990600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2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4149" y="1704133"/>
            <a:ext cx="166978" cy="11979"/>
          </a:xfrm>
          <a:prstGeom prst="line">
            <a:avLst/>
          </a:prstGeom>
          <a:ln w="9525" cap="rnd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4482774" y="0"/>
            <a:ext cx="3600846" cy="4697829"/>
            <a:chOff x="0" y="0"/>
            <a:chExt cx="4801128" cy="626377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1321482"/>
              <a:ext cx="4793004" cy="4942290"/>
              <a:chOff x="0" y="0"/>
              <a:chExt cx="7745111" cy="798634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6200" y="76200"/>
                <a:ext cx="7592695" cy="7833868"/>
              </a:xfrm>
              <a:custGeom>
                <a:avLst/>
                <a:gdLst/>
                <a:ahLst/>
                <a:cxnLst/>
                <a:rect l="l" t="t" r="r" b="b"/>
                <a:pathLst>
                  <a:path w="7592695" h="7833868">
                    <a:moveTo>
                      <a:pt x="0" y="0"/>
                    </a:moveTo>
                    <a:lnTo>
                      <a:pt x="7592695" y="0"/>
                    </a:lnTo>
                    <a:lnTo>
                      <a:pt x="7592695" y="7833868"/>
                    </a:lnTo>
                    <a:lnTo>
                      <a:pt x="0" y="7833868"/>
                    </a:lnTo>
                    <a:close/>
                  </a:path>
                </a:pathLst>
              </a:custGeom>
              <a:solidFill>
                <a:srgbClr val="F2F2F2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7745095" cy="7986268"/>
              </a:xfrm>
              <a:custGeom>
                <a:avLst/>
                <a:gdLst/>
                <a:ahLst/>
                <a:cxnLst/>
                <a:rect l="l" t="t" r="r" b="b"/>
                <a:pathLst>
                  <a:path w="7745095" h="7986268">
                    <a:moveTo>
                      <a:pt x="76200" y="0"/>
                    </a:moveTo>
                    <a:lnTo>
                      <a:pt x="7668895" y="0"/>
                    </a:lnTo>
                    <a:cubicBezTo>
                      <a:pt x="7711059" y="0"/>
                      <a:pt x="7745095" y="34163"/>
                      <a:pt x="7745095" y="76200"/>
                    </a:cubicBezTo>
                    <a:lnTo>
                      <a:pt x="7745095" y="7910068"/>
                    </a:lnTo>
                    <a:cubicBezTo>
                      <a:pt x="7745095" y="7952232"/>
                      <a:pt x="7710932" y="7986268"/>
                      <a:pt x="7668895" y="7986268"/>
                    </a:cubicBezTo>
                    <a:lnTo>
                      <a:pt x="76200" y="7986268"/>
                    </a:lnTo>
                    <a:cubicBezTo>
                      <a:pt x="34036" y="7986268"/>
                      <a:pt x="0" y="7952105"/>
                      <a:pt x="0" y="7910068"/>
                    </a:cubicBezTo>
                    <a:lnTo>
                      <a:pt x="0" y="76200"/>
                    </a:lnTo>
                    <a:cubicBezTo>
                      <a:pt x="0" y="34163"/>
                      <a:pt x="34163" y="0"/>
                      <a:pt x="76200" y="0"/>
                    </a:cubicBezTo>
                    <a:moveTo>
                      <a:pt x="76200" y="152527"/>
                    </a:moveTo>
                    <a:lnTo>
                      <a:pt x="76200" y="76200"/>
                    </a:lnTo>
                    <a:lnTo>
                      <a:pt x="152400" y="76200"/>
                    </a:lnTo>
                    <a:lnTo>
                      <a:pt x="152400" y="7910068"/>
                    </a:lnTo>
                    <a:lnTo>
                      <a:pt x="76200" y="7910068"/>
                    </a:lnTo>
                    <a:lnTo>
                      <a:pt x="76200" y="7833868"/>
                    </a:lnTo>
                    <a:lnTo>
                      <a:pt x="7668895" y="7833868"/>
                    </a:lnTo>
                    <a:lnTo>
                      <a:pt x="7668895" y="7910068"/>
                    </a:lnTo>
                    <a:lnTo>
                      <a:pt x="7592695" y="7910068"/>
                    </a:lnTo>
                    <a:lnTo>
                      <a:pt x="7592695" y="76200"/>
                    </a:lnTo>
                    <a:lnTo>
                      <a:pt x="7668895" y="76200"/>
                    </a:lnTo>
                    <a:lnTo>
                      <a:pt x="7668895" y="152400"/>
                    </a:lnTo>
                    <a:lnTo>
                      <a:pt x="76200" y="15240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</p:sp>
        </p:grpSp>
        <p:sp>
          <p:nvSpPr>
            <p:cNvPr id="7" name="AutoShape 7"/>
            <p:cNvSpPr/>
            <p:nvPr/>
          </p:nvSpPr>
          <p:spPr>
            <a:xfrm>
              <a:off x="550089" y="2214210"/>
              <a:ext cx="3692826" cy="11798"/>
            </a:xfrm>
            <a:prstGeom prst="line">
              <a:avLst/>
            </a:prstGeom>
            <a:ln w="7859" cap="rnd">
              <a:solidFill>
                <a:srgbClr val="4F81B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550089" y="3021072"/>
              <a:ext cx="3692826" cy="11798"/>
            </a:xfrm>
            <a:prstGeom prst="line">
              <a:avLst/>
            </a:prstGeom>
            <a:ln w="7859" cap="rnd">
              <a:solidFill>
                <a:srgbClr val="4F81B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550089" y="3827934"/>
              <a:ext cx="3692826" cy="11798"/>
            </a:xfrm>
            <a:prstGeom prst="line">
              <a:avLst/>
            </a:prstGeom>
            <a:ln w="7859" cap="rnd">
              <a:solidFill>
                <a:srgbClr val="4F81B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550089" y="4634796"/>
              <a:ext cx="3692826" cy="11798"/>
            </a:xfrm>
            <a:prstGeom prst="line">
              <a:avLst/>
            </a:prstGeom>
            <a:ln w="7859" cap="rnd">
              <a:solidFill>
                <a:srgbClr val="4F81B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1108289" y="5663889"/>
              <a:ext cx="3692826" cy="11798"/>
            </a:xfrm>
            <a:prstGeom prst="line">
              <a:avLst/>
            </a:prstGeom>
            <a:ln w="7859" cap="rnd">
              <a:solidFill>
                <a:srgbClr val="4F81B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Freeform 12"/>
            <p:cNvSpPr/>
            <p:nvPr/>
          </p:nvSpPr>
          <p:spPr>
            <a:xfrm>
              <a:off x="460879" y="0"/>
              <a:ext cx="3879370" cy="5486400"/>
            </a:xfrm>
            <a:custGeom>
              <a:avLst/>
              <a:gdLst/>
              <a:ahLst/>
              <a:cxnLst/>
              <a:rect l="l" t="t" r="r" b="b"/>
              <a:pathLst>
                <a:path w="3879370" h="5486400">
                  <a:moveTo>
                    <a:pt x="0" y="0"/>
                  </a:moveTo>
                  <a:lnTo>
                    <a:pt x="3879370" y="0"/>
                  </a:lnTo>
                  <a:lnTo>
                    <a:pt x="387937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277785" y="3686420"/>
            <a:ext cx="861110" cy="867617"/>
          </a:xfrm>
          <a:custGeom>
            <a:avLst/>
            <a:gdLst/>
            <a:ahLst/>
            <a:cxnLst/>
            <a:rect l="l" t="t" r="r" b="b"/>
            <a:pathLst>
              <a:path w="861110" h="867617">
                <a:moveTo>
                  <a:pt x="0" y="0"/>
                </a:moveTo>
                <a:lnTo>
                  <a:pt x="861109" y="0"/>
                </a:lnTo>
                <a:lnTo>
                  <a:pt x="861109" y="867616"/>
                </a:lnTo>
                <a:lnTo>
                  <a:pt x="0" y="867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00043" y="332195"/>
            <a:ext cx="12040115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spc="-18" dirty="0">
                <a:solidFill>
                  <a:srgbClr val="002060"/>
                </a:solidFill>
                <a:latin typeface="Montserrat Bold"/>
              </a:rPr>
              <a:t>ЦИФРОВИЗАЦИЯ И СЕРТИФИКАЦИЯ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94942" y="3844503"/>
            <a:ext cx="15285966" cy="4904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77"/>
              </a:lnSpc>
            </a:pPr>
            <a:r>
              <a:rPr lang="en-US" sz="2485" dirty="0">
                <a:solidFill>
                  <a:srgbClr val="000000"/>
                </a:solidFill>
                <a:latin typeface="Arimo Bold"/>
              </a:rPr>
              <a:t>ВНЕДРЕНИЕ СИСТЕМЫ E-QURYLYS</a:t>
            </a:r>
          </a:p>
          <a:p>
            <a:pPr algn="just">
              <a:lnSpc>
                <a:spcPts val="3877"/>
              </a:lnSpc>
            </a:pPr>
            <a:endParaRPr lang="en-US" sz="2485" dirty="0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3877"/>
              </a:lnSpc>
            </a:pPr>
            <a:r>
              <a:rPr lang="en-US" sz="2485" dirty="0">
                <a:solidFill>
                  <a:srgbClr val="000000"/>
                </a:solidFill>
                <a:latin typeface="Arimo Bold"/>
              </a:rPr>
              <a:t>ИНТЕГРАЦИЯ С БАЗОЙ МИНИСТЕРСТВА ТРУДА И СОЦИАЛЬНОЙ ЗАЩИТЫ НАСЕЛЕНИЯ В ЧАСТИ АВТОМАТИЧЕСКОГО ПОДТВЕРЖДЕНИЯ ТРУДОВЫХ РЕСУРСОВ</a:t>
            </a:r>
          </a:p>
          <a:p>
            <a:pPr algn="just">
              <a:lnSpc>
                <a:spcPts val="2983"/>
              </a:lnSpc>
            </a:pPr>
            <a:endParaRPr lang="en-US" sz="2485" dirty="0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3877"/>
              </a:lnSpc>
            </a:pPr>
            <a:r>
              <a:rPr lang="en-US" sz="2485" dirty="0">
                <a:solidFill>
                  <a:srgbClr val="000000"/>
                </a:solidFill>
                <a:latin typeface="Arimo Bold"/>
              </a:rPr>
              <a:t>ФУНКЦИЯ ПО ПРОВЕДЕНИЮ СЕРТИФИКАЦИИ БУДЕТ ОТДАНА В КОНКУРЕНТНУЮ СРЕДУ И ОСУЩЕСТВЛЯТЬСЯ УЧАСТНИКАМИ РЫНКА</a:t>
            </a:r>
          </a:p>
          <a:p>
            <a:pPr algn="just">
              <a:lnSpc>
                <a:spcPts val="3877"/>
              </a:lnSpc>
            </a:pPr>
            <a:endParaRPr lang="en-US" sz="2485" dirty="0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2983"/>
              </a:lnSpc>
            </a:pPr>
            <a:r>
              <a:rPr lang="en-US" sz="2485" dirty="0">
                <a:solidFill>
                  <a:srgbClr val="000000"/>
                </a:solidFill>
                <a:latin typeface="Arimo Bold"/>
              </a:rPr>
              <a:t>УСТАНОВЛЕНИЕ СОЛИДАРНОЙ ОТВЕТСТВЕННОСТИ УЧАСТНИКОВ СТРОИТЕЛЬНОГО РЫНКА С ВОЗМОЖНОСТЬЮ ЗАПРЕТА НА ОСУЩЕСТВЛЕНИЕ ДЕЯТЕЛЬНОСТИ В СЛУЧАЕ ДОПУЩЕНИЯ ГРУБЫХ НАРУШЕНИЙ </a:t>
            </a:r>
          </a:p>
        </p:txBody>
      </p:sp>
      <p:sp>
        <p:nvSpPr>
          <p:cNvPr id="16" name="Freeform 16"/>
          <p:cNvSpPr/>
          <p:nvPr/>
        </p:nvSpPr>
        <p:spPr>
          <a:xfrm>
            <a:off x="277785" y="4850010"/>
            <a:ext cx="861110" cy="867617"/>
          </a:xfrm>
          <a:custGeom>
            <a:avLst/>
            <a:gdLst/>
            <a:ahLst/>
            <a:cxnLst/>
            <a:rect l="l" t="t" r="r" b="b"/>
            <a:pathLst>
              <a:path w="861110" h="867617">
                <a:moveTo>
                  <a:pt x="0" y="0"/>
                </a:moveTo>
                <a:lnTo>
                  <a:pt x="861109" y="0"/>
                </a:lnTo>
                <a:lnTo>
                  <a:pt x="861109" y="867617"/>
                </a:lnTo>
                <a:lnTo>
                  <a:pt x="0" y="8676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77785" y="6219730"/>
            <a:ext cx="861110" cy="867617"/>
          </a:xfrm>
          <a:custGeom>
            <a:avLst/>
            <a:gdLst/>
            <a:ahLst/>
            <a:cxnLst/>
            <a:rect l="l" t="t" r="r" b="b"/>
            <a:pathLst>
              <a:path w="861110" h="867617">
                <a:moveTo>
                  <a:pt x="0" y="0"/>
                </a:moveTo>
                <a:lnTo>
                  <a:pt x="861109" y="0"/>
                </a:lnTo>
                <a:lnTo>
                  <a:pt x="861109" y="867617"/>
                </a:lnTo>
                <a:lnTo>
                  <a:pt x="0" y="8676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77785" y="7589451"/>
            <a:ext cx="861110" cy="867617"/>
          </a:xfrm>
          <a:custGeom>
            <a:avLst/>
            <a:gdLst/>
            <a:ahLst/>
            <a:cxnLst/>
            <a:rect l="l" t="t" r="r" b="b"/>
            <a:pathLst>
              <a:path w="861110" h="867617">
                <a:moveTo>
                  <a:pt x="0" y="0"/>
                </a:moveTo>
                <a:lnTo>
                  <a:pt x="861109" y="0"/>
                </a:lnTo>
                <a:lnTo>
                  <a:pt x="861109" y="867617"/>
                </a:lnTo>
                <a:lnTo>
                  <a:pt x="0" y="8676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456366" y="1006190"/>
            <a:ext cx="114389" cy="1090410"/>
            <a:chOff x="0" y="0"/>
            <a:chExt cx="152519" cy="14538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21" name="TextBox 6"/>
          <p:cNvSpPr txBox="1"/>
          <p:nvPr/>
        </p:nvSpPr>
        <p:spPr>
          <a:xfrm>
            <a:off x="17068800" y="9762331"/>
            <a:ext cx="990600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2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728" y="4062014"/>
            <a:ext cx="4798242" cy="4798242"/>
            <a:chOff x="0" y="0"/>
            <a:chExt cx="6397656" cy="63976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97625" cy="6397625"/>
            </a:xfrm>
            <a:custGeom>
              <a:avLst/>
              <a:gdLst/>
              <a:ahLst/>
              <a:cxnLst/>
              <a:rect l="l" t="t" r="r" b="b"/>
              <a:pathLst>
                <a:path w="6397625" h="6397625">
                  <a:moveTo>
                    <a:pt x="0" y="3198876"/>
                  </a:moveTo>
                  <a:cubicBezTo>
                    <a:pt x="0" y="1432179"/>
                    <a:pt x="1432179" y="0"/>
                    <a:pt x="3198876" y="0"/>
                  </a:cubicBezTo>
                  <a:lnTo>
                    <a:pt x="3198876" y="76200"/>
                  </a:lnTo>
                  <a:lnTo>
                    <a:pt x="3198876" y="0"/>
                  </a:lnTo>
                  <a:cubicBezTo>
                    <a:pt x="4965446" y="0"/>
                    <a:pt x="6397625" y="1432179"/>
                    <a:pt x="6397625" y="3198876"/>
                  </a:cubicBezTo>
                  <a:cubicBezTo>
                    <a:pt x="6397625" y="4965573"/>
                    <a:pt x="4965446" y="6397625"/>
                    <a:pt x="3198876" y="6397625"/>
                  </a:cubicBezTo>
                  <a:lnTo>
                    <a:pt x="3198876" y="6321425"/>
                  </a:lnTo>
                  <a:lnTo>
                    <a:pt x="3198876" y="6397625"/>
                  </a:lnTo>
                  <a:cubicBezTo>
                    <a:pt x="1432179" y="6397625"/>
                    <a:pt x="0" y="4965446"/>
                    <a:pt x="0" y="3198876"/>
                  </a:cubicBezTo>
                  <a:lnTo>
                    <a:pt x="76200" y="3198876"/>
                  </a:lnTo>
                  <a:lnTo>
                    <a:pt x="140589" y="3239643"/>
                  </a:lnTo>
                  <a:cubicBezTo>
                    <a:pt x="122428" y="3268345"/>
                    <a:pt x="87503" y="3281553"/>
                    <a:pt x="54864" y="3272155"/>
                  </a:cubicBezTo>
                  <a:cubicBezTo>
                    <a:pt x="22225" y="3262757"/>
                    <a:pt x="0" y="3232785"/>
                    <a:pt x="0" y="3198876"/>
                  </a:cubicBezTo>
                  <a:moveTo>
                    <a:pt x="152527" y="3198876"/>
                  </a:moveTo>
                  <a:lnTo>
                    <a:pt x="76200" y="3198876"/>
                  </a:lnTo>
                  <a:lnTo>
                    <a:pt x="11811" y="3158109"/>
                  </a:lnTo>
                  <a:cubicBezTo>
                    <a:pt x="29972" y="3129407"/>
                    <a:pt x="64897" y="3116199"/>
                    <a:pt x="97536" y="3125597"/>
                  </a:cubicBezTo>
                  <a:cubicBezTo>
                    <a:pt x="130175" y="3134995"/>
                    <a:pt x="152527" y="3164840"/>
                    <a:pt x="152527" y="3198876"/>
                  </a:cubicBezTo>
                  <a:cubicBezTo>
                    <a:pt x="152527" y="4881245"/>
                    <a:pt x="1516380" y="6245225"/>
                    <a:pt x="3198876" y="6245225"/>
                  </a:cubicBezTo>
                  <a:cubicBezTo>
                    <a:pt x="4881372" y="6245225"/>
                    <a:pt x="6245098" y="4881245"/>
                    <a:pt x="6245098" y="3198876"/>
                  </a:cubicBezTo>
                  <a:lnTo>
                    <a:pt x="6321298" y="3198876"/>
                  </a:lnTo>
                  <a:lnTo>
                    <a:pt x="6245098" y="3198876"/>
                  </a:lnTo>
                  <a:cubicBezTo>
                    <a:pt x="6245098" y="1516507"/>
                    <a:pt x="4881245" y="152527"/>
                    <a:pt x="3198749" y="152527"/>
                  </a:cubicBezTo>
                  <a:lnTo>
                    <a:pt x="3198749" y="76200"/>
                  </a:lnTo>
                  <a:lnTo>
                    <a:pt x="3198749" y="152400"/>
                  </a:lnTo>
                  <a:cubicBezTo>
                    <a:pt x="1516380" y="152527"/>
                    <a:pt x="152527" y="1516380"/>
                    <a:pt x="152527" y="319887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207401" y="2151871"/>
            <a:ext cx="54042" cy="659889"/>
            <a:chOff x="0" y="0"/>
            <a:chExt cx="72056" cy="8798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009" cy="879856"/>
            </a:xfrm>
            <a:custGeom>
              <a:avLst/>
              <a:gdLst/>
              <a:ahLst/>
              <a:cxnLst/>
              <a:rect l="l" t="t" r="r" b="b"/>
              <a:pathLst>
                <a:path w="72009" h="879856">
                  <a:moveTo>
                    <a:pt x="72009" y="0"/>
                  </a:moveTo>
                  <a:lnTo>
                    <a:pt x="0" y="0"/>
                  </a:lnTo>
                  <a:lnTo>
                    <a:pt x="0" y="879856"/>
                  </a:lnTo>
                  <a:lnTo>
                    <a:pt x="72009" y="87985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774382" y="1687845"/>
            <a:ext cx="1242520" cy="1242520"/>
          </a:xfrm>
          <a:custGeom>
            <a:avLst/>
            <a:gdLst/>
            <a:ahLst/>
            <a:cxnLst/>
            <a:rect l="l" t="t" r="r" b="b"/>
            <a:pathLst>
              <a:path w="1242520" h="1242520">
                <a:moveTo>
                  <a:pt x="0" y="0"/>
                </a:moveTo>
                <a:lnTo>
                  <a:pt x="1242519" y="0"/>
                </a:lnTo>
                <a:lnTo>
                  <a:pt x="1242519" y="1242519"/>
                </a:lnTo>
                <a:lnTo>
                  <a:pt x="0" y="1242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342" y="4701811"/>
            <a:ext cx="3501014" cy="3422242"/>
          </a:xfrm>
          <a:custGeom>
            <a:avLst/>
            <a:gdLst/>
            <a:ahLst/>
            <a:cxnLst/>
            <a:rect l="l" t="t" r="r" b="b"/>
            <a:pathLst>
              <a:path w="3501014" h="3422242">
                <a:moveTo>
                  <a:pt x="0" y="0"/>
                </a:moveTo>
                <a:lnTo>
                  <a:pt x="3501015" y="0"/>
                </a:lnTo>
                <a:lnTo>
                  <a:pt x="3501015" y="3422242"/>
                </a:lnTo>
                <a:lnTo>
                  <a:pt x="0" y="3422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841022" y="3906963"/>
            <a:ext cx="968859" cy="1211074"/>
          </a:xfrm>
          <a:custGeom>
            <a:avLst/>
            <a:gdLst/>
            <a:ahLst/>
            <a:cxnLst/>
            <a:rect l="l" t="t" r="r" b="b"/>
            <a:pathLst>
              <a:path w="968859" h="1211074">
                <a:moveTo>
                  <a:pt x="0" y="0"/>
                </a:moveTo>
                <a:lnTo>
                  <a:pt x="968860" y="0"/>
                </a:lnTo>
                <a:lnTo>
                  <a:pt x="968860" y="1211074"/>
                </a:lnTo>
                <a:lnTo>
                  <a:pt x="0" y="12110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234422" y="4182556"/>
            <a:ext cx="54042" cy="659889"/>
            <a:chOff x="0" y="0"/>
            <a:chExt cx="72056" cy="8798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2009" cy="879856"/>
            </a:xfrm>
            <a:custGeom>
              <a:avLst/>
              <a:gdLst/>
              <a:ahLst/>
              <a:cxnLst/>
              <a:rect l="l" t="t" r="r" b="b"/>
              <a:pathLst>
                <a:path w="72009" h="879856">
                  <a:moveTo>
                    <a:pt x="72009" y="0"/>
                  </a:moveTo>
                  <a:lnTo>
                    <a:pt x="0" y="0"/>
                  </a:lnTo>
                  <a:lnTo>
                    <a:pt x="0" y="879856"/>
                  </a:lnTo>
                  <a:lnTo>
                    <a:pt x="72009" y="87985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28600" y="597992"/>
            <a:ext cx="95824" cy="913432"/>
            <a:chOff x="0" y="0"/>
            <a:chExt cx="152519" cy="14538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267743" y="6387328"/>
            <a:ext cx="54042" cy="659889"/>
            <a:chOff x="0" y="0"/>
            <a:chExt cx="72056" cy="8798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009" cy="879856"/>
            </a:xfrm>
            <a:custGeom>
              <a:avLst/>
              <a:gdLst/>
              <a:ahLst/>
              <a:cxnLst/>
              <a:rect l="l" t="t" r="r" b="b"/>
              <a:pathLst>
                <a:path w="72009" h="879856">
                  <a:moveTo>
                    <a:pt x="72009" y="0"/>
                  </a:moveTo>
                  <a:lnTo>
                    <a:pt x="0" y="0"/>
                  </a:lnTo>
                  <a:lnTo>
                    <a:pt x="0" y="879856"/>
                  </a:lnTo>
                  <a:lnTo>
                    <a:pt x="72009" y="87985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243503" y="8505278"/>
            <a:ext cx="78282" cy="955869"/>
            <a:chOff x="0" y="0"/>
            <a:chExt cx="72056" cy="8798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009" cy="879856"/>
            </a:xfrm>
            <a:custGeom>
              <a:avLst/>
              <a:gdLst/>
              <a:ahLst/>
              <a:cxnLst/>
              <a:rect l="l" t="t" r="r" b="b"/>
              <a:pathLst>
                <a:path w="72009" h="879856">
                  <a:moveTo>
                    <a:pt x="72009" y="0"/>
                  </a:moveTo>
                  <a:lnTo>
                    <a:pt x="0" y="0"/>
                  </a:lnTo>
                  <a:lnTo>
                    <a:pt x="0" y="879856"/>
                  </a:lnTo>
                  <a:lnTo>
                    <a:pt x="72009" y="87985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7841022" y="6199523"/>
            <a:ext cx="1035500" cy="1035500"/>
          </a:xfrm>
          <a:custGeom>
            <a:avLst/>
            <a:gdLst/>
            <a:ahLst/>
            <a:cxnLst/>
            <a:rect l="l" t="t" r="r" b="b"/>
            <a:pathLst>
              <a:path w="1035500" h="1035500">
                <a:moveTo>
                  <a:pt x="0" y="0"/>
                </a:moveTo>
                <a:lnTo>
                  <a:pt x="1035500" y="0"/>
                </a:lnTo>
                <a:lnTo>
                  <a:pt x="1035500" y="1035500"/>
                </a:lnTo>
                <a:lnTo>
                  <a:pt x="0" y="1035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841022" y="8425648"/>
            <a:ext cx="1035500" cy="1035500"/>
          </a:xfrm>
          <a:custGeom>
            <a:avLst/>
            <a:gdLst/>
            <a:ahLst/>
            <a:cxnLst/>
            <a:rect l="l" t="t" r="r" b="b"/>
            <a:pathLst>
              <a:path w="1035500" h="1035500">
                <a:moveTo>
                  <a:pt x="0" y="0"/>
                </a:moveTo>
                <a:lnTo>
                  <a:pt x="1035500" y="0"/>
                </a:lnTo>
                <a:lnTo>
                  <a:pt x="1035500" y="1035499"/>
                </a:lnTo>
                <a:lnTo>
                  <a:pt x="0" y="10354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9448621" y="2028168"/>
            <a:ext cx="8548013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333F50"/>
                </a:solidFill>
                <a:latin typeface="Arimo Bold"/>
              </a:rPr>
              <a:t>Оперативное реагирование на выявленные нарушения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48621" y="4083875"/>
            <a:ext cx="8548013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333F50"/>
                </a:solidFill>
                <a:latin typeface="Arimo Bold"/>
              </a:rPr>
              <a:t>Профилактика и предупреждение возможных нарушений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5201" y="597992"/>
            <a:ext cx="11039599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5400" spc="-9" dirty="0">
                <a:solidFill>
                  <a:srgbClr val="050A30"/>
                </a:solidFill>
                <a:latin typeface="Montserrat Bold"/>
              </a:rPr>
              <a:t>МЕРА ОПЕРАТИВНОГО РЕАГИРОВАНИЯ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81942" y="6288648"/>
            <a:ext cx="8548013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333F50"/>
                </a:solidFill>
                <a:latin typeface="Arimo Bold"/>
              </a:rPr>
              <a:t>Мониторинг в реальном времени посредством интегрированных информационных систем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81942" y="8406598"/>
            <a:ext cx="8548013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333F50"/>
                </a:solidFill>
                <a:latin typeface="Arimo Bold"/>
              </a:rPr>
              <a:t>Исключение из реестра лицензиатов при нарушении и отклонении от установленных нормативов и требований в строительстве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17068800" y="9762331"/>
            <a:ext cx="990600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2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961" y="337649"/>
            <a:ext cx="95824" cy="913432"/>
            <a:chOff x="0" y="0"/>
            <a:chExt cx="152519" cy="1453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796476" y="2876886"/>
            <a:ext cx="2194370" cy="2194370"/>
          </a:xfrm>
          <a:custGeom>
            <a:avLst/>
            <a:gdLst/>
            <a:ahLst/>
            <a:cxnLst/>
            <a:rect l="l" t="t" r="r" b="b"/>
            <a:pathLst>
              <a:path w="2194370" h="2194370">
                <a:moveTo>
                  <a:pt x="0" y="0"/>
                </a:moveTo>
                <a:lnTo>
                  <a:pt x="2194370" y="0"/>
                </a:lnTo>
                <a:lnTo>
                  <a:pt x="2194370" y="2194370"/>
                </a:lnTo>
                <a:lnTo>
                  <a:pt x="0" y="2194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0696" y="2876886"/>
            <a:ext cx="1741781" cy="2194370"/>
          </a:xfrm>
          <a:custGeom>
            <a:avLst/>
            <a:gdLst/>
            <a:ahLst/>
            <a:cxnLst/>
            <a:rect l="l" t="t" r="r" b="b"/>
            <a:pathLst>
              <a:path w="1741781" h="2194370">
                <a:moveTo>
                  <a:pt x="0" y="0"/>
                </a:moveTo>
                <a:lnTo>
                  <a:pt x="1741782" y="0"/>
                </a:lnTo>
                <a:lnTo>
                  <a:pt x="1741782" y="2194370"/>
                </a:lnTo>
                <a:lnTo>
                  <a:pt x="0" y="2194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29314" y="2876886"/>
            <a:ext cx="2194370" cy="2194370"/>
          </a:xfrm>
          <a:custGeom>
            <a:avLst/>
            <a:gdLst/>
            <a:ahLst/>
            <a:cxnLst/>
            <a:rect l="l" t="t" r="r" b="b"/>
            <a:pathLst>
              <a:path w="2194370" h="2194370">
                <a:moveTo>
                  <a:pt x="0" y="0"/>
                </a:moveTo>
                <a:lnTo>
                  <a:pt x="2194371" y="0"/>
                </a:lnTo>
                <a:lnTo>
                  <a:pt x="2194371" y="2194370"/>
                </a:lnTo>
                <a:lnTo>
                  <a:pt x="0" y="21943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7785" y="5872978"/>
            <a:ext cx="4627605" cy="3086100"/>
            <a:chOff x="0" y="0"/>
            <a:chExt cx="121879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18793" cy="812800"/>
            </a:xfrm>
            <a:custGeom>
              <a:avLst/>
              <a:gdLst/>
              <a:ahLst/>
              <a:cxnLst/>
              <a:rect l="l" t="t" r="r" b="b"/>
              <a:pathLst>
                <a:path w="1218793" h="812800">
                  <a:moveTo>
                    <a:pt x="0" y="0"/>
                  </a:moveTo>
                  <a:lnTo>
                    <a:pt x="1218793" y="0"/>
                  </a:lnTo>
                  <a:lnTo>
                    <a:pt x="121879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2187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240"/>
                </a:lnSpc>
              </a:pPr>
              <a:r>
                <a:rPr lang="en-US" sz="2700" spc="-5">
                  <a:solidFill>
                    <a:srgbClr val="000000"/>
                  </a:solidFill>
                  <a:latin typeface="Arimo Bold"/>
                </a:rPr>
                <a:t>Инспектирование в системе e-Qurylys с правом приостановлении работ и лишения лицензий</a:t>
              </a:r>
            </a:p>
            <a:p>
              <a:pPr algn="just">
                <a:lnSpc>
                  <a:spcPts val="3240"/>
                </a:lnSpc>
              </a:pPr>
              <a:endParaRPr lang="en-US" sz="2700" spc="-5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5201" y="480316"/>
            <a:ext cx="1286839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5400" spc="-9" dirty="0">
                <a:solidFill>
                  <a:srgbClr val="050A30"/>
                </a:solidFill>
                <a:latin typeface="Montserrat Bold"/>
              </a:rPr>
              <a:t>ПЛАНОВОЕ ИНСПЕКТИРОВАНИЕ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735316" y="5872978"/>
            <a:ext cx="5382368" cy="3086100"/>
            <a:chOff x="0" y="0"/>
            <a:chExt cx="1417578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7578" cy="812800"/>
            </a:xfrm>
            <a:custGeom>
              <a:avLst/>
              <a:gdLst/>
              <a:ahLst/>
              <a:cxnLst/>
              <a:rect l="l" t="t" r="r" b="b"/>
              <a:pathLst>
                <a:path w="1417578" h="812800">
                  <a:moveTo>
                    <a:pt x="0" y="0"/>
                  </a:moveTo>
                  <a:lnTo>
                    <a:pt x="1417578" y="0"/>
                  </a:lnTo>
                  <a:lnTo>
                    <a:pt x="141757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417578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240"/>
                </a:lnSpc>
              </a:pPr>
              <a:r>
                <a:rPr lang="en-US" sz="2700" spc="-6">
                  <a:solidFill>
                    <a:srgbClr val="000000"/>
                  </a:solidFill>
                  <a:latin typeface="Arimo Bold"/>
                </a:rPr>
                <a:t>Участие государства в приемке строительных объектов в эксплуатацию через органы государственного архитектурно-строительного контроля и надзора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971586" y="5872978"/>
            <a:ext cx="3844149" cy="3086100"/>
            <a:chOff x="0" y="0"/>
            <a:chExt cx="1012451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12451" cy="812800"/>
            </a:xfrm>
            <a:custGeom>
              <a:avLst/>
              <a:gdLst/>
              <a:ahLst/>
              <a:cxnLst/>
              <a:rect l="l" t="t" r="r" b="b"/>
              <a:pathLst>
                <a:path w="1012451" h="812800">
                  <a:moveTo>
                    <a:pt x="0" y="0"/>
                  </a:moveTo>
                  <a:lnTo>
                    <a:pt x="1012451" y="0"/>
                  </a:lnTo>
                  <a:lnTo>
                    <a:pt x="101245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012451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07"/>
                </a:lnSpc>
              </a:pPr>
              <a:r>
                <a:rPr lang="en-US" sz="2700" spc="-6">
                  <a:solidFill>
                    <a:srgbClr val="000000"/>
                  </a:solidFill>
                  <a:latin typeface="Arimo Bold"/>
                </a:rPr>
                <a:t>Минимизация неформальных взаимоотношений и обеспечение прозрачности</a:t>
              </a:r>
            </a:p>
          </p:txBody>
        </p:sp>
      </p:grpSp>
      <p:sp>
        <p:nvSpPr>
          <p:cNvPr id="17" name="TextBox 6"/>
          <p:cNvSpPr txBox="1"/>
          <p:nvPr/>
        </p:nvSpPr>
        <p:spPr>
          <a:xfrm>
            <a:off x="17068800" y="9762331"/>
            <a:ext cx="990600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2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7043" y="3596918"/>
            <a:ext cx="261542" cy="18763"/>
          </a:xfrm>
          <a:prstGeom prst="line">
            <a:avLst/>
          </a:prstGeom>
          <a:ln w="9525" cap="rnd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770912" y="3583384"/>
            <a:ext cx="16136634" cy="329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93"/>
              </a:lnSpc>
            </a:pPr>
            <a:r>
              <a:rPr lang="en-US" sz="2624">
                <a:solidFill>
                  <a:srgbClr val="000000"/>
                </a:solidFill>
                <a:latin typeface="Arimo Bold"/>
              </a:rPr>
              <a:t>ВНЕДРЕНИЕ ЭЛЕКТРОННОГО РЕЕСТРА ЛИЦЕНЗИАТОВ</a:t>
            </a:r>
          </a:p>
          <a:p>
            <a:pPr algn="just">
              <a:lnSpc>
                <a:spcPts val="4093"/>
              </a:lnSpc>
            </a:pPr>
            <a:endParaRPr lang="en-US" sz="2624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4093"/>
              </a:lnSpc>
            </a:pPr>
            <a:r>
              <a:rPr lang="en-US" sz="2624">
                <a:solidFill>
                  <a:srgbClr val="000000"/>
                </a:solidFill>
                <a:latin typeface="Arimo Bold"/>
              </a:rPr>
              <a:t>ИНТЕГРАЦИЯ С ЭЛЕКТРОННЫМИ БАЗАМИ ДРУГИХ ГОСУДАРСТВЕННЫХ ОРГАНОВ ДЛЯ АВТОМАТИЧЕСКОГО ПОДТВЕРЖДЕНИЯ СООТВЕТСТВИЯ НЕОБХОДИМЫМ ТРЕБОВАНИЯМ</a:t>
            </a:r>
          </a:p>
          <a:p>
            <a:pPr algn="just">
              <a:lnSpc>
                <a:spcPts val="3149"/>
              </a:lnSpc>
            </a:pPr>
            <a:endParaRPr lang="en-US" sz="2624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3149"/>
              </a:lnSpc>
            </a:pPr>
            <a:r>
              <a:rPr lang="en-US" sz="2624">
                <a:solidFill>
                  <a:srgbClr val="000000"/>
                </a:solidFill>
                <a:latin typeface="Arimo Bold"/>
              </a:rPr>
              <a:t>РЕВИЗИЯ ВСЕХ ВЫДАННЫХ ЛИЦЕНЗИЙ ДЛЯ ИСКЛЮЧЕНИЯ НЕДОБРОСОВЕСТНЫХ УЧАСТНИКОВ РЫНКА</a:t>
            </a:r>
          </a:p>
        </p:txBody>
      </p:sp>
      <p:sp>
        <p:nvSpPr>
          <p:cNvPr id="4" name="Freeform 4"/>
          <p:cNvSpPr/>
          <p:nvPr/>
        </p:nvSpPr>
        <p:spPr>
          <a:xfrm>
            <a:off x="380454" y="3409407"/>
            <a:ext cx="909031" cy="915900"/>
          </a:xfrm>
          <a:custGeom>
            <a:avLst/>
            <a:gdLst/>
            <a:ahLst/>
            <a:cxnLst/>
            <a:rect l="l" t="t" r="r" b="b"/>
            <a:pathLst>
              <a:path w="909031" h="915900">
                <a:moveTo>
                  <a:pt x="0" y="0"/>
                </a:moveTo>
                <a:lnTo>
                  <a:pt x="909031" y="0"/>
                </a:lnTo>
                <a:lnTo>
                  <a:pt x="909031" y="915900"/>
                </a:lnTo>
                <a:lnTo>
                  <a:pt x="0" y="915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0454" y="4637752"/>
            <a:ext cx="909031" cy="915900"/>
          </a:xfrm>
          <a:custGeom>
            <a:avLst/>
            <a:gdLst/>
            <a:ahLst/>
            <a:cxnLst/>
            <a:rect l="l" t="t" r="r" b="b"/>
            <a:pathLst>
              <a:path w="909031" h="915900">
                <a:moveTo>
                  <a:pt x="0" y="0"/>
                </a:moveTo>
                <a:lnTo>
                  <a:pt x="909031" y="0"/>
                </a:lnTo>
                <a:lnTo>
                  <a:pt x="909031" y="915899"/>
                </a:lnTo>
                <a:lnTo>
                  <a:pt x="0" y="915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0454" y="5961693"/>
            <a:ext cx="909031" cy="915900"/>
          </a:xfrm>
          <a:custGeom>
            <a:avLst/>
            <a:gdLst/>
            <a:ahLst/>
            <a:cxnLst/>
            <a:rect l="l" t="t" r="r" b="b"/>
            <a:pathLst>
              <a:path w="909031" h="915900">
                <a:moveTo>
                  <a:pt x="0" y="0"/>
                </a:moveTo>
                <a:lnTo>
                  <a:pt x="909031" y="0"/>
                </a:lnTo>
                <a:lnTo>
                  <a:pt x="909031" y="915900"/>
                </a:lnTo>
                <a:lnTo>
                  <a:pt x="0" y="915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56366" y="1006190"/>
            <a:ext cx="114389" cy="1090410"/>
            <a:chOff x="0" y="0"/>
            <a:chExt cx="152519" cy="1453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4352299" y="6877593"/>
            <a:ext cx="2907001" cy="3198900"/>
          </a:xfrm>
          <a:custGeom>
            <a:avLst/>
            <a:gdLst/>
            <a:ahLst/>
            <a:cxnLst/>
            <a:rect l="l" t="t" r="r" b="b"/>
            <a:pathLst>
              <a:path w="2907001" h="3198900">
                <a:moveTo>
                  <a:pt x="0" y="0"/>
                </a:moveTo>
                <a:lnTo>
                  <a:pt x="2907001" y="0"/>
                </a:lnTo>
                <a:lnTo>
                  <a:pt x="2907001" y="3198900"/>
                </a:lnTo>
                <a:lnTo>
                  <a:pt x="0" y="3198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00043" y="941795"/>
            <a:ext cx="1353890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spc="-18">
                <a:solidFill>
                  <a:srgbClr val="002060"/>
                </a:solidFill>
                <a:latin typeface="Montserrat Bold"/>
              </a:rPr>
              <a:t>РЕВИЗИЯ РАЗРЕШЕНИЙ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17068800" y="9762331"/>
            <a:ext cx="990600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2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5324" y="562038"/>
            <a:ext cx="114389" cy="1090410"/>
            <a:chOff x="0" y="0"/>
            <a:chExt cx="152519" cy="1453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88005" y="351257"/>
            <a:ext cx="14286782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spc="-11">
                <a:solidFill>
                  <a:srgbClr val="050A30"/>
                </a:solidFill>
                <a:latin typeface="Montserrat Bold"/>
              </a:rPr>
              <a:t>ПРОЕКТИРОВАНИЕ И СТРОИТЕЛЬСТВО В СЕЙСМИЧЕСКИХ ЗОНАХ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48014" y="4331040"/>
            <a:ext cx="10956815" cy="1489583"/>
            <a:chOff x="0" y="0"/>
            <a:chExt cx="1882296" cy="255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82296" cy="255899"/>
            </a:xfrm>
            <a:custGeom>
              <a:avLst/>
              <a:gdLst/>
              <a:ahLst/>
              <a:cxnLst/>
              <a:rect l="l" t="t" r="r" b="b"/>
              <a:pathLst>
                <a:path w="1882296" h="255899">
                  <a:moveTo>
                    <a:pt x="10599" y="0"/>
                  </a:moveTo>
                  <a:lnTo>
                    <a:pt x="1871697" y="0"/>
                  </a:lnTo>
                  <a:cubicBezTo>
                    <a:pt x="1877551" y="0"/>
                    <a:pt x="1882296" y="4745"/>
                    <a:pt x="1882296" y="10599"/>
                  </a:cubicBezTo>
                  <a:lnTo>
                    <a:pt x="1882296" y="245300"/>
                  </a:lnTo>
                  <a:cubicBezTo>
                    <a:pt x="1882296" y="251154"/>
                    <a:pt x="1877551" y="255899"/>
                    <a:pt x="1871697" y="255899"/>
                  </a:cubicBezTo>
                  <a:lnTo>
                    <a:pt x="10599" y="255899"/>
                  </a:lnTo>
                  <a:cubicBezTo>
                    <a:pt x="4745" y="255899"/>
                    <a:pt x="0" y="251154"/>
                    <a:pt x="0" y="245300"/>
                  </a:cubicBezTo>
                  <a:lnTo>
                    <a:pt x="0" y="10599"/>
                  </a:lnTo>
                  <a:cubicBezTo>
                    <a:pt x="0" y="4745"/>
                    <a:pt x="4745" y="0"/>
                    <a:pt x="10599" y="0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82296" cy="30352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2060"/>
                  </a:solidFill>
                  <a:latin typeface="Arimo Bold"/>
                </a:rPr>
                <a:t>Организация мероприятий по обеспечению сейсмостойкости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8014" y="6489031"/>
            <a:ext cx="10956815" cy="1201192"/>
            <a:chOff x="0" y="0"/>
            <a:chExt cx="1882296" cy="2063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82296" cy="206355"/>
            </a:xfrm>
            <a:custGeom>
              <a:avLst/>
              <a:gdLst/>
              <a:ahLst/>
              <a:cxnLst/>
              <a:rect l="l" t="t" r="r" b="b"/>
              <a:pathLst>
                <a:path w="1882296" h="206355">
                  <a:moveTo>
                    <a:pt x="10599" y="0"/>
                  </a:moveTo>
                  <a:lnTo>
                    <a:pt x="1871697" y="0"/>
                  </a:lnTo>
                  <a:cubicBezTo>
                    <a:pt x="1877551" y="0"/>
                    <a:pt x="1882296" y="4745"/>
                    <a:pt x="1882296" y="10599"/>
                  </a:cubicBezTo>
                  <a:lnTo>
                    <a:pt x="1882296" y="195757"/>
                  </a:lnTo>
                  <a:cubicBezTo>
                    <a:pt x="1882296" y="201610"/>
                    <a:pt x="1877551" y="206355"/>
                    <a:pt x="1871697" y="206355"/>
                  </a:cubicBezTo>
                  <a:lnTo>
                    <a:pt x="10599" y="206355"/>
                  </a:lnTo>
                  <a:cubicBezTo>
                    <a:pt x="4745" y="206355"/>
                    <a:pt x="0" y="201610"/>
                    <a:pt x="0" y="195757"/>
                  </a:cubicBezTo>
                  <a:lnTo>
                    <a:pt x="0" y="10599"/>
                  </a:lnTo>
                  <a:cubicBezTo>
                    <a:pt x="0" y="4745"/>
                    <a:pt x="4745" y="0"/>
                    <a:pt x="10599" y="0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882296" cy="25398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2060"/>
                  </a:solidFill>
                  <a:latin typeface="Arimo Bold"/>
                </a:rPr>
                <a:t>Оценка сейсмической опасности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8014" y="8522744"/>
            <a:ext cx="10956815" cy="1241039"/>
            <a:chOff x="0" y="0"/>
            <a:chExt cx="1882296" cy="2132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82296" cy="213201"/>
            </a:xfrm>
            <a:custGeom>
              <a:avLst/>
              <a:gdLst/>
              <a:ahLst/>
              <a:cxnLst/>
              <a:rect l="l" t="t" r="r" b="b"/>
              <a:pathLst>
                <a:path w="1882296" h="213201">
                  <a:moveTo>
                    <a:pt x="10599" y="0"/>
                  </a:moveTo>
                  <a:lnTo>
                    <a:pt x="1871697" y="0"/>
                  </a:lnTo>
                  <a:cubicBezTo>
                    <a:pt x="1877551" y="0"/>
                    <a:pt x="1882296" y="4745"/>
                    <a:pt x="1882296" y="10599"/>
                  </a:cubicBezTo>
                  <a:lnTo>
                    <a:pt x="1882296" y="202602"/>
                  </a:lnTo>
                  <a:cubicBezTo>
                    <a:pt x="1882296" y="208456"/>
                    <a:pt x="1877551" y="213201"/>
                    <a:pt x="1871697" y="213201"/>
                  </a:cubicBezTo>
                  <a:lnTo>
                    <a:pt x="10599" y="213201"/>
                  </a:lnTo>
                  <a:cubicBezTo>
                    <a:pt x="4745" y="213201"/>
                    <a:pt x="0" y="208456"/>
                    <a:pt x="0" y="202602"/>
                  </a:cubicBezTo>
                  <a:lnTo>
                    <a:pt x="0" y="10599"/>
                  </a:lnTo>
                  <a:cubicBezTo>
                    <a:pt x="0" y="4745"/>
                    <a:pt x="4745" y="0"/>
                    <a:pt x="10599" y="0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82296" cy="26082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2060"/>
                  </a:solidFill>
                  <a:latin typeface="Arimo Bold"/>
                </a:rPr>
                <a:t>Оценка сейсмического риска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41837" y="4880788"/>
            <a:ext cx="4262476" cy="4262476"/>
            <a:chOff x="0" y="0"/>
            <a:chExt cx="2610840" cy="2610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948014" y="2749890"/>
            <a:ext cx="1044383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-6">
                <a:solidFill>
                  <a:srgbClr val="0070C0"/>
                </a:solidFill>
                <a:latin typeface="Montserrat Bold"/>
              </a:rPr>
              <a:t>ПРИНЯТИЕ КОМПЛЕКСНЫХ МЕР </a:t>
            </a:r>
          </a:p>
          <a:p>
            <a:pPr>
              <a:lnSpc>
                <a:spcPts val="3600"/>
              </a:lnSpc>
            </a:pPr>
            <a:r>
              <a:rPr lang="en-US" sz="3000" spc="-6">
                <a:solidFill>
                  <a:srgbClr val="17375E"/>
                </a:solidFill>
                <a:latin typeface="Arimo Bold"/>
              </a:rPr>
              <a:t>ПО ПРИМЕНЕНИЮ СЕЙСМОИЗОЛИРУЮЩИХ СИСТЕМ:  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544539" y="5849972"/>
            <a:ext cx="2379833" cy="2380693"/>
          </a:xfrm>
          <a:custGeom>
            <a:avLst/>
            <a:gdLst/>
            <a:ahLst/>
            <a:cxnLst/>
            <a:rect l="l" t="t" r="r" b="b"/>
            <a:pathLst>
              <a:path w="2379833" h="2380693">
                <a:moveTo>
                  <a:pt x="0" y="0"/>
                </a:moveTo>
                <a:lnTo>
                  <a:pt x="2379833" y="0"/>
                </a:lnTo>
                <a:lnTo>
                  <a:pt x="2379833" y="2380693"/>
                </a:lnTo>
                <a:lnTo>
                  <a:pt x="0" y="2380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" r="-18"/>
            </a:stretch>
          </a:blipFill>
        </p:spPr>
      </p:sp>
      <p:sp>
        <p:nvSpPr>
          <p:cNvPr id="18" name="TextBox 6"/>
          <p:cNvSpPr txBox="1"/>
          <p:nvPr/>
        </p:nvSpPr>
        <p:spPr>
          <a:xfrm>
            <a:off x="17068800" y="9762331"/>
            <a:ext cx="990600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2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01508" y="3272052"/>
            <a:ext cx="1958130" cy="1958130"/>
            <a:chOff x="0" y="0"/>
            <a:chExt cx="2610840" cy="2610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773291" y="3333306"/>
            <a:ext cx="1958130" cy="1958130"/>
            <a:chOff x="0" y="0"/>
            <a:chExt cx="2610840" cy="2610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0431" y="3333306"/>
            <a:ext cx="1958130" cy="1958130"/>
            <a:chOff x="0" y="0"/>
            <a:chExt cx="2610840" cy="2610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306839" y="3333306"/>
            <a:ext cx="1958130" cy="1958130"/>
            <a:chOff x="0" y="0"/>
            <a:chExt cx="2610840" cy="2610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5028517" y="3697369"/>
            <a:ext cx="1104113" cy="2333273"/>
            <a:chOff x="0" y="0"/>
            <a:chExt cx="1472150" cy="3111030"/>
          </a:xfrm>
        </p:grpSpPr>
        <p:sp>
          <p:nvSpPr>
            <p:cNvPr id="11" name="Freeform 11"/>
            <p:cNvSpPr/>
            <p:nvPr/>
          </p:nvSpPr>
          <p:spPr>
            <a:xfrm>
              <a:off x="0" y="127"/>
              <a:ext cx="1474724" cy="3149219"/>
            </a:xfrm>
            <a:custGeom>
              <a:avLst/>
              <a:gdLst/>
              <a:ahLst/>
              <a:cxnLst/>
              <a:rect l="l" t="t" r="r" b="b"/>
              <a:pathLst>
                <a:path w="1474724" h="3149219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74724" y="117094"/>
                  </a:moveTo>
                  <a:lnTo>
                    <a:pt x="1474724" y="193294"/>
                  </a:lnTo>
                  <a:lnTo>
                    <a:pt x="1436624" y="193294"/>
                  </a:lnTo>
                  <a:lnTo>
                    <a:pt x="1436624" y="117094"/>
                  </a:lnTo>
                  <a:close/>
                  <a:moveTo>
                    <a:pt x="1436624" y="269621"/>
                  </a:moveTo>
                  <a:lnTo>
                    <a:pt x="1436624" y="345821"/>
                  </a:lnTo>
                  <a:lnTo>
                    <a:pt x="1398524" y="345821"/>
                  </a:lnTo>
                  <a:lnTo>
                    <a:pt x="1398524" y="269621"/>
                  </a:lnTo>
                  <a:close/>
                  <a:moveTo>
                    <a:pt x="1398524" y="422148"/>
                  </a:moveTo>
                  <a:lnTo>
                    <a:pt x="1398524" y="498348"/>
                  </a:lnTo>
                  <a:lnTo>
                    <a:pt x="1360424" y="498348"/>
                  </a:lnTo>
                  <a:lnTo>
                    <a:pt x="1360424" y="422148"/>
                  </a:lnTo>
                  <a:close/>
                  <a:moveTo>
                    <a:pt x="1360424" y="574675"/>
                  </a:moveTo>
                  <a:lnTo>
                    <a:pt x="1360424" y="650875"/>
                  </a:lnTo>
                  <a:lnTo>
                    <a:pt x="1322324" y="650875"/>
                  </a:lnTo>
                  <a:lnTo>
                    <a:pt x="1322324" y="574675"/>
                  </a:lnTo>
                  <a:close/>
                  <a:moveTo>
                    <a:pt x="1322324" y="727202"/>
                  </a:moveTo>
                  <a:lnTo>
                    <a:pt x="1322324" y="803402"/>
                  </a:lnTo>
                  <a:lnTo>
                    <a:pt x="1284224" y="803402"/>
                  </a:lnTo>
                  <a:lnTo>
                    <a:pt x="1284224" y="727202"/>
                  </a:lnTo>
                  <a:close/>
                  <a:moveTo>
                    <a:pt x="1284224" y="879729"/>
                  </a:moveTo>
                  <a:lnTo>
                    <a:pt x="1284224" y="955929"/>
                  </a:lnTo>
                  <a:lnTo>
                    <a:pt x="1246124" y="955929"/>
                  </a:lnTo>
                  <a:lnTo>
                    <a:pt x="1246124" y="879729"/>
                  </a:lnTo>
                  <a:close/>
                  <a:moveTo>
                    <a:pt x="1246124" y="1032256"/>
                  </a:moveTo>
                  <a:lnTo>
                    <a:pt x="1246124" y="1108456"/>
                  </a:lnTo>
                  <a:lnTo>
                    <a:pt x="1208024" y="1108456"/>
                  </a:lnTo>
                  <a:lnTo>
                    <a:pt x="1208024" y="1032256"/>
                  </a:lnTo>
                  <a:close/>
                  <a:moveTo>
                    <a:pt x="1208024" y="1184783"/>
                  </a:moveTo>
                  <a:lnTo>
                    <a:pt x="1208024" y="1260983"/>
                  </a:lnTo>
                  <a:lnTo>
                    <a:pt x="1169924" y="1260983"/>
                  </a:lnTo>
                  <a:lnTo>
                    <a:pt x="1169924" y="1184783"/>
                  </a:lnTo>
                  <a:close/>
                  <a:moveTo>
                    <a:pt x="1169924" y="1337310"/>
                  </a:moveTo>
                  <a:lnTo>
                    <a:pt x="1169924" y="1413510"/>
                  </a:lnTo>
                  <a:lnTo>
                    <a:pt x="1131824" y="1413510"/>
                  </a:lnTo>
                  <a:lnTo>
                    <a:pt x="1131824" y="1337310"/>
                  </a:lnTo>
                  <a:close/>
                  <a:moveTo>
                    <a:pt x="1131824" y="1489837"/>
                  </a:moveTo>
                  <a:lnTo>
                    <a:pt x="1131824" y="1566037"/>
                  </a:lnTo>
                  <a:lnTo>
                    <a:pt x="1093724" y="1566037"/>
                  </a:lnTo>
                  <a:lnTo>
                    <a:pt x="1093724" y="1489837"/>
                  </a:lnTo>
                  <a:close/>
                  <a:moveTo>
                    <a:pt x="1093724" y="1642364"/>
                  </a:moveTo>
                  <a:lnTo>
                    <a:pt x="1093724" y="1718564"/>
                  </a:lnTo>
                  <a:lnTo>
                    <a:pt x="1055624" y="1718564"/>
                  </a:lnTo>
                  <a:lnTo>
                    <a:pt x="1055624" y="1642364"/>
                  </a:lnTo>
                  <a:close/>
                  <a:moveTo>
                    <a:pt x="1055624" y="1794891"/>
                  </a:moveTo>
                  <a:lnTo>
                    <a:pt x="1055624" y="1871091"/>
                  </a:lnTo>
                  <a:lnTo>
                    <a:pt x="1017524" y="1871091"/>
                  </a:lnTo>
                  <a:lnTo>
                    <a:pt x="1017524" y="1794891"/>
                  </a:lnTo>
                  <a:close/>
                  <a:moveTo>
                    <a:pt x="1017524" y="1947418"/>
                  </a:moveTo>
                  <a:lnTo>
                    <a:pt x="1017524" y="2023618"/>
                  </a:lnTo>
                  <a:lnTo>
                    <a:pt x="979424" y="2023618"/>
                  </a:lnTo>
                  <a:lnTo>
                    <a:pt x="979424" y="1947418"/>
                  </a:lnTo>
                  <a:close/>
                  <a:moveTo>
                    <a:pt x="979424" y="2099945"/>
                  </a:moveTo>
                  <a:lnTo>
                    <a:pt x="979424" y="2176145"/>
                  </a:lnTo>
                  <a:lnTo>
                    <a:pt x="941324" y="2176145"/>
                  </a:lnTo>
                  <a:lnTo>
                    <a:pt x="941324" y="2099945"/>
                  </a:lnTo>
                  <a:close/>
                  <a:moveTo>
                    <a:pt x="941324" y="2252472"/>
                  </a:moveTo>
                  <a:lnTo>
                    <a:pt x="941324" y="2328672"/>
                  </a:lnTo>
                  <a:lnTo>
                    <a:pt x="903224" y="2328672"/>
                  </a:lnTo>
                  <a:lnTo>
                    <a:pt x="903224" y="2252472"/>
                  </a:lnTo>
                  <a:close/>
                  <a:moveTo>
                    <a:pt x="903224" y="2404999"/>
                  </a:moveTo>
                  <a:lnTo>
                    <a:pt x="903224" y="2481199"/>
                  </a:lnTo>
                  <a:lnTo>
                    <a:pt x="865124" y="2481199"/>
                  </a:lnTo>
                  <a:lnTo>
                    <a:pt x="865124" y="2404999"/>
                  </a:lnTo>
                  <a:close/>
                  <a:moveTo>
                    <a:pt x="865124" y="2557526"/>
                  </a:moveTo>
                  <a:lnTo>
                    <a:pt x="865124" y="2633726"/>
                  </a:lnTo>
                  <a:lnTo>
                    <a:pt x="827024" y="2633726"/>
                  </a:lnTo>
                  <a:lnTo>
                    <a:pt x="827024" y="2557526"/>
                  </a:lnTo>
                  <a:close/>
                  <a:moveTo>
                    <a:pt x="827024" y="2710053"/>
                  </a:moveTo>
                  <a:lnTo>
                    <a:pt x="827024" y="2786253"/>
                  </a:lnTo>
                  <a:lnTo>
                    <a:pt x="788924" y="2786253"/>
                  </a:lnTo>
                  <a:lnTo>
                    <a:pt x="788924" y="2710053"/>
                  </a:lnTo>
                  <a:close/>
                  <a:moveTo>
                    <a:pt x="788924" y="2862580"/>
                  </a:moveTo>
                  <a:lnTo>
                    <a:pt x="788924" y="2938780"/>
                  </a:lnTo>
                  <a:lnTo>
                    <a:pt x="750824" y="2938780"/>
                  </a:lnTo>
                  <a:lnTo>
                    <a:pt x="750824" y="2862580"/>
                  </a:lnTo>
                  <a:close/>
                  <a:moveTo>
                    <a:pt x="750824" y="3015107"/>
                  </a:moveTo>
                  <a:lnTo>
                    <a:pt x="750824" y="3091307"/>
                  </a:lnTo>
                  <a:lnTo>
                    <a:pt x="712724" y="3091307"/>
                  </a:lnTo>
                  <a:lnTo>
                    <a:pt x="712724" y="3015107"/>
                  </a:lnTo>
                  <a:close/>
                  <a:moveTo>
                    <a:pt x="693674" y="3149219"/>
                  </a:moveTo>
                  <a:cubicBezTo>
                    <a:pt x="667766" y="3149219"/>
                    <a:pt x="641985" y="3148457"/>
                    <a:pt x="616331" y="3147060"/>
                  </a:cubicBezTo>
                  <a:lnTo>
                    <a:pt x="618490" y="3108960"/>
                  </a:lnTo>
                  <a:cubicBezTo>
                    <a:pt x="643382" y="3110357"/>
                    <a:pt x="668401" y="3111119"/>
                    <a:pt x="693674" y="3111119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127"/>
              <a:ext cx="1455674" cy="3148965"/>
            </a:xfrm>
            <a:custGeom>
              <a:avLst/>
              <a:gdLst/>
              <a:ahLst/>
              <a:cxnLst/>
              <a:rect l="l" t="t" r="r" b="b"/>
              <a:pathLst>
                <a:path w="1455674" h="3148965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55674" y="3148965"/>
                  </a:moveTo>
                  <a:cubicBezTo>
                    <a:pt x="1429766" y="3148965"/>
                    <a:pt x="1403985" y="3148203"/>
                    <a:pt x="1378331" y="3146806"/>
                  </a:cubicBezTo>
                  <a:lnTo>
                    <a:pt x="1380490" y="3108706"/>
                  </a:lnTo>
                  <a:cubicBezTo>
                    <a:pt x="1405382" y="3110103"/>
                    <a:pt x="1430401" y="3110865"/>
                    <a:pt x="1455674" y="3110865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6200300" y="3758625"/>
            <a:ext cx="1104113" cy="2333273"/>
            <a:chOff x="0" y="0"/>
            <a:chExt cx="1472150" cy="3111030"/>
          </a:xfrm>
        </p:grpSpPr>
        <p:sp>
          <p:nvSpPr>
            <p:cNvPr id="14" name="Freeform 14"/>
            <p:cNvSpPr/>
            <p:nvPr/>
          </p:nvSpPr>
          <p:spPr>
            <a:xfrm>
              <a:off x="0" y="127"/>
              <a:ext cx="1474724" cy="3149219"/>
            </a:xfrm>
            <a:custGeom>
              <a:avLst/>
              <a:gdLst/>
              <a:ahLst/>
              <a:cxnLst/>
              <a:rect l="l" t="t" r="r" b="b"/>
              <a:pathLst>
                <a:path w="1474724" h="3149219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74724" y="117094"/>
                  </a:moveTo>
                  <a:lnTo>
                    <a:pt x="1474724" y="193294"/>
                  </a:lnTo>
                  <a:lnTo>
                    <a:pt x="1436624" y="193294"/>
                  </a:lnTo>
                  <a:lnTo>
                    <a:pt x="1436624" y="117094"/>
                  </a:lnTo>
                  <a:close/>
                  <a:moveTo>
                    <a:pt x="1436624" y="269621"/>
                  </a:moveTo>
                  <a:lnTo>
                    <a:pt x="1436624" y="345821"/>
                  </a:lnTo>
                  <a:lnTo>
                    <a:pt x="1398524" y="345821"/>
                  </a:lnTo>
                  <a:lnTo>
                    <a:pt x="1398524" y="269621"/>
                  </a:lnTo>
                  <a:close/>
                  <a:moveTo>
                    <a:pt x="1398524" y="422148"/>
                  </a:moveTo>
                  <a:lnTo>
                    <a:pt x="1398524" y="498348"/>
                  </a:lnTo>
                  <a:lnTo>
                    <a:pt x="1360424" y="498348"/>
                  </a:lnTo>
                  <a:lnTo>
                    <a:pt x="1360424" y="422148"/>
                  </a:lnTo>
                  <a:close/>
                  <a:moveTo>
                    <a:pt x="1360424" y="574675"/>
                  </a:moveTo>
                  <a:lnTo>
                    <a:pt x="1360424" y="650875"/>
                  </a:lnTo>
                  <a:lnTo>
                    <a:pt x="1322324" y="650875"/>
                  </a:lnTo>
                  <a:lnTo>
                    <a:pt x="1322324" y="574675"/>
                  </a:lnTo>
                  <a:close/>
                  <a:moveTo>
                    <a:pt x="1322324" y="727202"/>
                  </a:moveTo>
                  <a:lnTo>
                    <a:pt x="1322324" y="803402"/>
                  </a:lnTo>
                  <a:lnTo>
                    <a:pt x="1284224" y="803402"/>
                  </a:lnTo>
                  <a:lnTo>
                    <a:pt x="1284224" y="727202"/>
                  </a:lnTo>
                  <a:close/>
                  <a:moveTo>
                    <a:pt x="1284224" y="879729"/>
                  </a:moveTo>
                  <a:lnTo>
                    <a:pt x="1284224" y="955929"/>
                  </a:lnTo>
                  <a:lnTo>
                    <a:pt x="1246124" y="955929"/>
                  </a:lnTo>
                  <a:lnTo>
                    <a:pt x="1246124" y="879729"/>
                  </a:lnTo>
                  <a:close/>
                  <a:moveTo>
                    <a:pt x="1246124" y="1032256"/>
                  </a:moveTo>
                  <a:lnTo>
                    <a:pt x="1246124" y="1108456"/>
                  </a:lnTo>
                  <a:lnTo>
                    <a:pt x="1208024" y="1108456"/>
                  </a:lnTo>
                  <a:lnTo>
                    <a:pt x="1208024" y="1032256"/>
                  </a:lnTo>
                  <a:close/>
                  <a:moveTo>
                    <a:pt x="1208024" y="1184783"/>
                  </a:moveTo>
                  <a:lnTo>
                    <a:pt x="1208024" y="1260983"/>
                  </a:lnTo>
                  <a:lnTo>
                    <a:pt x="1169924" y="1260983"/>
                  </a:lnTo>
                  <a:lnTo>
                    <a:pt x="1169924" y="1184783"/>
                  </a:lnTo>
                  <a:close/>
                  <a:moveTo>
                    <a:pt x="1169924" y="1337310"/>
                  </a:moveTo>
                  <a:lnTo>
                    <a:pt x="1169924" y="1413510"/>
                  </a:lnTo>
                  <a:lnTo>
                    <a:pt x="1131824" y="1413510"/>
                  </a:lnTo>
                  <a:lnTo>
                    <a:pt x="1131824" y="1337310"/>
                  </a:lnTo>
                  <a:close/>
                  <a:moveTo>
                    <a:pt x="1131824" y="1489837"/>
                  </a:moveTo>
                  <a:lnTo>
                    <a:pt x="1131824" y="1566037"/>
                  </a:lnTo>
                  <a:lnTo>
                    <a:pt x="1093724" y="1566037"/>
                  </a:lnTo>
                  <a:lnTo>
                    <a:pt x="1093724" y="1489837"/>
                  </a:lnTo>
                  <a:close/>
                  <a:moveTo>
                    <a:pt x="1093724" y="1642364"/>
                  </a:moveTo>
                  <a:lnTo>
                    <a:pt x="1093724" y="1718564"/>
                  </a:lnTo>
                  <a:lnTo>
                    <a:pt x="1055624" y="1718564"/>
                  </a:lnTo>
                  <a:lnTo>
                    <a:pt x="1055624" y="1642364"/>
                  </a:lnTo>
                  <a:close/>
                  <a:moveTo>
                    <a:pt x="1055624" y="1794891"/>
                  </a:moveTo>
                  <a:lnTo>
                    <a:pt x="1055624" y="1871091"/>
                  </a:lnTo>
                  <a:lnTo>
                    <a:pt x="1017524" y="1871091"/>
                  </a:lnTo>
                  <a:lnTo>
                    <a:pt x="1017524" y="1794891"/>
                  </a:lnTo>
                  <a:close/>
                  <a:moveTo>
                    <a:pt x="1017524" y="1947418"/>
                  </a:moveTo>
                  <a:lnTo>
                    <a:pt x="1017524" y="2023618"/>
                  </a:lnTo>
                  <a:lnTo>
                    <a:pt x="979424" y="2023618"/>
                  </a:lnTo>
                  <a:lnTo>
                    <a:pt x="979424" y="1947418"/>
                  </a:lnTo>
                  <a:close/>
                  <a:moveTo>
                    <a:pt x="979424" y="2099945"/>
                  </a:moveTo>
                  <a:lnTo>
                    <a:pt x="979424" y="2176145"/>
                  </a:lnTo>
                  <a:lnTo>
                    <a:pt x="941324" y="2176145"/>
                  </a:lnTo>
                  <a:lnTo>
                    <a:pt x="941324" y="2099945"/>
                  </a:lnTo>
                  <a:close/>
                  <a:moveTo>
                    <a:pt x="941324" y="2252472"/>
                  </a:moveTo>
                  <a:lnTo>
                    <a:pt x="941324" y="2328672"/>
                  </a:lnTo>
                  <a:lnTo>
                    <a:pt x="903224" y="2328672"/>
                  </a:lnTo>
                  <a:lnTo>
                    <a:pt x="903224" y="2252472"/>
                  </a:lnTo>
                  <a:close/>
                  <a:moveTo>
                    <a:pt x="903224" y="2404999"/>
                  </a:moveTo>
                  <a:lnTo>
                    <a:pt x="903224" y="2481199"/>
                  </a:lnTo>
                  <a:lnTo>
                    <a:pt x="865124" y="2481199"/>
                  </a:lnTo>
                  <a:lnTo>
                    <a:pt x="865124" y="2404999"/>
                  </a:lnTo>
                  <a:close/>
                  <a:moveTo>
                    <a:pt x="865124" y="2557526"/>
                  </a:moveTo>
                  <a:lnTo>
                    <a:pt x="865124" y="2633726"/>
                  </a:lnTo>
                  <a:lnTo>
                    <a:pt x="827024" y="2633726"/>
                  </a:lnTo>
                  <a:lnTo>
                    <a:pt x="827024" y="2557526"/>
                  </a:lnTo>
                  <a:close/>
                  <a:moveTo>
                    <a:pt x="827024" y="2710053"/>
                  </a:moveTo>
                  <a:lnTo>
                    <a:pt x="827024" y="2786253"/>
                  </a:lnTo>
                  <a:lnTo>
                    <a:pt x="788924" y="2786253"/>
                  </a:lnTo>
                  <a:lnTo>
                    <a:pt x="788924" y="2710053"/>
                  </a:lnTo>
                  <a:close/>
                  <a:moveTo>
                    <a:pt x="788924" y="2862580"/>
                  </a:moveTo>
                  <a:lnTo>
                    <a:pt x="788924" y="2938780"/>
                  </a:lnTo>
                  <a:lnTo>
                    <a:pt x="750824" y="2938780"/>
                  </a:lnTo>
                  <a:lnTo>
                    <a:pt x="750824" y="2862580"/>
                  </a:lnTo>
                  <a:close/>
                  <a:moveTo>
                    <a:pt x="750824" y="3015107"/>
                  </a:moveTo>
                  <a:lnTo>
                    <a:pt x="750824" y="3091307"/>
                  </a:lnTo>
                  <a:lnTo>
                    <a:pt x="712724" y="3091307"/>
                  </a:lnTo>
                  <a:lnTo>
                    <a:pt x="712724" y="3015107"/>
                  </a:lnTo>
                  <a:close/>
                  <a:moveTo>
                    <a:pt x="693674" y="3149219"/>
                  </a:moveTo>
                  <a:cubicBezTo>
                    <a:pt x="667766" y="3149219"/>
                    <a:pt x="641985" y="3148457"/>
                    <a:pt x="616331" y="3147060"/>
                  </a:cubicBezTo>
                  <a:lnTo>
                    <a:pt x="618490" y="3108960"/>
                  </a:lnTo>
                  <a:cubicBezTo>
                    <a:pt x="643382" y="3110357"/>
                    <a:pt x="668401" y="3111119"/>
                    <a:pt x="693674" y="3111119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27"/>
              <a:ext cx="1455674" cy="3148965"/>
            </a:xfrm>
            <a:custGeom>
              <a:avLst/>
              <a:gdLst/>
              <a:ahLst/>
              <a:cxnLst/>
              <a:rect l="l" t="t" r="r" b="b"/>
              <a:pathLst>
                <a:path w="1455674" h="3148965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55674" y="3148965"/>
                  </a:moveTo>
                  <a:cubicBezTo>
                    <a:pt x="1429766" y="3148965"/>
                    <a:pt x="1403985" y="3148203"/>
                    <a:pt x="1378331" y="3146806"/>
                  </a:cubicBezTo>
                  <a:lnTo>
                    <a:pt x="1380490" y="3108706"/>
                  </a:lnTo>
                  <a:cubicBezTo>
                    <a:pt x="1405382" y="3110103"/>
                    <a:pt x="1430401" y="3110865"/>
                    <a:pt x="1455674" y="3110865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1857439" y="3758625"/>
            <a:ext cx="1104113" cy="2333273"/>
            <a:chOff x="0" y="0"/>
            <a:chExt cx="1472150" cy="3111030"/>
          </a:xfrm>
        </p:grpSpPr>
        <p:sp>
          <p:nvSpPr>
            <p:cNvPr id="17" name="Freeform 17"/>
            <p:cNvSpPr/>
            <p:nvPr/>
          </p:nvSpPr>
          <p:spPr>
            <a:xfrm>
              <a:off x="0" y="127"/>
              <a:ext cx="1474724" cy="3149219"/>
            </a:xfrm>
            <a:custGeom>
              <a:avLst/>
              <a:gdLst/>
              <a:ahLst/>
              <a:cxnLst/>
              <a:rect l="l" t="t" r="r" b="b"/>
              <a:pathLst>
                <a:path w="1474724" h="3149219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74724" y="117094"/>
                  </a:moveTo>
                  <a:lnTo>
                    <a:pt x="1474724" y="193294"/>
                  </a:lnTo>
                  <a:lnTo>
                    <a:pt x="1436624" y="193294"/>
                  </a:lnTo>
                  <a:lnTo>
                    <a:pt x="1436624" y="117094"/>
                  </a:lnTo>
                  <a:close/>
                  <a:moveTo>
                    <a:pt x="1436624" y="269621"/>
                  </a:moveTo>
                  <a:lnTo>
                    <a:pt x="1436624" y="345821"/>
                  </a:lnTo>
                  <a:lnTo>
                    <a:pt x="1398524" y="345821"/>
                  </a:lnTo>
                  <a:lnTo>
                    <a:pt x="1398524" y="269621"/>
                  </a:lnTo>
                  <a:close/>
                  <a:moveTo>
                    <a:pt x="1398524" y="422148"/>
                  </a:moveTo>
                  <a:lnTo>
                    <a:pt x="1398524" y="498348"/>
                  </a:lnTo>
                  <a:lnTo>
                    <a:pt x="1360424" y="498348"/>
                  </a:lnTo>
                  <a:lnTo>
                    <a:pt x="1360424" y="422148"/>
                  </a:lnTo>
                  <a:close/>
                  <a:moveTo>
                    <a:pt x="1360424" y="574675"/>
                  </a:moveTo>
                  <a:lnTo>
                    <a:pt x="1360424" y="650875"/>
                  </a:lnTo>
                  <a:lnTo>
                    <a:pt x="1322324" y="650875"/>
                  </a:lnTo>
                  <a:lnTo>
                    <a:pt x="1322324" y="574675"/>
                  </a:lnTo>
                  <a:close/>
                  <a:moveTo>
                    <a:pt x="1322324" y="727202"/>
                  </a:moveTo>
                  <a:lnTo>
                    <a:pt x="1322324" y="803402"/>
                  </a:lnTo>
                  <a:lnTo>
                    <a:pt x="1284224" y="803402"/>
                  </a:lnTo>
                  <a:lnTo>
                    <a:pt x="1284224" y="727202"/>
                  </a:lnTo>
                  <a:close/>
                  <a:moveTo>
                    <a:pt x="1284224" y="879729"/>
                  </a:moveTo>
                  <a:lnTo>
                    <a:pt x="1284224" y="955929"/>
                  </a:lnTo>
                  <a:lnTo>
                    <a:pt x="1246124" y="955929"/>
                  </a:lnTo>
                  <a:lnTo>
                    <a:pt x="1246124" y="879729"/>
                  </a:lnTo>
                  <a:close/>
                  <a:moveTo>
                    <a:pt x="1246124" y="1032256"/>
                  </a:moveTo>
                  <a:lnTo>
                    <a:pt x="1246124" y="1108456"/>
                  </a:lnTo>
                  <a:lnTo>
                    <a:pt x="1208024" y="1108456"/>
                  </a:lnTo>
                  <a:lnTo>
                    <a:pt x="1208024" y="1032256"/>
                  </a:lnTo>
                  <a:close/>
                  <a:moveTo>
                    <a:pt x="1208024" y="1184783"/>
                  </a:moveTo>
                  <a:lnTo>
                    <a:pt x="1208024" y="1260983"/>
                  </a:lnTo>
                  <a:lnTo>
                    <a:pt x="1169924" y="1260983"/>
                  </a:lnTo>
                  <a:lnTo>
                    <a:pt x="1169924" y="1184783"/>
                  </a:lnTo>
                  <a:close/>
                  <a:moveTo>
                    <a:pt x="1169924" y="1337310"/>
                  </a:moveTo>
                  <a:lnTo>
                    <a:pt x="1169924" y="1413510"/>
                  </a:lnTo>
                  <a:lnTo>
                    <a:pt x="1131824" y="1413510"/>
                  </a:lnTo>
                  <a:lnTo>
                    <a:pt x="1131824" y="1337310"/>
                  </a:lnTo>
                  <a:close/>
                  <a:moveTo>
                    <a:pt x="1131824" y="1489837"/>
                  </a:moveTo>
                  <a:lnTo>
                    <a:pt x="1131824" y="1566037"/>
                  </a:lnTo>
                  <a:lnTo>
                    <a:pt x="1093724" y="1566037"/>
                  </a:lnTo>
                  <a:lnTo>
                    <a:pt x="1093724" y="1489837"/>
                  </a:lnTo>
                  <a:close/>
                  <a:moveTo>
                    <a:pt x="1093724" y="1642364"/>
                  </a:moveTo>
                  <a:lnTo>
                    <a:pt x="1093724" y="1718564"/>
                  </a:lnTo>
                  <a:lnTo>
                    <a:pt x="1055624" y="1718564"/>
                  </a:lnTo>
                  <a:lnTo>
                    <a:pt x="1055624" y="1642364"/>
                  </a:lnTo>
                  <a:close/>
                  <a:moveTo>
                    <a:pt x="1055624" y="1794891"/>
                  </a:moveTo>
                  <a:lnTo>
                    <a:pt x="1055624" y="1871091"/>
                  </a:lnTo>
                  <a:lnTo>
                    <a:pt x="1017524" y="1871091"/>
                  </a:lnTo>
                  <a:lnTo>
                    <a:pt x="1017524" y="1794891"/>
                  </a:lnTo>
                  <a:close/>
                  <a:moveTo>
                    <a:pt x="1017524" y="1947418"/>
                  </a:moveTo>
                  <a:lnTo>
                    <a:pt x="1017524" y="2023618"/>
                  </a:lnTo>
                  <a:lnTo>
                    <a:pt x="979424" y="2023618"/>
                  </a:lnTo>
                  <a:lnTo>
                    <a:pt x="979424" y="1947418"/>
                  </a:lnTo>
                  <a:close/>
                  <a:moveTo>
                    <a:pt x="979424" y="2099945"/>
                  </a:moveTo>
                  <a:lnTo>
                    <a:pt x="979424" y="2176145"/>
                  </a:lnTo>
                  <a:lnTo>
                    <a:pt x="941324" y="2176145"/>
                  </a:lnTo>
                  <a:lnTo>
                    <a:pt x="941324" y="2099945"/>
                  </a:lnTo>
                  <a:close/>
                  <a:moveTo>
                    <a:pt x="941324" y="2252472"/>
                  </a:moveTo>
                  <a:lnTo>
                    <a:pt x="941324" y="2328672"/>
                  </a:lnTo>
                  <a:lnTo>
                    <a:pt x="903224" y="2328672"/>
                  </a:lnTo>
                  <a:lnTo>
                    <a:pt x="903224" y="2252472"/>
                  </a:lnTo>
                  <a:close/>
                  <a:moveTo>
                    <a:pt x="903224" y="2404999"/>
                  </a:moveTo>
                  <a:lnTo>
                    <a:pt x="903224" y="2481199"/>
                  </a:lnTo>
                  <a:lnTo>
                    <a:pt x="865124" y="2481199"/>
                  </a:lnTo>
                  <a:lnTo>
                    <a:pt x="865124" y="2404999"/>
                  </a:lnTo>
                  <a:close/>
                  <a:moveTo>
                    <a:pt x="865124" y="2557526"/>
                  </a:moveTo>
                  <a:lnTo>
                    <a:pt x="865124" y="2633726"/>
                  </a:lnTo>
                  <a:lnTo>
                    <a:pt x="827024" y="2633726"/>
                  </a:lnTo>
                  <a:lnTo>
                    <a:pt x="827024" y="2557526"/>
                  </a:lnTo>
                  <a:close/>
                  <a:moveTo>
                    <a:pt x="827024" y="2710053"/>
                  </a:moveTo>
                  <a:lnTo>
                    <a:pt x="827024" y="2786253"/>
                  </a:lnTo>
                  <a:lnTo>
                    <a:pt x="788924" y="2786253"/>
                  </a:lnTo>
                  <a:lnTo>
                    <a:pt x="788924" y="2710053"/>
                  </a:lnTo>
                  <a:close/>
                  <a:moveTo>
                    <a:pt x="788924" y="2862580"/>
                  </a:moveTo>
                  <a:lnTo>
                    <a:pt x="788924" y="2938780"/>
                  </a:lnTo>
                  <a:lnTo>
                    <a:pt x="750824" y="2938780"/>
                  </a:lnTo>
                  <a:lnTo>
                    <a:pt x="750824" y="2862580"/>
                  </a:lnTo>
                  <a:close/>
                  <a:moveTo>
                    <a:pt x="750824" y="3015107"/>
                  </a:moveTo>
                  <a:lnTo>
                    <a:pt x="750824" y="3091307"/>
                  </a:lnTo>
                  <a:lnTo>
                    <a:pt x="712724" y="3091307"/>
                  </a:lnTo>
                  <a:lnTo>
                    <a:pt x="712724" y="3015107"/>
                  </a:lnTo>
                  <a:close/>
                  <a:moveTo>
                    <a:pt x="693674" y="3149219"/>
                  </a:moveTo>
                  <a:cubicBezTo>
                    <a:pt x="667766" y="3149219"/>
                    <a:pt x="641985" y="3148457"/>
                    <a:pt x="616331" y="3147060"/>
                  </a:cubicBezTo>
                  <a:lnTo>
                    <a:pt x="618490" y="3108960"/>
                  </a:lnTo>
                  <a:cubicBezTo>
                    <a:pt x="643382" y="3110357"/>
                    <a:pt x="668401" y="3111119"/>
                    <a:pt x="693674" y="3111119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127"/>
              <a:ext cx="1455674" cy="3148965"/>
            </a:xfrm>
            <a:custGeom>
              <a:avLst/>
              <a:gdLst/>
              <a:ahLst/>
              <a:cxnLst/>
              <a:rect l="l" t="t" r="r" b="b"/>
              <a:pathLst>
                <a:path w="1455674" h="3148965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55674" y="3148965"/>
                  </a:moveTo>
                  <a:cubicBezTo>
                    <a:pt x="1429766" y="3148965"/>
                    <a:pt x="1403985" y="3148203"/>
                    <a:pt x="1378331" y="3146806"/>
                  </a:cubicBezTo>
                  <a:lnTo>
                    <a:pt x="1380490" y="3108706"/>
                  </a:lnTo>
                  <a:cubicBezTo>
                    <a:pt x="1405382" y="3110103"/>
                    <a:pt x="1430401" y="3110865"/>
                    <a:pt x="1455674" y="3110865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5400000">
            <a:off x="10733848" y="3758625"/>
            <a:ext cx="1104113" cy="2333273"/>
            <a:chOff x="0" y="0"/>
            <a:chExt cx="1472150" cy="3111030"/>
          </a:xfrm>
        </p:grpSpPr>
        <p:sp>
          <p:nvSpPr>
            <p:cNvPr id="20" name="Freeform 20"/>
            <p:cNvSpPr/>
            <p:nvPr/>
          </p:nvSpPr>
          <p:spPr>
            <a:xfrm>
              <a:off x="0" y="127"/>
              <a:ext cx="1474724" cy="3149219"/>
            </a:xfrm>
            <a:custGeom>
              <a:avLst/>
              <a:gdLst/>
              <a:ahLst/>
              <a:cxnLst/>
              <a:rect l="l" t="t" r="r" b="b"/>
              <a:pathLst>
                <a:path w="1474724" h="3149219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74724" y="117094"/>
                  </a:moveTo>
                  <a:lnTo>
                    <a:pt x="1474724" y="193294"/>
                  </a:lnTo>
                  <a:lnTo>
                    <a:pt x="1436624" y="193294"/>
                  </a:lnTo>
                  <a:lnTo>
                    <a:pt x="1436624" y="117094"/>
                  </a:lnTo>
                  <a:close/>
                  <a:moveTo>
                    <a:pt x="1436624" y="269621"/>
                  </a:moveTo>
                  <a:lnTo>
                    <a:pt x="1436624" y="345821"/>
                  </a:lnTo>
                  <a:lnTo>
                    <a:pt x="1398524" y="345821"/>
                  </a:lnTo>
                  <a:lnTo>
                    <a:pt x="1398524" y="269621"/>
                  </a:lnTo>
                  <a:close/>
                  <a:moveTo>
                    <a:pt x="1398524" y="422148"/>
                  </a:moveTo>
                  <a:lnTo>
                    <a:pt x="1398524" y="498348"/>
                  </a:lnTo>
                  <a:lnTo>
                    <a:pt x="1360424" y="498348"/>
                  </a:lnTo>
                  <a:lnTo>
                    <a:pt x="1360424" y="422148"/>
                  </a:lnTo>
                  <a:close/>
                  <a:moveTo>
                    <a:pt x="1360424" y="574675"/>
                  </a:moveTo>
                  <a:lnTo>
                    <a:pt x="1360424" y="650875"/>
                  </a:lnTo>
                  <a:lnTo>
                    <a:pt x="1322324" y="650875"/>
                  </a:lnTo>
                  <a:lnTo>
                    <a:pt x="1322324" y="574675"/>
                  </a:lnTo>
                  <a:close/>
                  <a:moveTo>
                    <a:pt x="1322324" y="727202"/>
                  </a:moveTo>
                  <a:lnTo>
                    <a:pt x="1322324" y="803402"/>
                  </a:lnTo>
                  <a:lnTo>
                    <a:pt x="1284224" y="803402"/>
                  </a:lnTo>
                  <a:lnTo>
                    <a:pt x="1284224" y="727202"/>
                  </a:lnTo>
                  <a:close/>
                  <a:moveTo>
                    <a:pt x="1284224" y="879729"/>
                  </a:moveTo>
                  <a:lnTo>
                    <a:pt x="1284224" y="955929"/>
                  </a:lnTo>
                  <a:lnTo>
                    <a:pt x="1246124" y="955929"/>
                  </a:lnTo>
                  <a:lnTo>
                    <a:pt x="1246124" y="879729"/>
                  </a:lnTo>
                  <a:close/>
                  <a:moveTo>
                    <a:pt x="1246124" y="1032256"/>
                  </a:moveTo>
                  <a:lnTo>
                    <a:pt x="1246124" y="1108456"/>
                  </a:lnTo>
                  <a:lnTo>
                    <a:pt x="1208024" y="1108456"/>
                  </a:lnTo>
                  <a:lnTo>
                    <a:pt x="1208024" y="1032256"/>
                  </a:lnTo>
                  <a:close/>
                  <a:moveTo>
                    <a:pt x="1208024" y="1184783"/>
                  </a:moveTo>
                  <a:lnTo>
                    <a:pt x="1208024" y="1260983"/>
                  </a:lnTo>
                  <a:lnTo>
                    <a:pt x="1169924" y="1260983"/>
                  </a:lnTo>
                  <a:lnTo>
                    <a:pt x="1169924" y="1184783"/>
                  </a:lnTo>
                  <a:close/>
                  <a:moveTo>
                    <a:pt x="1169924" y="1337310"/>
                  </a:moveTo>
                  <a:lnTo>
                    <a:pt x="1169924" y="1413510"/>
                  </a:lnTo>
                  <a:lnTo>
                    <a:pt x="1131824" y="1413510"/>
                  </a:lnTo>
                  <a:lnTo>
                    <a:pt x="1131824" y="1337310"/>
                  </a:lnTo>
                  <a:close/>
                  <a:moveTo>
                    <a:pt x="1131824" y="1489837"/>
                  </a:moveTo>
                  <a:lnTo>
                    <a:pt x="1131824" y="1566037"/>
                  </a:lnTo>
                  <a:lnTo>
                    <a:pt x="1093724" y="1566037"/>
                  </a:lnTo>
                  <a:lnTo>
                    <a:pt x="1093724" y="1489837"/>
                  </a:lnTo>
                  <a:close/>
                  <a:moveTo>
                    <a:pt x="1093724" y="1642364"/>
                  </a:moveTo>
                  <a:lnTo>
                    <a:pt x="1093724" y="1718564"/>
                  </a:lnTo>
                  <a:lnTo>
                    <a:pt x="1055624" y="1718564"/>
                  </a:lnTo>
                  <a:lnTo>
                    <a:pt x="1055624" y="1642364"/>
                  </a:lnTo>
                  <a:close/>
                  <a:moveTo>
                    <a:pt x="1055624" y="1794891"/>
                  </a:moveTo>
                  <a:lnTo>
                    <a:pt x="1055624" y="1871091"/>
                  </a:lnTo>
                  <a:lnTo>
                    <a:pt x="1017524" y="1871091"/>
                  </a:lnTo>
                  <a:lnTo>
                    <a:pt x="1017524" y="1794891"/>
                  </a:lnTo>
                  <a:close/>
                  <a:moveTo>
                    <a:pt x="1017524" y="1947418"/>
                  </a:moveTo>
                  <a:lnTo>
                    <a:pt x="1017524" y="2023618"/>
                  </a:lnTo>
                  <a:lnTo>
                    <a:pt x="979424" y="2023618"/>
                  </a:lnTo>
                  <a:lnTo>
                    <a:pt x="979424" y="1947418"/>
                  </a:lnTo>
                  <a:close/>
                  <a:moveTo>
                    <a:pt x="979424" y="2099945"/>
                  </a:moveTo>
                  <a:lnTo>
                    <a:pt x="979424" y="2176145"/>
                  </a:lnTo>
                  <a:lnTo>
                    <a:pt x="941324" y="2176145"/>
                  </a:lnTo>
                  <a:lnTo>
                    <a:pt x="941324" y="2099945"/>
                  </a:lnTo>
                  <a:close/>
                  <a:moveTo>
                    <a:pt x="941324" y="2252472"/>
                  </a:moveTo>
                  <a:lnTo>
                    <a:pt x="941324" y="2328672"/>
                  </a:lnTo>
                  <a:lnTo>
                    <a:pt x="903224" y="2328672"/>
                  </a:lnTo>
                  <a:lnTo>
                    <a:pt x="903224" y="2252472"/>
                  </a:lnTo>
                  <a:close/>
                  <a:moveTo>
                    <a:pt x="903224" y="2404999"/>
                  </a:moveTo>
                  <a:lnTo>
                    <a:pt x="903224" y="2481199"/>
                  </a:lnTo>
                  <a:lnTo>
                    <a:pt x="865124" y="2481199"/>
                  </a:lnTo>
                  <a:lnTo>
                    <a:pt x="865124" y="2404999"/>
                  </a:lnTo>
                  <a:close/>
                  <a:moveTo>
                    <a:pt x="865124" y="2557526"/>
                  </a:moveTo>
                  <a:lnTo>
                    <a:pt x="865124" y="2633726"/>
                  </a:lnTo>
                  <a:lnTo>
                    <a:pt x="827024" y="2633726"/>
                  </a:lnTo>
                  <a:lnTo>
                    <a:pt x="827024" y="2557526"/>
                  </a:lnTo>
                  <a:close/>
                  <a:moveTo>
                    <a:pt x="827024" y="2710053"/>
                  </a:moveTo>
                  <a:lnTo>
                    <a:pt x="827024" y="2786253"/>
                  </a:lnTo>
                  <a:lnTo>
                    <a:pt x="788924" y="2786253"/>
                  </a:lnTo>
                  <a:lnTo>
                    <a:pt x="788924" y="2710053"/>
                  </a:lnTo>
                  <a:close/>
                  <a:moveTo>
                    <a:pt x="788924" y="2862580"/>
                  </a:moveTo>
                  <a:lnTo>
                    <a:pt x="788924" y="2938780"/>
                  </a:lnTo>
                  <a:lnTo>
                    <a:pt x="750824" y="2938780"/>
                  </a:lnTo>
                  <a:lnTo>
                    <a:pt x="750824" y="2862580"/>
                  </a:lnTo>
                  <a:close/>
                  <a:moveTo>
                    <a:pt x="750824" y="3015107"/>
                  </a:moveTo>
                  <a:lnTo>
                    <a:pt x="750824" y="3091307"/>
                  </a:lnTo>
                  <a:lnTo>
                    <a:pt x="712724" y="3091307"/>
                  </a:lnTo>
                  <a:lnTo>
                    <a:pt x="712724" y="3015107"/>
                  </a:lnTo>
                  <a:close/>
                  <a:moveTo>
                    <a:pt x="693674" y="3149219"/>
                  </a:moveTo>
                  <a:cubicBezTo>
                    <a:pt x="667766" y="3149219"/>
                    <a:pt x="641985" y="3148457"/>
                    <a:pt x="616331" y="3147060"/>
                  </a:cubicBezTo>
                  <a:lnTo>
                    <a:pt x="618490" y="3108960"/>
                  </a:lnTo>
                  <a:cubicBezTo>
                    <a:pt x="643382" y="3110357"/>
                    <a:pt x="668401" y="3111119"/>
                    <a:pt x="693674" y="3111119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127"/>
              <a:ext cx="1455674" cy="3148965"/>
            </a:xfrm>
            <a:custGeom>
              <a:avLst/>
              <a:gdLst/>
              <a:ahLst/>
              <a:cxnLst/>
              <a:rect l="l" t="t" r="r" b="b"/>
              <a:pathLst>
                <a:path w="1455674" h="3148965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55674" y="3148965"/>
                  </a:moveTo>
                  <a:cubicBezTo>
                    <a:pt x="1429766" y="3148965"/>
                    <a:pt x="1403985" y="3148203"/>
                    <a:pt x="1378331" y="3146806"/>
                  </a:cubicBezTo>
                  <a:lnTo>
                    <a:pt x="1380490" y="3108706"/>
                  </a:lnTo>
                  <a:cubicBezTo>
                    <a:pt x="1405382" y="3110103"/>
                    <a:pt x="1430401" y="3110865"/>
                    <a:pt x="1455674" y="3110865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456366" y="6090939"/>
            <a:ext cx="4162894" cy="2910574"/>
            <a:chOff x="0" y="0"/>
            <a:chExt cx="5550526" cy="388076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550454" cy="3880733"/>
            </a:xfrm>
            <a:custGeom>
              <a:avLst/>
              <a:gdLst/>
              <a:ahLst/>
              <a:cxnLst/>
              <a:rect l="l" t="t" r="r" b="b"/>
              <a:pathLst>
                <a:path w="5550454" h="3880733">
                  <a:moveTo>
                    <a:pt x="0" y="0"/>
                  </a:moveTo>
                  <a:lnTo>
                    <a:pt x="5550454" y="0"/>
                  </a:lnTo>
                  <a:lnTo>
                    <a:pt x="5550454" y="3880733"/>
                  </a:lnTo>
                  <a:lnTo>
                    <a:pt x="0" y="3880733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550526" cy="389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001"/>
                </a:lnSpc>
              </a:pPr>
              <a:r>
                <a:rPr lang="en-US" sz="2501">
                  <a:solidFill>
                    <a:srgbClr val="002060"/>
                  </a:solidFill>
                  <a:latin typeface="Arimo Bold"/>
                </a:rPr>
                <a:t>ОБЩЕСТВЕННЫЙ КОНТРОЛЬ</a:t>
              </a:r>
            </a:p>
            <a:p>
              <a:pPr algn="just">
                <a:lnSpc>
                  <a:spcPts val="3001"/>
                </a:lnSpc>
              </a:pPr>
              <a:endParaRPr lang="en-US" sz="2501">
                <a:solidFill>
                  <a:srgbClr val="002060"/>
                </a:solidFill>
                <a:latin typeface="Arimo Bold"/>
              </a:endParaRPr>
            </a:p>
            <a:p>
              <a:pPr algn="just">
                <a:lnSpc>
                  <a:spcPts val="2521"/>
                </a:lnSpc>
              </a:pPr>
              <a:r>
                <a:rPr lang="en-US" sz="2101">
                  <a:solidFill>
                    <a:srgbClr val="002060"/>
                  </a:solidFill>
                  <a:latin typeface="Arimo Italics"/>
                </a:rPr>
                <a:t>ПОЗВОЛИТ УЧИТЫВАТЬ МНЕНИЕ НАСЕЛЕНИЯ ПРИ РАЗРАБОТКЕ ГРАДОСТРОИТЕЛЬНЫХ ПРОЕКТОВ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803952" y="6090939"/>
            <a:ext cx="4162894" cy="2847824"/>
            <a:chOff x="0" y="0"/>
            <a:chExt cx="5550526" cy="379709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550454" cy="3797067"/>
            </a:xfrm>
            <a:custGeom>
              <a:avLst/>
              <a:gdLst/>
              <a:ahLst/>
              <a:cxnLst/>
              <a:rect l="l" t="t" r="r" b="b"/>
              <a:pathLst>
                <a:path w="5550454" h="3797067">
                  <a:moveTo>
                    <a:pt x="0" y="0"/>
                  </a:moveTo>
                  <a:lnTo>
                    <a:pt x="5550454" y="0"/>
                  </a:lnTo>
                  <a:lnTo>
                    <a:pt x="5550454" y="3797067"/>
                  </a:lnTo>
                  <a:lnTo>
                    <a:pt x="0" y="3797067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5550526" cy="3816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001"/>
                </a:lnSpc>
              </a:pPr>
              <a:r>
                <a:rPr lang="en-US" sz="2501">
                  <a:solidFill>
                    <a:srgbClr val="002060"/>
                  </a:solidFill>
                  <a:latin typeface="Arimo Bold"/>
                </a:rPr>
                <a:t>ОСОБОЕ РЕГУЛИРОВАНИЕ</a:t>
              </a:r>
            </a:p>
            <a:p>
              <a:pPr algn="just">
                <a:lnSpc>
                  <a:spcPts val="3001"/>
                </a:lnSpc>
              </a:pPr>
              <a:endParaRPr lang="en-US" sz="2501">
                <a:solidFill>
                  <a:srgbClr val="002060"/>
                </a:solidFill>
                <a:latin typeface="Arimo Bold"/>
              </a:endParaRPr>
            </a:p>
            <a:p>
              <a:pPr algn="just">
                <a:lnSpc>
                  <a:spcPts val="2521"/>
                </a:lnSpc>
              </a:pPr>
              <a:r>
                <a:rPr lang="en-US" sz="2101">
                  <a:solidFill>
                    <a:srgbClr val="002060"/>
                  </a:solidFill>
                  <a:latin typeface="Arimo Italics"/>
                </a:rPr>
                <a:t>ОСОБЕННОСТИ СТРОИТЕЛЬСТВА НА ЗЕМЛЯХ ОСОБО ОХРАНЯЕМЫХ ТЕРРИТОРИЙ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151539" y="6090939"/>
            <a:ext cx="4162894" cy="2847824"/>
            <a:chOff x="0" y="0"/>
            <a:chExt cx="5550526" cy="379709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550454" cy="3797067"/>
            </a:xfrm>
            <a:custGeom>
              <a:avLst/>
              <a:gdLst/>
              <a:ahLst/>
              <a:cxnLst/>
              <a:rect l="l" t="t" r="r" b="b"/>
              <a:pathLst>
                <a:path w="5550454" h="3797067">
                  <a:moveTo>
                    <a:pt x="0" y="0"/>
                  </a:moveTo>
                  <a:lnTo>
                    <a:pt x="5550454" y="0"/>
                  </a:lnTo>
                  <a:lnTo>
                    <a:pt x="5550454" y="3797067"/>
                  </a:lnTo>
                  <a:lnTo>
                    <a:pt x="0" y="3797067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5550526" cy="3816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001"/>
                </a:lnSpc>
              </a:pPr>
              <a:r>
                <a:rPr lang="en-US" sz="2501">
                  <a:solidFill>
                    <a:srgbClr val="002060"/>
                  </a:solidFill>
                  <a:latin typeface="Arimo Bold"/>
                </a:rPr>
                <a:t>КОМПЛЕКСНОЕ РАЗВИТИЕ ТЕРРИТОРИЙ</a:t>
              </a:r>
            </a:p>
            <a:p>
              <a:pPr algn="just">
                <a:lnSpc>
                  <a:spcPts val="3001"/>
                </a:lnSpc>
              </a:pPr>
              <a:endParaRPr lang="en-US" sz="2501">
                <a:solidFill>
                  <a:srgbClr val="002060"/>
                </a:solidFill>
                <a:latin typeface="Arimo Bold"/>
              </a:endParaRPr>
            </a:p>
            <a:p>
              <a:pPr algn="just">
                <a:lnSpc>
                  <a:spcPts val="2521"/>
                </a:lnSpc>
              </a:pPr>
              <a:r>
                <a:rPr lang="en-US" sz="2101">
                  <a:solidFill>
                    <a:srgbClr val="002060"/>
                  </a:solidFill>
                  <a:latin typeface="Arimo Italics"/>
                </a:rPr>
                <a:t>КАЧЕСТВЕННАЯ ПЛАНИРОВКА ЗАСТРОЙКИ ДЛЯ СОЗДАНИЯ УСЛОВИЙ ДЛЯ ЖИЗНЕДЕЯТЕЛЬНОСТИ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499126" y="6090939"/>
            <a:ext cx="4333211" cy="2977249"/>
            <a:chOff x="0" y="0"/>
            <a:chExt cx="5777614" cy="396966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777540" cy="3969633"/>
            </a:xfrm>
            <a:custGeom>
              <a:avLst/>
              <a:gdLst/>
              <a:ahLst/>
              <a:cxnLst/>
              <a:rect l="l" t="t" r="r" b="b"/>
              <a:pathLst>
                <a:path w="5777540" h="3969633">
                  <a:moveTo>
                    <a:pt x="0" y="0"/>
                  </a:moveTo>
                  <a:lnTo>
                    <a:pt x="5777540" y="0"/>
                  </a:lnTo>
                  <a:lnTo>
                    <a:pt x="5777540" y="3969633"/>
                  </a:lnTo>
                  <a:lnTo>
                    <a:pt x="0" y="3969633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19050"/>
              <a:ext cx="5777614" cy="3988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001"/>
                </a:lnSpc>
              </a:pPr>
              <a:r>
                <a:rPr lang="en-US" sz="2501">
                  <a:solidFill>
                    <a:srgbClr val="002060"/>
                  </a:solidFill>
                  <a:latin typeface="Arimo Bold"/>
                </a:rPr>
                <a:t>ЭКСПЛУАТАЦИЯ ОБЪЕКТОВ СТРОИТЕЛЬСТВА</a:t>
              </a:r>
            </a:p>
            <a:p>
              <a:pPr algn="just">
                <a:lnSpc>
                  <a:spcPts val="3001"/>
                </a:lnSpc>
              </a:pPr>
              <a:endParaRPr lang="en-US" sz="2501">
                <a:solidFill>
                  <a:srgbClr val="002060"/>
                </a:solidFill>
                <a:latin typeface="Arimo Bold"/>
              </a:endParaRPr>
            </a:p>
            <a:p>
              <a:pPr algn="just">
                <a:lnSpc>
                  <a:spcPts val="2521"/>
                </a:lnSpc>
              </a:pPr>
              <a:r>
                <a:rPr lang="en-US" sz="2101">
                  <a:solidFill>
                    <a:srgbClr val="002060"/>
                  </a:solidFill>
                  <a:latin typeface="Arimo Italics"/>
                </a:rPr>
                <a:t>В ЦЕЛЯХ РЕГЛАМЕНТАЦИИ И ВНЕДРЕНИЯ ПРАКТИКИ ЭКСПЛУАТАЦИИ ВВЕДЕННЫХ СТРОИТЕЛЬНЫХ ОБЪЕКТОВ</a:t>
              </a:r>
            </a:p>
          </p:txBody>
        </p:sp>
      </p:grpSp>
      <p:sp>
        <p:nvSpPr>
          <p:cNvPr id="34" name="AutoShape 34"/>
          <p:cNvSpPr/>
          <p:nvPr/>
        </p:nvSpPr>
        <p:spPr>
          <a:xfrm>
            <a:off x="2030007" y="5915985"/>
            <a:ext cx="28597" cy="545097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flipH="1">
            <a:off x="5585720" y="5915986"/>
            <a:ext cx="28599" cy="545095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9141432" y="5915986"/>
            <a:ext cx="28597" cy="545098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12697145" y="5915986"/>
            <a:ext cx="28597" cy="545095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Freeform 38"/>
          <p:cNvSpPr/>
          <p:nvPr/>
        </p:nvSpPr>
        <p:spPr>
          <a:xfrm>
            <a:off x="14952699" y="3642887"/>
            <a:ext cx="1255749" cy="1255749"/>
          </a:xfrm>
          <a:custGeom>
            <a:avLst/>
            <a:gdLst/>
            <a:ahLst/>
            <a:cxnLst/>
            <a:rect l="l" t="t" r="r" b="b"/>
            <a:pathLst>
              <a:path w="1255749" h="1255749">
                <a:moveTo>
                  <a:pt x="0" y="0"/>
                </a:moveTo>
                <a:lnTo>
                  <a:pt x="1255749" y="0"/>
                </a:lnTo>
                <a:lnTo>
                  <a:pt x="1255749" y="1255749"/>
                </a:lnTo>
                <a:lnTo>
                  <a:pt x="0" y="1255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456366" y="1003956"/>
            <a:ext cx="114389" cy="1090410"/>
            <a:chOff x="0" y="0"/>
            <a:chExt cx="152519" cy="145388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1" name="Freeform 41"/>
          <p:cNvSpPr/>
          <p:nvPr/>
        </p:nvSpPr>
        <p:spPr>
          <a:xfrm>
            <a:off x="1825209" y="3876368"/>
            <a:ext cx="1168573" cy="788786"/>
          </a:xfrm>
          <a:custGeom>
            <a:avLst/>
            <a:gdLst/>
            <a:ahLst/>
            <a:cxnLst/>
            <a:rect l="l" t="t" r="r" b="b"/>
            <a:pathLst>
              <a:path w="1168573" h="788786">
                <a:moveTo>
                  <a:pt x="0" y="0"/>
                </a:moveTo>
                <a:lnTo>
                  <a:pt x="1168573" y="0"/>
                </a:lnTo>
                <a:lnTo>
                  <a:pt x="1168573" y="788786"/>
                </a:lnTo>
                <a:lnTo>
                  <a:pt x="0" y="7887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6109899" y="3628303"/>
            <a:ext cx="1284915" cy="1284915"/>
          </a:xfrm>
          <a:custGeom>
            <a:avLst/>
            <a:gdLst/>
            <a:ahLst/>
            <a:cxnLst/>
            <a:rect l="l" t="t" r="r" b="b"/>
            <a:pathLst>
              <a:path w="1284915" h="1284915">
                <a:moveTo>
                  <a:pt x="0" y="0"/>
                </a:moveTo>
                <a:lnTo>
                  <a:pt x="1284915" y="0"/>
                </a:lnTo>
                <a:lnTo>
                  <a:pt x="1284915" y="1284916"/>
                </a:lnTo>
                <a:lnTo>
                  <a:pt x="0" y="1284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0673512" y="3715781"/>
            <a:ext cx="1224785" cy="1109961"/>
          </a:xfrm>
          <a:custGeom>
            <a:avLst/>
            <a:gdLst/>
            <a:ahLst/>
            <a:cxnLst/>
            <a:rect l="l" t="t" r="r" b="b"/>
            <a:pathLst>
              <a:path w="1224785" h="1109961">
                <a:moveTo>
                  <a:pt x="0" y="0"/>
                </a:moveTo>
                <a:lnTo>
                  <a:pt x="1224784" y="0"/>
                </a:lnTo>
                <a:lnTo>
                  <a:pt x="1224784" y="1109961"/>
                </a:lnTo>
                <a:lnTo>
                  <a:pt x="0" y="11099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1069047" y="326451"/>
            <a:ext cx="13532462" cy="2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7"/>
              </a:lnSpc>
            </a:pPr>
            <a:r>
              <a:rPr lang="en-US" sz="8106" spc="-18">
                <a:solidFill>
                  <a:srgbClr val="050A30"/>
                </a:solidFill>
                <a:latin typeface="Montserrat Bold"/>
              </a:rPr>
              <a:t>НОВЫЕ ФОРМЫ РЕГУЛИРОВАНИЯ</a:t>
            </a:r>
          </a:p>
        </p:txBody>
      </p:sp>
      <p:sp>
        <p:nvSpPr>
          <p:cNvPr id="45" name="TextBox 6"/>
          <p:cNvSpPr txBox="1"/>
          <p:nvPr/>
        </p:nvSpPr>
        <p:spPr>
          <a:xfrm>
            <a:off x="17068800" y="9762331"/>
            <a:ext cx="990600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2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395</Words>
  <Application>Microsoft Office PowerPoint</Application>
  <PresentationFormat>Произвольный</PresentationFormat>
  <Paragraphs>100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Montserrat</vt:lpstr>
      <vt:lpstr>Calibri</vt:lpstr>
      <vt:lpstr>Arial</vt:lpstr>
      <vt:lpstr>Arimo Italics</vt:lpstr>
      <vt:lpstr>Montserrat Bold</vt:lpstr>
      <vt:lpstr>Arimo Bold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Строительный кодекс</dc:title>
  <cp:lastModifiedBy>Нурдаулет Егизеков</cp:lastModifiedBy>
  <cp:revision>8</cp:revision>
  <dcterms:created xsi:type="dcterms:W3CDTF">2006-08-16T00:00:00Z</dcterms:created>
  <dcterms:modified xsi:type="dcterms:W3CDTF">2024-02-03T05:47:09Z</dcterms:modified>
  <dc:identifier>DAF7ivv2zoc</dc:identifier>
</cp:coreProperties>
</file>