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6" r:id="rId2"/>
    <p:sldId id="306" r:id="rId3"/>
    <p:sldId id="312" r:id="rId4"/>
    <p:sldId id="320" r:id="rId5"/>
    <p:sldId id="309" r:id="rId6"/>
    <p:sldId id="310" r:id="rId7"/>
    <p:sldId id="314" r:id="rId8"/>
    <p:sldId id="317" r:id="rId9"/>
    <p:sldId id="291" r:id="rId10"/>
    <p:sldId id="292" r:id="rId1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53" autoAdjust="0"/>
    <p:restoredTop sz="89084" autoAdjust="0"/>
  </p:normalViewPr>
  <p:slideViewPr>
    <p:cSldViewPr snapToGrid="0">
      <p:cViewPr varScale="1">
        <p:scale>
          <a:sx n="98" d="100"/>
          <a:sy n="98" d="100"/>
        </p:scale>
        <p:origin x="50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348B3E-7B33-4964-A097-37DF85BC5CD7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152CF7-FB19-4BF4-84CB-C1CEC5CA7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819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54790-F63E-44DA-98DE-02A3B4708C1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494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6463" y="1054100"/>
            <a:ext cx="5072062" cy="28543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C64F77-35BB-47C1-A293-1B3DE71A3FC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401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27967-D8C9-41F9-AAA2-D99C3E993A5A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60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27967-D8C9-41F9-AAA2-D99C3E993A5A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536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55A21-D3D1-95BC-D314-B76D0D1E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481C0B2-0556-9885-BD6E-6FA58AE0DD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10323CB-7E06-2041-9805-12208EF172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FBA0E7-F3EF-9720-E1AC-FC7935490C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27967-D8C9-41F9-AAA2-D99C3E993A5A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645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27967-D8C9-41F9-AAA2-D99C3E993A5A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52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27967-D8C9-41F9-AAA2-D99C3E993A5A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728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27967-D8C9-41F9-AAA2-D99C3E993A5A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328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27967-D8C9-41F9-AAA2-D99C3E993A5A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16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152CF7-FB19-4BF4-84CB-C1CEC5CA7E7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269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654A7-DEA9-4F94-91CB-9837DCB3815B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58476-A858-41E1-B344-70CFE0B11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475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654A7-DEA9-4F94-91CB-9837DCB3815B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58476-A858-41E1-B344-70CFE0B11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708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654A7-DEA9-4F94-91CB-9837DCB3815B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58476-A858-41E1-B344-70CFE0B11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977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 bwMode="auto"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>
              <a:defRPr/>
            </a:pPr>
            <a:endParaRPr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 bwMode="auto">
          <a:xfrm>
            <a:off x="0" y="1835154"/>
            <a:ext cx="6096000" cy="3187699"/>
          </a:xfrm>
        </p:spPr>
        <p:txBody>
          <a:bodyPr rtlCol="0">
            <a:normAutofit/>
          </a:bodyPr>
          <a:lstStyle/>
          <a:p>
            <a:pPr lvl="0"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0417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654A7-DEA9-4F94-91CB-9837DCB3815B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58476-A858-41E1-B344-70CFE0B11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27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654A7-DEA9-4F94-91CB-9837DCB3815B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58476-A858-41E1-B344-70CFE0B11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527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654A7-DEA9-4F94-91CB-9837DCB3815B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58476-A858-41E1-B344-70CFE0B11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836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654A7-DEA9-4F94-91CB-9837DCB3815B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58476-A858-41E1-B344-70CFE0B11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905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654A7-DEA9-4F94-91CB-9837DCB3815B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58476-A858-41E1-B344-70CFE0B11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640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654A7-DEA9-4F94-91CB-9837DCB3815B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58476-A858-41E1-B344-70CFE0B11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099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654A7-DEA9-4F94-91CB-9837DCB3815B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58476-A858-41E1-B344-70CFE0B11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405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654A7-DEA9-4F94-91CB-9837DCB3815B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58476-A858-41E1-B344-70CFE0B11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451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654A7-DEA9-4F94-91CB-9837DCB3815B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58476-A858-41E1-B344-70CFE0B11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157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4886" y="353738"/>
            <a:ext cx="11511754" cy="6150524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44886" y="6165304"/>
            <a:ext cx="11511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г. Астана 2024 год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9776" y="3112443"/>
            <a:ext cx="114968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-1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Arial"/>
              </a:rPr>
              <a:t>О РЕАЛИЗАЦИИ ПРОЕКТОВ </a:t>
            </a:r>
          </a:p>
          <a:p>
            <a:pPr algn="ctr"/>
            <a:r>
              <a:rPr lang="ru-RU" sz="2400" b="1" spc="-1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Arial"/>
              </a:rPr>
              <a:t>КАНАЛИЗАЦИОННО-ОЧИСТНЫХ СООРУЖЕНИЙ (КОС) И ПОВТОРНОГО ИСПОЛЬЗОВАНИЯ СТОЧНЫХ ВОД</a:t>
            </a:r>
          </a:p>
        </p:txBody>
      </p:sp>
      <p:pic>
        <p:nvPicPr>
          <p:cNvPr id="7" name="Рисунок 6" descr="C:\Users\akazhnabiev\Downloads\IMG-20230920-WA00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712" y="911551"/>
            <a:ext cx="1628990" cy="1643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71908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" name="Стрелка вправо 38"/>
          <p:cNvSpPr/>
          <p:nvPr/>
        </p:nvSpPr>
        <p:spPr bwMode="auto">
          <a:xfrm rot="5400000">
            <a:off x="5492752" y="-4177445"/>
            <a:ext cx="1295393" cy="11290299"/>
          </a:xfrm>
          <a:prstGeom prst="rightArrow">
            <a:avLst>
              <a:gd name="adj1" fmla="val 100000"/>
              <a:gd name="adj2" fmla="val 37407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2" name="Прямоугольник 31"/>
          <p:cNvSpPr/>
          <p:nvPr/>
        </p:nvSpPr>
        <p:spPr bwMode="auto">
          <a:xfrm>
            <a:off x="1869623" y="879508"/>
            <a:ext cx="8776847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СТРОИТЕЛЬСТВО И РЕКОНСТРУКЦИЯ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69 </a:t>
            </a:r>
            <a:r>
              <a:rPr lang="kk-KZ" sz="2400" b="1" dirty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КОС</a:t>
            </a:r>
          </a:p>
          <a:p>
            <a:pPr algn="ctr">
              <a:spcAft>
                <a:spcPts val="300"/>
              </a:spcAft>
            </a:pPr>
            <a:r>
              <a:rPr lang="kk-KZ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ближайщие 5 лет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планируется строительство и реконструкция 69 объектов КОС общей производительностью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2,4 млн.м3/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сут</a:t>
            </a:r>
            <a:endParaRPr lang="kk-KZ" sz="16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10"/>
          <p:cNvSpPr>
            <a:spLocks noChangeArrowheads="1"/>
          </p:cNvSpPr>
          <p:nvPr/>
        </p:nvSpPr>
        <p:spPr bwMode="auto">
          <a:xfrm>
            <a:off x="2545846" y="2433569"/>
            <a:ext cx="2878158" cy="1036115"/>
          </a:xfrm>
          <a:prstGeom prst="rect">
            <a:avLst/>
          </a:prstGeom>
          <a:noFill/>
          <a:ln>
            <a:noFill/>
          </a:ln>
        </p:spPr>
        <p:txBody>
          <a:bodyPr wrap="square" lIns="91435" tIns="45719" rIns="91435" bIns="45719" rtlCol="0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B050"/>
                </a:solidFill>
                <a:latin typeface="Impact" panose="020B080603090205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ЭЛЕКТРОЭНЕРГИЯ</a:t>
            </a:r>
            <a:endParaRPr lang="ru-RU" altLang="ru-RU" sz="1801" b="1" dirty="0">
              <a:solidFill>
                <a:srgbClr val="00B050"/>
              </a:solidFill>
              <a:latin typeface="Impact" panose="020B080603090205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pPr algn="ctr"/>
            <a:r>
              <a:rPr lang="ru-RU" altLang="ru-RU" sz="3733" b="1" dirty="0">
                <a:solidFill>
                  <a:srgbClr val="002060"/>
                </a:solidFill>
                <a:latin typeface="Impact" panose="020B080603090205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100</a:t>
            </a:r>
            <a:r>
              <a:rPr lang="ru-RU" altLang="ru-RU" sz="3733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МВт/сутки</a:t>
            </a:r>
          </a:p>
        </p:txBody>
      </p:sp>
      <p:sp>
        <p:nvSpPr>
          <p:cNvPr id="41" name="Прямоугольник 10"/>
          <p:cNvSpPr>
            <a:spLocks noChangeArrowheads="1"/>
          </p:cNvSpPr>
          <p:nvPr/>
        </p:nvSpPr>
        <p:spPr bwMode="auto">
          <a:xfrm>
            <a:off x="2484978" y="3743125"/>
            <a:ext cx="2999889" cy="1036115"/>
          </a:xfrm>
          <a:prstGeom prst="rect">
            <a:avLst/>
          </a:prstGeom>
          <a:noFill/>
          <a:ln>
            <a:noFill/>
          </a:ln>
        </p:spPr>
        <p:txBody>
          <a:bodyPr wrap="square" lIns="91435" tIns="45719" rIns="91435" bIns="45719" rtlCol="0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B050"/>
                </a:solidFill>
                <a:latin typeface="Impact" panose="020B080603090205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ОЧИЩЕННОЙ ВОДЫ</a:t>
            </a:r>
          </a:p>
          <a:p>
            <a:pPr algn="ctr"/>
            <a:r>
              <a:rPr lang="ru-RU" altLang="ru-RU" sz="3733" b="1" dirty="0">
                <a:solidFill>
                  <a:srgbClr val="002060"/>
                </a:solidFill>
                <a:latin typeface="Impact" panose="020B080603090205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2,4</a:t>
            </a:r>
            <a:r>
              <a:rPr lang="ru-RU" altLang="ru-RU" sz="3733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млн.м</a:t>
            </a:r>
            <a:r>
              <a:rPr lang="ru-RU" altLang="ru-RU" sz="1600" b="1" baseline="300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3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/сутки</a:t>
            </a:r>
          </a:p>
        </p:txBody>
      </p:sp>
      <p:sp>
        <p:nvSpPr>
          <p:cNvPr id="42" name="Прямоугольник 10"/>
          <p:cNvSpPr>
            <a:spLocks noChangeArrowheads="1"/>
          </p:cNvSpPr>
          <p:nvPr/>
        </p:nvSpPr>
        <p:spPr bwMode="auto">
          <a:xfrm>
            <a:off x="8168627" y="2328088"/>
            <a:ext cx="3077968" cy="1036115"/>
          </a:xfrm>
          <a:prstGeom prst="rect">
            <a:avLst/>
          </a:prstGeom>
          <a:noFill/>
          <a:ln>
            <a:noFill/>
          </a:ln>
        </p:spPr>
        <p:txBody>
          <a:bodyPr wrap="square" lIns="91435" tIns="45719" rIns="91435" bIns="45719" rtlCol="0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B050"/>
                </a:solidFill>
                <a:latin typeface="Impact" panose="020B080603090205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ОРОШАЕМЫХ ЗЕМЕЛЬ</a:t>
            </a:r>
          </a:p>
          <a:p>
            <a:pPr algn="ctr"/>
            <a:r>
              <a:rPr lang="ru-RU" altLang="ru-RU" sz="3733" b="1" dirty="0">
                <a:solidFill>
                  <a:srgbClr val="002060"/>
                </a:solidFill>
                <a:latin typeface="Impact" panose="020B080603090205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400</a:t>
            </a:r>
            <a:r>
              <a:rPr lang="ru-RU" altLang="ru-RU" sz="3733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</a:t>
            </a:r>
            <a:r>
              <a:rPr lang="ru-RU" altLang="ru-RU" sz="1867" b="1" dirty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км</a:t>
            </a:r>
            <a:r>
              <a:rPr lang="ru-RU" altLang="ru-RU" sz="2000" b="1" baseline="300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2</a:t>
            </a:r>
            <a:endParaRPr lang="ru-RU" alt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43" name="Прямоугольник 10"/>
          <p:cNvSpPr>
            <a:spLocks noChangeArrowheads="1"/>
          </p:cNvSpPr>
          <p:nvPr/>
        </p:nvSpPr>
        <p:spPr bwMode="auto">
          <a:xfrm>
            <a:off x="8126216" y="3654951"/>
            <a:ext cx="3077968" cy="1036115"/>
          </a:xfrm>
          <a:prstGeom prst="rect">
            <a:avLst/>
          </a:prstGeom>
          <a:noFill/>
          <a:ln>
            <a:noFill/>
          </a:ln>
        </p:spPr>
        <p:txBody>
          <a:bodyPr wrap="square" lIns="91435" tIns="45719" rIns="91435" bIns="45719" rtlCol="0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B050"/>
                </a:solidFill>
                <a:latin typeface="Impact" panose="020B080603090205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УРОЖАЙНОСТЬ</a:t>
            </a:r>
            <a:endParaRPr lang="ru-RU" altLang="ru-RU" sz="1801" b="1" dirty="0">
              <a:solidFill>
                <a:srgbClr val="00B050"/>
              </a:solidFill>
              <a:latin typeface="Impact" panose="020B080603090205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pPr algn="ctr"/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до </a:t>
            </a:r>
            <a:r>
              <a:rPr lang="ru-RU" altLang="ru-RU" sz="3733" b="1" dirty="0">
                <a:solidFill>
                  <a:srgbClr val="002060"/>
                </a:solidFill>
                <a:latin typeface="Impact" panose="020B080603090205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1,2</a:t>
            </a:r>
            <a:r>
              <a:rPr lang="ru-RU" altLang="ru-RU" sz="3733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млн.тонн</a:t>
            </a:r>
            <a:endParaRPr lang="ru-RU" alt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46" name="Прямоугольник 10"/>
          <p:cNvSpPr>
            <a:spLocks noChangeArrowheads="1"/>
          </p:cNvSpPr>
          <p:nvPr/>
        </p:nvSpPr>
        <p:spPr bwMode="auto">
          <a:xfrm>
            <a:off x="1889612" y="5229173"/>
            <a:ext cx="4190625" cy="1036115"/>
          </a:xfrm>
          <a:prstGeom prst="rect">
            <a:avLst/>
          </a:prstGeom>
          <a:noFill/>
          <a:ln>
            <a:noFill/>
          </a:ln>
        </p:spPr>
        <p:txBody>
          <a:bodyPr wrap="square" lIns="91435" tIns="45719" rIns="91435" bIns="45719" rtlCol="0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B050"/>
                </a:solidFill>
                <a:latin typeface="Impact" panose="020B080603090205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СНИЖЕНИЕ ВЫБРОСОВ ПГ</a:t>
            </a:r>
          </a:p>
          <a:p>
            <a:pPr lvl="0" algn="ctr"/>
            <a:r>
              <a:rPr lang="ru-RU" alt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С</a:t>
            </a:r>
            <a:r>
              <a:rPr lang="ru-RU" altLang="ru-RU" sz="1867" b="1" dirty="0">
                <a:solidFill>
                  <a:srgbClr val="00B050"/>
                </a:solidFill>
                <a:latin typeface="Arial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 </a:t>
            </a:r>
            <a:r>
              <a:rPr lang="ru-RU" altLang="ru-RU" sz="3733" b="1" dirty="0">
                <a:solidFill>
                  <a:srgbClr val="002060"/>
                </a:solidFill>
                <a:latin typeface="Impact" panose="020B080603090205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72</a:t>
            </a:r>
            <a:r>
              <a:rPr lang="ru-RU" altLang="ru-RU" sz="3733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</a:t>
            </a:r>
            <a:r>
              <a:rPr lang="ru-RU" alt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до</a:t>
            </a:r>
            <a:r>
              <a:rPr lang="ru-RU" altLang="ru-RU" sz="1867" b="1" dirty="0">
                <a:solidFill>
                  <a:srgbClr val="00B050"/>
                </a:solidFill>
                <a:latin typeface="Arial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 </a:t>
            </a:r>
            <a:r>
              <a:rPr lang="ru-RU" altLang="ru-RU" sz="3733" b="1" dirty="0">
                <a:solidFill>
                  <a:srgbClr val="002060"/>
                </a:solidFill>
                <a:latin typeface="Impact" panose="020B080603090205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8</a:t>
            </a:r>
            <a:r>
              <a:rPr lang="ru-RU" altLang="ru-RU" sz="3733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</a:t>
            </a:r>
            <a:r>
              <a:rPr lang="ru-RU" altLang="ru-RU" sz="1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тыс.т.экв</a:t>
            </a:r>
            <a:r>
              <a:rPr lang="ru-RU" alt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. </a:t>
            </a:r>
            <a:r>
              <a:rPr lang="ru-RU" alt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СО</a:t>
            </a:r>
            <a:r>
              <a:rPr lang="ru-RU" sz="1600" b="1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ru-RU" altLang="ru-RU" sz="1867" b="1" dirty="0">
                <a:solidFill>
                  <a:srgbClr val="00B050"/>
                </a:solidFill>
                <a:latin typeface="Arial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 </a:t>
            </a:r>
          </a:p>
        </p:txBody>
      </p:sp>
      <p:sp>
        <p:nvSpPr>
          <p:cNvPr id="56" name="Прямоугольник 10"/>
          <p:cNvSpPr>
            <a:spLocks noChangeArrowheads="1"/>
          </p:cNvSpPr>
          <p:nvPr/>
        </p:nvSpPr>
        <p:spPr bwMode="auto">
          <a:xfrm>
            <a:off x="7612298" y="5147067"/>
            <a:ext cx="4190625" cy="1200327"/>
          </a:xfrm>
          <a:prstGeom prst="rect">
            <a:avLst/>
          </a:prstGeom>
          <a:noFill/>
          <a:ln>
            <a:noFill/>
          </a:ln>
        </p:spPr>
        <p:txBody>
          <a:bodyPr wrap="square" lIns="91435" tIns="45719" rIns="91435" bIns="45719" rtlCol="0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B050"/>
                </a:solidFill>
                <a:latin typeface="Impact" panose="020B080603090205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ПОГЛОЩЕНИЕ </a:t>
            </a:r>
            <a:r>
              <a:rPr lang="ru-RU" altLang="ru-RU" sz="2400" b="1" dirty="0">
                <a:solidFill>
                  <a:srgbClr val="00B050"/>
                </a:solidFill>
                <a:latin typeface="Impact" panose="020B0806030902050204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СО</a:t>
            </a:r>
            <a:r>
              <a:rPr lang="ru-RU" sz="2400" b="1" baseline="-25000" dirty="0">
                <a:solidFill>
                  <a:srgbClr val="00B050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2</a:t>
            </a:r>
            <a:endParaRPr lang="ru-RU" altLang="ru-RU" sz="2400" b="1" dirty="0">
              <a:solidFill>
                <a:srgbClr val="00B050"/>
              </a:solidFill>
              <a:latin typeface="Impact" panose="020B080603090205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pPr lvl="0" algn="ctr"/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за счет повышения </a:t>
            </a:r>
          </a:p>
          <a:p>
            <a:pPr lvl="0" algn="ctr"/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приживаемости деревьев при озеленении городов</a:t>
            </a:r>
            <a:endParaRPr lang="ru-RU" altLang="ru-RU" sz="1867" b="1" dirty="0">
              <a:solidFill>
                <a:srgbClr val="002060"/>
              </a:solidFill>
              <a:latin typeface="Arial" pitchFamily="34" charset="0"/>
              <a:ea typeface="Tahoma" panose="020B0604030504040204" pitchFamily="34" charset="0"/>
              <a:sym typeface="Arial Narrow" panose="020B0606020202030204" pitchFamily="34" charset="0"/>
            </a:endParaRPr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549" y="2328088"/>
            <a:ext cx="1176050" cy="1176050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8143" y="2259340"/>
            <a:ext cx="1023753" cy="1023753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5388" y="5216499"/>
            <a:ext cx="969258" cy="969258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78129" y="3743189"/>
            <a:ext cx="943782" cy="943782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8109" y="5230668"/>
            <a:ext cx="940921" cy="940921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907" y="3704416"/>
            <a:ext cx="1021329" cy="1021329"/>
          </a:xfrm>
          <a:prstGeom prst="rect">
            <a:avLst/>
          </a:prstGeom>
        </p:spPr>
      </p:pic>
      <p:sp>
        <p:nvSpPr>
          <p:cNvPr id="20" name="Номер слайда 1">
            <a:extLst>
              <a:ext uri="{FF2B5EF4-FFF2-40B4-BE49-F238E27FC236}">
                <a16:creationId xmlns:a16="http://schemas.microsoft.com/office/drawing/2014/main" id="{8961318E-0B62-49E3-85E8-466773EF742A}"/>
              </a:ext>
            </a:extLst>
          </p:cNvPr>
          <p:cNvSpPr txBox="1">
            <a:spLocks/>
          </p:cNvSpPr>
          <p:nvPr/>
        </p:nvSpPr>
        <p:spPr>
          <a:xfrm>
            <a:off x="9442383" y="65008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394" tIns="45710" rIns="91394" bIns="45710" rtlCol="0" anchor="ctr"/>
          <a:lstStyle>
            <a:defPPr>
              <a:defRPr lang="ru-RU"/>
            </a:defPPr>
            <a:lvl1pPr marL="0" algn="r" defTabSz="914185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92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5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6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69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0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2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45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36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2731E-802E-497C-A0C1-72DC90F92F3A}" type="slidenum">
              <a:rPr lang="ru-RU" baseline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ru-RU" baseline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2C5EFEFC-F765-4B0B-B1E7-0E795ABCD6E9}"/>
              </a:ext>
            </a:extLst>
          </p:cNvPr>
          <p:cNvCxnSpPr/>
          <p:nvPr/>
        </p:nvCxnSpPr>
        <p:spPr>
          <a:xfrm>
            <a:off x="292100" y="189345"/>
            <a:ext cx="0" cy="3429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7">
            <a:extLst>
              <a:ext uri="{FF2B5EF4-FFF2-40B4-BE49-F238E27FC236}">
                <a16:creationId xmlns:a16="http://schemas.microsoft.com/office/drawing/2014/main" id="{4AE08E2D-A0A5-464A-B944-8080613112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11" b="3804"/>
          <a:stretch/>
        </p:blipFill>
        <p:spPr bwMode="auto">
          <a:xfrm>
            <a:off x="10500074" y="144355"/>
            <a:ext cx="1463326" cy="43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4DBE2405-ADAB-4C0A-BE46-338FD954F506}"/>
              </a:ext>
            </a:extLst>
          </p:cNvPr>
          <p:cNvCxnSpPr/>
          <p:nvPr/>
        </p:nvCxnSpPr>
        <p:spPr>
          <a:xfrm>
            <a:off x="11963400" y="189345"/>
            <a:ext cx="0" cy="3429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AB5EBCEA-9251-439B-9D22-A7B650FD5ADF}"/>
              </a:ext>
            </a:extLst>
          </p:cNvPr>
          <p:cNvCxnSpPr/>
          <p:nvPr/>
        </p:nvCxnSpPr>
        <p:spPr>
          <a:xfrm flipH="1">
            <a:off x="586462" y="719034"/>
            <a:ext cx="109982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Google Shape;1307;p19">
            <a:extLst>
              <a:ext uri="{FF2B5EF4-FFF2-40B4-BE49-F238E27FC236}">
                <a16:creationId xmlns:a16="http://schemas.microsoft.com/office/drawing/2014/main" id="{E1C21A74-6C4A-49E4-AEE5-76EDF0680501}"/>
              </a:ext>
            </a:extLst>
          </p:cNvPr>
          <p:cNvSpPr txBox="1"/>
          <p:nvPr/>
        </p:nvSpPr>
        <p:spPr>
          <a:xfrm>
            <a:off x="442398" y="77725"/>
            <a:ext cx="9643129" cy="566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26" rIns="0" bIns="0" anchor="ctr" anchorCtr="0">
            <a:spAutoFit/>
          </a:bodyPr>
          <a:lstStyle/>
          <a:p>
            <a:pPr>
              <a:buClr>
                <a:srgbClr val="44546A"/>
              </a:buClr>
              <a:buSzPts val="1400"/>
              <a:defRPr/>
            </a:pP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Arial" pitchFamily="34" charset="0"/>
                <a:sym typeface="Arial"/>
              </a:rPr>
              <a:t>СТРАТЕГИЯ ДЕКАРБОНИЗАЦИИ </a:t>
            </a:r>
          </a:p>
          <a:p>
            <a:pPr>
              <a:buClr>
                <a:srgbClr val="44546A"/>
              </a:buClr>
              <a:buSzPts val="1400"/>
              <a:defRPr/>
            </a:pPr>
            <a:r>
              <a:rPr lang="ru-RU" sz="1600" b="1" dirty="0">
                <a:solidFill>
                  <a:srgbClr val="0070C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Arial" pitchFamily="34" charset="0"/>
                <a:sym typeface="Arial"/>
              </a:rPr>
              <a:t>В РАМКАХ РЕАЛИЗАЦИИ ПРОЕКТОВ КОС</a:t>
            </a:r>
          </a:p>
        </p:txBody>
      </p:sp>
    </p:spTree>
    <p:extLst>
      <p:ext uri="{BB962C8B-B14F-4D97-AF65-F5344CB8AC3E}">
        <p14:creationId xmlns:p14="http://schemas.microsoft.com/office/powerpoint/2010/main" val="2861040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Скругленный прямоугольник 136"/>
          <p:cNvSpPr/>
          <p:nvPr/>
        </p:nvSpPr>
        <p:spPr>
          <a:xfrm>
            <a:off x="8023224" y="4836637"/>
            <a:ext cx="3931998" cy="407545"/>
          </a:xfrm>
          <a:prstGeom prst="roundRect">
            <a:avLst>
              <a:gd name="adj" fmla="val 8778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34" name="Скругленный прямоугольник 133"/>
          <p:cNvSpPr/>
          <p:nvPr/>
        </p:nvSpPr>
        <p:spPr>
          <a:xfrm>
            <a:off x="8023224" y="3937627"/>
            <a:ext cx="3931998" cy="407545"/>
          </a:xfrm>
          <a:prstGeom prst="roundRect">
            <a:avLst>
              <a:gd name="adj" fmla="val 8778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32" name="Скругленный прямоугольник 131"/>
          <p:cNvSpPr/>
          <p:nvPr/>
        </p:nvSpPr>
        <p:spPr>
          <a:xfrm>
            <a:off x="287576" y="4839057"/>
            <a:ext cx="3931998" cy="407545"/>
          </a:xfrm>
          <a:prstGeom prst="roundRect">
            <a:avLst>
              <a:gd name="adj" fmla="val 8778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28" name="Скругленный прямоугольник 127"/>
          <p:cNvSpPr/>
          <p:nvPr/>
        </p:nvSpPr>
        <p:spPr>
          <a:xfrm>
            <a:off x="292019" y="3952901"/>
            <a:ext cx="3931998" cy="407545"/>
          </a:xfrm>
          <a:prstGeom prst="roundRect">
            <a:avLst>
              <a:gd name="adj" fmla="val 8778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2" name="Прямоугольник 31"/>
          <p:cNvSpPr/>
          <p:nvPr/>
        </p:nvSpPr>
        <p:spPr>
          <a:xfrm>
            <a:off x="4500588" y="2804369"/>
            <a:ext cx="3204343" cy="1477323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ru-RU" sz="6600" b="1" dirty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61</a:t>
            </a:r>
          </a:p>
          <a:p>
            <a:pPr algn="ctr" defTabSz="914332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ПРОЕКТ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Google Shape;1307;p19">
            <a:extLst>
              <a:ext uri="{FF2B5EF4-FFF2-40B4-BE49-F238E27FC236}">
                <a16:creationId xmlns:a16="http://schemas.microsoft.com/office/drawing/2014/main" id="{3541DCA7-24A6-7985-9A5A-146AFA2A0E59}"/>
              </a:ext>
            </a:extLst>
          </p:cNvPr>
          <p:cNvSpPr txBox="1"/>
          <p:nvPr/>
        </p:nvSpPr>
        <p:spPr>
          <a:xfrm>
            <a:off x="442398" y="200835"/>
            <a:ext cx="9643129" cy="31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26" rIns="0" bIns="0" anchor="ctr" anchorCtr="0">
            <a:spAutoFit/>
          </a:bodyPr>
          <a:lstStyle/>
          <a:p>
            <a:pPr>
              <a:buClr>
                <a:srgbClr val="44546A"/>
              </a:buClr>
              <a:buSzPts val="1400"/>
              <a:defRPr/>
            </a:pP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Arial" pitchFamily="34" charset="0"/>
                <a:sym typeface="Arial"/>
              </a:rPr>
              <a:t>ИНФОРМАЦИЯ ПО РЕАЛИЗАЦИИ ПРОЕКТОВ КОС</a:t>
            </a:r>
            <a:endParaRPr lang="ru-RU" sz="1100" b="1" dirty="0">
              <a:solidFill>
                <a:srgbClr val="0070C0"/>
              </a:solidFill>
              <a:latin typeface="Arial Black" panose="020B0A04020102020204" pitchFamily="34" charset="0"/>
              <a:ea typeface="Segoe UI Black" panose="020B0A02040204020203" pitchFamily="34" charset="0"/>
              <a:cs typeface="Arial" pitchFamily="34" charset="0"/>
              <a:sym typeface="Arial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292100" y="190007"/>
            <a:ext cx="0" cy="3429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11" b="3804"/>
          <a:stretch/>
        </p:blipFill>
        <p:spPr bwMode="auto">
          <a:xfrm>
            <a:off x="10500074" y="195596"/>
            <a:ext cx="1463326" cy="43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9" name="Группа 78"/>
          <p:cNvGrpSpPr/>
          <p:nvPr/>
        </p:nvGrpSpPr>
        <p:grpSpPr>
          <a:xfrm>
            <a:off x="1960150" y="3094729"/>
            <a:ext cx="445345" cy="231750"/>
            <a:chOff x="4411177" y="1388676"/>
            <a:chExt cx="807378" cy="654447"/>
          </a:xfrm>
          <a:solidFill>
            <a:schemeClr val="tx2">
              <a:lumMod val="75000"/>
            </a:schemeClr>
          </a:solidFill>
        </p:grpSpPr>
        <p:sp>
          <p:nvSpPr>
            <p:cNvPr id="81" name="Нашивка 87"/>
            <p:cNvSpPr/>
            <p:nvPr/>
          </p:nvSpPr>
          <p:spPr>
            <a:xfrm>
              <a:off x="4411177" y="1388676"/>
              <a:ext cx="288753" cy="654447"/>
            </a:xfrm>
            <a:custGeom>
              <a:avLst/>
              <a:gdLst>
                <a:gd name="connsiteX0" fmla="*/ 0 w 153139"/>
                <a:gd name="connsiteY0" fmla="*/ 0 h 242477"/>
                <a:gd name="connsiteX1" fmla="*/ 76570 w 153139"/>
                <a:gd name="connsiteY1" fmla="*/ 0 h 242477"/>
                <a:gd name="connsiteX2" fmla="*/ 153139 w 153139"/>
                <a:gd name="connsiteY2" fmla="*/ 121239 h 242477"/>
                <a:gd name="connsiteX3" fmla="*/ 76570 w 153139"/>
                <a:gd name="connsiteY3" fmla="*/ 242477 h 242477"/>
                <a:gd name="connsiteX4" fmla="*/ 0 w 153139"/>
                <a:gd name="connsiteY4" fmla="*/ 242477 h 242477"/>
                <a:gd name="connsiteX5" fmla="*/ 76570 w 153139"/>
                <a:gd name="connsiteY5" fmla="*/ 121239 h 242477"/>
                <a:gd name="connsiteX6" fmla="*/ 0 w 153139"/>
                <a:gd name="connsiteY6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76570 w 153139"/>
                <a:gd name="connsiteY2" fmla="*/ 242477 h 242477"/>
                <a:gd name="connsiteX3" fmla="*/ 0 w 153139"/>
                <a:gd name="connsiteY3" fmla="*/ 242477 h 242477"/>
                <a:gd name="connsiteX4" fmla="*/ 76570 w 153139"/>
                <a:gd name="connsiteY4" fmla="*/ 121239 h 242477"/>
                <a:gd name="connsiteX5" fmla="*/ 0 w 153139"/>
                <a:gd name="connsiteY5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0 w 153139"/>
                <a:gd name="connsiteY2" fmla="*/ 242477 h 242477"/>
                <a:gd name="connsiteX3" fmla="*/ 76570 w 153139"/>
                <a:gd name="connsiteY3" fmla="*/ 121239 h 242477"/>
                <a:gd name="connsiteX4" fmla="*/ 0 w 153139"/>
                <a:gd name="connsiteY4" fmla="*/ 0 h 24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39" h="242477">
                  <a:moveTo>
                    <a:pt x="0" y="0"/>
                  </a:moveTo>
                  <a:lnTo>
                    <a:pt x="153139" y="121239"/>
                  </a:lnTo>
                  <a:lnTo>
                    <a:pt x="0" y="242477"/>
                  </a:lnTo>
                  <a:lnTo>
                    <a:pt x="76570" y="1212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9" tIns="60931" rIns="121859" bIns="60931" rtlCol="0" anchor="ctr"/>
            <a:lstStyle/>
            <a:p>
              <a:pPr algn="ctr"/>
              <a:endParaRPr lang="ru-RU" sz="3199">
                <a:solidFill>
                  <a:schemeClr val="bg1"/>
                </a:solidFill>
              </a:endParaRPr>
            </a:p>
          </p:txBody>
        </p:sp>
        <p:sp>
          <p:nvSpPr>
            <p:cNvPr id="82" name="Нашивка 87"/>
            <p:cNvSpPr/>
            <p:nvPr/>
          </p:nvSpPr>
          <p:spPr>
            <a:xfrm>
              <a:off x="4670490" y="1388676"/>
              <a:ext cx="288753" cy="654447"/>
            </a:xfrm>
            <a:custGeom>
              <a:avLst/>
              <a:gdLst>
                <a:gd name="connsiteX0" fmla="*/ 0 w 153139"/>
                <a:gd name="connsiteY0" fmla="*/ 0 h 242477"/>
                <a:gd name="connsiteX1" fmla="*/ 76570 w 153139"/>
                <a:gd name="connsiteY1" fmla="*/ 0 h 242477"/>
                <a:gd name="connsiteX2" fmla="*/ 153139 w 153139"/>
                <a:gd name="connsiteY2" fmla="*/ 121239 h 242477"/>
                <a:gd name="connsiteX3" fmla="*/ 76570 w 153139"/>
                <a:gd name="connsiteY3" fmla="*/ 242477 h 242477"/>
                <a:gd name="connsiteX4" fmla="*/ 0 w 153139"/>
                <a:gd name="connsiteY4" fmla="*/ 242477 h 242477"/>
                <a:gd name="connsiteX5" fmla="*/ 76570 w 153139"/>
                <a:gd name="connsiteY5" fmla="*/ 121239 h 242477"/>
                <a:gd name="connsiteX6" fmla="*/ 0 w 153139"/>
                <a:gd name="connsiteY6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76570 w 153139"/>
                <a:gd name="connsiteY2" fmla="*/ 242477 h 242477"/>
                <a:gd name="connsiteX3" fmla="*/ 0 w 153139"/>
                <a:gd name="connsiteY3" fmla="*/ 242477 h 242477"/>
                <a:gd name="connsiteX4" fmla="*/ 76570 w 153139"/>
                <a:gd name="connsiteY4" fmla="*/ 121239 h 242477"/>
                <a:gd name="connsiteX5" fmla="*/ 0 w 153139"/>
                <a:gd name="connsiteY5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0 w 153139"/>
                <a:gd name="connsiteY2" fmla="*/ 242477 h 242477"/>
                <a:gd name="connsiteX3" fmla="*/ 76570 w 153139"/>
                <a:gd name="connsiteY3" fmla="*/ 121239 h 242477"/>
                <a:gd name="connsiteX4" fmla="*/ 0 w 153139"/>
                <a:gd name="connsiteY4" fmla="*/ 0 h 24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39" h="242477">
                  <a:moveTo>
                    <a:pt x="0" y="0"/>
                  </a:moveTo>
                  <a:lnTo>
                    <a:pt x="153139" y="121239"/>
                  </a:lnTo>
                  <a:lnTo>
                    <a:pt x="0" y="242477"/>
                  </a:lnTo>
                  <a:lnTo>
                    <a:pt x="76570" y="1212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9" tIns="60931" rIns="121859" bIns="60931" rtlCol="0" anchor="ctr"/>
            <a:lstStyle/>
            <a:p>
              <a:pPr algn="ctr"/>
              <a:endParaRPr lang="ru-RU" sz="3199">
                <a:solidFill>
                  <a:schemeClr val="bg1"/>
                </a:solidFill>
              </a:endParaRPr>
            </a:p>
          </p:txBody>
        </p:sp>
        <p:sp>
          <p:nvSpPr>
            <p:cNvPr id="83" name="Нашивка 87"/>
            <p:cNvSpPr/>
            <p:nvPr/>
          </p:nvSpPr>
          <p:spPr>
            <a:xfrm>
              <a:off x="4929802" y="1388676"/>
              <a:ext cx="288753" cy="654447"/>
            </a:xfrm>
            <a:custGeom>
              <a:avLst/>
              <a:gdLst>
                <a:gd name="connsiteX0" fmla="*/ 0 w 153139"/>
                <a:gd name="connsiteY0" fmla="*/ 0 h 242477"/>
                <a:gd name="connsiteX1" fmla="*/ 76570 w 153139"/>
                <a:gd name="connsiteY1" fmla="*/ 0 h 242477"/>
                <a:gd name="connsiteX2" fmla="*/ 153139 w 153139"/>
                <a:gd name="connsiteY2" fmla="*/ 121239 h 242477"/>
                <a:gd name="connsiteX3" fmla="*/ 76570 w 153139"/>
                <a:gd name="connsiteY3" fmla="*/ 242477 h 242477"/>
                <a:gd name="connsiteX4" fmla="*/ 0 w 153139"/>
                <a:gd name="connsiteY4" fmla="*/ 242477 h 242477"/>
                <a:gd name="connsiteX5" fmla="*/ 76570 w 153139"/>
                <a:gd name="connsiteY5" fmla="*/ 121239 h 242477"/>
                <a:gd name="connsiteX6" fmla="*/ 0 w 153139"/>
                <a:gd name="connsiteY6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76570 w 153139"/>
                <a:gd name="connsiteY2" fmla="*/ 242477 h 242477"/>
                <a:gd name="connsiteX3" fmla="*/ 0 w 153139"/>
                <a:gd name="connsiteY3" fmla="*/ 242477 h 242477"/>
                <a:gd name="connsiteX4" fmla="*/ 76570 w 153139"/>
                <a:gd name="connsiteY4" fmla="*/ 121239 h 242477"/>
                <a:gd name="connsiteX5" fmla="*/ 0 w 153139"/>
                <a:gd name="connsiteY5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0 w 153139"/>
                <a:gd name="connsiteY2" fmla="*/ 242477 h 242477"/>
                <a:gd name="connsiteX3" fmla="*/ 76570 w 153139"/>
                <a:gd name="connsiteY3" fmla="*/ 121239 h 242477"/>
                <a:gd name="connsiteX4" fmla="*/ 0 w 153139"/>
                <a:gd name="connsiteY4" fmla="*/ 0 h 24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39" h="242477">
                  <a:moveTo>
                    <a:pt x="0" y="0"/>
                  </a:moveTo>
                  <a:lnTo>
                    <a:pt x="153139" y="121239"/>
                  </a:lnTo>
                  <a:lnTo>
                    <a:pt x="0" y="242477"/>
                  </a:lnTo>
                  <a:lnTo>
                    <a:pt x="76570" y="1212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9" tIns="60931" rIns="121859" bIns="60931" rtlCol="0" anchor="ctr"/>
            <a:lstStyle/>
            <a:p>
              <a:pPr algn="ctr"/>
              <a:endParaRPr lang="ru-RU" sz="3199">
                <a:solidFill>
                  <a:srgbClr val="00FF99"/>
                </a:solidFill>
              </a:endParaRPr>
            </a:p>
          </p:txBody>
        </p:sp>
      </p:grpSp>
      <p:cxnSp>
        <p:nvCxnSpPr>
          <p:cNvPr id="44" name="Прямая соединительная линия 43"/>
          <p:cNvCxnSpPr/>
          <p:nvPr/>
        </p:nvCxnSpPr>
        <p:spPr>
          <a:xfrm>
            <a:off x="11963400" y="234997"/>
            <a:ext cx="0" cy="3429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4500588" y="4599754"/>
            <a:ext cx="3204343" cy="1477323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ru-RU" sz="6600" b="1" dirty="0">
                <a:solidFill>
                  <a:srgbClr val="006600"/>
                </a:solidFill>
                <a:latin typeface="Arial Black" panose="020B0A04020102020204" pitchFamily="34" charset="0"/>
                <a:cs typeface="Arial" pitchFamily="34" charset="0"/>
              </a:rPr>
              <a:t>878</a:t>
            </a:r>
          </a:p>
          <a:p>
            <a:pPr algn="ctr" defTabSz="914332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МЛРД ТЕНГЕ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flipH="1">
            <a:off x="4870953" y="4586848"/>
            <a:ext cx="2463612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H="1">
            <a:off x="981907" y="4603266"/>
            <a:ext cx="2463612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>
            <a:off x="8986308" y="4603266"/>
            <a:ext cx="2463612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/>
          <p:cNvSpPr/>
          <p:nvPr/>
        </p:nvSpPr>
        <p:spPr>
          <a:xfrm>
            <a:off x="4443" y="2595053"/>
            <a:ext cx="2032908" cy="1231102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ru-RU" sz="54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8</a:t>
            </a:r>
          </a:p>
          <a:p>
            <a:pPr algn="ctr" defTabSz="914332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ПРОЕКТОВ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2328293" y="2595053"/>
            <a:ext cx="2032908" cy="1231102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ru-RU" sz="5400" b="1" dirty="0">
                <a:solidFill>
                  <a:srgbClr val="006600"/>
                </a:solidFill>
                <a:latin typeface="Arial Black" panose="020B0A04020102020204" pitchFamily="34" charset="0"/>
                <a:cs typeface="Arial" pitchFamily="34" charset="0"/>
              </a:rPr>
              <a:t>200</a:t>
            </a:r>
          </a:p>
          <a:p>
            <a:pPr algn="ctr" defTabSz="914332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МЛРД ТЕНГЕ</a:t>
            </a: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495159" y="2587416"/>
            <a:ext cx="3215201" cy="3923926"/>
          </a:xfrm>
          <a:prstGeom prst="roundRect">
            <a:avLst>
              <a:gd name="adj" fmla="val 4807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6" name="Прямоугольник 5"/>
          <p:cNvSpPr/>
          <p:nvPr/>
        </p:nvSpPr>
        <p:spPr>
          <a:xfrm>
            <a:off x="772567" y="3972007"/>
            <a:ext cx="2891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ЗА СЧЕТ ЗАЙМОВ МФО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61" name="Группа 60"/>
          <p:cNvGrpSpPr/>
          <p:nvPr/>
        </p:nvGrpSpPr>
        <p:grpSpPr>
          <a:xfrm>
            <a:off x="1955707" y="5852125"/>
            <a:ext cx="445345" cy="231750"/>
            <a:chOff x="4411177" y="1388676"/>
            <a:chExt cx="807378" cy="654447"/>
          </a:xfrm>
          <a:solidFill>
            <a:schemeClr val="tx2">
              <a:lumMod val="75000"/>
            </a:schemeClr>
          </a:solidFill>
        </p:grpSpPr>
        <p:sp>
          <p:nvSpPr>
            <p:cNvPr id="62" name="Нашивка 87"/>
            <p:cNvSpPr/>
            <p:nvPr/>
          </p:nvSpPr>
          <p:spPr>
            <a:xfrm>
              <a:off x="4411177" y="1388676"/>
              <a:ext cx="288753" cy="654447"/>
            </a:xfrm>
            <a:custGeom>
              <a:avLst/>
              <a:gdLst>
                <a:gd name="connsiteX0" fmla="*/ 0 w 153139"/>
                <a:gd name="connsiteY0" fmla="*/ 0 h 242477"/>
                <a:gd name="connsiteX1" fmla="*/ 76570 w 153139"/>
                <a:gd name="connsiteY1" fmla="*/ 0 h 242477"/>
                <a:gd name="connsiteX2" fmla="*/ 153139 w 153139"/>
                <a:gd name="connsiteY2" fmla="*/ 121239 h 242477"/>
                <a:gd name="connsiteX3" fmla="*/ 76570 w 153139"/>
                <a:gd name="connsiteY3" fmla="*/ 242477 h 242477"/>
                <a:gd name="connsiteX4" fmla="*/ 0 w 153139"/>
                <a:gd name="connsiteY4" fmla="*/ 242477 h 242477"/>
                <a:gd name="connsiteX5" fmla="*/ 76570 w 153139"/>
                <a:gd name="connsiteY5" fmla="*/ 121239 h 242477"/>
                <a:gd name="connsiteX6" fmla="*/ 0 w 153139"/>
                <a:gd name="connsiteY6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76570 w 153139"/>
                <a:gd name="connsiteY2" fmla="*/ 242477 h 242477"/>
                <a:gd name="connsiteX3" fmla="*/ 0 w 153139"/>
                <a:gd name="connsiteY3" fmla="*/ 242477 h 242477"/>
                <a:gd name="connsiteX4" fmla="*/ 76570 w 153139"/>
                <a:gd name="connsiteY4" fmla="*/ 121239 h 242477"/>
                <a:gd name="connsiteX5" fmla="*/ 0 w 153139"/>
                <a:gd name="connsiteY5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0 w 153139"/>
                <a:gd name="connsiteY2" fmla="*/ 242477 h 242477"/>
                <a:gd name="connsiteX3" fmla="*/ 76570 w 153139"/>
                <a:gd name="connsiteY3" fmla="*/ 121239 h 242477"/>
                <a:gd name="connsiteX4" fmla="*/ 0 w 153139"/>
                <a:gd name="connsiteY4" fmla="*/ 0 h 24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39" h="242477">
                  <a:moveTo>
                    <a:pt x="0" y="0"/>
                  </a:moveTo>
                  <a:lnTo>
                    <a:pt x="153139" y="121239"/>
                  </a:lnTo>
                  <a:lnTo>
                    <a:pt x="0" y="242477"/>
                  </a:lnTo>
                  <a:lnTo>
                    <a:pt x="76570" y="1212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9" tIns="60931" rIns="121859" bIns="60931" rtlCol="0" anchor="ctr"/>
            <a:lstStyle/>
            <a:p>
              <a:pPr algn="ctr"/>
              <a:endParaRPr lang="ru-RU" sz="3199">
                <a:solidFill>
                  <a:schemeClr val="bg1"/>
                </a:solidFill>
              </a:endParaRPr>
            </a:p>
          </p:txBody>
        </p:sp>
        <p:sp>
          <p:nvSpPr>
            <p:cNvPr id="63" name="Нашивка 87"/>
            <p:cNvSpPr/>
            <p:nvPr/>
          </p:nvSpPr>
          <p:spPr>
            <a:xfrm>
              <a:off x="4670490" y="1388676"/>
              <a:ext cx="288753" cy="654447"/>
            </a:xfrm>
            <a:custGeom>
              <a:avLst/>
              <a:gdLst>
                <a:gd name="connsiteX0" fmla="*/ 0 w 153139"/>
                <a:gd name="connsiteY0" fmla="*/ 0 h 242477"/>
                <a:gd name="connsiteX1" fmla="*/ 76570 w 153139"/>
                <a:gd name="connsiteY1" fmla="*/ 0 h 242477"/>
                <a:gd name="connsiteX2" fmla="*/ 153139 w 153139"/>
                <a:gd name="connsiteY2" fmla="*/ 121239 h 242477"/>
                <a:gd name="connsiteX3" fmla="*/ 76570 w 153139"/>
                <a:gd name="connsiteY3" fmla="*/ 242477 h 242477"/>
                <a:gd name="connsiteX4" fmla="*/ 0 w 153139"/>
                <a:gd name="connsiteY4" fmla="*/ 242477 h 242477"/>
                <a:gd name="connsiteX5" fmla="*/ 76570 w 153139"/>
                <a:gd name="connsiteY5" fmla="*/ 121239 h 242477"/>
                <a:gd name="connsiteX6" fmla="*/ 0 w 153139"/>
                <a:gd name="connsiteY6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76570 w 153139"/>
                <a:gd name="connsiteY2" fmla="*/ 242477 h 242477"/>
                <a:gd name="connsiteX3" fmla="*/ 0 w 153139"/>
                <a:gd name="connsiteY3" fmla="*/ 242477 h 242477"/>
                <a:gd name="connsiteX4" fmla="*/ 76570 w 153139"/>
                <a:gd name="connsiteY4" fmla="*/ 121239 h 242477"/>
                <a:gd name="connsiteX5" fmla="*/ 0 w 153139"/>
                <a:gd name="connsiteY5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0 w 153139"/>
                <a:gd name="connsiteY2" fmla="*/ 242477 h 242477"/>
                <a:gd name="connsiteX3" fmla="*/ 76570 w 153139"/>
                <a:gd name="connsiteY3" fmla="*/ 121239 h 242477"/>
                <a:gd name="connsiteX4" fmla="*/ 0 w 153139"/>
                <a:gd name="connsiteY4" fmla="*/ 0 h 24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39" h="242477">
                  <a:moveTo>
                    <a:pt x="0" y="0"/>
                  </a:moveTo>
                  <a:lnTo>
                    <a:pt x="153139" y="121239"/>
                  </a:lnTo>
                  <a:lnTo>
                    <a:pt x="0" y="242477"/>
                  </a:lnTo>
                  <a:lnTo>
                    <a:pt x="76570" y="1212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9" tIns="60931" rIns="121859" bIns="60931" rtlCol="0" anchor="ctr"/>
            <a:lstStyle/>
            <a:p>
              <a:pPr algn="ctr"/>
              <a:endParaRPr lang="ru-RU" sz="3199">
                <a:solidFill>
                  <a:schemeClr val="bg1"/>
                </a:solidFill>
              </a:endParaRPr>
            </a:p>
          </p:txBody>
        </p:sp>
        <p:sp>
          <p:nvSpPr>
            <p:cNvPr id="64" name="Нашивка 87"/>
            <p:cNvSpPr/>
            <p:nvPr/>
          </p:nvSpPr>
          <p:spPr>
            <a:xfrm>
              <a:off x="4929802" y="1388676"/>
              <a:ext cx="288753" cy="654447"/>
            </a:xfrm>
            <a:custGeom>
              <a:avLst/>
              <a:gdLst>
                <a:gd name="connsiteX0" fmla="*/ 0 w 153139"/>
                <a:gd name="connsiteY0" fmla="*/ 0 h 242477"/>
                <a:gd name="connsiteX1" fmla="*/ 76570 w 153139"/>
                <a:gd name="connsiteY1" fmla="*/ 0 h 242477"/>
                <a:gd name="connsiteX2" fmla="*/ 153139 w 153139"/>
                <a:gd name="connsiteY2" fmla="*/ 121239 h 242477"/>
                <a:gd name="connsiteX3" fmla="*/ 76570 w 153139"/>
                <a:gd name="connsiteY3" fmla="*/ 242477 h 242477"/>
                <a:gd name="connsiteX4" fmla="*/ 0 w 153139"/>
                <a:gd name="connsiteY4" fmla="*/ 242477 h 242477"/>
                <a:gd name="connsiteX5" fmla="*/ 76570 w 153139"/>
                <a:gd name="connsiteY5" fmla="*/ 121239 h 242477"/>
                <a:gd name="connsiteX6" fmla="*/ 0 w 153139"/>
                <a:gd name="connsiteY6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76570 w 153139"/>
                <a:gd name="connsiteY2" fmla="*/ 242477 h 242477"/>
                <a:gd name="connsiteX3" fmla="*/ 0 w 153139"/>
                <a:gd name="connsiteY3" fmla="*/ 242477 h 242477"/>
                <a:gd name="connsiteX4" fmla="*/ 76570 w 153139"/>
                <a:gd name="connsiteY4" fmla="*/ 121239 h 242477"/>
                <a:gd name="connsiteX5" fmla="*/ 0 w 153139"/>
                <a:gd name="connsiteY5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0 w 153139"/>
                <a:gd name="connsiteY2" fmla="*/ 242477 h 242477"/>
                <a:gd name="connsiteX3" fmla="*/ 76570 w 153139"/>
                <a:gd name="connsiteY3" fmla="*/ 121239 h 242477"/>
                <a:gd name="connsiteX4" fmla="*/ 0 w 153139"/>
                <a:gd name="connsiteY4" fmla="*/ 0 h 24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39" h="242477">
                  <a:moveTo>
                    <a:pt x="0" y="0"/>
                  </a:moveTo>
                  <a:lnTo>
                    <a:pt x="153139" y="121239"/>
                  </a:lnTo>
                  <a:lnTo>
                    <a:pt x="0" y="242477"/>
                  </a:lnTo>
                  <a:lnTo>
                    <a:pt x="76570" y="1212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9" tIns="60931" rIns="121859" bIns="60931" rtlCol="0" anchor="ctr"/>
            <a:lstStyle/>
            <a:p>
              <a:pPr algn="ctr"/>
              <a:endParaRPr lang="ru-RU" sz="3199">
                <a:solidFill>
                  <a:srgbClr val="00FF99"/>
                </a:solidFill>
              </a:endParaRPr>
            </a:p>
          </p:txBody>
        </p:sp>
      </p:grpSp>
      <p:sp>
        <p:nvSpPr>
          <p:cNvPr id="65" name="Прямоугольник 64"/>
          <p:cNvSpPr/>
          <p:nvPr/>
        </p:nvSpPr>
        <p:spPr>
          <a:xfrm>
            <a:off x="0" y="5352449"/>
            <a:ext cx="2032908" cy="1231102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ru-RU" sz="54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1</a:t>
            </a:r>
          </a:p>
          <a:p>
            <a:pPr algn="ctr" defTabSz="914332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ПРОЕКТ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2323850" y="5352449"/>
            <a:ext cx="2032908" cy="1231102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ru-RU" sz="5400" b="1" dirty="0">
                <a:solidFill>
                  <a:srgbClr val="006600"/>
                </a:solidFill>
                <a:latin typeface="Arial Black" panose="020B0A04020102020204" pitchFamily="34" charset="0"/>
                <a:cs typeface="Arial" pitchFamily="34" charset="0"/>
              </a:rPr>
              <a:t>16</a:t>
            </a:r>
          </a:p>
          <a:p>
            <a:pPr algn="ctr" defTabSz="914332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МЛРД ТЕНГЕ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578971" y="4858163"/>
            <a:ext cx="3269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ЗА СЧЕТ МЕХАНИЗМА ГЧП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80" name="Группа 79"/>
          <p:cNvGrpSpPr/>
          <p:nvPr/>
        </p:nvGrpSpPr>
        <p:grpSpPr>
          <a:xfrm>
            <a:off x="9657969" y="5852125"/>
            <a:ext cx="445345" cy="231750"/>
            <a:chOff x="4411177" y="1388676"/>
            <a:chExt cx="807378" cy="654447"/>
          </a:xfrm>
          <a:solidFill>
            <a:schemeClr val="tx2">
              <a:lumMod val="75000"/>
            </a:schemeClr>
          </a:solidFill>
        </p:grpSpPr>
        <p:sp>
          <p:nvSpPr>
            <p:cNvPr id="84" name="Нашивка 87"/>
            <p:cNvSpPr/>
            <p:nvPr/>
          </p:nvSpPr>
          <p:spPr>
            <a:xfrm>
              <a:off x="4411177" y="1388676"/>
              <a:ext cx="288753" cy="654447"/>
            </a:xfrm>
            <a:custGeom>
              <a:avLst/>
              <a:gdLst>
                <a:gd name="connsiteX0" fmla="*/ 0 w 153139"/>
                <a:gd name="connsiteY0" fmla="*/ 0 h 242477"/>
                <a:gd name="connsiteX1" fmla="*/ 76570 w 153139"/>
                <a:gd name="connsiteY1" fmla="*/ 0 h 242477"/>
                <a:gd name="connsiteX2" fmla="*/ 153139 w 153139"/>
                <a:gd name="connsiteY2" fmla="*/ 121239 h 242477"/>
                <a:gd name="connsiteX3" fmla="*/ 76570 w 153139"/>
                <a:gd name="connsiteY3" fmla="*/ 242477 h 242477"/>
                <a:gd name="connsiteX4" fmla="*/ 0 w 153139"/>
                <a:gd name="connsiteY4" fmla="*/ 242477 h 242477"/>
                <a:gd name="connsiteX5" fmla="*/ 76570 w 153139"/>
                <a:gd name="connsiteY5" fmla="*/ 121239 h 242477"/>
                <a:gd name="connsiteX6" fmla="*/ 0 w 153139"/>
                <a:gd name="connsiteY6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76570 w 153139"/>
                <a:gd name="connsiteY2" fmla="*/ 242477 h 242477"/>
                <a:gd name="connsiteX3" fmla="*/ 0 w 153139"/>
                <a:gd name="connsiteY3" fmla="*/ 242477 h 242477"/>
                <a:gd name="connsiteX4" fmla="*/ 76570 w 153139"/>
                <a:gd name="connsiteY4" fmla="*/ 121239 h 242477"/>
                <a:gd name="connsiteX5" fmla="*/ 0 w 153139"/>
                <a:gd name="connsiteY5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0 w 153139"/>
                <a:gd name="connsiteY2" fmla="*/ 242477 h 242477"/>
                <a:gd name="connsiteX3" fmla="*/ 76570 w 153139"/>
                <a:gd name="connsiteY3" fmla="*/ 121239 h 242477"/>
                <a:gd name="connsiteX4" fmla="*/ 0 w 153139"/>
                <a:gd name="connsiteY4" fmla="*/ 0 h 24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39" h="242477">
                  <a:moveTo>
                    <a:pt x="0" y="0"/>
                  </a:moveTo>
                  <a:lnTo>
                    <a:pt x="153139" y="121239"/>
                  </a:lnTo>
                  <a:lnTo>
                    <a:pt x="0" y="242477"/>
                  </a:lnTo>
                  <a:lnTo>
                    <a:pt x="76570" y="1212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9" tIns="60931" rIns="121859" bIns="60931" rtlCol="0" anchor="ctr"/>
            <a:lstStyle/>
            <a:p>
              <a:pPr algn="ctr"/>
              <a:endParaRPr lang="ru-RU" sz="3199">
                <a:solidFill>
                  <a:schemeClr val="bg1"/>
                </a:solidFill>
              </a:endParaRPr>
            </a:p>
          </p:txBody>
        </p:sp>
        <p:sp>
          <p:nvSpPr>
            <p:cNvPr id="89" name="Нашивка 87"/>
            <p:cNvSpPr/>
            <p:nvPr/>
          </p:nvSpPr>
          <p:spPr>
            <a:xfrm>
              <a:off x="4670490" y="1388676"/>
              <a:ext cx="288753" cy="654447"/>
            </a:xfrm>
            <a:custGeom>
              <a:avLst/>
              <a:gdLst>
                <a:gd name="connsiteX0" fmla="*/ 0 w 153139"/>
                <a:gd name="connsiteY0" fmla="*/ 0 h 242477"/>
                <a:gd name="connsiteX1" fmla="*/ 76570 w 153139"/>
                <a:gd name="connsiteY1" fmla="*/ 0 h 242477"/>
                <a:gd name="connsiteX2" fmla="*/ 153139 w 153139"/>
                <a:gd name="connsiteY2" fmla="*/ 121239 h 242477"/>
                <a:gd name="connsiteX3" fmla="*/ 76570 w 153139"/>
                <a:gd name="connsiteY3" fmla="*/ 242477 h 242477"/>
                <a:gd name="connsiteX4" fmla="*/ 0 w 153139"/>
                <a:gd name="connsiteY4" fmla="*/ 242477 h 242477"/>
                <a:gd name="connsiteX5" fmla="*/ 76570 w 153139"/>
                <a:gd name="connsiteY5" fmla="*/ 121239 h 242477"/>
                <a:gd name="connsiteX6" fmla="*/ 0 w 153139"/>
                <a:gd name="connsiteY6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76570 w 153139"/>
                <a:gd name="connsiteY2" fmla="*/ 242477 h 242477"/>
                <a:gd name="connsiteX3" fmla="*/ 0 w 153139"/>
                <a:gd name="connsiteY3" fmla="*/ 242477 h 242477"/>
                <a:gd name="connsiteX4" fmla="*/ 76570 w 153139"/>
                <a:gd name="connsiteY4" fmla="*/ 121239 h 242477"/>
                <a:gd name="connsiteX5" fmla="*/ 0 w 153139"/>
                <a:gd name="connsiteY5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0 w 153139"/>
                <a:gd name="connsiteY2" fmla="*/ 242477 h 242477"/>
                <a:gd name="connsiteX3" fmla="*/ 76570 w 153139"/>
                <a:gd name="connsiteY3" fmla="*/ 121239 h 242477"/>
                <a:gd name="connsiteX4" fmla="*/ 0 w 153139"/>
                <a:gd name="connsiteY4" fmla="*/ 0 h 24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39" h="242477">
                  <a:moveTo>
                    <a:pt x="0" y="0"/>
                  </a:moveTo>
                  <a:lnTo>
                    <a:pt x="153139" y="121239"/>
                  </a:lnTo>
                  <a:lnTo>
                    <a:pt x="0" y="242477"/>
                  </a:lnTo>
                  <a:lnTo>
                    <a:pt x="76570" y="1212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9" tIns="60931" rIns="121859" bIns="60931" rtlCol="0" anchor="ctr"/>
            <a:lstStyle/>
            <a:p>
              <a:pPr algn="ctr"/>
              <a:endParaRPr lang="ru-RU" sz="3199">
                <a:solidFill>
                  <a:schemeClr val="bg1"/>
                </a:solidFill>
              </a:endParaRPr>
            </a:p>
          </p:txBody>
        </p:sp>
        <p:sp>
          <p:nvSpPr>
            <p:cNvPr id="90" name="Нашивка 87"/>
            <p:cNvSpPr/>
            <p:nvPr/>
          </p:nvSpPr>
          <p:spPr>
            <a:xfrm>
              <a:off x="4929802" y="1388676"/>
              <a:ext cx="288753" cy="654447"/>
            </a:xfrm>
            <a:custGeom>
              <a:avLst/>
              <a:gdLst>
                <a:gd name="connsiteX0" fmla="*/ 0 w 153139"/>
                <a:gd name="connsiteY0" fmla="*/ 0 h 242477"/>
                <a:gd name="connsiteX1" fmla="*/ 76570 w 153139"/>
                <a:gd name="connsiteY1" fmla="*/ 0 h 242477"/>
                <a:gd name="connsiteX2" fmla="*/ 153139 w 153139"/>
                <a:gd name="connsiteY2" fmla="*/ 121239 h 242477"/>
                <a:gd name="connsiteX3" fmla="*/ 76570 w 153139"/>
                <a:gd name="connsiteY3" fmla="*/ 242477 h 242477"/>
                <a:gd name="connsiteX4" fmla="*/ 0 w 153139"/>
                <a:gd name="connsiteY4" fmla="*/ 242477 h 242477"/>
                <a:gd name="connsiteX5" fmla="*/ 76570 w 153139"/>
                <a:gd name="connsiteY5" fmla="*/ 121239 h 242477"/>
                <a:gd name="connsiteX6" fmla="*/ 0 w 153139"/>
                <a:gd name="connsiteY6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76570 w 153139"/>
                <a:gd name="connsiteY2" fmla="*/ 242477 h 242477"/>
                <a:gd name="connsiteX3" fmla="*/ 0 w 153139"/>
                <a:gd name="connsiteY3" fmla="*/ 242477 h 242477"/>
                <a:gd name="connsiteX4" fmla="*/ 76570 w 153139"/>
                <a:gd name="connsiteY4" fmla="*/ 121239 h 242477"/>
                <a:gd name="connsiteX5" fmla="*/ 0 w 153139"/>
                <a:gd name="connsiteY5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0 w 153139"/>
                <a:gd name="connsiteY2" fmla="*/ 242477 h 242477"/>
                <a:gd name="connsiteX3" fmla="*/ 76570 w 153139"/>
                <a:gd name="connsiteY3" fmla="*/ 121239 h 242477"/>
                <a:gd name="connsiteX4" fmla="*/ 0 w 153139"/>
                <a:gd name="connsiteY4" fmla="*/ 0 h 24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39" h="242477">
                  <a:moveTo>
                    <a:pt x="0" y="0"/>
                  </a:moveTo>
                  <a:lnTo>
                    <a:pt x="153139" y="121239"/>
                  </a:lnTo>
                  <a:lnTo>
                    <a:pt x="0" y="242477"/>
                  </a:lnTo>
                  <a:lnTo>
                    <a:pt x="76570" y="1212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9" tIns="60931" rIns="121859" bIns="60931" rtlCol="0" anchor="ctr"/>
            <a:lstStyle/>
            <a:p>
              <a:pPr algn="ctr"/>
              <a:endParaRPr lang="ru-RU" sz="3199">
                <a:solidFill>
                  <a:srgbClr val="00FF99"/>
                </a:solidFill>
              </a:endParaRPr>
            </a:p>
          </p:txBody>
        </p:sp>
      </p:grpSp>
      <p:sp>
        <p:nvSpPr>
          <p:cNvPr id="91" name="Прямоугольник 90"/>
          <p:cNvSpPr/>
          <p:nvPr/>
        </p:nvSpPr>
        <p:spPr>
          <a:xfrm>
            <a:off x="7702262" y="5352449"/>
            <a:ext cx="2032908" cy="1231102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ru-RU" sz="54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24</a:t>
            </a:r>
          </a:p>
          <a:p>
            <a:pPr algn="ctr" defTabSz="914332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ПРОЕКТА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10026112" y="5352449"/>
            <a:ext cx="2032908" cy="1231102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ru-RU" sz="5400" b="1" dirty="0">
                <a:solidFill>
                  <a:srgbClr val="006600"/>
                </a:solidFill>
                <a:latin typeface="Arial Black" panose="020B0A04020102020204" pitchFamily="34" charset="0"/>
                <a:cs typeface="Arial" pitchFamily="34" charset="0"/>
              </a:rPr>
              <a:t>316</a:t>
            </a:r>
          </a:p>
          <a:p>
            <a:pPr algn="ctr" defTabSz="914332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МЛРД ТЕНГЕ</a:t>
            </a:r>
          </a:p>
        </p:txBody>
      </p:sp>
      <p:sp>
        <p:nvSpPr>
          <p:cNvPr id="112" name="Прямоугольник 111"/>
          <p:cNvSpPr/>
          <p:nvPr/>
        </p:nvSpPr>
        <p:spPr>
          <a:xfrm>
            <a:off x="8090277" y="4855743"/>
            <a:ext cx="3797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ЗА СЧЕТ АО «НУХ «БАЙТЕРЕК»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113" name="Группа 112"/>
          <p:cNvGrpSpPr/>
          <p:nvPr/>
        </p:nvGrpSpPr>
        <p:grpSpPr>
          <a:xfrm>
            <a:off x="9657969" y="3094729"/>
            <a:ext cx="445345" cy="231750"/>
            <a:chOff x="4411177" y="1388676"/>
            <a:chExt cx="807378" cy="654447"/>
          </a:xfrm>
          <a:solidFill>
            <a:schemeClr val="tx2">
              <a:lumMod val="75000"/>
            </a:schemeClr>
          </a:solidFill>
        </p:grpSpPr>
        <p:sp>
          <p:nvSpPr>
            <p:cNvPr id="114" name="Нашивка 87"/>
            <p:cNvSpPr/>
            <p:nvPr/>
          </p:nvSpPr>
          <p:spPr>
            <a:xfrm>
              <a:off x="4411177" y="1388676"/>
              <a:ext cx="288753" cy="654447"/>
            </a:xfrm>
            <a:custGeom>
              <a:avLst/>
              <a:gdLst>
                <a:gd name="connsiteX0" fmla="*/ 0 w 153139"/>
                <a:gd name="connsiteY0" fmla="*/ 0 h 242477"/>
                <a:gd name="connsiteX1" fmla="*/ 76570 w 153139"/>
                <a:gd name="connsiteY1" fmla="*/ 0 h 242477"/>
                <a:gd name="connsiteX2" fmla="*/ 153139 w 153139"/>
                <a:gd name="connsiteY2" fmla="*/ 121239 h 242477"/>
                <a:gd name="connsiteX3" fmla="*/ 76570 w 153139"/>
                <a:gd name="connsiteY3" fmla="*/ 242477 h 242477"/>
                <a:gd name="connsiteX4" fmla="*/ 0 w 153139"/>
                <a:gd name="connsiteY4" fmla="*/ 242477 h 242477"/>
                <a:gd name="connsiteX5" fmla="*/ 76570 w 153139"/>
                <a:gd name="connsiteY5" fmla="*/ 121239 h 242477"/>
                <a:gd name="connsiteX6" fmla="*/ 0 w 153139"/>
                <a:gd name="connsiteY6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76570 w 153139"/>
                <a:gd name="connsiteY2" fmla="*/ 242477 h 242477"/>
                <a:gd name="connsiteX3" fmla="*/ 0 w 153139"/>
                <a:gd name="connsiteY3" fmla="*/ 242477 h 242477"/>
                <a:gd name="connsiteX4" fmla="*/ 76570 w 153139"/>
                <a:gd name="connsiteY4" fmla="*/ 121239 h 242477"/>
                <a:gd name="connsiteX5" fmla="*/ 0 w 153139"/>
                <a:gd name="connsiteY5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0 w 153139"/>
                <a:gd name="connsiteY2" fmla="*/ 242477 h 242477"/>
                <a:gd name="connsiteX3" fmla="*/ 76570 w 153139"/>
                <a:gd name="connsiteY3" fmla="*/ 121239 h 242477"/>
                <a:gd name="connsiteX4" fmla="*/ 0 w 153139"/>
                <a:gd name="connsiteY4" fmla="*/ 0 h 24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39" h="242477">
                  <a:moveTo>
                    <a:pt x="0" y="0"/>
                  </a:moveTo>
                  <a:lnTo>
                    <a:pt x="153139" y="121239"/>
                  </a:lnTo>
                  <a:lnTo>
                    <a:pt x="0" y="242477"/>
                  </a:lnTo>
                  <a:lnTo>
                    <a:pt x="76570" y="1212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9" tIns="60931" rIns="121859" bIns="60931" rtlCol="0" anchor="ctr"/>
            <a:lstStyle/>
            <a:p>
              <a:pPr algn="ctr"/>
              <a:endParaRPr lang="ru-RU" sz="3199">
                <a:solidFill>
                  <a:schemeClr val="bg1"/>
                </a:solidFill>
              </a:endParaRPr>
            </a:p>
          </p:txBody>
        </p:sp>
        <p:sp>
          <p:nvSpPr>
            <p:cNvPr id="115" name="Нашивка 87"/>
            <p:cNvSpPr/>
            <p:nvPr/>
          </p:nvSpPr>
          <p:spPr>
            <a:xfrm>
              <a:off x="4670490" y="1388676"/>
              <a:ext cx="288753" cy="654447"/>
            </a:xfrm>
            <a:custGeom>
              <a:avLst/>
              <a:gdLst>
                <a:gd name="connsiteX0" fmla="*/ 0 w 153139"/>
                <a:gd name="connsiteY0" fmla="*/ 0 h 242477"/>
                <a:gd name="connsiteX1" fmla="*/ 76570 w 153139"/>
                <a:gd name="connsiteY1" fmla="*/ 0 h 242477"/>
                <a:gd name="connsiteX2" fmla="*/ 153139 w 153139"/>
                <a:gd name="connsiteY2" fmla="*/ 121239 h 242477"/>
                <a:gd name="connsiteX3" fmla="*/ 76570 w 153139"/>
                <a:gd name="connsiteY3" fmla="*/ 242477 h 242477"/>
                <a:gd name="connsiteX4" fmla="*/ 0 w 153139"/>
                <a:gd name="connsiteY4" fmla="*/ 242477 h 242477"/>
                <a:gd name="connsiteX5" fmla="*/ 76570 w 153139"/>
                <a:gd name="connsiteY5" fmla="*/ 121239 h 242477"/>
                <a:gd name="connsiteX6" fmla="*/ 0 w 153139"/>
                <a:gd name="connsiteY6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76570 w 153139"/>
                <a:gd name="connsiteY2" fmla="*/ 242477 h 242477"/>
                <a:gd name="connsiteX3" fmla="*/ 0 w 153139"/>
                <a:gd name="connsiteY3" fmla="*/ 242477 h 242477"/>
                <a:gd name="connsiteX4" fmla="*/ 76570 w 153139"/>
                <a:gd name="connsiteY4" fmla="*/ 121239 h 242477"/>
                <a:gd name="connsiteX5" fmla="*/ 0 w 153139"/>
                <a:gd name="connsiteY5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0 w 153139"/>
                <a:gd name="connsiteY2" fmla="*/ 242477 h 242477"/>
                <a:gd name="connsiteX3" fmla="*/ 76570 w 153139"/>
                <a:gd name="connsiteY3" fmla="*/ 121239 h 242477"/>
                <a:gd name="connsiteX4" fmla="*/ 0 w 153139"/>
                <a:gd name="connsiteY4" fmla="*/ 0 h 24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39" h="242477">
                  <a:moveTo>
                    <a:pt x="0" y="0"/>
                  </a:moveTo>
                  <a:lnTo>
                    <a:pt x="153139" y="121239"/>
                  </a:lnTo>
                  <a:lnTo>
                    <a:pt x="0" y="242477"/>
                  </a:lnTo>
                  <a:lnTo>
                    <a:pt x="76570" y="1212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9" tIns="60931" rIns="121859" bIns="60931" rtlCol="0" anchor="ctr"/>
            <a:lstStyle/>
            <a:p>
              <a:pPr algn="ctr"/>
              <a:endParaRPr lang="ru-RU" sz="3199">
                <a:solidFill>
                  <a:schemeClr val="bg1"/>
                </a:solidFill>
              </a:endParaRPr>
            </a:p>
          </p:txBody>
        </p:sp>
        <p:sp>
          <p:nvSpPr>
            <p:cNvPr id="116" name="Нашивка 87"/>
            <p:cNvSpPr/>
            <p:nvPr/>
          </p:nvSpPr>
          <p:spPr>
            <a:xfrm>
              <a:off x="4929802" y="1388676"/>
              <a:ext cx="288753" cy="654447"/>
            </a:xfrm>
            <a:custGeom>
              <a:avLst/>
              <a:gdLst>
                <a:gd name="connsiteX0" fmla="*/ 0 w 153139"/>
                <a:gd name="connsiteY0" fmla="*/ 0 h 242477"/>
                <a:gd name="connsiteX1" fmla="*/ 76570 w 153139"/>
                <a:gd name="connsiteY1" fmla="*/ 0 h 242477"/>
                <a:gd name="connsiteX2" fmla="*/ 153139 w 153139"/>
                <a:gd name="connsiteY2" fmla="*/ 121239 h 242477"/>
                <a:gd name="connsiteX3" fmla="*/ 76570 w 153139"/>
                <a:gd name="connsiteY3" fmla="*/ 242477 h 242477"/>
                <a:gd name="connsiteX4" fmla="*/ 0 w 153139"/>
                <a:gd name="connsiteY4" fmla="*/ 242477 h 242477"/>
                <a:gd name="connsiteX5" fmla="*/ 76570 w 153139"/>
                <a:gd name="connsiteY5" fmla="*/ 121239 h 242477"/>
                <a:gd name="connsiteX6" fmla="*/ 0 w 153139"/>
                <a:gd name="connsiteY6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76570 w 153139"/>
                <a:gd name="connsiteY2" fmla="*/ 242477 h 242477"/>
                <a:gd name="connsiteX3" fmla="*/ 0 w 153139"/>
                <a:gd name="connsiteY3" fmla="*/ 242477 h 242477"/>
                <a:gd name="connsiteX4" fmla="*/ 76570 w 153139"/>
                <a:gd name="connsiteY4" fmla="*/ 121239 h 242477"/>
                <a:gd name="connsiteX5" fmla="*/ 0 w 153139"/>
                <a:gd name="connsiteY5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0 w 153139"/>
                <a:gd name="connsiteY2" fmla="*/ 242477 h 242477"/>
                <a:gd name="connsiteX3" fmla="*/ 76570 w 153139"/>
                <a:gd name="connsiteY3" fmla="*/ 121239 h 242477"/>
                <a:gd name="connsiteX4" fmla="*/ 0 w 153139"/>
                <a:gd name="connsiteY4" fmla="*/ 0 h 24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39" h="242477">
                  <a:moveTo>
                    <a:pt x="0" y="0"/>
                  </a:moveTo>
                  <a:lnTo>
                    <a:pt x="153139" y="121239"/>
                  </a:lnTo>
                  <a:lnTo>
                    <a:pt x="0" y="242477"/>
                  </a:lnTo>
                  <a:lnTo>
                    <a:pt x="76570" y="1212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9" tIns="60931" rIns="121859" bIns="60931" rtlCol="0" anchor="ctr"/>
            <a:lstStyle/>
            <a:p>
              <a:pPr algn="ctr"/>
              <a:endParaRPr lang="ru-RU" sz="3199">
                <a:solidFill>
                  <a:srgbClr val="00FF99"/>
                </a:solidFill>
              </a:endParaRPr>
            </a:p>
          </p:txBody>
        </p:sp>
      </p:grpSp>
      <p:sp>
        <p:nvSpPr>
          <p:cNvPr id="117" name="Прямоугольник 116"/>
          <p:cNvSpPr/>
          <p:nvPr/>
        </p:nvSpPr>
        <p:spPr>
          <a:xfrm>
            <a:off x="7702262" y="2595053"/>
            <a:ext cx="2032908" cy="1231102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ru-RU" sz="54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28</a:t>
            </a:r>
          </a:p>
          <a:p>
            <a:pPr algn="ctr" defTabSz="914332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ПРОЕКТОВ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10026112" y="2595053"/>
            <a:ext cx="2032908" cy="1231102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ru-RU" sz="5400" b="1" dirty="0">
                <a:solidFill>
                  <a:srgbClr val="006600"/>
                </a:solidFill>
                <a:latin typeface="Arial Black" panose="020B0A04020102020204" pitchFamily="34" charset="0"/>
                <a:cs typeface="Arial" pitchFamily="34" charset="0"/>
              </a:rPr>
              <a:t>346</a:t>
            </a:r>
          </a:p>
          <a:p>
            <a:pPr algn="ctr" defTabSz="914332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МЛРД ТЕНГЕ</a:t>
            </a:r>
          </a:p>
        </p:txBody>
      </p:sp>
      <p:sp>
        <p:nvSpPr>
          <p:cNvPr id="119" name="Прямоугольник 118"/>
          <p:cNvSpPr/>
          <p:nvPr/>
        </p:nvSpPr>
        <p:spPr>
          <a:xfrm>
            <a:off x="9208080" y="3956733"/>
            <a:ext cx="1562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ЗА СЧЕТ РБ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4103969" y="4156673"/>
            <a:ext cx="633497" cy="0"/>
          </a:xfrm>
          <a:prstGeom prst="straightConnector1">
            <a:avLst/>
          </a:prstGeom>
          <a:ln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 стрелкой 120"/>
          <p:cNvCxnSpPr>
            <a:cxnSpLocks/>
          </p:cNvCxnSpPr>
          <p:nvPr/>
        </p:nvCxnSpPr>
        <p:spPr>
          <a:xfrm flipH="1" flipV="1">
            <a:off x="4099525" y="5042829"/>
            <a:ext cx="636389" cy="1"/>
          </a:xfrm>
          <a:prstGeom prst="straightConnector1">
            <a:avLst/>
          </a:prstGeom>
          <a:ln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 стрелкой 122"/>
          <p:cNvCxnSpPr/>
          <p:nvPr/>
        </p:nvCxnSpPr>
        <p:spPr>
          <a:xfrm>
            <a:off x="7518939" y="4141399"/>
            <a:ext cx="597583" cy="0"/>
          </a:xfrm>
          <a:prstGeom prst="straightConnector1">
            <a:avLst/>
          </a:prstGeom>
          <a:ln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 стрелкой 123"/>
          <p:cNvCxnSpPr>
            <a:cxnSpLocks/>
          </p:cNvCxnSpPr>
          <p:nvPr/>
        </p:nvCxnSpPr>
        <p:spPr>
          <a:xfrm>
            <a:off x="7518939" y="5040409"/>
            <a:ext cx="599982" cy="0"/>
          </a:xfrm>
          <a:prstGeom prst="straightConnector1">
            <a:avLst/>
          </a:prstGeom>
          <a:ln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Равнобедренный треугольник 17"/>
          <p:cNvSpPr/>
          <p:nvPr/>
        </p:nvSpPr>
        <p:spPr>
          <a:xfrm>
            <a:off x="5794960" y="4484170"/>
            <a:ext cx="615598" cy="88391"/>
          </a:xfrm>
          <a:prstGeom prst="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Равнобедренный треугольник 124"/>
          <p:cNvSpPr/>
          <p:nvPr/>
        </p:nvSpPr>
        <p:spPr>
          <a:xfrm rot="10800000">
            <a:off x="5794960" y="4604536"/>
            <a:ext cx="615598" cy="88391"/>
          </a:xfrm>
          <a:prstGeom prst="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7" name="Прямая соединительная линия 126"/>
          <p:cNvCxnSpPr/>
          <p:nvPr/>
        </p:nvCxnSpPr>
        <p:spPr>
          <a:xfrm flipH="1">
            <a:off x="586462" y="719034"/>
            <a:ext cx="109982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/>
          <p:cNvCxnSpPr>
            <a:endCxn id="128" idx="3"/>
          </p:cNvCxnSpPr>
          <p:nvPr/>
        </p:nvCxnSpPr>
        <p:spPr>
          <a:xfrm flipH="1">
            <a:off x="4224017" y="4156673"/>
            <a:ext cx="282060" cy="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/>
          <p:cNvCxnSpPr>
            <a:cxnSpLocks/>
            <a:endCxn id="132" idx="3"/>
          </p:cNvCxnSpPr>
          <p:nvPr/>
        </p:nvCxnSpPr>
        <p:spPr>
          <a:xfrm flipH="1">
            <a:off x="4219574" y="5042829"/>
            <a:ext cx="281552" cy="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/>
          <p:cNvCxnSpPr>
            <a:cxnSpLocks/>
          </p:cNvCxnSpPr>
          <p:nvPr/>
        </p:nvCxnSpPr>
        <p:spPr>
          <a:xfrm flipH="1">
            <a:off x="7706629" y="5040410"/>
            <a:ext cx="318976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/>
          <p:cNvCxnSpPr/>
          <p:nvPr/>
        </p:nvCxnSpPr>
        <p:spPr>
          <a:xfrm flipH="1">
            <a:off x="7706629" y="4141400"/>
            <a:ext cx="318976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Номер слайда 1"/>
          <p:cNvSpPr txBox="1">
            <a:spLocks/>
          </p:cNvSpPr>
          <p:nvPr/>
        </p:nvSpPr>
        <p:spPr>
          <a:xfrm>
            <a:off x="9442383" y="65008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394" tIns="45710" rIns="91394" bIns="45710" rtlCol="0" anchor="ctr"/>
          <a:lstStyle>
            <a:defPPr>
              <a:defRPr lang="ru-RU"/>
            </a:defPPr>
            <a:lvl1pPr marL="0" algn="r" defTabSz="914185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92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5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6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69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0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2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45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36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2731E-802E-497C-A0C1-72DC90F92F3A}" type="slidenum">
              <a:rPr lang="ru-RU" baseline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ru-RU" baseline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58">
            <a:extLst>
              <a:ext uri="{FF2B5EF4-FFF2-40B4-BE49-F238E27FC236}">
                <a16:creationId xmlns:a16="http://schemas.microsoft.com/office/drawing/2014/main" id="{5E938CE5-E76F-6D89-486F-C443DEABDE2E}"/>
              </a:ext>
            </a:extLst>
          </p:cNvPr>
          <p:cNvSpPr/>
          <p:nvPr/>
        </p:nvSpPr>
        <p:spPr>
          <a:xfrm>
            <a:off x="287576" y="881278"/>
            <a:ext cx="11615831" cy="1520202"/>
          </a:xfrm>
          <a:prstGeom prst="roundRect">
            <a:avLst>
              <a:gd name="adj" fmla="val 4807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0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C932A35-B705-6F53-C259-53214AD8685F}"/>
              </a:ext>
            </a:extLst>
          </p:cNvPr>
          <p:cNvSpPr/>
          <p:nvPr/>
        </p:nvSpPr>
        <p:spPr>
          <a:xfrm>
            <a:off x="3598519" y="917466"/>
            <a:ext cx="2360410" cy="1477323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ru-RU" sz="6600" b="1" dirty="0">
                <a:solidFill>
                  <a:srgbClr val="00B050"/>
                </a:solidFill>
                <a:latin typeface="Arial Black" panose="020B0A04020102020204" pitchFamily="34" charset="0"/>
                <a:cs typeface="Arial" pitchFamily="34" charset="0"/>
              </a:rPr>
              <a:t>8</a:t>
            </a:r>
          </a:p>
          <a:p>
            <a:pPr algn="ctr" defTabSz="914332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ПРОЕКТОВ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B9D35AB-6FF8-9FB1-A79B-7BDC440EA002}"/>
              </a:ext>
            </a:extLst>
          </p:cNvPr>
          <p:cNvSpPr/>
          <p:nvPr/>
        </p:nvSpPr>
        <p:spPr>
          <a:xfrm>
            <a:off x="6456320" y="917466"/>
            <a:ext cx="2474847" cy="1477323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ru-RU" sz="6600" b="1" dirty="0">
                <a:solidFill>
                  <a:srgbClr val="006600"/>
                </a:solidFill>
                <a:latin typeface="Arial Black" panose="020B0A04020102020204" pitchFamily="34" charset="0"/>
                <a:cs typeface="Arial" pitchFamily="34" charset="0"/>
              </a:rPr>
              <a:t>20</a:t>
            </a:r>
          </a:p>
          <a:p>
            <a:pPr algn="ctr" defTabSz="914332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МЛРД ТЕНГЕ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0451467-8321-E5EB-A964-50A447B2046A}"/>
              </a:ext>
            </a:extLst>
          </p:cNvPr>
          <p:cNvSpPr/>
          <p:nvPr/>
        </p:nvSpPr>
        <p:spPr>
          <a:xfrm>
            <a:off x="768780" y="1302184"/>
            <a:ext cx="2416872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B05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ВЕДЕТСЯ СТРОИТЕЛЬТСТВО</a:t>
            </a:r>
            <a:endParaRPr lang="ru-RU" sz="2000" dirty="0">
              <a:solidFill>
                <a:srgbClr val="00B050"/>
              </a:solidFill>
              <a:latin typeface="Impact" panose="020B0806030902050204" pitchFamily="34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B210D1C-CFEC-FF6F-306E-CC66C168355B}"/>
              </a:ext>
            </a:extLst>
          </p:cNvPr>
          <p:cNvGrpSpPr/>
          <p:nvPr/>
        </p:nvGrpSpPr>
        <p:grpSpPr>
          <a:xfrm>
            <a:off x="5884179" y="1540252"/>
            <a:ext cx="445345" cy="231750"/>
            <a:chOff x="4411177" y="1388676"/>
            <a:chExt cx="807378" cy="654447"/>
          </a:xfrm>
          <a:solidFill>
            <a:schemeClr val="tx2">
              <a:lumMod val="75000"/>
            </a:schemeClr>
          </a:solidFill>
        </p:grpSpPr>
        <p:sp>
          <p:nvSpPr>
            <p:cNvPr id="9" name="Нашивка 87">
              <a:extLst>
                <a:ext uri="{FF2B5EF4-FFF2-40B4-BE49-F238E27FC236}">
                  <a16:creationId xmlns:a16="http://schemas.microsoft.com/office/drawing/2014/main" id="{7C683D71-10B4-341D-860F-D976F25C181F}"/>
                </a:ext>
              </a:extLst>
            </p:cNvPr>
            <p:cNvSpPr/>
            <p:nvPr/>
          </p:nvSpPr>
          <p:spPr>
            <a:xfrm>
              <a:off x="4411177" y="1388676"/>
              <a:ext cx="288753" cy="654447"/>
            </a:xfrm>
            <a:custGeom>
              <a:avLst/>
              <a:gdLst>
                <a:gd name="connsiteX0" fmla="*/ 0 w 153139"/>
                <a:gd name="connsiteY0" fmla="*/ 0 h 242477"/>
                <a:gd name="connsiteX1" fmla="*/ 76570 w 153139"/>
                <a:gd name="connsiteY1" fmla="*/ 0 h 242477"/>
                <a:gd name="connsiteX2" fmla="*/ 153139 w 153139"/>
                <a:gd name="connsiteY2" fmla="*/ 121239 h 242477"/>
                <a:gd name="connsiteX3" fmla="*/ 76570 w 153139"/>
                <a:gd name="connsiteY3" fmla="*/ 242477 h 242477"/>
                <a:gd name="connsiteX4" fmla="*/ 0 w 153139"/>
                <a:gd name="connsiteY4" fmla="*/ 242477 h 242477"/>
                <a:gd name="connsiteX5" fmla="*/ 76570 w 153139"/>
                <a:gd name="connsiteY5" fmla="*/ 121239 h 242477"/>
                <a:gd name="connsiteX6" fmla="*/ 0 w 153139"/>
                <a:gd name="connsiteY6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76570 w 153139"/>
                <a:gd name="connsiteY2" fmla="*/ 242477 h 242477"/>
                <a:gd name="connsiteX3" fmla="*/ 0 w 153139"/>
                <a:gd name="connsiteY3" fmla="*/ 242477 h 242477"/>
                <a:gd name="connsiteX4" fmla="*/ 76570 w 153139"/>
                <a:gd name="connsiteY4" fmla="*/ 121239 h 242477"/>
                <a:gd name="connsiteX5" fmla="*/ 0 w 153139"/>
                <a:gd name="connsiteY5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0 w 153139"/>
                <a:gd name="connsiteY2" fmla="*/ 242477 h 242477"/>
                <a:gd name="connsiteX3" fmla="*/ 76570 w 153139"/>
                <a:gd name="connsiteY3" fmla="*/ 121239 h 242477"/>
                <a:gd name="connsiteX4" fmla="*/ 0 w 153139"/>
                <a:gd name="connsiteY4" fmla="*/ 0 h 24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39" h="242477">
                  <a:moveTo>
                    <a:pt x="0" y="0"/>
                  </a:moveTo>
                  <a:lnTo>
                    <a:pt x="153139" y="121239"/>
                  </a:lnTo>
                  <a:lnTo>
                    <a:pt x="0" y="242477"/>
                  </a:lnTo>
                  <a:lnTo>
                    <a:pt x="76570" y="1212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9" tIns="60931" rIns="121859" bIns="60931" rtlCol="0" anchor="ctr"/>
            <a:lstStyle/>
            <a:p>
              <a:pPr algn="ctr"/>
              <a:endParaRPr lang="ru-RU" sz="3199">
                <a:solidFill>
                  <a:schemeClr val="bg1"/>
                </a:solidFill>
              </a:endParaRPr>
            </a:p>
          </p:txBody>
        </p:sp>
        <p:sp>
          <p:nvSpPr>
            <p:cNvPr id="10" name="Нашивка 87">
              <a:extLst>
                <a:ext uri="{FF2B5EF4-FFF2-40B4-BE49-F238E27FC236}">
                  <a16:creationId xmlns:a16="http://schemas.microsoft.com/office/drawing/2014/main" id="{C36B2C3A-AB6F-7F5A-3766-A1FB41F3E65F}"/>
                </a:ext>
              </a:extLst>
            </p:cNvPr>
            <p:cNvSpPr/>
            <p:nvPr/>
          </p:nvSpPr>
          <p:spPr>
            <a:xfrm>
              <a:off x="4670490" y="1388676"/>
              <a:ext cx="288753" cy="654447"/>
            </a:xfrm>
            <a:custGeom>
              <a:avLst/>
              <a:gdLst>
                <a:gd name="connsiteX0" fmla="*/ 0 w 153139"/>
                <a:gd name="connsiteY0" fmla="*/ 0 h 242477"/>
                <a:gd name="connsiteX1" fmla="*/ 76570 w 153139"/>
                <a:gd name="connsiteY1" fmla="*/ 0 h 242477"/>
                <a:gd name="connsiteX2" fmla="*/ 153139 w 153139"/>
                <a:gd name="connsiteY2" fmla="*/ 121239 h 242477"/>
                <a:gd name="connsiteX3" fmla="*/ 76570 w 153139"/>
                <a:gd name="connsiteY3" fmla="*/ 242477 h 242477"/>
                <a:gd name="connsiteX4" fmla="*/ 0 w 153139"/>
                <a:gd name="connsiteY4" fmla="*/ 242477 h 242477"/>
                <a:gd name="connsiteX5" fmla="*/ 76570 w 153139"/>
                <a:gd name="connsiteY5" fmla="*/ 121239 h 242477"/>
                <a:gd name="connsiteX6" fmla="*/ 0 w 153139"/>
                <a:gd name="connsiteY6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76570 w 153139"/>
                <a:gd name="connsiteY2" fmla="*/ 242477 h 242477"/>
                <a:gd name="connsiteX3" fmla="*/ 0 w 153139"/>
                <a:gd name="connsiteY3" fmla="*/ 242477 h 242477"/>
                <a:gd name="connsiteX4" fmla="*/ 76570 w 153139"/>
                <a:gd name="connsiteY4" fmla="*/ 121239 h 242477"/>
                <a:gd name="connsiteX5" fmla="*/ 0 w 153139"/>
                <a:gd name="connsiteY5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0 w 153139"/>
                <a:gd name="connsiteY2" fmla="*/ 242477 h 242477"/>
                <a:gd name="connsiteX3" fmla="*/ 76570 w 153139"/>
                <a:gd name="connsiteY3" fmla="*/ 121239 h 242477"/>
                <a:gd name="connsiteX4" fmla="*/ 0 w 153139"/>
                <a:gd name="connsiteY4" fmla="*/ 0 h 24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39" h="242477">
                  <a:moveTo>
                    <a:pt x="0" y="0"/>
                  </a:moveTo>
                  <a:lnTo>
                    <a:pt x="153139" y="121239"/>
                  </a:lnTo>
                  <a:lnTo>
                    <a:pt x="0" y="242477"/>
                  </a:lnTo>
                  <a:lnTo>
                    <a:pt x="76570" y="1212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9" tIns="60931" rIns="121859" bIns="60931" rtlCol="0" anchor="ctr"/>
            <a:lstStyle/>
            <a:p>
              <a:pPr algn="ctr"/>
              <a:endParaRPr lang="ru-RU" sz="3199">
                <a:solidFill>
                  <a:schemeClr val="bg1"/>
                </a:solidFill>
              </a:endParaRPr>
            </a:p>
          </p:txBody>
        </p:sp>
        <p:sp>
          <p:nvSpPr>
            <p:cNvPr id="12" name="Нашивка 87">
              <a:extLst>
                <a:ext uri="{FF2B5EF4-FFF2-40B4-BE49-F238E27FC236}">
                  <a16:creationId xmlns:a16="http://schemas.microsoft.com/office/drawing/2014/main" id="{438746A6-7E45-2088-D663-BE010C48CCD1}"/>
                </a:ext>
              </a:extLst>
            </p:cNvPr>
            <p:cNvSpPr/>
            <p:nvPr/>
          </p:nvSpPr>
          <p:spPr>
            <a:xfrm>
              <a:off x="4929802" y="1388676"/>
              <a:ext cx="288753" cy="654447"/>
            </a:xfrm>
            <a:custGeom>
              <a:avLst/>
              <a:gdLst>
                <a:gd name="connsiteX0" fmla="*/ 0 w 153139"/>
                <a:gd name="connsiteY0" fmla="*/ 0 h 242477"/>
                <a:gd name="connsiteX1" fmla="*/ 76570 w 153139"/>
                <a:gd name="connsiteY1" fmla="*/ 0 h 242477"/>
                <a:gd name="connsiteX2" fmla="*/ 153139 w 153139"/>
                <a:gd name="connsiteY2" fmla="*/ 121239 h 242477"/>
                <a:gd name="connsiteX3" fmla="*/ 76570 w 153139"/>
                <a:gd name="connsiteY3" fmla="*/ 242477 h 242477"/>
                <a:gd name="connsiteX4" fmla="*/ 0 w 153139"/>
                <a:gd name="connsiteY4" fmla="*/ 242477 h 242477"/>
                <a:gd name="connsiteX5" fmla="*/ 76570 w 153139"/>
                <a:gd name="connsiteY5" fmla="*/ 121239 h 242477"/>
                <a:gd name="connsiteX6" fmla="*/ 0 w 153139"/>
                <a:gd name="connsiteY6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76570 w 153139"/>
                <a:gd name="connsiteY2" fmla="*/ 242477 h 242477"/>
                <a:gd name="connsiteX3" fmla="*/ 0 w 153139"/>
                <a:gd name="connsiteY3" fmla="*/ 242477 h 242477"/>
                <a:gd name="connsiteX4" fmla="*/ 76570 w 153139"/>
                <a:gd name="connsiteY4" fmla="*/ 121239 h 242477"/>
                <a:gd name="connsiteX5" fmla="*/ 0 w 153139"/>
                <a:gd name="connsiteY5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0 w 153139"/>
                <a:gd name="connsiteY2" fmla="*/ 242477 h 242477"/>
                <a:gd name="connsiteX3" fmla="*/ 76570 w 153139"/>
                <a:gd name="connsiteY3" fmla="*/ 121239 h 242477"/>
                <a:gd name="connsiteX4" fmla="*/ 0 w 153139"/>
                <a:gd name="connsiteY4" fmla="*/ 0 h 24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39" h="242477">
                  <a:moveTo>
                    <a:pt x="0" y="0"/>
                  </a:moveTo>
                  <a:lnTo>
                    <a:pt x="153139" y="121239"/>
                  </a:lnTo>
                  <a:lnTo>
                    <a:pt x="0" y="242477"/>
                  </a:lnTo>
                  <a:lnTo>
                    <a:pt x="76570" y="1212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9" tIns="60931" rIns="121859" bIns="60931" rtlCol="0" anchor="ctr"/>
            <a:lstStyle/>
            <a:p>
              <a:pPr algn="ctr"/>
              <a:endParaRPr lang="ru-RU" sz="3199">
                <a:solidFill>
                  <a:srgbClr val="00FF99"/>
                </a:solidFill>
              </a:endParaRP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6E6DC3C-8481-C2C4-13E5-A72BF3F5205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42383" y="1008421"/>
            <a:ext cx="2142279" cy="123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88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Скругленный прямоугольник 80"/>
          <p:cNvSpPr/>
          <p:nvPr/>
        </p:nvSpPr>
        <p:spPr>
          <a:xfrm>
            <a:off x="5649756" y="4836971"/>
            <a:ext cx="3487552" cy="1886427"/>
          </a:xfrm>
          <a:prstGeom prst="roundRect">
            <a:avLst>
              <a:gd name="adj" fmla="val 4807"/>
            </a:avLst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50" name="Google Shape;1307;p19">
            <a:extLst>
              <a:ext uri="{FF2B5EF4-FFF2-40B4-BE49-F238E27FC236}">
                <a16:creationId xmlns:a16="http://schemas.microsoft.com/office/drawing/2014/main" id="{3541DCA7-24A6-7985-9A5A-146AFA2A0E59}"/>
              </a:ext>
            </a:extLst>
          </p:cNvPr>
          <p:cNvSpPr txBox="1"/>
          <p:nvPr/>
        </p:nvSpPr>
        <p:spPr>
          <a:xfrm>
            <a:off x="442398" y="77725"/>
            <a:ext cx="9643129" cy="566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26" rIns="0" bIns="0" anchor="ctr" anchorCtr="0">
            <a:spAutoFit/>
          </a:bodyPr>
          <a:lstStyle/>
          <a:p>
            <a:pPr>
              <a:buClr>
                <a:srgbClr val="44546A"/>
              </a:buClr>
              <a:buSzPts val="1400"/>
              <a:defRPr/>
            </a:pP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Arial" pitchFamily="34" charset="0"/>
                <a:sym typeface="Arial"/>
              </a:rPr>
              <a:t>РЕАЛИЗАЦИЯ ПРОЕКТОВ КОС </a:t>
            </a:r>
          </a:p>
          <a:p>
            <a:pPr>
              <a:buClr>
                <a:srgbClr val="44546A"/>
              </a:buClr>
              <a:buSzPts val="1400"/>
              <a:defRPr/>
            </a:pPr>
            <a:r>
              <a:rPr lang="ru-RU" sz="1600" b="1" dirty="0">
                <a:solidFill>
                  <a:srgbClr val="0070C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Arial" pitchFamily="34" charset="0"/>
                <a:sym typeface="Arial"/>
              </a:rPr>
              <a:t>ЗА СЧЕТ ЗАЙМОВ МФО</a:t>
            </a:r>
            <a:endParaRPr lang="ru-RU" sz="1000" b="1" dirty="0">
              <a:solidFill>
                <a:srgbClr val="0070C0"/>
              </a:solidFill>
              <a:latin typeface="Arial Black" panose="020B0A04020102020204" pitchFamily="34" charset="0"/>
              <a:ea typeface="Segoe UI Black" panose="020B0A02040204020203" pitchFamily="34" charset="0"/>
              <a:cs typeface="Arial" pitchFamily="34" charset="0"/>
              <a:sym typeface="Arial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292100" y="189345"/>
            <a:ext cx="0" cy="3429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11" b="3804"/>
          <a:stretch/>
        </p:blipFill>
        <p:spPr bwMode="auto">
          <a:xfrm>
            <a:off x="10500074" y="144355"/>
            <a:ext cx="1463326" cy="43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4" name="Прямая соединительная линия 43"/>
          <p:cNvCxnSpPr/>
          <p:nvPr/>
        </p:nvCxnSpPr>
        <p:spPr>
          <a:xfrm>
            <a:off x="11963400" y="189345"/>
            <a:ext cx="0" cy="3429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207378" y="1197516"/>
            <a:ext cx="2537173" cy="1231102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ru-RU" sz="5400" b="1" dirty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8</a:t>
            </a:r>
          </a:p>
          <a:p>
            <a:pPr algn="ctr" defTabSz="914332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ПРОЕКТОВ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10036209" y="1257444"/>
            <a:ext cx="18305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ЖЕЗКАЗГАН,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САТПАЕВ,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БАЛХАШ,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СТЕПНОГОРСК</a:t>
            </a:r>
          </a:p>
        </p:txBody>
      </p:sp>
      <p:cxnSp>
        <p:nvCxnSpPr>
          <p:cNvPr id="69" name="Прямая соединительная линия 68"/>
          <p:cNvCxnSpPr>
            <a:cxnSpLocks/>
          </p:cNvCxnSpPr>
          <p:nvPr/>
        </p:nvCxnSpPr>
        <p:spPr>
          <a:xfrm>
            <a:off x="10036209" y="1244655"/>
            <a:ext cx="0" cy="110279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Скругленный прямоугольник 71"/>
          <p:cNvSpPr/>
          <p:nvPr/>
        </p:nvSpPr>
        <p:spPr>
          <a:xfrm>
            <a:off x="5521655" y="1119890"/>
            <a:ext cx="6441745" cy="1352326"/>
          </a:xfrm>
          <a:prstGeom prst="roundRect">
            <a:avLst>
              <a:gd name="adj" fmla="val 4807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" name="Прямоугольник 2"/>
          <p:cNvSpPr/>
          <p:nvPr/>
        </p:nvSpPr>
        <p:spPr>
          <a:xfrm>
            <a:off x="2761135" y="859184"/>
            <a:ext cx="239442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339933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НАЧАТА РЕАЛИЗАЦИЯ</a:t>
            </a:r>
            <a:endParaRPr lang="ru-RU" sz="2000" dirty="0">
              <a:solidFill>
                <a:srgbClr val="339933"/>
              </a:solidFill>
              <a:latin typeface="Impact" panose="020B0806030902050204" pitchFamily="34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382114" y="2796709"/>
            <a:ext cx="7867460" cy="1821294"/>
          </a:xfrm>
          <a:prstGeom prst="roundRect">
            <a:avLst>
              <a:gd name="adj" fmla="val 4807"/>
            </a:avLst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85" name="Прямоугольник 84"/>
          <p:cNvSpPr/>
          <p:nvPr/>
        </p:nvSpPr>
        <p:spPr>
          <a:xfrm>
            <a:off x="3420403" y="2571405"/>
            <a:ext cx="176217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АКТОБЕ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491726" y="3720600"/>
            <a:ext cx="19523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ПОЛУЧЕНО </a:t>
            </a:r>
            <a:r>
              <a:rPr lang="ru-RU" sz="1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ПОЛОЖИТЕЛЬНОЕ ЗАКЛЮЧЕНИЕ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ГОСЭКСПЕРТИЗЫ</a:t>
            </a:r>
          </a:p>
        </p:txBody>
      </p:sp>
      <p:cxnSp>
        <p:nvCxnSpPr>
          <p:cNvPr id="87" name="Прямая соединительная линия 86"/>
          <p:cNvCxnSpPr>
            <a:cxnSpLocks/>
          </p:cNvCxnSpPr>
          <p:nvPr/>
        </p:nvCxnSpPr>
        <p:spPr>
          <a:xfrm>
            <a:off x="805014" y="3707899"/>
            <a:ext cx="132576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Прямоугольник 92"/>
          <p:cNvSpPr/>
          <p:nvPr/>
        </p:nvSpPr>
        <p:spPr>
          <a:xfrm>
            <a:off x="2103990" y="3735348"/>
            <a:ext cx="193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ЕБРР </a:t>
            </a:r>
            <a:r>
              <a:rPr lang="ru-RU" sz="1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ОДОБРЕНО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ЗАЙМА </a:t>
            </a:r>
          </a:p>
        </p:txBody>
      </p:sp>
      <p:cxnSp>
        <p:nvCxnSpPr>
          <p:cNvPr id="94" name="Прямая соединительная линия 93"/>
          <p:cNvCxnSpPr/>
          <p:nvPr/>
        </p:nvCxnSpPr>
        <p:spPr>
          <a:xfrm>
            <a:off x="2407491" y="3722647"/>
            <a:ext cx="132576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Прямоугольник 96"/>
          <p:cNvSpPr/>
          <p:nvPr/>
        </p:nvSpPr>
        <p:spPr>
          <a:xfrm>
            <a:off x="3914445" y="3735348"/>
            <a:ext cx="1607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НАЧАТЫ </a:t>
            </a:r>
          </a:p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КОНКУРСНЫЕ ПРОЦЕДУРЫ</a:t>
            </a:r>
          </a:p>
        </p:txBody>
      </p:sp>
      <p:cxnSp>
        <p:nvCxnSpPr>
          <p:cNvPr id="98" name="Прямая соединительная линия 97"/>
          <p:cNvCxnSpPr/>
          <p:nvPr/>
        </p:nvCxnSpPr>
        <p:spPr>
          <a:xfrm>
            <a:off x="4055167" y="3722647"/>
            <a:ext cx="132576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Прямоугольник 98"/>
          <p:cNvSpPr/>
          <p:nvPr/>
        </p:nvSpPr>
        <p:spPr>
          <a:xfrm>
            <a:off x="5291270" y="3735348"/>
            <a:ext cx="3019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ОДОБРЕНИЕ РБК (ГОСГАРАНТИЯ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ПРИНЯТИЕ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ППРК (на согласовании)</a:t>
            </a:r>
          </a:p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ПОДПИСАНИЕ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КРЕДИТНОГО СОГЛАШЕНИЯ</a:t>
            </a:r>
          </a:p>
        </p:txBody>
      </p:sp>
      <p:cxnSp>
        <p:nvCxnSpPr>
          <p:cNvPr id="100" name="Прямая соединительная линия 99"/>
          <p:cNvCxnSpPr/>
          <p:nvPr/>
        </p:nvCxnSpPr>
        <p:spPr>
          <a:xfrm>
            <a:off x="6138192" y="3722647"/>
            <a:ext cx="132576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Прямоугольник 125"/>
          <p:cNvSpPr/>
          <p:nvPr/>
        </p:nvSpPr>
        <p:spPr>
          <a:xfrm>
            <a:off x="8438982" y="3735348"/>
            <a:ext cx="17143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ПОЛУЧЕНО </a:t>
            </a:r>
            <a:r>
              <a:rPr lang="ru-RU" sz="1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ПОЛОЖИТЕЛЬНОЕ ЗАКЛЮЧЕНИЕ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ГОСЭКСПЕРТИЗЫ</a:t>
            </a:r>
          </a:p>
        </p:txBody>
      </p:sp>
      <p:cxnSp>
        <p:nvCxnSpPr>
          <p:cNvPr id="127" name="Прямая соединительная линия 126"/>
          <p:cNvCxnSpPr/>
          <p:nvPr/>
        </p:nvCxnSpPr>
        <p:spPr>
          <a:xfrm>
            <a:off x="8633282" y="3722647"/>
            <a:ext cx="132576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Скругленный прямоугольник 131"/>
          <p:cNvSpPr/>
          <p:nvPr/>
        </p:nvSpPr>
        <p:spPr>
          <a:xfrm>
            <a:off x="401569" y="4822223"/>
            <a:ext cx="3199381" cy="1886427"/>
          </a:xfrm>
          <a:prstGeom prst="roundRect">
            <a:avLst>
              <a:gd name="adj" fmla="val 4807"/>
            </a:avLst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33" name="Прямоугольник 132"/>
          <p:cNvSpPr/>
          <p:nvPr/>
        </p:nvSpPr>
        <p:spPr>
          <a:xfrm>
            <a:off x="834487" y="4659061"/>
            <a:ext cx="126682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БАЛХАШ</a:t>
            </a:r>
            <a:endParaRPr lang="ru-RU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375695" y="5851924"/>
            <a:ext cx="1851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ПОЛУЧЕНО </a:t>
            </a:r>
            <a:r>
              <a:rPr lang="ru-RU" sz="1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ПОЛОЖИТЕЛЬНОЕ ЗАКЛЮЧЕНИЕ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ГОСЭКСПЕРТИЗЫ</a:t>
            </a:r>
          </a:p>
        </p:txBody>
      </p:sp>
      <p:cxnSp>
        <p:nvCxnSpPr>
          <p:cNvPr id="135" name="Прямая соединительная линия 134"/>
          <p:cNvCxnSpPr>
            <a:cxnSpLocks/>
          </p:cNvCxnSpPr>
          <p:nvPr/>
        </p:nvCxnSpPr>
        <p:spPr>
          <a:xfrm>
            <a:off x="581273" y="5865916"/>
            <a:ext cx="132576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Прямоугольник 135"/>
          <p:cNvSpPr/>
          <p:nvPr/>
        </p:nvSpPr>
        <p:spPr>
          <a:xfrm>
            <a:off x="217977" y="4923703"/>
            <a:ext cx="2032908" cy="892548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17,9</a:t>
            </a:r>
          </a:p>
          <a:p>
            <a:pPr algn="ctr" defTabSz="914332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МЛРД ТЕНГЕ</a:t>
            </a:r>
          </a:p>
        </p:txBody>
      </p:sp>
      <p:sp>
        <p:nvSpPr>
          <p:cNvPr id="137" name="Скругленный прямоугольник 136"/>
          <p:cNvSpPr/>
          <p:nvPr/>
        </p:nvSpPr>
        <p:spPr>
          <a:xfrm>
            <a:off x="3753492" y="4836971"/>
            <a:ext cx="1766272" cy="1886427"/>
          </a:xfrm>
          <a:prstGeom prst="roundRect">
            <a:avLst>
              <a:gd name="adj" fmla="val 4807"/>
            </a:avLst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38" name="Прямоугольник 137"/>
          <p:cNvSpPr/>
          <p:nvPr/>
        </p:nvSpPr>
        <p:spPr>
          <a:xfrm>
            <a:off x="3955922" y="4673809"/>
            <a:ext cx="132576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САТПАЕВ</a:t>
            </a:r>
            <a:endParaRPr lang="ru-RU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39" name="Прямоугольник 138"/>
          <p:cNvSpPr/>
          <p:nvPr/>
        </p:nvSpPr>
        <p:spPr>
          <a:xfrm>
            <a:off x="3825203" y="5932274"/>
            <a:ext cx="17428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ПОЛУЧЕНО </a:t>
            </a:r>
            <a:r>
              <a:rPr lang="ru-RU" sz="1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ПОЛОЖИТЕЛЬНОЕ ЗАКЛЮЧЕНИЕ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ГОСЭКСПЕРТИЗЫ</a:t>
            </a:r>
          </a:p>
        </p:txBody>
      </p:sp>
      <p:cxnSp>
        <p:nvCxnSpPr>
          <p:cNvPr id="140" name="Прямая соединительная линия 139"/>
          <p:cNvCxnSpPr/>
          <p:nvPr/>
        </p:nvCxnSpPr>
        <p:spPr>
          <a:xfrm>
            <a:off x="4043472" y="5880664"/>
            <a:ext cx="132576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Прямоугольник 140"/>
          <p:cNvSpPr/>
          <p:nvPr/>
        </p:nvSpPr>
        <p:spPr>
          <a:xfrm>
            <a:off x="3678309" y="4974701"/>
            <a:ext cx="2032908" cy="892548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16,1</a:t>
            </a:r>
          </a:p>
          <a:p>
            <a:pPr algn="ctr" defTabSz="914332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МЛРД ТЕНГЕ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8438982" y="2796710"/>
            <a:ext cx="3524418" cy="1821294"/>
          </a:xfrm>
          <a:prstGeom prst="roundRect">
            <a:avLst>
              <a:gd name="adj" fmla="val 4807"/>
            </a:avLst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56" name="Прямоугольник 55"/>
          <p:cNvSpPr/>
          <p:nvPr/>
        </p:nvSpPr>
        <p:spPr>
          <a:xfrm>
            <a:off x="9450883" y="2571405"/>
            <a:ext cx="150061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КАРАГАНДА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5649756" y="5893364"/>
            <a:ext cx="2032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ВЫДАЧИ </a:t>
            </a:r>
            <a:r>
              <a:rPr lang="ru-RU" sz="1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ЗАКЛЮЧЕНИЙ В </a:t>
            </a:r>
          </a:p>
          <a:p>
            <a:pPr algn="ctr"/>
            <a:r>
              <a:rPr lang="ru-RU" sz="1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КВАРТАЛЕ 2024 ГОДА</a:t>
            </a: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6100602" y="5880664"/>
            <a:ext cx="132576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/>
          <p:cNvSpPr/>
          <p:nvPr/>
        </p:nvSpPr>
        <p:spPr>
          <a:xfrm>
            <a:off x="5776213" y="5028687"/>
            <a:ext cx="2032908" cy="830993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ТАРАЗ, ЖЕЗКАЗГАН, СТЕПНОГОРСК </a:t>
            </a:r>
            <a:endParaRPr lang="ru-RU" sz="8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9862572" y="3735348"/>
            <a:ext cx="24970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ГОТОВИТСЯ ПАКЕТ ДОКУМЕНТОВ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ЭКОНОМИЧЕСКУЮ ЭКСПЕРТИЗУ (МНЭ) </a:t>
            </a:r>
          </a:p>
        </p:txBody>
      </p:sp>
      <p:cxnSp>
        <p:nvCxnSpPr>
          <p:cNvPr id="79" name="Прямая соединительная линия 78"/>
          <p:cNvCxnSpPr/>
          <p:nvPr/>
        </p:nvCxnSpPr>
        <p:spPr>
          <a:xfrm>
            <a:off x="10448225" y="3722647"/>
            <a:ext cx="132576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87055">
            <a:off x="2446557" y="2988480"/>
            <a:ext cx="1259632" cy="646009"/>
          </a:xfrm>
          <a:prstGeom prst="rect">
            <a:avLst/>
          </a:prstGeom>
        </p:spPr>
      </p:pic>
      <p:sp>
        <p:nvSpPr>
          <p:cNvPr id="88" name="Прямоугольник 87"/>
          <p:cNvSpPr/>
          <p:nvPr/>
        </p:nvSpPr>
        <p:spPr>
          <a:xfrm>
            <a:off x="451443" y="2810534"/>
            <a:ext cx="2032908" cy="892548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53,5</a:t>
            </a:r>
          </a:p>
          <a:p>
            <a:pPr algn="ctr" defTabSz="914332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МЛРД ТЕНГЕ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17319" r="11170"/>
          <a:stretch/>
        </p:blipFill>
        <p:spPr>
          <a:xfrm>
            <a:off x="4306210" y="2984139"/>
            <a:ext cx="890918" cy="70183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2406" y="3033538"/>
            <a:ext cx="600604" cy="603037"/>
          </a:xfrm>
          <a:prstGeom prst="rect">
            <a:avLst/>
          </a:prstGeom>
        </p:spPr>
      </p:pic>
      <p:sp>
        <p:nvSpPr>
          <p:cNvPr id="128" name="Прямоугольник 127"/>
          <p:cNvSpPr/>
          <p:nvPr/>
        </p:nvSpPr>
        <p:spPr>
          <a:xfrm>
            <a:off x="8279711" y="2825282"/>
            <a:ext cx="2032908" cy="892548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55,8</a:t>
            </a:r>
          </a:p>
          <a:p>
            <a:pPr algn="ctr" defTabSz="914332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МЛРД ТЕНГЕ</a:t>
            </a:r>
          </a:p>
        </p:txBody>
      </p:sp>
      <p:pic>
        <p:nvPicPr>
          <p:cNvPr id="80" name="Рисунок 7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7994" y="2939100"/>
            <a:ext cx="886228" cy="766512"/>
          </a:xfrm>
          <a:prstGeom prst="rect">
            <a:avLst/>
          </a:prstGeom>
        </p:spPr>
      </p:pic>
      <p:sp>
        <p:nvSpPr>
          <p:cNvPr id="82" name="Прямоугольник 81"/>
          <p:cNvSpPr/>
          <p:nvPr/>
        </p:nvSpPr>
        <p:spPr>
          <a:xfrm>
            <a:off x="7328653" y="5893364"/>
            <a:ext cx="2032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ЭТАПЕ </a:t>
            </a:r>
          </a:p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РАЗРАБОТКИ ТЭО</a:t>
            </a:r>
          </a:p>
        </p:txBody>
      </p:sp>
      <p:cxnSp>
        <p:nvCxnSpPr>
          <p:cNvPr id="83" name="Прямая соединительная линия 82"/>
          <p:cNvCxnSpPr/>
          <p:nvPr/>
        </p:nvCxnSpPr>
        <p:spPr>
          <a:xfrm>
            <a:off x="7653042" y="5880664"/>
            <a:ext cx="132576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Прямоугольник 83"/>
          <p:cNvSpPr/>
          <p:nvPr/>
        </p:nvSpPr>
        <p:spPr>
          <a:xfrm>
            <a:off x="7399971" y="5271488"/>
            <a:ext cx="2032908" cy="338550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РИДДЕР</a:t>
            </a:r>
            <a:endParaRPr lang="ru-RU" sz="8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Скругленный прямоугольник 88"/>
          <p:cNvSpPr/>
          <p:nvPr/>
        </p:nvSpPr>
        <p:spPr>
          <a:xfrm>
            <a:off x="9283296" y="4836971"/>
            <a:ext cx="2680103" cy="719671"/>
          </a:xfrm>
          <a:prstGeom prst="roundRect">
            <a:avLst>
              <a:gd name="adj" fmla="val 877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90" name="Прямоугольник 89"/>
          <p:cNvSpPr/>
          <p:nvPr/>
        </p:nvSpPr>
        <p:spPr>
          <a:xfrm>
            <a:off x="9397536" y="5624718"/>
            <a:ext cx="2344928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marL="342900" indent="-342900" algn="ctr" defTabSz="914332">
              <a:buFontTx/>
              <a:buChar char="-"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КАРАГАНДА </a:t>
            </a:r>
          </a:p>
          <a:p>
            <a:pPr marL="342900" indent="-342900" algn="ctr" defTabSz="914332">
              <a:buFontTx/>
              <a:buChar char="-"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БАЛХАШ </a:t>
            </a:r>
          </a:p>
          <a:p>
            <a:pPr marL="342900" indent="-342900" algn="ctr" defTabSz="914332">
              <a:buFontTx/>
              <a:buChar char="-"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САТПАЕВ</a:t>
            </a:r>
            <a:endParaRPr lang="ru-RU" sz="10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367089" y="4848241"/>
            <a:ext cx="25125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32"/>
            <a:r>
              <a:rPr lang="ru-RU" sz="2000" dirty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РАБОТЫ </a:t>
            </a:r>
          </a:p>
          <a:p>
            <a:pPr algn="ctr" defTabSz="914332"/>
            <a:r>
              <a:rPr lang="ru-RU" sz="2000" dirty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ЗАТЯНУЛИСЬ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329716" y="4735141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5400" dirty="0"/>
          </a:p>
        </p:txBody>
      </p:sp>
      <p:cxnSp>
        <p:nvCxnSpPr>
          <p:cNvPr id="91" name="Прямая соединительная линия 90"/>
          <p:cNvCxnSpPr/>
          <p:nvPr/>
        </p:nvCxnSpPr>
        <p:spPr>
          <a:xfrm flipH="1">
            <a:off x="586462" y="719034"/>
            <a:ext cx="109982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Номер слайда 1"/>
          <p:cNvSpPr txBox="1">
            <a:spLocks/>
          </p:cNvSpPr>
          <p:nvPr/>
        </p:nvSpPr>
        <p:spPr>
          <a:xfrm>
            <a:off x="9442383" y="65008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394" tIns="45710" rIns="91394" bIns="45710" rtlCol="0" anchor="ctr"/>
          <a:lstStyle>
            <a:defPPr>
              <a:defRPr lang="ru-RU"/>
            </a:defPPr>
            <a:lvl1pPr marL="0" algn="r" defTabSz="914185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92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5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6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69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0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2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45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36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2731E-802E-497C-A0C1-72DC90F92F3A}" type="slidenum">
              <a:rPr lang="ru-RU" baseline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ru-RU" baseline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885D34F-B90A-E191-A9C1-50ED45F12FDE}"/>
              </a:ext>
            </a:extLst>
          </p:cNvPr>
          <p:cNvSpPr/>
          <p:nvPr/>
        </p:nvSpPr>
        <p:spPr>
          <a:xfrm>
            <a:off x="2941350" y="1197516"/>
            <a:ext cx="2032908" cy="1231102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ru-RU" sz="5400" b="1" dirty="0">
                <a:solidFill>
                  <a:srgbClr val="339933"/>
                </a:solidFill>
                <a:latin typeface="Arial Black" panose="020B0A04020102020204" pitchFamily="34" charset="0"/>
                <a:cs typeface="Arial" pitchFamily="34" charset="0"/>
              </a:rPr>
              <a:t>7</a:t>
            </a:r>
          </a:p>
          <a:p>
            <a:pPr algn="ctr" defTabSz="914332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ПРОЕКТОВ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577164-A8F6-00B0-4984-A7406749DE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9824" y="1290339"/>
            <a:ext cx="1130702" cy="1011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A4DB7A-506D-1100-6F6B-8146F67D04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8347" y="1290339"/>
            <a:ext cx="1130702" cy="1011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81126A1-60B8-740E-E5A9-531BE193E149}"/>
              </a:ext>
            </a:extLst>
          </p:cNvPr>
          <p:cNvSpPr/>
          <p:nvPr/>
        </p:nvSpPr>
        <p:spPr>
          <a:xfrm>
            <a:off x="278753" y="859184"/>
            <a:ext cx="239442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ВСЕГО</a:t>
            </a:r>
            <a:endParaRPr lang="ru-RU" sz="2000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DEF58D57-4BB5-97D9-ABDE-F190E6ABEE8D}"/>
              </a:ext>
            </a:extLst>
          </p:cNvPr>
          <p:cNvGrpSpPr/>
          <p:nvPr/>
        </p:nvGrpSpPr>
        <p:grpSpPr>
          <a:xfrm>
            <a:off x="2496909" y="1641997"/>
            <a:ext cx="445345" cy="231750"/>
            <a:chOff x="4411177" y="1388676"/>
            <a:chExt cx="807378" cy="654447"/>
          </a:xfrm>
          <a:solidFill>
            <a:schemeClr val="tx2">
              <a:lumMod val="75000"/>
            </a:schemeClr>
          </a:solidFill>
        </p:grpSpPr>
        <p:sp>
          <p:nvSpPr>
            <p:cNvPr id="20" name="Нашивка 87">
              <a:extLst>
                <a:ext uri="{FF2B5EF4-FFF2-40B4-BE49-F238E27FC236}">
                  <a16:creationId xmlns:a16="http://schemas.microsoft.com/office/drawing/2014/main" id="{4AF5AF95-6913-0568-80C4-A4E21AB235C2}"/>
                </a:ext>
              </a:extLst>
            </p:cNvPr>
            <p:cNvSpPr/>
            <p:nvPr/>
          </p:nvSpPr>
          <p:spPr>
            <a:xfrm>
              <a:off x="4411177" y="1388676"/>
              <a:ext cx="288753" cy="654447"/>
            </a:xfrm>
            <a:custGeom>
              <a:avLst/>
              <a:gdLst>
                <a:gd name="connsiteX0" fmla="*/ 0 w 153139"/>
                <a:gd name="connsiteY0" fmla="*/ 0 h 242477"/>
                <a:gd name="connsiteX1" fmla="*/ 76570 w 153139"/>
                <a:gd name="connsiteY1" fmla="*/ 0 h 242477"/>
                <a:gd name="connsiteX2" fmla="*/ 153139 w 153139"/>
                <a:gd name="connsiteY2" fmla="*/ 121239 h 242477"/>
                <a:gd name="connsiteX3" fmla="*/ 76570 w 153139"/>
                <a:gd name="connsiteY3" fmla="*/ 242477 h 242477"/>
                <a:gd name="connsiteX4" fmla="*/ 0 w 153139"/>
                <a:gd name="connsiteY4" fmla="*/ 242477 h 242477"/>
                <a:gd name="connsiteX5" fmla="*/ 76570 w 153139"/>
                <a:gd name="connsiteY5" fmla="*/ 121239 h 242477"/>
                <a:gd name="connsiteX6" fmla="*/ 0 w 153139"/>
                <a:gd name="connsiteY6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76570 w 153139"/>
                <a:gd name="connsiteY2" fmla="*/ 242477 h 242477"/>
                <a:gd name="connsiteX3" fmla="*/ 0 w 153139"/>
                <a:gd name="connsiteY3" fmla="*/ 242477 h 242477"/>
                <a:gd name="connsiteX4" fmla="*/ 76570 w 153139"/>
                <a:gd name="connsiteY4" fmla="*/ 121239 h 242477"/>
                <a:gd name="connsiteX5" fmla="*/ 0 w 153139"/>
                <a:gd name="connsiteY5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0 w 153139"/>
                <a:gd name="connsiteY2" fmla="*/ 242477 h 242477"/>
                <a:gd name="connsiteX3" fmla="*/ 76570 w 153139"/>
                <a:gd name="connsiteY3" fmla="*/ 121239 h 242477"/>
                <a:gd name="connsiteX4" fmla="*/ 0 w 153139"/>
                <a:gd name="connsiteY4" fmla="*/ 0 h 24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39" h="242477">
                  <a:moveTo>
                    <a:pt x="0" y="0"/>
                  </a:moveTo>
                  <a:lnTo>
                    <a:pt x="153139" y="121239"/>
                  </a:lnTo>
                  <a:lnTo>
                    <a:pt x="0" y="242477"/>
                  </a:lnTo>
                  <a:lnTo>
                    <a:pt x="76570" y="1212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9" tIns="60931" rIns="121859" bIns="60931" rtlCol="0" anchor="ctr"/>
            <a:lstStyle/>
            <a:p>
              <a:pPr algn="ctr"/>
              <a:endParaRPr lang="ru-RU" sz="3199">
                <a:solidFill>
                  <a:schemeClr val="bg1"/>
                </a:solidFill>
              </a:endParaRPr>
            </a:p>
          </p:txBody>
        </p:sp>
        <p:sp>
          <p:nvSpPr>
            <p:cNvPr id="21" name="Нашивка 87">
              <a:extLst>
                <a:ext uri="{FF2B5EF4-FFF2-40B4-BE49-F238E27FC236}">
                  <a16:creationId xmlns:a16="http://schemas.microsoft.com/office/drawing/2014/main" id="{7F624BCA-3C87-FD12-F590-C2F8057FC5E7}"/>
                </a:ext>
              </a:extLst>
            </p:cNvPr>
            <p:cNvSpPr/>
            <p:nvPr/>
          </p:nvSpPr>
          <p:spPr>
            <a:xfrm>
              <a:off x="4670490" y="1388676"/>
              <a:ext cx="288753" cy="654447"/>
            </a:xfrm>
            <a:custGeom>
              <a:avLst/>
              <a:gdLst>
                <a:gd name="connsiteX0" fmla="*/ 0 w 153139"/>
                <a:gd name="connsiteY0" fmla="*/ 0 h 242477"/>
                <a:gd name="connsiteX1" fmla="*/ 76570 w 153139"/>
                <a:gd name="connsiteY1" fmla="*/ 0 h 242477"/>
                <a:gd name="connsiteX2" fmla="*/ 153139 w 153139"/>
                <a:gd name="connsiteY2" fmla="*/ 121239 h 242477"/>
                <a:gd name="connsiteX3" fmla="*/ 76570 w 153139"/>
                <a:gd name="connsiteY3" fmla="*/ 242477 h 242477"/>
                <a:gd name="connsiteX4" fmla="*/ 0 w 153139"/>
                <a:gd name="connsiteY4" fmla="*/ 242477 h 242477"/>
                <a:gd name="connsiteX5" fmla="*/ 76570 w 153139"/>
                <a:gd name="connsiteY5" fmla="*/ 121239 h 242477"/>
                <a:gd name="connsiteX6" fmla="*/ 0 w 153139"/>
                <a:gd name="connsiteY6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76570 w 153139"/>
                <a:gd name="connsiteY2" fmla="*/ 242477 h 242477"/>
                <a:gd name="connsiteX3" fmla="*/ 0 w 153139"/>
                <a:gd name="connsiteY3" fmla="*/ 242477 h 242477"/>
                <a:gd name="connsiteX4" fmla="*/ 76570 w 153139"/>
                <a:gd name="connsiteY4" fmla="*/ 121239 h 242477"/>
                <a:gd name="connsiteX5" fmla="*/ 0 w 153139"/>
                <a:gd name="connsiteY5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0 w 153139"/>
                <a:gd name="connsiteY2" fmla="*/ 242477 h 242477"/>
                <a:gd name="connsiteX3" fmla="*/ 76570 w 153139"/>
                <a:gd name="connsiteY3" fmla="*/ 121239 h 242477"/>
                <a:gd name="connsiteX4" fmla="*/ 0 w 153139"/>
                <a:gd name="connsiteY4" fmla="*/ 0 h 24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39" h="242477">
                  <a:moveTo>
                    <a:pt x="0" y="0"/>
                  </a:moveTo>
                  <a:lnTo>
                    <a:pt x="153139" y="121239"/>
                  </a:lnTo>
                  <a:lnTo>
                    <a:pt x="0" y="242477"/>
                  </a:lnTo>
                  <a:lnTo>
                    <a:pt x="76570" y="1212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9" tIns="60931" rIns="121859" bIns="60931" rtlCol="0" anchor="ctr"/>
            <a:lstStyle/>
            <a:p>
              <a:pPr algn="ctr"/>
              <a:endParaRPr lang="ru-RU" sz="3199">
                <a:solidFill>
                  <a:schemeClr val="bg1"/>
                </a:solidFill>
              </a:endParaRPr>
            </a:p>
          </p:txBody>
        </p:sp>
        <p:sp>
          <p:nvSpPr>
            <p:cNvPr id="22" name="Нашивка 87">
              <a:extLst>
                <a:ext uri="{FF2B5EF4-FFF2-40B4-BE49-F238E27FC236}">
                  <a16:creationId xmlns:a16="http://schemas.microsoft.com/office/drawing/2014/main" id="{C0AB53CD-59AA-BC1E-41A0-D78F7FE10842}"/>
                </a:ext>
              </a:extLst>
            </p:cNvPr>
            <p:cNvSpPr/>
            <p:nvPr/>
          </p:nvSpPr>
          <p:spPr>
            <a:xfrm>
              <a:off x="4929802" y="1388676"/>
              <a:ext cx="288753" cy="654447"/>
            </a:xfrm>
            <a:custGeom>
              <a:avLst/>
              <a:gdLst>
                <a:gd name="connsiteX0" fmla="*/ 0 w 153139"/>
                <a:gd name="connsiteY0" fmla="*/ 0 h 242477"/>
                <a:gd name="connsiteX1" fmla="*/ 76570 w 153139"/>
                <a:gd name="connsiteY1" fmla="*/ 0 h 242477"/>
                <a:gd name="connsiteX2" fmla="*/ 153139 w 153139"/>
                <a:gd name="connsiteY2" fmla="*/ 121239 h 242477"/>
                <a:gd name="connsiteX3" fmla="*/ 76570 w 153139"/>
                <a:gd name="connsiteY3" fmla="*/ 242477 h 242477"/>
                <a:gd name="connsiteX4" fmla="*/ 0 w 153139"/>
                <a:gd name="connsiteY4" fmla="*/ 242477 h 242477"/>
                <a:gd name="connsiteX5" fmla="*/ 76570 w 153139"/>
                <a:gd name="connsiteY5" fmla="*/ 121239 h 242477"/>
                <a:gd name="connsiteX6" fmla="*/ 0 w 153139"/>
                <a:gd name="connsiteY6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76570 w 153139"/>
                <a:gd name="connsiteY2" fmla="*/ 242477 h 242477"/>
                <a:gd name="connsiteX3" fmla="*/ 0 w 153139"/>
                <a:gd name="connsiteY3" fmla="*/ 242477 h 242477"/>
                <a:gd name="connsiteX4" fmla="*/ 76570 w 153139"/>
                <a:gd name="connsiteY4" fmla="*/ 121239 h 242477"/>
                <a:gd name="connsiteX5" fmla="*/ 0 w 153139"/>
                <a:gd name="connsiteY5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0 w 153139"/>
                <a:gd name="connsiteY2" fmla="*/ 242477 h 242477"/>
                <a:gd name="connsiteX3" fmla="*/ 76570 w 153139"/>
                <a:gd name="connsiteY3" fmla="*/ 121239 h 242477"/>
                <a:gd name="connsiteX4" fmla="*/ 0 w 153139"/>
                <a:gd name="connsiteY4" fmla="*/ 0 h 24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39" h="242477">
                  <a:moveTo>
                    <a:pt x="0" y="0"/>
                  </a:moveTo>
                  <a:lnTo>
                    <a:pt x="153139" y="121239"/>
                  </a:lnTo>
                  <a:lnTo>
                    <a:pt x="0" y="242477"/>
                  </a:lnTo>
                  <a:lnTo>
                    <a:pt x="76570" y="1212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9" tIns="60931" rIns="121859" bIns="60931" rtlCol="0" anchor="ctr"/>
            <a:lstStyle/>
            <a:p>
              <a:pPr algn="ctr"/>
              <a:endParaRPr lang="ru-RU" sz="3199">
                <a:solidFill>
                  <a:srgbClr val="00FF99"/>
                </a:solidFill>
              </a:endParaRPr>
            </a:p>
          </p:txBody>
        </p:sp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319D442-5E91-5EE2-0B46-B4BCEA776848}"/>
              </a:ext>
            </a:extLst>
          </p:cNvPr>
          <p:cNvSpPr/>
          <p:nvPr/>
        </p:nvSpPr>
        <p:spPr>
          <a:xfrm>
            <a:off x="7167696" y="1257444"/>
            <a:ext cx="32183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АКТОБЕ, 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КАРАГАНДА,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РИДДЕР,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ТАРАЗ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2BE7729B-994C-04E7-EAEC-FBE7C5BE6418}"/>
              </a:ext>
            </a:extLst>
          </p:cNvPr>
          <p:cNvCxnSpPr>
            <a:cxnSpLocks/>
          </p:cNvCxnSpPr>
          <p:nvPr/>
        </p:nvCxnSpPr>
        <p:spPr>
          <a:xfrm>
            <a:off x="7167696" y="1244655"/>
            <a:ext cx="0" cy="110279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C85A37-61F3-F3E2-6449-AF51DA9362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6020" y="4919473"/>
            <a:ext cx="886228" cy="76651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809F572-302B-EBB0-DE98-3C098C7AF588}"/>
              </a:ext>
            </a:extLst>
          </p:cNvPr>
          <p:cNvSpPr/>
          <p:nvPr/>
        </p:nvSpPr>
        <p:spPr>
          <a:xfrm>
            <a:off x="1560199" y="5898847"/>
            <a:ext cx="24970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ПЛАНИРУЕТСЯ </a:t>
            </a:r>
          </a:p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</a:t>
            </a:r>
          </a:p>
          <a:p>
            <a:pPr algn="ctr"/>
            <a:r>
              <a:rPr lang="ru-RU" sz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ОТРАСЛЕВОГО </a:t>
            </a:r>
          </a:p>
          <a:p>
            <a:pPr algn="ctr"/>
            <a:r>
              <a:rPr lang="ru-RU" sz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ЗАКЛЮЧЕНИЯ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78426F8-6FCC-97CF-C935-B145A3EAC9FE}"/>
              </a:ext>
            </a:extLst>
          </p:cNvPr>
          <p:cNvCxnSpPr>
            <a:cxnSpLocks/>
          </p:cNvCxnSpPr>
          <p:nvPr/>
        </p:nvCxnSpPr>
        <p:spPr>
          <a:xfrm>
            <a:off x="2197360" y="5867249"/>
            <a:ext cx="1223043" cy="1341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070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13986-CDA5-AFC4-2AD4-9B5F73C15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1307;p19">
            <a:extLst>
              <a:ext uri="{FF2B5EF4-FFF2-40B4-BE49-F238E27FC236}">
                <a16:creationId xmlns:a16="http://schemas.microsoft.com/office/drawing/2014/main" id="{7C947B46-6C2B-2810-91E4-6F717DEDF34D}"/>
              </a:ext>
            </a:extLst>
          </p:cNvPr>
          <p:cNvSpPr txBox="1"/>
          <p:nvPr/>
        </p:nvSpPr>
        <p:spPr>
          <a:xfrm>
            <a:off x="442398" y="77725"/>
            <a:ext cx="9643129" cy="566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26" rIns="0" bIns="0" anchor="ctr" anchorCtr="0">
            <a:spAutoFit/>
          </a:bodyPr>
          <a:lstStyle/>
          <a:p>
            <a:pPr>
              <a:buClr>
                <a:srgbClr val="44546A"/>
              </a:buClr>
              <a:buSzPts val="1400"/>
              <a:defRPr/>
            </a:pP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Arial" pitchFamily="34" charset="0"/>
                <a:sym typeface="Arial"/>
              </a:rPr>
              <a:t>РЕАЛИЗАЦИЯ ПРОЕКТОВ КОС </a:t>
            </a:r>
          </a:p>
          <a:p>
            <a:pPr>
              <a:buClr>
                <a:srgbClr val="44546A"/>
              </a:buClr>
              <a:buSzPts val="1400"/>
              <a:defRPr/>
            </a:pPr>
            <a:r>
              <a:rPr lang="ru-RU" sz="1600" b="1" dirty="0">
                <a:solidFill>
                  <a:srgbClr val="0070C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Arial" pitchFamily="34" charset="0"/>
                <a:sym typeface="Arial"/>
              </a:rPr>
              <a:t>ЗА СЧЕТ СРЕДСТВ РЕСПУБЛИКАНСКОГО БЮДЖЕТА</a:t>
            </a:r>
            <a:endParaRPr lang="ru-RU" sz="1000" b="1" dirty="0">
              <a:solidFill>
                <a:srgbClr val="0070C0"/>
              </a:solidFill>
              <a:latin typeface="Arial Black" panose="020B0A04020102020204" pitchFamily="34" charset="0"/>
              <a:ea typeface="Segoe UI Black" panose="020B0A02040204020203" pitchFamily="34" charset="0"/>
              <a:cs typeface="Arial" pitchFamily="34" charset="0"/>
              <a:sym typeface="Arial"/>
            </a:endParaRP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78799785-FD44-BDD5-4627-B7E1479BE660}"/>
              </a:ext>
            </a:extLst>
          </p:cNvPr>
          <p:cNvCxnSpPr/>
          <p:nvPr/>
        </p:nvCxnSpPr>
        <p:spPr>
          <a:xfrm>
            <a:off x="292100" y="189345"/>
            <a:ext cx="0" cy="3429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7">
            <a:extLst>
              <a:ext uri="{FF2B5EF4-FFF2-40B4-BE49-F238E27FC236}">
                <a16:creationId xmlns:a16="http://schemas.microsoft.com/office/drawing/2014/main" id="{F78473D1-C140-A4F4-6B46-D32E1FF78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11" b="3804"/>
          <a:stretch/>
        </p:blipFill>
        <p:spPr bwMode="auto">
          <a:xfrm>
            <a:off x="10500074" y="144355"/>
            <a:ext cx="1463326" cy="43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8AECEBC1-5B64-1C41-ED5D-477CDD17A804}"/>
              </a:ext>
            </a:extLst>
          </p:cNvPr>
          <p:cNvCxnSpPr/>
          <p:nvPr/>
        </p:nvCxnSpPr>
        <p:spPr>
          <a:xfrm>
            <a:off x="11963400" y="189345"/>
            <a:ext cx="0" cy="3429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22096FC9-CCEA-F2FC-54D3-3BDB3B3B8DDA}"/>
              </a:ext>
            </a:extLst>
          </p:cNvPr>
          <p:cNvSpPr/>
          <p:nvPr/>
        </p:nvSpPr>
        <p:spPr>
          <a:xfrm>
            <a:off x="5753024" y="1291990"/>
            <a:ext cx="31731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ШЫМКЕНТ, ФОРТ-ШЕВЧЕНКО, ЛЕНГЕР, САРЫАГАШ, АТЫРАУ, КЫЗЫЛОРДА, АКТАУ, КАРАЖАЛ</a:t>
            </a: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AA264E94-926E-9A60-EFDE-EF552A51ED89}"/>
              </a:ext>
            </a:extLst>
          </p:cNvPr>
          <p:cNvCxnSpPr/>
          <p:nvPr/>
        </p:nvCxnSpPr>
        <p:spPr>
          <a:xfrm flipH="1">
            <a:off x="586462" y="719034"/>
            <a:ext cx="109982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70AED299-0437-CE9D-615A-0596AAC12769}"/>
              </a:ext>
            </a:extLst>
          </p:cNvPr>
          <p:cNvSpPr/>
          <p:nvPr/>
        </p:nvSpPr>
        <p:spPr>
          <a:xfrm>
            <a:off x="2648167" y="3188255"/>
            <a:ext cx="20854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АРКАЛЫК 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КАРАКАРАЛИНСК</a:t>
            </a:r>
          </a:p>
        </p:txBody>
      </p:sp>
      <p:cxnSp>
        <p:nvCxnSpPr>
          <p:cNvPr id="109" name="Прямая соединительная линия 108">
            <a:extLst>
              <a:ext uri="{FF2B5EF4-FFF2-40B4-BE49-F238E27FC236}">
                <a16:creationId xmlns:a16="http://schemas.microsoft.com/office/drawing/2014/main" id="{CFFB2CBA-2BF2-DC92-24CF-5CF880151388}"/>
              </a:ext>
            </a:extLst>
          </p:cNvPr>
          <p:cNvCxnSpPr/>
          <p:nvPr/>
        </p:nvCxnSpPr>
        <p:spPr>
          <a:xfrm>
            <a:off x="2541165" y="3052355"/>
            <a:ext cx="0" cy="1102796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id="{F6C250C6-EA76-2169-C371-0C1F7612B151}"/>
              </a:ext>
            </a:extLst>
          </p:cNvPr>
          <p:cNvSpPr/>
          <p:nvPr/>
        </p:nvSpPr>
        <p:spPr>
          <a:xfrm>
            <a:off x="313699" y="3080535"/>
            <a:ext cx="2032908" cy="1046436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r" defTabSz="914332"/>
            <a:r>
              <a:rPr lang="ru-RU" sz="4400" b="1" dirty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3</a:t>
            </a:r>
          </a:p>
          <a:p>
            <a:pPr algn="r" defTabSz="914332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ПРОЕКТА</a:t>
            </a: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id="{134D2DD9-AADB-2426-D5E9-8FE264D4DDB1}"/>
              </a:ext>
            </a:extLst>
          </p:cNvPr>
          <p:cNvSpPr/>
          <p:nvPr/>
        </p:nvSpPr>
        <p:spPr>
          <a:xfrm>
            <a:off x="933855" y="2889490"/>
            <a:ext cx="3789991" cy="1352326"/>
          </a:xfrm>
          <a:prstGeom prst="roundRect">
            <a:avLst>
              <a:gd name="adj" fmla="val 480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id="{DF9DA819-B16E-EE4C-B2B0-81654202E78A}"/>
              </a:ext>
            </a:extLst>
          </p:cNvPr>
          <p:cNvSpPr/>
          <p:nvPr/>
        </p:nvSpPr>
        <p:spPr>
          <a:xfrm>
            <a:off x="1789756" y="2646903"/>
            <a:ext cx="2455800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ЗАЯВИЛИ на 2024 год</a:t>
            </a:r>
            <a:endParaRPr lang="ru-RU" sz="2000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sp>
        <p:nvSpPr>
          <p:cNvPr id="113" name="Прямоугольник 112">
            <a:extLst>
              <a:ext uri="{FF2B5EF4-FFF2-40B4-BE49-F238E27FC236}">
                <a16:creationId xmlns:a16="http://schemas.microsoft.com/office/drawing/2014/main" id="{E608F053-E03D-7660-7D4B-0DF588C711F8}"/>
              </a:ext>
            </a:extLst>
          </p:cNvPr>
          <p:cNvSpPr/>
          <p:nvPr/>
        </p:nvSpPr>
        <p:spPr>
          <a:xfrm>
            <a:off x="1784395" y="4934860"/>
            <a:ext cx="20854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АЛТАЙ, 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АСТАНА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ЖИТИКАРА,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СЕРЕБРЯНСК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СЕРГЕЕВКА</a:t>
            </a:r>
          </a:p>
        </p:txBody>
      </p:sp>
      <p:sp>
        <p:nvSpPr>
          <p:cNvPr id="118" name="Скругленный прямоугольник 117">
            <a:extLst>
              <a:ext uri="{FF2B5EF4-FFF2-40B4-BE49-F238E27FC236}">
                <a16:creationId xmlns:a16="http://schemas.microsoft.com/office/drawing/2014/main" id="{73F58C06-AA85-C696-F58C-A13A5B25A1BB}"/>
              </a:ext>
            </a:extLst>
          </p:cNvPr>
          <p:cNvSpPr/>
          <p:nvPr/>
        </p:nvSpPr>
        <p:spPr>
          <a:xfrm>
            <a:off x="9094442" y="1138803"/>
            <a:ext cx="2868958" cy="3083227"/>
          </a:xfrm>
          <a:prstGeom prst="roundRect">
            <a:avLst>
              <a:gd name="adj" fmla="val 2478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20" name="Прямоугольник 119">
            <a:extLst>
              <a:ext uri="{FF2B5EF4-FFF2-40B4-BE49-F238E27FC236}">
                <a16:creationId xmlns:a16="http://schemas.microsoft.com/office/drawing/2014/main" id="{81593C2E-B422-CB70-3E60-752A93007984}"/>
              </a:ext>
            </a:extLst>
          </p:cNvPr>
          <p:cNvSpPr/>
          <p:nvPr/>
        </p:nvSpPr>
        <p:spPr>
          <a:xfrm>
            <a:off x="9185213" y="2572338"/>
            <a:ext cx="2687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ЕСИЛЬ, ХРОМТАУ, КОСШИ, СТЕПНЯК,, КУРЧАТОВ, ШАЛКАР</a:t>
            </a:r>
          </a:p>
        </p:txBody>
      </p:sp>
      <p:cxnSp>
        <p:nvCxnSpPr>
          <p:cNvPr id="121" name="Прямая соединительная линия 120">
            <a:extLst>
              <a:ext uri="{FF2B5EF4-FFF2-40B4-BE49-F238E27FC236}">
                <a16:creationId xmlns:a16="http://schemas.microsoft.com/office/drawing/2014/main" id="{0C7B6391-068F-CF79-C8C3-30EE6D80A8BE}"/>
              </a:ext>
            </a:extLst>
          </p:cNvPr>
          <p:cNvCxnSpPr/>
          <p:nvPr/>
        </p:nvCxnSpPr>
        <p:spPr>
          <a:xfrm>
            <a:off x="9866038" y="2565817"/>
            <a:ext cx="132576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id="{196EB073-5A29-9385-EAC6-BAA867068FE1}"/>
              </a:ext>
            </a:extLst>
          </p:cNvPr>
          <p:cNvSpPr/>
          <p:nvPr/>
        </p:nvSpPr>
        <p:spPr>
          <a:xfrm>
            <a:off x="9512467" y="1537825"/>
            <a:ext cx="2032908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ru-RU" sz="4400" b="1" dirty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6</a:t>
            </a:r>
            <a:endParaRPr lang="ru-RU" sz="4000" b="1" dirty="0">
              <a:solidFill>
                <a:srgbClr val="0070C0"/>
              </a:solidFill>
              <a:latin typeface="Arial Black" panose="020B0A04020102020204" pitchFamily="34" charset="0"/>
              <a:cs typeface="Arial" pitchFamily="34" charset="0"/>
            </a:endParaRPr>
          </a:p>
          <a:p>
            <a:pPr algn="ctr" defTabSz="914332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ПРОЕКТОВ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5A744AD-002E-3BA5-8658-34A58014DB2D}"/>
              </a:ext>
            </a:extLst>
          </p:cNvPr>
          <p:cNvSpPr/>
          <p:nvPr/>
        </p:nvSpPr>
        <p:spPr>
          <a:xfrm>
            <a:off x="9523632" y="772722"/>
            <a:ext cx="201057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ЗАВЕРШАЕТСЯ ПРОЕКТИРОВАНИЕ </a:t>
            </a:r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:a16="http://schemas.microsoft.com/office/drawing/2014/main" id="{E24DD28F-32DD-B47E-013B-45512F7EB3E6}"/>
              </a:ext>
            </a:extLst>
          </p:cNvPr>
          <p:cNvSpPr/>
          <p:nvPr/>
        </p:nvSpPr>
        <p:spPr>
          <a:xfrm>
            <a:off x="6555532" y="4581695"/>
            <a:ext cx="5407867" cy="2137882"/>
          </a:xfrm>
          <a:prstGeom prst="roundRect">
            <a:avLst>
              <a:gd name="adj" fmla="val 3768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24" name="Прямоугольник 123">
            <a:extLst>
              <a:ext uri="{FF2B5EF4-FFF2-40B4-BE49-F238E27FC236}">
                <a16:creationId xmlns:a16="http://schemas.microsoft.com/office/drawing/2014/main" id="{7D8EC1AF-FFFA-FF66-59CF-916171C5BFDB}"/>
              </a:ext>
            </a:extLst>
          </p:cNvPr>
          <p:cNvSpPr/>
          <p:nvPr/>
        </p:nvSpPr>
        <p:spPr>
          <a:xfrm>
            <a:off x="6875043" y="4336093"/>
            <a:ext cx="498134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МИО НЕ НАЧАТЫ РАБОТЫ ПО РАЗРАБОТКЕ ПСД </a:t>
            </a:r>
          </a:p>
        </p:txBody>
      </p:sp>
      <p:sp>
        <p:nvSpPr>
          <p:cNvPr id="152" name="Прямоугольник 151">
            <a:extLst>
              <a:ext uri="{FF2B5EF4-FFF2-40B4-BE49-F238E27FC236}">
                <a16:creationId xmlns:a16="http://schemas.microsoft.com/office/drawing/2014/main" id="{08E626EA-D77E-3003-EFE8-8C0A21467A74}"/>
              </a:ext>
            </a:extLst>
          </p:cNvPr>
          <p:cNvSpPr/>
          <p:nvPr/>
        </p:nvSpPr>
        <p:spPr>
          <a:xfrm>
            <a:off x="6779364" y="5892649"/>
            <a:ext cx="48923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ПЕТРОПАВЛОВСК, ТАЙЫНША, БУЛАЕВО, МАМЛЮТКА, АРАЛЬСК, КАЗАЛИНСК, ТЕМИР, КАНДЫАГАШ, ЕРЕЙМЕНТАУ, МАКИНСК, АККОЛЬ, ШАР и УШТОБЕ</a:t>
            </a:r>
          </a:p>
        </p:txBody>
      </p:sp>
      <p:sp>
        <p:nvSpPr>
          <p:cNvPr id="153" name="Прямоугольник 152">
            <a:extLst>
              <a:ext uri="{FF2B5EF4-FFF2-40B4-BE49-F238E27FC236}">
                <a16:creationId xmlns:a16="http://schemas.microsoft.com/office/drawing/2014/main" id="{A3044FAF-A71C-C3B4-150F-318F02C7C963}"/>
              </a:ext>
            </a:extLst>
          </p:cNvPr>
          <p:cNvSpPr/>
          <p:nvPr/>
        </p:nvSpPr>
        <p:spPr>
          <a:xfrm>
            <a:off x="7443980" y="4825039"/>
            <a:ext cx="1442552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r" defTabSz="914332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13</a:t>
            </a:r>
          </a:p>
          <a:p>
            <a:pPr algn="r" defTabSz="914332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ПРОЕКТОВ</a:t>
            </a:r>
          </a:p>
        </p:txBody>
      </p:sp>
      <p:cxnSp>
        <p:nvCxnSpPr>
          <p:cNvPr id="154" name="Прямая соединительная линия 153">
            <a:extLst>
              <a:ext uri="{FF2B5EF4-FFF2-40B4-BE49-F238E27FC236}">
                <a16:creationId xmlns:a16="http://schemas.microsoft.com/office/drawing/2014/main" id="{2833C680-A46E-5586-31BB-5FCE60CF9849}"/>
              </a:ext>
            </a:extLst>
          </p:cNvPr>
          <p:cNvCxnSpPr/>
          <p:nvPr/>
        </p:nvCxnSpPr>
        <p:spPr>
          <a:xfrm>
            <a:off x="6982052" y="5871475"/>
            <a:ext cx="4602610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Прямоугольник 154">
            <a:extLst>
              <a:ext uri="{FF2B5EF4-FFF2-40B4-BE49-F238E27FC236}">
                <a16:creationId xmlns:a16="http://schemas.microsoft.com/office/drawing/2014/main" id="{F6CB46DC-13A4-8B5B-4B78-0097E8F28E38}"/>
              </a:ext>
            </a:extLst>
          </p:cNvPr>
          <p:cNvSpPr/>
          <p:nvPr/>
        </p:nvSpPr>
        <p:spPr>
          <a:xfrm>
            <a:off x="9350315" y="4927131"/>
            <a:ext cx="22343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ПРЕДУСМОТРЕНО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ФИНАНСИРОВАНИЕ </a:t>
            </a:r>
          </a:p>
        </p:txBody>
      </p:sp>
      <p:cxnSp>
        <p:nvCxnSpPr>
          <p:cNvPr id="156" name="Прямая соединительная линия 155">
            <a:extLst>
              <a:ext uri="{FF2B5EF4-FFF2-40B4-BE49-F238E27FC236}">
                <a16:creationId xmlns:a16="http://schemas.microsoft.com/office/drawing/2014/main" id="{5D327658-B595-174E-9DC8-C33DA4CF8435}"/>
              </a:ext>
            </a:extLst>
          </p:cNvPr>
          <p:cNvCxnSpPr/>
          <p:nvPr/>
        </p:nvCxnSpPr>
        <p:spPr>
          <a:xfrm>
            <a:off x="9206081" y="4768679"/>
            <a:ext cx="0" cy="1102796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Скругленный прямоугольник 156">
            <a:extLst>
              <a:ext uri="{FF2B5EF4-FFF2-40B4-BE49-F238E27FC236}">
                <a16:creationId xmlns:a16="http://schemas.microsoft.com/office/drawing/2014/main" id="{10490534-5800-0150-005D-13039E3E5F54}"/>
              </a:ext>
            </a:extLst>
          </p:cNvPr>
          <p:cNvSpPr/>
          <p:nvPr/>
        </p:nvSpPr>
        <p:spPr>
          <a:xfrm>
            <a:off x="3559902" y="4581695"/>
            <a:ext cx="2763718" cy="2137882"/>
          </a:xfrm>
          <a:prstGeom prst="roundRect">
            <a:avLst>
              <a:gd name="adj" fmla="val 4854"/>
            </a:avLst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id="{E6035E6C-340E-F21F-FE3C-370667A87C8E}"/>
              </a:ext>
            </a:extLst>
          </p:cNvPr>
          <p:cNvSpPr/>
          <p:nvPr/>
        </p:nvSpPr>
        <p:spPr>
          <a:xfrm>
            <a:off x="4503134" y="4361493"/>
            <a:ext cx="981359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КОНАЕВ</a:t>
            </a:r>
            <a:endParaRPr lang="ru-RU" sz="2000" dirty="0">
              <a:solidFill>
                <a:schemeClr val="accent5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59" name="Прямоугольник 158">
            <a:extLst>
              <a:ext uri="{FF2B5EF4-FFF2-40B4-BE49-F238E27FC236}">
                <a16:creationId xmlns:a16="http://schemas.microsoft.com/office/drawing/2014/main" id="{885250CD-E286-39C1-5AAF-4CFEE9658A18}"/>
              </a:ext>
            </a:extLst>
          </p:cNvPr>
          <p:cNvSpPr/>
          <p:nvPr/>
        </p:nvSpPr>
        <p:spPr>
          <a:xfrm>
            <a:off x="3637073" y="4981805"/>
            <a:ext cx="25772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kk-KZ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КВАРТАЛЕ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Т.Г.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ПЛАНИРУЕТСЯ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ЗАКЛЮЧЕНИЕ ДОГОВОРА ГЧП </a:t>
            </a: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ТОО «DAUR CAPITAL»</a:t>
            </a:r>
          </a:p>
        </p:txBody>
      </p:sp>
      <p:sp>
        <p:nvSpPr>
          <p:cNvPr id="82" name="Номер слайда 1">
            <a:extLst>
              <a:ext uri="{FF2B5EF4-FFF2-40B4-BE49-F238E27FC236}">
                <a16:creationId xmlns:a16="http://schemas.microsoft.com/office/drawing/2014/main" id="{851074C6-358E-EB6C-6744-77AF4D79B10E}"/>
              </a:ext>
            </a:extLst>
          </p:cNvPr>
          <p:cNvSpPr txBox="1">
            <a:spLocks/>
          </p:cNvSpPr>
          <p:nvPr/>
        </p:nvSpPr>
        <p:spPr>
          <a:xfrm>
            <a:off x="9442383" y="65008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394" tIns="45710" rIns="91394" bIns="45710" rtlCol="0" anchor="ctr"/>
          <a:lstStyle>
            <a:defPPr>
              <a:defRPr lang="ru-RU"/>
            </a:defPPr>
            <a:lvl1pPr marL="0" algn="r" defTabSz="914185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92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5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6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69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0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2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45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36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2731E-802E-497C-A0C1-72DC90F92F3A}" type="slidenum">
              <a:rPr lang="ru-RU" baseline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ru-RU" baseline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6288FC3-1EDF-4DAE-B030-8756FB7FBC4F}"/>
              </a:ext>
            </a:extLst>
          </p:cNvPr>
          <p:cNvSpPr/>
          <p:nvPr/>
        </p:nvSpPr>
        <p:spPr>
          <a:xfrm>
            <a:off x="207378" y="1197516"/>
            <a:ext cx="2537173" cy="1231102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ru-RU" sz="5400" b="1" dirty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36</a:t>
            </a:r>
          </a:p>
          <a:p>
            <a:pPr algn="ctr" defTabSz="914332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ПРОЕКТОВ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7E2A9C4-8562-F4A6-FDA5-A1D06CA4DE86}"/>
              </a:ext>
            </a:extLst>
          </p:cNvPr>
          <p:cNvSpPr/>
          <p:nvPr/>
        </p:nvSpPr>
        <p:spPr>
          <a:xfrm>
            <a:off x="2761135" y="859184"/>
            <a:ext cx="239442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339933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ВЕДЕТСЯ СМР</a:t>
            </a:r>
            <a:endParaRPr lang="ru-RU" sz="2000" dirty="0">
              <a:solidFill>
                <a:srgbClr val="339933"/>
              </a:solidFill>
              <a:latin typeface="Impact" panose="020B080603090205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51F0A2A-C272-B6B8-27A5-5931B60AAFA6}"/>
              </a:ext>
            </a:extLst>
          </p:cNvPr>
          <p:cNvSpPr/>
          <p:nvPr/>
        </p:nvSpPr>
        <p:spPr>
          <a:xfrm>
            <a:off x="2941350" y="1197516"/>
            <a:ext cx="2032908" cy="1231102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ru-RU" sz="5400" b="1" dirty="0">
                <a:solidFill>
                  <a:srgbClr val="339933"/>
                </a:solidFill>
                <a:latin typeface="Arial Black" panose="020B0A04020102020204" pitchFamily="34" charset="0"/>
                <a:cs typeface="Arial" pitchFamily="34" charset="0"/>
              </a:rPr>
              <a:t>8</a:t>
            </a:r>
          </a:p>
          <a:p>
            <a:pPr algn="ctr" defTabSz="914332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ПРОЕКТОВ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723430A-DF33-1496-F4D8-E27D472C2863}"/>
              </a:ext>
            </a:extLst>
          </p:cNvPr>
          <p:cNvSpPr/>
          <p:nvPr/>
        </p:nvSpPr>
        <p:spPr>
          <a:xfrm>
            <a:off x="278753" y="859184"/>
            <a:ext cx="239442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ВСЕГО</a:t>
            </a:r>
            <a:endParaRPr lang="ru-RU" sz="2000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3551E51-8D31-3EB7-D688-4AD653B0D63F}"/>
              </a:ext>
            </a:extLst>
          </p:cNvPr>
          <p:cNvGrpSpPr/>
          <p:nvPr/>
        </p:nvGrpSpPr>
        <p:grpSpPr>
          <a:xfrm>
            <a:off x="2496909" y="1641997"/>
            <a:ext cx="445345" cy="231750"/>
            <a:chOff x="4411177" y="1388676"/>
            <a:chExt cx="807378" cy="654447"/>
          </a:xfrm>
          <a:solidFill>
            <a:schemeClr val="tx2">
              <a:lumMod val="75000"/>
            </a:schemeClr>
          </a:solidFill>
        </p:grpSpPr>
        <p:sp>
          <p:nvSpPr>
            <p:cNvPr id="18" name="Нашивка 87">
              <a:extLst>
                <a:ext uri="{FF2B5EF4-FFF2-40B4-BE49-F238E27FC236}">
                  <a16:creationId xmlns:a16="http://schemas.microsoft.com/office/drawing/2014/main" id="{734A9696-6B34-CE09-F1CB-2E8E166CDBD4}"/>
                </a:ext>
              </a:extLst>
            </p:cNvPr>
            <p:cNvSpPr/>
            <p:nvPr/>
          </p:nvSpPr>
          <p:spPr>
            <a:xfrm>
              <a:off x="4411177" y="1388676"/>
              <a:ext cx="288753" cy="654447"/>
            </a:xfrm>
            <a:custGeom>
              <a:avLst/>
              <a:gdLst>
                <a:gd name="connsiteX0" fmla="*/ 0 w 153139"/>
                <a:gd name="connsiteY0" fmla="*/ 0 h 242477"/>
                <a:gd name="connsiteX1" fmla="*/ 76570 w 153139"/>
                <a:gd name="connsiteY1" fmla="*/ 0 h 242477"/>
                <a:gd name="connsiteX2" fmla="*/ 153139 w 153139"/>
                <a:gd name="connsiteY2" fmla="*/ 121239 h 242477"/>
                <a:gd name="connsiteX3" fmla="*/ 76570 w 153139"/>
                <a:gd name="connsiteY3" fmla="*/ 242477 h 242477"/>
                <a:gd name="connsiteX4" fmla="*/ 0 w 153139"/>
                <a:gd name="connsiteY4" fmla="*/ 242477 h 242477"/>
                <a:gd name="connsiteX5" fmla="*/ 76570 w 153139"/>
                <a:gd name="connsiteY5" fmla="*/ 121239 h 242477"/>
                <a:gd name="connsiteX6" fmla="*/ 0 w 153139"/>
                <a:gd name="connsiteY6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76570 w 153139"/>
                <a:gd name="connsiteY2" fmla="*/ 242477 h 242477"/>
                <a:gd name="connsiteX3" fmla="*/ 0 w 153139"/>
                <a:gd name="connsiteY3" fmla="*/ 242477 h 242477"/>
                <a:gd name="connsiteX4" fmla="*/ 76570 w 153139"/>
                <a:gd name="connsiteY4" fmla="*/ 121239 h 242477"/>
                <a:gd name="connsiteX5" fmla="*/ 0 w 153139"/>
                <a:gd name="connsiteY5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0 w 153139"/>
                <a:gd name="connsiteY2" fmla="*/ 242477 h 242477"/>
                <a:gd name="connsiteX3" fmla="*/ 76570 w 153139"/>
                <a:gd name="connsiteY3" fmla="*/ 121239 h 242477"/>
                <a:gd name="connsiteX4" fmla="*/ 0 w 153139"/>
                <a:gd name="connsiteY4" fmla="*/ 0 h 24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39" h="242477">
                  <a:moveTo>
                    <a:pt x="0" y="0"/>
                  </a:moveTo>
                  <a:lnTo>
                    <a:pt x="153139" y="121239"/>
                  </a:lnTo>
                  <a:lnTo>
                    <a:pt x="0" y="242477"/>
                  </a:lnTo>
                  <a:lnTo>
                    <a:pt x="76570" y="1212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9" tIns="60931" rIns="121859" bIns="60931" rtlCol="0" anchor="ctr"/>
            <a:lstStyle/>
            <a:p>
              <a:pPr algn="ctr"/>
              <a:endParaRPr lang="ru-RU" sz="3199">
                <a:solidFill>
                  <a:schemeClr val="bg1"/>
                </a:solidFill>
              </a:endParaRPr>
            </a:p>
          </p:txBody>
        </p:sp>
        <p:sp>
          <p:nvSpPr>
            <p:cNvPr id="19" name="Нашивка 87">
              <a:extLst>
                <a:ext uri="{FF2B5EF4-FFF2-40B4-BE49-F238E27FC236}">
                  <a16:creationId xmlns:a16="http://schemas.microsoft.com/office/drawing/2014/main" id="{C9A69CD9-17E0-C5B0-8155-3F9A34FE27B1}"/>
                </a:ext>
              </a:extLst>
            </p:cNvPr>
            <p:cNvSpPr/>
            <p:nvPr/>
          </p:nvSpPr>
          <p:spPr>
            <a:xfrm>
              <a:off x="4670490" y="1388676"/>
              <a:ext cx="288753" cy="654447"/>
            </a:xfrm>
            <a:custGeom>
              <a:avLst/>
              <a:gdLst>
                <a:gd name="connsiteX0" fmla="*/ 0 w 153139"/>
                <a:gd name="connsiteY0" fmla="*/ 0 h 242477"/>
                <a:gd name="connsiteX1" fmla="*/ 76570 w 153139"/>
                <a:gd name="connsiteY1" fmla="*/ 0 h 242477"/>
                <a:gd name="connsiteX2" fmla="*/ 153139 w 153139"/>
                <a:gd name="connsiteY2" fmla="*/ 121239 h 242477"/>
                <a:gd name="connsiteX3" fmla="*/ 76570 w 153139"/>
                <a:gd name="connsiteY3" fmla="*/ 242477 h 242477"/>
                <a:gd name="connsiteX4" fmla="*/ 0 w 153139"/>
                <a:gd name="connsiteY4" fmla="*/ 242477 h 242477"/>
                <a:gd name="connsiteX5" fmla="*/ 76570 w 153139"/>
                <a:gd name="connsiteY5" fmla="*/ 121239 h 242477"/>
                <a:gd name="connsiteX6" fmla="*/ 0 w 153139"/>
                <a:gd name="connsiteY6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76570 w 153139"/>
                <a:gd name="connsiteY2" fmla="*/ 242477 h 242477"/>
                <a:gd name="connsiteX3" fmla="*/ 0 w 153139"/>
                <a:gd name="connsiteY3" fmla="*/ 242477 h 242477"/>
                <a:gd name="connsiteX4" fmla="*/ 76570 w 153139"/>
                <a:gd name="connsiteY4" fmla="*/ 121239 h 242477"/>
                <a:gd name="connsiteX5" fmla="*/ 0 w 153139"/>
                <a:gd name="connsiteY5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0 w 153139"/>
                <a:gd name="connsiteY2" fmla="*/ 242477 h 242477"/>
                <a:gd name="connsiteX3" fmla="*/ 76570 w 153139"/>
                <a:gd name="connsiteY3" fmla="*/ 121239 h 242477"/>
                <a:gd name="connsiteX4" fmla="*/ 0 w 153139"/>
                <a:gd name="connsiteY4" fmla="*/ 0 h 24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39" h="242477">
                  <a:moveTo>
                    <a:pt x="0" y="0"/>
                  </a:moveTo>
                  <a:lnTo>
                    <a:pt x="153139" y="121239"/>
                  </a:lnTo>
                  <a:lnTo>
                    <a:pt x="0" y="242477"/>
                  </a:lnTo>
                  <a:lnTo>
                    <a:pt x="76570" y="1212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9" tIns="60931" rIns="121859" bIns="60931" rtlCol="0" anchor="ctr"/>
            <a:lstStyle/>
            <a:p>
              <a:pPr algn="ctr"/>
              <a:endParaRPr lang="ru-RU" sz="3199">
                <a:solidFill>
                  <a:schemeClr val="bg1"/>
                </a:solidFill>
              </a:endParaRPr>
            </a:p>
          </p:txBody>
        </p:sp>
        <p:sp>
          <p:nvSpPr>
            <p:cNvPr id="20" name="Нашивка 87">
              <a:extLst>
                <a:ext uri="{FF2B5EF4-FFF2-40B4-BE49-F238E27FC236}">
                  <a16:creationId xmlns:a16="http://schemas.microsoft.com/office/drawing/2014/main" id="{76C10D90-6D76-3F6F-DB3B-A8F65B4BFFB0}"/>
                </a:ext>
              </a:extLst>
            </p:cNvPr>
            <p:cNvSpPr/>
            <p:nvPr/>
          </p:nvSpPr>
          <p:spPr>
            <a:xfrm>
              <a:off x="4929802" y="1388676"/>
              <a:ext cx="288753" cy="654447"/>
            </a:xfrm>
            <a:custGeom>
              <a:avLst/>
              <a:gdLst>
                <a:gd name="connsiteX0" fmla="*/ 0 w 153139"/>
                <a:gd name="connsiteY0" fmla="*/ 0 h 242477"/>
                <a:gd name="connsiteX1" fmla="*/ 76570 w 153139"/>
                <a:gd name="connsiteY1" fmla="*/ 0 h 242477"/>
                <a:gd name="connsiteX2" fmla="*/ 153139 w 153139"/>
                <a:gd name="connsiteY2" fmla="*/ 121239 h 242477"/>
                <a:gd name="connsiteX3" fmla="*/ 76570 w 153139"/>
                <a:gd name="connsiteY3" fmla="*/ 242477 h 242477"/>
                <a:gd name="connsiteX4" fmla="*/ 0 w 153139"/>
                <a:gd name="connsiteY4" fmla="*/ 242477 h 242477"/>
                <a:gd name="connsiteX5" fmla="*/ 76570 w 153139"/>
                <a:gd name="connsiteY5" fmla="*/ 121239 h 242477"/>
                <a:gd name="connsiteX6" fmla="*/ 0 w 153139"/>
                <a:gd name="connsiteY6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76570 w 153139"/>
                <a:gd name="connsiteY2" fmla="*/ 242477 h 242477"/>
                <a:gd name="connsiteX3" fmla="*/ 0 w 153139"/>
                <a:gd name="connsiteY3" fmla="*/ 242477 h 242477"/>
                <a:gd name="connsiteX4" fmla="*/ 76570 w 153139"/>
                <a:gd name="connsiteY4" fmla="*/ 121239 h 242477"/>
                <a:gd name="connsiteX5" fmla="*/ 0 w 153139"/>
                <a:gd name="connsiteY5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0 w 153139"/>
                <a:gd name="connsiteY2" fmla="*/ 242477 h 242477"/>
                <a:gd name="connsiteX3" fmla="*/ 76570 w 153139"/>
                <a:gd name="connsiteY3" fmla="*/ 121239 h 242477"/>
                <a:gd name="connsiteX4" fmla="*/ 0 w 153139"/>
                <a:gd name="connsiteY4" fmla="*/ 0 h 24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39" h="242477">
                  <a:moveTo>
                    <a:pt x="0" y="0"/>
                  </a:moveTo>
                  <a:lnTo>
                    <a:pt x="153139" y="121239"/>
                  </a:lnTo>
                  <a:lnTo>
                    <a:pt x="0" y="242477"/>
                  </a:lnTo>
                  <a:lnTo>
                    <a:pt x="76570" y="1212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9" tIns="60931" rIns="121859" bIns="60931" rtlCol="0" anchor="ctr"/>
            <a:lstStyle/>
            <a:p>
              <a:pPr algn="ctr"/>
              <a:endParaRPr lang="ru-RU" sz="3199">
                <a:solidFill>
                  <a:srgbClr val="00FF99"/>
                </a:solidFill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114B3E7-2647-D89A-BCA6-838085D4CFAA}"/>
              </a:ext>
            </a:extLst>
          </p:cNvPr>
          <p:cNvGrpSpPr/>
          <p:nvPr/>
        </p:nvGrpSpPr>
        <p:grpSpPr>
          <a:xfrm>
            <a:off x="5104451" y="1635690"/>
            <a:ext cx="445345" cy="231750"/>
            <a:chOff x="4411177" y="1388676"/>
            <a:chExt cx="807378" cy="654447"/>
          </a:xfrm>
          <a:solidFill>
            <a:schemeClr val="tx2">
              <a:lumMod val="75000"/>
            </a:schemeClr>
          </a:solidFill>
        </p:grpSpPr>
        <p:sp>
          <p:nvSpPr>
            <p:cNvPr id="22" name="Нашивка 87">
              <a:extLst>
                <a:ext uri="{FF2B5EF4-FFF2-40B4-BE49-F238E27FC236}">
                  <a16:creationId xmlns:a16="http://schemas.microsoft.com/office/drawing/2014/main" id="{4D491A44-62CC-95EF-081B-EA8B434F1685}"/>
                </a:ext>
              </a:extLst>
            </p:cNvPr>
            <p:cNvSpPr/>
            <p:nvPr/>
          </p:nvSpPr>
          <p:spPr>
            <a:xfrm>
              <a:off x="4411177" y="1388676"/>
              <a:ext cx="288753" cy="654447"/>
            </a:xfrm>
            <a:custGeom>
              <a:avLst/>
              <a:gdLst>
                <a:gd name="connsiteX0" fmla="*/ 0 w 153139"/>
                <a:gd name="connsiteY0" fmla="*/ 0 h 242477"/>
                <a:gd name="connsiteX1" fmla="*/ 76570 w 153139"/>
                <a:gd name="connsiteY1" fmla="*/ 0 h 242477"/>
                <a:gd name="connsiteX2" fmla="*/ 153139 w 153139"/>
                <a:gd name="connsiteY2" fmla="*/ 121239 h 242477"/>
                <a:gd name="connsiteX3" fmla="*/ 76570 w 153139"/>
                <a:gd name="connsiteY3" fmla="*/ 242477 h 242477"/>
                <a:gd name="connsiteX4" fmla="*/ 0 w 153139"/>
                <a:gd name="connsiteY4" fmla="*/ 242477 h 242477"/>
                <a:gd name="connsiteX5" fmla="*/ 76570 w 153139"/>
                <a:gd name="connsiteY5" fmla="*/ 121239 h 242477"/>
                <a:gd name="connsiteX6" fmla="*/ 0 w 153139"/>
                <a:gd name="connsiteY6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76570 w 153139"/>
                <a:gd name="connsiteY2" fmla="*/ 242477 h 242477"/>
                <a:gd name="connsiteX3" fmla="*/ 0 w 153139"/>
                <a:gd name="connsiteY3" fmla="*/ 242477 h 242477"/>
                <a:gd name="connsiteX4" fmla="*/ 76570 w 153139"/>
                <a:gd name="connsiteY4" fmla="*/ 121239 h 242477"/>
                <a:gd name="connsiteX5" fmla="*/ 0 w 153139"/>
                <a:gd name="connsiteY5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0 w 153139"/>
                <a:gd name="connsiteY2" fmla="*/ 242477 h 242477"/>
                <a:gd name="connsiteX3" fmla="*/ 76570 w 153139"/>
                <a:gd name="connsiteY3" fmla="*/ 121239 h 242477"/>
                <a:gd name="connsiteX4" fmla="*/ 0 w 153139"/>
                <a:gd name="connsiteY4" fmla="*/ 0 h 24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39" h="242477">
                  <a:moveTo>
                    <a:pt x="0" y="0"/>
                  </a:moveTo>
                  <a:lnTo>
                    <a:pt x="153139" y="121239"/>
                  </a:lnTo>
                  <a:lnTo>
                    <a:pt x="0" y="242477"/>
                  </a:lnTo>
                  <a:lnTo>
                    <a:pt x="76570" y="1212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9" tIns="60931" rIns="121859" bIns="60931" rtlCol="0" anchor="ctr"/>
            <a:lstStyle/>
            <a:p>
              <a:pPr algn="ctr"/>
              <a:endParaRPr lang="ru-RU" sz="3199">
                <a:solidFill>
                  <a:schemeClr val="bg1"/>
                </a:solidFill>
              </a:endParaRPr>
            </a:p>
          </p:txBody>
        </p:sp>
        <p:sp>
          <p:nvSpPr>
            <p:cNvPr id="23" name="Нашивка 87">
              <a:extLst>
                <a:ext uri="{FF2B5EF4-FFF2-40B4-BE49-F238E27FC236}">
                  <a16:creationId xmlns:a16="http://schemas.microsoft.com/office/drawing/2014/main" id="{3A014AE7-F2EF-0D88-5A49-5D7590B33DD5}"/>
                </a:ext>
              </a:extLst>
            </p:cNvPr>
            <p:cNvSpPr/>
            <p:nvPr/>
          </p:nvSpPr>
          <p:spPr>
            <a:xfrm>
              <a:off x="4670490" y="1388676"/>
              <a:ext cx="288753" cy="654447"/>
            </a:xfrm>
            <a:custGeom>
              <a:avLst/>
              <a:gdLst>
                <a:gd name="connsiteX0" fmla="*/ 0 w 153139"/>
                <a:gd name="connsiteY0" fmla="*/ 0 h 242477"/>
                <a:gd name="connsiteX1" fmla="*/ 76570 w 153139"/>
                <a:gd name="connsiteY1" fmla="*/ 0 h 242477"/>
                <a:gd name="connsiteX2" fmla="*/ 153139 w 153139"/>
                <a:gd name="connsiteY2" fmla="*/ 121239 h 242477"/>
                <a:gd name="connsiteX3" fmla="*/ 76570 w 153139"/>
                <a:gd name="connsiteY3" fmla="*/ 242477 h 242477"/>
                <a:gd name="connsiteX4" fmla="*/ 0 w 153139"/>
                <a:gd name="connsiteY4" fmla="*/ 242477 h 242477"/>
                <a:gd name="connsiteX5" fmla="*/ 76570 w 153139"/>
                <a:gd name="connsiteY5" fmla="*/ 121239 h 242477"/>
                <a:gd name="connsiteX6" fmla="*/ 0 w 153139"/>
                <a:gd name="connsiteY6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76570 w 153139"/>
                <a:gd name="connsiteY2" fmla="*/ 242477 h 242477"/>
                <a:gd name="connsiteX3" fmla="*/ 0 w 153139"/>
                <a:gd name="connsiteY3" fmla="*/ 242477 h 242477"/>
                <a:gd name="connsiteX4" fmla="*/ 76570 w 153139"/>
                <a:gd name="connsiteY4" fmla="*/ 121239 h 242477"/>
                <a:gd name="connsiteX5" fmla="*/ 0 w 153139"/>
                <a:gd name="connsiteY5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0 w 153139"/>
                <a:gd name="connsiteY2" fmla="*/ 242477 h 242477"/>
                <a:gd name="connsiteX3" fmla="*/ 76570 w 153139"/>
                <a:gd name="connsiteY3" fmla="*/ 121239 h 242477"/>
                <a:gd name="connsiteX4" fmla="*/ 0 w 153139"/>
                <a:gd name="connsiteY4" fmla="*/ 0 h 24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39" h="242477">
                  <a:moveTo>
                    <a:pt x="0" y="0"/>
                  </a:moveTo>
                  <a:lnTo>
                    <a:pt x="153139" y="121239"/>
                  </a:lnTo>
                  <a:lnTo>
                    <a:pt x="0" y="242477"/>
                  </a:lnTo>
                  <a:lnTo>
                    <a:pt x="76570" y="1212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9" tIns="60931" rIns="121859" bIns="60931" rtlCol="0" anchor="ctr"/>
            <a:lstStyle/>
            <a:p>
              <a:pPr algn="ctr"/>
              <a:endParaRPr lang="ru-RU" sz="3199">
                <a:solidFill>
                  <a:schemeClr val="bg1"/>
                </a:solidFill>
              </a:endParaRPr>
            </a:p>
          </p:txBody>
        </p:sp>
        <p:sp>
          <p:nvSpPr>
            <p:cNvPr id="24" name="Нашивка 87">
              <a:extLst>
                <a:ext uri="{FF2B5EF4-FFF2-40B4-BE49-F238E27FC236}">
                  <a16:creationId xmlns:a16="http://schemas.microsoft.com/office/drawing/2014/main" id="{29C9BF58-31BF-AC72-1A76-458B41B86150}"/>
                </a:ext>
              </a:extLst>
            </p:cNvPr>
            <p:cNvSpPr/>
            <p:nvPr/>
          </p:nvSpPr>
          <p:spPr>
            <a:xfrm>
              <a:off x="4929802" y="1388676"/>
              <a:ext cx="288753" cy="654447"/>
            </a:xfrm>
            <a:custGeom>
              <a:avLst/>
              <a:gdLst>
                <a:gd name="connsiteX0" fmla="*/ 0 w 153139"/>
                <a:gd name="connsiteY0" fmla="*/ 0 h 242477"/>
                <a:gd name="connsiteX1" fmla="*/ 76570 w 153139"/>
                <a:gd name="connsiteY1" fmla="*/ 0 h 242477"/>
                <a:gd name="connsiteX2" fmla="*/ 153139 w 153139"/>
                <a:gd name="connsiteY2" fmla="*/ 121239 h 242477"/>
                <a:gd name="connsiteX3" fmla="*/ 76570 w 153139"/>
                <a:gd name="connsiteY3" fmla="*/ 242477 h 242477"/>
                <a:gd name="connsiteX4" fmla="*/ 0 w 153139"/>
                <a:gd name="connsiteY4" fmla="*/ 242477 h 242477"/>
                <a:gd name="connsiteX5" fmla="*/ 76570 w 153139"/>
                <a:gd name="connsiteY5" fmla="*/ 121239 h 242477"/>
                <a:gd name="connsiteX6" fmla="*/ 0 w 153139"/>
                <a:gd name="connsiteY6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76570 w 153139"/>
                <a:gd name="connsiteY2" fmla="*/ 242477 h 242477"/>
                <a:gd name="connsiteX3" fmla="*/ 0 w 153139"/>
                <a:gd name="connsiteY3" fmla="*/ 242477 h 242477"/>
                <a:gd name="connsiteX4" fmla="*/ 76570 w 153139"/>
                <a:gd name="connsiteY4" fmla="*/ 121239 h 242477"/>
                <a:gd name="connsiteX5" fmla="*/ 0 w 153139"/>
                <a:gd name="connsiteY5" fmla="*/ 0 h 242477"/>
                <a:gd name="connsiteX0" fmla="*/ 0 w 153139"/>
                <a:gd name="connsiteY0" fmla="*/ 0 h 242477"/>
                <a:gd name="connsiteX1" fmla="*/ 153139 w 153139"/>
                <a:gd name="connsiteY1" fmla="*/ 121239 h 242477"/>
                <a:gd name="connsiteX2" fmla="*/ 0 w 153139"/>
                <a:gd name="connsiteY2" fmla="*/ 242477 h 242477"/>
                <a:gd name="connsiteX3" fmla="*/ 76570 w 153139"/>
                <a:gd name="connsiteY3" fmla="*/ 121239 h 242477"/>
                <a:gd name="connsiteX4" fmla="*/ 0 w 153139"/>
                <a:gd name="connsiteY4" fmla="*/ 0 h 24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39" h="242477">
                  <a:moveTo>
                    <a:pt x="0" y="0"/>
                  </a:moveTo>
                  <a:lnTo>
                    <a:pt x="153139" y="121239"/>
                  </a:lnTo>
                  <a:lnTo>
                    <a:pt x="0" y="242477"/>
                  </a:lnTo>
                  <a:lnTo>
                    <a:pt x="76570" y="1212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9" tIns="60931" rIns="121859" bIns="60931" rtlCol="0" anchor="ctr"/>
            <a:lstStyle/>
            <a:p>
              <a:pPr algn="ctr"/>
              <a:endParaRPr lang="ru-RU" sz="3199">
                <a:solidFill>
                  <a:srgbClr val="00FF99"/>
                </a:solidFill>
              </a:endParaRPr>
            </a:p>
          </p:txBody>
        </p:sp>
      </p:grp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2C0F3C4-21FF-0722-9D7C-979B7E1A9FA3}"/>
              </a:ext>
            </a:extLst>
          </p:cNvPr>
          <p:cNvCxnSpPr>
            <a:cxnSpLocks/>
          </p:cNvCxnSpPr>
          <p:nvPr/>
        </p:nvCxnSpPr>
        <p:spPr>
          <a:xfrm>
            <a:off x="6604092" y="3029658"/>
            <a:ext cx="0" cy="1102796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Скругленный прямоугольник 110">
            <a:extLst>
              <a:ext uri="{FF2B5EF4-FFF2-40B4-BE49-F238E27FC236}">
                <a16:creationId xmlns:a16="http://schemas.microsoft.com/office/drawing/2014/main" id="{DCAFBF7B-42BA-974E-70E5-1B886D617295}"/>
              </a:ext>
            </a:extLst>
          </p:cNvPr>
          <p:cNvSpPr/>
          <p:nvPr/>
        </p:nvSpPr>
        <p:spPr>
          <a:xfrm>
            <a:off x="5155557" y="2866793"/>
            <a:ext cx="3028883" cy="1352326"/>
          </a:xfrm>
          <a:prstGeom prst="roundRect">
            <a:avLst>
              <a:gd name="adj" fmla="val 480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11F1AF9-CFD2-2C48-DBC5-BE652C2C37AE}"/>
              </a:ext>
            </a:extLst>
          </p:cNvPr>
          <p:cNvSpPr/>
          <p:nvPr/>
        </p:nvSpPr>
        <p:spPr>
          <a:xfrm>
            <a:off x="5484679" y="2663118"/>
            <a:ext cx="214684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В ГОСЭКСПЕРТИЗЕ</a:t>
            </a:r>
            <a:endParaRPr lang="ru-RU" sz="2000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26E03EC-D2FD-7973-114E-7580277AF0CD}"/>
              </a:ext>
            </a:extLst>
          </p:cNvPr>
          <p:cNvSpPr/>
          <p:nvPr/>
        </p:nvSpPr>
        <p:spPr>
          <a:xfrm>
            <a:off x="5433102" y="3077291"/>
            <a:ext cx="1073712" cy="1046436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r" defTabSz="914332"/>
            <a:r>
              <a:rPr lang="ru-RU" sz="4400" b="1" dirty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1</a:t>
            </a:r>
          </a:p>
          <a:p>
            <a:pPr algn="r" defTabSz="914332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ПРОЕКТ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5EDB221-4232-E38F-E31A-C6D926F28BBB}"/>
              </a:ext>
            </a:extLst>
          </p:cNvPr>
          <p:cNvSpPr/>
          <p:nvPr/>
        </p:nvSpPr>
        <p:spPr>
          <a:xfrm>
            <a:off x="6818612" y="3448649"/>
            <a:ext cx="9972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ТЕКЕЛИ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07D1EBE8-EECA-07A4-B02D-F624C58862D9}"/>
              </a:ext>
            </a:extLst>
          </p:cNvPr>
          <p:cNvCxnSpPr/>
          <p:nvPr/>
        </p:nvCxnSpPr>
        <p:spPr>
          <a:xfrm>
            <a:off x="1640189" y="4981805"/>
            <a:ext cx="0" cy="1102796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F584B5B-B25A-0315-66CF-5C28448A444C}"/>
              </a:ext>
            </a:extLst>
          </p:cNvPr>
          <p:cNvSpPr/>
          <p:nvPr/>
        </p:nvSpPr>
        <p:spPr>
          <a:xfrm>
            <a:off x="-498776" y="5002340"/>
            <a:ext cx="2032908" cy="1046436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r" defTabSz="914332"/>
            <a:r>
              <a:rPr lang="ru-RU" sz="4400" b="1" dirty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5</a:t>
            </a:r>
          </a:p>
          <a:p>
            <a:pPr algn="r" defTabSz="914332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ПРОЕКТОВ</a:t>
            </a:r>
          </a:p>
        </p:txBody>
      </p:sp>
      <p:sp>
        <p:nvSpPr>
          <p:cNvPr id="10" name="Скругленный прямоугольник 115">
            <a:extLst>
              <a:ext uri="{FF2B5EF4-FFF2-40B4-BE49-F238E27FC236}">
                <a16:creationId xmlns:a16="http://schemas.microsoft.com/office/drawing/2014/main" id="{01E9DA42-BC4E-A2DF-0A03-867A38A835EC}"/>
              </a:ext>
            </a:extLst>
          </p:cNvPr>
          <p:cNvSpPr/>
          <p:nvPr/>
        </p:nvSpPr>
        <p:spPr>
          <a:xfrm>
            <a:off x="278754" y="4577607"/>
            <a:ext cx="3049236" cy="2137881"/>
          </a:xfrm>
          <a:prstGeom prst="roundRect">
            <a:avLst>
              <a:gd name="adj" fmla="val 480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3BD5C75-976C-E751-D806-92FC99EAD6B9}"/>
              </a:ext>
            </a:extLst>
          </p:cNvPr>
          <p:cNvSpPr/>
          <p:nvPr/>
        </p:nvSpPr>
        <p:spPr>
          <a:xfrm>
            <a:off x="678934" y="4413976"/>
            <a:ext cx="2000869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РАЗРАБОТКА ПСД</a:t>
            </a:r>
            <a:endParaRPr lang="ru-RU" sz="2000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542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1307;p19">
            <a:extLst>
              <a:ext uri="{FF2B5EF4-FFF2-40B4-BE49-F238E27FC236}">
                <a16:creationId xmlns:a16="http://schemas.microsoft.com/office/drawing/2014/main" id="{3541DCA7-24A6-7985-9A5A-146AFA2A0E59}"/>
              </a:ext>
            </a:extLst>
          </p:cNvPr>
          <p:cNvSpPr txBox="1"/>
          <p:nvPr/>
        </p:nvSpPr>
        <p:spPr>
          <a:xfrm>
            <a:off x="442398" y="77725"/>
            <a:ext cx="9643129" cy="566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26" rIns="0" bIns="0" anchor="ctr" anchorCtr="0">
            <a:spAutoFit/>
          </a:bodyPr>
          <a:lstStyle/>
          <a:p>
            <a:pPr>
              <a:buClr>
                <a:srgbClr val="44546A"/>
              </a:buClr>
              <a:buSzPts val="1400"/>
              <a:defRPr/>
            </a:pP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Arial" pitchFamily="34" charset="0"/>
                <a:sym typeface="Arial"/>
              </a:rPr>
              <a:t>РЕАЛИЗАЦИЯ ПРОЕКТОВ КОС </a:t>
            </a:r>
          </a:p>
          <a:p>
            <a:pPr>
              <a:buClr>
                <a:srgbClr val="44546A"/>
              </a:buClr>
              <a:buSzPts val="1400"/>
              <a:defRPr/>
            </a:pPr>
            <a:r>
              <a:rPr lang="ru-RU" sz="1600" b="1" dirty="0">
                <a:solidFill>
                  <a:srgbClr val="0070C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Arial" pitchFamily="34" charset="0"/>
                <a:sym typeface="Arial"/>
              </a:rPr>
              <a:t>ЗА СЧЕТ АО «НУХ «БАЙТЕРЕК»</a:t>
            </a:r>
            <a:endParaRPr lang="ru-RU" sz="1000" b="1" dirty="0">
              <a:solidFill>
                <a:srgbClr val="0070C0"/>
              </a:solidFill>
              <a:latin typeface="Arial Black" panose="020B0A04020102020204" pitchFamily="34" charset="0"/>
              <a:ea typeface="Segoe UI Black" panose="020B0A02040204020203" pitchFamily="34" charset="0"/>
              <a:cs typeface="Arial" pitchFamily="34" charset="0"/>
              <a:sym typeface="Arial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292100" y="189345"/>
            <a:ext cx="0" cy="3429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11" b="3804"/>
          <a:stretch/>
        </p:blipFill>
        <p:spPr bwMode="auto">
          <a:xfrm>
            <a:off x="10500074" y="144355"/>
            <a:ext cx="1463326" cy="43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4" name="Прямая соединительная линия 43"/>
          <p:cNvCxnSpPr/>
          <p:nvPr/>
        </p:nvCxnSpPr>
        <p:spPr>
          <a:xfrm>
            <a:off x="11963400" y="189345"/>
            <a:ext cx="0" cy="3429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H="1">
            <a:off x="586462" y="719034"/>
            <a:ext cx="109982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Скругленный прямоугольник 117"/>
          <p:cNvSpPr/>
          <p:nvPr/>
        </p:nvSpPr>
        <p:spPr>
          <a:xfrm>
            <a:off x="292100" y="1119892"/>
            <a:ext cx="11671299" cy="1279863"/>
          </a:xfrm>
          <a:prstGeom prst="roundRect">
            <a:avLst>
              <a:gd name="adj" fmla="val 4205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2" name="Прямоугольник 1"/>
          <p:cNvSpPr/>
          <p:nvPr/>
        </p:nvSpPr>
        <p:spPr>
          <a:xfrm>
            <a:off x="2119086" y="919836"/>
            <a:ext cx="78825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ГОСКОМИСИЯ ПО МОДЕРНИЗАЦИИ ЭКОНОМИКИ ОТ 26 АПРЕЛЯ 2023 ГОДА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1724482" y="1278507"/>
            <a:ext cx="18885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ПРИНЯТО РЕШЕНИЕ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ВЫДЕЛЕНИЕ СРЕДСТВ С ЕНПФ</a:t>
            </a: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1724482" y="1337101"/>
            <a:ext cx="0" cy="836918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44" y="1203441"/>
            <a:ext cx="1100607" cy="1100607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5922172" y="1386228"/>
            <a:ext cx="20911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МИО ПОРУЧЕНО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РАЗРАБОТАТЬ ПСД ДО КОНЦА 2023 ГОДА 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9505CA94-124F-2B92-34ED-1674D445A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007" y="1278507"/>
            <a:ext cx="1173589" cy="978132"/>
          </a:xfrm>
          <a:prstGeom prst="rect">
            <a:avLst/>
          </a:prstGeom>
        </p:spPr>
      </p:pic>
      <p:sp>
        <p:nvSpPr>
          <p:cNvPr id="59" name="Прямоугольник 58"/>
          <p:cNvSpPr/>
          <p:nvPr/>
        </p:nvSpPr>
        <p:spPr>
          <a:xfrm>
            <a:off x="9501639" y="1386228"/>
            <a:ext cx="24552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ВЕДЕТСЯ РАБОТА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ВНЕСЕНИЮ ИЗМЕНЕНИЙ В БЮДЖЕТНЫЙ КОДЕКС</a:t>
            </a:r>
          </a:p>
        </p:txBody>
      </p:sp>
      <p:cxnSp>
        <p:nvCxnSpPr>
          <p:cNvPr id="63" name="Прямая соединительная линия 62"/>
          <p:cNvCxnSpPr/>
          <p:nvPr/>
        </p:nvCxnSpPr>
        <p:spPr>
          <a:xfrm>
            <a:off x="5922172" y="1337101"/>
            <a:ext cx="0" cy="836918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9512736" y="1337101"/>
            <a:ext cx="0" cy="836918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9500" y="1355926"/>
            <a:ext cx="796592" cy="796592"/>
          </a:xfrm>
          <a:prstGeom prst="rect">
            <a:avLst/>
          </a:prstGeom>
        </p:spPr>
      </p:pic>
      <p:sp>
        <p:nvSpPr>
          <p:cNvPr id="69" name="Прямоугольник 68"/>
          <p:cNvSpPr/>
          <p:nvPr/>
        </p:nvSpPr>
        <p:spPr>
          <a:xfrm>
            <a:off x="2282255" y="3269942"/>
            <a:ext cx="2085407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АЛМАТЫ</a:t>
            </a:r>
          </a:p>
        </p:txBody>
      </p:sp>
      <p:cxnSp>
        <p:nvCxnSpPr>
          <p:cNvPr id="70" name="Прямая соединительная линия 69"/>
          <p:cNvCxnSpPr/>
          <p:nvPr/>
        </p:nvCxnSpPr>
        <p:spPr>
          <a:xfrm>
            <a:off x="2282255" y="2887821"/>
            <a:ext cx="0" cy="1102796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Прямоугольник 71"/>
          <p:cNvSpPr/>
          <p:nvPr/>
        </p:nvSpPr>
        <p:spPr>
          <a:xfrm>
            <a:off x="249347" y="2916001"/>
            <a:ext cx="2032908" cy="1046436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r" defTabSz="914332"/>
            <a:r>
              <a:rPr lang="ru-RU" sz="4400" b="1" dirty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1</a:t>
            </a:r>
          </a:p>
          <a:p>
            <a:pPr algn="r" defTabSz="914332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ПРОЕКТ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292100" y="2724956"/>
            <a:ext cx="4178298" cy="1352326"/>
          </a:xfrm>
          <a:prstGeom prst="roundRect">
            <a:avLst>
              <a:gd name="adj" fmla="val 480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75" name="Прямоугольник 74"/>
          <p:cNvSpPr/>
          <p:nvPr/>
        </p:nvSpPr>
        <p:spPr>
          <a:xfrm>
            <a:off x="1355170" y="2482369"/>
            <a:ext cx="2052165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В ГОСЭКСПЕРТИЗЕ</a:t>
            </a:r>
            <a:endParaRPr lang="ru-RU" sz="2000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6260377" y="3023721"/>
            <a:ext cx="5598248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ТУРКЕСТАН, СЕМЕЙ, УРАЛЬСК, УСТЬ-КАМЕНОГОРСК, КОКШЕТАУ, АКСАЙ, ЩУЧИНСК, АТБАСАР, АЯГОЗ, ШАХТИНСК, ЖАНАОЗЕН, КЕНТАУ И ЛИСАКОВСК</a:t>
            </a:r>
          </a:p>
        </p:txBody>
      </p:sp>
      <p:cxnSp>
        <p:nvCxnSpPr>
          <p:cNvPr id="77" name="Прямая соединительная линия 76"/>
          <p:cNvCxnSpPr/>
          <p:nvPr/>
        </p:nvCxnSpPr>
        <p:spPr>
          <a:xfrm>
            <a:off x="6260377" y="2887821"/>
            <a:ext cx="0" cy="1102796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 77"/>
          <p:cNvSpPr/>
          <p:nvPr/>
        </p:nvSpPr>
        <p:spPr>
          <a:xfrm>
            <a:off x="4227469" y="2916001"/>
            <a:ext cx="2032908" cy="1046436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r" defTabSz="914332"/>
            <a:r>
              <a:rPr lang="ru-RU" sz="4400" b="1" dirty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13</a:t>
            </a:r>
          </a:p>
          <a:p>
            <a:pPr algn="r" defTabSz="914332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ПРОЕКТОВ</a:t>
            </a: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4730597" y="2724956"/>
            <a:ext cx="7232802" cy="1352326"/>
          </a:xfrm>
          <a:prstGeom prst="roundRect">
            <a:avLst>
              <a:gd name="adj" fmla="val 480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80" name="Прямоугольник 79"/>
          <p:cNvSpPr/>
          <p:nvPr/>
        </p:nvSpPr>
        <p:spPr>
          <a:xfrm>
            <a:off x="7346564" y="2482369"/>
            <a:ext cx="2000869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РАЗРАБОТКА ПСД</a:t>
            </a:r>
            <a:endParaRPr lang="ru-RU" sz="2000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2282255" y="4935090"/>
            <a:ext cx="2085407" cy="10772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ЕСИК, 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КАРАТАУ, КУЛЬСАРЫ, ЖАНАТАС</a:t>
            </a:r>
          </a:p>
        </p:txBody>
      </p:sp>
      <p:cxnSp>
        <p:nvCxnSpPr>
          <p:cNvPr id="82" name="Прямая соединительная линия 81"/>
          <p:cNvCxnSpPr/>
          <p:nvPr/>
        </p:nvCxnSpPr>
        <p:spPr>
          <a:xfrm>
            <a:off x="2282255" y="4922301"/>
            <a:ext cx="0" cy="1102796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Прямоугольник 82"/>
          <p:cNvSpPr/>
          <p:nvPr/>
        </p:nvSpPr>
        <p:spPr>
          <a:xfrm>
            <a:off x="249347" y="4950481"/>
            <a:ext cx="2032908" cy="1046436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r" defTabSz="914332"/>
            <a:r>
              <a:rPr lang="ru-RU" sz="4400" b="1" dirty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4</a:t>
            </a:r>
          </a:p>
          <a:p>
            <a:pPr algn="r" defTabSz="914332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ПРОЕКТА</a:t>
            </a: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292100" y="4798646"/>
            <a:ext cx="4178298" cy="1352326"/>
          </a:xfrm>
          <a:prstGeom prst="roundRect">
            <a:avLst>
              <a:gd name="adj" fmla="val 480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85" name="Прямоугольник 84"/>
          <p:cNvSpPr/>
          <p:nvPr/>
        </p:nvSpPr>
        <p:spPr>
          <a:xfrm>
            <a:off x="592143" y="4550046"/>
            <a:ext cx="3578224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ЗАВЕРШАЕТСЯ ПРОЕКТИРОВАНИЕ</a:t>
            </a:r>
            <a:endParaRPr lang="ru-RU" sz="2000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4734100" y="4794019"/>
            <a:ext cx="7232802" cy="1352326"/>
          </a:xfrm>
          <a:prstGeom prst="roundRect">
            <a:avLst>
              <a:gd name="adj" fmla="val 4807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87" name="Прямоугольник 86"/>
          <p:cNvSpPr/>
          <p:nvPr/>
        </p:nvSpPr>
        <p:spPr>
          <a:xfrm>
            <a:off x="5600700" y="4559767"/>
            <a:ext cx="549259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МИО НЕ НАЧАТЫ РАБОТЫ ПО РАЗРАБОТКЕ ПСД 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6305317" y="5181312"/>
            <a:ext cx="4087619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ПАВЛОДАР, КОСТАНАЙ, ЭКИБАСТУЗ, АКСУ, САРАНЬ, РУДНЫЙ</a:t>
            </a:r>
          </a:p>
        </p:txBody>
      </p:sp>
      <p:cxnSp>
        <p:nvCxnSpPr>
          <p:cNvPr id="89" name="Прямая соединительная линия 88"/>
          <p:cNvCxnSpPr/>
          <p:nvPr/>
        </p:nvCxnSpPr>
        <p:spPr>
          <a:xfrm>
            <a:off x="6305318" y="4922301"/>
            <a:ext cx="0" cy="1102796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Прямоугольник 89"/>
          <p:cNvSpPr/>
          <p:nvPr/>
        </p:nvSpPr>
        <p:spPr>
          <a:xfrm>
            <a:off x="4272410" y="4950481"/>
            <a:ext cx="2032908" cy="1046436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r" defTabSz="914332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6</a:t>
            </a:r>
          </a:p>
          <a:p>
            <a:pPr algn="r" defTabSz="914332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ПРОЕКТОВ</a:t>
            </a:r>
          </a:p>
        </p:txBody>
      </p:sp>
      <p:sp>
        <p:nvSpPr>
          <p:cNvPr id="93" name="Прямоугольник 92"/>
          <p:cNvSpPr/>
          <p:nvPr/>
        </p:nvSpPr>
        <p:spPr>
          <a:xfrm>
            <a:off x="375893" y="6151515"/>
            <a:ext cx="4094505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332"/>
            <a:r>
              <a:rPr lang="ru-RU" sz="2000" dirty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АО «НУХ «БАЙТЕРЕК»</a:t>
            </a:r>
          </a:p>
        </p:txBody>
      </p:sp>
      <p:sp>
        <p:nvSpPr>
          <p:cNvPr id="94" name="Прямоугольник 93"/>
          <p:cNvSpPr/>
          <p:nvPr/>
        </p:nvSpPr>
        <p:spPr>
          <a:xfrm>
            <a:off x="338520" y="5884527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5400" dirty="0"/>
          </a:p>
        </p:txBody>
      </p:sp>
      <p:sp>
        <p:nvSpPr>
          <p:cNvPr id="43" name="Номер слайда 1"/>
          <p:cNvSpPr txBox="1">
            <a:spLocks/>
          </p:cNvSpPr>
          <p:nvPr/>
        </p:nvSpPr>
        <p:spPr>
          <a:xfrm>
            <a:off x="9442383" y="65008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394" tIns="45710" rIns="91394" bIns="45710" rtlCol="0" anchor="ctr"/>
          <a:lstStyle>
            <a:defPPr>
              <a:defRPr lang="ru-RU"/>
            </a:defPPr>
            <a:lvl1pPr marL="0" algn="r" defTabSz="914185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92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5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6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69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0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2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45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36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2731E-802E-497C-A0C1-72DC90F92F3A}" type="slidenum">
              <a:rPr lang="ru-RU" baseline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ru-RU" baseline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317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1307;p19">
            <a:extLst>
              <a:ext uri="{FF2B5EF4-FFF2-40B4-BE49-F238E27FC236}">
                <a16:creationId xmlns:a16="http://schemas.microsoft.com/office/drawing/2014/main" id="{3541DCA7-24A6-7985-9A5A-146AFA2A0E59}"/>
              </a:ext>
            </a:extLst>
          </p:cNvPr>
          <p:cNvSpPr txBox="1"/>
          <p:nvPr/>
        </p:nvSpPr>
        <p:spPr>
          <a:xfrm>
            <a:off x="442398" y="77725"/>
            <a:ext cx="9643129" cy="566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26" rIns="0" bIns="0" anchor="ctr" anchorCtr="0">
            <a:spAutoFit/>
          </a:bodyPr>
          <a:lstStyle/>
          <a:p>
            <a:pPr>
              <a:buClr>
                <a:srgbClr val="44546A"/>
              </a:buClr>
              <a:buSzPts val="1400"/>
              <a:defRPr/>
            </a:pP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Arial" pitchFamily="34" charset="0"/>
                <a:sym typeface="Arial"/>
              </a:rPr>
              <a:t>СНИЖЕНИЕ СТОИМОСТИ СТРОИТЕЛЬСТВА КОС </a:t>
            </a:r>
          </a:p>
          <a:p>
            <a:pPr>
              <a:buClr>
                <a:srgbClr val="44546A"/>
              </a:buClr>
              <a:buSzPts val="1400"/>
              <a:defRPr/>
            </a:pPr>
            <a:r>
              <a:rPr lang="ru-RU" sz="1600" b="1" dirty="0">
                <a:solidFill>
                  <a:srgbClr val="0070C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Arial" pitchFamily="34" charset="0"/>
                <a:sym typeface="Arial"/>
              </a:rPr>
              <a:t>ПО РЕЗУЛЬТАТАМ ГОСЭКСПЕРТИЗЫ</a:t>
            </a: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292100" y="189345"/>
            <a:ext cx="0" cy="3429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11" b="3804"/>
          <a:stretch/>
        </p:blipFill>
        <p:spPr bwMode="auto">
          <a:xfrm>
            <a:off x="10500074" y="144355"/>
            <a:ext cx="1463326" cy="43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4" name="Прямая соединительная линия 43"/>
          <p:cNvCxnSpPr/>
          <p:nvPr/>
        </p:nvCxnSpPr>
        <p:spPr>
          <a:xfrm>
            <a:off x="11963400" y="189345"/>
            <a:ext cx="0" cy="3429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H="1">
            <a:off x="586462" y="719034"/>
            <a:ext cx="109982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513443" y="2908891"/>
            <a:ext cx="26978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АКТОБЕ, </a:t>
            </a:r>
          </a:p>
          <a:p>
            <a:pPr algn="ctr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КАРАГАНДА, </a:t>
            </a:r>
          </a:p>
          <a:p>
            <a:pPr algn="ctr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САТПАЕВ, </a:t>
            </a:r>
          </a:p>
          <a:p>
            <a:pPr algn="ctr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БАЛХАШ, </a:t>
            </a:r>
          </a:p>
          <a:p>
            <a:pPr algn="ctr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АТЫРАУ, </a:t>
            </a:r>
          </a:p>
          <a:p>
            <a:pPr algn="ctr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КЫЗЫЛОРДА, </a:t>
            </a:r>
          </a:p>
          <a:p>
            <a:pPr algn="ctr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АКТАУ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845910" y="1298890"/>
            <a:ext cx="2032908" cy="1384990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ru-RU" sz="6000" b="1" dirty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7</a:t>
            </a:r>
          </a:p>
          <a:p>
            <a:pPr algn="ctr" defTabSz="914332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ПРОЕКТОВ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92100" y="1145056"/>
            <a:ext cx="3140529" cy="5513831"/>
          </a:xfrm>
          <a:prstGeom prst="roundRect">
            <a:avLst>
              <a:gd name="adj" fmla="val 480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1199481" y="2777871"/>
            <a:ext cx="132576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18" y="5322613"/>
            <a:ext cx="1664405" cy="10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Прямоугольник 65"/>
          <p:cNvSpPr/>
          <p:nvPr/>
        </p:nvSpPr>
        <p:spPr>
          <a:xfrm>
            <a:off x="5690511" y="1415700"/>
            <a:ext cx="19939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ЗАЯВЛЕННАЯ СТОИМОСТЬ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>
            <a:off x="5660121" y="1372133"/>
            <a:ext cx="0" cy="1102796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Прямоугольник 70"/>
          <p:cNvSpPr/>
          <p:nvPr/>
        </p:nvSpPr>
        <p:spPr>
          <a:xfrm>
            <a:off x="3264356" y="1307980"/>
            <a:ext cx="2365376" cy="1231102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r" defTabSz="914332"/>
            <a:r>
              <a:rPr lang="ru-RU" sz="5400" b="1" dirty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248</a:t>
            </a:r>
          </a:p>
          <a:p>
            <a:pPr algn="r" defTabSz="914332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МЛРД ТЕНГЕ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5690511" y="3558680"/>
            <a:ext cx="19939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ПРИНЯТАЯ СТОИМОСТЬ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</a:p>
        </p:txBody>
      </p:sp>
      <p:cxnSp>
        <p:nvCxnSpPr>
          <p:cNvPr id="98" name="Прямая соединительная линия 97"/>
          <p:cNvCxnSpPr/>
          <p:nvPr/>
        </p:nvCxnSpPr>
        <p:spPr>
          <a:xfrm>
            <a:off x="5660121" y="3515113"/>
            <a:ext cx="0" cy="1102796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Прямоугольник 98"/>
          <p:cNvSpPr/>
          <p:nvPr/>
        </p:nvSpPr>
        <p:spPr>
          <a:xfrm>
            <a:off x="3264356" y="3450960"/>
            <a:ext cx="2365376" cy="1231102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r" defTabSz="914332"/>
            <a:r>
              <a:rPr lang="ru-RU" sz="5400" b="1" dirty="0">
                <a:solidFill>
                  <a:srgbClr val="006600"/>
                </a:solidFill>
                <a:latin typeface="Arial Black" panose="020B0A04020102020204" pitchFamily="34" charset="0"/>
                <a:cs typeface="Arial" pitchFamily="34" charset="0"/>
              </a:rPr>
              <a:t>201</a:t>
            </a:r>
          </a:p>
          <a:p>
            <a:pPr algn="r" defTabSz="914332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МЛРД ТЕНГЕ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9783536" y="2474466"/>
            <a:ext cx="26324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СНИЖЕНА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ПРОЕКТОВ</a:t>
            </a:r>
          </a:p>
        </p:txBody>
      </p:sp>
      <p:cxnSp>
        <p:nvCxnSpPr>
          <p:cNvPr id="101" name="Прямая соединительная линия 100"/>
          <p:cNvCxnSpPr/>
          <p:nvPr/>
        </p:nvCxnSpPr>
        <p:spPr>
          <a:xfrm>
            <a:off x="9753146" y="2430899"/>
            <a:ext cx="0" cy="1102796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Прямоугольник 101"/>
          <p:cNvSpPr/>
          <p:nvPr/>
        </p:nvSpPr>
        <p:spPr>
          <a:xfrm>
            <a:off x="7924799" y="2366746"/>
            <a:ext cx="1797958" cy="1231102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r" defTabSz="914332"/>
            <a:r>
              <a:rPr lang="ru-RU" sz="5400" b="1" dirty="0">
                <a:solidFill>
                  <a:srgbClr val="00B050"/>
                </a:solidFill>
                <a:latin typeface="Arial Black" panose="020B0A04020102020204" pitchFamily="34" charset="0"/>
                <a:cs typeface="Arial" pitchFamily="34" charset="0"/>
              </a:rPr>
              <a:t>47</a:t>
            </a:r>
          </a:p>
          <a:p>
            <a:pPr algn="r" defTabSz="914332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МЛРД ТЕНГЕ</a:t>
            </a:r>
          </a:p>
        </p:txBody>
      </p:sp>
      <p:cxnSp>
        <p:nvCxnSpPr>
          <p:cNvPr id="104" name="Прямая со стрелкой 103"/>
          <p:cNvCxnSpPr/>
          <p:nvPr/>
        </p:nvCxnSpPr>
        <p:spPr>
          <a:xfrm flipH="1" flipV="1">
            <a:off x="9177476" y="3597848"/>
            <a:ext cx="182" cy="473045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>
            <a:stCxn id="97" idx="3"/>
          </p:cNvCxnSpPr>
          <p:nvPr/>
        </p:nvCxnSpPr>
        <p:spPr>
          <a:xfrm>
            <a:off x="7684413" y="4066512"/>
            <a:ext cx="1485036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 flipV="1">
            <a:off x="7693938" y="1914007"/>
            <a:ext cx="1473175" cy="1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 стрелкой 108"/>
          <p:cNvCxnSpPr/>
          <p:nvPr/>
        </p:nvCxnSpPr>
        <p:spPr>
          <a:xfrm flipH="1">
            <a:off x="9169426" y="1911493"/>
            <a:ext cx="23" cy="455253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Скругленный прямоугольник 110"/>
          <p:cNvSpPr/>
          <p:nvPr/>
        </p:nvSpPr>
        <p:spPr>
          <a:xfrm>
            <a:off x="3785050" y="1145057"/>
            <a:ext cx="8178350" cy="3673686"/>
          </a:xfrm>
          <a:prstGeom prst="roundRect">
            <a:avLst>
              <a:gd name="adj" fmla="val 322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0066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91041" y="919517"/>
            <a:ext cx="3013967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0B05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ЭКОНОМИЧЕСКИЙ ЭФФЕКТ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955270" y="5037788"/>
            <a:ext cx="3837909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СТОИМОСТЬ ТЕХОБЪЕКТОВ ЗА 1 М</a:t>
            </a:r>
            <a:r>
              <a:rPr lang="ru-RU" sz="2000" baseline="3000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498583" y="5509099"/>
            <a:ext cx="2637976" cy="646327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ru-RU" sz="3600" b="1" dirty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310 - 559</a:t>
            </a:r>
          </a:p>
        </p:txBody>
      </p:sp>
      <p:sp>
        <p:nvSpPr>
          <p:cNvPr id="115" name="Прямоугольник 114"/>
          <p:cNvSpPr/>
          <p:nvPr/>
        </p:nvSpPr>
        <p:spPr>
          <a:xfrm>
            <a:off x="6468650" y="6208971"/>
            <a:ext cx="26978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ТЕНГЕ</a:t>
            </a:r>
          </a:p>
        </p:txBody>
      </p:sp>
      <p:cxnSp>
        <p:nvCxnSpPr>
          <p:cNvPr id="116" name="Прямая соединительная линия 115"/>
          <p:cNvCxnSpPr/>
          <p:nvPr/>
        </p:nvCxnSpPr>
        <p:spPr>
          <a:xfrm>
            <a:off x="7154688" y="6165036"/>
            <a:ext cx="132576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Номер слайда 1"/>
          <p:cNvSpPr txBox="1">
            <a:spLocks/>
          </p:cNvSpPr>
          <p:nvPr/>
        </p:nvSpPr>
        <p:spPr>
          <a:xfrm>
            <a:off x="9442383" y="65008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394" tIns="45710" rIns="91394" bIns="45710" rtlCol="0" anchor="ctr"/>
          <a:lstStyle>
            <a:defPPr>
              <a:defRPr lang="ru-RU"/>
            </a:defPPr>
            <a:lvl1pPr marL="0" algn="r" defTabSz="914185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92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5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6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69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0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2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45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36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2731E-802E-497C-A0C1-72DC90F92F3A}" type="slidenum">
              <a:rPr lang="ru-RU" baseline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ru-RU" baseline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001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1307;p19">
            <a:extLst>
              <a:ext uri="{FF2B5EF4-FFF2-40B4-BE49-F238E27FC236}">
                <a16:creationId xmlns:a16="http://schemas.microsoft.com/office/drawing/2014/main" id="{3541DCA7-24A6-7985-9A5A-146AFA2A0E59}"/>
              </a:ext>
            </a:extLst>
          </p:cNvPr>
          <p:cNvSpPr txBox="1"/>
          <p:nvPr/>
        </p:nvSpPr>
        <p:spPr>
          <a:xfrm>
            <a:off x="442398" y="77725"/>
            <a:ext cx="9643129" cy="566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26" rIns="0" bIns="0" anchor="ctr" anchorCtr="0">
            <a:spAutoFit/>
          </a:bodyPr>
          <a:lstStyle/>
          <a:p>
            <a:pPr>
              <a:buClr>
                <a:srgbClr val="44546A"/>
              </a:buClr>
              <a:buSzPts val="1400"/>
              <a:defRPr/>
            </a:pP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Arial" pitchFamily="34" charset="0"/>
                <a:sym typeface="Arial"/>
              </a:rPr>
              <a:t>ОПТИМИЗАЦИЯ ПРОИЗВОДИТЕЛЬНОСТИ КОС</a:t>
            </a:r>
          </a:p>
          <a:p>
            <a:pPr>
              <a:buClr>
                <a:srgbClr val="44546A"/>
              </a:buClr>
              <a:buSzPts val="1400"/>
              <a:defRPr/>
            </a:pPr>
            <a:r>
              <a:rPr lang="ru-RU" sz="1600" b="1" dirty="0">
                <a:solidFill>
                  <a:srgbClr val="0070C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Arial" pitchFamily="34" charset="0"/>
                <a:sym typeface="Arial"/>
              </a:rPr>
              <a:t>ПО РЕЗУЛЬТАТАМ РАССМОТРЕНИЯ ТЗ </a:t>
            </a: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292100" y="189345"/>
            <a:ext cx="0" cy="3429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11" b="3804"/>
          <a:stretch/>
        </p:blipFill>
        <p:spPr bwMode="auto">
          <a:xfrm>
            <a:off x="10500074" y="144355"/>
            <a:ext cx="1463326" cy="43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4" name="Прямая соединительная линия 43"/>
          <p:cNvCxnSpPr/>
          <p:nvPr/>
        </p:nvCxnSpPr>
        <p:spPr>
          <a:xfrm>
            <a:off x="11963400" y="189345"/>
            <a:ext cx="0" cy="3429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H="1">
            <a:off x="586462" y="719034"/>
            <a:ext cx="109982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666910" y="2127179"/>
            <a:ext cx="26978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РАССМОТРЕНО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999377" y="890635"/>
            <a:ext cx="2032908" cy="1261880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ru-RU" sz="6000" b="1" dirty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44</a:t>
            </a:r>
          </a:p>
          <a:p>
            <a:pPr algn="ctr" defTabSz="914332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ПРОЕКТОВ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445567" y="869686"/>
            <a:ext cx="3140529" cy="5665308"/>
          </a:xfrm>
          <a:prstGeom prst="roundRect">
            <a:avLst>
              <a:gd name="adj" fmla="val 480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cxnSp>
        <p:nvCxnSpPr>
          <p:cNvPr id="55" name="Прямая соединительная линия 54"/>
          <p:cNvCxnSpPr>
            <a:cxnSpLocks/>
          </p:cNvCxnSpPr>
          <p:nvPr/>
        </p:nvCxnSpPr>
        <p:spPr>
          <a:xfrm>
            <a:off x="1352948" y="2101268"/>
            <a:ext cx="132576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561" y="5214776"/>
            <a:ext cx="1664405" cy="10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Прямоугольник 65"/>
          <p:cNvSpPr/>
          <p:nvPr/>
        </p:nvSpPr>
        <p:spPr>
          <a:xfrm>
            <a:off x="5690511" y="1216444"/>
            <a:ext cx="222067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ЗАЯВЛЕННАЯ </a:t>
            </a:r>
            <a:r>
              <a:rPr lang="ru-RU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ПРОИЗВОДИТЕЛЬНОСТЬ</a:t>
            </a:r>
            <a:b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>
            <a:off x="5660121" y="1096762"/>
            <a:ext cx="0" cy="1102796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Прямоугольник 70"/>
          <p:cNvSpPr/>
          <p:nvPr/>
        </p:nvSpPr>
        <p:spPr>
          <a:xfrm>
            <a:off x="3264356" y="1032609"/>
            <a:ext cx="2365376" cy="1231102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r" defTabSz="914332"/>
            <a:r>
              <a:rPr lang="ru-RU" sz="5400" b="1" dirty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889</a:t>
            </a:r>
          </a:p>
          <a:p>
            <a:pPr algn="r" defTabSz="914332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тыс.м3/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сут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8" name="Прямая соединительная линия 97"/>
          <p:cNvCxnSpPr/>
          <p:nvPr/>
        </p:nvCxnSpPr>
        <p:spPr>
          <a:xfrm>
            <a:off x="5660121" y="3239742"/>
            <a:ext cx="0" cy="1102796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Прямоугольник 98"/>
          <p:cNvSpPr/>
          <p:nvPr/>
        </p:nvSpPr>
        <p:spPr>
          <a:xfrm>
            <a:off x="3264356" y="3175589"/>
            <a:ext cx="2365376" cy="1231102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r" defTabSz="914332"/>
            <a:r>
              <a:rPr lang="ru-RU" sz="5400" b="1" dirty="0">
                <a:solidFill>
                  <a:srgbClr val="006600"/>
                </a:solidFill>
                <a:latin typeface="Arial Black" panose="020B0A04020102020204" pitchFamily="34" charset="0"/>
                <a:cs typeface="Arial" pitchFamily="34" charset="0"/>
              </a:rPr>
              <a:t>688</a:t>
            </a:r>
          </a:p>
          <a:p>
            <a:pPr algn="r" defTabSz="914332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тыс.м3/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сут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9783536" y="2199095"/>
            <a:ext cx="26324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СНИЖЕНА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ПРОИЗВОДИТЕЛЬНОСТЬ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ПРОЕКТОВ</a:t>
            </a:r>
          </a:p>
        </p:txBody>
      </p:sp>
      <p:cxnSp>
        <p:nvCxnSpPr>
          <p:cNvPr id="101" name="Прямая соединительная линия 100"/>
          <p:cNvCxnSpPr/>
          <p:nvPr/>
        </p:nvCxnSpPr>
        <p:spPr>
          <a:xfrm>
            <a:off x="9753146" y="2155528"/>
            <a:ext cx="0" cy="1102796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Прямоугольник 101"/>
          <p:cNvSpPr/>
          <p:nvPr/>
        </p:nvSpPr>
        <p:spPr>
          <a:xfrm>
            <a:off x="7924799" y="2017969"/>
            <a:ext cx="1797958" cy="1231102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r" defTabSz="914332"/>
            <a:r>
              <a:rPr lang="ru-RU" sz="5400" b="1" dirty="0">
                <a:solidFill>
                  <a:srgbClr val="00B050"/>
                </a:solidFill>
                <a:latin typeface="Arial Black" panose="020B0A04020102020204" pitchFamily="34" charset="0"/>
                <a:cs typeface="Arial" pitchFamily="34" charset="0"/>
              </a:rPr>
              <a:t>199</a:t>
            </a:r>
          </a:p>
          <a:p>
            <a:pPr algn="r" defTabSz="914332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тыс.м3/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сут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4" name="Прямая со стрелкой 103"/>
          <p:cNvCxnSpPr/>
          <p:nvPr/>
        </p:nvCxnSpPr>
        <p:spPr>
          <a:xfrm flipH="1" flipV="1">
            <a:off x="9177476" y="3322477"/>
            <a:ext cx="182" cy="473045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>
            <a:cxnSpLocks/>
          </p:cNvCxnSpPr>
          <p:nvPr/>
        </p:nvCxnSpPr>
        <p:spPr>
          <a:xfrm>
            <a:off x="7684413" y="3791141"/>
            <a:ext cx="1485036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 flipV="1">
            <a:off x="7693938" y="1638636"/>
            <a:ext cx="1473175" cy="1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 стрелкой 108"/>
          <p:cNvCxnSpPr/>
          <p:nvPr/>
        </p:nvCxnSpPr>
        <p:spPr>
          <a:xfrm flipH="1">
            <a:off x="9169426" y="1636122"/>
            <a:ext cx="23" cy="455253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Скругленный прямоугольник 110"/>
          <p:cNvSpPr/>
          <p:nvPr/>
        </p:nvSpPr>
        <p:spPr>
          <a:xfrm>
            <a:off x="3785050" y="869686"/>
            <a:ext cx="8178350" cy="3673686"/>
          </a:xfrm>
          <a:prstGeom prst="roundRect">
            <a:avLst>
              <a:gd name="adj" fmla="val 322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0066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70899" y="4913894"/>
            <a:ext cx="3013967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ЭКОНОМИЧЕСКИЙ ЭФФЕКТ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179552" y="5385205"/>
            <a:ext cx="2637976" cy="707882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ru-RU" sz="3200" b="1" dirty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≈</a:t>
            </a:r>
            <a:r>
              <a:rPr lang="ru-RU" sz="4000" b="1" dirty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98</a:t>
            </a:r>
            <a:endParaRPr lang="ru-RU" sz="3600" b="1" dirty="0">
              <a:solidFill>
                <a:srgbClr val="0070C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7287023" y="6085077"/>
            <a:ext cx="26978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ТЕНГЕ</a:t>
            </a:r>
          </a:p>
        </p:txBody>
      </p:sp>
      <p:cxnSp>
        <p:nvCxnSpPr>
          <p:cNvPr id="116" name="Прямая соединительная линия 115"/>
          <p:cNvCxnSpPr/>
          <p:nvPr/>
        </p:nvCxnSpPr>
        <p:spPr>
          <a:xfrm>
            <a:off x="7973061" y="6041142"/>
            <a:ext cx="132576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Номер слайда 1"/>
          <p:cNvSpPr txBox="1">
            <a:spLocks/>
          </p:cNvSpPr>
          <p:nvPr/>
        </p:nvSpPr>
        <p:spPr>
          <a:xfrm>
            <a:off x="9442383" y="65008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394" tIns="45710" rIns="91394" bIns="45710" rtlCol="0" anchor="ctr"/>
          <a:lstStyle>
            <a:defPPr>
              <a:defRPr lang="ru-RU"/>
            </a:defPPr>
            <a:lvl1pPr marL="0" algn="r" defTabSz="914185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92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5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6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69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0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2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45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36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2731E-802E-497C-A0C1-72DC90F92F3A}" type="slidenum">
              <a:rPr lang="ru-RU" baseline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ru-RU" baseline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706E2FD-A67B-462F-9DBD-2B9B121127D2}"/>
              </a:ext>
            </a:extLst>
          </p:cNvPr>
          <p:cNvSpPr/>
          <p:nvPr/>
        </p:nvSpPr>
        <p:spPr>
          <a:xfrm>
            <a:off x="5727142" y="3417866"/>
            <a:ext cx="247539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ПРИНЯТАЯ</a:t>
            </a: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ПРОИЗВОДИТЕЛЬНОСТЬ</a:t>
            </a:r>
            <a:b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</a:p>
        </p:txBody>
      </p:sp>
      <p:sp>
        <p:nvSpPr>
          <p:cNvPr id="39" name="Половина рамки 38">
            <a:extLst>
              <a:ext uri="{FF2B5EF4-FFF2-40B4-BE49-F238E27FC236}">
                <a16:creationId xmlns:a16="http://schemas.microsoft.com/office/drawing/2014/main" id="{6D905088-6E1A-4E93-8903-6D4CF91D886F}"/>
              </a:ext>
            </a:extLst>
          </p:cNvPr>
          <p:cNvSpPr/>
          <p:nvPr/>
        </p:nvSpPr>
        <p:spPr>
          <a:xfrm rot="13500000">
            <a:off x="1722344" y="2296023"/>
            <a:ext cx="586974" cy="586974"/>
          </a:xfrm>
          <a:prstGeom prst="halfFrame">
            <a:avLst>
              <a:gd name="adj1" fmla="val 32336"/>
              <a:gd name="adj2" fmla="val 2931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11">
              <a:defRPr/>
            </a:pPr>
            <a:endParaRPr lang="ru-KZ" sz="18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87AD8CB-D79D-4073-A7AC-240F13A73A75}"/>
              </a:ext>
            </a:extLst>
          </p:cNvPr>
          <p:cNvSpPr/>
          <p:nvPr/>
        </p:nvSpPr>
        <p:spPr>
          <a:xfrm>
            <a:off x="666910" y="4316432"/>
            <a:ext cx="26978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СОГЛАСОВАНО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CC807B5-E4E6-4802-90C8-2D8C2F59ABE3}"/>
              </a:ext>
            </a:extLst>
          </p:cNvPr>
          <p:cNvSpPr/>
          <p:nvPr/>
        </p:nvSpPr>
        <p:spPr>
          <a:xfrm>
            <a:off x="999377" y="3079888"/>
            <a:ext cx="2032908" cy="1261880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ru-RU" sz="6000" b="1" dirty="0">
                <a:solidFill>
                  <a:srgbClr val="00B050"/>
                </a:solidFill>
                <a:latin typeface="Arial Black" panose="020B0A04020102020204" pitchFamily="34" charset="0"/>
                <a:cs typeface="Arial" pitchFamily="34" charset="0"/>
              </a:rPr>
              <a:t>25</a:t>
            </a:r>
          </a:p>
          <a:p>
            <a:pPr algn="ctr" defTabSz="914332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ПРОЕКТ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CC88E99F-3299-4EAC-9527-D118B90501C2}"/>
              </a:ext>
            </a:extLst>
          </p:cNvPr>
          <p:cNvCxnSpPr>
            <a:cxnSpLocks/>
          </p:cNvCxnSpPr>
          <p:nvPr/>
        </p:nvCxnSpPr>
        <p:spPr>
          <a:xfrm>
            <a:off x="1352948" y="4290521"/>
            <a:ext cx="132576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31248A6F-F1C7-460D-BBAE-FE50DE6696B9}"/>
              </a:ext>
            </a:extLst>
          </p:cNvPr>
          <p:cNvSpPr/>
          <p:nvPr/>
        </p:nvSpPr>
        <p:spPr>
          <a:xfrm>
            <a:off x="666910" y="6035471"/>
            <a:ext cx="26978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ВЫДАНЫ ЗАМЕЧАНИЯ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F331173F-8B47-4D72-9438-4D78A3F3CF2F}"/>
              </a:ext>
            </a:extLst>
          </p:cNvPr>
          <p:cNvSpPr/>
          <p:nvPr/>
        </p:nvSpPr>
        <p:spPr>
          <a:xfrm>
            <a:off x="999377" y="4798927"/>
            <a:ext cx="2032908" cy="1261880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ru-RU" sz="60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19</a:t>
            </a:r>
          </a:p>
          <a:p>
            <a:pPr algn="ctr" defTabSz="914332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ПРОЕКТОВ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EED0CD9F-1A59-4A8D-8CAC-BBFD4AAA6593}"/>
              </a:ext>
            </a:extLst>
          </p:cNvPr>
          <p:cNvCxnSpPr>
            <a:cxnSpLocks/>
          </p:cNvCxnSpPr>
          <p:nvPr/>
        </p:nvCxnSpPr>
        <p:spPr>
          <a:xfrm>
            <a:off x="1352948" y="6009560"/>
            <a:ext cx="132576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13DE23EE-918A-44C3-AC07-321F063D0A94}"/>
              </a:ext>
            </a:extLst>
          </p:cNvPr>
          <p:cNvSpPr txBox="1"/>
          <p:nvPr/>
        </p:nvSpPr>
        <p:spPr>
          <a:xfrm>
            <a:off x="41529" y="6572017"/>
            <a:ext cx="1215047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11">
              <a:spcBef>
                <a:spcPts val="601"/>
              </a:spcBef>
              <a:defRPr/>
            </a:pPr>
            <a:r>
              <a:rPr lang="ru-RU" sz="11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*Согласно «Методика отбора проектов строительства, реконструкции, модернизации КОС» </a:t>
            </a:r>
            <a:r>
              <a:rPr lang="ru-RU" sz="1100" i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(Утверждена Приказом КДС ЖКХ 180-НҚ от 16.09.2022 г.)</a:t>
            </a:r>
          </a:p>
        </p:txBody>
      </p:sp>
    </p:spTree>
    <p:extLst>
      <p:ext uri="{BB962C8B-B14F-4D97-AF65-F5344CB8AC3E}">
        <p14:creationId xmlns:p14="http://schemas.microsoft.com/office/powerpoint/2010/main" val="1617208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C36EAA14-BFD3-4113-849D-095432EF8323}"/>
              </a:ext>
            </a:extLst>
          </p:cNvPr>
          <p:cNvSpPr/>
          <p:nvPr/>
        </p:nvSpPr>
        <p:spPr>
          <a:xfrm>
            <a:off x="217612" y="844361"/>
            <a:ext cx="11700000" cy="1118983"/>
          </a:xfrm>
          <a:prstGeom prst="downArrow">
            <a:avLst>
              <a:gd name="adj1" fmla="val 100000"/>
              <a:gd name="adj2" fmla="val 43689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50" name="Google Shape;1307;p19">
            <a:extLst>
              <a:ext uri="{FF2B5EF4-FFF2-40B4-BE49-F238E27FC236}">
                <a16:creationId xmlns:a16="http://schemas.microsoft.com/office/drawing/2014/main" id="{3541DCA7-24A6-7985-9A5A-146AFA2A0E59}"/>
              </a:ext>
            </a:extLst>
          </p:cNvPr>
          <p:cNvSpPr txBox="1"/>
          <p:nvPr/>
        </p:nvSpPr>
        <p:spPr>
          <a:xfrm>
            <a:off x="442398" y="77725"/>
            <a:ext cx="9643129" cy="566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26" rIns="0" bIns="0" anchor="ctr" anchorCtr="0">
            <a:spAutoFit/>
          </a:bodyPr>
          <a:lstStyle/>
          <a:p>
            <a:pPr>
              <a:buClr>
                <a:srgbClr val="44546A"/>
              </a:buClr>
              <a:buSzPts val="1400"/>
              <a:defRPr/>
            </a:pP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Arial" pitchFamily="34" charset="0"/>
                <a:sym typeface="Arial"/>
              </a:rPr>
              <a:t>НАПРАВЛЕНИЯ ПОВТОРНОГО ИСПОЛЬЗОВАНИЯ </a:t>
            </a:r>
            <a:endParaRPr lang="en-US" sz="2000" b="1" dirty="0">
              <a:solidFill>
                <a:srgbClr val="0070C0"/>
              </a:solidFill>
              <a:latin typeface="Arial Black" panose="020B0A04020102020204" pitchFamily="34" charset="0"/>
              <a:ea typeface="Segoe UI Black" panose="020B0A02040204020203" pitchFamily="34" charset="0"/>
              <a:cs typeface="Arial" pitchFamily="34" charset="0"/>
              <a:sym typeface="Arial"/>
            </a:endParaRPr>
          </a:p>
          <a:p>
            <a:pPr>
              <a:buClr>
                <a:srgbClr val="44546A"/>
              </a:buClr>
              <a:buSzPts val="1400"/>
              <a:defRPr/>
            </a:pPr>
            <a:r>
              <a:rPr lang="ru-RU" sz="1600" b="1" dirty="0">
                <a:solidFill>
                  <a:srgbClr val="0070C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Arial" pitchFamily="34" charset="0"/>
                <a:sym typeface="Arial"/>
              </a:rPr>
              <a:t>ОЧИЩЕННЫХ СТОЧНЫХ ВОД</a:t>
            </a: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292100" y="189345"/>
            <a:ext cx="0" cy="3429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11" b="3804"/>
          <a:stretch/>
        </p:blipFill>
        <p:spPr bwMode="auto">
          <a:xfrm>
            <a:off x="10500074" y="144355"/>
            <a:ext cx="1463326" cy="43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4" name="Прямая соединительная линия 43"/>
          <p:cNvCxnSpPr/>
          <p:nvPr/>
        </p:nvCxnSpPr>
        <p:spPr>
          <a:xfrm>
            <a:off x="11963400" y="189345"/>
            <a:ext cx="0" cy="3429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H="1">
            <a:off x="586462" y="719034"/>
            <a:ext cx="109982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Прямоугольник 75"/>
          <p:cNvSpPr/>
          <p:nvPr/>
        </p:nvSpPr>
        <p:spPr>
          <a:xfrm>
            <a:off x="1990725" y="2355518"/>
            <a:ext cx="9896471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Сельскохозяйственное орошение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продовольственных культур: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перец, помидор, огурец, цукини, молодые бобовые, салат, шпинат, азиатская капуста, капуста, сельдерей и др.;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технических культур: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хлопок, масличная пальма, маслина, гевея, тунг и др.,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посевных культур: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подсолнечник, кукуруза, рожь, нут, семена, пшеница и др.</a:t>
            </a:r>
          </a:p>
        </p:txBody>
      </p:sp>
      <p:cxnSp>
        <p:nvCxnSpPr>
          <p:cNvPr id="77" name="Прямая соединительная линия 76"/>
          <p:cNvCxnSpPr>
            <a:cxnSpLocks/>
          </p:cNvCxnSpPr>
          <p:nvPr/>
        </p:nvCxnSpPr>
        <p:spPr>
          <a:xfrm>
            <a:off x="1747614" y="2310850"/>
            <a:ext cx="0" cy="82800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Скругленный прямоугольник 78"/>
          <p:cNvSpPr/>
          <p:nvPr/>
        </p:nvSpPr>
        <p:spPr>
          <a:xfrm>
            <a:off x="192432" y="2177022"/>
            <a:ext cx="11700000" cy="1080000"/>
          </a:xfrm>
          <a:prstGeom prst="roundRect">
            <a:avLst>
              <a:gd name="adj" fmla="val 4807"/>
            </a:avLst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80" name="Прямоугольник 79"/>
          <p:cNvSpPr/>
          <p:nvPr/>
        </p:nvSpPr>
        <p:spPr>
          <a:xfrm>
            <a:off x="4926915" y="1962936"/>
            <a:ext cx="228139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СЕЛЬСКОЕ ХОЗЯЙСТВО</a:t>
            </a:r>
          </a:p>
        </p:txBody>
      </p:sp>
      <p:sp>
        <p:nvSpPr>
          <p:cNvPr id="43" name="Номер слайда 1"/>
          <p:cNvSpPr txBox="1">
            <a:spLocks/>
          </p:cNvSpPr>
          <p:nvPr/>
        </p:nvSpPr>
        <p:spPr>
          <a:xfrm>
            <a:off x="9442383" y="65008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394" tIns="45710" rIns="91394" bIns="45710" rtlCol="0" anchor="ctr"/>
          <a:lstStyle>
            <a:defPPr>
              <a:defRPr lang="ru-RU"/>
            </a:defPPr>
            <a:lvl1pPr marL="0" algn="r" defTabSz="914185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92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5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6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69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0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2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45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36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2731E-802E-497C-A0C1-72DC90F92F3A}" type="slidenum">
              <a:rPr lang="ru-RU" baseline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ru-RU" baseline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F6A2531-1E04-4253-A04A-379DDBDD09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275" y="2307556"/>
            <a:ext cx="834589" cy="834589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E92192E5-6893-4816-9924-3E7BC2DF306A}"/>
              </a:ext>
            </a:extLst>
          </p:cNvPr>
          <p:cNvSpPr/>
          <p:nvPr/>
        </p:nvSpPr>
        <p:spPr>
          <a:xfrm>
            <a:off x="1990725" y="3648379"/>
            <a:ext cx="9896471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Неограниченная городская ирригация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(использование в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непитьевых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целях в обстановке неограниченного общественного доступа, орошение общественных садов и парков, куда общественный доступ не ограничен во время орошения, игровые площадки, клумбы, газон и др. зеленые насаждения)</a:t>
            </a:r>
          </a:p>
        </p:txBody>
      </p: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02C75736-775D-4D1B-BDE9-383A5F1C1B8F}"/>
              </a:ext>
            </a:extLst>
          </p:cNvPr>
          <p:cNvCxnSpPr>
            <a:cxnSpLocks/>
          </p:cNvCxnSpPr>
          <p:nvPr/>
        </p:nvCxnSpPr>
        <p:spPr>
          <a:xfrm>
            <a:off x="1747614" y="3603711"/>
            <a:ext cx="0" cy="82800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Скругленный прямоугольник 78">
            <a:extLst>
              <a:ext uri="{FF2B5EF4-FFF2-40B4-BE49-F238E27FC236}">
                <a16:creationId xmlns:a16="http://schemas.microsoft.com/office/drawing/2014/main" id="{EF9EF87A-89B6-49C5-8657-476738A31856}"/>
              </a:ext>
            </a:extLst>
          </p:cNvPr>
          <p:cNvSpPr/>
          <p:nvPr/>
        </p:nvSpPr>
        <p:spPr>
          <a:xfrm>
            <a:off x="202022" y="3477711"/>
            <a:ext cx="11680821" cy="1080000"/>
          </a:xfrm>
          <a:prstGeom prst="roundRect">
            <a:avLst>
              <a:gd name="adj" fmla="val 480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26582892-DBF1-4A49-870B-F9A4606423EB}"/>
              </a:ext>
            </a:extLst>
          </p:cNvPr>
          <p:cNvSpPr/>
          <p:nvPr/>
        </p:nvSpPr>
        <p:spPr>
          <a:xfrm>
            <a:off x="5018287" y="3292200"/>
            <a:ext cx="209865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ГОРОДСКИЕ НУЖДЫ 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DD550154-9D15-4CD7-93E6-87F52F4BB8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498" y="3594640"/>
            <a:ext cx="846143" cy="846143"/>
          </a:xfrm>
          <a:prstGeom prst="rect">
            <a:avLst/>
          </a:prstGeom>
        </p:spPr>
      </p:pic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22EBAF11-AFE9-46FE-B5C7-801B6CC7C5B0}"/>
              </a:ext>
            </a:extLst>
          </p:cNvPr>
          <p:cNvSpPr/>
          <p:nvPr/>
        </p:nvSpPr>
        <p:spPr>
          <a:xfrm>
            <a:off x="1990725" y="4967113"/>
            <a:ext cx="9896471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Охлаждение технологического оборудования, использование в процессах, где не требуется высокое качество воды.</a:t>
            </a:r>
          </a:p>
        </p:txBody>
      </p: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E5D28756-6878-4D4E-9792-4E36FD554338}"/>
              </a:ext>
            </a:extLst>
          </p:cNvPr>
          <p:cNvCxnSpPr>
            <a:cxnSpLocks/>
          </p:cNvCxnSpPr>
          <p:nvPr/>
        </p:nvCxnSpPr>
        <p:spPr>
          <a:xfrm>
            <a:off x="1747614" y="4923001"/>
            <a:ext cx="0" cy="39600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Скругленный прямоугольник 78">
            <a:extLst>
              <a:ext uri="{FF2B5EF4-FFF2-40B4-BE49-F238E27FC236}">
                <a16:creationId xmlns:a16="http://schemas.microsoft.com/office/drawing/2014/main" id="{61EC6F11-A1A9-496F-8977-63AA2FA88FB4}"/>
              </a:ext>
            </a:extLst>
          </p:cNvPr>
          <p:cNvSpPr/>
          <p:nvPr/>
        </p:nvSpPr>
        <p:spPr>
          <a:xfrm>
            <a:off x="202022" y="4797001"/>
            <a:ext cx="11680821" cy="648000"/>
          </a:xfrm>
          <a:prstGeom prst="roundRect">
            <a:avLst>
              <a:gd name="adj" fmla="val 4807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A74CC6B5-6305-4517-ADBF-2BB255B4E250}"/>
              </a:ext>
            </a:extLst>
          </p:cNvPr>
          <p:cNvSpPr/>
          <p:nvPr/>
        </p:nvSpPr>
        <p:spPr>
          <a:xfrm>
            <a:off x="5028706" y="4582915"/>
            <a:ext cx="207781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ПРОМЫШЛЕННОСТЬ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FF7F091C-E8A8-46B0-9A38-E659DDDC9D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27667" y="4833642"/>
            <a:ext cx="694303" cy="574718"/>
          </a:xfrm>
          <a:prstGeom prst="rect">
            <a:avLst/>
          </a:prstGeom>
        </p:spPr>
      </p:pic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563906B9-1E07-47C5-91CE-4AB96E4A8555}"/>
              </a:ext>
            </a:extLst>
          </p:cNvPr>
          <p:cNvSpPr/>
          <p:nvPr/>
        </p:nvSpPr>
        <p:spPr>
          <a:xfrm>
            <a:off x="1990725" y="5859751"/>
            <a:ext cx="9896471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поддержания уровня воды в реках, озерах, подземных вод в периоды засухи</a:t>
            </a:r>
          </a:p>
        </p:txBody>
      </p:sp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id="{8EDF1FE5-2687-4877-A67F-1F4AD9F853BD}"/>
              </a:ext>
            </a:extLst>
          </p:cNvPr>
          <p:cNvCxnSpPr>
            <a:cxnSpLocks/>
          </p:cNvCxnSpPr>
          <p:nvPr/>
        </p:nvCxnSpPr>
        <p:spPr>
          <a:xfrm>
            <a:off x="1747614" y="5815639"/>
            <a:ext cx="0" cy="39600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Скругленный прямоугольник 78">
            <a:extLst>
              <a:ext uri="{FF2B5EF4-FFF2-40B4-BE49-F238E27FC236}">
                <a16:creationId xmlns:a16="http://schemas.microsoft.com/office/drawing/2014/main" id="{53253A9E-EB53-4C59-A579-050B9472033B}"/>
              </a:ext>
            </a:extLst>
          </p:cNvPr>
          <p:cNvSpPr/>
          <p:nvPr/>
        </p:nvSpPr>
        <p:spPr>
          <a:xfrm>
            <a:off x="202022" y="5689639"/>
            <a:ext cx="11680821" cy="648000"/>
          </a:xfrm>
          <a:prstGeom prst="roundRect">
            <a:avLst>
              <a:gd name="adj" fmla="val 480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CCCD92F6-3DF3-46D5-9635-91D7FAE8A8BB}"/>
              </a:ext>
            </a:extLst>
          </p:cNvPr>
          <p:cNvSpPr/>
          <p:nvPr/>
        </p:nvSpPr>
        <p:spPr>
          <a:xfrm>
            <a:off x="3886566" y="5475553"/>
            <a:ext cx="436209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00B0F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ПОПОЛНЕНИЕ ВОДОЕМОВ И ПОДЗЕМНЫХ ВОД</a:t>
            </a:r>
          </a:p>
        </p:txBody>
      </p: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54E2F360-DFA2-44FD-8DBD-24F3A34CB8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289" y="5724359"/>
            <a:ext cx="578560" cy="578560"/>
          </a:xfrm>
          <a:prstGeom prst="rect">
            <a:avLst/>
          </a:prstGeom>
        </p:spPr>
      </p:pic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B8A62E73-D2C0-4173-83A6-BE31D054BC7A}"/>
              </a:ext>
            </a:extLst>
          </p:cNvPr>
          <p:cNvSpPr/>
          <p:nvPr/>
        </p:nvSpPr>
        <p:spPr bwMode="auto">
          <a:xfrm>
            <a:off x="275281" y="915324"/>
            <a:ext cx="115846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319" algn="ctr" defTabSz="742969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ОБЛАСТЬ ПРИМЕНЕНИЯ ВТОРИЧНОГО ИСПОЛЬЗОВАНИЯ ОЧИЩЕННЫХ СТОЧНЫХ ВОД, </a:t>
            </a:r>
            <a:b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СОГЛАСНО «КЛАССИЧЕСКОЙ» ТЕХНОЛОГИИ ОЧИСТКИ, В СООТВЕТСТВИИ С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НТД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b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(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СТ РК 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ISO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16075-2-2017 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,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СН РК 4.01-03-2011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)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B0779E9-51DD-4093-B163-61AEE8330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849" y="6410326"/>
            <a:ext cx="11853526" cy="392806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84244" tIns="42130" rIns="84244" bIns="42130" rtlCol="0" anchor="ctr">
            <a:noAutofit/>
          </a:bodyPr>
          <a:lstStyle>
            <a:defPPr>
              <a:defRPr lang="en-US"/>
            </a:defPPr>
            <a:lvl1pPr>
              <a:defRPr sz="1800" b="0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Segoe UI Black" panose="020B0A02040204020203" pitchFamily="34" charset="0"/>
                <a:cs typeface="Arial" pitchFamily="34" charset="0"/>
              </a:defRPr>
            </a:lvl1pPr>
          </a:lstStyle>
          <a:p>
            <a:r>
              <a:rPr lang="ru-RU" sz="1000" b="1" dirty="0">
                <a:solidFill>
                  <a:schemeClr val="accent1">
                    <a:lumMod val="50000"/>
                  </a:schemeClr>
                </a:solidFill>
              </a:rPr>
              <a:t>*Необходима синхронизация </a:t>
            </a:r>
            <a:r>
              <a:rPr lang="ru-RU" sz="10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действующих </a:t>
            </a:r>
            <a:r>
              <a:rPr lang="ru-RU" sz="1000" b="1" dirty="0">
                <a:solidFill>
                  <a:srgbClr val="00B0F0"/>
                </a:solidFill>
                <a:latin typeface="Arial"/>
                <a:cs typeface="Arial"/>
              </a:rPr>
              <a:t>НТД по регулированию качества сбросов очищенных сточных вод в водные объекты </a:t>
            </a:r>
            <a:r>
              <a:rPr lang="ru-RU" sz="1000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(Приказы МЗ от 20 февраля 2023 года №26 и от 24 ноября 2022 года № ҚР ДСМ-138 )</a:t>
            </a:r>
            <a:r>
              <a:rPr lang="ru-RU" sz="1000" i="1" dirty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lang="ru-RU" sz="10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и </a:t>
            </a:r>
            <a:r>
              <a:rPr lang="ru-RU" sz="1000" b="1" dirty="0">
                <a:solidFill>
                  <a:srgbClr val="00B0F0"/>
                </a:solidFill>
                <a:latin typeface="Arial"/>
                <a:cs typeface="Arial"/>
              </a:rPr>
              <a:t>НТД по экологическому регулированию </a:t>
            </a:r>
            <a:r>
              <a:rPr lang="ru-RU" sz="1000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(Приказ Председателя КВР МСХ от 9 ноября 2016 года № 151) </a:t>
            </a:r>
            <a:r>
              <a:rPr lang="ru-RU" sz="10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по вопросам сброса очищенных сточных вод</a:t>
            </a:r>
            <a:endParaRPr lang="ru-RU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752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432193" y="881481"/>
            <a:ext cx="3703479" cy="567524"/>
          </a:xfrm>
          <a:prstGeom prst="homePlat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endParaRPr lang="ru-RU" sz="2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" y="878115"/>
            <a:ext cx="4330027" cy="574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">
              <a:defRPr/>
            </a:pPr>
            <a:r>
              <a:rPr lang="ru-RU" sz="2400" b="1" dirty="0">
                <a:solidFill>
                  <a:schemeClr val="bg1"/>
                </a:solidFill>
                <a:latin typeface="Impact" panose="020B0806030902050204" pitchFamily="34" charset="0"/>
                <a:cs typeface="Arial" pitchFamily="34" charset="0"/>
              </a:rPr>
              <a:t>ВХОДНЫЕ ПАРАМЕТРЫ</a:t>
            </a:r>
          </a:p>
        </p:txBody>
      </p:sp>
      <p:sp>
        <p:nvSpPr>
          <p:cNvPr id="8" name="Прямоугольник 10"/>
          <p:cNvSpPr>
            <a:spLocks noChangeArrowheads="1"/>
          </p:cNvSpPr>
          <p:nvPr/>
        </p:nvSpPr>
        <p:spPr bwMode="auto">
          <a:xfrm>
            <a:off x="-50634" y="1606418"/>
            <a:ext cx="4190625" cy="954105"/>
          </a:xfrm>
          <a:prstGeom prst="rect">
            <a:avLst/>
          </a:prstGeom>
          <a:noFill/>
          <a:ln>
            <a:noFill/>
          </a:ln>
        </p:spPr>
        <p:txBody>
          <a:bodyPr wrap="square" lIns="91435" tIns="45719" rIns="91435" bIns="45719" rtlCol="0">
            <a:spAutoFit/>
          </a:bodyPr>
          <a:lstStyle/>
          <a:p>
            <a:pPr algn="ctr"/>
            <a:r>
              <a:rPr lang="ru-RU" altLang="ru-RU" sz="1867" b="1" dirty="0">
                <a:solidFill>
                  <a:srgbClr val="00B050"/>
                </a:solidFill>
                <a:latin typeface="Arial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ПОСТУПЛЕНИЕ СТОЧНЫХ ВОД </a:t>
            </a:r>
            <a:r>
              <a:rPr lang="ru-RU" altLang="ru-RU" sz="3733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130 </a:t>
            </a:r>
            <a:r>
              <a:rPr lang="ru-RU" altLang="ru-RU" sz="1867" b="1" dirty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тыс.м</a:t>
            </a:r>
            <a:r>
              <a:rPr lang="ru-RU" sz="2400" b="1" baseline="30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3</a:t>
            </a:r>
            <a:r>
              <a:rPr lang="ru-RU" altLang="ru-RU" sz="1867" b="1" dirty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/сутки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135474" y="1746710"/>
            <a:ext cx="0" cy="4582327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Нашивка 12"/>
          <p:cNvSpPr/>
          <p:nvPr/>
        </p:nvSpPr>
        <p:spPr>
          <a:xfrm>
            <a:off x="4192131" y="886727"/>
            <a:ext cx="3790177" cy="557035"/>
          </a:xfrm>
          <a:prstGeom prst="chevr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endParaRPr lang="ru-RU" sz="2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49254" y="878115"/>
            <a:ext cx="4330027" cy="574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">
              <a:defRPr/>
            </a:pPr>
            <a:r>
              <a:rPr lang="ru-RU" sz="2400" b="1" dirty="0">
                <a:solidFill>
                  <a:schemeClr val="bg1"/>
                </a:solidFill>
                <a:latin typeface="Impact" panose="020B0806030902050204" pitchFamily="34" charset="0"/>
                <a:cs typeface="Arial" pitchFamily="34" charset="0"/>
              </a:rPr>
              <a:t>ПЕРЕРАБОТКА</a:t>
            </a: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8123992" y="3889459"/>
            <a:ext cx="3932564" cy="356570"/>
          </a:xfrm>
          <a:prstGeom prst="rect">
            <a:avLst/>
          </a:prstGeom>
          <a:noFill/>
          <a:ln>
            <a:noFill/>
          </a:ln>
        </p:spPr>
        <p:txBody>
          <a:bodyPr wrap="square" lIns="68576" tIns="34289" rIns="68576" bIns="34289" rtlCol="0">
            <a:spAutoFit/>
          </a:bodyPr>
          <a:lstStyle/>
          <a:p>
            <a:pPr algn="ctr"/>
            <a:r>
              <a:rPr lang="ru-RU" altLang="ru-RU" sz="1867" b="1" dirty="0">
                <a:solidFill>
                  <a:srgbClr val="00B050"/>
                </a:solidFill>
                <a:latin typeface="Arial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СНИЖЕНИЕ ВЫБРОСОВ ПГ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8166320" y="1557978"/>
            <a:ext cx="0" cy="4582327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Нашивка 19"/>
          <p:cNvSpPr/>
          <p:nvPr/>
        </p:nvSpPr>
        <p:spPr>
          <a:xfrm>
            <a:off x="8166323" y="886727"/>
            <a:ext cx="3574364" cy="557035"/>
          </a:xfrm>
          <a:prstGeom prst="chevr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endParaRPr lang="ru-RU" sz="2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990093" y="878115"/>
            <a:ext cx="4330027" cy="574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">
              <a:defRPr/>
            </a:pPr>
            <a:r>
              <a:rPr lang="ru-RU" sz="2400" b="1" dirty="0">
                <a:solidFill>
                  <a:schemeClr val="bg1"/>
                </a:solidFill>
                <a:latin typeface="Impact" panose="020B0806030902050204" pitchFamily="34" charset="0"/>
                <a:cs typeface="Arial" pitchFamily="34" charset="0"/>
              </a:rPr>
              <a:t>ЭФФЕКТИВНОСТЬ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194591" y="4877452"/>
            <a:ext cx="2019719" cy="861696"/>
          </a:xfrm>
          <a:prstGeom prst="rect">
            <a:avLst/>
          </a:prstGeom>
          <a:noFill/>
          <a:ln>
            <a:noFill/>
          </a:ln>
        </p:spPr>
        <p:txBody>
          <a:bodyPr wrap="square" lIns="121842" tIns="60921" rIns="121842" bIns="60921" rtlCol="0">
            <a:spAutoFit/>
          </a:bodyPr>
          <a:lstStyle/>
          <a:p>
            <a:pPr algn="ctr" defTabSz="914083"/>
            <a:r>
              <a:rPr lang="ru-RU" sz="4800" b="1" dirty="0">
                <a:solidFill>
                  <a:srgbClr val="00B050"/>
                </a:solidFill>
                <a:latin typeface="Arial" pitchFamily="34" charset="0"/>
              </a:rPr>
              <a:t>88,9%</a:t>
            </a:r>
          </a:p>
        </p:txBody>
      </p:sp>
      <p:sp>
        <p:nvSpPr>
          <p:cNvPr id="25" name="Шестиугольник 24"/>
          <p:cNvSpPr/>
          <p:nvPr/>
        </p:nvSpPr>
        <p:spPr>
          <a:xfrm>
            <a:off x="8997306" y="4713282"/>
            <a:ext cx="2414289" cy="1206116"/>
          </a:xfrm>
          <a:prstGeom prst="hexagon">
            <a:avLst>
              <a:gd name="adj" fmla="val 15523"/>
              <a:gd name="vf" fmla="val 115470"/>
            </a:avLst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56">
              <a:defRPr/>
            </a:pPr>
            <a:endParaRPr lang="ru-RU" sz="6601" b="1" dirty="0">
              <a:solidFill>
                <a:srgbClr val="00B050"/>
              </a:solidFill>
              <a:latin typeface="Arial" pitchFamily="34" charset="0"/>
            </a:endParaRPr>
          </a:p>
        </p:txBody>
      </p:sp>
      <p:sp>
        <p:nvSpPr>
          <p:cNvPr id="33" name="Прямоугольник 10"/>
          <p:cNvSpPr>
            <a:spLocks noChangeArrowheads="1"/>
          </p:cNvSpPr>
          <p:nvPr/>
        </p:nvSpPr>
        <p:spPr bwMode="auto">
          <a:xfrm>
            <a:off x="-38620" y="2878843"/>
            <a:ext cx="4190625" cy="954105"/>
          </a:xfrm>
          <a:prstGeom prst="rect">
            <a:avLst/>
          </a:prstGeom>
          <a:noFill/>
          <a:ln>
            <a:noFill/>
          </a:ln>
        </p:spPr>
        <p:txBody>
          <a:bodyPr wrap="square" lIns="91435" tIns="45719" rIns="91435" bIns="45719" rtlCol="0">
            <a:spAutoFit/>
          </a:bodyPr>
          <a:lstStyle/>
          <a:p>
            <a:pPr algn="ctr"/>
            <a:r>
              <a:rPr lang="ru-RU" altLang="ru-RU" sz="1867" b="1" dirty="0">
                <a:solidFill>
                  <a:srgbClr val="00B050"/>
                </a:solidFill>
                <a:latin typeface="Arial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ОБРАЗУЕТСЯ ИЛА </a:t>
            </a:r>
          </a:p>
          <a:p>
            <a:pPr algn="ctr"/>
            <a:r>
              <a:rPr lang="ru-RU" altLang="ru-RU" sz="3733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300 </a:t>
            </a:r>
            <a:r>
              <a:rPr lang="ru-RU" altLang="ru-RU" sz="1867" b="1" dirty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м</a:t>
            </a:r>
            <a:r>
              <a:rPr lang="ru-RU" sz="2000" b="1" baseline="30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3</a:t>
            </a:r>
            <a:r>
              <a:rPr lang="ru-RU" altLang="ru-RU" sz="1867" b="1" dirty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/сутки</a:t>
            </a:r>
          </a:p>
        </p:txBody>
      </p:sp>
      <p:sp>
        <p:nvSpPr>
          <p:cNvPr id="34" name="Прямоугольник 10"/>
          <p:cNvSpPr>
            <a:spLocks noChangeArrowheads="1"/>
          </p:cNvSpPr>
          <p:nvPr/>
        </p:nvSpPr>
        <p:spPr bwMode="auto">
          <a:xfrm>
            <a:off x="-13220" y="4264710"/>
            <a:ext cx="4190625" cy="954105"/>
          </a:xfrm>
          <a:prstGeom prst="rect">
            <a:avLst/>
          </a:prstGeom>
          <a:noFill/>
          <a:ln>
            <a:noFill/>
          </a:ln>
        </p:spPr>
        <p:txBody>
          <a:bodyPr wrap="square" lIns="91435" tIns="45719" rIns="91435" bIns="45719" rtlCol="0">
            <a:spAutoFit/>
          </a:bodyPr>
          <a:lstStyle/>
          <a:p>
            <a:pPr algn="ctr"/>
            <a:r>
              <a:rPr lang="ru-RU" altLang="ru-RU" sz="1867" b="1" dirty="0">
                <a:solidFill>
                  <a:srgbClr val="00B050"/>
                </a:solidFill>
                <a:latin typeface="Arial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ПРОИЗВОДСТВО БИОГАЗА </a:t>
            </a:r>
          </a:p>
          <a:p>
            <a:pPr algn="ctr"/>
            <a:r>
              <a:rPr lang="ru-RU" altLang="ru-RU" sz="3733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6 000 </a:t>
            </a:r>
            <a:r>
              <a:rPr lang="ru-RU" altLang="ru-RU" sz="1867" b="1" dirty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м</a:t>
            </a:r>
            <a:r>
              <a:rPr lang="ru-RU" sz="2000" b="1" baseline="30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3</a:t>
            </a:r>
            <a:r>
              <a:rPr lang="ru-RU" altLang="ru-RU" sz="1867" b="1" dirty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/сутки</a:t>
            </a:r>
          </a:p>
        </p:txBody>
      </p:sp>
      <p:sp>
        <p:nvSpPr>
          <p:cNvPr id="35" name="Прямоугольник 10"/>
          <p:cNvSpPr>
            <a:spLocks noChangeArrowheads="1"/>
          </p:cNvSpPr>
          <p:nvPr/>
        </p:nvSpPr>
        <p:spPr bwMode="auto">
          <a:xfrm>
            <a:off x="-20573" y="5571462"/>
            <a:ext cx="4190625" cy="954105"/>
          </a:xfrm>
          <a:prstGeom prst="rect">
            <a:avLst/>
          </a:prstGeom>
          <a:noFill/>
          <a:ln>
            <a:noFill/>
          </a:ln>
        </p:spPr>
        <p:txBody>
          <a:bodyPr wrap="square" lIns="91435" tIns="45719" rIns="91435" bIns="45719" rtlCol="0">
            <a:spAutoFit/>
          </a:bodyPr>
          <a:lstStyle/>
          <a:p>
            <a:pPr algn="ctr"/>
            <a:r>
              <a:rPr lang="ru-RU" altLang="ru-RU" sz="1867" b="1" dirty="0">
                <a:solidFill>
                  <a:srgbClr val="00B050"/>
                </a:solidFill>
                <a:latin typeface="Arial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ВЫБРОСЫ ПГ</a:t>
            </a:r>
          </a:p>
          <a:p>
            <a:pPr algn="ctr"/>
            <a:r>
              <a:rPr lang="ru-RU" altLang="ru-RU" sz="3733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180 </a:t>
            </a:r>
            <a:r>
              <a:rPr lang="ru-RU" altLang="ru-RU" sz="1867" b="1" dirty="0" err="1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т.экв</a:t>
            </a:r>
            <a:r>
              <a:rPr lang="ru-RU" altLang="ru-RU" sz="1867" b="1" dirty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. СО</a:t>
            </a:r>
            <a:r>
              <a:rPr lang="ru-RU" sz="1801" b="1" baseline="-25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endParaRPr lang="ru-RU" altLang="ru-RU" sz="1867" b="1" dirty="0">
              <a:solidFill>
                <a:srgbClr val="002060"/>
              </a:solidFill>
              <a:latin typeface="Arial" pitchFamily="34" charset="0"/>
              <a:ea typeface="Tahoma" panose="020B0604030504040204" pitchFamily="34" charset="0"/>
              <a:sym typeface="Arial Narrow" panose="020B0606020202030204" pitchFamily="34" charset="0"/>
            </a:endParaRPr>
          </a:p>
        </p:txBody>
      </p:sp>
      <p:sp>
        <p:nvSpPr>
          <p:cNvPr id="36" name="Прямоугольник 10"/>
          <p:cNvSpPr>
            <a:spLocks noChangeArrowheads="1"/>
          </p:cNvSpPr>
          <p:nvPr/>
        </p:nvSpPr>
        <p:spPr bwMode="auto">
          <a:xfrm>
            <a:off x="4209691" y="1618184"/>
            <a:ext cx="4190625" cy="954105"/>
          </a:xfrm>
          <a:prstGeom prst="rect">
            <a:avLst/>
          </a:prstGeom>
          <a:noFill/>
          <a:ln>
            <a:noFill/>
          </a:ln>
        </p:spPr>
        <p:txBody>
          <a:bodyPr wrap="square" lIns="91435" tIns="45719" rIns="91435" bIns="45719" rtlCol="0">
            <a:spAutoFit/>
          </a:bodyPr>
          <a:lstStyle/>
          <a:p>
            <a:pPr algn="ctr"/>
            <a:r>
              <a:rPr lang="ru-RU" altLang="ru-RU" sz="1867" b="1" dirty="0">
                <a:solidFill>
                  <a:srgbClr val="00B050"/>
                </a:solidFill>
                <a:latin typeface="Arial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ОЧИЩЕННАЯ ВОДА</a:t>
            </a:r>
          </a:p>
          <a:p>
            <a:pPr algn="ctr"/>
            <a:r>
              <a:rPr lang="ru-RU" altLang="ru-RU" sz="3733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130 </a:t>
            </a:r>
            <a:r>
              <a:rPr lang="ru-RU" altLang="ru-RU" sz="1867" b="1" dirty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тыс.м</a:t>
            </a:r>
            <a:r>
              <a:rPr lang="ru-RU" sz="2000" b="1" baseline="30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3</a:t>
            </a:r>
            <a:r>
              <a:rPr lang="ru-RU" altLang="ru-RU" sz="1867" b="1" dirty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/сутки</a:t>
            </a:r>
          </a:p>
        </p:txBody>
      </p:sp>
      <p:sp>
        <p:nvSpPr>
          <p:cNvPr id="37" name="Прямоугольник 10"/>
          <p:cNvSpPr>
            <a:spLocks noChangeArrowheads="1"/>
          </p:cNvSpPr>
          <p:nvPr/>
        </p:nvSpPr>
        <p:spPr bwMode="auto">
          <a:xfrm>
            <a:off x="4101554" y="2878843"/>
            <a:ext cx="4190625" cy="954105"/>
          </a:xfrm>
          <a:prstGeom prst="rect">
            <a:avLst/>
          </a:prstGeom>
          <a:noFill/>
          <a:ln>
            <a:noFill/>
          </a:ln>
        </p:spPr>
        <p:txBody>
          <a:bodyPr wrap="square" lIns="91435" tIns="45719" rIns="91435" bIns="45719" rtlCol="0">
            <a:spAutoFit/>
          </a:bodyPr>
          <a:lstStyle/>
          <a:p>
            <a:pPr algn="ctr"/>
            <a:r>
              <a:rPr lang="ru-RU" altLang="ru-RU" sz="1867" b="1" dirty="0">
                <a:solidFill>
                  <a:srgbClr val="00B050"/>
                </a:solidFill>
                <a:latin typeface="Arial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СУХОЙ ОСТАТОК</a:t>
            </a:r>
          </a:p>
          <a:p>
            <a:pPr algn="ctr"/>
            <a:r>
              <a:rPr lang="ru-RU" altLang="ru-RU" sz="3733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6 </a:t>
            </a:r>
            <a:r>
              <a:rPr lang="ru-RU" altLang="ru-RU" sz="1867" b="1" dirty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тонн/сутки</a:t>
            </a:r>
          </a:p>
        </p:txBody>
      </p:sp>
      <p:sp>
        <p:nvSpPr>
          <p:cNvPr id="38" name="Прямоугольник 10"/>
          <p:cNvSpPr>
            <a:spLocks noChangeArrowheads="1"/>
          </p:cNvSpPr>
          <p:nvPr/>
        </p:nvSpPr>
        <p:spPr bwMode="auto">
          <a:xfrm>
            <a:off x="4118953" y="4177558"/>
            <a:ext cx="4190625" cy="954105"/>
          </a:xfrm>
          <a:prstGeom prst="rect">
            <a:avLst/>
          </a:prstGeom>
          <a:noFill/>
          <a:ln>
            <a:noFill/>
          </a:ln>
        </p:spPr>
        <p:txBody>
          <a:bodyPr wrap="square" lIns="91435" tIns="45719" rIns="91435" bIns="45719" rtlCol="0">
            <a:spAutoFit/>
          </a:bodyPr>
          <a:lstStyle/>
          <a:p>
            <a:pPr algn="ctr"/>
            <a:r>
              <a:rPr lang="ru-RU" altLang="ru-RU" sz="1867" b="1" dirty="0">
                <a:solidFill>
                  <a:srgbClr val="00B050"/>
                </a:solidFill>
                <a:latin typeface="Arial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ЭЛЕКТРОЭНЕРГИЯ</a:t>
            </a:r>
          </a:p>
          <a:p>
            <a:pPr algn="ctr"/>
            <a:r>
              <a:rPr lang="ru-RU" altLang="ru-RU" sz="3733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7 200 </a:t>
            </a:r>
            <a:r>
              <a:rPr lang="ru-RU" altLang="ru-RU" sz="1867" b="1" dirty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кВтч/сутки</a:t>
            </a:r>
          </a:p>
        </p:txBody>
      </p:sp>
      <p:sp>
        <p:nvSpPr>
          <p:cNvPr id="39" name="Прямоугольник 10"/>
          <p:cNvSpPr>
            <a:spLocks noChangeArrowheads="1"/>
          </p:cNvSpPr>
          <p:nvPr/>
        </p:nvSpPr>
        <p:spPr bwMode="auto">
          <a:xfrm>
            <a:off x="4072347" y="5582183"/>
            <a:ext cx="4190625" cy="954105"/>
          </a:xfrm>
          <a:prstGeom prst="rect">
            <a:avLst/>
          </a:prstGeom>
          <a:noFill/>
          <a:ln>
            <a:noFill/>
          </a:ln>
        </p:spPr>
        <p:txBody>
          <a:bodyPr wrap="square" lIns="91435" tIns="45719" rIns="91435" bIns="45719" rtlCol="0">
            <a:spAutoFit/>
          </a:bodyPr>
          <a:lstStyle/>
          <a:p>
            <a:pPr algn="ctr"/>
            <a:r>
              <a:rPr lang="ru-RU" altLang="ru-RU" sz="1867" b="1" dirty="0">
                <a:solidFill>
                  <a:srgbClr val="00B050"/>
                </a:solidFill>
                <a:latin typeface="Arial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ВЫБРОСЫ ПГ</a:t>
            </a:r>
          </a:p>
          <a:p>
            <a:pPr algn="ctr"/>
            <a:r>
              <a:rPr lang="ru-RU" altLang="ru-RU" sz="3733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19,9 </a:t>
            </a:r>
            <a:r>
              <a:rPr lang="ru-RU" altLang="ru-RU" sz="1867" b="1" dirty="0" err="1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т.экв</a:t>
            </a:r>
            <a:r>
              <a:rPr lang="ru-RU" altLang="ru-RU" sz="1867" b="1" dirty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. СО</a:t>
            </a:r>
            <a:r>
              <a:rPr lang="ru-RU" sz="2000" b="1" baseline="-25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endParaRPr lang="ru-RU" altLang="ru-RU" sz="1867" b="1" dirty="0">
              <a:solidFill>
                <a:srgbClr val="002060"/>
              </a:solidFill>
              <a:latin typeface="Arial" pitchFamily="34" charset="0"/>
              <a:ea typeface="Tahoma" panose="020B0604030504040204" pitchFamily="34" charset="0"/>
              <a:sym typeface="Arial Narrow" panose="020B0606020202030204" pitchFamily="34" charset="0"/>
            </a:endParaRPr>
          </a:p>
        </p:txBody>
      </p:sp>
      <p:sp>
        <p:nvSpPr>
          <p:cNvPr id="40" name="Прямоугольник 10"/>
          <p:cNvSpPr>
            <a:spLocks noChangeArrowheads="1"/>
          </p:cNvSpPr>
          <p:nvPr/>
        </p:nvSpPr>
        <p:spPr bwMode="auto">
          <a:xfrm>
            <a:off x="7900597" y="2092598"/>
            <a:ext cx="4330026" cy="1241428"/>
          </a:xfrm>
          <a:prstGeom prst="rect">
            <a:avLst/>
          </a:prstGeom>
          <a:noFill/>
          <a:ln>
            <a:noFill/>
          </a:ln>
        </p:spPr>
        <p:txBody>
          <a:bodyPr wrap="square" lIns="91435" tIns="45719" rIns="91435" bIns="45719" rtlCol="0">
            <a:spAutoFit/>
          </a:bodyPr>
          <a:lstStyle/>
          <a:p>
            <a:pPr algn="ctr"/>
            <a:r>
              <a:rPr lang="ru-RU" altLang="ru-RU" sz="1867" b="1" dirty="0">
                <a:solidFill>
                  <a:srgbClr val="00B050"/>
                </a:solidFill>
                <a:latin typeface="Arial" pitchFamily="34" charset="0"/>
                <a:ea typeface="Tahoma" panose="020B0604030504040204" pitchFamily="34" charset="0"/>
                <a:sym typeface="Arial Narrow" panose="020B0606020202030204" pitchFamily="34" charset="0"/>
              </a:rPr>
              <a:t>ОРОШЕНИЕ ТЕХНИЧЕСКИХ КУЛЬТУР</a:t>
            </a:r>
          </a:p>
          <a:p>
            <a:pPr algn="ctr"/>
            <a:r>
              <a:rPr lang="ru-RU" altLang="ru-RU" sz="3733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3,5 </a:t>
            </a:r>
            <a:r>
              <a:rPr lang="ru-RU" altLang="ru-RU" sz="1867" b="1" dirty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ГА</a:t>
            </a:r>
            <a:endParaRPr lang="ru-RU" altLang="ru-RU" sz="1867" b="1" dirty="0">
              <a:solidFill>
                <a:srgbClr val="002060"/>
              </a:solidFill>
              <a:latin typeface="Arial" pitchFamily="34" charset="0"/>
              <a:ea typeface="Tahoma" panose="020B0604030504040204" pitchFamily="34" charset="0"/>
              <a:sym typeface="Arial Narrow" panose="020B0606020202030204" pitchFamily="34" charset="0"/>
            </a:endParaRPr>
          </a:p>
        </p:txBody>
      </p:sp>
      <p:sp>
        <p:nvSpPr>
          <p:cNvPr id="26" name="Номер слайда 1">
            <a:extLst>
              <a:ext uri="{FF2B5EF4-FFF2-40B4-BE49-F238E27FC236}">
                <a16:creationId xmlns:a16="http://schemas.microsoft.com/office/drawing/2014/main" id="{EED0F9AA-B416-4C15-8AB6-ACEE0E23559C}"/>
              </a:ext>
            </a:extLst>
          </p:cNvPr>
          <p:cNvSpPr txBox="1">
            <a:spLocks/>
          </p:cNvSpPr>
          <p:nvPr/>
        </p:nvSpPr>
        <p:spPr>
          <a:xfrm>
            <a:off x="9442383" y="65008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394" tIns="45710" rIns="91394" bIns="45710" rtlCol="0" anchor="ctr"/>
          <a:lstStyle>
            <a:defPPr>
              <a:defRPr lang="ru-RU"/>
            </a:defPPr>
            <a:lvl1pPr marL="0" algn="r" defTabSz="914185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92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5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6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69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0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2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45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36" algn="l" defTabSz="9141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2731E-802E-497C-A0C1-72DC90F92F3A}" type="slidenum">
              <a:rPr lang="ru-RU" baseline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ru-RU" baseline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Google Shape;1307;p19">
            <a:extLst>
              <a:ext uri="{FF2B5EF4-FFF2-40B4-BE49-F238E27FC236}">
                <a16:creationId xmlns:a16="http://schemas.microsoft.com/office/drawing/2014/main" id="{DB9A8133-0611-4FF6-85BA-70758A4F97A2}"/>
              </a:ext>
            </a:extLst>
          </p:cNvPr>
          <p:cNvSpPr txBox="1"/>
          <p:nvPr/>
        </p:nvSpPr>
        <p:spPr>
          <a:xfrm>
            <a:off x="442398" y="200835"/>
            <a:ext cx="10057675" cy="31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26" rIns="0" bIns="0" anchor="ctr" anchorCtr="0">
            <a:spAutoFit/>
          </a:bodyPr>
          <a:lstStyle/>
          <a:p>
            <a:pPr>
              <a:buClr>
                <a:srgbClr val="44546A"/>
              </a:buClr>
              <a:buSzPts val="1400"/>
              <a:defRPr/>
            </a:pP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Arial" pitchFamily="34" charset="0"/>
                <a:sym typeface="Arial"/>
              </a:rPr>
              <a:t>ДЕКАРБОНИЗАЦИЯ НА ПРИМЕРЕ КОС Г.ШЫМКЕНТ 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5079E11E-5073-4EC4-A732-99BF1C68EC2B}"/>
              </a:ext>
            </a:extLst>
          </p:cNvPr>
          <p:cNvCxnSpPr/>
          <p:nvPr/>
        </p:nvCxnSpPr>
        <p:spPr>
          <a:xfrm>
            <a:off x="292100" y="189345"/>
            <a:ext cx="0" cy="3429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7">
            <a:extLst>
              <a:ext uri="{FF2B5EF4-FFF2-40B4-BE49-F238E27FC236}">
                <a16:creationId xmlns:a16="http://schemas.microsoft.com/office/drawing/2014/main" id="{29EBC513-3BC3-4923-820C-930EAEA395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11" b="3804"/>
          <a:stretch/>
        </p:blipFill>
        <p:spPr bwMode="auto">
          <a:xfrm>
            <a:off x="10500074" y="144355"/>
            <a:ext cx="1463326" cy="43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C28AC404-AC43-44B5-9EF4-D6B1942E0829}"/>
              </a:ext>
            </a:extLst>
          </p:cNvPr>
          <p:cNvCxnSpPr/>
          <p:nvPr/>
        </p:nvCxnSpPr>
        <p:spPr>
          <a:xfrm>
            <a:off x="11963400" y="189345"/>
            <a:ext cx="0" cy="3429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820E69A4-9E6B-4DE1-B58B-5E44CDBDAAFA}"/>
              </a:ext>
            </a:extLst>
          </p:cNvPr>
          <p:cNvCxnSpPr/>
          <p:nvPr/>
        </p:nvCxnSpPr>
        <p:spPr>
          <a:xfrm flipH="1">
            <a:off x="586462" y="719034"/>
            <a:ext cx="109982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1763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5135</TotalTime>
  <Words>980</Words>
  <Application>Microsoft Office PowerPoint</Application>
  <PresentationFormat>Широкоэкранный</PresentationFormat>
  <Paragraphs>272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Impact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... ...</cp:lastModifiedBy>
  <cp:revision>155</cp:revision>
  <cp:lastPrinted>2024-02-12T10:28:51Z</cp:lastPrinted>
  <dcterms:created xsi:type="dcterms:W3CDTF">2023-12-26T04:52:30Z</dcterms:created>
  <dcterms:modified xsi:type="dcterms:W3CDTF">2024-02-14T06:34:54Z</dcterms:modified>
</cp:coreProperties>
</file>