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7" r:id="rId2"/>
    <p:sldId id="266" r:id="rId3"/>
    <p:sldId id="281" r:id="rId4"/>
    <p:sldId id="280" r:id="rId5"/>
    <p:sldId id="282" r:id="rId6"/>
    <p:sldId id="284" r:id="rId7"/>
    <p:sldId id="27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1" autoAdjust="0"/>
    <p:restoredTop sz="94660"/>
  </p:normalViewPr>
  <p:slideViewPr>
    <p:cSldViewPr snapToGrid="0">
      <p:cViewPr varScale="1">
        <p:scale>
          <a:sx n="87" d="100"/>
          <a:sy n="87" d="100"/>
        </p:scale>
        <p:origin x="5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C3C1B-CDD1-4A98-A082-7710B29B9BBF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B5EA6-A4B3-453C-99F8-66E8F32703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107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4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AE77142-8F00-413E-898E-4EA043322B3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4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6014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4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AE77142-8F00-413E-898E-4EA043322B3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4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5376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4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AE77142-8F00-413E-898E-4EA043322B3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4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6859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4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AE77142-8F00-413E-898E-4EA043322B3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4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7488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0"/>
            <a:ext cx="12192000" cy="38400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2146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6489699"/>
            <a:ext cx="12192000" cy="38400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2146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" name="Группа 21"/>
          <p:cNvGrpSpPr>
            <a:grpSpLocks/>
          </p:cNvGrpSpPr>
          <p:nvPr userDrawn="1"/>
        </p:nvGrpSpPr>
        <p:grpSpPr bwMode="auto">
          <a:xfrm>
            <a:off x="618067" y="3930652"/>
            <a:ext cx="1295400" cy="2468033"/>
            <a:chOff x="464265" y="2731224"/>
            <a:chExt cx="970344" cy="1850030"/>
          </a:xfrm>
        </p:grpSpPr>
        <p:sp>
          <p:nvSpPr>
            <p:cNvPr id="8" name="Graphic 1"/>
            <p:cNvSpPr/>
            <p:nvPr/>
          </p:nvSpPr>
          <p:spPr>
            <a:xfrm>
              <a:off x="464265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" name="Graphic 1"/>
            <p:cNvSpPr/>
            <p:nvPr/>
          </p:nvSpPr>
          <p:spPr>
            <a:xfrm>
              <a:off x="949437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" name="Graphic 1"/>
            <p:cNvSpPr/>
            <p:nvPr/>
          </p:nvSpPr>
          <p:spPr>
            <a:xfrm>
              <a:off x="464265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" name="Graphic 1"/>
            <p:cNvSpPr/>
            <p:nvPr/>
          </p:nvSpPr>
          <p:spPr>
            <a:xfrm>
              <a:off x="949437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" name="Graphic 1"/>
            <p:cNvSpPr/>
            <p:nvPr/>
          </p:nvSpPr>
          <p:spPr>
            <a:xfrm>
              <a:off x="464265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" name="Graphic 1"/>
            <p:cNvSpPr/>
            <p:nvPr/>
          </p:nvSpPr>
          <p:spPr>
            <a:xfrm>
              <a:off x="949437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" name="Graphic 1"/>
            <p:cNvSpPr/>
            <p:nvPr/>
          </p:nvSpPr>
          <p:spPr>
            <a:xfrm>
              <a:off x="464265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Graphic 1"/>
            <p:cNvSpPr/>
            <p:nvPr/>
          </p:nvSpPr>
          <p:spPr>
            <a:xfrm>
              <a:off x="949437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pic>
        <p:nvPicPr>
          <p:cNvPr id="16" name="Picture 744" descr="ÐÐ°ÑÑÐ¸Ð½ÐºÐ¸ Ð¿Ð¾ Ð·Ð°Ð¿ÑÐ¾ÑÑ Ð³ÐµÑÐ± ÐºÐ°Ð·Ð°ÑÑÑÐ°Ð½Ð° png"/>
          <p:cNvPicPr>
            <a:picLocks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46100" y="2436285"/>
            <a:ext cx="1439333" cy="144144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Группа 29"/>
          <p:cNvGrpSpPr>
            <a:grpSpLocks/>
          </p:cNvGrpSpPr>
          <p:nvPr userDrawn="1"/>
        </p:nvGrpSpPr>
        <p:grpSpPr bwMode="auto">
          <a:xfrm>
            <a:off x="618067" y="421218"/>
            <a:ext cx="1295400" cy="1856316"/>
            <a:chOff x="464265" y="499361"/>
            <a:chExt cx="970344" cy="1391523"/>
          </a:xfrm>
        </p:grpSpPr>
        <p:sp>
          <p:nvSpPr>
            <p:cNvPr id="18" name="Graphic 1"/>
            <p:cNvSpPr/>
            <p:nvPr/>
          </p:nvSpPr>
          <p:spPr>
            <a:xfrm>
              <a:off x="464265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Graphic 1"/>
            <p:cNvSpPr/>
            <p:nvPr/>
          </p:nvSpPr>
          <p:spPr>
            <a:xfrm>
              <a:off x="949437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" name="Graphic 1"/>
            <p:cNvSpPr/>
            <p:nvPr/>
          </p:nvSpPr>
          <p:spPr>
            <a:xfrm>
              <a:off x="464265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" name="Graphic 1"/>
            <p:cNvSpPr/>
            <p:nvPr/>
          </p:nvSpPr>
          <p:spPr>
            <a:xfrm>
              <a:off x="949437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2" name="Graphic 1"/>
            <p:cNvSpPr/>
            <p:nvPr/>
          </p:nvSpPr>
          <p:spPr>
            <a:xfrm>
              <a:off x="464265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3" name="Graphic 1"/>
            <p:cNvSpPr/>
            <p:nvPr/>
          </p:nvSpPr>
          <p:spPr>
            <a:xfrm>
              <a:off x="949437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7418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20728" eaLnBrk="0" fontAlgn="base" hangingPunct="0">
              <a:spcBef>
                <a:spcPct val="0"/>
              </a:spcBef>
              <a:spcAft>
                <a:spcPct val="0"/>
              </a:spcAft>
            </a:pPr>
            <a:fld id="{A19D27B3-454B-4C1C-BE7F-EAD52AD3C382}" type="datetime1">
              <a:rPr lang="en-US" sz="2400" smtClean="0">
                <a:solidFill>
                  <a:prstClr val="black"/>
                </a:solidFill>
              </a:rPr>
              <a:t>2/27/2024</a:t>
            </a:fld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20728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20728" eaLnBrk="0" fontAlgn="base" hangingPunct="0">
              <a:spcBef>
                <a:spcPct val="0"/>
              </a:spcBef>
              <a:spcAft>
                <a:spcPct val="0"/>
              </a:spcAft>
            </a:pPr>
            <a:fld id="{B19B0651-EE4F-4900-A07F-96A6BFA9D0F0}" type="slidenum">
              <a:rPr lang="ru-RU" sz="2400" smtClean="0">
                <a:solidFill>
                  <a:prstClr val="black"/>
                </a:solidFill>
              </a:rPr>
              <a:pPr defTabSz="920728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854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BC771B-20CE-4BEB-A3AC-3247C467ED4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248EA3-58AA-4CF9-A3A6-9E0F3E89C3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930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_ЗП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Заголовок 1"/>
          <p:cNvSpPr txBox="1">
            <a:spLocks/>
          </p:cNvSpPr>
          <p:nvPr userDrawn="1"/>
        </p:nvSpPr>
        <p:spPr>
          <a:xfrm>
            <a:off x="838200" y="315384"/>
            <a:ext cx="11353800" cy="590549"/>
          </a:xfrm>
          <a:prstGeom prst="rect">
            <a:avLst/>
          </a:prstGeom>
        </p:spPr>
        <p:txBody>
          <a:bodyPr/>
          <a:lstStyle>
            <a:lvl1pPr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0" marR="0" lvl="0" indent="0" algn="ctr" defTabSz="1214936" rtl="0" eaLnBrk="0" fontAlgn="base" latinLnBrk="0" hangingPunct="0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6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Министерство национальной экономики</a:t>
            </a:r>
          </a:p>
          <a:p>
            <a:pPr marL="0" marR="0" lvl="0" indent="0" algn="ctr" defTabSz="1214936" rtl="0" eaLnBrk="0" fontAlgn="base" latinLnBrk="0" hangingPunct="0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6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Республики Казахстан </a:t>
            </a:r>
          </a:p>
        </p:txBody>
      </p:sp>
      <p:pic>
        <p:nvPicPr>
          <p:cNvPr id="25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700" y="315384"/>
            <a:ext cx="823384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892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орма_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6642101"/>
            <a:ext cx="12192000" cy="21590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2146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 userDrawn="1"/>
        </p:nvSpPr>
        <p:spPr>
          <a:xfrm>
            <a:off x="11818725" y="6642101"/>
            <a:ext cx="436033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2072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A93956F-647A-44B9-8163-DDB447652883}" type="slidenum">
              <a:rPr kumimoji="0" lang="ru-RU" altLang="ru-RU" sz="1067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2072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67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 userDrawn="1"/>
        </p:nvCxnSpPr>
        <p:spPr>
          <a:xfrm>
            <a:off x="0" y="745067"/>
            <a:ext cx="12192000" cy="0"/>
          </a:xfrm>
          <a:prstGeom prst="line">
            <a:avLst/>
          </a:prstGeom>
          <a:ln w="28575">
            <a:solidFill>
              <a:srgbClr val="0065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32240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орма_5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67964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0"/>
            <a:ext cx="12192000" cy="38400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2146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6489699"/>
            <a:ext cx="12192000" cy="38400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2146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0" y="3182409"/>
            <a:ext cx="121920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2146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32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Дополнительные материалы</a:t>
            </a:r>
            <a:endParaRPr kumimoji="0" lang="ru-RU" sz="3200" b="1" i="0" u="none" strike="noStrike" kern="1200" cap="sm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724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рилож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 userDrawn="1"/>
        </p:nvSpPr>
        <p:spPr bwMode="auto">
          <a:xfrm>
            <a:off x="0" y="3068545"/>
            <a:ext cx="12192000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2146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3733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Приложение</a:t>
            </a:r>
            <a:endParaRPr kumimoji="0" lang="ru-RU" sz="3733" b="1" i="0" u="none" strike="noStrike" kern="1200" cap="sm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 userDrawn="1"/>
        </p:nvCxnSpPr>
        <p:spPr>
          <a:xfrm>
            <a:off x="0" y="4146550"/>
            <a:ext cx="12192000" cy="8467"/>
          </a:xfrm>
          <a:prstGeom prst="line">
            <a:avLst/>
          </a:prstGeom>
          <a:ln w="38100" cmpd="tri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 userDrawn="1"/>
        </p:nvCxnSpPr>
        <p:spPr>
          <a:xfrm>
            <a:off x="0" y="2688167"/>
            <a:ext cx="12192000" cy="0"/>
          </a:xfrm>
          <a:prstGeom prst="line">
            <a:avLst/>
          </a:prstGeom>
          <a:ln w="25400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814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Кон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0" y="3053105"/>
            <a:ext cx="12192000" cy="748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216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4267" b="1" i="0" u="none" strike="noStrike" kern="1200" cap="small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Благодарю за внимание!</a:t>
            </a:r>
            <a:endParaRPr kumimoji="0" lang="ru-RU" sz="4267" b="1" i="0" u="none" strike="noStrike" kern="1200" cap="small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545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2955A77A-9B72-0C3D-A168-1918FEFB76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20728" eaLnBrk="0" fontAlgn="base" hangingPunct="0">
              <a:spcBef>
                <a:spcPct val="0"/>
              </a:spcBef>
              <a:spcAft>
                <a:spcPct val="0"/>
              </a:spcAft>
            </a:pPr>
            <a:fld id="{6B883E7E-F5FC-41E4-A02E-6D68A731BBFC}" type="datetime1">
              <a:rPr lang="en-US" sz="2400" smtClean="0">
                <a:solidFill>
                  <a:prstClr val="black"/>
                </a:solidFill>
              </a:rPr>
              <a:t>2/27/2024</a:t>
            </a:fld>
            <a:endParaRPr lang="aa-ET" sz="2400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3A144FAD-DEBA-1DC5-A4C3-3E9C7CB4A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920728" eaLnBrk="0" fontAlgn="base" hangingPunct="0">
              <a:spcBef>
                <a:spcPct val="0"/>
              </a:spcBef>
              <a:spcAft>
                <a:spcPct val="0"/>
              </a:spcAft>
            </a:pPr>
            <a:endParaRPr lang="aa-ET" sz="2400">
              <a:solidFill>
                <a:prstClr val="black"/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43DAD85-36E1-1376-B5AB-1F06394F6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20728" eaLnBrk="0" fontAlgn="base" hangingPunct="0">
              <a:spcBef>
                <a:spcPct val="0"/>
              </a:spcBef>
              <a:spcAft>
                <a:spcPct val="0"/>
              </a:spcAft>
            </a:pPr>
            <a:fld id="{F14E7E1D-DDB9-402F-97C5-BB1B1CFB8BC2}" type="slidenum">
              <a:rPr lang="aa-ET" sz="2400" smtClean="0">
                <a:solidFill>
                  <a:prstClr val="black"/>
                </a:solidFill>
              </a:rPr>
              <a:pPr defTabSz="920728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aa-ET" sz="2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077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0"/>
            <a:ext cx="12192000" cy="38400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9110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6489699"/>
            <a:ext cx="12192000" cy="38400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9110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" name="Группа 21"/>
          <p:cNvGrpSpPr>
            <a:grpSpLocks/>
          </p:cNvGrpSpPr>
          <p:nvPr userDrawn="1"/>
        </p:nvGrpSpPr>
        <p:grpSpPr bwMode="auto">
          <a:xfrm>
            <a:off x="618067" y="3930653"/>
            <a:ext cx="1295400" cy="2468033"/>
            <a:chOff x="464265" y="2731224"/>
            <a:chExt cx="970344" cy="1850030"/>
          </a:xfrm>
        </p:grpSpPr>
        <p:sp>
          <p:nvSpPr>
            <p:cNvPr id="8" name="Graphic 1"/>
            <p:cNvSpPr/>
            <p:nvPr/>
          </p:nvSpPr>
          <p:spPr>
            <a:xfrm>
              <a:off x="464265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0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" name="Graphic 1"/>
            <p:cNvSpPr/>
            <p:nvPr/>
          </p:nvSpPr>
          <p:spPr>
            <a:xfrm>
              <a:off x="949437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0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" name="Graphic 1"/>
            <p:cNvSpPr/>
            <p:nvPr/>
          </p:nvSpPr>
          <p:spPr>
            <a:xfrm>
              <a:off x="464265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0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" name="Graphic 1"/>
            <p:cNvSpPr/>
            <p:nvPr/>
          </p:nvSpPr>
          <p:spPr>
            <a:xfrm>
              <a:off x="949437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0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" name="Graphic 1"/>
            <p:cNvSpPr/>
            <p:nvPr/>
          </p:nvSpPr>
          <p:spPr>
            <a:xfrm>
              <a:off x="464265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0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" name="Graphic 1"/>
            <p:cNvSpPr/>
            <p:nvPr/>
          </p:nvSpPr>
          <p:spPr>
            <a:xfrm>
              <a:off x="949437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0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" name="Graphic 1"/>
            <p:cNvSpPr/>
            <p:nvPr/>
          </p:nvSpPr>
          <p:spPr>
            <a:xfrm>
              <a:off x="464265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0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Graphic 1"/>
            <p:cNvSpPr/>
            <p:nvPr/>
          </p:nvSpPr>
          <p:spPr>
            <a:xfrm>
              <a:off x="949437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0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pic>
        <p:nvPicPr>
          <p:cNvPr id="16" name="Picture 744" descr="ÐÐ°ÑÑÐ¸Ð½ÐºÐ¸ Ð¿Ð¾ Ð·Ð°Ð¿ÑÐ¾ÑÑ Ð³ÐµÑÐ± ÐºÐ°Ð·Ð°ÑÑÑÐ°Ð½Ð° png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100" y="2436286"/>
            <a:ext cx="1439333" cy="144144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Группа 29"/>
          <p:cNvGrpSpPr>
            <a:grpSpLocks/>
          </p:cNvGrpSpPr>
          <p:nvPr userDrawn="1"/>
        </p:nvGrpSpPr>
        <p:grpSpPr bwMode="auto">
          <a:xfrm>
            <a:off x="618067" y="421219"/>
            <a:ext cx="1295400" cy="1856316"/>
            <a:chOff x="464265" y="499361"/>
            <a:chExt cx="970344" cy="1391523"/>
          </a:xfrm>
        </p:grpSpPr>
        <p:sp>
          <p:nvSpPr>
            <p:cNvPr id="18" name="Graphic 1"/>
            <p:cNvSpPr/>
            <p:nvPr/>
          </p:nvSpPr>
          <p:spPr>
            <a:xfrm>
              <a:off x="464265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0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Graphic 1"/>
            <p:cNvSpPr/>
            <p:nvPr/>
          </p:nvSpPr>
          <p:spPr>
            <a:xfrm>
              <a:off x="949437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0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" name="Graphic 1"/>
            <p:cNvSpPr/>
            <p:nvPr/>
          </p:nvSpPr>
          <p:spPr>
            <a:xfrm>
              <a:off x="464265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0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" name="Graphic 1"/>
            <p:cNvSpPr/>
            <p:nvPr/>
          </p:nvSpPr>
          <p:spPr>
            <a:xfrm>
              <a:off x="949437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0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2" name="Graphic 1"/>
            <p:cNvSpPr/>
            <p:nvPr/>
          </p:nvSpPr>
          <p:spPr>
            <a:xfrm>
              <a:off x="464265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0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3" name="Graphic 1"/>
            <p:cNvSpPr/>
            <p:nvPr/>
          </p:nvSpPr>
          <p:spPr>
            <a:xfrm>
              <a:off x="949437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0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5469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46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8347" algn="l" rtl="0" fontAlgn="base">
        <a:lnSpc>
          <a:spcPct val="90000"/>
        </a:lnSpc>
        <a:spcBef>
          <a:spcPct val="0"/>
        </a:spcBef>
        <a:spcAft>
          <a:spcPct val="0"/>
        </a:spcAft>
        <a:defRPr sz="4411">
          <a:solidFill>
            <a:schemeClr val="tx1"/>
          </a:solidFill>
          <a:latin typeface="Calibri Light" panose="020F0302020204030204" pitchFamily="34" charset="0"/>
        </a:defRPr>
      </a:lvl6pPr>
      <a:lvl7pPr marL="916693" algn="l" rtl="0" fontAlgn="base">
        <a:lnSpc>
          <a:spcPct val="90000"/>
        </a:lnSpc>
        <a:spcBef>
          <a:spcPct val="0"/>
        </a:spcBef>
        <a:spcAft>
          <a:spcPct val="0"/>
        </a:spcAft>
        <a:defRPr sz="4411">
          <a:solidFill>
            <a:schemeClr val="tx1"/>
          </a:solidFill>
          <a:latin typeface="Calibri Light" panose="020F0302020204030204" pitchFamily="34" charset="0"/>
        </a:defRPr>
      </a:lvl7pPr>
      <a:lvl8pPr marL="1375040" algn="l" rtl="0" fontAlgn="base">
        <a:lnSpc>
          <a:spcPct val="90000"/>
        </a:lnSpc>
        <a:spcBef>
          <a:spcPct val="0"/>
        </a:spcBef>
        <a:spcAft>
          <a:spcPct val="0"/>
        </a:spcAft>
        <a:defRPr sz="4411">
          <a:solidFill>
            <a:schemeClr val="tx1"/>
          </a:solidFill>
          <a:latin typeface="Calibri Light" panose="020F0302020204030204" pitchFamily="34" charset="0"/>
        </a:defRPr>
      </a:lvl8pPr>
      <a:lvl9pPr marL="1833387" algn="l" rtl="0" fontAlgn="base">
        <a:lnSpc>
          <a:spcPct val="90000"/>
        </a:lnSpc>
        <a:spcBef>
          <a:spcPct val="0"/>
        </a:spcBef>
        <a:spcAft>
          <a:spcPct val="0"/>
        </a:spcAft>
        <a:defRPr sz="4411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594" indent="-228594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145089" indent="-228594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277" indent="-228594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061582" indent="-228594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2520908" indent="-229173" algn="l" defTabSz="916693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4" kern="1200">
          <a:solidFill>
            <a:schemeClr val="tx1"/>
          </a:solidFill>
          <a:latin typeface="+mn-lt"/>
          <a:ea typeface="+mn-ea"/>
          <a:cs typeface="+mn-cs"/>
        </a:defRPr>
      </a:lvl6pPr>
      <a:lvl7pPr marL="2979254" indent="-229173" algn="l" defTabSz="916693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4" kern="1200">
          <a:solidFill>
            <a:schemeClr val="tx1"/>
          </a:solidFill>
          <a:latin typeface="+mn-lt"/>
          <a:ea typeface="+mn-ea"/>
          <a:cs typeface="+mn-cs"/>
        </a:defRPr>
      </a:lvl7pPr>
      <a:lvl8pPr marL="3437601" indent="-229173" algn="l" defTabSz="916693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4" kern="1200">
          <a:solidFill>
            <a:schemeClr val="tx1"/>
          </a:solidFill>
          <a:latin typeface="+mn-lt"/>
          <a:ea typeface="+mn-ea"/>
          <a:cs typeface="+mn-cs"/>
        </a:defRPr>
      </a:lvl8pPr>
      <a:lvl9pPr marL="3895948" indent="-229173" algn="l" defTabSz="916693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6693" rtl="0" eaLnBrk="1" latinLnBrk="0" hangingPunct="1">
        <a:defRPr sz="1804" kern="1200">
          <a:solidFill>
            <a:schemeClr val="tx1"/>
          </a:solidFill>
          <a:latin typeface="+mn-lt"/>
          <a:ea typeface="+mn-ea"/>
          <a:cs typeface="+mn-cs"/>
        </a:defRPr>
      </a:lvl1pPr>
      <a:lvl2pPr marL="458347" algn="l" defTabSz="916693" rtl="0" eaLnBrk="1" latinLnBrk="0" hangingPunct="1">
        <a:defRPr sz="1804" kern="1200">
          <a:solidFill>
            <a:schemeClr val="tx1"/>
          </a:solidFill>
          <a:latin typeface="+mn-lt"/>
          <a:ea typeface="+mn-ea"/>
          <a:cs typeface="+mn-cs"/>
        </a:defRPr>
      </a:lvl2pPr>
      <a:lvl3pPr marL="916693" algn="l" defTabSz="916693" rtl="0" eaLnBrk="1" latinLnBrk="0" hangingPunct="1">
        <a:defRPr sz="1804" kern="1200">
          <a:solidFill>
            <a:schemeClr val="tx1"/>
          </a:solidFill>
          <a:latin typeface="+mn-lt"/>
          <a:ea typeface="+mn-ea"/>
          <a:cs typeface="+mn-cs"/>
        </a:defRPr>
      </a:lvl3pPr>
      <a:lvl4pPr marL="1375040" algn="l" defTabSz="916693" rtl="0" eaLnBrk="1" latinLnBrk="0" hangingPunct="1">
        <a:defRPr sz="1804" kern="1200">
          <a:solidFill>
            <a:schemeClr val="tx1"/>
          </a:solidFill>
          <a:latin typeface="+mn-lt"/>
          <a:ea typeface="+mn-ea"/>
          <a:cs typeface="+mn-cs"/>
        </a:defRPr>
      </a:lvl4pPr>
      <a:lvl5pPr marL="1833387" algn="l" defTabSz="916693" rtl="0" eaLnBrk="1" latinLnBrk="0" hangingPunct="1">
        <a:defRPr sz="1804" kern="1200">
          <a:solidFill>
            <a:schemeClr val="tx1"/>
          </a:solidFill>
          <a:latin typeface="+mn-lt"/>
          <a:ea typeface="+mn-ea"/>
          <a:cs typeface="+mn-cs"/>
        </a:defRPr>
      </a:lvl5pPr>
      <a:lvl6pPr marL="2291733" algn="l" defTabSz="916693" rtl="0" eaLnBrk="1" latinLnBrk="0" hangingPunct="1">
        <a:defRPr sz="1804" kern="1200">
          <a:solidFill>
            <a:schemeClr val="tx1"/>
          </a:solidFill>
          <a:latin typeface="+mn-lt"/>
          <a:ea typeface="+mn-ea"/>
          <a:cs typeface="+mn-cs"/>
        </a:defRPr>
      </a:lvl6pPr>
      <a:lvl7pPr marL="2750081" algn="l" defTabSz="916693" rtl="0" eaLnBrk="1" latinLnBrk="0" hangingPunct="1">
        <a:defRPr sz="1804" kern="1200">
          <a:solidFill>
            <a:schemeClr val="tx1"/>
          </a:solidFill>
          <a:latin typeface="+mn-lt"/>
          <a:ea typeface="+mn-ea"/>
          <a:cs typeface="+mn-cs"/>
        </a:defRPr>
      </a:lvl7pPr>
      <a:lvl8pPr marL="3208428" algn="l" defTabSz="916693" rtl="0" eaLnBrk="1" latinLnBrk="0" hangingPunct="1">
        <a:defRPr sz="1804" kern="1200">
          <a:solidFill>
            <a:schemeClr val="tx1"/>
          </a:solidFill>
          <a:latin typeface="+mn-lt"/>
          <a:ea typeface="+mn-ea"/>
          <a:cs typeface="+mn-cs"/>
        </a:defRPr>
      </a:lvl8pPr>
      <a:lvl9pPr marL="3666774" algn="l" defTabSz="916693" rtl="0" eaLnBrk="1" latinLnBrk="0" hangingPunct="1">
        <a:defRPr sz="18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2">
            <a:extLst>
              <a:ext uri="{FF2B5EF4-FFF2-40B4-BE49-F238E27FC236}">
                <a16:creationId xmlns:a16="http://schemas.microsoft.com/office/drawing/2014/main" xmlns="" id="{C4292678-1120-C988-BA54-3C4B36819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8784" y="452967"/>
            <a:ext cx="9457267" cy="748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20728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1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ЭКОЛОГИИ И ПРИРОДНЫХ РЕСУРСОВ </a:t>
            </a:r>
          </a:p>
          <a:p>
            <a:pPr algn="ctr" defTabSz="920728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1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КАЗАХСТАН</a:t>
            </a:r>
          </a:p>
        </p:txBody>
      </p:sp>
      <p:sp>
        <p:nvSpPr>
          <p:cNvPr id="5123" name="Прямоугольник 4">
            <a:extLst>
              <a:ext uri="{FF2B5EF4-FFF2-40B4-BE49-F238E27FC236}">
                <a16:creationId xmlns:a16="http://schemas.microsoft.com/office/drawing/2014/main" xmlns="" id="{5A66FEE0-A0E1-1112-A207-B525592F0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7201" y="6117167"/>
            <a:ext cx="266335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2072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г</a:t>
            </a:r>
            <a:r>
              <a:rPr lang="ru-RU" altLang="ru-RU" sz="1600" dirty="0">
                <a:solidFill>
                  <a:prstClr val="black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. </a:t>
            </a:r>
            <a:r>
              <a:rPr lang="ru-RU" alt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Астана, февраль 2024 </a:t>
            </a:r>
            <a:r>
              <a:rPr lang="ru-RU" altLang="ru-RU" sz="1600" dirty="0">
                <a:solidFill>
                  <a:prstClr val="black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г.</a:t>
            </a:r>
          </a:p>
        </p:txBody>
      </p:sp>
      <p:sp>
        <p:nvSpPr>
          <p:cNvPr id="5124" name="Прямоугольник 5">
            <a:extLst>
              <a:ext uri="{FF2B5EF4-FFF2-40B4-BE49-F238E27FC236}">
                <a16:creationId xmlns:a16="http://schemas.microsoft.com/office/drawing/2014/main" xmlns="" id="{7F323DEB-CFE7-34CB-0CBA-D5CF39BDF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6518" y="2468033"/>
            <a:ext cx="9323916" cy="913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2072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667" b="1" cap="all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эффективном обращении с твердыми бытовыми отходами</a:t>
            </a:r>
            <a:endParaRPr lang="ru-RU" altLang="ru-RU" sz="2667" b="1" cap="all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8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6837" y="204455"/>
            <a:ext cx="12175163" cy="461665"/>
          </a:xfrm>
          <a:prstGeom prst="rect">
            <a:avLst/>
          </a:prstGeom>
          <a:pattFill prst="dkDnDiag">
            <a:fgClr>
              <a:srgbClr val="4472C4">
                <a:lumMod val="20000"/>
                <a:lumOff val="80000"/>
              </a:srgbClr>
            </a:fgClr>
            <a:bgClr>
              <a:sysClr val="window" lastClr="FFFFFF"/>
            </a:bgClr>
          </a:pattFill>
        </p:spPr>
        <p:txBody>
          <a:bodyPr wrap="square" anchor="ctr">
            <a:spAutoFit/>
          </a:bodyPr>
          <a:lstStyle>
            <a:defPPr>
              <a:defRPr lang="ru-RU"/>
            </a:defPPr>
            <a:lvl1pPr algn="ctr" defTabSz="914377">
              <a:defRPr sz="2400" b="1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Текущая ситуация в сфере обращения с ТБО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697787" y="2387652"/>
            <a:ext cx="6848320" cy="4205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2072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133" b="1" cap="sm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инфраструктура</a:t>
            </a:r>
            <a:endParaRPr lang="ru-RU" sz="1867" b="1" cap="small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6" name="Группа 35"/>
          <p:cNvGrpSpPr/>
          <p:nvPr/>
        </p:nvGrpSpPr>
        <p:grpSpPr>
          <a:xfrm>
            <a:off x="-30906" y="2980990"/>
            <a:ext cx="4745552" cy="1614283"/>
            <a:chOff x="77189" y="2204393"/>
            <a:chExt cx="3539742" cy="1210712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77189" y="2204393"/>
              <a:ext cx="3539742" cy="922898"/>
              <a:chOff x="62465" y="2346761"/>
              <a:chExt cx="3539742" cy="922898"/>
            </a:xfrm>
          </p:grpSpPr>
          <p:sp>
            <p:nvSpPr>
              <p:cNvPr id="25" name="Прямоугольник 24"/>
              <p:cNvSpPr/>
              <p:nvPr/>
            </p:nvSpPr>
            <p:spPr>
              <a:xfrm>
                <a:off x="465826" y="2738745"/>
                <a:ext cx="1149060" cy="5309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indent="353466" algn="ctr" defTabSz="920728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4000" b="1" dirty="0" smtClean="0">
                    <a:solidFill>
                      <a:srgbClr val="4472C4">
                        <a:lumMod val="50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sz="4000" b="1" dirty="0" smtClean="0">
                    <a:solidFill>
                      <a:srgbClr val="4472C4">
                        <a:lumMod val="50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30</a:t>
                </a:r>
                <a:r>
                  <a:rPr lang="ru-RU" sz="4000" b="1" dirty="0" smtClean="0">
                    <a:solidFill>
                      <a:srgbClr val="4472C4">
                        <a:lumMod val="50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b="1" dirty="0">
                  <a:solidFill>
                    <a:srgbClr val="4472C4">
                      <a:lumMod val="5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" name="Прямоугольник 25"/>
              <p:cNvSpPr/>
              <p:nvPr/>
            </p:nvSpPr>
            <p:spPr>
              <a:xfrm>
                <a:off x="62465" y="2346761"/>
                <a:ext cx="2033921" cy="4154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indent="353466" algn="ctr" defTabSz="920728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600" b="1" dirty="0">
                    <a:solidFill>
                      <a:srgbClr val="001F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РАЗДЕЛЬНЫЙ </a:t>
                </a:r>
                <a:r>
                  <a:rPr lang="ru-RU" sz="1600" b="1" dirty="0" smtClean="0">
                    <a:solidFill>
                      <a:srgbClr val="001F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СБОР </a:t>
                </a:r>
              </a:p>
              <a:p>
                <a:pPr indent="353466" algn="ctr" defTabSz="920728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400" i="1" dirty="0" smtClean="0">
                    <a:solidFill>
                      <a:srgbClr val="001F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 </a:t>
                </a:r>
                <a:r>
                  <a:rPr lang="ru-RU" sz="1400" i="1" dirty="0">
                    <a:solidFill>
                      <a:srgbClr val="001F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разных этапах</a:t>
                </a:r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>
                <a:off x="2233827" y="2702878"/>
                <a:ext cx="1149059" cy="5309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indent="353466" algn="ctr" defTabSz="920728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4000" b="1" dirty="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103 </a:t>
                </a:r>
                <a:endParaRPr lang="ru-RU" sz="4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Прямоугольник 28"/>
              <p:cNvSpPr/>
              <p:nvPr/>
            </p:nvSpPr>
            <p:spPr>
              <a:xfrm>
                <a:off x="2353500" y="2363054"/>
                <a:ext cx="1248707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20728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600" b="1" dirty="0">
                    <a:solidFill>
                      <a:srgbClr val="001F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СОРТИРОВКА </a:t>
                </a:r>
              </a:p>
            </p:txBody>
          </p:sp>
        </p:grpSp>
        <p:sp>
          <p:nvSpPr>
            <p:cNvPr id="33" name="Прямоугольник 32"/>
            <p:cNvSpPr/>
            <p:nvPr/>
          </p:nvSpPr>
          <p:spPr>
            <a:xfrm>
              <a:off x="99654" y="3161190"/>
              <a:ext cx="1910851" cy="2539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353466" algn="ctr" defTabSz="920728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>
                  <a:solidFill>
                    <a:srgbClr val="001F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населенных пункта 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0312569" y="5927003"/>
            <a:ext cx="260009" cy="420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 defTabSz="920728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ru-RU" sz="21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27" name="Группа 26">
            <a:extLst>
              <a:ext uri="{FF2B5EF4-FFF2-40B4-BE49-F238E27FC236}">
                <a16:creationId xmlns:a16="http://schemas.microsoft.com/office/drawing/2014/main" xmlns="" id="{B7129322-ABA5-4FE6-9EC4-F470A6F8099F}"/>
              </a:ext>
            </a:extLst>
          </p:cNvPr>
          <p:cNvGrpSpPr/>
          <p:nvPr/>
        </p:nvGrpSpPr>
        <p:grpSpPr>
          <a:xfrm>
            <a:off x="6259981" y="3353940"/>
            <a:ext cx="5369280" cy="1442657"/>
            <a:chOff x="389475" y="2098805"/>
            <a:chExt cx="3759398" cy="1081993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6461D7F6-3BBD-43F1-B46A-3140DB67DBA8}"/>
                </a:ext>
              </a:extLst>
            </p:cNvPr>
            <p:cNvSpPr txBox="1"/>
            <p:nvPr/>
          </p:nvSpPr>
          <p:spPr>
            <a:xfrm>
              <a:off x="389475" y="2702985"/>
              <a:ext cx="1396185" cy="253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indent="353466" algn="ctr" defTabSz="920728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>
                  <a:solidFill>
                    <a:srgbClr val="001F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полигонов ТБО</a:t>
              </a:r>
              <a:endParaRPr lang="x-none" sz="1600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4" name="Группа 23">
              <a:extLst>
                <a:ext uri="{FF2B5EF4-FFF2-40B4-BE49-F238E27FC236}">
                  <a16:creationId xmlns:a16="http://schemas.microsoft.com/office/drawing/2014/main" xmlns="" id="{F49D6CC1-E936-46FF-9379-EA7824A87A23}"/>
                </a:ext>
              </a:extLst>
            </p:cNvPr>
            <p:cNvGrpSpPr/>
            <p:nvPr/>
          </p:nvGrpSpPr>
          <p:grpSpPr>
            <a:xfrm>
              <a:off x="476001" y="2098805"/>
              <a:ext cx="3672872" cy="1081993"/>
              <a:chOff x="476001" y="2371987"/>
              <a:chExt cx="3672872" cy="1081993"/>
            </a:xfrm>
          </p:grpSpPr>
          <p:sp>
            <p:nvSpPr>
              <p:cNvPr id="8" name="Прямоугольник 7"/>
              <p:cNvSpPr/>
              <p:nvPr/>
            </p:nvSpPr>
            <p:spPr>
              <a:xfrm>
                <a:off x="2472562" y="2371987"/>
                <a:ext cx="1248302" cy="5309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20728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4000" b="1" dirty="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20,6% </a:t>
                </a:r>
                <a:endParaRPr lang="ru-RU" sz="4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1918837" y="2830732"/>
                <a:ext cx="2230036" cy="6232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353466" algn="ctr" defTabSz="920728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600" dirty="0">
                    <a:solidFill>
                      <a:srgbClr val="001F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полигонов </a:t>
                </a:r>
                <a:r>
                  <a:rPr lang="ru-RU" sz="1600" b="1" dirty="0">
                    <a:solidFill>
                      <a:srgbClr val="001F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соответствуют</a:t>
                </a:r>
                <a:r>
                  <a:rPr lang="ru-RU" sz="1600" dirty="0">
                    <a:solidFill>
                      <a:srgbClr val="001F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экологическим и санитарным требованиям </a:t>
                </a:r>
              </a:p>
            </p:txBody>
          </p:sp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xmlns="" id="{5D0D481A-6ECA-4A19-A813-ABC8E2167CF9}"/>
                  </a:ext>
                </a:extLst>
              </p:cNvPr>
              <p:cNvSpPr txBox="1"/>
              <p:nvPr/>
            </p:nvSpPr>
            <p:spPr>
              <a:xfrm>
                <a:off x="476001" y="2375487"/>
                <a:ext cx="1178490" cy="5309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indent="353466" algn="ctr" defTabSz="920728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kk-KZ" sz="4000" b="1" dirty="0">
                    <a:solidFill>
                      <a:srgbClr val="4472C4">
                        <a:lumMod val="50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3016</a:t>
                </a:r>
                <a:endParaRPr lang="x-none" sz="4000" b="1" dirty="0">
                  <a:solidFill>
                    <a:srgbClr val="4472C4">
                      <a:lumMod val="5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cxnSp>
        <p:nvCxnSpPr>
          <p:cNvPr id="15" name="Прямая соединительная линия 14"/>
          <p:cNvCxnSpPr/>
          <p:nvPr/>
        </p:nvCxnSpPr>
        <p:spPr>
          <a:xfrm>
            <a:off x="285992" y="4772872"/>
            <a:ext cx="11764136" cy="18357"/>
          </a:xfrm>
          <a:prstGeom prst="line">
            <a:avLst/>
          </a:prstGeom>
          <a:ln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385763" y="2387652"/>
            <a:ext cx="11503985" cy="13766"/>
          </a:xfrm>
          <a:prstGeom prst="line">
            <a:avLst/>
          </a:prstGeom>
          <a:ln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448800" y="6559759"/>
            <a:ext cx="2743200" cy="279825"/>
          </a:xfrm>
        </p:spPr>
        <p:txBody>
          <a:bodyPr/>
          <a:lstStyle/>
          <a:p>
            <a:pPr algn="r" defTabSz="1219170" fontAlgn="base">
              <a:spcBef>
                <a:spcPct val="0"/>
              </a:spcBef>
              <a:spcAft>
                <a:spcPct val="0"/>
              </a:spcAft>
              <a:defRPr/>
            </a:pPr>
            <a:fld id="{F14E7E1D-DDB9-402F-97C5-BB1B1CFB8BC2}" type="slidenum">
              <a:rPr lang="aa-ET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aa-ET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5633444" y="1067761"/>
            <a:ext cx="568019" cy="1130579"/>
            <a:chOff x="2558414" y="1857011"/>
            <a:chExt cx="198748" cy="405498"/>
          </a:xfrm>
        </p:grpSpPr>
        <p:sp>
          <p:nvSpPr>
            <p:cNvPr id="34" name="Стрелка: шеврон 10">
              <a:extLst>
                <a:ext uri="{FF2B5EF4-FFF2-40B4-BE49-F238E27FC236}">
                  <a16:creationId xmlns:a16="http://schemas.microsoft.com/office/drawing/2014/main" xmlns="" id="{7AE1221C-9A8D-4E19-BDA6-87AA5DFB7CF1}"/>
                </a:ext>
              </a:extLst>
            </p:cNvPr>
            <p:cNvSpPr/>
            <p:nvPr/>
          </p:nvSpPr>
          <p:spPr>
            <a:xfrm>
              <a:off x="2558414" y="1857011"/>
              <a:ext cx="103916" cy="405498"/>
            </a:xfrm>
            <a:prstGeom prst="chevron">
              <a:avLst/>
            </a:prstGeom>
            <a:solidFill>
              <a:sysClr val="window" lastClr="FFFFFF">
                <a:lumMod val="65000"/>
              </a:sysClr>
            </a:solidFill>
            <a:ln w="12700" cap="flat" cmpd="sng" algn="ctr">
              <a:solidFill>
                <a:sysClr val="window" lastClr="FFFFFF">
                  <a:lumMod val="6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7" name="Стрелка: шеврон 13">
              <a:extLst>
                <a:ext uri="{FF2B5EF4-FFF2-40B4-BE49-F238E27FC236}">
                  <a16:creationId xmlns:a16="http://schemas.microsoft.com/office/drawing/2014/main" xmlns="" id="{4D97B71C-11A0-4E21-90A2-529A0BE23B94}"/>
                </a:ext>
              </a:extLst>
            </p:cNvPr>
            <p:cNvSpPr/>
            <p:nvPr/>
          </p:nvSpPr>
          <p:spPr>
            <a:xfrm>
              <a:off x="2653246" y="1857011"/>
              <a:ext cx="103916" cy="405498"/>
            </a:xfrm>
            <a:prstGeom prst="chevron">
              <a:avLst/>
            </a:prstGeom>
            <a:solidFill>
              <a:srgbClr val="0070C0"/>
            </a:solidFill>
            <a:ln w="12700" cap="flat" cmpd="sng" algn="ctr">
              <a:solidFill>
                <a:srgbClr val="0070C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6768883" y="1093166"/>
            <a:ext cx="21757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24%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986887" y="975314"/>
            <a:ext cx="207913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4,1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млн. тонн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263920" y="724314"/>
            <a:ext cx="16942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2072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ОБРАЗОВАНО </a:t>
            </a:r>
            <a:endParaRPr lang="ru-RU" sz="1600" b="1" dirty="0">
              <a:solidFill>
                <a:srgbClr val="001F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853470" y="727330"/>
            <a:ext cx="18817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2072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ПЕРЕРАБОТАНО</a:t>
            </a:r>
            <a:endParaRPr lang="ru-RU" sz="1600" b="1" dirty="0">
              <a:solidFill>
                <a:srgbClr val="001F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378404" y="4258373"/>
            <a:ext cx="2431371" cy="338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53466" algn="ctr" defTabSz="92072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населенных пункта 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2856248" y="4780780"/>
            <a:ext cx="6848320" cy="4205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2072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133" b="1" cap="sm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стихийные свалки</a:t>
            </a:r>
            <a:endParaRPr lang="ru-RU" sz="1867" b="1" cap="small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263561" y="5227423"/>
            <a:ext cx="10320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2072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год</a:t>
            </a:r>
            <a:endParaRPr lang="ru-RU" sz="1600" b="1" dirty="0">
              <a:solidFill>
                <a:srgbClr val="001F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9117742" y="5225622"/>
            <a:ext cx="10320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2072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год</a:t>
            </a:r>
            <a:endParaRPr lang="ru-RU" sz="1600" b="1" dirty="0">
              <a:solidFill>
                <a:srgbClr val="001F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4" name="Группа 53"/>
          <p:cNvGrpSpPr/>
          <p:nvPr/>
        </p:nvGrpSpPr>
        <p:grpSpPr>
          <a:xfrm>
            <a:off x="615336" y="5573089"/>
            <a:ext cx="4048402" cy="1005599"/>
            <a:chOff x="424643" y="2162978"/>
            <a:chExt cx="3019732" cy="754199"/>
          </a:xfrm>
        </p:grpSpPr>
        <p:grpSp>
          <p:nvGrpSpPr>
            <p:cNvPr id="55" name="Группа 54"/>
            <p:cNvGrpSpPr/>
            <p:nvPr/>
          </p:nvGrpSpPr>
          <p:grpSpPr>
            <a:xfrm>
              <a:off x="424643" y="2162978"/>
              <a:ext cx="3019732" cy="537422"/>
              <a:chOff x="409919" y="2305346"/>
              <a:chExt cx="3019732" cy="537422"/>
            </a:xfrm>
          </p:grpSpPr>
          <p:sp>
            <p:nvSpPr>
              <p:cNvPr id="57" name="Прямоугольник 56"/>
              <p:cNvSpPr/>
              <p:nvPr/>
            </p:nvSpPr>
            <p:spPr>
              <a:xfrm>
                <a:off x="409919" y="2305346"/>
                <a:ext cx="1361893" cy="5309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indent="353466" algn="ctr" defTabSz="920728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4000" b="1" dirty="0" smtClean="0">
                    <a:solidFill>
                      <a:srgbClr val="4472C4">
                        <a:lumMod val="50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8884 </a:t>
                </a:r>
                <a:endParaRPr lang="ru-RU" sz="4000" b="1" dirty="0">
                  <a:solidFill>
                    <a:srgbClr val="4472C4">
                      <a:lumMod val="5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9" name="Прямоугольник 58"/>
              <p:cNvSpPr/>
              <p:nvPr/>
            </p:nvSpPr>
            <p:spPr>
              <a:xfrm>
                <a:off x="2067759" y="2311854"/>
                <a:ext cx="1361892" cy="5309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indent="353466" algn="ctr" defTabSz="920728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4000" b="1" dirty="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5823 </a:t>
                </a:r>
                <a:endParaRPr lang="ru-RU" sz="4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6" name="Прямоугольник 55"/>
            <p:cNvSpPr/>
            <p:nvPr/>
          </p:nvSpPr>
          <p:spPr>
            <a:xfrm>
              <a:off x="470762" y="2663262"/>
              <a:ext cx="1143176" cy="2539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353466" algn="ctr" defTabSz="920728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 smtClean="0">
                  <a:solidFill>
                    <a:srgbClr val="001F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выявлено </a:t>
              </a:r>
              <a:endParaRPr lang="ru-RU" sz="1600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1" name="Прямоугольник 60"/>
          <p:cNvSpPr/>
          <p:nvPr/>
        </p:nvSpPr>
        <p:spPr>
          <a:xfrm>
            <a:off x="2675428" y="6255039"/>
            <a:ext cx="20030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53466" algn="ctr" defTabSz="92072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ликвидировано</a:t>
            </a:r>
            <a:endParaRPr lang="ru-RU" sz="1600" dirty="0">
              <a:solidFill>
                <a:srgbClr val="001F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2" name="Группа 61"/>
          <p:cNvGrpSpPr/>
          <p:nvPr/>
        </p:nvGrpSpPr>
        <p:grpSpPr>
          <a:xfrm>
            <a:off x="5815516" y="5394900"/>
            <a:ext cx="568019" cy="1251508"/>
            <a:chOff x="2558414" y="1857011"/>
            <a:chExt cx="198748" cy="405498"/>
          </a:xfrm>
        </p:grpSpPr>
        <p:sp>
          <p:nvSpPr>
            <p:cNvPr id="63" name="Стрелка: шеврон 10">
              <a:extLst>
                <a:ext uri="{FF2B5EF4-FFF2-40B4-BE49-F238E27FC236}">
                  <a16:creationId xmlns:a16="http://schemas.microsoft.com/office/drawing/2014/main" xmlns="" id="{7AE1221C-9A8D-4E19-BDA6-87AA5DFB7CF1}"/>
                </a:ext>
              </a:extLst>
            </p:cNvPr>
            <p:cNvSpPr/>
            <p:nvPr/>
          </p:nvSpPr>
          <p:spPr>
            <a:xfrm>
              <a:off x="2558414" y="1857011"/>
              <a:ext cx="103916" cy="405498"/>
            </a:xfrm>
            <a:prstGeom prst="chevron">
              <a:avLst/>
            </a:prstGeom>
            <a:solidFill>
              <a:sysClr val="window" lastClr="FFFFFF">
                <a:lumMod val="65000"/>
              </a:sysClr>
            </a:solidFill>
            <a:ln w="12700" cap="flat" cmpd="sng" algn="ctr">
              <a:solidFill>
                <a:sysClr val="window" lastClr="FFFFFF">
                  <a:lumMod val="6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4" name="Стрелка: шеврон 13">
              <a:extLst>
                <a:ext uri="{FF2B5EF4-FFF2-40B4-BE49-F238E27FC236}">
                  <a16:creationId xmlns:a16="http://schemas.microsoft.com/office/drawing/2014/main" xmlns="" id="{4D97B71C-11A0-4E21-90A2-529A0BE23B94}"/>
                </a:ext>
              </a:extLst>
            </p:cNvPr>
            <p:cNvSpPr/>
            <p:nvPr/>
          </p:nvSpPr>
          <p:spPr>
            <a:xfrm>
              <a:off x="2653246" y="1857011"/>
              <a:ext cx="103916" cy="405498"/>
            </a:xfrm>
            <a:prstGeom prst="chevron">
              <a:avLst/>
            </a:prstGeom>
            <a:solidFill>
              <a:srgbClr val="0070C0"/>
            </a:solidFill>
            <a:ln w="12700" cap="flat" cmpd="sng" algn="ctr">
              <a:solidFill>
                <a:srgbClr val="0070C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65" name="Группа 64"/>
          <p:cNvGrpSpPr/>
          <p:nvPr/>
        </p:nvGrpSpPr>
        <p:grpSpPr>
          <a:xfrm>
            <a:off x="7455635" y="5622939"/>
            <a:ext cx="4128171" cy="985575"/>
            <a:chOff x="424644" y="2160001"/>
            <a:chExt cx="3079232" cy="784829"/>
          </a:xfrm>
        </p:grpSpPr>
        <p:grpSp>
          <p:nvGrpSpPr>
            <p:cNvPr id="66" name="Группа 65"/>
            <p:cNvGrpSpPr/>
            <p:nvPr/>
          </p:nvGrpSpPr>
          <p:grpSpPr>
            <a:xfrm>
              <a:off x="424644" y="2160001"/>
              <a:ext cx="3079232" cy="566678"/>
              <a:chOff x="409920" y="2302369"/>
              <a:chExt cx="3079232" cy="566678"/>
            </a:xfrm>
          </p:grpSpPr>
          <p:sp>
            <p:nvSpPr>
              <p:cNvPr id="68" name="Прямоугольник 67"/>
              <p:cNvSpPr/>
              <p:nvPr/>
            </p:nvSpPr>
            <p:spPr>
              <a:xfrm>
                <a:off x="409920" y="2305346"/>
                <a:ext cx="1361893" cy="5637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indent="353466" algn="ctr" defTabSz="920728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4000" b="1" dirty="0" smtClean="0">
                    <a:solidFill>
                      <a:srgbClr val="4472C4">
                        <a:lumMod val="50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5534 </a:t>
                </a:r>
                <a:endParaRPr lang="ru-RU" sz="4000" b="1" dirty="0">
                  <a:solidFill>
                    <a:srgbClr val="4472C4">
                      <a:lumMod val="5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9" name="Прямоугольник 68"/>
              <p:cNvSpPr/>
              <p:nvPr/>
            </p:nvSpPr>
            <p:spPr>
              <a:xfrm>
                <a:off x="2134433" y="2302369"/>
                <a:ext cx="1354719" cy="5637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indent="353466" algn="ctr" defTabSz="920728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4000" b="1" dirty="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4716</a:t>
                </a:r>
                <a:r>
                  <a:rPr lang="ru-RU" sz="3733" b="1" dirty="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733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7" name="Прямоугольник 66"/>
            <p:cNvSpPr/>
            <p:nvPr/>
          </p:nvSpPr>
          <p:spPr>
            <a:xfrm>
              <a:off x="469037" y="2690915"/>
              <a:ext cx="1143176" cy="2539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353466" algn="ctr" defTabSz="920728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 smtClean="0">
                  <a:solidFill>
                    <a:srgbClr val="001F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выявлено </a:t>
              </a:r>
              <a:endParaRPr lang="ru-RU" sz="1600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0" name="Прямоугольник 69"/>
          <p:cNvSpPr/>
          <p:nvPr/>
        </p:nvSpPr>
        <p:spPr>
          <a:xfrm>
            <a:off x="9633780" y="6273476"/>
            <a:ext cx="20030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53466" algn="ctr" defTabSz="92072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ликвидировано</a:t>
            </a:r>
            <a:endParaRPr lang="ru-RU" sz="1600" dirty="0">
              <a:solidFill>
                <a:srgbClr val="001F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42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6837" y="204455"/>
            <a:ext cx="12175163" cy="461665"/>
          </a:xfrm>
          <a:prstGeom prst="rect">
            <a:avLst/>
          </a:prstGeom>
          <a:pattFill prst="dkDnDiag">
            <a:fgClr>
              <a:srgbClr val="4472C4">
                <a:lumMod val="20000"/>
                <a:lumOff val="80000"/>
              </a:srgbClr>
            </a:fgClr>
            <a:bgClr>
              <a:sysClr val="window" lastClr="FFFFFF"/>
            </a:bgClr>
          </a:pattFill>
        </p:spPr>
        <p:txBody>
          <a:bodyPr wrap="square" anchor="ctr">
            <a:spAutoFit/>
          </a:bodyPr>
          <a:lstStyle>
            <a:defPPr>
              <a:defRPr lang="ru-RU"/>
            </a:defPPr>
            <a:lvl1pPr algn="ctr" defTabSz="914377">
              <a:defRPr sz="2400" b="1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 smtClean="0"/>
              <a:t>Государственное регулирование в сфере обращения с отходами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10312569" y="5927003"/>
            <a:ext cx="260009" cy="420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 defTabSz="920728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ru-RU" sz="21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448800" y="6559759"/>
            <a:ext cx="2743200" cy="279825"/>
          </a:xfrm>
        </p:spPr>
        <p:txBody>
          <a:bodyPr/>
          <a:lstStyle/>
          <a:p>
            <a:pPr algn="r" defTabSz="1219170" fontAlgn="base">
              <a:spcBef>
                <a:spcPct val="0"/>
              </a:spcBef>
              <a:spcAft>
                <a:spcPct val="0"/>
              </a:spcAft>
              <a:defRPr/>
            </a:pPr>
            <a:fld id="{F14E7E1D-DDB9-402F-97C5-BB1B1CFB8BC2}" type="slidenum">
              <a:rPr lang="aa-ET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aa-ET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3278677B-80A2-6DD9-6DED-6DB823090300}"/>
              </a:ext>
            </a:extLst>
          </p:cNvPr>
          <p:cNvSpPr txBox="1"/>
          <p:nvPr/>
        </p:nvSpPr>
        <p:spPr>
          <a:xfrm>
            <a:off x="740643" y="912698"/>
            <a:ext cx="1107953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 defTabSz="914377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рамках нового Экологического кодекса с 2021 года введено госрегулирование сферы управления </a:t>
            </a:r>
            <a:r>
              <a:rPr lang="ru-RU" sz="2000" dirty="0" smtClean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отходами:</a:t>
            </a:r>
            <a:endParaRPr lang="ru-RU" sz="2000" dirty="0">
              <a:solidFill>
                <a:srgbClr val="001F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0" name="Группа 59"/>
          <p:cNvGrpSpPr/>
          <p:nvPr/>
        </p:nvGrpSpPr>
        <p:grpSpPr>
          <a:xfrm>
            <a:off x="740643" y="1832775"/>
            <a:ext cx="10990440" cy="2176885"/>
            <a:chOff x="-935143" y="2157497"/>
            <a:chExt cx="4688358" cy="1098607"/>
          </a:xfrm>
        </p:grpSpPr>
        <p:grpSp>
          <p:nvGrpSpPr>
            <p:cNvPr id="71" name="Группа 70"/>
            <p:cNvGrpSpPr/>
            <p:nvPr/>
          </p:nvGrpSpPr>
          <p:grpSpPr>
            <a:xfrm>
              <a:off x="-935143" y="2157497"/>
              <a:ext cx="4688358" cy="667899"/>
              <a:chOff x="-949867" y="2299865"/>
              <a:chExt cx="4688358" cy="667899"/>
            </a:xfrm>
          </p:grpSpPr>
          <p:sp>
            <p:nvSpPr>
              <p:cNvPr id="73" name="Прямоугольник 72"/>
              <p:cNvSpPr/>
              <p:nvPr/>
            </p:nvSpPr>
            <p:spPr>
              <a:xfrm>
                <a:off x="-949867" y="2299865"/>
                <a:ext cx="1945784" cy="6678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353466" algn="ctr" defTabSz="920728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4000" b="1" dirty="0" smtClean="0">
                    <a:solidFill>
                      <a:srgbClr val="4472C4">
                        <a:lumMod val="50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163 предприятия</a:t>
                </a:r>
                <a:endParaRPr lang="ru-RU" sz="4000" b="1" dirty="0">
                  <a:solidFill>
                    <a:srgbClr val="4472C4">
                      <a:lumMod val="5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" name="Прямоугольник 73"/>
              <p:cNvSpPr/>
              <p:nvPr/>
            </p:nvSpPr>
            <p:spPr>
              <a:xfrm>
                <a:off x="1885097" y="2302369"/>
                <a:ext cx="1853394" cy="5416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indent="353466" algn="ctr" defTabSz="920728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4000" b="1" dirty="0" smtClean="0">
                    <a:solidFill>
                      <a:srgbClr val="4472C4">
                        <a:lumMod val="50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1200 </a:t>
                </a:r>
              </a:p>
              <a:p>
                <a:pPr indent="353466" algn="ctr" defTabSz="920728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4000" b="1" dirty="0" smtClean="0">
                    <a:solidFill>
                      <a:srgbClr val="4472C4">
                        <a:lumMod val="50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предприятий</a:t>
                </a:r>
                <a:endParaRPr lang="ru-RU" sz="4000" b="1" dirty="0">
                  <a:solidFill>
                    <a:srgbClr val="4472C4">
                      <a:lumMod val="5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72" name="Прямоугольник 71"/>
            <p:cNvSpPr/>
            <p:nvPr/>
          </p:nvSpPr>
          <p:spPr>
            <a:xfrm>
              <a:off x="-780695" y="2836725"/>
              <a:ext cx="1519874" cy="4193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353466" algn="ctr" defTabSz="920728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 smtClean="0">
                  <a:solidFill>
                    <a:srgbClr val="001F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имеют лицензии </a:t>
              </a:r>
            </a:p>
            <a:p>
              <a:pPr indent="353466" algn="ctr" defTabSz="920728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 smtClean="0">
                  <a:solidFill>
                    <a:srgbClr val="001F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(восстановление и </a:t>
              </a:r>
            </a:p>
            <a:p>
              <a:pPr indent="353466" algn="ctr" defTabSz="920728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 smtClean="0">
                  <a:solidFill>
                    <a:srgbClr val="001F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удаление опасных отходов)</a:t>
              </a:r>
              <a:endParaRPr lang="ru-RU" sz="1600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5" name="Прямоугольник 74"/>
          <p:cNvSpPr/>
          <p:nvPr/>
        </p:nvSpPr>
        <p:spPr>
          <a:xfrm>
            <a:off x="8047378" y="3181867"/>
            <a:ext cx="30226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53466" algn="ctr" defTabSz="92072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работают в рамках </a:t>
            </a:r>
          </a:p>
          <a:p>
            <a:pPr indent="353466" algn="ctr" defTabSz="92072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уведомительного порядка</a:t>
            </a:r>
            <a:endParaRPr lang="ru-RU" sz="1600" dirty="0">
              <a:solidFill>
                <a:srgbClr val="001F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3278677B-80A2-6DD9-6DED-6DB823090300}"/>
              </a:ext>
            </a:extLst>
          </p:cNvPr>
          <p:cNvSpPr txBox="1"/>
          <p:nvPr/>
        </p:nvSpPr>
        <p:spPr>
          <a:xfrm>
            <a:off x="740643" y="4377070"/>
            <a:ext cx="1107953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 defTabSz="914377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оснащение </a:t>
            </a:r>
            <a:r>
              <a:rPr lang="ru-RU" sz="2000" dirty="0" err="1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мусоровывозящих</a:t>
            </a:r>
            <a:r>
              <a:rPr lang="ru-RU" sz="2000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машин (</a:t>
            </a:r>
            <a:r>
              <a:rPr lang="ru-RU" i="1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транспортирующих ТБО</a:t>
            </a:r>
            <a:r>
              <a:rPr lang="ru-RU" sz="2000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000" b="1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GPS датчиками </a:t>
            </a:r>
            <a:r>
              <a:rPr lang="ru-RU" sz="2000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передача информации </a:t>
            </a:r>
            <a:r>
              <a:rPr lang="ru-RU" sz="2000" dirty="0" smtClean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информационную систему </a:t>
            </a:r>
            <a:r>
              <a:rPr lang="en-US" sz="2000" b="1" i="1" dirty="0" smtClean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tabigat.gov.kz</a:t>
            </a:r>
            <a:endParaRPr lang="ru-RU" sz="2000" b="1" i="1" dirty="0">
              <a:solidFill>
                <a:srgbClr val="001F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3278677B-80A2-6DD9-6DED-6DB823090300}"/>
              </a:ext>
            </a:extLst>
          </p:cNvPr>
          <p:cNvSpPr txBox="1"/>
          <p:nvPr/>
        </p:nvSpPr>
        <p:spPr>
          <a:xfrm>
            <a:off x="740643" y="5466965"/>
            <a:ext cx="1107953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 defTabSz="914377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прорабатывается механизм отслеживания перемещения </a:t>
            </a:r>
            <a:r>
              <a:rPr lang="ru-RU" sz="2000" b="1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строительных отходов </a:t>
            </a:r>
            <a:r>
              <a:rPr lang="ru-RU" sz="2000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образователей (</a:t>
            </a:r>
            <a:r>
              <a:rPr lang="ru-RU" i="1" dirty="0" err="1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стройкомпаний</a:t>
            </a:r>
            <a:r>
              <a:rPr lang="ru-RU" sz="2000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в рамках </a:t>
            </a:r>
            <a:r>
              <a:rPr lang="ru-RU" sz="2000" dirty="0" smtClean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информационной </a:t>
            </a:r>
            <a:r>
              <a:rPr lang="ru-RU" sz="2000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системы </a:t>
            </a:r>
            <a:r>
              <a:rPr lang="ru-RU" sz="2000" b="1" i="1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«Е-</a:t>
            </a:r>
            <a:r>
              <a:rPr lang="ru-RU" sz="2000" b="1" i="1" dirty="0" err="1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курылыс</a:t>
            </a:r>
            <a:r>
              <a:rPr lang="ru-RU" sz="2000" b="1" i="1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0065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6837" y="-41765"/>
            <a:ext cx="12175163" cy="954107"/>
          </a:xfrm>
          <a:prstGeom prst="rect">
            <a:avLst/>
          </a:prstGeom>
          <a:pattFill prst="dkDnDiag">
            <a:fgClr>
              <a:srgbClr val="4472C4">
                <a:lumMod val="20000"/>
                <a:lumOff val="80000"/>
              </a:srgbClr>
            </a:fgClr>
            <a:bgClr>
              <a:sysClr val="window" lastClr="FFFFFF"/>
            </a:bgClr>
          </a:pattFill>
        </p:spPr>
        <p:txBody>
          <a:bodyPr wrap="square" anchor="ctr">
            <a:spAutoFit/>
          </a:bodyPr>
          <a:lstStyle>
            <a:defPPr>
              <a:defRPr lang="ru-RU"/>
            </a:defPPr>
            <a:lvl1pPr algn="ctr" defTabSz="914377">
              <a:defRPr sz="2400" b="1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>
                <a:solidFill>
                  <a:srgbClr val="002060"/>
                </a:solidFill>
                <a:ea typeface="Arial"/>
              </a:rPr>
              <a:t>Ужесточение ответственности за выбрасывание мусора в</a:t>
            </a:r>
            <a:r>
              <a:rPr lang="ru-RU" sz="3200" dirty="0">
                <a:solidFill>
                  <a:srgbClr val="002060"/>
                </a:solidFill>
                <a:ea typeface="Arial"/>
              </a:rPr>
              <a:t> </a:t>
            </a:r>
            <a:r>
              <a:rPr lang="ru-RU" dirty="0">
                <a:solidFill>
                  <a:srgbClr val="002060"/>
                </a:solidFill>
                <a:ea typeface="Arial"/>
              </a:rPr>
              <a:t>неположенных местах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10312569" y="5927003"/>
            <a:ext cx="260009" cy="420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 defTabSz="920728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ru-RU" sz="21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448800" y="6559759"/>
            <a:ext cx="2743200" cy="279825"/>
          </a:xfrm>
        </p:spPr>
        <p:txBody>
          <a:bodyPr/>
          <a:lstStyle/>
          <a:p>
            <a:pPr algn="r" defTabSz="1219170" fontAlgn="base">
              <a:spcBef>
                <a:spcPct val="0"/>
              </a:spcBef>
              <a:spcAft>
                <a:spcPct val="0"/>
              </a:spcAft>
              <a:defRPr/>
            </a:pPr>
            <a:fld id="{F14E7E1D-DDB9-402F-97C5-BB1B1CFB8BC2}" type="slidenum">
              <a:rPr lang="aa-ET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aa-ET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TextBox 3"/>
          <p:cNvSpPr txBox="1"/>
          <p:nvPr/>
        </p:nvSpPr>
        <p:spPr>
          <a:xfrm>
            <a:off x="406339" y="1110504"/>
            <a:ext cx="11372332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k-KZ" sz="2000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2000" dirty="0" err="1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азработаны</a:t>
            </a:r>
            <a:r>
              <a:rPr lang="ru-RU" sz="2000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поправки в Кодекс об административных правонарушениях, </a:t>
            </a:r>
            <a:r>
              <a:rPr lang="ru-RU" sz="2000" dirty="0" err="1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предусматрива</a:t>
            </a:r>
            <a:r>
              <a:rPr lang="kk-KZ" sz="2000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ющие увеличение штрафов:</a:t>
            </a:r>
            <a:endParaRPr lang="ru-RU" sz="2000" dirty="0">
              <a:solidFill>
                <a:srgbClr val="001F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Box 4"/>
          <p:cNvSpPr txBox="1"/>
          <p:nvPr/>
        </p:nvSpPr>
        <p:spPr>
          <a:xfrm>
            <a:off x="406339" y="4875462"/>
            <a:ext cx="11261237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ru-RU" sz="2000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Поправки в Кодекс об административных правонарушениях проходят процедуру Анализа регуляторного воздействия</a:t>
            </a:r>
          </a:p>
        </p:txBody>
      </p:sp>
      <p:sp>
        <p:nvSpPr>
          <p:cNvPr id="83" name="TextBox 5"/>
          <p:cNvSpPr txBox="1"/>
          <p:nvPr/>
        </p:nvSpPr>
        <p:spPr>
          <a:xfrm>
            <a:off x="458182" y="2443160"/>
            <a:ext cx="113274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k-KZ" sz="2000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физических лиц с </a:t>
            </a:r>
            <a:r>
              <a:rPr lang="ru-RU" sz="2000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МРП до </a:t>
            </a:r>
            <a:r>
              <a:rPr lang="ru-RU" sz="2000" b="1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 МРП</a:t>
            </a:r>
            <a:r>
              <a:rPr lang="ru-RU" sz="2000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субъектов малого предпринимательства со 100 МРП до </a:t>
            </a:r>
            <a:r>
              <a:rPr lang="ru-RU" sz="2000" b="1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750 МРП</a:t>
            </a:r>
            <a:r>
              <a:rPr lang="ru-RU" sz="2000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субъектов среднего предпринимательства со100 МРП до </a:t>
            </a:r>
            <a:r>
              <a:rPr lang="ru-RU" sz="2000" b="1" dirty="0" smtClean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МРП;</a:t>
            </a:r>
            <a:endParaRPr lang="ru-RU" sz="2000" b="1" dirty="0">
              <a:solidFill>
                <a:srgbClr val="001F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субъектов крупного предпринимательства со 100 МРП до </a:t>
            </a:r>
            <a:r>
              <a:rPr lang="ru-RU" sz="2000" b="1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МРП.</a:t>
            </a:r>
          </a:p>
        </p:txBody>
      </p:sp>
    </p:spTree>
    <p:extLst>
      <p:ext uri="{BB962C8B-B14F-4D97-AF65-F5344CB8AC3E}">
        <p14:creationId xmlns:p14="http://schemas.microsoft.com/office/powerpoint/2010/main" val="320619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6837" y="204456"/>
            <a:ext cx="12175163" cy="461665"/>
          </a:xfrm>
          <a:prstGeom prst="rect">
            <a:avLst/>
          </a:prstGeom>
          <a:pattFill prst="dkDnDiag">
            <a:fgClr>
              <a:srgbClr val="4472C4">
                <a:lumMod val="20000"/>
                <a:lumOff val="80000"/>
              </a:srgbClr>
            </a:fgClr>
            <a:bgClr>
              <a:sysClr val="window" lastClr="FFFFFF"/>
            </a:bgClr>
          </a:pattFill>
        </p:spPr>
        <p:txBody>
          <a:bodyPr wrap="square" anchor="ctr">
            <a:spAutoFit/>
          </a:bodyPr>
          <a:lstStyle>
            <a:defPPr>
              <a:defRPr lang="ru-RU"/>
            </a:defPPr>
            <a:lvl1pPr algn="ctr" defTabSz="914377">
              <a:defRPr sz="2400" b="1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План мероприятий </a:t>
            </a:r>
            <a:r>
              <a:rPr lang="ru-RU" dirty="0" smtClean="0"/>
              <a:t>Правительства по </a:t>
            </a:r>
            <a:r>
              <a:rPr lang="ru-RU" dirty="0"/>
              <a:t>работе с полигонами ТБО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312569" y="5927003"/>
            <a:ext cx="260009" cy="420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 defTabSz="920728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ru-RU" sz="21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448800" y="6559759"/>
            <a:ext cx="2743200" cy="279825"/>
          </a:xfrm>
        </p:spPr>
        <p:txBody>
          <a:bodyPr/>
          <a:lstStyle/>
          <a:p>
            <a:pPr algn="r" defTabSz="1219170" fontAlgn="base">
              <a:spcBef>
                <a:spcPct val="0"/>
              </a:spcBef>
              <a:spcAft>
                <a:spcPct val="0"/>
              </a:spcAft>
              <a:defRPr/>
            </a:pPr>
            <a:fld id="{F14E7E1D-DDB9-402F-97C5-BB1B1CFB8BC2}" type="slidenum">
              <a:rPr lang="aa-ET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aa-ET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TextBox 3"/>
          <p:cNvSpPr txBox="1"/>
          <p:nvPr/>
        </p:nvSpPr>
        <p:spPr>
          <a:xfrm>
            <a:off x="524424" y="4297413"/>
            <a:ext cx="11372332" cy="1420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 </a:t>
            </a:r>
            <a:r>
              <a:rPr lang="ru-RU" sz="2000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бюджетных инвестиционных проектов, </a:t>
            </a:r>
            <a:r>
              <a:rPr lang="ru-RU" sz="2000" b="1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требующих разработки </a:t>
            </a:r>
            <a:r>
              <a:rPr lang="ru-RU" sz="2000" b="1" dirty="0" smtClean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ТЭО </a:t>
            </a:r>
            <a:r>
              <a:rPr lang="ru-RU" sz="2000" dirty="0" smtClean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дополнен строительством </a:t>
            </a:r>
            <a:r>
              <a:rPr lang="ru-RU" sz="2000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полигонов ТБО </a:t>
            </a:r>
            <a:r>
              <a:rPr lang="ru-RU" sz="2000" dirty="0" smtClean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000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населенных пунктов с численностью 50 000 человек.</a:t>
            </a:r>
          </a:p>
        </p:txBody>
      </p:sp>
      <p:sp>
        <p:nvSpPr>
          <p:cNvPr id="82" name="TextBox 4"/>
          <p:cNvSpPr txBox="1"/>
          <p:nvPr/>
        </p:nvSpPr>
        <p:spPr>
          <a:xfrm>
            <a:off x="569277" y="901454"/>
            <a:ext cx="11261237" cy="496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включает:</a:t>
            </a:r>
            <a:endParaRPr lang="ru-RU" sz="2000" dirty="0">
              <a:solidFill>
                <a:srgbClr val="001F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TextBox 5"/>
          <p:cNvSpPr txBox="1"/>
          <p:nvPr/>
        </p:nvSpPr>
        <p:spPr>
          <a:xfrm>
            <a:off x="569277" y="1606302"/>
            <a:ext cx="1132747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строительство 100 новых </a:t>
            </a:r>
            <a:r>
              <a:rPr lang="ru-RU" sz="2000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 постоянного размещения отходов;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расширение</a:t>
            </a:r>
            <a:r>
              <a:rPr lang="ru-RU" sz="2000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мощностей </a:t>
            </a:r>
            <a:r>
              <a:rPr lang="ru-RU" sz="2000" b="1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ru-RU" sz="2000" b="1" dirty="0" smtClean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действующих </a:t>
            </a:r>
            <a:r>
              <a:rPr lang="ru-RU" sz="2000" dirty="0" smtClean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полигонов ТБО;</a:t>
            </a:r>
            <a:endParaRPr lang="ru-RU" sz="2000" dirty="0">
              <a:solidFill>
                <a:srgbClr val="001F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рекультивацию 5</a:t>
            </a:r>
            <a:r>
              <a:rPr lang="ru-RU" sz="2000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полигонов </a:t>
            </a:r>
            <a:r>
              <a:rPr lang="ru-RU" sz="2000" dirty="0" smtClean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ТБО</a:t>
            </a:r>
            <a:r>
              <a:rPr lang="ru-RU" sz="2000" b="1" dirty="0" smtClean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упрощение требований </a:t>
            </a:r>
            <a:r>
              <a:rPr lang="ru-RU" sz="2000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действующим </a:t>
            </a:r>
            <a:r>
              <a:rPr lang="ru-RU" sz="2000" dirty="0" smtClean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полигонам </a:t>
            </a:r>
            <a:r>
              <a:rPr lang="ru-RU" sz="2000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ТБО </a:t>
            </a:r>
            <a:r>
              <a:rPr lang="ru-RU" sz="2000" dirty="0" smtClean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</a:t>
            </a:r>
            <a:r>
              <a:rPr lang="ru-RU" i="1" dirty="0" smtClean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полигонов в </a:t>
            </a:r>
            <a:r>
              <a:rPr lang="ru-RU" i="1" dirty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сельских населенных пунктах</a:t>
            </a:r>
            <a:r>
              <a:rPr lang="ru-RU" sz="2000" dirty="0" smtClean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не соответствующих требованиям законодательства</a:t>
            </a:r>
            <a:r>
              <a:rPr lang="ru-RU" sz="2000" b="1" dirty="0" smtClean="0">
                <a:solidFill>
                  <a:srgbClr val="00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b="1" dirty="0">
              <a:solidFill>
                <a:srgbClr val="001F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23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" name="Прямая соединительная линия 101"/>
          <p:cNvCxnSpPr>
            <a:cxnSpLocks/>
          </p:cNvCxnSpPr>
          <p:nvPr/>
        </p:nvCxnSpPr>
        <p:spPr>
          <a:xfrm flipV="1">
            <a:off x="1113760" y="2583134"/>
            <a:ext cx="7453218" cy="5342"/>
          </a:xfrm>
          <a:prstGeom prst="line">
            <a:avLst/>
          </a:prstGeom>
          <a:ln w="25400" cap="rnd">
            <a:solidFill>
              <a:srgbClr val="3C69B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Скругленный прямоугольник 103"/>
          <p:cNvSpPr/>
          <p:nvPr/>
        </p:nvSpPr>
        <p:spPr>
          <a:xfrm>
            <a:off x="4781711" y="2034884"/>
            <a:ext cx="1176867" cy="450851"/>
          </a:xfrm>
          <a:prstGeom prst="roundRect">
            <a:avLst/>
          </a:prstGeom>
          <a:solidFill>
            <a:schemeClr val="bg1"/>
          </a:solidFill>
          <a:ln w="25400" cap="rnd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lnSpc>
                <a:spcPts val="1200"/>
              </a:lnSpc>
            </a:pPr>
            <a:r>
              <a:rPr lang="kk-KZ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Согласование проектов</a:t>
            </a:r>
            <a:endParaRPr lang="ru-RU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3781467" y="3326996"/>
            <a:ext cx="1397509" cy="450851"/>
          </a:xfrm>
          <a:prstGeom prst="roundRect">
            <a:avLst/>
          </a:prstGeom>
          <a:solidFill>
            <a:schemeClr val="bg1"/>
          </a:solidFill>
          <a:ln w="25400" cap="rnd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lnSpc>
                <a:spcPts val="1200"/>
              </a:lnSpc>
            </a:pPr>
            <a:r>
              <a:rPr lang="ru-RU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Заключение договора займа</a:t>
            </a:r>
            <a:endParaRPr lang="ru-RU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-94427" y="940230"/>
            <a:ext cx="12192000" cy="33855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914377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ФИНАНСИРОВАНИЕ ПРОЕКТОВ В СФЕРЕ ОБРАЩЕНИЯ С ОТХОДАМИ 200 млрд. тенге  2024-2026 годы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  <a:defRPr/>
            </a:pPr>
            <a:fld id="{B4E0E6D7-37BA-44A8-9F3C-8FB8F399EEFD}" type="slidenum">
              <a:rPr lang="ru-RU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6" name="Группа 55">
            <a:extLst>
              <a:ext uri="{FF2B5EF4-FFF2-40B4-BE49-F238E27FC236}">
                <a16:creationId xmlns="" xmlns:a16="http://schemas.microsoft.com/office/drawing/2014/main" id="{2F982823-609C-FED9-241B-1BE319BDDE53}"/>
              </a:ext>
            </a:extLst>
          </p:cNvPr>
          <p:cNvGrpSpPr/>
          <p:nvPr/>
        </p:nvGrpSpPr>
        <p:grpSpPr>
          <a:xfrm>
            <a:off x="110179" y="2088965"/>
            <a:ext cx="1708981" cy="547265"/>
            <a:chOff x="5333059" y="741548"/>
            <a:chExt cx="1903662" cy="633353"/>
          </a:xfrm>
        </p:grpSpPr>
        <p:sp>
          <p:nvSpPr>
            <p:cNvPr id="57" name="TextBox 56">
              <a:extLst>
                <a:ext uri="{FF2B5EF4-FFF2-40B4-BE49-F238E27FC236}">
                  <a16:creationId xmlns="" xmlns:a16="http://schemas.microsoft.com/office/drawing/2014/main" id="{44D79B30-3DB6-DE98-9E5A-8668611411B3}"/>
                </a:ext>
              </a:extLst>
            </p:cNvPr>
            <p:cNvSpPr txBox="1"/>
            <p:nvPr/>
          </p:nvSpPr>
          <p:spPr>
            <a:xfrm>
              <a:off x="6050605" y="913354"/>
              <a:ext cx="1186116" cy="3561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/>
                <a:t>Заемщики</a:t>
              </a:r>
            </a:p>
          </p:txBody>
        </p:sp>
        <p:pic>
          <p:nvPicPr>
            <p:cNvPr id="58" name="Рисунок 57">
              <a:extLst>
                <a:ext uri="{FF2B5EF4-FFF2-40B4-BE49-F238E27FC236}">
                  <a16:creationId xmlns="" xmlns:a16="http://schemas.microsoft.com/office/drawing/2014/main" id="{65B77520-C06E-3D96-C195-1318B380FB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33059" y="741548"/>
              <a:ext cx="633353" cy="633353"/>
            </a:xfrm>
            <a:prstGeom prst="rect">
              <a:avLst/>
            </a:prstGeom>
          </p:spPr>
        </p:pic>
      </p:grpSp>
      <p:pic>
        <p:nvPicPr>
          <p:cNvPr id="59" name="Рисунок 58">
            <a:extLst>
              <a:ext uri="{FF2B5EF4-FFF2-40B4-BE49-F238E27FC236}">
                <a16:creationId xmlns="" xmlns:a16="http://schemas.microsoft.com/office/drawing/2014/main" id="{1F718FC1-3ED9-E5F4-CD9D-04E0DA5B058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3" r="-1846"/>
          <a:stretch/>
        </p:blipFill>
        <p:spPr>
          <a:xfrm>
            <a:off x="2479334" y="2219979"/>
            <a:ext cx="2302377" cy="726309"/>
          </a:xfrm>
          <a:prstGeom prst="rect">
            <a:avLst/>
          </a:prstGeom>
        </p:spPr>
      </p:pic>
      <p:pic>
        <p:nvPicPr>
          <p:cNvPr id="64" name="Рисунок 63">
            <a:extLst>
              <a:ext uri="{FF2B5EF4-FFF2-40B4-BE49-F238E27FC236}">
                <a16:creationId xmlns="" xmlns:a16="http://schemas.microsoft.com/office/drawing/2014/main" id="{421B59F2-ADAF-3233-07B7-AC4CB681C6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3891" y="1362955"/>
            <a:ext cx="605251" cy="620628"/>
          </a:xfrm>
          <a:prstGeom prst="rect">
            <a:avLst/>
          </a:prstGeom>
        </p:spPr>
      </p:pic>
      <p:pic>
        <p:nvPicPr>
          <p:cNvPr id="85" name="Picture 2">
            <a:extLst>
              <a:ext uri="{FF2B5EF4-FFF2-40B4-BE49-F238E27FC236}">
                <a16:creationId xmlns="" xmlns:a16="http://schemas.microsoft.com/office/drawing/2014/main" id="{569B6A94-4362-6273-EE8C-359F28526D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362"/>
          <a:stretch/>
        </p:blipFill>
        <p:spPr bwMode="auto">
          <a:xfrm>
            <a:off x="2748002" y="3764782"/>
            <a:ext cx="588538" cy="587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Скругленный прямоугольник 44"/>
          <p:cNvSpPr/>
          <p:nvPr/>
        </p:nvSpPr>
        <p:spPr>
          <a:xfrm>
            <a:off x="1259760" y="2604632"/>
            <a:ext cx="1118801" cy="441913"/>
          </a:xfrm>
          <a:prstGeom prst="roundRect">
            <a:avLst/>
          </a:prstGeom>
          <a:solidFill>
            <a:schemeClr val="bg1"/>
          </a:solidFill>
          <a:ln w="25400" cap="rnd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lnSpc>
                <a:spcPts val="1200"/>
              </a:lnSpc>
            </a:pPr>
            <a:r>
              <a:rPr lang="kk-KZ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Направление заявки</a:t>
            </a:r>
            <a:endParaRPr lang="ru-RU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6910470" y="2595694"/>
            <a:ext cx="1371865" cy="450851"/>
          </a:xfrm>
          <a:prstGeom prst="roundRect">
            <a:avLst/>
          </a:prstGeom>
          <a:solidFill>
            <a:schemeClr val="bg1"/>
          </a:solidFill>
          <a:ln w="25400" cap="rnd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lnSpc>
                <a:spcPts val="1200"/>
              </a:lnSpc>
            </a:pPr>
            <a:r>
              <a:rPr lang="kk-KZ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Финансирование проекта</a:t>
            </a:r>
            <a:endParaRPr lang="ru-RU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9" name="Рисунок 48">
            <a:extLst>
              <a:ext uri="{FF2B5EF4-FFF2-40B4-BE49-F238E27FC236}">
                <a16:creationId xmlns="" xmlns:a16="http://schemas.microsoft.com/office/drawing/2014/main" id="{421B59F2-ADAF-3233-07B7-AC4CB681C6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4336" y="1309140"/>
            <a:ext cx="592067" cy="607108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2AF6CB2D-7DA1-9E5B-B81B-05DC29696FE8}"/>
              </a:ext>
            </a:extLst>
          </p:cNvPr>
          <p:cNvSpPr txBox="1"/>
          <p:nvPr/>
        </p:nvSpPr>
        <p:spPr>
          <a:xfrm>
            <a:off x="5183365" y="1385567"/>
            <a:ext cx="2618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Министерство экологии и природных ресурсов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2AF6CB2D-7DA1-9E5B-B81B-05DC29696FE8}"/>
              </a:ext>
            </a:extLst>
          </p:cNvPr>
          <p:cNvSpPr txBox="1"/>
          <p:nvPr/>
        </p:nvSpPr>
        <p:spPr>
          <a:xfrm>
            <a:off x="8169358" y="1532793"/>
            <a:ext cx="1001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МИО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2" name="Прямая соединительная линия 51"/>
          <p:cNvCxnSpPr>
            <a:cxnSpLocks/>
          </p:cNvCxnSpPr>
          <p:nvPr/>
        </p:nvCxnSpPr>
        <p:spPr>
          <a:xfrm flipV="1">
            <a:off x="4807389" y="1948341"/>
            <a:ext cx="0" cy="1042351"/>
          </a:xfrm>
          <a:prstGeom prst="line">
            <a:avLst/>
          </a:prstGeom>
          <a:ln w="25400" cap="rnd">
            <a:solidFill>
              <a:srgbClr val="3C69B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2AF6CB2D-7DA1-9E5B-B81B-05DC29696FE8}"/>
              </a:ext>
            </a:extLst>
          </p:cNvPr>
          <p:cNvSpPr txBox="1"/>
          <p:nvPr/>
        </p:nvSpPr>
        <p:spPr>
          <a:xfrm>
            <a:off x="3220598" y="3870521"/>
            <a:ext cx="17124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ЖАСЫЛ ДАМУ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0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17865" y="2053378"/>
            <a:ext cx="1547047" cy="993167"/>
          </a:xfrm>
          <a:prstGeom prst="rect">
            <a:avLst/>
          </a:prstGeom>
        </p:spPr>
      </p:pic>
      <p:cxnSp>
        <p:nvCxnSpPr>
          <p:cNvPr id="71" name="Прямая соединительная линия 70"/>
          <p:cNvCxnSpPr>
            <a:cxnSpLocks/>
          </p:cNvCxnSpPr>
          <p:nvPr/>
        </p:nvCxnSpPr>
        <p:spPr>
          <a:xfrm flipH="1" flipV="1">
            <a:off x="3760623" y="2824530"/>
            <a:ext cx="8467" cy="973060"/>
          </a:xfrm>
          <a:prstGeom prst="line">
            <a:avLst/>
          </a:prstGeom>
          <a:ln w="25400" cap="rnd">
            <a:solidFill>
              <a:srgbClr val="3C69B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="" xmlns:a16="http://schemas.microsoft.com/office/drawing/2014/main" id="{2AF6CB2D-7DA1-9E5B-B81B-05DC29696FE8}"/>
              </a:ext>
            </a:extLst>
          </p:cNvPr>
          <p:cNvSpPr txBox="1"/>
          <p:nvPr/>
        </p:nvSpPr>
        <p:spPr>
          <a:xfrm>
            <a:off x="4007256" y="4260905"/>
            <a:ext cx="3052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Условия финансирования для конечного заемщика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3820898" y="4849010"/>
            <a:ext cx="348673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срок 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</a:rPr>
              <a:t>– от 3 до </a:t>
            </a:r>
            <a:r>
              <a:rPr lang="ru-RU" sz="1400" b="1" dirty="0">
                <a:latin typeface="Arial" panose="020B0604020202020204" pitchFamily="34" charset="0"/>
                <a:ea typeface="Calibri" panose="020F0502020204030204" pitchFamily="34" charset="0"/>
              </a:rPr>
              <a:t>15 лет 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</a:rPr>
              <a:t>включительно,</a:t>
            </a:r>
            <a:endParaRPr lang="ru-RU" sz="14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</a:rPr>
              <a:t>ставка вознаграждения </a:t>
            </a:r>
            <a:r>
              <a:rPr lang="ru-RU" sz="14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3 </a:t>
            </a:r>
            <a:r>
              <a:rPr lang="ru-RU" sz="1400" b="1" dirty="0">
                <a:latin typeface="Arial" panose="020B0604020202020204" pitchFamily="34" charset="0"/>
                <a:ea typeface="Calibri" panose="020F0502020204030204" pitchFamily="34" charset="0"/>
              </a:rPr>
              <a:t>% </a:t>
            </a:r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годовых,</a:t>
            </a:r>
            <a:endParaRPr lang="en-US" sz="14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первоначальный взнос - </a:t>
            </a:r>
            <a:r>
              <a:rPr lang="ru-RU" sz="14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20%</a:t>
            </a:r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</a:rPr>
              <a:t>из них 10%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</a:rPr>
              <a:t>денежные </a:t>
            </a:r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средства.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="" xmlns:a16="http://schemas.microsoft.com/office/drawing/2014/main" id="{2AF6CB2D-7DA1-9E5B-B81B-05DC29696FE8}"/>
              </a:ext>
            </a:extLst>
          </p:cNvPr>
          <p:cNvSpPr txBox="1"/>
          <p:nvPr/>
        </p:nvSpPr>
        <p:spPr>
          <a:xfrm>
            <a:off x="274266" y="4473056"/>
            <a:ext cx="35072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Направления финансирования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48477" y="4811610"/>
            <a:ext cx="376987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</a:rPr>
              <a:t>Мусороперерабатывающие заводы,</a:t>
            </a:r>
          </a:p>
          <a:p>
            <a:pPr marL="285750" indent="-28575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Мусоросортировочные линии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endParaRPr lang="en-US" sz="14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Специализированная 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</a:rPr>
              <a:t>техника</a:t>
            </a:r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,</a:t>
            </a:r>
            <a:endParaRPr lang="en-US" sz="1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Оборудование для 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</a:rPr>
              <a:t>заготовки, переработки древесины и другой продукции леса.</a:t>
            </a:r>
          </a:p>
        </p:txBody>
      </p:sp>
      <p:cxnSp>
        <p:nvCxnSpPr>
          <p:cNvPr id="29" name="Google Shape;1358;p20">
            <a:extLst>
              <a:ext uri="{FF2B5EF4-FFF2-40B4-BE49-F238E27FC236}">
                <a16:creationId xmlns="" xmlns:a16="http://schemas.microsoft.com/office/drawing/2014/main" id="{22E12FAE-F888-6BBB-913A-418E12A11315}"/>
              </a:ext>
            </a:extLst>
          </p:cNvPr>
          <p:cNvCxnSpPr>
            <a:cxnSpLocks/>
          </p:cNvCxnSpPr>
          <p:nvPr/>
        </p:nvCxnSpPr>
        <p:spPr>
          <a:xfrm>
            <a:off x="-100322" y="852884"/>
            <a:ext cx="12169156" cy="0"/>
          </a:xfrm>
          <a:prstGeom prst="straightConnector1">
            <a:avLst/>
          </a:prstGeom>
          <a:noFill/>
          <a:ln w="28575" cap="flat" cmpd="sng">
            <a:solidFill>
              <a:srgbClr val="1E4E7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EC6D2E37-7C97-513A-8D85-BFEB7036C24C}"/>
              </a:ext>
            </a:extLst>
          </p:cNvPr>
          <p:cNvSpPr txBox="1"/>
          <p:nvPr/>
        </p:nvSpPr>
        <p:spPr>
          <a:xfrm>
            <a:off x="509601" y="70502"/>
            <a:ext cx="11295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Выработка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предложения по запуску новых заводов по утилизации и переработке отходов с учетом передового европейского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опыта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84753" y="3797590"/>
            <a:ext cx="49413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/>
            <a:r>
              <a:rPr lang="ru-RU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Программа </a:t>
            </a:r>
            <a:r>
              <a:rPr lang="ru-RU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управлению коммунальными </a:t>
            </a:r>
            <a:r>
              <a:rPr lang="ru-RU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отходами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утверждена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 12 городах и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районах: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г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Актобе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Актюбинской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области; 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гг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Жезказган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Сатпаев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Каражал области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Улытау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гг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Павлодар, Экибастуз,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Теренкольский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Аккулинский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районы Павлодарской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области; 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Сандыктауский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район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Акмолинской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области; 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Карасуский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Узынкольский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районы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Костанайской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области; 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Сауранский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район Туркестанской области).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898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/>
          <p:cNvSpPr txBox="1"/>
          <p:nvPr/>
        </p:nvSpPr>
        <p:spPr>
          <a:xfrm>
            <a:off x="1195200" y="2846811"/>
            <a:ext cx="98016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914377">
              <a:defRPr/>
            </a:pPr>
            <a:r>
              <a:rPr lang="kk-KZ" sz="4800" b="1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sz="4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533"/>
            <a:ext cx="12192000" cy="276999"/>
          </a:xfrm>
          <a:custGeom>
            <a:avLst/>
            <a:gdLst/>
            <a:ahLst/>
            <a:cxnLst/>
            <a:rect l="l" t="t" r="r" b="b"/>
            <a:pathLst>
              <a:path w="9906000" h="473075">
                <a:moveTo>
                  <a:pt x="0" y="472668"/>
                </a:moveTo>
                <a:lnTo>
                  <a:pt x="9906000" y="472668"/>
                </a:lnTo>
                <a:lnTo>
                  <a:pt x="9906000" y="0"/>
                </a:lnTo>
                <a:lnTo>
                  <a:pt x="0" y="0"/>
                </a:lnTo>
                <a:lnTo>
                  <a:pt x="0" y="472668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>
            <a:spAutoFit/>
          </a:bodyPr>
          <a:lstStyle/>
          <a:p>
            <a:pPr defTabSz="914377">
              <a:defRPr/>
            </a:pPr>
            <a:endParaRPr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object 9">
            <a:extLst>
              <a:ext uri="{FF2B5EF4-FFF2-40B4-BE49-F238E27FC236}">
                <a16:creationId xmlns:a16="http://schemas.microsoft.com/office/drawing/2014/main" xmlns="" id="{390E8824-AFE5-4BE7-AFB8-3B72B7EA6C60}"/>
              </a:ext>
            </a:extLst>
          </p:cNvPr>
          <p:cNvSpPr/>
          <p:nvPr/>
        </p:nvSpPr>
        <p:spPr>
          <a:xfrm>
            <a:off x="0" y="6486925"/>
            <a:ext cx="12192000" cy="276999"/>
          </a:xfrm>
          <a:custGeom>
            <a:avLst/>
            <a:gdLst/>
            <a:ahLst/>
            <a:cxnLst/>
            <a:rect l="l" t="t" r="r" b="b"/>
            <a:pathLst>
              <a:path w="9906000" h="473075">
                <a:moveTo>
                  <a:pt x="0" y="472668"/>
                </a:moveTo>
                <a:lnTo>
                  <a:pt x="9906000" y="472668"/>
                </a:lnTo>
                <a:lnTo>
                  <a:pt x="9906000" y="0"/>
                </a:lnTo>
                <a:lnTo>
                  <a:pt x="0" y="0"/>
                </a:lnTo>
                <a:lnTo>
                  <a:pt x="0" y="472668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>
            <a:spAutoFit/>
          </a:bodyPr>
          <a:lstStyle/>
          <a:p>
            <a:pPr defTabSz="914377">
              <a:defRPr/>
            </a:pPr>
            <a:endParaRPr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20728" eaLnBrk="0" fontAlgn="base" hangingPunct="0">
              <a:spcBef>
                <a:spcPct val="0"/>
              </a:spcBef>
              <a:spcAft>
                <a:spcPct val="0"/>
              </a:spcAft>
            </a:pPr>
            <a:fld id="{B19B0651-EE4F-4900-A07F-96A6BFA9D0F0}" type="slidenum">
              <a:rPr lang="ru-RU" sz="2400" smtClean="0">
                <a:solidFill>
                  <a:prstClr val="black"/>
                </a:solidFill>
              </a:rPr>
              <a:pPr defTabSz="920728" eaLnBrk="0" fontAlgn="base" hangingPunct="0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sz="2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05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2. Дополнительны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1498</TotalTime>
  <Words>477</Words>
  <Application>Microsoft Office PowerPoint</Application>
  <PresentationFormat>Широкоэкранный</PresentationFormat>
  <Paragraphs>100</Paragraphs>
  <Slides>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Tahoma</vt:lpstr>
      <vt:lpstr>Times New Roman</vt:lpstr>
      <vt:lpstr>Wingdings</vt:lpstr>
      <vt:lpstr>1_2. Дополнительные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Алия А. Садвокасова</dc:creator>
  <cp:lastModifiedBy>Жузим Даулет</cp:lastModifiedBy>
  <cp:revision>70</cp:revision>
  <cp:lastPrinted>2023-12-05T10:44:49Z</cp:lastPrinted>
  <dcterms:created xsi:type="dcterms:W3CDTF">2023-11-22T05:19:13Z</dcterms:created>
  <dcterms:modified xsi:type="dcterms:W3CDTF">2024-02-27T06:57:48Z</dcterms:modified>
</cp:coreProperties>
</file>