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9" r:id="rId3"/>
    <p:sldId id="270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04034934197061E-2"/>
          <c:y val="3.7197365376378862E-2"/>
          <c:w val="0.90329596812531865"/>
          <c:h val="0.731708146808000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7F-47C0-8524-5C97676AFF6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7F-47C0-8524-5C97676AFF6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7F-47C0-8524-5C97676AFF61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49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7F-47C0-8524-5C97676AFF61}"/>
              </c:ext>
            </c:extLst>
          </c:dPt>
          <c:dLbls>
            <c:dLbl>
              <c:idx val="0"/>
              <c:layout>
                <c:manualLayout>
                  <c:x val="-5.946434312268814E-2"/>
                  <c:y val="-8.136527286647782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7F-47C0-8524-5C97676AFF61}"/>
                </c:ext>
              </c:extLst>
            </c:dLbl>
            <c:dLbl>
              <c:idx val="1"/>
              <c:layout>
                <c:manualLayout>
                  <c:x val="-7.4650421264199199E-2"/>
                  <c:y val="0.11676784279810704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7F-47C0-8524-5C97676AFF61}"/>
                </c:ext>
              </c:extLst>
            </c:dLbl>
            <c:dLbl>
              <c:idx val="2"/>
              <c:layout>
                <c:manualLayout>
                  <c:x val="-9.6662100123110606E-2"/>
                  <c:y val="2.7231480601031945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7F-47C0-8524-5C97676AFF61}"/>
                </c:ext>
              </c:extLst>
            </c:dLbl>
            <c:dLbl>
              <c:idx val="3"/>
              <c:layout>
                <c:manualLayout>
                  <c:x val="-7.095161192788714E-2"/>
                  <c:y val="-8.4099304927361396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97F-47C0-8524-5C97676AFF61}"/>
                </c:ext>
              </c:extLst>
            </c:dLbl>
            <c:dLbl>
              <c:idx val="4"/>
              <c:layout>
                <c:manualLayout>
                  <c:x val="-5.0786584184681925E-2"/>
                  <c:y val="-8.510363353939452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7F-47C0-8524-5C97676AFF61}"/>
                </c:ext>
              </c:extLst>
            </c:dLbl>
            <c:dLbl>
              <c:idx val="5"/>
              <c:layout>
                <c:manualLayout>
                  <c:x val="-5.9395331024047301E-2"/>
                  <c:y val="-0.31044155281856217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7F-47C0-8524-5C97676AFF61}"/>
                </c:ext>
              </c:extLst>
            </c:dLbl>
            <c:dLbl>
              <c:idx val="6"/>
              <c:layout>
                <c:manualLayout>
                  <c:x val="-2.3497082188968108E-2"/>
                  <c:y val="-7.3888551520644441E-2"/>
                </c:manualLayout>
              </c:layout>
              <c:tx>
                <c:rich>
                  <a:bodyPr/>
                  <a:lstStyle/>
                  <a:p>
                    <a:fld id="{C2540056-F9A9-4513-B6DF-0B23C30EC73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1 700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7F-47C0-8524-5C97676AF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  <c:pt idx="7">
                  <c:v>2024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</c:v>
                </c:pt>
                <c:pt idx="1">
                  <c:v>75</c:v>
                </c:pt>
                <c:pt idx="2" formatCode="#,##0">
                  <c:v>-1570</c:v>
                </c:pt>
                <c:pt idx="3">
                  <c:v>-927</c:v>
                </c:pt>
                <c:pt idx="4">
                  <c:v>39</c:v>
                </c:pt>
                <c:pt idx="5" formatCode="#,##0">
                  <c:v>-1750</c:v>
                </c:pt>
                <c:pt idx="6">
                  <c:v>1700</c:v>
                </c:pt>
                <c:pt idx="7">
                  <c:v>1900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97F-47C0-8524-5C97676AF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656352"/>
        <c:axId val="315647168"/>
      </c:lineChart>
      <c:catAx>
        <c:axId val="3156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47168"/>
        <c:crosses val="autoZero"/>
        <c:auto val="1"/>
        <c:lblAlgn val="ctr"/>
        <c:lblOffset val="100"/>
        <c:noMultiLvlLbl val="0"/>
      </c:catAx>
      <c:valAx>
        <c:axId val="31564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56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БНС </a:t>
            </a:r>
            <a:r>
              <a:rPr lang="ru-RU" dirty="0" err="1" smtClean="0"/>
              <a:t>сәйкес</a:t>
            </a:r>
            <a:r>
              <a:rPr lang="ru-RU" dirty="0" smtClean="0"/>
              <a:t> Астана </a:t>
            </a:r>
            <a:r>
              <a:rPr lang="ru-RU" dirty="0" err="1" smtClean="0"/>
              <a:t>қаласының</a:t>
            </a:r>
            <a:r>
              <a:rPr lang="ru-RU" dirty="0" smtClean="0"/>
              <a:t> </a:t>
            </a:r>
            <a:r>
              <a:rPr lang="ru-RU" dirty="0" err="1" smtClean="0"/>
              <a:t>рейтингі</a:t>
            </a:r>
            <a:r>
              <a:rPr lang="ru-RU" dirty="0" smtClean="0"/>
              <a:t> (</a:t>
            </a:r>
            <a:r>
              <a:rPr lang="ru-RU" dirty="0" err="1" smtClean="0"/>
              <a:t>орын</a:t>
            </a:r>
            <a:r>
              <a:rPr lang="ru-RU" dirty="0" smtClean="0"/>
              <a:t>)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6623371718257"/>
          <c:y val="0.29728960812863892"/>
          <c:w val="0.80271930157114002"/>
          <c:h val="0.49557738320798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БНС сәйкес Астана қаласының рейтингі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EED-4F46-9CDF-0465D2F859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206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ED-4F46-9CDF-0465D2F859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206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20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ED-4F46-9CDF-0465D2F85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28 наурыз 2023 ж</c:v>
                </c:pt>
                <c:pt idx="1">
                  <c:v>26 наурыз2024 ж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D-4F46-9CDF-0465D2F85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84992"/>
        <c:axId val="100486528"/>
      </c:barChart>
      <c:catAx>
        <c:axId val="10048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486528"/>
        <c:crosses val="autoZero"/>
        <c:auto val="1"/>
        <c:lblAlgn val="ctr"/>
        <c:lblOffset val="100"/>
        <c:noMultiLvlLbl val="0"/>
      </c:catAx>
      <c:valAx>
        <c:axId val="100486528"/>
        <c:scaling>
          <c:orientation val="minMax"/>
          <c:min val="5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484992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FD870-974F-4ED9-980D-887A2878B9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F7DB8-A910-45DA-86F3-3699290198F5}">
      <dgm:prSet phldrT="[Текст]" custT="1"/>
      <dgm:spPr>
        <a:xfrm>
          <a:off x="534609" y="364023"/>
          <a:ext cx="5610284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</a:rPr>
            <a:t>АЗЫҚ-ТҮЛІК ҚАУІПСІЗДІГІН ҚАМТАМАСЫЗ ЕТУ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CCCB9782-44B7-42A0-86C9-CFB9DE8D012A}" type="parTrans" cxnId="{6FBAAA6D-D4C0-4A2A-9373-BBFA5461EAF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2D1BC4C-FC42-4DCE-A3FF-58D79B9BA3A7}" type="sibTrans" cxnId="{6FBAAA6D-D4C0-4A2A-9373-BBFA5461EAFD}">
      <dgm:prSet/>
      <dgm:spPr>
        <a:xfrm>
          <a:off x="-5353451" y="-819813"/>
          <a:ext cx="6374590" cy="6374590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latin typeface="+mn-lt"/>
          </a:endParaRPr>
        </a:p>
      </dgm:t>
    </dgm:pt>
    <dgm:pt modelId="{DD28A354-2B04-406B-BBB9-DAD0B96B1A72}">
      <dgm:prSet phldrT="[Текст]" custT="1"/>
      <dgm:spPr>
        <a:xfrm>
          <a:off x="952233" y="1456853"/>
          <a:ext cx="5192660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</a:rPr>
            <a:t>ИНВЕСТИЦИЯЛЫҚ ЖОБАЛАРДЫ ІСКЕ АСЫРУ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3D002B9A-5BBA-4A9A-AA2C-CCD748A3B0FE}" type="parTrans" cxnId="{EBD02CEE-2F88-4A5F-AFBE-E303A005DB6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E576F96-EF7C-41D4-8147-2D3397DE5CF0}" type="sibTrans" cxnId="{EBD02CEE-2F88-4A5F-AFBE-E303A005DB6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85C61D0-6C3C-4ECE-B686-14DD0131F32D}">
      <dgm:prSet phldrT="[Текст]" custT="1"/>
      <dgm:spPr>
        <a:xfrm>
          <a:off x="952233" y="2549682"/>
          <a:ext cx="5192660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</a:rPr>
            <a:t>АКТИВТЕРДІ БАСҚАРУ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CA53DAA9-85AA-42DA-B712-411891832BCC}" type="parTrans" cxnId="{86F7FA02-AFCD-45C7-982D-704BABFA915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9B2B927-E542-4432-8FE5-4855152A6FE6}" type="sibTrans" cxnId="{86F7FA02-AFCD-45C7-982D-704BABFA915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E2BC4E7-1B0A-442F-9A8C-9F6A112DC7D3}">
      <dgm:prSet phldrT="[Текст]" custT="1"/>
      <dgm:spPr>
        <a:xfrm>
          <a:off x="534609" y="3642512"/>
          <a:ext cx="5610284" cy="7284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charset="0"/>
            </a:rPr>
            <a:t>КӨШЕ САУДАСЫН ҰЙЫМДАСТЫРУ</a:t>
          </a:r>
          <a:endParaRPr lang="ru-RU" sz="1400" b="1" dirty="0">
            <a:solidFill>
              <a:srgbClr val="002060"/>
            </a:solidFill>
            <a:latin typeface="Arial" charset="0"/>
            <a:ea typeface=""/>
            <a:cs typeface=""/>
          </a:endParaRPr>
        </a:p>
      </dgm:t>
    </dgm:pt>
    <dgm:pt modelId="{929D5B8A-7236-480F-980B-7CFA4F35ED30}" type="parTrans" cxnId="{8D32B262-F3DD-4F9C-A44B-787AD703CFA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D0C152-A6C4-4090-8E6D-86EF2A410BA5}" type="sibTrans" cxnId="{8D32B262-F3DD-4F9C-A44B-787AD703CFA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EC40AE3-EB9E-4F0B-ACF2-050242571587}" type="pres">
      <dgm:prSet presAssocID="{D43FD870-974F-4ED9-980D-887A2878B9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69FE82-DBB2-4F9C-B28C-7FCAB77AD65A}" type="pres">
      <dgm:prSet presAssocID="{D43FD870-974F-4ED9-980D-887A2878B96C}" presName="Name1" presStyleCnt="0"/>
      <dgm:spPr/>
    </dgm:pt>
    <dgm:pt modelId="{8A2CB121-20D6-4907-9EC4-DF681A6C3BF8}" type="pres">
      <dgm:prSet presAssocID="{D43FD870-974F-4ED9-980D-887A2878B96C}" presName="cycle" presStyleCnt="0"/>
      <dgm:spPr/>
    </dgm:pt>
    <dgm:pt modelId="{B0D81E67-EE1E-4DC7-9E72-6A4496460510}" type="pres">
      <dgm:prSet presAssocID="{D43FD870-974F-4ED9-980D-887A2878B96C}" presName="srcNode" presStyleLbl="node1" presStyleIdx="0" presStyleCnt="4"/>
      <dgm:spPr/>
    </dgm:pt>
    <dgm:pt modelId="{AF229CA7-DB8A-4FB5-8959-DC613D62AC1F}" type="pres">
      <dgm:prSet presAssocID="{D43FD870-974F-4ED9-980D-887A2878B96C}" presName="conn" presStyleLbl="parChTrans1D2" presStyleIdx="0" presStyleCnt="1" custLinFactNeighborY="-448"/>
      <dgm:spPr/>
      <dgm:t>
        <a:bodyPr/>
        <a:lstStyle/>
        <a:p>
          <a:endParaRPr lang="ru-RU"/>
        </a:p>
      </dgm:t>
    </dgm:pt>
    <dgm:pt modelId="{9A46E7A0-E974-4BD1-8A10-4E6E6238BE07}" type="pres">
      <dgm:prSet presAssocID="{D43FD870-974F-4ED9-980D-887A2878B96C}" presName="extraNode" presStyleLbl="node1" presStyleIdx="0" presStyleCnt="4"/>
      <dgm:spPr/>
    </dgm:pt>
    <dgm:pt modelId="{25761E94-B10D-4D9F-8A5A-131469E9EF74}" type="pres">
      <dgm:prSet presAssocID="{D43FD870-974F-4ED9-980D-887A2878B96C}" presName="dstNode" presStyleLbl="node1" presStyleIdx="0" presStyleCnt="4"/>
      <dgm:spPr/>
    </dgm:pt>
    <dgm:pt modelId="{120B25A3-D815-4868-8D69-6ED9688EAEA8}" type="pres">
      <dgm:prSet presAssocID="{753F7DB8-A910-45DA-86F3-3699290198F5}" presName="text_1" presStyleLbl="node1" presStyleIdx="0" presStyleCnt="4" custScaleX="92932" custLinFactY="200000" custLinFactNeighborX="5714" custLinFactNeighborY="25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40A15-0004-46E8-B72C-1BC74C4DB3EE}" type="pres">
      <dgm:prSet presAssocID="{753F7DB8-A910-45DA-86F3-3699290198F5}" presName="accent_1" presStyleCnt="0"/>
      <dgm:spPr/>
    </dgm:pt>
    <dgm:pt modelId="{5870B4B5-B9B8-4C34-ACBC-7CB24233F301}" type="pres">
      <dgm:prSet presAssocID="{753F7DB8-A910-45DA-86F3-3699290198F5}" presName="accentRepeatNode" presStyleLbl="solidFgAcc1" presStyleIdx="0" presStyleCnt="4" custScaleX="100983" custScaleY="102510" custLinFactNeighborX="193" custLinFactNeighborY="95"/>
      <dgm:spPr>
        <a:xfrm>
          <a:off x="79342" y="272970"/>
          <a:ext cx="910533" cy="910533"/>
        </a:xfrm>
        <a:prstGeom prst="ellipse">
          <a:avLst/>
        </a:prstGeom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40E164A-8A8D-4CF7-831B-28B5B322C4F1}" type="pres">
      <dgm:prSet presAssocID="{DD28A354-2B04-406B-BBB9-DAD0B96B1A72}" presName="text_2" presStyleLbl="node1" presStyleIdx="1" presStyleCnt="4" custLinFactY="63020" custLinFactNeighborX="28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B3BFF-52C5-4283-BD5C-33354E6D4DCA}" type="pres">
      <dgm:prSet presAssocID="{DD28A354-2B04-406B-BBB9-DAD0B96B1A72}" presName="accent_2" presStyleCnt="0"/>
      <dgm:spPr/>
    </dgm:pt>
    <dgm:pt modelId="{CF8315D4-4E9E-4CB6-9990-35C110527046}" type="pres">
      <dgm:prSet presAssocID="{DD28A354-2B04-406B-BBB9-DAD0B96B1A72}" presName="accentRepeatNode" presStyleLbl="solidFgAcc1" presStyleIdx="1" presStyleCnt="4"/>
      <dgm:spPr>
        <a:xfrm>
          <a:off x="496966" y="1365800"/>
          <a:ext cx="910533" cy="910533"/>
        </a:xfrm>
        <a:prstGeom prst="ellipse">
          <a:avLst/>
        </a:prstGeom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8603F54-CD19-41D5-92B3-651018BB15A8}" type="pres">
      <dgm:prSet presAssocID="{C85C61D0-6C3C-4ECE-B686-14DD0131F32D}" presName="text_3" presStyleLbl="node1" presStyleIdx="2" presStyleCnt="4" custLinFactY="-63949" custLinFactNeighborX="20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1F8-2E92-4759-9A25-4776CF0B823F}" type="pres">
      <dgm:prSet presAssocID="{C85C61D0-6C3C-4ECE-B686-14DD0131F32D}" presName="accent_3" presStyleCnt="0"/>
      <dgm:spPr/>
    </dgm:pt>
    <dgm:pt modelId="{148F6672-379A-4501-9EE2-42098831D978}" type="pres">
      <dgm:prSet presAssocID="{C85C61D0-6C3C-4ECE-B686-14DD0131F32D}" presName="accentRepeatNode" presStyleLbl="solidFgAcc1" presStyleIdx="2" presStyleCnt="4"/>
      <dgm:spPr>
        <a:xfrm>
          <a:off x="496966" y="2458629"/>
          <a:ext cx="910533" cy="9105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55EF8B4-D580-4684-9C7D-B4B782F4DB5B}" type="pres">
      <dgm:prSet presAssocID="{5E2BC4E7-1B0A-442F-9A8C-9F6A112DC7D3}" presName="text_4" presStyleLbl="node1" presStyleIdx="3" presStyleCnt="4" custScaleX="89799" custLinFactY="-200000" custLinFactNeighborX="-2578" custLinFactNeighborY="-26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E88E-9094-4EF4-A6ED-1CA4819046C6}" type="pres">
      <dgm:prSet presAssocID="{5E2BC4E7-1B0A-442F-9A8C-9F6A112DC7D3}" presName="accent_4" presStyleCnt="0"/>
      <dgm:spPr/>
    </dgm:pt>
    <dgm:pt modelId="{5E0FE625-5159-4EC0-8A06-E1E8695EFCDE}" type="pres">
      <dgm:prSet presAssocID="{5E2BC4E7-1B0A-442F-9A8C-9F6A112DC7D3}" presName="accentRepeatNode" presStyleLbl="solidFgAcc1" presStyleIdx="3" presStyleCnt="4"/>
      <dgm:spPr>
        <a:xfrm>
          <a:off x="79342" y="3551458"/>
          <a:ext cx="910533" cy="9105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EBD02CEE-2F88-4A5F-AFBE-E303A005DB63}" srcId="{D43FD870-974F-4ED9-980D-887A2878B96C}" destId="{DD28A354-2B04-406B-BBB9-DAD0B96B1A72}" srcOrd="1" destOrd="0" parTransId="{3D002B9A-5BBA-4A9A-AA2C-CCD748A3B0FE}" sibTransId="{4E576F96-EF7C-41D4-8147-2D3397DE5CF0}"/>
    <dgm:cxn modelId="{DC47C296-ABAB-4179-9693-77CF21B37BC1}" type="presOf" srcId="{92D1BC4C-FC42-4DCE-A3FF-58D79B9BA3A7}" destId="{AF229CA7-DB8A-4FB5-8959-DC613D62AC1F}" srcOrd="0" destOrd="0" presId="urn:microsoft.com/office/officeart/2008/layout/VerticalCurvedList"/>
    <dgm:cxn modelId="{3E17920E-056D-4C61-A67C-44ECB520275B}" type="presOf" srcId="{C85C61D0-6C3C-4ECE-B686-14DD0131F32D}" destId="{58603F54-CD19-41D5-92B3-651018BB15A8}" srcOrd="0" destOrd="0" presId="urn:microsoft.com/office/officeart/2008/layout/VerticalCurvedList"/>
    <dgm:cxn modelId="{50EC59BA-A3D2-4733-BEF4-2EC8B417AAE9}" type="presOf" srcId="{5E2BC4E7-1B0A-442F-9A8C-9F6A112DC7D3}" destId="{155EF8B4-D580-4684-9C7D-B4B782F4DB5B}" srcOrd="0" destOrd="0" presId="urn:microsoft.com/office/officeart/2008/layout/VerticalCurvedList"/>
    <dgm:cxn modelId="{6FBAAA6D-D4C0-4A2A-9373-BBFA5461EAFD}" srcId="{D43FD870-974F-4ED9-980D-887A2878B96C}" destId="{753F7DB8-A910-45DA-86F3-3699290198F5}" srcOrd="0" destOrd="0" parTransId="{CCCB9782-44B7-42A0-86C9-CFB9DE8D012A}" sibTransId="{92D1BC4C-FC42-4DCE-A3FF-58D79B9BA3A7}"/>
    <dgm:cxn modelId="{3C436D3C-7520-4C29-A6D6-4659F04B3504}" type="presOf" srcId="{D43FD870-974F-4ED9-980D-887A2878B96C}" destId="{AEC40AE3-EB9E-4F0B-ACF2-050242571587}" srcOrd="0" destOrd="0" presId="urn:microsoft.com/office/officeart/2008/layout/VerticalCurvedList"/>
    <dgm:cxn modelId="{8D32B262-F3DD-4F9C-A44B-787AD703CFA6}" srcId="{D43FD870-974F-4ED9-980D-887A2878B96C}" destId="{5E2BC4E7-1B0A-442F-9A8C-9F6A112DC7D3}" srcOrd="3" destOrd="0" parTransId="{929D5B8A-7236-480F-980B-7CFA4F35ED30}" sibTransId="{42D0C152-A6C4-4090-8E6D-86EF2A410BA5}"/>
    <dgm:cxn modelId="{86F7FA02-AFCD-45C7-982D-704BABFA915A}" srcId="{D43FD870-974F-4ED9-980D-887A2878B96C}" destId="{C85C61D0-6C3C-4ECE-B686-14DD0131F32D}" srcOrd="2" destOrd="0" parTransId="{CA53DAA9-85AA-42DA-B712-411891832BCC}" sibTransId="{E9B2B927-E542-4432-8FE5-4855152A6FE6}"/>
    <dgm:cxn modelId="{EFD61A18-BC38-478F-87C6-5F61541AAB3C}" type="presOf" srcId="{DD28A354-2B04-406B-BBB9-DAD0B96B1A72}" destId="{B40E164A-8A8D-4CF7-831B-28B5B322C4F1}" srcOrd="0" destOrd="0" presId="urn:microsoft.com/office/officeart/2008/layout/VerticalCurvedList"/>
    <dgm:cxn modelId="{53431DC2-1DEE-4E40-8E8C-A08CB48359CA}" type="presOf" srcId="{753F7DB8-A910-45DA-86F3-3699290198F5}" destId="{120B25A3-D815-4868-8D69-6ED9688EAEA8}" srcOrd="0" destOrd="0" presId="urn:microsoft.com/office/officeart/2008/layout/VerticalCurvedList"/>
    <dgm:cxn modelId="{72539325-21E3-4F15-B70A-D2C29BCAC54A}" type="presParOf" srcId="{AEC40AE3-EB9E-4F0B-ACF2-050242571587}" destId="{9E69FE82-DBB2-4F9C-B28C-7FCAB77AD65A}" srcOrd="0" destOrd="0" presId="urn:microsoft.com/office/officeart/2008/layout/VerticalCurvedList"/>
    <dgm:cxn modelId="{A5BFFDD5-0C7D-43DE-9A21-AB305E4C762C}" type="presParOf" srcId="{9E69FE82-DBB2-4F9C-B28C-7FCAB77AD65A}" destId="{8A2CB121-20D6-4907-9EC4-DF681A6C3BF8}" srcOrd="0" destOrd="0" presId="urn:microsoft.com/office/officeart/2008/layout/VerticalCurvedList"/>
    <dgm:cxn modelId="{4322BEE9-0DDA-4B80-8094-BEEE61615B22}" type="presParOf" srcId="{8A2CB121-20D6-4907-9EC4-DF681A6C3BF8}" destId="{B0D81E67-EE1E-4DC7-9E72-6A4496460510}" srcOrd="0" destOrd="0" presId="urn:microsoft.com/office/officeart/2008/layout/VerticalCurvedList"/>
    <dgm:cxn modelId="{C0E89294-7487-43DC-BA6A-BA8B89EF721C}" type="presParOf" srcId="{8A2CB121-20D6-4907-9EC4-DF681A6C3BF8}" destId="{AF229CA7-DB8A-4FB5-8959-DC613D62AC1F}" srcOrd="1" destOrd="0" presId="urn:microsoft.com/office/officeart/2008/layout/VerticalCurvedList"/>
    <dgm:cxn modelId="{ED4D4E57-9A37-406D-83F4-9CE2EEE5E85A}" type="presParOf" srcId="{8A2CB121-20D6-4907-9EC4-DF681A6C3BF8}" destId="{9A46E7A0-E974-4BD1-8A10-4E6E6238BE07}" srcOrd="2" destOrd="0" presId="urn:microsoft.com/office/officeart/2008/layout/VerticalCurvedList"/>
    <dgm:cxn modelId="{00B36F78-B181-43B7-923C-BB4ACD0E299B}" type="presParOf" srcId="{8A2CB121-20D6-4907-9EC4-DF681A6C3BF8}" destId="{25761E94-B10D-4D9F-8A5A-131469E9EF74}" srcOrd="3" destOrd="0" presId="urn:microsoft.com/office/officeart/2008/layout/VerticalCurvedList"/>
    <dgm:cxn modelId="{1BA76787-C50F-4E4A-899B-DA5899F9B6CB}" type="presParOf" srcId="{9E69FE82-DBB2-4F9C-B28C-7FCAB77AD65A}" destId="{120B25A3-D815-4868-8D69-6ED9688EAEA8}" srcOrd="1" destOrd="0" presId="urn:microsoft.com/office/officeart/2008/layout/VerticalCurvedList"/>
    <dgm:cxn modelId="{C1E80D7F-1C87-4AF5-B634-C47A0F0F2D17}" type="presParOf" srcId="{9E69FE82-DBB2-4F9C-B28C-7FCAB77AD65A}" destId="{A1B40A15-0004-46E8-B72C-1BC74C4DB3EE}" srcOrd="2" destOrd="0" presId="urn:microsoft.com/office/officeart/2008/layout/VerticalCurvedList"/>
    <dgm:cxn modelId="{DFA158D8-01D5-4734-BFEB-6641B81AA87B}" type="presParOf" srcId="{A1B40A15-0004-46E8-B72C-1BC74C4DB3EE}" destId="{5870B4B5-B9B8-4C34-ACBC-7CB24233F301}" srcOrd="0" destOrd="0" presId="urn:microsoft.com/office/officeart/2008/layout/VerticalCurvedList"/>
    <dgm:cxn modelId="{10F24D1F-1E61-4784-B5E5-BCA09E56EDFF}" type="presParOf" srcId="{9E69FE82-DBB2-4F9C-B28C-7FCAB77AD65A}" destId="{B40E164A-8A8D-4CF7-831B-28B5B322C4F1}" srcOrd="3" destOrd="0" presId="urn:microsoft.com/office/officeart/2008/layout/VerticalCurvedList"/>
    <dgm:cxn modelId="{38872520-8CB7-4710-9040-DDA038BFAADA}" type="presParOf" srcId="{9E69FE82-DBB2-4F9C-B28C-7FCAB77AD65A}" destId="{0B0B3BFF-52C5-4283-BD5C-33354E6D4DCA}" srcOrd="4" destOrd="0" presId="urn:microsoft.com/office/officeart/2008/layout/VerticalCurvedList"/>
    <dgm:cxn modelId="{6409C3F1-3F81-4644-8EFD-66F295E4D953}" type="presParOf" srcId="{0B0B3BFF-52C5-4283-BD5C-33354E6D4DCA}" destId="{CF8315D4-4E9E-4CB6-9990-35C110527046}" srcOrd="0" destOrd="0" presId="urn:microsoft.com/office/officeart/2008/layout/VerticalCurvedList"/>
    <dgm:cxn modelId="{BCBB7D33-9966-4C93-AB06-13F07B16B89B}" type="presParOf" srcId="{9E69FE82-DBB2-4F9C-B28C-7FCAB77AD65A}" destId="{58603F54-CD19-41D5-92B3-651018BB15A8}" srcOrd="5" destOrd="0" presId="urn:microsoft.com/office/officeart/2008/layout/VerticalCurvedList"/>
    <dgm:cxn modelId="{DE485A8E-528C-403A-92AD-8A54EF6B7792}" type="presParOf" srcId="{9E69FE82-DBB2-4F9C-B28C-7FCAB77AD65A}" destId="{AA1A41F8-2E92-4759-9A25-4776CF0B823F}" srcOrd="6" destOrd="0" presId="urn:microsoft.com/office/officeart/2008/layout/VerticalCurvedList"/>
    <dgm:cxn modelId="{A52113A3-6D17-4F54-9E0E-D0CF1F597406}" type="presParOf" srcId="{AA1A41F8-2E92-4759-9A25-4776CF0B823F}" destId="{148F6672-379A-4501-9EE2-42098831D978}" srcOrd="0" destOrd="0" presId="urn:microsoft.com/office/officeart/2008/layout/VerticalCurvedList"/>
    <dgm:cxn modelId="{136926E3-100C-434A-89A4-530928A7B7C3}" type="presParOf" srcId="{9E69FE82-DBB2-4F9C-B28C-7FCAB77AD65A}" destId="{155EF8B4-D580-4684-9C7D-B4B782F4DB5B}" srcOrd="7" destOrd="0" presId="urn:microsoft.com/office/officeart/2008/layout/VerticalCurvedList"/>
    <dgm:cxn modelId="{3D072061-3D5E-4842-A18B-6C94A5468FE1}" type="presParOf" srcId="{9E69FE82-DBB2-4F9C-B28C-7FCAB77AD65A}" destId="{27A0E88E-9094-4EF4-A6ED-1CA4819046C6}" srcOrd="8" destOrd="0" presId="urn:microsoft.com/office/officeart/2008/layout/VerticalCurvedList"/>
    <dgm:cxn modelId="{F9929B3C-4C97-4F80-B09B-B26EC28BF59E}" type="presParOf" srcId="{27A0E88E-9094-4EF4-A6ED-1CA4819046C6}" destId="{5E0FE625-5159-4EC0-8A06-E1E8695EFCD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9CA7-DB8A-4FB5-8959-DC613D62AC1F}">
      <dsp:nvSpPr>
        <dsp:cNvPr id="0" name=""/>
        <dsp:cNvSpPr/>
      </dsp:nvSpPr>
      <dsp:spPr>
        <a:xfrm>
          <a:off x="-4273060" y="-678374"/>
          <a:ext cx="5091164" cy="509116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B25A3-D815-4868-8D69-6ED9688EAEA8}">
      <dsp:nvSpPr>
        <dsp:cNvPr id="0" name=""/>
        <dsp:cNvSpPr/>
      </dsp:nvSpPr>
      <dsp:spPr>
        <a:xfrm>
          <a:off x="754753" y="2955350"/>
          <a:ext cx="3621636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</a:rPr>
            <a:t>АЗЫҚ-ТҮЛІК ҚАУІПСІЗДІГІН ҚАМТАМАСЫЗ ЕТУ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754753" y="2955350"/>
        <a:ext cx="3621636" cy="581520"/>
      </dsp:txXfrm>
    </dsp:sp>
    <dsp:sp modelId="{5870B4B5-B9B8-4C34-ACBC-7CB24233F301}">
      <dsp:nvSpPr>
        <dsp:cNvPr id="0" name=""/>
        <dsp:cNvSpPr/>
      </dsp:nvSpPr>
      <dsp:spPr>
        <a:xfrm>
          <a:off x="62986" y="209486"/>
          <a:ext cx="734045" cy="745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E164A-8A8D-4CF7-831B-28B5B322C4F1}">
      <dsp:nvSpPr>
        <dsp:cNvPr id="0" name=""/>
        <dsp:cNvSpPr/>
      </dsp:nvSpPr>
      <dsp:spPr>
        <a:xfrm>
          <a:off x="812707" y="2111034"/>
          <a:ext cx="3563682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</a:rPr>
            <a:t>ИНВЕСТИЦИЯЛЫҚ ЖОБАЛАРДЫ ІСКЕ АСЫРУ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812707" y="2111034"/>
        <a:ext cx="3563682" cy="581520"/>
      </dsp:txXfrm>
    </dsp:sp>
    <dsp:sp modelId="{CF8315D4-4E9E-4CB6-9990-35C110527046}">
      <dsp:nvSpPr>
        <dsp:cNvPr id="0" name=""/>
        <dsp:cNvSpPr/>
      </dsp:nvSpPr>
      <dsp:spPr>
        <a:xfrm>
          <a:off x="398555" y="1090350"/>
          <a:ext cx="726900" cy="72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03F54-CD19-41D5-92B3-651018BB15A8}">
      <dsp:nvSpPr>
        <dsp:cNvPr id="0" name=""/>
        <dsp:cNvSpPr/>
      </dsp:nvSpPr>
      <dsp:spPr>
        <a:xfrm>
          <a:off x="812707" y="1082075"/>
          <a:ext cx="3563682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</a:rPr>
            <a:t>АКТИВТЕРДІ БАСҚАРУ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812707" y="1082075"/>
        <a:ext cx="3563682" cy="581520"/>
      </dsp:txXfrm>
    </dsp:sp>
    <dsp:sp modelId="{148F6672-379A-4501-9EE2-42098831D978}">
      <dsp:nvSpPr>
        <dsp:cNvPr id="0" name=""/>
        <dsp:cNvSpPr/>
      </dsp:nvSpPr>
      <dsp:spPr>
        <a:xfrm>
          <a:off x="398555" y="1962782"/>
          <a:ext cx="726900" cy="726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EF8B4-D580-4684-9C7D-B4B782F4DB5B}">
      <dsp:nvSpPr>
        <dsp:cNvPr id="0" name=""/>
        <dsp:cNvSpPr/>
      </dsp:nvSpPr>
      <dsp:spPr>
        <a:xfrm>
          <a:off x="526910" y="180381"/>
          <a:ext cx="3499540" cy="5815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58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charset="0"/>
            </a:rPr>
            <a:t>КӨШЕ САУДАСЫН ҰЙЫМДАСТЫРУ</a:t>
          </a:r>
          <a:endParaRPr lang="ru-RU" sz="1400" b="1" kern="1200" dirty="0">
            <a:solidFill>
              <a:srgbClr val="002060"/>
            </a:solidFill>
            <a:latin typeface="Arial" charset="0"/>
            <a:ea typeface=""/>
            <a:cs typeface=""/>
          </a:endParaRPr>
        </a:p>
      </dsp:txBody>
      <dsp:txXfrm>
        <a:off x="526910" y="180381"/>
        <a:ext cx="3499540" cy="581520"/>
      </dsp:txXfrm>
    </dsp:sp>
    <dsp:sp modelId="{5E0FE625-5159-4EC0-8A06-E1E8695EFCDE}">
      <dsp:nvSpPr>
        <dsp:cNvPr id="0" name=""/>
        <dsp:cNvSpPr/>
      </dsp:nvSpPr>
      <dsp:spPr>
        <a:xfrm>
          <a:off x="65156" y="2835213"/>
          <a:ext cx="726900" cy="7269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3498DB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8B2A-4309-4DA3-9BAF-391C3E54669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A85C2-9B3B-437B-BF6B-17C457EA8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758A-0292-498E-90BF-E2212832CC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0B962-95A4-49CF-8F44-37423E7CCA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7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C71E2-9A76-4059-A0E5-CC9A8B437D88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120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3FAE7-23C3-4991-A841-44CA8F0DB1F8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785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3FAE7-23C3-4991-A841-44CA8F0DB1F8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007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C71E2-9A76-4059-A0E5-CC9A8B437D88}" type="slidenum"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856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D2378-8065-412D-B9C7-96F485647D1D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65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F1A43-56DE-4D99-8AC1-509F0223043F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5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84B18-33AD-485D-A971-879214B2E416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58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20440" y="3180587"/>
            <a:ext cx="5844540" cy="748665"/>
          </a:xfrm>
          <a:custGeom>
            <a:avLst/>
            <a:gdLst/>
            <a:ahLst/>
            <a:cxnLst/>
            <a:rect l="l" t="t" r="r" b="b"/>
            <a:pathLst>
              <a:path w="5844540" h="748664">
                <a:moveTo>
                  <a:pt x="5844540" y="395224"/>
                </a:moveTo>
                <a:lnTo>
                  <a:pt x="5838977" y="367753"/>
                </a:lnTo>
                <a:lnTo>
                  <a:pt x="5823851" y="345300"/>
                </a:lnTo>
                <a:lnTo>
                  <a:pt x="5801398" y="330174"/>
                </a:lnTo>
                <a:lnTo>
                  <a:pt x="5773928" y="324612"/>
                </a:lnTo>
                <a:lnTo>
                  <a:pt x="3459315" y="324612"/>
                </a:lnTo>
                <a:lnTo>
                  <a:pt x="3459480" y="323850"/>
                </a:lnTo>
                <a:lnTo>
                  <a:pt x="3459480" y="64770"/>
                </a:lnTo>
                <a:lnTo>
                  <a:pt x="3454387" y="39547"/>
                </a:lnTo>
                <a:lnTo>
                  <a:pt x="3440519" y="18961"/>
                </a:lnTo>
                <a:lnTo>
                  <a:pt x="3419932" y="5092"/>
                </a:lnTo>
                <a:lnTo>
                  <a:pt x="3394710" y="0"/>
                </a:lnTo>
                <a:lnTo>
                  <a:pt x="2266950" y="0"/>
                </a:lnTo>
                <a:lnTo>
                  <a:pt x="2241715" y="5092"/>
                </a:lnTo>
                <a:lnTo>
                  <a:pt x="2221128" y="18961"/>
                </a:lnTo>
                <a:lnTo>
                  <a:pt x="2207260" y="39547"/>
                </a:lnTo>
                <a:lnTo>
                  <a:pt x="2202180" y="64770"/>
                </a:lnTo>
                <a:lnTo>
                  <a:pt x="2202180" y="323850"/>
                </a:lnTo>
                <a:lnTo>
                  <a:pt x="2202332" y="324612"/>
                </a:lnTo>
                <a:lnTo>
                  <a:pt x="70612" y="324612"/>
                </a:lnTo>
                <a:lnTo>
                  <a:pt x="43129" y="330174"/>
                </a:lnTo>
                <a:lnTo>
                  <a:pt x="20675" y="345300"/>
                </a:lnTo>
                <a:lnTo>
                  <a:pt x="5549" y="367753"/>
                </a:lnTo>
                <a:lnTo>
                  <a:pt x="0" y="395224"/>
                </a:lnTo>
                <a:lnTo>
                  <a:pt x="0" y="677672"/>
                </a:lnTo>
                <a:lnTo>
                  <a:pt x="5549" y="705154"/>
                </a:lnTo>
                <a:lnTo>
                  <a:pt x="20675" y="727608"/>
                </a:lnTo>
                <a:lnTo>
                  <a:pt x="43129" y="742734"/>
                </a:lnTo>
                <a:lnTo>
                  <a:pt x="70612" y="748284"/>
                </a:lnTo>
                <a:lnTo>
                  <a:pt x="5773928" y="748284"/>
                </a:lnTo>
                <a:lnTo>
                  <a:pt x="5801398" y="742734"/>
                </a:lnTo>
                <a:lnTo>
                  <a:pt x="5823851" y="727608"/>
                </a:lnTo>
                <a:lnTo>
                  <a:pt x="5838977" y="705154"/>
                </a:lnTo>
                <a:lnTo>
                  <a:pt x="5844540" y="677672"/>
                </a:lnTo>
                <a:lnTo>
                  <a:pt x="5844540" y="39522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2788" y="1348739"/>
            <a:ext cx="1616964" cy="16703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169920" y="3928871"/>
            <a:ext cx="6438900" cy="379730"/>
          </a:xfrm>
          <a:custGeom>
            <a:avLst/>
            <a:gdLst/>
            <a:ahLst/>
            <a:cxnLst/>
            <a:rect l="l" t="t" r="r" b="b"/>
            <a:pathLst>
              <a:path w="6438900" h="379729">
                <a:moveTo>
                  <a:pt x="6375654" y="0"/>
                </a:moveTo>
                <a:lnTo>
                  <a:pt x="63246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5"/>
                </a:lnTo>
                <a:lnTo>
                  <a:pt x="0" y="316229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6" y="379475"/>
                </a:lnTo>
                <a:lnTo>
                  <a:pt x="6375654" y="379475"/>
                </a:lnTo>
                <a:lnTo>
                  <a:pt x="6400270" y="374505"/>
                </a:lnTo>
                <a:lnTo>
                  <a:pt x="6420373" y="360949"/>
                </a:lnTo>
                <a:lnTo>
                  <a:pt x="6433929" y="340846"/>
                </a:lnTo>
                <a:lnTo>
                  <a:pt x="6438900" y="316229"/>
                </a:lnTo>
                <a:lnTo>
                  <a:pt x="6438900" y="63245"/>
                </a:lnTo>
                <a:lnTo>
                  <a:pt x="6433929" y="38629"/>
                </a:lnTo>
                <a:lnTo>
                  <a:pt x="6420373" y="18526"/>
                </a:lnTo>
                <a:lnTo>
                  <a:pt x="6400270" y="4970"/>
                </a:lnTo>
                <a:lnTo>
                  <a:pt x="637565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2A2B1-76FB-41D3-8134-6376572C9989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89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3F06C-B261-4212-9CF4-09932E6C0ED5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51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4F665-ED4C-4B7F-9947-2D2634EC3CF5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AAB1-0842-4882-8B78-9B03FB72B3D5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83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4CCDC-6278-46F9-B05F-3000DE7CB93E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282EA-8B53-4B52-8A87-A0A24CA66CA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496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3900" y="3157220"/>
            <a:ext cx="618934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98F97-79BF-4435-9489-50225F5F1CEB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85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4.jpg"/><Relationship Id="rId5" Type="http://schemas.openxmlformats.org/officeDocument/2006/relationships/image" Target="../media/image19.png"/><Relationship Id="rId10" Type="http://schemas.openxmlformats.org/officeDocument/2006/relationships/image" Target="../media/image3.jpe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549385"/>
            <a:ext cx="12192000" cy="35825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030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479" y="1618555"/>
            <a:ext cx="2325531" cy="3579851"/>
          </a:xfrm>
          <a:prstGeom prst="chevron">
            <a:avLst>
              <a:gd name="adj" fmla="val 471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</p:spPr>
      </p:pic>
      <p:pic>
        <p:nvPicPr>
          <p:cNvPr id="1032" name="Picture 8" descr="Цены на продовольственные товары выросли на 9,7% за год | Inbusiness.k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r="17132"/>
          <a:stretch/>
        </p:blipFill>
        <p:spPr bwMode="auto">
          <a:xfrm flipH="1">
            <a:off x="6765747" y="1617727"/>
            <a:ext cx="2426427" cy="3580680"/>
          </a:xfrm>
          <a:prstGeom prst="chevron">
            <a:avLst>
              <a:gd name="adj" fmla="val 45446"/>
            </a:avLst>
          </a:prstGeom>
          <a:solidFill>
            <a:schemeClr val="accen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036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r="24404"/>
          <a:stretch/>
        </p:blipFill>
        <p:spPr bwMode="auto">
          <a:xfrm flipH="1">
            <a:off x="9677404" y="1617726"/>
            <a:ext cx="2514596" cy="3580680"/>
          </a:xfrm>
          <a:prstGeom prst="homePlate">
            <a:avLst>
              <a:gd name="adj" fmla="val 4171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" y="1799222"/>
            <a:ext cx="734663" cy="1023149"/>
          </a:xfrm>
          <a:prstGeom prst="rect">
            <a:avLst/>
          </a:prstGeom>
        </p:spPr>
      </p:pic>
      <p:sp>
        <p:nvSpPr>
          <p:cNvPr id="13" name="object 6"/>
          <p:cNvSpPr/>
          <p:nvPr/>
        </p:nvSpPr>
        <p:spPr>
          <a:xfrm>
            <a:off x="279379" y="337769"/>
            <a:ext cx="828675" cy="846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1519" y="2908096"/>
            <a:ext cx="403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АҚ «ӘКК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ASTANA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25340" y="6176683"/>
            <a:ext cx="604611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Segoe UI Light" panose="020B0502040204020203" pitchFamily="34" charset="0"/>
              </a:rPr>
              <a:t>Астана, </a:t>
            </a:r>
            <a:r>
              <a:rPr lang="ru-RU" sz="1600" kern="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cs typeface="Segoe UI Light" panose="020B0502040204020203" pitchFamily="34" charset="0"/>
              </a:rPr>
              <a:t>с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Segoe UI Light" panose="020B0502040204020203" pitchFamily="34" charset="0"/>
              </a:rPr>
              <a:t>әуір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Segoe UI Light" panose="020B0502040204020203" pitchFamily="34" charset="0"/>
              </a:rPr>
              <a:t> 2024 ж.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4" y="77689"/>
            <a:ext cx="571568" cy="836712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248400" y="1371600"/>
            <a:ext cx="0" cy="5105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54962" y="1663550"/>
            <a:ext cx="49122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Инвестициялық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жобаларды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іске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асыру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үшін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жер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учаскелерін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беру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бөлігінде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қолданыстағы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заңнамаға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өзгерістер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енгізу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501" y="115849"/>
            <a:ext cx="8847787" cy="4408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40" name="Прямоугольник 2">
            <a:extLst>
              <a:ext uri="{FF2B5EF4-FFF2-40B4-BE49-F238E27FC236}">
                <a16:creationId xmlns:a16="http://schemas.microsoft.com/office/drawing/2014/main" id="{54D0D80F-8E9F-6001-EA43-36909DCB119B}"/>
              </a:ext>
            </a:extLst>
          </p:cNvPr>
          <p:cNvSpPr/>
          <p:nvPr/>
        </p:nvSpPr>
        <p:spPr>
          <a:xfrm>
            <a:off x="83501" y="8543"/>
            <a:ext cx="8879211" cy="590123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Gotham Pro" panose="02000503040000020004" pitchFamily="2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ӘКК </a:t>
            </a:r>
            <a:r>
              <a:rPr lang="ru-RU" sz="2400" b="1" dirty="0" err="1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тиімділігі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1704" y="1800403"/>
            <a:ext cx="4983970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2023 ЖЫЛДЫҢ ҚОРЫТЫНДЫСЫ БОЙЫНША ДИВИДЕНДТЕР ТӨЛЕУ ЖОСПАРЛАНУДА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567149" y="1170945"/>
            <a:ext cx="9739" cy="503369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11709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8" y="4467526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" y="5785987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1010009" y="3097463"/>
            <a:ext cx="4979997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ҚАЛАҒА 1 ТРЛН ЖЕКЕ ИНВЕСТИЦИЯ ТАРТЫЛДЫ. </a:t>
            </a:r>
            <a:r>
              <a:rPr lang="ru-RU" sz="1400" b="1" kern="0" dirty="0" err="1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Теңге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pic>
        <p:nvPicPr>
          <p:cNvPr id="1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" y="207789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31097" y="1186038"/>
            <a:ext cx="4357695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ӘКК ҚЫЗМЕТІ ӨЗ ҚАРАЖАТЫ ЕСЕБІНЕН ЖҮЗЕГЕ АСЫРЫЛАДЫ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0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25300" y="4392863"/>
            <a:ext cx="4714264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ӘКІМДІКПЕН БІРЛЕСІП ӘЛЕУМЕТТІК БАҒДАРЛАМАЛАРДЫ ІСКЕ АСЫРАДЫ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1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11" y="3707063"/>
            <a:ext cx="4983971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ӘКК ХАЛЫҚТЫҢ ӘЛЕУМЕТТІК ОСАЛ ТОПТАРЫНА ҚОЛДАУ КӨРСЕТЕДІ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4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09" y="5840663"/>
            <a:ext cx="4983971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ӘМАТ БАҒАСЫН ТЕЖЕУ ЖӨНІНДЕГІ БАҒДАРЛАМАҒА ТИІМДІ ҚАТЫСУ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5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10010" y="4989306"/>
            <a:ext cx="4983971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ШОБ ҚОЛДАУЫН ЖҮЗЕГЕ АСЫРАДЫ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6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1021357" y="2487863"/>
            <a:ext cx="4995283" cy="560137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2023 ЖЫЛҒА 746 МЛН ТЕҢГЕ КӨЛЕМІНДЕ САЛЫҚ ТӨЛЕНДІ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7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1010010" y="5410200"/>
            <a:ext cx="5407904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ШОБ ҚЫЗМЕТІ ҮШІН ЖҰМЫС ОРЫНДАРЫ ҚҰРЫЛДЫ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69821" y="1143217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34200" y="1193316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АШЫҚ СҰРАҚТАР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60671" y="3060239"/>
            <a:ext cx="4912224" cy="69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Шағын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несиелеу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бөлігінде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қаланың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ШОБ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қолдау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үшін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МҚҰ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құру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325745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11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53270" y="4152055"/>
            <a:ext cx="4912224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Ірі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ШОБ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жобаларын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қаржылық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</a:rPr>
              <a:t>қолдау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6616502" y="1751273"/>
            <a:ext cx="9739" cy="312552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3" y="1905000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7" y="31772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7" y="423287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2971800"/>
            <a:ext cx="9144000" cy="923330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Назарларыңызға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рақмет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90575"/>
            <a:ext cx="734663" cy="1023149"/>
          </a:xfrm>
          <a:prstGeom prst="rect">
            <a:avLst/>
          </a:prstGeom>
        </p:spPr>
      </p:pic>
      <p:sp>
        <p:nvSpPr>
          <p:cNvPr id="4" name="object 6"/>
          <p:cNvSpPr/>
          <p:nvPr/>
        </p:nvSpPr>
        <p:spPr>
          <a:xfrm>
            <a:off x="279379" y="337769"/>
            <a:ext cx="828675" cy="846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282EA-8B53-4B52-8A87-A0A24CA66CA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61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509205" y="3695577"/>
            <a:ext cx="580009" cy="1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22267" y="3896674"/>
            <a:ext cx="10988612" cy="40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10915"/>
              </p:ext>
            </p:extLst>
          </p:nvPr>
        </p:nvGraphicFramePr>
        <p:xfrm>
          <a:off x="131843" y="4235480"/>
          <a:ext cx="11815437" cy="2257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6911">
                  <a:extLst>
                    <a:ext uri="{9D8B030D-6E8A-4147-A177-3AD203B41FA5}">
                      <a16:colId xmlns:a16="http://schemas.microsoft.com/office/drawing/2014/main" val="4256647348"/>
                    </a:ext>
                  </a:extLst>
                </a:gridCol>
                <a:gridCol w="684437">
                  <a:extLst>
                    <a:ext uri="{9D8B030D-6E8A-4147-A177-3AD203B41FA5}">
                      <a16:colId xmlns:a16="http://schemas.microsoft.com/office/drawing/2014/main" val="3760175289"/>
                    </a:ext>
                  </a:extLst>
                </a:gridCol>
                <a:gridCol w="1574955">
                  <a:extLst>
                    <a:ext uri="{9D8B030D-6E8A-4147-A177-3AD203B41FA5}">
                      <a16:colId xmlns:a16="http://schemas.microsoft.com/office/drawing/2014/main" val="1997933589"/>
                    </a:ext>
                  </a:extLst>
                </a:gridCol>
                <a:gridCol w="1410713">
                  <a:extLst>
                    <a:ext uri="{9D8B030D-6E8A-4147-A177-3AD203B41FA5}">
                      <a16:colId xmlns:a16="http://schemas.microsoft.com/office/drawing/2014/main" val="2178694907"/>
                    </a:ext>
                  </a:extLst>
                </a:gridCol>
                <a:gridCol w="1150521">
                  <a:extLst>
                    <a:ext uri="{9D8B030D-6E8A-4147-A177-3AD203B41FA5}">
                      <a16:colId xmlns:a16="http://schemas.microsoft.com/office/drawing/2014/main" val="564227411"/>
                    </a:ext>
                  </a:extLst>
                </a:gridCol>
                <a:gridCol w="1659297">
                  <a:extLst>
                    <a:ext uri="{9D8B030D-6E8A-4147-A177-3AD203B41FA5}">
                      <a16:colId xmlns:a16="http://schemas.microsoft.com/office/drawing/2014/main" val="2083532158"/>
                    </a:ext>
                  </a:extLst>
                </a:gridCol>
                <a:gridCol w="1066955">
                  <a:extLst>
                    <a:ext uri="{9D8B030D-6E8A-4147-A177-3AD203B41FA5}">
                      <a16:colId xmlns:a16="http://schemas.microsoft.com/office/drawing/2014/main" val="2481176662"/>
                    </a:ext>
                  </a:extLst>
                </a:gridCol>
                <a:gridCol w="871839">
                  <a:extLst>
                    <a:ext uri="{9D8B030D-6E8A-4147-A177-3AD203B41FA5}">
                      <a16:colId xmlns:a16="http://schemas.microsoft.com/office/drawing/2014/main" val="2449842563"/>
                    </a:ext>
                  </a:extLst>
                </a:gridCol>
                <a:gridCol w="1189809">
                  <a:extLst>
                    <a:ext uri="{9D8B030D-6E8A-4147-A177-3AD203B41FA5}">
                      <a16:colId xmlns:a16="http://schemas.microsoft.com/office/drawing/2014/main" val="2369987784"/>
                    </a:ext>
                  </a:extLst>
                </a:gridCol>
              </a:tblGrid>
              <a:tr h="840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Атауы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Аудан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ЖУ, 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</a:rPr>
                        <a:t>Жалдау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құқығының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кадастрлық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құны</a:t>
                      </a:r>
                      <a:r>
                        <a:rPr lang="ru-RU" sz="1100" b="1" u="none" strike="noStrike" dirty="0" smtClean="0">
                          <a:effectLst/>
                        </a:rPr>
                        <a:t>,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теңге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ӘКК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арқылы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жалға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алу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құқығының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құны</a:t>
                      </a:r>
                      <a:r>
                        <a:rPr lang="ru-RU" sz="1100" b="1" u="none" strike="noStrike" dirty="0" smtClean="0">
                          <a:effectLst/>
                        </a:rPr>
                        <a:t>,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теңге</a:t>
                      </a:r>
                      <a:r>
                        <a:rPr lang="ru-RU" sz="1100" b="1" u="none" strike="noStrike" dirty="0" smtClean="0">
                          <a:effectLst/>
                        </a:rPr>
                        <a:t> (10%)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</a:rPr>
                        <a:t>Жоба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бойынша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инвестициялар</a:t>
                      </a:r>
                      <a:r>
                        <a:rPr lang="ru-RU" sz="1100" b="1" u="none" strike="noStrike" dirty="0" smtClean="0">
                          <a:effectLst/>
                        </a:rPr>
                        <a:t>,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теңге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err="1" smtClean="0">
                          <a:effectLst/>
                        </a:rPr>
                        <a:t>Жалпы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енгізілетін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алаң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, ш. м.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</a:rPr>
                        <a:t>ӘКК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үлесі</a:t>
                      </a:r>
                      <a:r>
                        <a:rPr lang="ru-RU" sz="1100" b="1" u="none" strike="noStrike" dirty="0" smtClean="0">
                          <a:effectLst/>
                        </a:rPr>
                        <a:t> (2,5%), ш. м.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ӘКК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үлесінің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құны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мың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теңге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</a:rPr>
                        <a:t>Инвестициялардың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жалпы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көлеміндегі</a:t>
                      </a:r>
                      <a:r>
                        <a:rPr lang="ru-RU" sz="1100" b="1" u="none" strike="noStrike" dirty="0" smtClean="0">
                          <a:effectLst/>
                        </a:rPr>
                        <a:t> инвестор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шығындарының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үлесі</a:t>
                      </a:r>
                      <a:r>
                        <a:rPr lang="ru-RU" sz="1100" b="1" u="none" strike="noStrike" dirty="0" smtClean="0">
                          <a:effectLst/>
                        </a:rPr>
                        <a:t> (ЗУ + ӘКК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үлесі</a:t>
                      </a:r>
                      <a:r>
                        <a:rPr lang="ru-RU" sz="1100" b="1" u="none" strike="noStrike" dirty="0" smtClean="0">
                          <a:effectLst/>
                        </a:rPr>
                        <a:t>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1481545480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Construction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0,4366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23 342,4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2 334,2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1 580 000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11 376</a:t>
                      </a: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99 750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6,46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1751670228"/>
                  </a:ext>
                </a:extLst>
              </a:tr>
              <a:tr h="2244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TOO 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North land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1,3622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127 450,1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12 745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9 328 165,7 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41 590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1040,2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339 586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4,04 %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3292503594"/>
                  </a:ext>
                </a:extLst>
              </a:tr>
              <a:tr h="2324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Solution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1,2620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118 075,2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11 807,5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5 490 628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29 840,9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748,2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261 870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4,77 %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ctr"/>
                </a:tc>
                <a:extLst>
                  <a:ext uri="{0D108BD9-81ED-4DB2-BD59-A6C34878D82A}">
                    <a16:rowId xmlns:a16="http://schemas.microsoft.com/office/drawing/2014/main" val="2220720266"/>
                  </a:ext>
                </a:extLst>
              </a:tr>
              <a:tr h="232433">
                <a:tc gridSpan="8">
                  <a:txBody>
                    <a:bodyPr/>
                    <a:lstStyle/>
                    <a:p>
                      <a:pPr algn="r" fontAlgn="b"/>
                      <a:r>
                        <a:rPr lang="kk-KZ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Орташа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5,09 %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015" marR="8015" marT="8015" marB="0" anchor="b"/>
                </a:tc>
                <a:extLst>
                  <a:ext uri="{0D108BD9-81ED-4DB2-BD59-A6C34878D82A}">
                    <a16:rowId xmlns:a16="http://schemas.microsoft.com/office/drawing/2014/main" val="3837996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180" y="2726294"/>
            <a:ext cx="1151793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kern="0" dirty="0">
                <a:solidFill>
                  <a:prstClr val="white"/>
                </a:solidFill>
              </a:rPr>
              <a:t>ӘКК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179" y="1335685"/>
            <a:ext cx="1151793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Инвестор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37336" y="3077684"/>
            <a:ext cx="1158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28148" y="1722546"/>
            <a:ext cx="1176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6014" y="807207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b="1" kern="0" dirty="0">
                <a:solidFill>
                  <a:sysClr val="windowText" lastClr="000000"/>
                </a:solidFill>
              </a:rPr>
              <a:t>Салымдар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91519"/>
              </p:ext>
            </p:extLst>
          </p:nvPr>
        </p:nvGraphicFramePr>
        <p:xfrm>
          <a:off x="2762268" y="1308857"/>
          <a:ext cx="2007713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ЖУ </a:t>
                      </a:r>
                      <a:r>
                        <a:rPr lang="ru-RU" sz="1100" dirty="0" err="1" smtClean="0"/>
                        <a:t>жалдау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құқығының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кадастрлық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құнының</a:t>
                      </a:r>
                      <a:r>
                        <a:rPr lang="ru-RU" sz="1100" dirty="0" smtClean="0"/>
                        <a:t> 10 %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Инвестициялар</a:t>
                      </a:r>
                      <a:r>
                        <a:rPr lang="ru-RU" sz="1200" b="1" dirty="0" smtClean="0"/>
                        <a:t> (ПСД, СМР)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25412"/>
              </p:ext>
            </p:extLst>
          </p:nvPr>
        </p:nvGraphicFramePr>
        <p:xfrm>
          <a:off x="2762268" y="2872928"/>
          <a:ext cx="202816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162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ЖУ </a:t>
                      </a:r>
                      <a:r>
                        <a:rPr lang="ru-RU" sz="1100" baseline="0" dirty="0" err="1" smtClean="0"/>
                        <a:t>жалдау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құқығының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кадастрлық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құнының</a:t>
                      </a:r>
                      <a:r>
                        <a:rPr lang="ru-RU" sz="1100" baseline="0" dirty="0" smtClean="0"/>
                        <a:t> 90%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</a:tbl>
          </a:graphicData>
        </a:graphic>
      </p:graphicFrame>
      <p:pic>
        <p:nvPicPr>
          <p:cNvPr id="10" name="Picture 2" descr="https://media.agenteimovel.com.br/uploads/images/office-agente-imovel_(1).png?153176324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26" y="1184844"/>
            <a:ext cx="2342052" cy="222241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61806"/>
              </p:ext>
            </p:extLst>
          </p:nvPr>
        </p:nvGraphicFramePr>
        <p:xfrm>
          <a:off x="9365272" y="1371764"/>
          <a:ext cx="200771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Инвестордың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Үлесі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МЖК </a:t>
                      </a:r>
                      <a:r>
                        <a:rPr lang="ru-RU" sz="1200" dirty="0" err="1" smtClean="0"/>
                        <a:t>жалпы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ауданының</a:t>
                      </a:r>
                      <a:r>
                        <a:rPr lang="ru-RU" sz="1200" dirty="0" smtClean="0"/>
                        <a:t> 97,5 %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8533"/>
              </p:ext>
            </p:extLst>
          </p:nvPr>
        </p:nvGraphicFramePr>
        <p:xfrm>
          <a:off x="9365271" y="2708801"/>
          <a:ext cx="2007713" cy="8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13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515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ӘКК </a:t>
                      </a:r>
                      <a:r>
                        <a:rPr lang="ru-RU" sz="1100" dirty="0" err="1" smtClean="0"/>
                        <a:t>үлесі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МЖК </a:t>
                      </a:r>
                      <a:r>
                        <a:rPr lang="ru-RU" sz="1200" dirty="0" err="1" smtClean="0"/>
                        <a:t>жалпы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ауданының</a:t>
                      </a:r>
                      <a:r>
                        <a:rPr lang="ru-RU" sz="1200" dirty="0" smtClean="0"/>
                        <a:t> 2,5 %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13907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16255"/>
              </p:ext>
            </p:extLst>
          </p:nvPr>
        </p:nvGraphicFramePr>
        <p:xfrm>
          <a:off x="5292637" y="3176690"/>
          <a:ext cx="21851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107">
                  <a:extLst>
                    <a:ext uri="{9D8B030D-6E8A-4147-A177-3AD203B41FA5}">
                      <a16:colId xmlns:a16="http://schemas.microsoft.com/office/drawing/2014/main" val="205241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ЖУ ОСИ (КСК) –</a:t>
                      </a:r>
                      <a:r>
                        <a:rPr lang="ru-RU" sz="1100" baseline="0" dirty="0" err="1" smtClean="0"/>
                        <a:t>ге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беріледі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69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9179" y="6214928"/>
            <a:ext cx="258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Құны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кезінде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ш. м.– 350 000 тенге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8362" y="834338"/>
            <a:ext cx="19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kern="0" dirty="0">
                <a:solidFill>
                  <a:sysClr val="windowText" lastClr="000000"/>
                </a:solidFill>
              </a:rPr>
              <a:t>Таратутабыс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733977" y="1751108"/>
            <a:ext cx="1573716" cy="1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733977" y="3086288"/>
            <a:ext cx="1604352" cy="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2910" y="44746"/>
            <a:ext cx="7356323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98" y="-13648"/>
            <a:ext cx="77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ӘКК-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МЖК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құрылысына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тетігі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3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5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24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5048262" y="4322833"/>
            <a:ext cx="25146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89748" y="684274"/>
            <a:ext cx="25146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688" y="64019"/>
            <a:ext cx="990938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graphicFrame>
        <p:nvGraphicFramePr>
          <p:cNvPr id="26" name="Схема 25"/>
          <p:cNvGraphicFramePr/>
          <p:nvPr>
            <p:extLst/>
          </p:nvPr>
        </p:nvGraphicFramePr>
        <p:xfrm>
          <a:off x="410318" y="1600200"/>
          <a:ext cx="4376390" cy="378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05" y="4549350"/>
            <a:ext cx="32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63" y="3718467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5474" y="2901818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032995"/>
            <a:ext cx="3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9" y="2682854"/>
            <a:ext cx="763454" cy="763454"/>
          </a:xfrm>
          <a:prstGeom prst="rect">
            <a:avLst/>
          </a:prstGeom>
        </p:spPr>
      </p:pic>
      <p:pic>
        <p:nvPicPr>
          <p:cNvPr id="51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06" r="13439" b="1495"/>
          <a:stretch/>
        </p:blipFill>
        <p:spPr bwMode="auto">
          <a:xfrm flipH="1">
            <a:off x="429018" y="1807988"/>
            <a:ext cx="863417" cy="78073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987" y="3555228"/>
            <a:ext cx="822756" cy="813774"/>
          </a:xfrm>
          <a:prstGeom prst="flowChartConnector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</p:spPr>
      </p:pic>
      <p:pic>
        <p:nvPicPr>
          <p:cNvPr id="56" name="Picture 8" descr="Цены на продовольственные товары выросли на 9,7% за год | Inbusiness.kz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5" r="17132"/>
          <a:stretch/>
        </p:blipFill>
        <p:spPr bwMode="auto">
          <a:xfrm flipH="1">
            <a:off x="446410" y="4412811"/>
            <a:ext cx="791902" cy="773318"/>
          </a:xfrm>
          <a:prstGeom prst="flowChartConnector">
            <a:avLst/>
          </a:prstGeom>
          <a:solidFill>
            <a:schemeClr val="accent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graphicFrame>
        <p:nvGraphicFramePr>
          <p:cNvPr id="58" name="Диаграмма 57"/>
          <p:cNvGraphicFramePr/>
          <p:nvPr>
            <p:extLst/>
          </p:nvPr>
        </p:nvGraphicFramePr>
        <p:xfrm>
          <a:off x="4983253" y="1178765"/>
          <a:ext cx="7201654" cy="27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11101886" y="2732793"/>
            <a:ext cx="1019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Тыс.тенге</a:t>
            </a:r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149270" y="36873"/>
            <a:ext cx="102363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ӘКК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қызметінің</a:t>
            </a: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бағыттары</a:t>
            </a: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 /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қаржылық</a:t>
            </a: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көрсеткіштер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8050179" y="3962400"/>
            <a:ext cx="3471452" cy="2854872"/>
            <a:chOff x="6991229" y="3757803"/>
            <a:chExt cx="3138186" cy="2854872"/>
          </a:xfrm>
        </p:grpSpPr>
        <p:sp>
          <p:nvSpPr>
            <p:cNvPr id="5" name="Полилиния 4"/>
            <p:cNvSpPr/>
            <p:nvPr/>
          </p:nvSpPr>
          <p:spPr>
            <a:xfrm>
              <a:off x="8362093" y="4314120"/>
              <a:ext cx="1338468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3635"/>
                  </a:lnTo>
                  <a:lnTo>
                    <a:pt x="1338468" y="173635"/>
                  </a:lnTo>
                  <a:lnTo>
                    <a:pt x="1338468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9525103" y="5027577"/>
              <a:ext cx="91440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8362093" y="4314120"/>
              <a:ext cx="267693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3635"/>
                  </a:lnTo>
                  <a:lnTo>
                    <a:pt x="267693" y="173635"/>
                  </a:lnTo>
                  <a:lnTo>
                    <a:pt x="267693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7343143" y="4314120"/>
              <a:ext cx="1018950" cy="254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18950" y="0"/>
                  </a:moveTo>
                  <a:lnTo>
                    <a:pt x="1018950" y="173635"/>
                  </a:lnTo>
                  <a:lnTo>
                    <a:pt x="0" y="173635"/>
                  </a:lnTo>
                  <a:lnTo>
                    <a:pt x="0" y="254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7924049" y="3757803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8021392" y="3850279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/>
                <a:t>Директорлар</a:t>
              </a:r>
              <a:r>
                <a:rPr lang="ru-RU" sz="1000" b="1" dirty="0"/>
                <a:t> </a:t>
              </a:r>
              <a:r>
                <a:rPr lang="ru-RU" sz="1000" b="1" dirty="0" err="1" smtClean="0"/>
                <a:t>кеңесі</a:t>
              </a:r>
              <a:endParaRPr lang="ru-RU" sz="1000" b="1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/>
                <a:t>9 </a:t>
              </a:r>
              <a:r>
                <a:rPr lang="ru-RU" sz="1000" b="1" kern="1200" dirty="0" smtClean="0"/>
                <a:t>ед.</a:t>
              </a:r>
              <a:endParaRPr lang="ru-RU" sz="1000" b="1" kern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993879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7091222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/>
                <a:t>ІАҚ </a:t>
              </a:r>
              <a:endParaRPr lang="ru-RU" sz="1000" b="1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991229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7088572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 smtClean="0"/>
                <a:t>Кеңесші</a:t>
              </a:r>
              <a:endParaRPr lang="ru-RU" sz="1000" b="1" kern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062004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8159347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 err="1"/>
                <a:t>Басқарма</a:t>
              </a:r>
              <a:r>
                <a:rPr lang="ru-RU" sz="1050" b="1" dirty="0"/>
                <a:t> </a:t>
              </a:r>
              <a:endParaRPr lang="ru-RU" sz="1050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 smtClean="0"/>
                <a:t>4 ед.</a:t>
              </a:r>
              <a:endParaRPr lang="ru-RU" sz="1050" b="1" kern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067455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164798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err="1"/>
                <a:t>Корпоративтік</a:t>
              </a:r>
              <a:r>
                <a:rPr lang="ru-RU" sz="900" b="1" dirty="0"/>
                <a:t> </a:t>
              </a:r>
              <a:r>
                <a:rPr lang="ru-RU" sz="900" b="1" dirty="0" err="1"/>
                <a:t>хатшы</a:t>
              </a:r>
              <a:endParaRPr lang="ru-RU" sz="900" b="1" kern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9132779" y="5282372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9230122" y="5374848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Риск менеджер</a:t>
              </a:r>
              <a:endParaRPr lang="ru-RU" sz="900" b="1" kern="12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9155983" y="4568915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9253327" y="4661391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Комплаенс офицер</a:t>
              </a:r>
              <a:endParaRPr lang="ru-RU" sz="1000" b="1" kern="1200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8061849" y="5973484"/>
              <a:ext cx="876088" cy="5563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олилиния 42"/>
            <p:cNvSpPr/>
            <p:nvPr/>
          </p:nvSpPr>
          <p:spPr>
            <a:xfrm>
              <a:off x="8164798" y="6056359"/>
              <a:ext cx="876088" cy="556316"/>
            </a:xfrm>
            <a:custGeom>
              <a:avLst/>
              <a:gdLst>
                <a:gd name="connsiteX0" fmla="*/ 0 w 876088"/>
                <a:gd name="connsiteY0" fmla="*/ 55632 h 556316"/>
                <a:gd name="connsiteX1" fmla="*/ 55632 w 876088"/>
                <a:gd name="connsiteY1" fmla="*/ 0 h 556316"/>
                <a:gd name="connsiteX2" fmla="*/ 820456 w 876088"/>
                <a:gd name="connsiteY2" fmla="*/ 0 h 556316"/>
                <a:gd name="connsiteX3" fmla="*/ 876088 w 876088"/>
                <a:gd name="connsiteY3" fmla="*/ 55632 h 556316"/>
                <a:gd name="connsiteX4" fmla="*/ 876088 w 876088"/>
                <a:gd name="connsiteY4" fmla="*/ 500684 h 556316"/>
                <a:gd name="connsiteX5" fmla="*/ 820456 w 876088"/>
                <a:gd name="connsiteY5" fmla="*/ 556316 h 556316"/>
                <a:gd name="connsiteX6" fmla="*/ 55632 w 876088"/>
                <a:gd name="connsiteY6" fmla="*/ 556316 h 556316"/>
                <a:gd name="connsiteX7" fmla="*/ 0 w 876088"/>
                <a:gd name="connsiteY7" fmla="*/ 500684 h 556316"/>
                <a:gd name="connsiteX8" fmla="*/ 0 w 876088"/>
                <a:gd name="connsiteY8" fmla="*/ 55632 h 5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88" h="556316">
                  <a:moveTo>
                    <a:pt x="0" y="55632"/>
                  </a:moveTo>
                  <a:cubicBezTo>
                    <a:pt x="0" y="24907"/>
                    <a:pt x="24907" y="0"/>
                    <a:pt x="55632" y="0"/>
                  </a:cubicBezTo>
                  <a:lnTo>
                    <a:pt x="820456" y="0"/>
                  </a:lnTo>
                  <a:cubicBezTo>
                    <a:pt x="851181" y="0"/>
                    <a:pt x="876088" y="24907"/>
                    <a:pt x="876088" y="55632"/>
                  </a:cubicBezTo>
                  <a:lnTo>
                    <a:pt x="876088" y="500684"/>
                  </a:lnTo>
                  <a:cubicBezTo>
                    <a:pt x="876088" y="531409"/>
                    <a:pt x="851181" y="556316"/>
                    <a:pt x="820456" y="556316"/>
                  </a:cubicBezTo>
                  <a:lnTo>
                    <a:pt x="55632" y="556316"/>
                  </a:lnTo>
                  <a:cubicBezTo>
                    <a:pt x="24907" y="556316"/>
                    <a:pt x="0" y="531409"/>
                    <a:pt x="0" y="500684"/>
                  </a:cubicBezTo>
                  <a:lnTo>
                    <a:pt x="0" y="556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774" tIns="46774" rIns="46774" bIns="4677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err="1"/>
                <a:t>Құрылымдық</a:t>
              </a:r>
              <a:r>
                <a:rPr lang="ru-RU" sz="900" b="1" dirty="0"/>
                <a:t> </a:t>
              </a:r>
              <a:r>
                <a:rPr lang="ru-RU" sz="900" b="1" dirty="0" err="1"/>
                <a:t>бөлімшелер</a:t>
              </a:r>
              <a:endParaRPr lang="ru-RU" sz="900" b="1" kern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106997" y="6011592"/>
              <a:ext cx="10190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ru-RU" sz="1100" b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kk-KZ" sz="1100" b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Барлығы</a:t>
              </a:r>
              <a:r>
                <a:rPr lang="ru-RU" sz="1100" b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67 </a:t>
              </a:r>
              <a:r>
                <a:rPr lang="ru-RU" sz="1100" b="1" dirty="0" err="1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бір</a:t>
              </a:r>
              <a:r>
                <a:rPr lang="ru-RU" sz="1100" b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.</a:t>
              </a:r>
              <a:endPara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10" y="42872"/>
            <a:ext cx="589168" cy="820521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4624636" y="4389914"/>
            <a:ext cx="3425543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ӘКК ҚҰРЫЛЫМЫ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18993" y="709610"/>
            <a:ext cx="2716674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ПАЙДА / ШЫҒЫН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8474637" y="915645"/>
            <a:ext cx="3118939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9877" y="914442"/>
            <a:ext cx="3118939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562" y="66116"/>
            <a:ext cx="5500248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9816" y="1478706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астам</a:t>
            </a:r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73809" y="1448984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БАРЛЫҚ ПАВИЛЬОНДАР ҚАЛА БОЙЫНША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016105" y="3197998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ЖҰМЫС ОРЫНДАРЫ ҚҰРЫЛДЫ</a:t>
            </a:r>
          </a:p>
        </p:txBody>
      </p:sp>
      <p:sp>
        <p:nvSpPr>
          <p:cNvPr id="49" name="object 11"/>
          <p:cNvSpPr txBox="1"/>
          <p:nvPr/>
        </p:nvSpPr>
        <p:spPr>
          <a:xfrm>
            <a:off x="35209" y="9108"/>
            <a:ext cx="6071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Көше</a:t>
            </a: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саудасын</a:t>
            </a:r>
            <a:r>
              <a:rPr lang="ru-RU" sz="2400" b="1" spc="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95" dirty="0" err="1" smtClean="0">
                <a:solidFill>
                  <a:srgbClr val="FFFFFF"/>
                </a:solidFill>
                <a:latin typeface="Arial"/>
                <a:cs typeface="Arial"/>
              </a:rPr>
              <a:t>ұйымдастыру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2" name="object 33"/>
          <p:cNvGrpSpPr/>
          <p:nvPr/>
        </p:nvGrpSpPr>
        <p:grpSpPr>
          <a:xfrm>
            <a:off x="195323" y="1459842"/>
            <a:ext cx="826135" cy="779145"/>
            <a:chOff x="432816" y="3043427"/>
            <a:chExt cx="826135" cy="779145"/>
          </a:xfrm>
          <a:solidFill>
            <a:schemeClr val="bg1"/>
          </a:solidFill>
        </p:grpSpPr>
        <p:sp>
          <p:nvSpPr>
            <p:cNvPr id="56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4" y="3208019"/>
              <a:ext cx="498348" cy="455676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8" name="Группа 87"/>
          <p:cNvGrpSpPr/>
          <p:nvPr/>
        </p:nvGrpSpPr>
        <p:grpSpPr>
          <a:xfrm>
            <a:off x="205472" y="3268854"/>
            <a:ext cx="776137" cy="712111"/>
            <a:chOff x="321644" y="3010662"/>
            <a:chExt cx="701040" cy="662940"/>
          </a:xfrm>
          <a:solidFill>
            <a:schemeClr val="bg1"/>
          </a:solidFill>
        </p:grpSpPr>
        <p:sp>
          <p:nvSpPr>
            <p:cNvPr id="89" name="object 20"/>
            <p:cNvSpPr/>
            <p:nvPr/>
          </p:nvSpPr>
          <p:spPr>
            <a:xfrm>
              <a:off x="321644" y="3010662"/>
              <a:ext cx="701040" cy="662940"/>
            </a:xfrm>
            <a:custGeom>
              <a:avLst/>
              <a:gdLst/>
              <a:ahLst/>
              <a:cxnLst/>
              <a:rect l="l" t="t" r="r" b="b"/>
              <a:pathLst>
                <a:path w="701039" h="662939">
                  <a:moveTo>
                    <a:pt x="350519" y="0"/>
                  </a:moveTo>
                  <a:lnTo>
                    <a:pt x="302964" y="3027"/>
                  </a:lnTo>
                  <a:lnTo>
                    <a:pt x="257351" y="11844"/>
                  </a:lnTo>
                  <a:lnTo>
                    <a:pt x="214098" y="26056"/>
                  </a:lnTo>
                  <a:lnTo>
                    <a:pt x="173623" y="45268"/>
                  </a:lnTo>
                  <a:lnTo>
                    <a:pt x="136344" y="69083"/>
                  </a:lnTo>
                  <a:lnTo>
                    <a:pt x="102679" y="97107"/>
                  </a:lnTo>
                  <a:lnTo>
                    <a:pt x="73047" y="128943"/>
                  </a:lnTo>
                  <a:lnTo>
                    <a:pt x="47864" y="164196"/>
                  </a:lnTo>
                  <a:lnTo>
                    <a:pt x="27551" y="202471"/>
                  </a:lnTo>
                  <a:lnTo>
                    <a:pt x="12523" y="243372"/>
                  </a:lnTo>
                  <a:lnTo>
                    <a:pt x="3200" y="286503"/>
                  </a:lnTo>
                  <a:lnTo>
                    <a:pt x="0" y="331469"/>
                  </a:lnTo>
                  <a:lnTo>
                    <a:pt x="3200" y="376436"/>
                  </a:lnTo>
                  <a:lnTo>
                    <a:pt x="12523" y="419567"/>
                  </a:lnTo>
                  <a:lnTo>
                    <a:pt x="27551" y="460468"/>
                  </a:lnTo>
                  <a:lnTo>
                    <a:pt x="47864" y="498743"/>
                  </a:lnTo>
                  <a:lnTo>
                    <a:pt x="73047" y="533996"/>
                  </a:lnTo>
                  <a:lnTo>
                    <a:pt x="102679" y="565832"/>
                  </a:lnTo>
                  <a:lnTo>
                    <a:pt x="136344" y="593856"/>
                  </a:lnTo>
                  <a:lnTo>
                    <a:pt x="173623" y="617671"/>
                  </a:lnTo>
                  <a:lnTo>
                    <a:pt x="214098" y="636883"/>
                  </a:lnTo>
                  <a:lnTo>
                    <a:pt x="257351" y="651095"/>
                  </a:lnTo>
                  <a:lnTo>
                    <a:pt x="302964" y="659912"/>
                  </a:lnTo>
                  <a:lnTo>
                    <a:pt x="350519" y="662939"/>
                  </a:lnTo>
                  <a:lnTo>
                    <a:pt x="398075" y="659912"/>
                  </a:lnTo>
                  <a:lnTo>
                    <a:pt x="443688" y="651095"/>
                  </a:lnTo>
                  <a:lnTo>
                    <a:pt x="486941" y="636883"/>
                  </a:lnTo>
                  <a:lnTo>
                    <a:pt x="527416" y="617671"/>
                  </a:lnTo>
                  <a:lnTo>
                    <a:pt x="564695" y="593856"/>
                  </a:lnTo>
                  <a:lnTo>
                    <a:pt x="598360" y="565832"/>
                  </a:lnTo>
                  <a:lnTo>
                    <a:pt x="627992" y="533996"/>
                  </a:lnTo>
                  <a:lnTo>
                    <a:pt x="653175" y="498743"/>
                  </a:lnTo>
                  <a:lnTo>
                    <a:pt x="673488" y="460468"/>
                  </a:lnTo>
                  <a:lnTo>
                    <a:pt x="688516" y="419567"/>
                  </a:lnTo>
                  <a:lnTo>
                    <a:pt x="697839" y="376436"/>
                  </a:lnTo>
                  <a:lnTo>
                    <a:pt x="701040" y="331469"/>
                  </a:lnTo>
                  <a:lnTo>
                    <a:pt x="697839" y="286503"/>
                  </a:lnTo>
                  <a:lnTo>
                    <a:pt x="688516" y="243372"/>
                  </a:lnTo>
                  <a:lnTo>
                    <a:pt x="673488" y="202471"/>
                  </a:lnTo>
                  <a:lnTo>
                    <a:pt x="653175" y="164196"/>
                  </a:lnTo>
                  <a:lnTo>
                    <a:pt x="627992" y="128943"/>
                  </a:lnTo>
                  <a:lnTo>
                    <a:pt x="598360" y="97107"/>
                  </a:lnTo>
                  <a:lnTo>
                    <a:pt x="564695" y="69083"/>
                  </a:lnTo>
                  <a:lnTo>
                    <a:pt x="527416" y="45268"/>
                  </a:lnTo>
                  <a:lnTo>
                    <a:pt x="486941" y="26056"/>
                  </a:lnTo>
                  <a:lnTo>
                    <a:pt x="443688" y="11844"/>
                  </a:lnTo>
                  <a:lnTo>
                    <a:pt x="398075" y="3027"/>
                  </a:lnTo>
                  <a:lnTo>
                    <a:pt x="3505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295" y="3091989"/>
              <a:ext cx="477240" cy="500285"/>
            </a:xfrm>
            <a:prstGeom prst="rect">
              <a:avLst/>
            </a:prstGeom>
            <a:grpFill/>
          </p:spPr>
        </p:pic>
      </p:grpSp>
      <p:sp>
        <p:nvSpPr>
          <p:cNvPr id="80" name="TextBox 79"/>
          <p:cNvSpPr txBox="1"/>
          <p:nvPr/>
        </p:nvSpPr>
        <p:spPr>
          <a:xfrm>
            <a:off x="2609549" y="2354385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астам</a:t>
            </a:r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322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068234" y="2345477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ӘКК ПАВИЛЬОНДАРЫ</a:t>
            </a:r>
            <a:endParaRPr lang="ru-RU" sz="1400" b="1" dirty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object 33"/>
          <p:cNvGrpSpPr/>
          <p:nvPr/>
        </p:nvGrpSpPr>
        <p:grpSpPr>
          <a:xfrm>
            <a:off x="189748" y="2356335"/>
            <a:ext cx="826135" cy="779145"/>
            <a:chOff x="432816" y="3043427"/>
            <a:chExt cx="826135" cy="779145"/>
          </a:xfrm>
          <a:solidFill>
            <a:schemeClr val="bg1"/>
          </a:solidFill>
        </p:grpSpPr>
        <p:sp>
          <p:nvSpPr>
            <p:cNvPr id="104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4" y="3208019"/>
              <a:ext cx="498348" cy="45567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24" name="Прямоугольник 223"/>
          <p:cNvSpPr/>
          <p:nvPr/>
        </p:nvSpPr>
        <p:spPr>
          <a:xfrm>
            <a:off x="3855172" y="3537794"/>
            <a:ext cx="961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СУСН - 21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612529" y="3229669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астам</a:t>
            </a:r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975887" y="938509"/>
            <a:ext cx="4340980" cy="314964"/>
          </a:xfrm>
          <a:prstGeom prst="roundRect">
            <a:avLst/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НЫСАНАЛЫ МАҚСАТЫ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354755" y="950211"/>
            <a:ext cx="3350840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2024 ЖЫЛҒЫ КӨРСЕТКІШТЕР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2" name="Picture 12" descr="Уличный павильоны с современным дизайном — купить в Москве, продукция  компании АСК ГОРОД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3958" r="18606" b="18315"/>
          <a:stretch/>
        </p:blipFill>
        <p:spPr bwMode="auto">
          <a:xfrm>
            <a:off x="8509182" y="1600436"/>
            <a:ext cx="2937396" cy="1752601"/>
          </a:xfrm>
          <a:prstGeom prst="homePlate">
            <a:avLst>
              <a:gd name="adj" fmla="val 0"/>
            </a:avLst>
          </a:prstGeom>
          <a:solidFill>
            <a:schemeClr val="bg1"/>
          </a:solidFill>
          <a:extLst/>
        </p:spPr>
      </p:pic>
      <p:sp>
        <p:nvSpPr>
          <p:cNvPr id="63" name="Прямоугольник 62"/>
          <p:cNvSpPr/>
          <p:nvPr/>
        </p:nvSpPr>
        <p:spPr>
          <a:xfrm>
            <a:off x="8509182" y="3086895"/>
            <a:ext cx="293739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КӨКӨНІСТЕР-ЖЕМІСТЕР </a:t>
            </a:r>
            <a:r>
              <a:rPr lang="kk-KZ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32</a:t>
            </a:r>
            <a:endParaRPr lang="kk-KZ" sz="2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ФАСТФУД                              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kk-KZ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АЗЫҚ-ТҮЛІК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47</a:t>
            </a:r>
            <a:endParaRPr lang="en-US" sz="2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ГҮЛ ПАВИЛЬОНЫ                  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</a:t>
            </a:r>
            <a:endParaRPr lang="ru-RU" sz="20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kk-KZ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МОБИЛЬДІ ТЕХ. ҚЫЗМЕТ     </a:t>
            </a:r>
            <a:r>
              <a:rPr lang="kk-KZ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endParaRPr lang="kk-KZ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AB1-0842-4882-8B78-9B03FB72B3D5}" type="slidenum">
              <a:rPr lang="ru-RU" smtClean="0"/>
              <a:t>3</a:t>
            </a:fld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229600" y="4875019"/>
            <a:ext cx="2368850" cy="3452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400" dirty="0">
                <a:latin typeface="Arial Narrow" panose="020B0606020202030204" pitchFamily="34" charset="0"/>
              </a:rPr>
              <a:t>ПРОБЛЕМАЛЫҚ МӘСЕЛЕЛЕР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772400" y="5219034"/>
            <a:ext cx="454446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12700"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Павильондар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үшін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ЗУ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алу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үшін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МЖӘ мен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концессияның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заңнамалық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тетігі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ӘКК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қатысуын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көздемейді</a:t>
            </a:r>
            <a:endParaRPr lang="ru-RU" sz="1400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12700"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Көшедегі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сауда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объектілерінің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негізгі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үлесі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ӘКК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бағдарламасы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шеңберінде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белгіленбеген</a:t>
            </a:r>
            <a:endParaRPr lang="ru-RU" sz="1400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12700">
              <a:buAutoNum type="arabicPeriod"/>
            </a:pP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Өз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бетінше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орнатылған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сауда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объектілерін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заңдастырудың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нақты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тетігі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жоқ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4895878" y="1384517"/>
            <a:ext cx="9739" cy="3125528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7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7" y="1506357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7" y="3817336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1649" y="1556890"/>
            <a:ext cx="3157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ӘКК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көше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саудасын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дамыту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жүйесінің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бірыңғай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операторы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болып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айқындалды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3438" y="2452462"/>
            <a:ext cx="3141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Жоба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шеңберінде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белгіленбеген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сауда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объектілерін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заңдастыру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сондай-ақ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оларға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бірыңғай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дизайн-код беру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бойынша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жұмыстар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жүргізілуде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58891" y="4463764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ҰЗАРТУДА</a:t>
            </a:r>
            <a:endParaRPr lang="ru-RU" sz="1400" b="1" dirty="0" smtClean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20"/>
          <p:cNvSpPr/>
          <p:nvPr/>
        </p:nvSpPr>
        <p:spPr>
          <a:xfrm>
            <a:off x="223956" y="4437968"/>
            <a:ext cx="776137" cy="712111"/>
          </a:xfrm>
          <a:custGeom>
            <a:avLst/>
            <a:gdLst/>
            <a:ahLst/>
            <a:cxnLst/>
            <a:rect l="l" t="t" r="r" b="b"/>
            <a:pathLst>
              <a:path w="701039" h="662939">
                <a:moveTo>
                  <a:pt x="350519" y="0"/>
                </a:moveTo>
                <a:lnTo>
                  <a:pt x="302964" y="3027"/>
                </a:lnTo>
                <a:lnTo>
                  <a:pt x="257351" y="11844"/>
                </a:lnTo>
                <a:lnTo>
                  <a:pt x="214098" y="26056"/>
                </a:lnTo>
                <a:lnTo>
                  <a:pt x="173623" y="45268"/>
                </a:lnTo>
                <a:lnTo>
                  <a:pt x="136344" y="69083"/>
                </a:lnTo>
                <a:lnTo>
                  <a:pt x="102679" y="97107"/>
                </a:lnTo>
                <a:lnTo>
                  <a:pt x="73047" y="128943"/>
                </a:lnTo>
                <a:lnTo>
                  <a:pt x="47864" y="164196"/>
                </a:lnTo>
                <a:lnTo>
                  <a:pt x="27551" y="202471"/>
                </a:lnTo>
                <a:lnTo>
                  <a:pt x="12523" y="243372"/>
                </a:lnTo>
                <a:lnTo>
                  <a:pt x="3200" y="286503"/>
                </a:lnTo>
                <a:lnTo>
                  <a:pt x="0" y="331469"/>
                </a:lnTo>
                <a:lnTo>
                  <a:pt x="3200" y="376436"/>
                </a:lnTo>
                <a:lnTo>
                  <a:pt x="12523" y="419567"/>
                </a:lnTo>
                <a:lnTo>
                  <a:pt x="27551" y="460468"/>
                </a:lnTo>
                <a:lnTo>
                  <a:pt x="47864" y="498743"/>
                </a:lnTo>
                <a:lnTo>
                  <a:pt x="73047" y="533996"/>
                </a:lnTo>
                <a:lnTo>
                  <a:pt x="102679" y="565832"/>
                </a:lnTo>
                <a:lnTo>
                  <a:pt x="136344" y="593856"/>
                </a:lnTo>
                <a:lnTo>
                  <a:pt x="173623" y="617671"/>
                </a:lnTo>
                <a:lnTo>
                  <a:pt x="214098" y="636883"/>
                </a:lnTo>
                <a:lnTo>
                  <a:pt x="257351" y="651095"/>
                </a:lnTo>
                <a:lnTo>
                  <a:pt x="302964" y="659912"/>
                </a:lnTo>
                <a:lnTo>
                  <a:pt x="350519" y="662939"/>
                </a:lnTo>
                <a:lnTo>
                  <a:pt x="398075" y="659912"/>
                </a:lnTo>
                <a:lnTo>
                  <a:pt x="443688" y="651095"/>
                </a:lnTo>
                <a:lnTo>
                  <a:pt x="486941" y="636883"/>
                </a:lnTo>
                <a:lnTo>
                  <a:pt x="527416" y="617671"/>
                </a:lnTo>
                <a:lnTo>
                  <a:pt x="564695" y="593856"/>
                </a:lnTo>
                <a:lnTo>
                  <a:pt x="598360" y="565832"/>
                </a:lnTo>
                <a:lnTo>
                  <a:pt x="627992" y="533996"/>
                </a:lnTo>
                <a:lnTo>
                  <a:pt x="653175" y="498743"/>
                </a:lnTo>
                <a:lnTo>
                  <a:pt x="673488" y="460468"/>
                </a:lnTo>
                <a:lnTo>
                  <a:pt x="688516" y="419567"/>
                </a:lnTo>
                <a:lnTo>
                  <a:pt x="697839" y="376436"/>
                </a:lnTo>
                <a:lnTo>
                  <a:pt x="701040" y="331469"/>
                </a:lnTo>
                <a:lnTo>
                  <a:pt x="697839" y="286503"/>
                </a:lnTo>
                <a:lnTo>
                  <a:pt x="688516" y="243372"/>
                </a:lnTo>
                <a:lnTo>
                  <a:pt x="673488" y="202471"/>
                </a:lnTo>
                <a:lnTo>
                  <a:pt x="653175" y="164196"/>
                </a:lnTo>
                <a:lnTo>
                  <a:pt x="627992" y="128943"/>
                </a:lnTo>
                <a:lnTo>
                  <a:pt x="598360" y="97107"/>
                </a:lnTo>
                <a:lnTo>
                  <a:pt x="564695" y="69083"/>
                </a:lnTo>
                <a:lnTo>
                  <a:pt x="527416" y="45268"/>
                </a:lnTo>
                <a:lnTo>
                  <a:pt x="486941" y="26056"/>
                </a:lnTo>
                <a:lnTo>
                  <a:pt x="443688" y="11844"/>
                </a:lnTo>
                <a:lnTo>
                  <a:pt x="398075" y="3027"/>
                </a:lnTo>
                <a:lnTo>
                  <a:pt x="35051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2582516" y="4417010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Продление – Бесплатные иконки: стрел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1" y="4501261"/>
            <a:ext cx="586830" cy="5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object 33"/>
          <p:cNvGrpSpPr/>
          <p:nvPr/>
        </p:nvGrpSpPr>
        <p:grpSpPr>
          <a:xfrm>
            <a:off x="250409" y="5376132"/>
            <a:ext cx="808482" cy="753110"/>
            <a:chOff x="445770" y="3056381"/>
            <a:chExt cx="808482" cy="753110"/>
          </a:xfrm>
          <a:solidFill>
            <a:schemeClr val="bg1"/>
          </a:solidFill>
        </p:grpSpPr>
        <p:sp>
          <p:nvSpPr>
            <p:cNvPr id="92" name="object 34"/>
            <p:cNvSpPr/>
            <p:nvPr/>
          </p:nvSpPr>
          <p:spPr>
            <a:xfrm>
              <a:off x="1254252" y="314248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5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5"/>
                  </a:lnTo>
                  <a:lnTo>
                    <a:pt x="427933" y="749923"/>
                  </a:lnTo>
                  <a:lnTo>
                    <a:pt x="473860" y="741359"/>
                  </a:lnTo>
                  <a:lnTo>
                    <a:pt x="517664" y="727518"/>
                  </a:lnTo>
                  <a:lnTo>
                    <a:pt x="558987" y="708752"/>
                  </a:lnTo>
                  <a:lnTo>
                    <a:pt x="597473" y="685413"/>
                  </a:lnTo>
                  <a:lnTo>
                    <a:pt x="632767" y="657855"/>
                  </a:lnTo>
                  <a:lnTo>
                    <a:pt x="664510" y="626430"/>
                  </a:lnTo>
                  <a:lnTo>
                    <a:pt x="692348" y="591490"/>
                  </a:lnTo>
                  <a:lnTo>
                    <a:pt x="715924" y="553390"/>
                  </a:lnTo>
                  <a:lnTo>
                    <a:pt x="734881" y="512480"/>
                  </a:lnTo>
                  <a:lnTo>
                    <a:pt x="748862" y="469115"/>
                  </a:lnTo>
                  <a:lnTo>
                    <a:pt x="757513" y="423647"/>
                  </a:lnTo>
                  <a:lnTo>
                    <a:pt x="760476" y="376427"/>
                  </a:lnTo>
                  <a:lnTo>
                    <a:pt x="757513" y="329208"/>
                  </a:lnTo>
                  <a:lnTo>
                    <a:pt x="748862" y="283740"/>
                  </a:lnTo>
                  <a:lnTo>
                    <a:pt x="734881" y="240375"/>
                  </a:lnTo>
                  <a:lnTo>
                    <a:pt x="715924" y="199465"/>
                  </a:lnTo>
                  <a:lnTo>
                    <a:pt x="692348" y="161365"/>
                  </a:lnTo>
                  <a:lnTo>
                    <a:pt x="664510" y="126425"/>
                  </a:lnTo>
                  <a:lnTo>
                    <a:pt x="632767" y="95000"/>
                  </a:lnTo>
                  <a:lnTo>
                    <a:pt x="597473" y="67442"/>
                  </a:lnTo>
                  <a:lnTo>
                    <a:pt x="558987" y="44103"/>
                  </a:lnTo>
                  <a:lnTo>
                    <a:pt x="517664" y="25337"/>
                  </a:lnTo>
                  <a:lnTo>
                    <a:pt x="473860" y="11496"/>
                  </a:lnTo>
                  <a:lnTo>
                    <a:pt x="427933" y="2932"/>
                  </a:lnTo>
                  <a:lnTo>
                    <a:pt x="3802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6"/>
            <p:cNvSpPr/>
            <p:nvPr/>
          </p:nvSpPr>
          <p:spPr>
            <a:xfrm>
              <a:off x="445770" y="3056381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33" y="2932"/>
                  </a:lnTo>
                  <a:lnTo>
                    <a:pt x="473860" y="11496"/>
                  </a:lnTo>
                  <a:lnTo>
                    <a:pt x="517664" y="25337"/>
                  </a:lnTo>
                  <a:lnTo>
                    <a:pt x="558987" y="44103"/>
                  </a:lnTo>
                  <a:lnTo>
                    <a:pt x="597473" y="67442"/>
                  </a:lnTo>
                  <a:lnTo>
                    <a:pt x="632767" y="95000"/>
                  </a:lnTo>
                  <a:lnTo>
                    <a:pt x="664510" y="126425"/>
                  </a:lnTo>
                  <a:lnTo>
                    <a:pt x="692348" y="161365"/>
                  </a:lnTo>
                  <a:lnTo>
                    <a:pt x="715924" y="199465"/>
                  </a:lnTo>
                  <a:lnTo>
                    <a:pt x="734881" y="240375"/>
                  </a:lnTo>
                  <a:lnTo>
                    <a:pt x="748862" y="283740"/>
                  </a:lnTo>
                  <a:lnTo>
                    <a:pt x="757513" y="329208"/>
                  </a:lnTo>
                  <a:lnTo>
                    <a:pt x="760476" y="376427"/>
                  </a:lnTo>
                  <a:lnTo>
                    <a:pt x="757513" y="423647"/>
                  </a:lnTo>
                  <a:lnTo>
                    <a:pt x="748862" y="469115"/>
                  </a:lnTo>
                  <a:lnTo>
                    <a:pt x="734881" y="512480"/>
                  </a:lnTo>
                  <a:lnTo>
                    <a:pt x="715924" y="553390"/>
                  </a:lnTo>
                  <a:lnTo>
                    <a:pt x="692348" y="591490"/>
                  </a:lnTo>
                  <a:lnTo>
                    <a:pt x="664510" y="626430"/>
                  </a:lnTo>
                  <a:lnTo>
                    <a:pt x="632767" y="657855"/>
                  </a:lnTo>
                  <a:lnTo>
                    <a:pt x="597473" y="685413"/>
                  </a:lnTo>
                  <a:lnTo>
                    <a:pt x="558987" y="708752"/>
                  </a:lnTo>
                  <a:lnTo>
                    <a:pt x="517664" y="727518"/>
                  </a:lnTo>
                  <a:lnTo>
                    <a:pt x="473860" y="741359"/>
                  </a:lnTo>
                  <a:lnTo>
                    <a:pt x="427933" y="749923"/>
                  </a:lnTo>
                  <a:lnTo>
                    <a:pt x="380238" y="752855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grpFill/>
            <a:ln w="25908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0" name="Picture 10" descr="Не равно – Бесплатные иконки: зна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7" y="5445886"/>
            <a:ext cx="624142" cy="6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1099986" y="5330542"/>
            <a:ext cx="2436363" cy="7676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ҚАЙТАРУҒА </a:t>
            </a:r>
            <a:endParaRPr lang="ru-RU" sz="1400" b="1" dirty="0" smtClean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ЖАТАДЫ </a:t>
            </a:r>
          </a:p>
          <a:p>
            <a:r>
              <a:rPr lang="ru-RU" sz="1400" b="1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err="1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Өтімді</a:t>
            </a:r>
            <a:r>
              <a:rPr lang="ru-RU" sz="1400" b="1" dirty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емес</a:t>
            </a:r>
            <a:r>
              <a:rPr lang="ru-RU" sz="1400" b="1" dirty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400" b="1" dirty="0" smtClean="0">
              <a:ln w="0"/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77872" y="5272261"/>
            <a:ext cx="1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00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Овальная выноска 106"/>
          <p:cNvSpPr/>
          <p:nvPr/>
        </p:nvSpPr>
        <p:spPr>
          <a:xfrm rot="6956717">
            <a:off x="3741067" y="3176958"/>
            <a:ext cx="1068011" cy="1044039"/>
          </a:xfrm>
          <a:prstGeom prst="wedgeEllipseCallout">
            <a:avLst>
              <a:gd name="adj1" fmla="val -28019"/>
              <a:gd name="adj2" fmla="val 7485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2759686" y="2365544"/>
            <a:ext cx="890345" cy="843356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122332" y="3664105"/>
            <a:ext cx="3142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Заңсыз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орнатылған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павильондарды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анықтау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үшін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елорданың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барлық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жер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учаскелеріне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түгендеу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жүргізу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жоспарлануда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9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7" y="2565862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478394" y="2384702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2910" y="44746"/>
            <a:ext cx="463745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9" name="object 11"/>
          <p:cNvSpPr txBox="1"/>
          <p:nvPr/>
        </p:nvSpPr>
        <p:spPr>
          <a:xfrm>
            <a:off x="85421" y="65981"/>
            <a:ext cx="5478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0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Инвестициялық</a:t>
            </a:r>
            <a:r>
              <a:rPr kumimoji="0" lang="ru-RU" sz="20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қызмет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0" name="object 4"/>
          <p:cNvSpPr/>
          <p:nvPr/>
        </p:nvSpPr>
        <p:spPr>
          <a:xfrm>
            <a:off x="3552739" y="834291"/>
            <a:ext cx="5031616" cy="1013025"/>
          </a:xfrm>
          <a:custGeom>
            <a:avLst/>
            <a:gdLst/>
            <a:ahLst/>
            <a:cxnLst/>
            <a:rect l="l" t="t" r="r" b="b"/>
            <a:pathLst>
              <a:path w="3660775" h="542925">
                <a:moveTo>
                  <a:pt x="0" y="42672"/>
                </a:moveTo>
                <a:lnTo>
                  <a:pt x="3345" y="26038"/>
                </a:lnTo>
                <a:lnTo>
                  <a:pt x="12477" y="12477"/>
                </a:lnTo>
                <a:lnTo>
                  <a:pt x="26038" y="3345"/>
                </a:lnTo>
                <a:lnTo>
                  <a:pt x="42672" y="0"/>
                </a:lnTo>
                <a:lnTo>
                  <a:pt x="3617976" y="0"/>
                </a:lnTo>
                <a:lnTo>
                  <a:pt x="3634555" y="3345"/>
                </a:lnTo>
                <a:lnTo>
                  <a:pt x="3648122" y="12477"/>
                </a:lnTo>
                <a:lnTo>
                  <a:pt x="3657284" y="26038"/>
                </a:lnTo>
                <a:lnTo>
                  <a:pt x="3660648" y="42672"/>
                </a:lnTo>
                <a:lnTo>
                  <a:pt x="3660648" y="499872"/>
                </a:lnTo>
                <a:lnTo>
                  <a:pt x="3657284" y="516451"/>
                </a:lnTo>
                <a:lnTo>
                  <a:pt x="3648122" y="530018"/>
                </a:lnTo>
                <a:lnTo>
                  <a:pt x="3634555" y="539180"/>
                </a:lnTo>
                <a:lnTo>
                  <a:pt x="3617976" y="542544"/>
                </a:lnTo>
                <a:lnTo>
                  <a:pt x="42672" y="542544"/>
                </a:lnTo>
                <a:lnTo>
                  <a:pt x="26038" y="539180"/>
                </a:lnTo>
                <a:lnTo>
                  <a:pt x="12477" y="530018"/>
                </a:lnTo>
                <a:lnTo>
                  <a:pt x="3345" y="516451"/>
                </a:lnTo>
                <a:lnTo>
                  <a:pt x="0" y="499872"/>
                </a:lnTo>
                <a:lnTo>
                  <a:pt x="0" y="42672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object 32"/>
          <p:cNvSpPr txBox="1"/>
          <p:nvPr/>
        </p:nvSpPr>
        <p:spPr>
          <a:xfrm>
            <a:off x="3400181" y="1045078"/>
            <a:ext cx="135064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205</a:t>
            </a:r>
            <a:endParaRPr kumimoji="0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жоба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D6AA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6" name="object 32"/>
          <p:cNvSpPr txBox="1"/>
          <p:nvPr/>
        </p:nvSpPr>
        <p:spPr>
          <a:xfrm>
            <a:off x="4598070" y="1052471"/>
            <a:ext cx="134682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трлн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тенге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7" name="object 32"/>
          <p:cNvSpPr txBox="1"/>
          <p:nvPr/>
        </p:nvSpPr>
        <p:spPr>
          <a:xfrm>
            <a:off x="5858178" y="1057160"/>
            <a:ext cx="135064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310</a:t>
            </a:r>
            <a:endParaRPr kumimoji="0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100" b="1" kern="0" dirty="0" smtClean="0">
                <a:solidFill>
                  <a:prstClr val="black"/>
                </a:solidFill>
                <a:latin typeface="Arial"/>
                <a:cs typeface="Arial"/>
              </a:rPr>
              <a:t>жер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.учаскелері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7179261" y="1052471"/>
            <a:ext cx="1350645" cy="674544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526,3</a:t>
            </a:r>
            <a:endParaRPr kumimoji="0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г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а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D6AA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object 10"/>
          <p:cNvSpPr/>
          <p:nvPr/>
        </p:nvSpPr>
        <p:spPr>
          <a:xfrm rot="16200000">
            <a:off x="4652790" y="4165208"/>
            <a:ext cx="2529629" cy="874753"/>
          </a:xfrm>
          <a:custGeom>
            <a:avLst/>
            <a:gdLst/>
            <a:ahLst/>
            <a:cxnLst/>
            <a:rect l="l" t="t" r="r" b="b"/>
            <a:pathLst>
              <a:path w="3660775" h="541019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5" y="0"/>
                </a:lnTo>
                <a:lnTo>
                  <a:pt x="3618103" y="0"/>
                </a:lnTo>
                <a:lnTo>
                  <a:pt x="3634662" y="3343"/>
                </a:lnTo>
                <a:lnTo>
                  <a:pt x="3648186" y="12461"/>
                </a:lnTo>
                <a:lnTo>
                  <a:pt x="3657304" y="25985"/>
                </a:lnTo>
                <a:lnTo>
                  <a:pt x="3660648" y="42544"/>
                </a:lnTo>
                <a:lnTo>
                  <a:pt x="3660648" y="498475"/>
                </a:lnTo>
                <a:lnTo>
                  <a:pt x="3657304" y="515034"/>
                </a:lnTo>
                <a:lnTo>
                  <a:pt x="3648186" y="528558"/>
                </a:lnTo>
                <a:lnTo>
                  <a:pt x="3634662" y="537676"/>
                </a:lnTo>
                <a:lnTo>
                  <a:pt x="3618103" y="541019"/>
                </a:lnTo>
                <a:lnTo>
                  <a:pt x="42545" y="541019"/>
                </a:lnTo>
                <a:lnTo>
                  <a:pt x="25985" y="537676"/>
                </a:lnTo>
                <a:lnTo>
                  <a:pt x="12461" y="528558"/>
                </a:lnTo>
                <a:lnTo>
                  <a:pt x="3343" y="515034"/>
                </a:lnTo>
                <a:lnTo>
                  <a:pt x="0" y="498475"/>
                </a:lnTo>
                <a:lnTo>
                  <a:pt x="0" y="42544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bject 13"/>
          <p:cNvSpPr/>
          <p:nvPr/>
        </p:nvSpPr>
        <p:spPr>
          <a:xfrm rot="16200000">
            <a:off x="5144567" y="4116852"/>
            <a:ext cx="2397661" cy="839506"/>
          </a:xfrm>
          <a:custGeom>
            <a:avLst/>
            <a:gdLst/>
            <a:ahLst/>
            <a:cxnLst/>
            <a:rect l="l" t="t" r="r" b="b"/>
            <a:pathLst>
              <a:path w="3525520" h="643254">
                <a:moveTo>
                  <a:pt x="1071372" y="75438"/>
                </a:moveTo>
                <a:lnTo>
                  <a:pt x="1066038" y="49047"/>
                </a:lnTo>
                <a:lnTo>
                  <a:pt x="1051509" y="27482"/>
                </a:lnTo>
                <a:lnTo>
                  <a:pt x="1029944" y="12954"/>
                </a:lnTo>
                <a:lnTo>
                  <a:pt x="1003554" y="7620"/>
                </a:lnTo>
                <a:lnTo>
                  <a:pt x="67818" y="7620"/>
                </a:lnTo>
                <a:lnTo>
                  <a:pt x="41414" y="12954"/>
                </a:lnTo>
                <a:lnTo>
                  <a:pt x="19850" y="27482"/>
                </a:lnTo>
                <a:lnTo>
                  <a:pt x="5321" y="49047"/>
                </a:lnTo>
                <a:lnTo>
                  <a:pt x="0" y="75438"/>
                </a:lnTo>
                <a:lnTo>
                  <a:pt x="0" y="575310"/>
                </a:lnTo>
                <a:lnTo>
                  <a:pt x="5321" y="601713"/>
                </a:lnTo>
                <a:lnTo>
                  <a:pt x="19850" y="623277"/>
                </a:lnTo>
                <a:lnTo>
                  <a:pt x="41414" y="637806"/>
                </a:lnTo>
                <a:lnTo>
                  <a:pt x="67818" y="643128"/>
                </a:lnTo>
                <a:lnTo>
                  <a:pt x="1003554" y="643128"/>
                </a:lnTo>
                <a:lnTo>
                  <a:pt x="1029944" y="637806"/>
                </a:lnTo>
                <a:lnTo>
                  <a:pt x="1051509" y="623277"/>
                </a:lnTo>
                <a:lnTo>
                  <a:pt x="1066038" y="601713"/>
                </a:lnTo>
                <a:lnTo>
                  <a:pt x="1071372" y="575310"/>
                </a:lnTo>
                <a:lnTo>
                  <a:pt x="1071372" y="75438"/>
                </a:lnTo>
                <a:close/>
              </a:path>
              <a:path w="3525520" h="643254">
                <a:moveTo>
                  <a:pt x="2314956" y="73914"/>
                </a:moveTo>
                <a:lnTo>
                  <a:pt x="2309622" y="47523"/>
                </a:lnTo>
                <a:lnTo>
                  <a:pt x="2295093" y="25958"/>
                </a:lnTo>
                <a:lnTo>
                  <a:pt x="2273528" y="11430"/>
                </a:lnTo>
                <a:lnTo>
                  <a:pt x="2247138" y="6096"/>
                </a:lnTo>
                <a:lnTo>
                  <a:pt x="1311402" y="6096"/>
                </a:lnTo>
                <a:lnTo>
                  <a:pt x="1284998" y="11430"/>
                </a:lnTo>
                <a:lnTo>
                  <a:pt x="1263434" y="25958"/>
                </a:lnTo>
                <a:lnTo>
                  <a:pt x="1248905" y="47523"/>
                </a:lnTo>
                <a:lnTo>
                  <a:pt x="1243584" y="73914"/>
                </a:lnTo>
                <a:lnTo>
                  <a:pt x="1243584" y="573786"/>
                </a:lnTo>
                <a:lnTo>
                  <a:pt x="1248905" y="600189"/>
                </a:lnTo>
                <a:lnTo>
                  <a:pt x="1263434" y="621753"/>
                </a:lnTo>
                <a:lnTo>
                  <a:pt x="1284998" y="636282"/>
                </a:lnTo>
                <a:lnTo>
                  <a:pt x="1311402" y="641604"/>
                </a:lnTo>
                <a:lnTo>
                  <a:pt x="2247138" y="641604"/>
                </a:lnTo>
                <a:lnTo>
                  <a:pt x="2273528" y="636282"/>
                </a:lnTo>
                <a:lnTo>
                  <a:pt x="2295093" y="621753"/>
                </a:lnTo>
                <a:lnTo>
                  <a:pt x="2309622" y="600189"/>
                </a:lnTo>
                <a:lnTo>
                  <a:pt x="2314956" y="573786"/>
                </a:lnTo>
                <a:lnTo>
                  <a:pt x="2314956" y="73914"/>
                </a:lnTo>
                <a:close/>
              </a:path>
              <a:path w="3525520" h="643254">
                <a:moveTo>
                  <a:pt x="3525012" y="67818"/>
                </a:moveTo>
                <a:lnTo>
                  <a:pt x="3519678" y="41427"/>
                </a:lnTo>
                <a:lnTo>
                  <a:pt x="3505149" y="19862"/>
                </a:lnTo>
                <a:lnTo>
                  <a:pt x="3483584" y="5334"/>
                </a:lnTo>
                <a:lnTo>
                  <a:pt x="3457194" y="0"/>
                </a:lnTo>
                <a:lnTo>
                  <a:pt x="2521458" y="0"/>
                </a:lnTo>
                <a:lnTo>
                  <a:pt x="2495054" y="5334"/>
                </a:lnTo>
                <a:lnTo>
                  <a:pt x="2473490" y="19862"/>
                </a:lnTo>
                <a:lnTo>
                  <a:pt x="2458961" y="41427"/>
                </a:lnTo>
                <a:lnTo>
                  <a:pt x="2453640" y="67818"/>
                </a:lnTo>
                <a:lnTo>
                  <a:pt x="2453640" y="567690"/>
                </a:lnTo>
                <a:lnTo>
                  <a:pt x="2458961" y="594093"/>
                </a:lnTo>
                <a:lnTo>
                  <a:pt x="2473490" y="615657"/>
                </a:lnTo>
                <a:lnTo>
                  <a:pt x="2495054" y="630186"/>
                </a:lnTo>
                <a:lnTo>
                  <a:pt x="2521458" y="635508"/>
                </a:lnTo>
                <a:lnTo>
                  <a:pt x="3457194" y="635508"/>
                </a:lnTo>
                <a:lnTo>
                  <a:pt x="3483584" y="630186"/>
                </a:lnTo>
                <a:lnTo>
                  <a:pt x="3505149" y="615657"/>
                </a:lnTo>
                <a:lnTo>
                  <a:pt x="3519678" y="594093"/>
                </a:lnTo>
                <a:lnTo>
                  <a:pt x="3525012" y="567690"/>
                </a:lnTo>
                <a:lnTo>
                  <a:pt x="3525012" y="67818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4" name="object 72"/>
          <p:cNvGrpSpPr/>
          <p:nvPr/>
        </p:nvGrpSpPr>
        <p:grpSpPr>
          <a:xfrm>
            <a:off x="4830249" y="2835666"/>
            <a:ext cx="786765" cy="777240"/>
            <a:chOff x="934211" y="5524500"/>
            <a:chExt cx="786765" cy="777240"/>
          </a:xfrm>
        </p:grpSpPr>
        <p:sp>
          <p:nvSpPr>
            <p:cNvPr id="105" name="object 73"/>
            <p:cNvSpPr/>
            <p:nvPr/>
          </p:nvSpPr>
          <p:spPr>
            <a:xfrm>
              <a:off x="947165" y="5537453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2"/>
                  </a:lnTo>
                  <a:lnTo>
                    <a:pt x="242811" y="25285"/>
                  </a:lnTo>
                  <a:lnTo>
                    <a:pt x="201488" y="44014"/>
                  </a:lnTo>
                  <a:lnTo>
                    <a:pt x="163002" y="67305"/>
                  </a:lnTo>
                  <a:lnTo>
                    <a:pt x="127708" y="94807"/>
                  </a:lnTo>
                  <a:lnTo>
                    <a:pt x="95965" y="126169"/>
                  </a:lnTo>
                  <a:lnTo>
                    <a:pt x="68127" y="161037"/>
                  </a:lnTo>
                  <a:lnTo>
                    <a:pt x="44551" y="199061"/>
                  </a:lnTo>
                  <a:lnTo>
                    <a:pt x="25594" y="239887"/>
                  </a:lnTo>
                  <a:lnTo>
                    <a:pt x="11613" y="283165"/>
                  </a:lnTo>
                  <a:lnTo>
                    <a:pt x="2962" y="328542"/>
                  </a:lnTo>
                  <a:lnTo>
                    <a:pt x="0" y="375666"/>
                  </a:lnTo>
                  <a:lnTo>
                    <a:pt x="2962" y="422789"/>
                  </a:lnTo>
                  <a:lnTo>
                    <a:pt x="11613" y="468166"/>
                  </a:lnTo>
                  <a:lnTo>
                    <a:pt x="25594" y="511444"/>
                  </a:lnTo>
                  <a:lnTo>
                    <a:pt x="44551" y="552270"/>
                  </a:lnTo>
                  <a:lnTo>
                    <a:pt x="68127" y="590294"/>
                  </a:lnTo>
                  <a:lnTo>
                    <a:pt x="95965" y="625162"/>
                  </a:lnTo>
                  <a:lnTo>
                    <a:pt x="127708" y="656524"/>
                  </a:lnTo>
                  <a:lnTo>
                    <a:pt x="163002" y="684026"/>
                  </a:lnTo>
                  <a:lnTo>
                    <a:pt x="201488" y="707317"/>
                  </a:lnTo>
                  <a:lnTo>
                    <a:pt x="242811" y="726046"/>
                  </a:lnTo>
                  <a:lnTo>
                    <a:pt x="286615" y="739859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59"/>
                  </a:lnTo>
                  <a:lnTo>
                    <a:pt x="517690" y="726046"/>
                  </a:lnTo>
                  <a:lnTo>
                    <a:pt x="559015" y="707317"/>
                  </a:lnTo>
                  <a:lnTo>
                    <a:pt x="597501" y="684026"/>
                  </a:lnTo>
                  <a:lnTo>
                    <a:pt x="632792" y="656524"/>
                  </a:lnTo>
                  <a:lnTo>
                    <a:pt x="664532" y="625162"/>
                  </a:lnTo>
                  <a:lnTo>
                    <a:pt x="692365" y="590294"/>
                  </a:lnTo>
                  <a:lnTo>
                    <a:pt x="715936" y="552270"/>
                  </a:lnTo>
                  <a:lnTo>
                    <a:pt x="734888" y="511444"/>
                  </a:lnTo>
                  <a:lnTo>
                    <a:pt x="748866" y="468166"/>
                  </a:lnTo>
                  <a:lnTo>
                    <a:pt x="757514" y="422789"/>
                  </a:lnTo>
                  <a:lnTo>
                    <a:pt x="760476" y="375666"/>
                  </a:lnTo>
                  <a:lnTo>
                    <a:pt x="757514" y="328542"/>
                  </a:lnTo>
                  <a:lnTo>
                    <a:pt x="748866" y="283165"/>
                  </a:lnTo>
                  <a:lnTo>
                    <a:pt x="734888" y="239887"/>
                  </a:lnTo>
                  <a:lnTo>
                    <a:pt x="715936" y="199061"/>
                  </a:lnTo>
                  <a:lnTo>
                    <a:pt x="692365" y="161037"/>
                  </a:lnTo>
                  <a:lnTo>
                    <a:pt x="664532" y="126169"/>
                  </a:lnTo>
                  <a:lnTo>
                    <a:pt x="632792" y="94807"/>
                  </a:lnTo>
                  <a:lnTo>
                    <a:pt x="597501" y="67305"/>
                  </a:lnTo>
                  <a:lnTo>
                    <a:pt x="559015" y="44014"/>
                  </a:lnTo>
                  <a:lnTo>
                    <a:pt x="517690" y="25285"/>
                  </a:lnTo>
                  <a:lnTo>
                    <a:pt x="473881" y="11472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74"/>
            <p:cNvSpPr/>
            <p:nvPr/>
          </p:nvSpPr>
          <p:spPr>
            <a:xfrm>
              <a:off x="947165" y="5537453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6"/>
                  </a:moveTo>
                  <a:lnTo>
                    <a:pt x="2962" y="328542"/>
                  </a:lnTo>
                  <a:lnTo>
                    <a:pt x="11613" y="283165"/>
                  </a:lnTo>
                  <a:lnTo>
                    <a:pt x="25594" y="239887"/>
                  </a:lnTo>
                  <a:lnTo>
                    <a:pt x="44551" y="199061"/>
                  </a:lnTo>
                  <a:lnTo>
                    <a:pt x="68127" y="161037"/>
                  </a:lnTo>
                  <a:lnTo>
                    <a:pt x="95965" y="126169"/>
                  </a:lnTo>
                  <a:lnTo>
                    <a:pt x="127708" y="94807"/>
                  </a:lnTo>
                  <a:lnTo>
                    <a:pt x="163002" y="67305"/>
                  </a:lnTo>
                  <a:lnTo>
                    <a:pt x="201488" y="44014"/>
                  </a:lnTo>
                  <a:lnTo>
                    <a:pt x="242811" y="25285"/>
                  </a:lnTo>
                  <a:lnTo>
                    <a:pt x="286615" y="11472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2"/>
                  </a:lnTo>
                  <a:lnTo>
                    <a:pt x="517690" y="25285"/>
                  </a:lnTo>
                  <a:lnTo>
                    <a:pt x="559015" y="44014"/>
                  </a:lnTo>
                  <a:lnTo>
                    <a:pt x="597501" y="67305"/>
                  </a:lnTo>
                  <a:lnTo>
                    <a:pt x="632792" y="94807"/>
                  </a:lnTo>
                  <a:lnTo>
                    <a:pt x="664532" y="126169"/>
                  </a:lnTo>
                  <a:lnTo>
                    <a:pt x="692365" y="161037"/>
                  </a:lnTo>
                  <a:lnTo>
                    <a:pt x="715936" y="199061"/>
                  </a:lnTo>
                  <a:lnTo>
                    <a:pt x="734888" y="239887"/>
                  </a:lnTo>
                  <a:lnTo>
                    <a:pt x="748866" y="283165"/>
                  </a:lnTo>
                  <a:lnTo>
                    <a:pt x="757514" y="328542"/>
                  </a:lnTo>
                  <a:lnTo>
                    <a:pt x="760476" y="375666"/>
                  </a:lnTo>
                  <a:lnTo>
                    <a:pt x="757514" y="422789"/>
                  </a:lnTo>
                  <a:lnTo>
                    <a:pt x="748866" y="468166"/>
                  </a:lnTo>
                  <a:lnTo>
                    <a:pt x="734888" y="511444"/>
                  </a:lnTo>
                  <a:lnTo>
                    <a:pt x="715936" y="552270"/>
                  </a:lnTo>
                  <a:lnTo>
                    <a:pt x="692365" y="590294"/>
                  </a:lnTo>
                  <a:lnTo>
                    <a:pt x="664532" y="625162"/>
                  </a:lnTo>
                  <a:lnTo>
                    <a:pt x="632792" y="656524"/>
                  </a:lnTo>
                  <a:lnTo>
                    <a:pt x="597501" y="684026"/>
                  </a:lnTo>
                  <a:lnTo>
                    <a:pt x="559015" y="707317"/>
                  </a:lnTo>
                  <a:lnTo>
                    <a:pt x="517690" y="726046"/>
                  </a:lnTo>
                  <a:lnTo>
                    <a:pt x="473881" y="739859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59"/>
                  </a:lnTo>
                  <a:lnTo>
                    <a:pt x="242811" y="726046"/>
                  </a:lnTo>
                  <a:lnTo>
                    <a:pt x="201488" y="707317"/>
                  </a:lnTo>
                  <a:lnTo>
                    <a:pt x="163002" y="684026"/>
                  </a:lnTo>
                  <a:lnTo>
                    <a:pt x="127708" y="656524"/>
                  </a:lnTo>
                  <a:lnTo>
                    <a:pt x="95965" y="625162"/>
                  </a:lnTo>
                  <a:lnTo>
                    <a:pt x="68127" y="590294"/>
                  </a:lnTo>
                  <a:lnTo>
                    <a:pt x="44551" y="552270"/>
                  </a:lnTo>
                  <a:lnTo>
                    <a:pt x="25594" y="511444"/>
                  </a:lnTo>
                  <a:lnTo>
                    <a:pt x="11613" y="468166"/>
                  </a:lnTo>
                  <a:lnTo>
                    <a:pt x="2962" y="422789"/>
                  </a:lnTo>
                  <a:lnTo>
                    <a:pt x="0" y="3756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object 7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7467" y="5658612"/>
              <a:ext cx="463295" cy="463295"/>
            </a:xfrm>
            <a:prstGeom prst="rect">
              <a:avLst/>
            </a:prstGeom>
          </p:spPr>
        </p:pic>
      </p:grpSp>
      <p:sp>
        <p:nvSpPr>
          <p:cNvPr id="108" name="TextBox 107"/>
          <p:cNvSpPr txBox="1"/>
          <p:nvPr/>
        </p:nvSpPr>
        <p:spPr>
          <a:xfrm>
            <a:off x="6086189" y="5098616"/>
            <a:ext cx="90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0,3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05809" y="4270387"/>
            <a:ext cx="72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3,0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45157" y="4280806"/>
            <a:ext cx="102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52968" y="5087779"/>
            <a:ext cx="974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28553" y="3436974"/>
            <a:ext cx="82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8,2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1379" y="3592071"/>
            <a:ext cx="102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2024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083658" y="304957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млрд. тенге </a:t>
            </a:r>
          </a:p>
        </p:txBody>
      </p:sp>
      <p:pic>
        <p:nvPicPr>
          <p:cNvPr id="66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859" y="3085664"/>
            <a:ext cx="481276" cy="443788"/>
          </a:xfrm>
          <a:prstGeom prst="rect">
            <a:avLst/>
          </a:prstGeom>
        </p:spPr>
      </p:pic>
      <p:pic>
        <p:nvPicPr>
          <p:cNvPr id="69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43" y="4682390"/>
            <a:ext cx="452016" cy="477253"/>
          </a:xfrm>
          <a:prstGeom prst="rect">
            <a:avLst/>
          </a:prstGeom>
        </p:spPr>
      </p:pic>
      <p:sp>
        <p:nvSpPr>
          <p:cNvPr id="70" name="object 32"/>
          <p:cNvSpPr txBox="1"/>
          <p:nvPr/>
        </p:nvSpPr>
        <p:spPr>
          <a:xfrm>
            <a:off x="3100358" y="5349836"/>
            <a:ext cx="12862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4687,4 м2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35885" y="4080751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52792" y="3837131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6759" y="3087234"/>
            <a:ext cx="135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360 000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779124" y="320346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м2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80834" y="2876251"/>
            <a:ext cx="2243282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ЖАЛПЫ АУДАНЫ ЕНГІЗІЛГЕН АЛАҢДАР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46997" y="4784462"/>
            <a:ext cx="121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kumimoji="0" lang="ru-RU" sz="1100" b="0" i="0" u="none" strike="noStrike" kern="0" cap="none" spc="-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4312,2  М2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45461" y="4520269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КОММЕРЦИЯЛЫҚ ҮЙ-ЖАЙЛАР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527" y="4105877"/>
            <a:ext cx="570292" cy="551681"/>
          </a:xfrm>
          <a:prstGeom prst="rect">
            <a:avLst/>
          </a:prstGeom>
        </p:spPr>
      </p:pic>
      <p:sp>
        <p:nvSpPr>
          <p:cNvPr id="123" name="Скругленный прямоугольник 122"/>
          <p:cNvSpPr/>
          <p:nvPr/>
        </p:nvSpPr>
        <p:spPr>
          <a:xfrm>
            <a:off x="967128" y="5294000"/>
            <a:ext cx="1713681" cy="3474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ПӘТЕР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4194697" y="3124200"/>
            <a:ext cx="0" cy="26138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975199" y="3962400"/>
            <a:ext cx="1756309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ҚАБЫЛДАНДЫ МЖК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0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009" y="5241035"/>
            <a:ext cx="442106" cy="41509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9" y="3670782"/>
            <a:ext cx="586741" cy="504129"/>
          </a:xfrm>
          <a:prstGeom prst="rect">
            <a:avLst/>
          </a:prstGeom>
        </p:spPr>
      </p:pic>
      <p:sp>
        <p:nvSpPr>
          <p:cNvPr id="134" name="Скругленный прямоугольник 133"/>
          <p:cNvSpPr/>
          <p:nvPr/>
        </p:nvSpPr>
        <p:spPr>
          <a:xfrm>
            <a:off x="8903426" y="3540964"/>
            <a:ext cx="2127301" cy="3549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ҚАЛАҒА ИНВЕСТИЦИЯЛАР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24237" y="5203870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35664" y="4638755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52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30" y="3408182"/>
            <a:ext cx="568044" cy="568044"/>
          </a:xfrm>
          <a:prstGeom prst="rect">
            <a:avLst/>
          </a:prstGeom>
        </p:spPr>
      </p:pic>
      <p:sp>
        <p:nvSpPr>
          <p:cNvPr id="138" name="Скругленный прямоугольник 137"/>
          <p:cNvSpPr/>
          <p:nvPr/>
        </p:nvSpPr>
        <p:spPr>
          <a:xfrm>
            <a:off x="932752" y="3680212"/>
            <a:ext cx="2002391" cy="4678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ҚАЛАҒА ИНВЕСТИЦИЯЛАР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0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183" y="2930758"/>
            <a:ext cx="471072" cy="448198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10425478" y="2966999"/>
            <a:ext cx="168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МЛН М2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8921533" y="2802061"/>
            <a:ext cx="2038726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ЖАЛПЫ АУДАНЫ ЕНГІЗІЛГЕН АЛАҢДАР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548900" y="3401177"/>
            <a:ext cx="180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180,5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МЛРД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32"/>
          <p:cNvSpPr txBox="1"/>
          <p:nvPr/>
        </p:nvSpPr>
        <p:spPr>
          <a:xfrm>
            <a:off x="11256496" y="5068598"/>
            <a:ext cx="926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12</a:t>
            </a:r>
            <a:r>
              <a:rPr kumimoji="0" lang="ru-RU" sz="18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1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ru-RU" sz="18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1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м2</a:t>
            </a: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8951739" y="4993443"/>
            <a:ext cx="1713681" cy="3981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ПӘТЕР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7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6345" y="4964784"/>
            <a:ext cx="427121" cy="434891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0651858" y="4952317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162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657231" y="3853852"/>
            <a:ext cx="8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150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3889" y="3880709"/>
            <a:ext cx="514078" cy="477976"/>
          </a:xfrm>
          <a:prstGeom prst="rect">
            <a:avLst/>
          </a:prstGeom>
        </p:spPr>
      </p:pic>
      <p:sp>
        <p:nvSpPr>
          <p:cNvPr id="152" name="Скругленный прямоугольник 151"/>
          <p:cNvSpPr/>
          <p:nvPr/>
        </p:nvSpPr>
        <p:spPr>
          <a:xfrm>
            <a:off x="8940085" y="3975582"/>
            <a:ext cx="1756309" cy="3232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0"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ЖОБА</a:t>
            </a:r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МЖК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694061" y="3644389"/>
            <a:ext cx="153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48,5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МЛРД</a:t>
            </a:r>
          </a:p>
        </p:txBody>
      </p:sp>
      <p:pic>
        <p:nvPicPr>
          <p:cNvPr id="156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3889" y="4387780"/>
            <a:ext cx="478565" cy="477253"/>
          </a:xfrm>
          <a:prstGeom prst="rect">
            <a:avLst/>
          </a:prstGeom>
        </p:spPr>
      </p:pic>
      <p:sp>
        <p:nvSpPr>
          <p:cNvPr id="158" name="Скругленный прямоугольник 157"/>
          <p:cNvSpPr/>
          <p:nvPr/>
        </p:nvSpPr>
        <p:spPr>
          <a:xfrm>
            <a:off x="8921533" y="4375815"/>
            <a:ext cx="1496379" cy="5585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КОММЕРЦИЯЛЫҚ ҮЙ-ЖАЙЛАР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773649" y="4383816"/>
            <a:ext cx="62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62" name="object 32"/>
          <p:cNvSpPr txBox="1"/>
          <p:nvPr/>
        </p:nvSpPr>
        <p:spPr>
          <a:xfrm>
            <a:off x="11281811" y="4524278"/>
            <a:ext cx="8766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14</a:t>
            </a:r>
            <a:r>
              <a:rPr kumimoji="0" lang="ru-RU" sz="18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1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ru-RU" sz="18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1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м2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74" name="Скругленный прямоугольник 73"/>
          <p:cNvSpPr/>
          <p:nvPr/>
        </p:nvSpPr>
        <p:spPr>
          <a:xfrm>
            <a:off x="314817" y="2435326"/>
            <a:ext cx="3524894" cy="2840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2023 ЖЫЛҒЫ КӨРСЕТКІШТЕР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70369" y="663400"/>
            <a:ext cx="374190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6" name="object 6"/>
          <p:cNvSpPr txBox="1"/>
          <p:nvPr/>
        </p:nvSpPr>
        <p:spPr>
          <a:xfrm>
            <a:off x="4375294" y="736542"/>
            <a:ext cx="3479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ПУЛ</a:t>
            </a:r>
            <a:r>
              <a:rPr kumimoji="0" sz="1400" b="1" i="0" u="none" strike="noStrike" kern="0" cap="none" spc="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ИНВЕСТИЦИОННЫХ</a:t>
            </a:r>
            <a:r>
              <a:rPr kumimoji="0" sz="1400" b="1" i="0" u="none" strike="noStrike" kern="0" cap="none" spc="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ПРОЕКТОВ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2714" y="1157010"/>
            <a:ext cx="3241640" cy="9921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725" y="1172633"/>
            <a:ext cx="32461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ТҰРҒЫН ҮЙ ҚҰРЫЛЫСЫ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3110" y="1551598"/>
            <a:ext cx="287100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B7CE3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121 </a:t>
            </a:r>
            <a:r>
              <a:rPr lang="ru-RU" sz="1600" b="1" kern="0" dirty="0" err="1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Gotham Pro Black" panose="02000903040000020004" pitchFamily="2" charset="0"/>
              </a:rPr>
              <a:t>жоба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Gotham Pro" panose="02000503040000090004" pitchFamily="2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B7CE3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993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млрд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инвестиция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 </a:t>
            </a: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көлемі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Gotham Pro" panose="02000503040000090004" pitchFamily="2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B7CE3"/>
              </a:solidFill>
              <a:effectLst/>
              <a:uLnTx/>
              <a:uFillTx/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824324" y="1167782"/>
            <a:ext cx="3219289" cy="976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92479" y="1551598"/>
            <a:ext cx="3160289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B7CE3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84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жоба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Gotham Pro" panose="02000503040000090004" pitchFamily="2" charset="0"/>
            </a:endParaRPr>
          </a:p>
          <a:p>
            <a:pPr marL="12700" lvl="0" algn="ctr">
              <a:spcBef>
                <a:spcPts val="105"/>
              </a:spcBef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B7CE3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41,7 млрд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инвестиция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 </a:t>
            </a: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" panose="02000503040000090004" pitchFamily="2" charset="0"/>
              </a:rPr>
              <a:t>көлемі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B7CE3"/>
              </a:solidFill>
              <a:effectLst/>
              <a:uLnTx/>
              <a:uFillTx/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106921" y="1167781"/>
            <a:ext cx="2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БИЗНЕС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Gotham Pro Black" panose="02000903040000020004" pitchFamily="2" charset="0"/>
              </a:rPr>
              <a:t>ЖОБАЛАР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287143" y="2384702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271726" y="2442788"/>
            <a:ext cx="3073709" cy="2846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2024 ЖЫЛҒЫ КӨРСЕТКІШТЕР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14761" y="2379385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778908" y="2432313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ӨСУ ДИНАМИКАСЫ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0800"/>
            <a:ext cx="328681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723216" y="5958302"/>
            <a:ext cx="4460220" cy="7386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ӘКК-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нің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инвестициялық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қызметі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заңнамалық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қайшылыққа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байланысты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тоқтатылды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. Жер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учаскесін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алу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үшін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МЖӘ мен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концессияның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заңнамалық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тетігі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ӘКК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қатысуын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көздемейді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96200" y="5604865"/>
            <a:ext cx="1357209" cy="3452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МӘСЕЛЕ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533400" y="5831180"/>
            <a:ext cx="9739" cy="90535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7" y="6006955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Прямоугольник 123"/>
          <p:cNvSpPr/>
          <p:nvPr/>
        </p:nvSpPr>
        <p:spPr>
          <a:xfrm>
            <a:off x="657352" y="5987402"/>
            <a:ext cx="4384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Инвесторлар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жіберген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өтінімдерді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онлайн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мониторингтеуге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және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пысықтауға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мүмкіндік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беретін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«</a:t>
            </a:r>
            <a:r>
              <a:rPr lang="ru-RU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нвестициялық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жобалар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картасы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" порталы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құрылды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27158" y="5985301"/>
            <a:ext cx="2580605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400" dirty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47 пәтер Астана қаласының </a:t>
            </a:r>
            <a:r>
              <a:rPr lang="kk-KZ" sz="1400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Тұрғын </a:t>
            </a:r>
            <a:r>
              <a:rPr lang="kk-KZ" sz="1400" dirty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үй басқармасының теңгеріміне берілді</a:t>
            </a:r>
            <a:endParaRPr lang="ru-RU" sz="1400" dirty="0">
              <a:solidFill>
                <a:srgbClr val="FF0000"/>
              </a:solidFill>
              <a:latin typeface="Arial" charset="0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4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910" y="44746"/>
            <a:ext cx="920729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10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Өңірдің әлеуметтік инфрақұрылымын құру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0677" y="717555"/>
            <a:ext cx="1002413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Манежі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бар футбол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алаңдары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/ фитнес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клубтары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жүзу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бассейні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футболдан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секциялары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ашылды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жастан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600-ден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жасөспірімдер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футбол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мектептері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академияларында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жаттығады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1000-нан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жасөспірімдерді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фитнес-клуб,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құрылыс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жүзу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бассейні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40" y="679772"/>
            <a:ext cx="1411137" cy="10370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1405579" y="1908246"/>
            <a:ext cx="1003923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Фермерлер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базары</a:t>
            </a: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Нарықтың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айрықша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ерекшелігі-келушілерге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өнімді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қолмен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органикалық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фермерлік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өнімдерге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бағдарлану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фермерлер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қатысатын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маусымдық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жәрмеңкелер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фестивальдар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өндірілетін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қазақстандық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өнімдерге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қызығушылығын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31" y="1912723"/>
            <a:ext cx="1441334" cy="116817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1454007" y="3227415"/>
            <a:ext cx="999080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Даму,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орындарын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құра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жолымен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мемлекетіміздің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үлес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қосу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орнын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болашақ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мамандықты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консалтинг;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ағылшын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курстары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ҰБТ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тесттеріне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Бастауыш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оқушыларына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репетиторлық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5266" y="3269265"/>
            <a:ext cx="1441325" cy="112770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8873" y="4491067"/>
            <a:ext cx="1472626" cy="114627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1481499" y="4612568"/>
            <a:ext cx="999080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санаттарын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күндізгі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стационар) (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жүкті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әйелдер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.). 60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орнын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жоспарлануда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73" y="5731443"/>
            <a:ext cx="1441325" cy="106608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1481498" y="5758843"/>
            <a:ext cx="999080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типтегі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аялдама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павильондары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Артықшылықтары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жүйеленген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күту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аймағы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қысқы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жылыту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кондиционерлеу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Күнделікті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тазалау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дезинфекциялау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жарықтандыру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жарнамалық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жарықдиодты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экрандар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Тегін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Wi-Fi.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sp>
        <p:nvSpPr>
          <p:cNvPr id="2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39302" y="6407173"/>
            <a:ext cx="328681" cy="276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6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60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0" y="86798"/>
            <a:ext cx="4267200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24201" y="4638276"/>
            <a:ext cx="7696199" cy="19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760430"/>
            <a:ext cx="8915400" cy="174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399" y="1070981"/>
            <a:ext cx="8569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ӘКК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инвестициялық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тетігінің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артықшылықтары</a:t>
            </a:r>
            <a:endParaRPr lang="ru-RU" sz="1600" b="1" kern="0" dirty="0" smtClean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Жеке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инвестицияларды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тарту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Жеке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қоныс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аудару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қорының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болуы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(Алматы ӘКК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тәжірибесі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бойынша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Ескі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тұрғын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үйді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жаңарту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жобасы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шеңберінде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тұрғын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үй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қорын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жаңартуға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өңір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бюджетіне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жүктемені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азайтуӘКК-ге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тұрғындар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тарапынан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оларды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жаңа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тұрғын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үйге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көшіру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кезіндегі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сенімӘКК-ні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кейіннен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қайта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инвестициялай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отырып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жобадан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инвестициялық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кіріс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алу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1943100" cy="1747330"/>
          </a:xfrm>
          <a:prstGeom prst="rect">
            <a:avLst/>
          </a:prstGeom>
        </p:spPr>
      </p:pic>
      <p:sp>
        <p:nvSpPr>
          <p:cNvPr id="17" name="object 11"/>
          <p:cNvSpPr txBox="1"/>
          <p:nvPr/>
        </p:nvSpPr>
        <p:spPr>
          <a:xfrm>
            <a:off x="184707" y="77343"/>
            <a:ext cx="43872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ӘКК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жаңа</a:t>
            </a: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жобалары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2133600" y="751942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Ескі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тұрғын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үйді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жаңарту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b="2315"/>
          <a:stretch/>
        </p:blipFill>
        <p:spPr>
          <a:xfrm>
            <a:off x="0" y="2661002"/>
            <a:ext cx="3363631" cy="179702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363631" y="2662439"/>
            <a:ext cx="7456770" cy="1795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3505200" y="2680738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Мектепке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дейінгі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мекемелердің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құрылысы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76625" y="2939783"/>
            <a:ext cx="6237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Күтілетін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әсер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/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/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Мектепке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дейінгі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білім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алу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үшін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3000-ға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дейін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құру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500-ге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дейін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жаңа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жұмыс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орындарын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құруЖергілікті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республикалық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бюджеттерге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салықтардың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түсуі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және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т. б.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67100" y="4119475"/>
            <a:ext cx="7953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Міндетті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шарт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инвестордың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меншігінде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жер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учаскесінің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болуы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10" y="100739"/>
            <a:ext cx="581024" cy="780725"/>
          </a:xfrm>
          <a:prstGeom prst="rect">
            <a:avLst/>
          </a:prstGeom>
        </p:spPr>
      </p:pic>
      <p:pic>
        <p:nvPicPr>
          <p:cNvPr id="31" name="Picture 2" descr="Prezident qarori loyihasi – Yoshlar sanoat va tadbirkorlik zonalari tashkil  etilad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276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296956" y="4786835"/>
            <a:ext cx="7329616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lvl="0"/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Күтілетін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әсер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ШОБ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дамыту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үшін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қолайлы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жағдайлар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жасауЖаңа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бәсекеге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қабілетті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өнеркәсіп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салаларын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құру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және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экономикалық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белсенділікті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арттыруЖаңа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жұмыс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орындарын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құруИнфрақұрылыммен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қамтамасыз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етілген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29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мың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шаршы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метрге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дейінгі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қосымша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алаңдардың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пайда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болуыСалық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аударымдарын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ұлғайту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object 11"/>
          <p:cNvSpPr txBox="1"/>
          <p:nvPr/>
        </p:nvSpPr>
        <p:spPr>
          <a:xfrm>
            <a:off x="3363631" y="4664173"/>
            <a:ext cx="43872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Шағын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өнеркәсіптік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аймақтарды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салу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AAB1-0842-4882-8B78-9B03FB72B3D5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3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81985" y="75316"/>
            <a:ext cx="4566216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4336610" y="1777454"/>
            <a:ext cx="3742171" cy="3411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10"/>
          <p:cNvSpPr/>
          <p:nvPr/>
        </p:nvSpPr>
        <p:spPr>
          <a:xfrm rot="16200000">
            <a:off x="7687945" y="2778888"/>
            <a:ext cx="3218451" cy="1398801"/>
          </a:xfrm>
          <a:custGeom>
            <a:avLst/>
            <a:gdLst/>
            <a:ahLst/>
            <a:cxnLst/>
            <a:rect l="l" t="t" r="r" b="b"/>
            <a:pathLst>
              <a:path w="3660775" h="541019">
                <a:moveTo>
                  <a:pt x="0" y="42544"/>
                </a:moveTo>
                <a:lnTo>
                  <a:pt x="3343" y="25985"/>
                </a:lnTo>
                <a:lnTo>
                  <a:pt x="12461" y="12461"/>
                </a:lnTo>
                <a:lnTo>
                  <a:pt x="25985" y="3343"/>
                </a:lnTo>
                <a:lnTo>
                  <a:pt x="42545" y="0"/>
                </a:lnTo>
                <a:lnTo>
                  <a:pt x="3618103" y="0"/>
                </a:lnTo>
                <a:lnTo>
                  <a:pt x="3634662" y="3343"/>
                </a:lnTo>
                <a:lnTo>
                  <a:pt x="3648186" y="12461"/>
                </a:lnTo>
                <a:lnTo>
                  <a:pt x="3657304" y="25985"/>
                </a:lnTo>
                <a:lnTo>
                  <a:pt x="3660648" y="42544"/>
                </a:lnTo>
                <a:lnTo>
                  <a:pt x="3660648" y="498475"/>
                </a:lnTo>
                <a:lnTo>
                  <a:pt x="3657304" y="515034"/>
                </a:lnTo>
                <a:lnTo>
                  <a:pt x="3648186" y="528558"/>
                </a:lnTo>
                <a:lnTo>
                  <a:pt x="3634662" y="537676"/>
                </a:lnTo>
                <a:lnTo>
                  <a:pt x="3618103" y="541019"/>
                </a:lnTo>
                <a:lnTo>
                  <a:pt x="42545" y="541019"/>
                </a:lnTo>
                <a:lnTo>
                  <a:pt x="25985" y="537676"/>
                </a:lnTo>
                <a:lnTo>
                  <a:pt x="12461" y="528558"/>
                </a:lnTo>
                <a:lnTo>
                  <a:pt x="3343" y="515034"/>
                </a:lnTo>
                <a:lnTo>
                  <a:pt x="0" y="498475"/>
                </a:lnTo>
                <a:lnTo>
                  <a:pt x="0" y="42544"/>
                </a:lnTo>
                <a:close/>
              </a:path>
            </a:pathLst>
          </a:custGeom>
          <a:ln w="198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bject 48"/>
          <p:cNvSpPr/>
          <p:nvPr/>
        </p:nvSpPr>
        <p:spPr>
          <a:xfrm>
            <a:off x="4552418" y="3450636"/>
            <a:ext cx="1237476" cy="1162390"/>
          </a:xfrm>
          <a:custGeom>
            <a:avLst/>
            <a:gdLst/>
            <a:ahLst/>
            <a:cxnLst/>
            <a:rect l="l" t="t" r="r" b="b"/>
            <a:pathLst>
              <a:path w="760729" h="751839">
                <a:moveTo>
                  <a:pt x="380238" y="0"/>
                </a:moveTo>
                <a:lnTo>
                  <a:pt x="332530" y="2926"/>
                </a:lnTo>
                <a:lnTo>
                  <a:pt x="286594" y="11470"/>
                </a:lnTo>
                <a:lnTo>
                  <a:pt x="242785" y="25281"/>
                </a:lnTo>
                <a:lnTo>
                  <a:pt x="201460" y="44006"/>
                </a:lnTo>
                <a:lnTo>
                  <a:pt x="162974" y="67294"/>
                </a:lnTo>
                <a:lnTo>
                  <a:pt x="127683" y="94794"/>
                </a:lnTo>
                <a:lnTo>
                  <a:pt x="95943" y="126153"/>
                </a:lnTo>
                <a:lnTo>
                  <a:pt x="68110" y="161020"/>
                </a:lnTo>
                <a:lnTo>
                  <a:pt x="44539" y="199044"/>
                </a:lnTo>
                <a:lnTo>
                  <a:pt x="25587" y="239872"/>
                </a:lnTo>
                <a:lnTo>
                  <a:pt x="11609" y="283152"/>
                </a:lnTo>
                <a:lnTo>
                  <a:pt x="2961" y="328534"/>
                </a:lnTo>
                <a:lnTo>
                  <a:pt x="0" y="375665"/>
                </a:lnTo>
                <a:lnTo>
                  <a:pt x="2961" y="422797"/>
                </a:lnTo>
                <a:lnTo>
                  <a:pt x="11609" y="468179"/>
                </a:lnTo>
                <a:lnTo>
                  <a:pt x="25587" y="511459"/>
                </a:lnTo>
                <a:lnTo>
                  <a:pt x="44539" y="552287"/>
                </a:lnTo>
                <a:lnTo>
                  <a:pt x="68110" y="590311"/>
                </a:lnTo>
                <a:lnTo>
                  <a:pt x="95943" y="625178"/>
                </a:lnTo>
                <a:lnTo>
                  <a:pt x="127683" y="656537"/>
                </a:lnTo>
                <a:lnTo>
                  <a:pt x="162974" y="684037"/>
                </a:lnTo>
                <a:lnTo>
                  <a:pt x="201460" y="707325"/>
                </a:lnTo>
                <a:lnTo>
                  <a:pt x="242785" y="726050"/>
                </a:lnTo>
                <a:lnTo>
                  <a:pt x="286594" y="739861"/>
                </a:lnTo>
                <a:lnTo>
                  <a:pt x="332530" y="748405"/>
                </a:lnTo>
                <a:lnTo>
                  <a:pt x="380238" y="751331"/>
                </a:lnTo>
                <a:lnTo>
                  <a:pt x="427945" y="748405"/>
                </a:lnTo>
                <a:lnTo>
                  <a:pt x="473881" y="739861"/>
                </a:lnTo>
                <a:lnTo>
                  <a:pt x="517690" y="726050"/>
                </a:lnTo>
                <a:lnTo>
                  <a:pt x="559015" y="707325"/>
                </a:lnTo>
                <a:lnTo>
                  <a:pt x="597501" y="684037"/>
                </a:lnTo>
                <a:lnTo>
                  <a:pt x="632792" y="656537"/>
                </a:lnTo>
                <a:lnTo>
                  <a:pt x="664532" y="625178"/>
                </a:lnTo>
                <a:lnTo>
                  <a:pt x="692365" y="590311"/>
                </a:lnTo>
                <a:lnTo>
                  <a:pt x="715936" y="552287"/>
                </a:lnTo>
                <a:lnTo>
                  <a:pt x="734888" y="511459"/>
                </a:lnTo>
                <a:lnTo>
                  <a:pt x="748866" y="468179"/>
                </a:lnTo>
                <a:lnTo>
                  <a:pt x="757514" y="422797"/>
                </a:lnTo>
                <a:lnTo>
                  <a:pt x="760476" y="375665"/>
                </a:lnTo>
                <a:lnTo>
                  <a:pt x="757514" y="328534"/>
                </a:lnTo>
                <a:lnTo>
                  <a:pt x="748866" y="283152"/>
                </a:lnTo>
                <a:lnTo>
                  <a:pt x="734888" y="239872"/>
                </a:lnTo>
                <a:lnTo>
                  <a:pt x="715936" y="199044"/>
                </a:lnTo>
                <a:lnTo>
                  <a:pt x="692365" y="161020"/>
                </a:lnTo>
                <a:lnTo>
                  <a:pt x="664532" y="126153"/>
                </a:lnTo>
                <a:lnTo>
                  <a:pt x="632792" y="94794"/>
                </a:lnTo>
                <a:lnTo>
                  <a:pt x="597501" y="67294"/>
                </a:lnTo>
                <a:lnTo>
                  <a:pt x="559015" y="44006"/>
                </a:lnTo>
                <a:lnTo>
                  <a:pt x="517690" y="25281"/>
                </a:lnTo>
                <a:lnTo>
                  <a:pt x="473881" y="11470"/>
                </a:lnTo>
                <a:lnTo>
                  <a:pt x="427945" y="2926"/>
                </a:lnTo>
                <a:lnTo>
                  <a:pt x="38023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3290" y="3838724"/>
            <a:ext cx="98160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223 </a:t>
            </a:r>
            <a:r>
              <a:rPr kumimoji="0" lang="kk-KZ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  <a:endParaRPr kumimoji="0" sz="1200" b="0" i="0" u="none" strike="noStrike" kern="0" cap="none" spc="-2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61" y="3598159"/>
            <a:ext cx="490727" cy="490727"/>
          </a:xfrm>
          <a:prstGeom prst="rect">
            <a:avLst/>
          </a:prstGeom>
        </p:spPr>
      </p:pic>
      <p:sp>
        <p:nvSpPr>
          <p:cNvPr id="60" name="object 11"/>
          <p:cNvSpPr txBox="1"/>
          <p:nvPr/>
        </p:nvSpPr>
        <p:spPr>
          <a:xfrm>
            <a:off x="321884" y="56410"/>
            <a:ext cx="52254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Активтерді</a:t>
            </a: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басқару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bject 19"/>
          <p:cNvSpPr txBox="1"/>
          <p:nvPr/>
        </p:nvSpPr>
        <p:spPr>
          <a:xfrm>
            <a:off x="3024627" y="4280109"/>
            <a:ext cx="1206878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164 </a:t>
            </a:r>
            <a:r>
              <a:rPr kumimoji="0" lang="kk-KZ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Үй-жайлар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(75%)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0"/>
          <p:cNvSpPr txBox="1"/>
          <p:nvPr/>
        </p:nvSpPr>
        <p:spPr>
          <a:xfrm>
            <a:off x="6647323" y="1919435"/>
            <a:ext cx="1231900" cy="4219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spcBef>
                <a:spcPts val="210"/>
              </a:spcBef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kumimoji="0" lang="kk-KZ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Үй-жайлар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(58%)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5" y="4891134"/>
            <a:ext cx="521207" cy="518159"/>
          </a:xfrm>
          <a:prstGeom prst="rect">
            <a:avLst/>
          </a:prstGeom>
        </p:spPr>
      </p:pic>
      <p:sp>
        <p:nvSpPr>
          <p:cNvPr id="91" name="object 32"/>
          <p:cNvSpPr txBox="1"/>
          <p:nvPr/>
        </p:nvSpPr>
        <p:spPr>
          <a:xfrm>
            <a:off x="2140410" y="5513475"/>
            <a:ext cx="90938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9,6</a:t>
            </a: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46355" lvl="0" algn="ctr">
              <a:spcBef>
                <a:spcPts val="35"/>
              </a:spcBef>
            </a:pPr>
            <a:r>
              <a:rPr lang="ru-RU" sz="11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м2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2" name="object 32"/>
          <p:cNvSpPr txBox="1"/>
          <p:nvPr/>
        </p:nvSpPr>
        <p:spPr>
          <a:xfrm>
            <a:off x="5509914" y="1877330"/>
            <a:ext cx="90938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13,5</a:t>
            </a: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46355" lvl="0" algn="ctr">
              <a:spcBef>
                <a:spcPts val="35"/>
              </a:spcBef>
            </a:pPr>
            <a:r>
              <a:rPr lang="ru-RU" sz="11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м2</a:t>
            </a: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4" name="object 19"/>
          <p:cNvSpPr txBox="1"/>
          <p:nvPr/>
        </p:nvSpPr>
        <p:spPr>
          <a:xfrm>
            <a:off x="6517752" y="3020530"/>
            <a:ext cx="17573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050" b="1" kern="0" spc="-10" dirty="0">
                <a:solidFill>
                  <a:prstClr val="black"/>
                </a:solidFill>
                <a:latin typeface="Arial"/>
                <a:cs typeface="Arial"/>
              </a:rPr>
              <a:t>ЖЕҢІЛДІКТІ ЖАЛДАУ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7" name="object 22"/>
          <p:cNvSpPr txBox="1"/>
          <p:nvPr/>
        </p:nvSpPr>
        <p:spPr>
          <a:xfrm>
            <a:off x="4918255" y="3073546"/>
            <a:ext cx="114173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kk-KZ" sz="1050" b="1" kern="0" spc="-10" dirty="0" smtClean="0">
                <a:solidFill>
                  <a:prstClr val="black"/>
                </a:solidFill>
                <a:latin typeface="Arial"/>
                <a:cs typeface="Arial"/>
              </a:rPr>
              <a:t>ТЕГІН</a:t>
            </a:r>
            <a:endParaRPr kumimoji="0" lang="kk-KZ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4626568" y="3581172"/>
            <a:ext cx="1049036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5,6</a:t>
            </a: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46355" lvl="0" algn="ctr">
              <a:spcBef>
                <a:spcPts val="35"/>
              </a:spcBef>
            </a:pPr>
            <a:r>
              <a:rPr lang="kk-KZ" sz="1100" b="1" kern="0" dirty="0">
                <a:solidFill>
                  <a:prstClr val="black"/>
                </a:solidFill>
                <a:latin typeface="Arial"/>
                <a:cs typeface="Arial"/>
              </a:rPr>
              <a:t>мың 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м2 </a:t>
            </a:r>
          </a:p>
          <a:p>
            <a:pPr marR="46355" lvl="0" algn="ctr">
              <a:spcBef>
                <a:spcPts val="35"/>
              </a:spcBef>
            </a:pPr>
            <a:r>
              <a:rPr lang="kk-KZ" sz="1100" b="1" kern="0" dirty="0">
                <a:solidFill>
                  <a:prstClr val="black"/>
                </a:solidFill>
                <a:latin typeface="Arial"/>
                <a:cs typeface="Arial"/>
              </a:rPr>
              <a:t>28 Үй-жайлар</a:t>
            </a: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7" name="object 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8591" y="1669681"/>
            <a:ext cx="463295" cy="463295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210768" y="4113668"/>
            <a:ext cx="86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24,1</a:t>
            </a:r>
          </a:p>
          <a:p>
            <a:pPr marR="46355" lvl="0" algn="ctr">
              <a:spcBef>
                <a:spcPts val="35"/>
              </a:spcBef>
            </a:pPr>
            <a:r>
              <a:rPr lang="ru-RU" sz="12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D6AA6"/>
                </a:solidFill>
                <a:effectLst/>
                <a:uLnTx/>
                <a:uFillTx/>
                <a:latin typeface="Arial"/>
                <a:cs typeface="Arial"/>
              </a:rPr>
              <a:t> м2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48578" y="4151933"/>
            <a:ext cx="1713681" cy="53206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ЖАЛҒА БЕРІЛДІ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98803" y="3498932"/>
            <a:ext cx="80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31,9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222476" y="3868427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м2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692113" y="3501304"/>
            <a:ext cx="1776597" cy="6506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ҮЙ-ЖАЙЛАРДЫҢ ЖАЛПЫ АУДАНЫ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85940" y="4921163"/>
            <a:ext cx="6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665946" y="4915128"/>
            <a:ext cx="1713681" cy="47017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САТУҒА АРНАЛҒАН ҮЙ-ЖАЙЛАР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object 19"/>
          <p:cNvSpPr txBox="1"/>
          <p:nvPr/>
        </p:nvSpPr>
        <p:spPr>
          <a:xfrm>
            <a:off x="2357005" y="4835309"/>
            <a:ext cx="667322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7,9</a:t>
            </a: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lvl="0">
              <a:spcBef>
                <a:spcPts val="95"/>
              </a:spcBef>
            </a:pPr>
            <a:r>
              <a:rPr lang="ru-RU" sz="1200" b="1" kern="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19"/>
          <p:cNvSpPr txBox="1"/>
          <p:nvPr/>
        </p:nvSpPr>
        <p:spPr>
          <a:xfrm>
            <a:off x="3072463" y="5625722"/>
            <a:ext cx="120687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kumimoji="0" lang="ru-RU" sz="12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kumimoji="0" lang="kk-KZ" sz="1200" b="0" i="0" u="none" strike="noStrike" kern="0" cap="none" spc="-2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Үй-жайлар</a:t>
            </a:r>
          </a:p>
        </p:txBody>
      </p:sp>
      <p:pic>
        <p:nvPicPr>
          <p:cNvPr id="148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19" y="4201439"/>
            <a:ext cx="570292" cy="55168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54" y="1827416"/>
            <a:ext cx="714384" cy="714384"/>
          </a:xfrm>
          <a:prstGeom prst="rect">
            <a:avLst/>
          </a:prstGeom>
        </p:spPr>
      </p:pic>
      <p:sp>
        <p:nvSpPr>
          <p:cNvPr id="162" name="Скругленный прямоугольник 161"/>
          <p:cNvSpPr/>
          <p:nvPr/>
        </p:nvSpPr>
        <p:spPr>
          <a:xfrm>
            <a:off x="665946" y="5586038"/>
            <a:ext cx="1713681" cy="350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ru-RU" sz="1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КОММЕРЦИЯЛЫҚ ЖОБАЛАР</a:t>
            </a:r>
            <a:endParaRPr kumimoji="0" lang="ru-RU" sz="1400" b="1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object 48"/>
          <p:cNvSpPr/>
          <p:nvPr/>
        </p:nvSpPr>
        <p:spPr>
          <a:xfrm>
            <a:off x="6351817" y="3254708"/>
            <a:ext cx="1592782" cy="1496710"/>
          </a:xfrm>
          <a:custGeom>
            <a:avLst/>
            <a:gdLst/>
            <a:ahLst/>
            <a:cxnLst/>
            <a:rect l="l" t="t" r="r" b="b"/>
            <a:pathLst>
              <a:path w="760729" h="751839">
                <a:moveTo>
                  <a:pt x="380238" y="0"/>
                </a:moveTo>
                <a:lnTo>
                  <a:pt x="332530" y="2926"/>
                </a:lnTo>
                <a:lnTo>
                  <a:pt x="286594" y="11470"/>
                </a:lnTo>
                <a:lnTo>
                  <a:pt x="242785" y="25281"/>
                </a:lnTo>
                <a:lnTo>
                  <a:pt x="201460" y="44006"/>
                </a:lnTo>
                <a:lnTo>
                  <a:pt x="162974" y="67294"/>
                </a:lnTo>
                <a:lnTo>
                  <a:pt x="127683" y="94794"/>
                </a:lnTo>
                <a:lnTo>
                  <a:pt x="95943" y="126153"/>
                </a:lnTo>
                <a:lnTo>
                  <a:pt x="68110" y="161020"/>
                </a:lnTo>
                <a:lnTo>
                  <a:pt x="44539" y="199044"/>
                </a:lnTo>
                <a:lnTo>
                  <a:pt x="25587" y="239872"/>
                </a:lnTo>
                <a:lnTo>
                  <a:pt x="11609" y="283152"/>
                </a:lnTo>
                <a:lnTo>
                  <a:pt x="2961" y="328534"/>
                </a:lnTo>
                <a:lnTo>
                  <a:pt x="0" y="375665"/>
                </a:lnTo>
                <a:lnTo>
                  <a:pt x="2961" y="422797"/>
                </a:lnTo>
                <a:lnTo>
                  <a:pt x="11609" y="468179"/>
                </a:lnTo>
                <a:lnTo>
                  <a:pt x="25587" y="511459"/>
                </a:lnTo>
                <a:lnTo>
                  <a:pt x="44539" y="552287"/>
                </a:lnTo>
                <a:lnTo>
                  <a:pt x="68110" y="590311"/>
                </a:lnTo>
                <a:lnTo>
                  <a:pt x="95943" y="625178"/>
                </a:lnTo>
                <a:lnTo>
                  <a:pt x="127683" y="656537"/>
                </a:lnTo>
                <a:lnTo>
                  <a:pt x="162974" y="684037"/>
                </a:lnTo>
                <a:lnTo>
                  <a:pt x="201460" y="707325"/>
                </a:lnTo>
                <a:lnTo>
                  <a:pt x="242785" y="726050"/>
                </a:lnTo>
                <a:lnTo>
                  <a:pt x="286594" y="739861"/>
                </a:lnTo>
                <a:lnTo>
                  <a:pt x="332530" y="748405"/>
                </a:lnTo>
                <a:lnTo>
                  <a:pt x="380238" y="751331"/>
                </a:lnTo>
                <a:lnTo>
                  <a:pt x="427945" y="748405"/>
                </a:lnTo>
                <a:lnTo>
                  <a:pt x="473881" y="739861"/>
                </a:lnTo>
                <a:lnTo>
                  <a:pt x="517690" y="726050"/>
                </a:lnTo>
                <a:lnTo>
                  <a:pt x="559015" y="707325"/>
                </a:lnTo>
                <a:lnTo>
                  <a:pt x="597501" y="684037"/>
                </a:lnTo>
                <a:lnTo>
                  <a:pt x="632792" y="656537"/>
                </a:lnTo>
                <a:lnTo>
                  <a:pt x="664532" y="625178"/>
                </a:lnTo>
                <a:lnTo>
                  <a:pt x="692365" y="590311"/>
                </a:lnTo>
                <a:lnTo>
                  <a:pt x="715936" y="552287"/>
                </a:lnTo>
                <a:lnTo>
                  <a:pt x="734888" y="511459"/>
                </a:lnTo>
                <a:lnTo>
                  <a:pt x="748866" y="468179"/>
                </a:lnTo>
                <a:lnTo>
                  <a:pt x="757514" y="422797"/>
                </a:lnTo>
                <a:lnTo>
                  <a:pt x="760476" y="375665"/>
                </a:lnTo>
                <a:lnTo>
                  <a:pt x="757514" y="328534"/>
                </a:lnTo>
                <a:lnTo>
                  <a:pt x="748866" y="283152"/>
                </a:lnTo>
                <a:lnTo>
                  <a:pt x="734888" y="239872"/>
                </a:lnTo>
                <a:lnTo>
                  <a:pt x="715936" y="199044"/>
                </a:lnTo>
                <a:lnTo>
                  <a:pt x="692365" y="161020"/>
                </a:lnTo>
                <a:lnTo>
                  <a:pt x="664532" y="126153"/>
                </a:lnTo>
                <a:lnTo>
                  <a:pt x="632792" y="94794"/>
                </a:lnTo>
                <a:lnTo>
                  <a:pt x="597501" y="67294"/>
                </a:lnTo>
                <a:lnTo>
                  <a:pt x="559015" y="44006"/>
                </a:lnTo>
                <a:lnTo>
                  <a:pt x="517690" y="25281"/>
                </a:lnTo>
                <a:lnTo>
                  <a:pt x="473881" y="11470"/>
                </a:lnTo>
                <a:lnTo>
                  <a:pt x="427945" y="2926"/>
                </a:lnTo>
                <a:lnTo>
                  <a:pt x="38023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object 32"/>
          <p:cNvSpPr txBox="1"/>
          <p:nvPr/>
        </p:nvSpPr>
        <p:spPr>
          <a:xfrm>
            <a:off x="6578789" y="3526530"/>
            <a:ext cx="1113691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7,9</a:t>
            </a: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46355" lvl="0" algn="ctr">
              <a:spcBef>
                <a:spcPts val="35"/>
              </a:spcBef>
            </a:pPr>
            <a:r>
              <a:rPr lang="kk-KZ" sz="1100" b="1" kern="0" dirty="0">
                <a:solidFill>
                  <a:prstClr val="black"/>
                </a:solidFill>
                <a:latin typeface="Arial"/>
                <a:cs typeface="Arial"/>
              </a:rPr>
              <a:t>мың </a:t>
            </a:r>
            <a:r>
              <a:rPr kumimoji="0" lang="kk-KZ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м2 </a:t>
            </a:r>
          </a:p>
          <a:p>
            <a:pPr marR="46355" lvl="0" algn="ctr">
              <a:spcBef>
                <a:spcPts val="35"/>
              </a:spcBef>
            </a:pPr>
            <a:r>
              <a:rPr lang="kk-KZ" sz="1100" b="1" kern="0" dirty="0">
                <a:solidFill>
                  <a:prstClr val="black"/>
                </a:solidFill>
                <a:latin typeface="Arial"/>
                <a:cs typeface="Arial"/>
              </a:rPr>
              <a:t>54 Үй-жайлар</a:t>
            </a:r>
          </a:p>
          <a:p>
            <a:pPr marL="0" marR="46355" lvl="0" indent="0" algn="ctr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object 13"/>
          <p:cNvSpPr/>
          <p:nvPr/>
        </p:nvSpPr>
        <p:spPr>
          <a:xfrm rot="16200000">
            <a:off x="8548679" y="3109895"/>
            <a:ext cx="2724823" cy="1044359"/>
          </a:xfrm>
          <a:custGeom>
            <a:avLst/>
            <a:gdLst/>
            <a:ahLst/>
            <a:cxnLst/>
            <a:rect l="l" t="t" r="r" b="b"/>
            <a:pathLst>
              <a:path w="3525520" h="643254">
                <a:moveTo>
                  <a:pt x="1071372" y="75438"/>
                </a:moveTo>
                <a:lnTo>
                  <a:pt x="1066038" y="49047"/>
                </a:lnTo>
                <a:lnTo>
                  <a:pt x="1051509" y="27482"/>
                </a:lnTo>
                <a:lnTo>
                  <a:pt x="1029944" y="12954"/>
                </a:lnTo>
                <a:lnTo>
                  <a:pt x="1003554" y="7620"/>
                </a:lnTo>
                <a:lnTo>
                  <a:pt x="67818" y="7620"/>
                </a:lnTo>
                <a:lnTo>
                  <a:pt x="41414" y="12954"/>
                </a:lnTo>
                <a:lnTo>
                  <a:pt x="19850" y="27482"/>
                </a:lnTo>
                <a:lnTo>
                  <a:pt x="5321" y="49047"/>
                </a:lnTo>
                <a:lnTo>
                  <a:pt x="0" y="75438"/>
                </a:lnTo>
                <a:lnTo>
                  <a:pt x="0" y="575310"/>
                </a:lnTo>
                <a:lnTo>
                  <a:pt x="5321" y="601713"/>
                </a:lnTo>
                <a:lnTo>
                  <a:pt x="19850" y="623277"/>
                </a:lnTo>
                <a:lnTo>
                  <a:pt x="41414" y="637806"/>
                </a:lnTo>
                <a:lnTo>
                  <a:pt x="67818" y="643128"/>
                </a:lnTo>
                <a:lnTo>
                  <a:pt x="1003554" y="643128"/>
                </a:lnTo>
                <a:lnTo>
                  <a:pt x="1029944" y="637806"/>
                </a:lnTo>
                <a:lnTo>
                  <a:pt x="1051509" y="623277"/>
                </a:lnTo>
                <a:lnTo>
                  <a:pt x="1066038" y="601713"/>
                </a:lnTo>
                <a:lnTo>
                  <a:pt x="1071372" y="575310"/>
                </a:lnTo>
                <a:lnTo>
                  <a:pt x="1071372" y="75438"/>
                </a:lnTo>
                <a:close/>
              </a:path>
              <a:path w="3525520" h="643254">
                <a:moveTo>
                  <a:pt x="2314956" y="73914"/>
                </a:moveTo>
                <a:lnTo>
                  <a:pt x="2309622" y="47523"/>
                </a:lnTo>
                <a:lnTo>
                  <a:pt x="2295093" y="25958"/>
                </a:lnTo>
                <a:lnTo>
                  <a:pt x="2273528" y="11430"/>
                </a:lnTo>
                <a:lnTo>
                  <a:pt x="2247138" y="6096"/>
                </a:lnTo>
                <a:lnTo>
                  <a:pt x="1311402" y="6096"/>
                </a:lnTo>
                <a:lnTo>
                  <a:pt x="1284998" y="11430"/>
                </a:lnTo>
                <a:lnTo>
                  <a:pt x="1263434" y="25958"/>
                </a:lnTo>
                <a:lnTo>
                  <a:pt x="1248905" y="47523"/>
                </a:lnTo>
                <a:lnTo>
                  <a:pt x="1243584" y="73914"/>
                </a:lnTo>
                <a:lnTo>
                  <a:pt x="1243584" y="573786"/>
                </a:lnTo>
                <a:lnTo>
                  <a:pt x="1248905" y="600189"/>
                </a:lnTo>
                <a:lnTo>
                  <a:pt x="1263434" y="621753"/>
                </a:lnTo>
                <a:lnTo>
                  <a:pt x="1284998" y="636282"/>
                </a:lnTo>
                <a:lnTo>
                  <a:pt x="1311402" y="641604"/>
                </a:lnTo>
                <a:lnTo>
                  <a:pt x="2247138" y="641604"/>
                </a:lnTo>
                <a:lnTo>
                  <a:pt x="2273528" y="636282"/>
                </a:lnTo>
                <a:lnTo>
                  <a:pt x="2295093" y="621753"/>
                </a:lnTo>
                <a:lnTo>
                  <a:pt x="2309622" y="600189"/>
                </a:lnTo>
                <a:lnTo>
                  <a:pt x="2314956" y="573786"/>
                </a:lnTo>
                <a:lnTo>
                  <a:pt x="2314956" y="73914"/>
                </a:lnTo>
                <a:close/>
              </a:path>
              <a:path w="3525520" h="643254">
                <a:moveTo>
                  <a:pt x="3525012" y="67818"/>
                </a:moveTo>
                <a:lnTo>
                  <a:pt x="3519678" y="41427"/>
                </a:lnTo>
                <a:lnTo>
                  <a:pt x="3505149" y="19862"/>
                </a:lnTo>
                <a:lnTo>
                  <a:pt x="3483584" y="5334"/>
                </a:lnTo>
                <a:lnTo>
                  <a:pt x="3457194" y="0"/>
                </a:lnTo>
                <a:lnTo>
                  <a:pt x="2521458" y="0"/>
                </a:lnTo>
                <a:lnTo>
                  <a:pt x="2495054" y="5334"/>
                </a:lnTo>
                <a:lnTo>
                  <a:pt x="2473490" y="19862"/>
                </a:lnTo>
                <a:lnTo>
                  <a:pt x="2458961" y="41427"/>
                </a:lnTo>
                <a:lnTo>
                  <a:pt x="2453640" y="67818"/>
                </a:lnTo>
                <a:lnTo>
                  <a:pt x="2453640" y="567690"/>
                </a:lnTo>
                <a:lnTo>
                  <a:pt x="2458961" y="594093"/>
                </a:lnTo>
                <a:lnTo>
                  <a:pt x="2473490" y="615657"/>
                </a:lnTo>
                <a:lnTo>
                  <a:pt x="2495054" y="630186"/>
                </a:lnTo>
                <a:lnTo>
                  <a:pt x="2521458" y="635508"/>
                </a:lnTo>
                <a:lnTo>
                  <a:pt x="3457194" y="635508"/>
                </a:lnTo>
                <a:lnTo>
                  <a:pt x="3483584" y="630186"/>
                </a:lnTo>
                <a:lnTo>
                  <a:pt x="3505149" y="615657"/>
                </a:lnTo>
                <a:lnTo>
                  <a:pt x="3519678" y="594093"/>
                </a:lnTo>
                <a:lnTo>
                  <a:pt x="3525012" y="567690"/>
                </a:lnTo>
                <a:lnTo>
                  <a:pt x="3525012" y="67818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553584" y="4306261"/>
            <a:ext cx="115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256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436920" y="3319562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264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568591" y="3376444"/>
            <a:ext cx="1087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530473" y="4306757"/>
            <a:ext cx="682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2022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423631" y="2408606"/>
            <a:ext cx="97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122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9589988" y="2013030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млн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тенге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77" name="object 10"/>
          <p:cNvSpPr/>
          <p:nvPr/>
        </p:nvSpPr>
        <p:spPr>
          <a:xfrm>
            <a:off x="10920708" y="3207897"/>
            <a:ext cx="1068044" cy="844738"/>
          </a:xfrm>
          <a:custGeom>
            <a:avLst/>
            <a:gdLst/>
            <a:ahLst/>
            <a:cxnLst/>
            <a:rect l="l" t="t" r="r" b="b"/>
            <a:pathLst>
              <a:path w="1351914" h="576579">
                <a:moveTo>
                  <a:pt x="1255776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2"/>
                </a:lnTo>
                <a:lnTo>
                  <a:pt x="1255776" y="576072"/>
                </a:lnTo>
                <a:lnTo>
                  <a:pt x="1293173" y="568535"/>
                </a:lnTo>
                <a:lnTo>
                  <a:pt x="1323689" y="547973"/>
                </a:lnTo>
                <a:lnTo>
                  <a:pt x="1344251" y="517457"/>
                </a:lnTo>
                <a:lnTo>
                  <a:pt x="1351787" y="480060"/>
                </a:lnTo>
                <a:lnTo>
                  <a:pt x="1351787" y="96012"/>
                </a:lnTo>
                <a:lnTo>
                  <a:pt x="1344251" y="58614"/>
                </a:lnTo>
                <a:lnTo>
                  <a:pt x="1323689" y="28098"/>
                </a:lnTo>
                <a:lnTo>
                  <a:pt x="1293173" y="7536"/>
                </a:lnTo>
                <a:lnTo>
                  <a:pt x="1255776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3" name="object 10"/>
          <p:cNvSpPr/>
          <p:nvPr/>
        </p:nvSpPr>
        <p:spPr>
          <a:xfrm>
            <a:off x="10920708" y="2269663"/>
            <a:ext cx="1068044" cy="831330"/>
          </a:xfrm>
          <a:custGeom>
            <a:avLst/>
            <a:gdLst/>
            <a:ahLst/>
            <a:cxnLst/>
            <a:rect l="l" t="t" r="r" b="b"/>
            <a:pathLst>
              <a:path w="1351914" h="576579">
                <a:moveTo>
                  <a:pt x="1255776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60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2"/>
                </a:lnTo>
                <a:lnTo>
                  <a:pt x="1255776" y="576072"/>
                </a:lnTo>
                <a:lnTo>
                  <a:pt x="1293173" y="568535"/>
                </a:lnTo>
                <a:lnTo>
                  <a:pt x="1323689" y="547973"/>
                </a:lnTo>
                <a:lnTo>
                  <a:pt x="1344251" y="517457"/>
                </a:lnTo>
                <a:lnTo>
                  <a:pt x="1351787" y="480060"/>
                </a:lnTo>
                <a:lnTo>
                  <a:pt x="1351787" y="96012"/>
                </a:lnTo>
                <a:lnTo>
                  <a:pt x="1344251" y="58614"/>
                </a:lnTo>
                <a:lnTo>
                  <a:pt x="1323689" y="28098"/>
                </a:lnTo>
                <a:lnTo>
                  <a:pt x="1293173" y="7536"/>
                </a:lnTo>
                <a:lnTo>
                  <a:pt x="1255776" y="0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object 19"/>
          <p:cNvSpPr txBox="1"/>
          <p:nvPr/>
        </p:nvSpPr>
        <p:spPr>
          <a:xfrm>
            <a:off x="9388911" y="1633049"/>
            <a:ext cx="9963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kk-KZ" sz="1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/>
                <a:cs typeface="Arial"/>
              </a:rPr>
              <a:t>ЖАЛҒА АЛУ</a:t>
            </a:r>
            <a:endParaRPr kumimoji="0" lang="kk-KZ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5" name="object 19"/>
          <p:cNvSpPr txBox="1"/>
          <p:nvPr/>
        </p:nvSpPr>
        <p:spPr>
          <a:xfrm>
            <a:off x="11207086" y="1627636"/>
            <a:ext cx="11302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Arial"/>
                <a:cs typeface="Arial"/>
              </a:rPr>
              <a:t>САТУ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1096713" y="2020530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млн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тенге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536545" y="2531209"/>
            <a:ext cx="678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>
                <a:latin typeface="Arial" panose="020B0604020202020204" pitchFamily="34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2024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0995652" y="2401347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49,4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0980561" y="3304128"/>
            <a:ext cx="9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222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5" y="36873"/>
            <a:ext cx="589168" cy="82052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" y="5503923"/>
            <a:ext cx="586741" cy="504129"/>
          </a:xfrm>
          <a:prstGeom prst="rect">
            <a:avLst/>
          </a:prstGeom>
        </p:spPr>
      </p:pic>
      <p:pic>
        <p:nvPicPr>
          <p:cNvPr id="57" name="Picture 6" descr="BAZIS–А: 🏘️ новостройки, жилые комплексы, контакты, офисы - Крыш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128" b="4215"/>
          <a:stretch/>
        </p:blipFill>
        <p:spPr bwMode="auto">
          <a:xfrm flipH="1">
            <a:off x="334639" y="1664191"/>
            <a:ext cx="3200609" cy="1786445"/>
          </a:xfrm>
          <a:prstGeom prst="chevron">
            <a:avLst>
              <a:gd name="adj" fmla="val 0"/>
            </a:avLst>
          </a:prstGeom>
          <a:blipFill dpi="0" rotWithShape="1">
            <a:blip r:embed="rId11" cstate="print"/>
            <a:srcRect/>
            <a:stretch>
              <a:fillRect/>
            </a:stretch>
          </a:blipFill>
        </p:spPr>
      </p:pic>
      <p:sp>
        <p:nvSpPr>
          <p:cNvPr id="58" name="Скругленный прямоугольник 57"/>
          <p:cNvSpPr/>
          <p:nvPr/>
        </p:nvSpPr>
        <p:spPr>
          <a:xfrm>
            <a:off x="307021" y="1083053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228600" y="1133152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2023 ЖЫЛҒЫ КӨРСЕТКІШТЕР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665886" y="1066800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130033" y="1119728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ӨСУ ДИНАМИКАСЫ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84239" y="1085017"/>
            <a:ext cx="3300514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963555" y="1122058"/>
            <a:ext cx="4372219" cy="290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/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ӘЛЕУМЕТТІК ЖОБАЛАР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4874498" y="5374040"/>
            <a:ext cx="9739" cy="145808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3" y="5380848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5044340" y="5359843"/>
            <a:ext cx="438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Активтерді</a:t>
            </a:r>
            <a:r>
              <a:rPr lang="ru-RU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басқару</a:t>
            </a:r>
            <a:r>
              <a:rPr lang="ru-RU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тәсілдері</a:t>
            </a:r>
            <a:r>
              <a:rPr lang="ru-RU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kern="0" dirty="0" err="1">
                <a:solidFill>
                  <a:srgbClr val="00B0F0"/>
                </a:solidFill>
                <a:cs typeface="Times New Roman" panose="02020603050405020304" pitchFamily="18" charset="0"/>
              </a:rPr>
              <a:t>өзгертілді</a:t>
            </a:r>
            <a:r>
              <a:rPr lang="ru-RU" sz="1400" b="1" kern="0" dirty="0">
                <a:solidFill>
                  <a:srgbClr val="00B0F0"/>
                </a:solidFill>
                <a:cs typeface="Times New Roman" panose="02020603050405020304" pitchFamily="18" charset="0"/>
              </a:rPr>
              <a:t>:                </a:t>
            </a:r>
            <a:r>
              <a:rPr lang="ru-RU" sz="1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БӨЛІП ТӨЛЕУ ЖӘНЕ НЕСИЕЛЕУ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4" name="object 22"/>
          <p:cNvSpPr txBox="1"/>
          <p:nvPr/>
        </p:nvSpPr>
        <p:spPr>
          <a:xfrm>
            <a:off x="4858161" y="4645018"/>
            <a:ext cx="730809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63 млн тг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kk-KZ" sz="1050" b="1" spc="-10" dirty="0">
                <a:solidFill>
                  <a:srgbClr val="FF0000"/>
                </a:solidFill>
                <a:latin typeface="Arial"/>
                <a:cs typeface="Arial"/>
              </a:rPr>
              <a:t>шығын</a:t>
            </a:r>
            <a:endParaRPr sz="10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22"/>
          <p:cNvSpPr txBox="1"/>
          <p:nvPr/>
        </p:nvSpPr>
        <p:spPr>
          <a:xfrm>
            <a:off x="6692589" y="4751525"/>
            <a:ext cx="1162565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>
                <a:solidFill>
                  <a:srgbClr val="FF0000"/>
                </a:solidFill>
                <a:latin typeface="Arial"/>
                <a:cs typeface="Arial"/>
              </a:rPr>
              <a:t>жоғалған </a:t>
            </a: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пайда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050" b="1" spc="-10" dirty="0" smtClean="0">
                <a:solidFill>
                  <a:srgbClr val="FF0000"/>
                </a:solidFill>
                <a:latin typeface="Arial"/>
                <a:cs typeface="Arial"/>
              </a:rPr>
              <a:t>&lt; 150 млн тг </a:t>
            </a:r>
            <a:endParaRPr sz="10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4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27" y="6110082"/>
            <a:ext cx="521207" cy="518159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697272" y="6151234"/>
            <a:ext cx="1713681" cy="7963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n w="0"/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СЕНІМГЕРЛІК БАСҚАРУДАҒЫ ОБЪЕКТІЛЕР</a:t>
            </a:r>
          </a:p>
        </p:txBody>
      </p:sp>
      <p:sp>
        <p:nvSpPr>
          <p:cNvPr id="76" name="object 32"/>
          <p:cNvSpPr txBox="1"/>
          <p:nvPr/>
        </p:nvSpPr>
        <p:spPr>
          <a:xfrm>
            <a:off x="2182603" y="6206600"/>
            <a:ext cx="90938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 smtClean="0">
                <a:solidFill>
                  <a:srgbClr val="0070C0"/>
                </a:solidFill>
                <a:latin typeface="Arial"/>
                <a:cs typeface="Arial"/>
              </a:rPr>
              <a:t>2,5</a:t>
            </a:r>
            <a:endParaRPr sz="240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R="46355" algn="ctr">
              <a:lnSpc>
                <a:spcPct val="100000"/>
              </a:lnSpc>
              <a:spcBef>
                <a:spcPts val="35"/>
              </a:spcBef>
            </a:pPr>
            <a:r>
              <a:rPr lang="ru-RU" sz="1100" b="1" kern="0" dirty="0" err="1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мың</a:t>
            </a:r>
            <a:r>
              <a:rPr lang="kk-KZ" sz="1100" b="1" dirty="0" smtClean="0">
                <a:solidFill>
                  <a:srgbClr val="0070C0"/>
                </a:solidFill>
                <a:latin typeface="Arial"/>
                <a:cs typeface="Arial"/>
              </a:rPr>
              <a:t> м2</a:t>
            </a:r>
            <a:endParaRPr sz="110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8" name="object 19"/>
          <p:cNvSpPr txBox="1"/>
          <p:nvPr/>
        </p:nvSpPr>
        <p:spPr>
          <a:xfrm>
            <a:off x="3123129" y="6336010"/>
            <a:ext cx="120687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</a:pPr>
            <a:r>
              <a:rPr lang="ru-RU" sz="12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kk-KZ" sz="1200" kern="0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Үй-жайлар</a:t>
            </a:r>
          </a:p>
        </p:txBody>
      </p:sp>
      <p:pic>
        <p:nvPicPr>
          <p:cNvPr id="80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3" y="5929101"/>
            <a:ext cx="435643" cy="39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5039318" y="5822900"/>
            <a:ext cx="6982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cs typeface="Times New Roman" panose="02020603050405020304" pitchFamily="18" charset="0"/>
              </a:rPr>
              <a:t>Активтерді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сатудан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алынған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кірістер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қаланың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инвестициялық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жобаларына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i="1" dirty="0"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cs typeface="Times New Roman" panose="02020603050405020304" pitchFamily="18" charset="0"/>
              </a:rPr>
              <a:t>өнеркәсіптік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аймақтар</a:t>
            </a:r>
            <a:r>
              <a:rPr lang="ru-RU" sz="1400" i="1" dirty="0"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cs typeface="Times New Roman" panose="02020603050405020304" pitchFamily="18" charset="0"/>
              </a:rPr>
              <a:t>мектепке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дейінгі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мектептер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т. б.) </a:t>
            </a:r>
            <a:r>
              <a:rPr lang="ru-RU" sz="1400" b="1" dirty="0" err="1">
                <a:cs typeface="Times New Roman" panose="02020603050405020304" pitchFamily="18" charset="0"/>
              </a:rPr>
              <a:t>қайта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инвестицияланатын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cs typeface="Times New Roman" panose="02020603050405020304" pitchFamily="18" charset="0"/>
              </a:rPr>
              <a:t>болады</a:t>
            </a:r>
            <a:r>
              <a:rPr lang="ru-RU" sz="1400" b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cs typeface="Times New Roman" panose="02020603050405020304" pitchFamily="18" charset="0"/>
              </a:rPr>
              <a:t>2024 </a:t>
            </a:r>
            <a:r>
              <a:rPr lang="ru-RU" sz="1400" b="1" dirty="0" err="1">
                <a:cs typeface="Times New Roman" panose="02020603050405020304" pitchFamily="18" charset="0"/>
              </a:rPr>
              <a:t>жылы</a:t>
            </a:r>
            <a:r>
              <a:rPr lang="ru-RU" sz="1400" b="1" dirty="0">
                <a:cs typeface="Times New Roman" panose="02020603050405020304" pitchFamily="18" charset="0"/>
              </a:rPr>
              <a:t> 4 </a:t>
            </a:r>
            <a:r>
              <a:rPr lang="ru-RU" sz="1400" b="1" dirty="0" err="1">
                <a:cs typeface="Times New Roman" panose="02020603050405020304" pitchFamily="18" charset="0"/>
              </a:rPr>
              <a:t>млрд.теңгені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қайта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инвестициялау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жоспарлануда</a:t>
            </a:r>
            <a:r>
              <a:rPr lang="ru-RU" sz="1400" b="1" dirty="0" smtClean="0">
                <a:cs typeface="Times New Roman" panose="02020603050405020304" pitchFamily="18" charset="0"/>
              </a:rPr>
              <a:t>. </a:t>
            </a:r>
            <a:endParaRPr lang="ru-RU" sz="1400" i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-9525" y="96227"/>
            <a:ext cx="8847787" cy="391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79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920655" y="1839106"/>
            <a:ext cx="10667363" cy="4007235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ІРІ ӘЛЕУМЕТТІК ЖОБАЛАРДЫҢ ТОП – 25 ТҰРҒЫН ЕМЕС </a:t>
            </a:r>
            <a:r>
              <a:rPr lang="ru-RU" sz="1400" b="1" kern="0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ҮЙ-ЖАЙ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Қоғамдық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кітапханаларды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орналастыру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(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мәдениет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басқармасы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) -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786,0 м2 4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Қазақстан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Жазушылар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Одағын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орналастыру-ауданы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476,9 м2 1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Көп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балалы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аналарға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арналған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оқыту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орталықтарын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орналастыру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(Алтын Орда) –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720,2 м2 8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Аумақтық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сайлау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комиссияларын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орналастыру-ауданы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411,6 м2 3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"</a:t>
            </a:r>
            <a:r>
              <a:rPr lang="en-US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Jol</a:t>
            </a:r>
            <a:r>
              <a:rPr lang="en-US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tap"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жобасы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(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жұмысшы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мамандықтарына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қысқа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мерзімді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оқыту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) –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667,9 м2 4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Деструктивті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элементтермен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жұмыс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(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Дін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істері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басқармасы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) –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598,6 м2 2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Мүмкіндігі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шектеулі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жандар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үшін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–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2 172 ш. м 15 </a:t>
            </a:r>
            <a:r>
              <a:rPr lang="ru-RU" sz="1400" kern="0" dirty="0" smtClean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Көпбалалы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отбасылар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санаты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үшін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– </a:t>
            </a:r>
            <a:r>
              <a:rPr lang="ru-RU" sz="1400" kern="0" dirty="0" err="1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ауданы</a:t>
            </a:r>
            <a:r>
              <a:rPr lang="ru-RU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 1304 ш. м 12 НП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1898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18988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189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189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5C92796-65FC-478B-B763-05BFC15D3B3D}"/>
              </a:ext>
            </a:extLst>
          </p:cNvPr>
          <p:cNvCxnSpPr>
            <a:cxnSpLocks/>
          </p:cNvCxnSpPr>
          <p:nvPr/>
        </p:nvCxnSpPr>
        <p:spPr>
          <a:xfrm>
            <a:off x="567149" y="990600"/>
            <a:ext cx="9739" cy="553706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CD42312D-B0FE-4745-BF3F-6977935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" y="117094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8" y="4467526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920658" y="4467526"/>
            <a:ext cx="10667363" cy="1206468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marL="0" marR="0" lvl="0" indent="0" algn="just" defTabSz="12189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ЖАО МЕН КОММУНАЛДЫҚ КӘСІПОРЫНДАРҒА ЖӘРДЕМДЕСУ – 10 ТҰРҒЫН ЕМЕС </a:t>
            </a:r>
            <a:r>
              <a:rPr lang="ru-RU" sz="1400" b="1" kern="0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ҮЙ-ЖАЙ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Жұмысшыларды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("Астана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Тазалық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ЖШС) –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178,3 м2 2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</a:t>
            </a: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Байқоңыр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әкімдігін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(ДУ –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өтеусіз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беру) - НП 2 906,1 м2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" y="5785987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74">
            <a:extLst>
              <a:ext uri="{FF2B5EF4-FFF2-40B4-BE49-F238E27FC236}">
                <a16:creationId xmlns:a16="http://schemas.microsoft.com/office/drawing/2014/main" id="{A10BC2AF-B353-44A2-80E8-F21520DED8C0}"/>
              </a:ext>
            </a:extLst>
          </p:cNvPr>
          <p:cNvSpPr/>
          <p:nvPr/>
        </p:nvSpPr>
        <p:spPr>
          <a:xfrm>
            <a:off x="920656" y="5997159"/>
            <a:ext cx="10667363" cy="344694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БАРЛЫҒЫ – </a:t>
            </a:r>
            <a:r>
              <a:rPr lang="ru-RU" sz="1400" b="1" kern="0" dirty="0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Arial"/>
              </a:rPr>
              <a:t>7 828 М2 </a:t>
            </a:r>
            <a:r>
              <a:rPr lang="ru-RU" sz="1400" b="1" kern="0" dirty="0" smtClean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ТҰРҒЫН ЕМЕС 35 ҮЙ-ЖАЙ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pic>
        <p:nvPicPr>
          <p:cNvPr id="15" name="Picture 12" descr="C:\Documents and Settings\Admin\Рабочий стол\For prezentations\новые\glossy_3d_blue_orbs2_042.png">
            <a:extLst>
              <a:ext uri="{FF2B5EF4-FFF2-40B4-BE49-F238E27FC236}">
                <a16:creationId xmlns:a16="http://schemas.microsoft.com/office/drawing/2014/main" id="{75F4ED88-F1A9-4675-AAC0-2111C282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" y="2077895"/>
            <a:ext cx="479207" cy="4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74">
            <a:extLst>
              <a:ext uri="{FF2B5EF4-FFF2-40B4-BE49-F238E27FC236}">
                <a16:creationId xmlns:a16="http://schemas.microsoft.com/office/drawing/2014/main" id="{9FECE020-A733-4D73-986E-6D46319BB5C7}"/>
              </a:ext>
            </a:extLst>
          </p:cNvPr>
          <p:cNvSpPr/>
          <p:nvPr/>
        </p:nvSpPr>
        <p:spPr>
          <a:xfrm>
            <a:off x="945659" y="1192663"/>
            <a:ext cx="10254784" cy="667859"/>
          </a:xfrm>
          <a:prstGeom prst="rect">
            <a:avLst/>
          </a:prstGeom>
        </p:spPr>
        <p:txBody>
          <a:bodyPr wrap="square" lIns="64000" tIns="64000" rIns="64000" bIns="64000" anchor="t">
            <a:spAutoFit/>
          </a:bodyPr>
          <a:lstStyle/>
          <a:p>
            <a:pPr lvl="0" algn="just" defTabSz="1218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400" b="1" kern="0" dirty="0">
                <a:solidFill>
                  <a:srgbClr val="002060"/>
                </a:solidFill>
                <a:latin typeface="Arial" charset="0"/>
                <a:ea typeface=""/>
                <a:cs typeface=""/>
                <a:sym typeface="Arial"/>
              </a:rPr>
              <a:t>КЕЗЕКТЕ ТҰРҒАНДАРДЫҢ ТҰРҒЫН ҮЙ МӘСЕЛЕСІН ШЕШУГЕ ЖӘРДЕМДЕСУ-47 ПӘТЕР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  <a:p>
            <a:pPr lvl="0" algn="just" defTabSz="12189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sz="1400" kern="0" dirty="0">
                <a:solidFill>
                  <a:prstClr val="black"/>
                </a:solidFill>
                <a:latin typeface="Arial" charset="0"/>
                <a:ea typeface=""/>
                <a:cs typeface=""/>
                <a:sym typeface="Arial"/>
              </a:rPr>
              <a:t>Пәтерлер "Астана қаласының тұрғын үй басқармасы"ММ балансына берілді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"/>
              <a:sym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54" y="115947"/>
            <a:ext cx="662122" cy="969273"/>
          </a:xfrm>
          <a:prstGeom prst="rect">
            <a:avLst/>
          </a:prstGeom>
        </p:spPr>
      </p:pic>
      <p:sp>
        <p:nvSpPr>
          <p:cNvPr id="20" name="object 11"/>
          <p:cNvSpPr txBox="1"/>
          <p:nvPr/>
        </p:nvSpPr>
        <p:spPr>
          <a:xfrm>
            <a:off x="184707" y="77343"/>
            <a:ext cx="8916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Әкімдіктің</a:t>
            </a: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әлеуметтік</a:t>
            </a: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жобаларын</a:t>
            </a:r>
            <a:r>
              <a:rPr kumimoji="0" lang="ru-RU" sz="2400" b="1" i="0" u="none" strike="noStrike" kern="0" cap="none" spc="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400" b="1" i="0" u="none" strike="noStrike" kern="0" cap="none" spc="9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қолдау</a:t>
            </a:r>
            <a:endParaRPr kumimoji="0" lang="ru-RU" sz="2400" b="1" i="0" u="none" strike="noStrike" kern="0" cap="none" spc="9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282EA-8B53-4B52-8A87-A0A24CA66CA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50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4"/>
          <p:cNvGrpSpPr/>
          <p:nvPr/>
        </p:nvGrpSpPr>
        <p:grpSpPr>
          <a:xfrm>
            <a:off x="2415745" y="1245512"/>
            <a:ext cx="2086329" cy="1043348"/>
            <a:chOff x="1030764" y="4831139"/>
            <a:chExt cx="2193264" cy="1252177"/>
          </a:xfrm>
        </p:grpSpPr>
        <p:grpSp>
          <p:nvGrpSpPr>
            <p:cNvPr id="18" name="Группа 109"/>
            <p:cNvGrpSpPr/>
            <p:nvPr/>
          </p:nvGrpSpPr>
          <p:grpSpPr>
            <a:xfrm>
              <a:off x="1050992" y="4831139"/>
              <a:ext cx="2173036" cy="1252177"/>
              <a:chOff x="372489" y="4205846"/>
              <a:chExt cx="2173036" cy="1252177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EE40054-F904-4DC8-9E63-86AEB3B98298}"/>
                  </a:ext>
                </a:extLst>
              </p:cNvPr>
              <p:cNvSpPr/>
              <p:nvPr/>
            </p:nvSpPr>
            <p:spPr>
              <a:xfrm>
                <a:off x="372489" y="4309250"/>
                <a:ext cx="2173036" cy="1148773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0" tIns="45711" rIns="91420" bIns="4571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547EEB-5F87-4023-80B5-012649766749}"/>
                  </a:ext>
                </a:extLst>
              </p:cNvPr>
              <p:cNvSpPr txBox="1"/>
              <p:nvPr/>
            </p:nvSpPr>
            <p:spPr>
              <a:xfrm>
                <a:off x="497527" y="4205846"/>
                <a:ext cx="1925060" cy="27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68567" tIns="34283" rIns="68567" bIns="34283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050" b="1" kern="0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Сауда</a:t>
                </a:r>
                <a:r>
                  <a:rPr lang="ru-RU" sz="1050" b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</a:t>
                </a:r>
                <a:r>
                  <a:rPr lang="ru-RU" sz="1050" b="1" kern="0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нүктелері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Прямоугольник 10">
                <a:extLst>
                  <a:ext uri="{FF2B5EF4-FFF2-40B4-BE49-F238E27FC236}">
                    <a16:creationId xmlns:a16="http://schemas.microsoft.com/office/drawing/2014/main" id="{CED12441-87EB-41C8-8D85-22D4D605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555" y="4309393"/>
                <a:ext cx="1363871" cy="886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96" tIns="60947" rIns="121896" bIns="60947">
                <a:spAutoFit/>
              </a:bodyPr>
              <a:lstStyle>
                <a:lvl1pPr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159</a:t>
                </a:r>
                <a:endPara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1030764" y="5613353"/>
              <a:ext cx="2193264" cy="289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kumimoji="0" lang="kk-KZ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11</a:t>
              </a:r>
              <a:r>
                <a:rPr lang="kk-KZ" sz="9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қарыз алушылар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E40054-F904-4DC8-9E63-86AEB3B98298}"/>
              </a:ext>
            </a:extLst>
          </p:cNvPr>
          <p:cNvSpPr/>
          <p:nvPr/>
        </p:nvSpPr>
        <p:spPr>
          <a:xfrm>
            <a:off x="117098" y="1395806"/>
            <a:ext cx="2022581" cy="85758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547EEB-5F87-4023-80B5-012649766749}"/>
              </a:ext>
            </a:extLst>
          </p:cNvPr>
          <p:cNvSpPr txBox="1"/>
          <p:nvPr/>
        </p:nvSpPr>
        <p:spPr>
          <a:xfrm>
            <a:off x="205120" y="1222972"/>
            <a:ext cx="1823066" cy="28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67" tIns="34283" rIns="68567" bIns="34283" rtlCol="0">
            <a:spAutoFit/>
          </a:bodyPr>
          <a:lstStyle/>
          <a:p>
            <a:pPr lvl="0"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Бөлінді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рямоугольник 10">
            <a:extLst>
              <a:ext uri="{FF2B5EF4-FFF2-40B4-BE49-F238E27FC236}">
                <a16:creationId xmlns:a16="http://schemas.microsoft.com/office/drawing/2014/main" id="{CED12441-87EB-41C8-8D85-22D4D605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79" y="1387932"/>
            <a:ext cx="1257733" cy="6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60947" rIns="121896" bIns="60947">
            <a:spAutoFit/>
          </a:bodyPr>
          <a:lstStyle>
            <a:lvl1pPr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 charset="0"/>
              </a:rPr>
              <a:t>13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883" y="1913297"/>
            <a:ext cx="202258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млрд. тенге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9" name="Группа 107"/>
          <p:cNvGrpSpPr/>
          <p:nvPr/>
        </p:nvGrpSpPr>
        <p:grpSpPr>
          <a:xfrm>
            <a:off x="83501" y="8543"/>
            <a:ext cx="8942207" cy="590123"/>
            <a:chOff x="753547" y="146468"/>
            <a:chExt cx="16168704" cy="590123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924271" y="270463"/>
              <a:ext cx="15997980" cy="3917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endParaRPr>
            </a:p>
          </p:txBody>
        </p:sp>
        <p:sp>
          <p:nvSpPr>
            <p:cNvPr id="61" name="Прямоугольник 2">
              <a:extLst>
                <a:ext uri="{FF2B5EF4-FFF2-40B4-BE49-F238E27FC236}">
                  <a16:creationId xmlns:a16="http://schemas.microsoft.com/office/drawing/2014/main" id="{54D0D80F-8E9F-6001-EA43-36909DCB119B}"/>
                </a:ext>
              </a:extLst>
            </p:cNvPr>
            <p:cNvSpPr/>
            <p:nvPr/>
          </p:nvSpPr>
          <p:spPr>
            <a:xfrm>
              <a:off x="753547" y="146468"/>
              <a:ext cx="16054799" cy="590123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pPr lvl="0"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Tahoma" panose="020B0604030504040204" pitchFamily="34" charset="0"/>
                  <a:cs typeface="Gotham Pro" panose="02000503040000020004" pitchFamily="2" charset="0"/>
                </a:rPr>
                <a:t> </a:t>
              </a:r>
              <a:r>
                <a:rPr lang="ru-RU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Әлеуметтік</a:t>
              </a:r>
              <a:r>
                <a:rPr lang="ru-RU" sz="2400" b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маңызы</a:t>
              </a:r>
              <a:r>
                <a:rPr lang="ru-RU" sz="2400" b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бар </a:t>
              </a:r>
              <a:r>
                <a:rPr lang="ru-RU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азық-түлік</a:t>
              </a:r>
              <a:r>
                <a:rPr lang="ru-RU" sz="2400" b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тауарлары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2" descr="Бакалея – Бесплатные иконки: коммер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AutoShape 4" descr="Бакалея – Бесплатные иконки: коммер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874128" y="1121838"/>
            <a:ext cx="0" cy="463056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94"/>
          <p:cNvGrpSpPr/>
          <p:nvPr/>
        </p:nvGrpSpPr>
        <p:grpSpPr>
          <a:xfrm>
            <a:off x="4626482" y="1245513"/>
            <a:ext cx="2086329" cy="1043348"/>
            <a:chOff x="1030764" y="4831139"/>
            <a:chExt cx="2193264" cy="1252177"/>
          </a:xfrm>
        </p:grpSpPr>
        <p:grpSp>
          <p:nvGrpSpPr>
            <p:cNvPr id="45" name="Группа 109"/>
            <p:cNvGrpSpPr/>
            <p:nvPr/>
          </p:nvGrpSpPr>
          <p:grpSpPr>
            <a:xfrm>
              <a:off x="1050992" y="4831139"/>
              <a:ext cx="2173036" cy="1252177"/>
              <a:chOff x="372489" y="4205846"/>
              <a:chExt cx="2173036" cy="1252177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EEE40054-F904-4DC8-9E63-86AEB3B98298}"/>
                  </a:ext>
                </a:extLst>
              </p:cNvPr>
              <p:cNvSpPr/>
              <p:nvPr/>
            </p:nvSpPr>
            <p:spPr>
              <a:xfrm>
                <a:off x="372489" y="4309250"/>
                <a:ext cx="2173036" cy="1148773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0" tIns="45711" rIns="91420" bIns="4571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547EEB-5F87-4023-80B5-012649766749}"/>
                  </a:ext>
                </a:extLst>
              </p:cNvPr>
              <p:cNvSpPr txBox="1"/>
              <p:nvPr/>
            </p:nvSpPr>
            <p:spPr>
              <a:xfrm>
                <a:off x="497527" y="4205846"/>
                <a:ext cx="1925060" cy="277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68567" tIns="34283" rIns="68567" bIns="34283" rtlCol="0">
                <a:spAutoFit/>
              </a:bodyPr>
              <a:lstStyle/>
              <a:p>
                <a:pPr lvl="0" algn="ctr">
                  <a:defRPr/>
                </a:pPr>
                <a:r>
                  <a:rPr lang="ru-RU" sz="1050" b="1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Келісімшарт</a:t>
                </a:r>
                <a:r>
                  <a:rPr lang="ru-RU" sz="105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</a:t>
                </a:r>
                <a:r>
                  <a:rPr lang="ru-RU" sz="1050" b="1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жасалды</a:t>
                </a:r>
                <a:r>
                  <a:rPr lang="ru-RU" sz="1050" b="1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 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10">
                <a:extLst>
                  <a:ext uri="{FF2B5EF4-FFF2-40B4-BE49-F238E27FC236}">
                    <a16:creationId xmlns:a16="http://schemas.microsoft.com/office/drawing/2014/main" id="{CED12441-87EB-41C8-8D85-22D4D605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062" y="4309393"/>
                <a:ext cx="2154463" cy="886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896" tIns="60947" rIns="121896" bIns="60947">
                <a:spAutoFit/>
              </a:bodyPr>
              <a:lstStyle>
                <a:lvl1pPr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29,5</a:t>
                </a: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itchFamily="34" charset="0"/>
                  </a:rPr>
                  <a:t> тыс.тонн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1030764" y="5613353"/>
              <a:ext cx="2193264" cy="289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kumimoji="0" lang="kk-KZ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11</a:t>
              </a:r>
              <a:r>
                <a:rPr lang="kk-KZ" sz="9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СЗПТ </a:t>
              </a:r>
              <a:r>
                <a:rPr lang="kk-KZ" sz="900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атаулары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54" y="115947"/>
            <a:ext cx="662122" cy="96927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282EA-8B53-4B52-8A87-A0A24CA66CA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C042D8A7-6BF6-486A-9B9D-6661DD40D935}"/>
              </a:ext>
            </a:extLst>
          </p:cNvPr>
          <p:cNvSpPr txBox="1"/>
          <p:nvPr/>
        </p:nvSpPr>
        <p:spPr>
          <a:xfrm>
            <a:off x="677514" y="2402118"/>
            <a:ext cx="531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Астана </a:t>
            </a:r>
            <a:r>
              <a:rPr lang="ru-RU" sz="1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қаласының</a:t>
            </a: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endParaRPr lang="ru-RU" sz="16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1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рейтингі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алдыңғы</a:t>
            </a: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кезеңмен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191285895"/>
              </p:ext>
            </p:extLst>
          </p:nvPr>
        </p:nvGraphicFramePr>
        <p:xfrm>
          <a:off x="1006451" y="3385058"/>
          <a:ext cx="4904916" cy="256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93202"/>
              </p:ext>
            </p:extLst>
          </p:nvPr>
        </p:nvGraphicFramePr>
        <p:xfrm>
          <a:off x="6985621" y="778326"/>
          <a:ext cx="4901579" cy="598617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265377484"/>
                    </a:ext>
                  </a:extLst>
                </a:gridCol>
                <a:gridCol w="1488603">
                  <a:extLst>
                    <a:ext uri="{9D8B030D-6E8A-4147-A177-3AD203B41FA5}">
                      <a16:colId xmlns:a16="http://schemas.microsoft.com/office/drawing/2014/main" val="962830401"/>
                    </a:ext>
                  </a:extLst>
                </a:gridCol>
                <a:gridCol w="1736576">
                  <a:extLst>
                    <a:ext uri="{9D8B030D-6E8A-4147-A177-3AD203B41FA5}">
                      <a16:colId xmlns:a16="http://schemas.microsoft.com/office/drawing/2014/main" val="17786496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94475293"/>
                    </a:ext>
                  </a:extLst>
                </a:gridCol>
              </a:tblGrid>
              <a:tr h="607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 smtClean="0">
                          <a:effectLst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effectLst/>
                        </a:rPr>
                        <a:t>Қарыз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Алушының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effectLst/>
                        </a:rPr>
                        <a:t>Шарт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жалпы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көлемі</a:t>
                      </a:r>
                      <a:r>
                        <a:rPr lang="ru-RU" sz="1000" b="1" u="none" strike="noStrike" dirty="0" smtClean="0">
                          <a:effectLst/>
                        </a:rPr>
                        <a:t>,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тн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918074162"/>
                  </a:ext>
                </a:extLst>
              </a:tr>
              <a:tr h="1608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КАРТОП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4400</a:t>
                      </a:r>
                      <a:endParaRPr lang="ru-RU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577754280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BioProm Technologies"</a:t>
                      </a:r>
                      <a:endParaRPr lang="en-US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4265,1</a:t>
                      </a:r>
                      <a:endParaRPr lang="ru-RU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917784345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"КазПромАгро"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50074704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"Своя Лига"</a:t>
                      </a:r>
                      <a:endParaRPr lang="ru-RU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300</a:t>
                      </a:r>
                      <a:endParaRPr lang="ru-RU" sz="1000" u="none" strike="noStrik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990995214"/>
                  </a:ext>
                </a:extLst>
              </a:tr>
              <a:tr h="1608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ПИЯЗ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2160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989754146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КХ "Жетібай"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969,7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46731954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"Своя Лига"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429738519"/>
                  </a:ext>
                </a:extLst>
              </a:tr>
              <a:tr h="160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Қырыққабат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1200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4220489276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"Своя Лига"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597274602"/>
                  </a:ext>
                </a:extLst>
              </a:tr>
              <a:tr h="160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Сәбіз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1840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980088875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"Своя Лига"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150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560721436"/>
                  </a:ext>
                </a:extLst>
              </a:tr>
              <a:tr h="1608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Күріш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ИП "Абдуллаев А."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4222337514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"ПК "Мир Круп"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785,7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945672866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4147361808"/>
                  </a:ext>
                </a:extLst>
              </a:tr>
              <a:tr h="207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Қант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"Меркенский </a:t>
                      </a:r>
                      <a:r>
                        <a:rPr lang="ru-RU" sz="1000" u="none" strike="noStrike" dirty="0" smtClean="0">
                          <a:effectLst/>
                        </a:rPr>
                        <a:t>сахар"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3541,3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39303002"/>
                  </a:ext>
                </a:extLst>
              </a:tr>
              <a:tr h="7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"ПК "Мир Круп"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333,3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04222742"/>
                  </a:ext>
                </a:extLst>
              </a:tr>
              <a:tr h="72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</a:t>
                      </a:r>
                      <a:r>
                        <a:rPr lang="en-US" sz="1000" u="none" strike="noStrike">
                          <a:effectLst/>
                        </a:rPr>
                        <a:t>Magnum Cash&amp;Carry"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233440624"/>
                  </a:ext>
                </a:extLst>
              </a:tr>
              <a:tr h="68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Ұн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"Агро-Даму"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450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93517858"/>
                  </a:ext>
                </a:extLst>
              </a:tr>
              <a:tr h="64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</a:t>
                      </a:r>
                      <a:r>
                        <a:rPr lang="en-US" sz="1000" u="none" strike="noStrike">
                          <a:effectLst/>
                        </a:rPr>
                        <a:t>Magnum Cash&amp;Carry"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041809135"/>
                  </a:ext>
                </a:extLst>
              </a:tr>
              <a:tr h="160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ҚАРАҚҰМЫҚ ЖАРМАСЫ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"ПК "Мир Круп"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875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616346408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023535902"/>
                  </a:ext>
                </a:extLst>
              </a:tr>
              <a:tr h="16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ТАУЫҚ ЕТІ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«</a:t>
                      </a:r>
                      <a:r>
                        <a:rPr lang="en-US" sz="1000" u="none" strike="noStrike" dirty="0">
                          <a:effectLst/>
                        </a:rPr>
                        <a:t>Ushtobe Qus»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435542571"/>
                  </a:ext>
                </a:extLst>
              </a:tr>
              <a:tr h="160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ТАУЫҚ ЖҰМЫРТҚАСЫ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«</a:t>
                      </a:r>
                      <a:r>
                        <a:rPr lang="en-US" sz="1000" u="none" strike="noStrike" dirty="0">
                          <a:effectLst/>
                        </a:rPr>
                        <a:t>Ushtobe Qus»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726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224977389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390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536476101"/>
                  </a:ext>
                </a:extLst>
              </a:tr>
              <a:tr h="16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Сүт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</a:t>
                      </a:r>
                      <a:r>
                        <a:rPr lang="en-US" sz="1000" u="none" strike="noStrike">
                          <a:effectLst/>
                        </a:rPr>
                        <a:t>Magnum Cash&amp;Carry"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416727667"/>
                  </a:ext>
                </a:extLst>
              </a:tr>
              <a:tr h="16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Айран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43385682"/>
                  </a:ext>
                </a:extLst>
              </a:tr>
              <a:tr h="21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САРЫ МАЙ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</a:t>
                      </a:r>
                      <a:r>
                        <a:rPr lang="en-US" sz="1000" u="none" strike="noStrike">
                          <a:effectLst/>
                        </a:rPr>
                        <a:t>Magnum Cash&amp;Carry"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865859939"/>
                  </a:ext>
                </a:extLst>
              </a:tr>
              <a:tr h="15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Сүзбе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1852858704"/>
                  </a:ext>
                </a:extLst>
              </a:tr>
              <a:tr h="160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КҮНБАҒЫС МАЙЫ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"ПК "Мир Круп"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936540107"/>
                  </a:ext>
                </a:extLst>
              </a:tr>
              <a:tr h="160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691882232"/>
                  </a:ext>
                </a:extLst>
              </a:tr>
              <a:tr h="15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</a:rPr>
                        <a:t>Тұз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ТОО "</a:t>
                      </a:r>
                      <a:r>
                        <a:rPr lang="en-US" sz="1000" u="none" strike="noStrike">
                          <a:effectLst/>
                        </a:rPr>
                        <a:t>Magnum Cash&amp;Carry"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849951968"/>
                  </a:ext>
                </a:extLst>
              </a:tr>
              <a:tr h="16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РОЖКИ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2932158657"/>
                  </a:ext>
                </a:extLst>
              </a:tr>
              <a:tr h="16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СИЫР ЕТІ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ТОО "</a:t>
                      </a:r>
                      <a:r>
                        <a:rPr lang="en-US" sz="1000" u="none" strike="noStrike" dirty="0">
                          <a:effectLst/>
                        </a:rPr>
                        <a:t>Magnum Cash&amp;Carry"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val="3695482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1619</Words>
  <Application>Microsoft Office PowerPoint</Application>
  <PresentationFormat>Широкоэкранный</PresentationFormat>
  <Paragraphs>441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Gotham Pro</vt:lpstr>
      <vt:lpstr>Gotham Pro Black</vt:lpstr>
      <vt:lpstr>Segoe UI Light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</vt:lpstr>
      <vt:lpstr>Презентация PowerPoint</vt:lpstr>
    </vt:vector>
  </TitlesOfParts>
  <Company>АО НК СПК Астана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Нурсапинова Айгерим Суюндуккызы</dc:creator>
  <cp:lastModifiedBy>Сагитова Гульдана Сайрановна</cp:lastModifiedBy>
  <cp:revision>26</cp:revision>
  <cp:lastPrinted>2024-04-03T13:20:25Z</cp:lastPrinted>
  <dcterms:created xsi:type="dcterms:W3CDTF">2024-03-29T06:39:32Z</dcterms:created>
  <dcterms:modified xsi:type="dcterms:W3CDTF">2024-04-03T13:31:07Z</dcterms:modified>
</cp:coreProperties>
</file>