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</p:sldMasterIdLst>
  <p:notesMasterIdLst>
    <p:notesMasterId r:id="rId12"/>
  </p:notesMasterIdLst>
  <p:handoutMasterIdLst>
    <p:handoutMasterId r:id="rId13"/>
  </p:handoutMasterIdLst>
  <p:sldIdLst>
    <p:sldId id="354" r:id="rId2"/>
    <p:sldId id="459" r:id="rId3"/>
    <p:sldId id="465" r:id="rId4"/>
    <p:sldId id="478" r:id="rId5"/>
    <p:sldId id="481" r:id="rId6"/>
    <p:sldId id="482" r:id="rId7"/>
    <p:sldId id="479" r:id="rId8"/>
    <p:sldId id="477" r:id="rId9"/>
    <p:sldId id="467" r:id="rId10"/>
    <p:sldId id="468" r:id="rId11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0D5EA"/>
    <a:srgbClr val="9ABCDE"/>
    <a:srgbClr val="6699FF"/>
    <a:srgbClr val="336699"/>
    <a:srgbClr val="FF9900"/>
    <a:srgbClr val="008080"/>
    <a:srgbClr val="FF3300"/>
    <a:srgbClr val="FF6699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68" autoAdjust="0"/>
    <p:restoredTop sz="94307" autoAdjust="0"/>
  </p:normalViewPr>
  <p:slideViewPr>
    <p:cSldViewPr>
      <p:cViewPr varScale="1">
        <p:scale>
          <a:sx n="88" d="100"/>
          <a:sy n="88" d="100"/>
        </p:scale>
        <p:origin x="-1080" y="-96"/>
      </p:cViewPr>
      <p:guideLst>
        <p:guide orient="horz" pos="3702"/>
        <p:guide pos="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4DE9C-48E1-44DF-A57C-E243369076B8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64" tIns="47782" rIns="95564" bIns="47782" anchor="b"/>
          <a:lstStyle/>
          <a:p>
            <a:pPr algn="r">
              <a:defRPr/>
            </a:pPr>
            <a:fld id="{2BEF8E9D-49B4-42FA-9EF2-7CF9D06F5785}" type="slidenum">
              <a:rPr lang="ru-RU" sz="1300">
                <a:latin typeface="Arial" charset="0"/>
                <a:cs typeface="+mn-cs"/>
              </a:rPr>
              <a:pPr algn="r">
                <a:defRPr/>
              </a:pPr>
              <a:t>2</a:t>
            </a:fld>
            <a:endParaRPr lang="ru-RU" sz="1300" dirty="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64" tIns="47782" rIns="95564" bIns="47782" anchor="b"/>
          <a:lstStyle/>
          <a:p>
            <a:pPr algn="r">
              <a:defRPr/>
            </a:pPr>
            <a:fld id="{2BEF8E9D-49B4-42FA-9EF2-7CF9D06F5785}" type="slidenum">
              <a:rPr lang="ru-RU" sz="1300"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ru-RU" sz="1300" dirty="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64" tIns="47782" rIns="95564" bIns="47782" anchor="b"/>
          <a:lstStyle/>
          <a:p>
            <a:pPr algn="r">
              <a:defRPr/>
            </a:pPr>
            <a:fld id="{2BEF8E9D-49B4-42FA-9EF2-7CF9D06F5785}" type="slidenum">
              <a:rPr lang="ru-RU" sz="1300">
                <a:latin typeface="Arial" charset="0"/>
                <a:cs typeface="+mn-cs"/>
              </a:rPr>
              <a:pPr algn="r">
                <a:defRPr/>
              </a:pPr>
              <a:t>8</a:t>
            </a:fld>
            <a:endParaRPr lang="ru-RU" sz="1300" dirty="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25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25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39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5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0" y="2132856"/>
            <a:ext cx="8640638" cy="1443038"/>
          </a:xfrm>
        </p:spPr>
        <p:txBody>
          <a:bodyPr/>
          <a:lstStyle/>
          <a:p>
            <a:pPr algn="l"/>
            <a:r>
              <a:rPr lang="ru-RU" dirty="0" smtClean="0"/>
              <a:t>О проекте Закона РК «О внесении изменений и дополнений в некоторые законодательные акты Республики Казахстан по вопросам налогообложения»</a:t>
            </a:r>
            <a:endParaRPr lang="ru-RU" dirty="0"/>
          </a:p>
        </p:txBody>
      </p:sp>
      <p:sp>
        <p:nvSpPr>
          <p:cNvPr id="4099" name="Subtitle 3"/>
          <p:cNvSpPr>
            <a:spLocks noGrp="1"/>
          </p:cNvSpPr>
          <p:nvPr>
            <p:ph type="subTitle" idx="1"/>
          </p:nvPr>
        </p:nvSpPr>
        <p:spPr>
          <a:xfrm>
            <a:off x="927993" y="6261373"/>
            <a:ext cx="8345487" cy="407987"/>
          </a:xfrm>
        </p:spPr>
        <p:txBody>
          <a:bodyPr anchor="ctr"/>
          <a:lstStyle/>
          <a:p>
            <a:pPr algn="ctr"/>
            <a:r>
              <a:rPr sz="1600" b="1" dirty="0" err="1" smtClean="0">
                <a:solidFill>
                  <a:srgbClr val="003366"/>
                </a:solidFill>
              </a:rPr>
              <a:t>Октябрь</a:t>
            </a:r>
            <a:r>
              <a:rPr sz="1600" b="1" dirty="0" smtClean="0">
                <a:solidFill>
                  <a:srgbClr val="003366"/>
                </a:solidFill>
              </a:rPr>
              <a:t>, </a:t>
            </a:r>
            <a:r>
              <a:rPr lang="en-US" sz="1600" b="1" dirty="0" smtClean="0">
                <a:solidFill>
                  <a:srgbClr val="003366"/>
                </a:solidFill>
              </a:rPr>
              <a:t>20</a:t>
            </a:r>
            <a:r>
              <a:rPr sz="1600" b="1" dirty="0" smtClean="0">
                <a:solidFill>
                  <a:srgbClr val="003366"/>
                </a:solidFill>
              </a:rPr>
              <a:t>12 г.</a:t>
            </a:r>
            <a:endParaRPr lang="en-US" sz="1600" b="1" dirty="0" smtClean="0">
              <a:solidFill>
                <a:srgbClr val="003366"/>
              </a:solidFill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 cstate="print"/>
          <a:srcRect r="1514" b="6728"/>
          <a:stretch>
            <a:fillRect/>
          </a:stretch>
        </p:blipFill>
        <p:spPr bwMode="auto">
          <a:xfrm>
            <a:off x="8769424" y="43086"/>
            <a:ext cx="106838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3"/>
          <p:cNvSpPr txBox="1">
            <a:spLocks/>
          </p:cNvSpPr>
          <p:nvPr/>
        </p:nvSpPr>
        <p:spPr bwMode="auto">
          <a:xfrm>
            <a:off x="704529" y="3717032"/>
            <a:ext cx="4824536" cy="43204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b="1" kern="0" dirty="0">
                <a:solidFill>
                  <a:schemeClr val="bg1"/>
                </a:solidFill>
                <a:cs typeface="Arial" pitchFamily="34" charset="0"/>
              </a:rPr>
              <a:t>Министерство экономического развития и торговли Республики Казахстан</a:t>
            </a:r>
            <a:endParaRPr lang="en-US" b="1" kern="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274737"/>
            <a:ext cx="8767763" cy="561975"/>
          </a:xfrm>
        </p:spPr>
        <p:txBody>
          <a:bodyPr/>
          <a:lstStyle/>
          <a:p>
            <a:r>
              <a:rPr lang="ru-RU" sz="1800" dirty="0" smtClean="0"/>
              <a:t>Совершенствование налогового администрирования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488" y="1052736"/>
            <a:ext cx="9145016" cy="5472608"/>
          </a:xfrm>
        </p:spPr>
        <p:txBody>
          <a:bodyPr/>
          <a:lstStyle/>
          <a:p>
            <a:pPr marL="271463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Предоставление налогоплательщикам возможности выписывать счета-фактуры в электронном виде.</a:t>
            </a:r>
          </a:p>
          <a:p>
            <a:pPr marL="271463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Установление упрощенного порядка ликвидации отдельных категорий юридических лиц и индивидуальных предпринимателей.</a:t>
            </a:r>
          </a:p>
          <a:p>
            <a:pPr marL="271463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Для добросовестных налогоплательщиков возможность отсрочки по уплате налогов (кроме налогов, удерживаемых у источника выплаты, акцизов и НДС на импортируемые товары) до 36 месяцев. </a:t>
            </a:r>
          </a:p>
          <a:p>
            <a:pPr marL="271463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Освобождение отдельных категорий индивидуальных предпринимателей от ведения бухгалтерского учета. </a:t>
            </a:r>
          </a:p>
          <a:p>
            <a:pPr marL="271463" lvl="1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Изменение порядка уплаты и предоставления отчетности по налогу на имущество и земельному налогу для индивидуальных предпринимателей, применяющих специальный налоговый режим для субъектов малого бизнеса.</a:t>
            </a:r>
          </a:p>
          <a:p>
            <a:pPr marL="271463" lvl="1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Изменение налогового периода </a:t>
            </a:r>
            <a:r>
              <a:rPr lang="ru-RU" sz="1600" dirty="0" smtClean="0"/>
              <a:t>с квартала на </a:t>
            </a:r>
            <a:r>
              <a:rPr lang="ru-RU" sz="1600" dirty="0" smtClean="0"/>
              <a:t>полугодие для </a:t>
            </a:r>
            <a:r>
              <a:rPr lang="ru-RU" sz="1600" dirty="0" smtClean="0"/>
              <a:t>налогоплательщиков, применяющих  специальный налоговый режим на основе упрощенной </a:t>
            </a:r>
            <a:r>
              <a:rPr lang="ru-RU" sz="1600" dirty="0" smtClean="0"/>
              <a:t>декларации.</a:t>
            </a:r>
            <a:endParaRPr lang="ru-RU" sz="1600" dirty="0" smtClean="0"/>
          </a:p>
          <a:p>
            <a:pPr marL="271463" lvl="1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Переход с разрешительного характера применения специальных налоговых режимов на  уведомительный характер и  введение электронных патентов.</a:t>
            </a:r>
          </a:p>
          <a:p>
            <a:pPr marL="271463" lvl="1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Изменение </a:t>
            </a:r>
            <a:r>
              <a:rPr lang="ru-RU" sz="1600" dirty="0" smtClean="0"/>
              <a:t>порядка уплаты других налогов и платежей в бюджет.</a:t>
            </a:r>
          </a:p>
          <a:p>
            <a:pPr marL="533400" lvl="1" inden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endParaRPr lang="ru-RU" sz="14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15924" y="274638"/>
            <a:ext cx="9001571" cy="561975"/>
          </a:xfrm>
        </p:spPr>
        <p:txBody>
          <a:bodyPr/>
          <a:lstStyle/>
          <a:p>
            <a:r>
              <a:rPr lang="ru-RU" dirty="0" smtClean="0"/>
              <a:t>Общая информация о законопроекте</a:t>
            </a:r>
            <a:endParaRPr lang="en-US" dirty="0" smtClean="0"/>
          </a:p>
        </p:txBody>
      </p:sp>
      <p:sp>
        <p:nvSpPr>
          <p:cNvPr id="5" name="Rectangle 1075"/>
          <p:cNvSpPr>
            <a:spLocks noChangeArrowheads="1"/>
          </p:cNvSpPr>
          <p:nvPr/>
        </p:nvSpPr>
        <p:spPr bwMode="auto">
          <a:xfrm>
            <a:off x="416496" y="1196752"/>
            <a:ext cx="907300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</a:pPr>
            <a:endParaRPr lang="ru-RU" sz="1600" b="1" dirty="0" smtClean="0">
              <a:solidFill>
                <a:srgbClr val="003366"/>
              </a:solidFill>
            </a:endParaRPr>
          </a:p>
          <a:p>
            <a:pPr marL="174625" indent="-174625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</a:pPr>
            <a:r>
              <a:rPr lang="ru-RU" sz="1600" b="1" dirty="0" smtClean="0">
                <a:solidFill>
                  <a:srgbClr val="003366"/>
                </a:solidFill>
              </a:rPr>
              <a:t>Основание </a:t>
            </a:r>
            <a:r>
              <a:rPr lang="ru-RU" sz="1600" b="1" dirty="0" smtClean="0">
                <a:solidFill>
                  <a:srgbClr val="003366"/>
                </a:solidFill>
              </a:rPr>
              <a:t>разработки законопроекта</a:t>
            </a:r>
          </a:p>
          <a:p>
            <a:pPr marL="533400" indent="-184150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Исполнение отдельных поручений Главы государства</a:t>
            </a:r>
          </a:p>
          <a:p>
            <a:pPr marL="533400" indent="-184150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Реализация ранее принятых законодательных актов</a:t>
            </a:r>
          </a:p>
          <a:p>
            <a:pPr marL="533400" indent="-184150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Реализация решений Консультационного совета по вопросам налогообложения при </a:t>
            </a:r>
            <a:r>
              <a:rPr lang="ru-RU" sz="1600" dirty="0" err="1" smtClean="0"/>
              <a:t>Премьер-Министре</a:t>
            </a:r>
            <a:endParaRPr lang="ru-RU" sz="1600" dirty="0" smtClean="0"/>
          </a:p>
          <a:p>
            <a:pPr marL="174625" indent="-174625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</a:pPr>
            <a:endParaRPr lang="ru-RU" sz="1600" b="1" dirty="0" smtClean="0">
              <a:solidFill>
                <a:srgbClr val="003366"/>
              </a:solidFill>
            </a:endParaRPr>
          </a:p>
          <a:p>
            <a:pPr marL="174625" indent="-174625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</a:pPr>
            <a:endParaRPr lang="ru-RU" sz="1600" b="1" dirty="0" smtClean="0">
              <a:solidFill>
                <a:srgbClr val="003366"/>
              </a:solidFill>
            </a:endParaRPr>
          </a:p>
          <a:p>
            <a:pPr marL="174625" indent="-174625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</a:pPr>
            <a:r>
              <a:rPr lang="ru-RU" sz="1600" b="1" dirty="0" smtClean="0">
                <a:solidFill>
                  <a:srgbClr val="003366"/>
                </a:solidFill>
              </a:rPr>
              <a:t>Предусмотренные в законопроекте изменения и дополнения направлены на:</a:t>
            </a:r>
          </a:p>
          <a:p>
            <a:pPr marL="533400" lvl="0" indent="-184150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поддержку отдельных категорий граждан и отраслей экономики;</a:t>
            </a:r>
          </a:p>
          <a:p>
            <a:pPr marL="533400" lvl="0" indent="-184150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совершенствование налогового администрирования и улучшение </a:t>
            </a:r>
            <a:r>
              <a:rPr lang="ru-RU" sz="1600" dirty="0" err="1" smtClean="0"/>
              <a:t>бизнес-климата</a:t>
            </a:r>
            <a:r>
              <a:rPr lang="ru-RU" sz="1600" dirty="0" smtClean="0"/>
              <a:t>;</a:t>
            </a:r>
          </a:p>
          <a:p>
            <a:pPr marL="533400" lvl="0" indent="-184150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упрощение исполнения налогоплательщиками налоговых </a:t>
            </a:r>
            <a:r>
              <a:rPr lang="ru-RU" sz="1600" dirty="0" smtClean="0"/>
              <a:t>обязательств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pPr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15924" y="274638"/>
            <a:ext cx="9001571" cy="561975"/>
          </a:xfrm>
        </p:spPr>
        <p:txBody>
          <a:bodyPr/>
          <a:lstStyle/>
          <a:p>
            <a:r>
              <a:rPr lang="ru-RU" dirty="0" smtClean="0"/>
              <a:t>Социальная поддержка отдельных категорий граждан</a:t>
            </a:r>
            <a:endParaRPr lang="en-US" dirty="0" smtClean="0"/>
          </a:p>
        </p:txBody>
      </p:sp>
      <p:sp>
        <p:nvSpPr>
          <p:cNvPr id="5" name="Rectangle 1075"/>
          <p:cNvSpPr>
            <a:spLocks noChangeArrowheads="1"/>
          </p:cNvSpPr>
          <p:nvPr/>
        </p:nvSpPr>
        <p:spPr bwMode="auto">
          <a:xfrm>
            <a:off x="488504" y="1556792"/>
            <a:ext cx="88569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just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Освобождение </a:t>
            </a:r>
            <a:r>
              <a:rPr lang="ru-RU" sz="1600" dirty="0"/>
              <a:t>от налогообложения дохода </a:t>
            </a:r>
            <a:r>
              <a:rPr lang="ru-RU" sz="1600" dirty="0" smtClean="0"/>
              <a:t>опекуна, попечителя ребенка-инвалида.</a:t>
            </a:r>
          </a:p>
          <a:p>
            <a:pPr marL="533400" algn="just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</a:pPr>
            <a:r>
              <a:rPr lang="ru-RU" i="1" dirty="0" smtClean="0"/>
              <a:t>Оказание социальной поддержки опекунам и попечителям. </a:t>
            </a:r>
            <a:endParaRPr lang="ru-RU" i="1" dirty="0"/>
          </a:p>
          <a:p>
            <a:pPr marL="174625" indent="-174625" algn="just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endParaRPr lang="ru-RU" sz="1600" dirty="0" smtClean="0"/>
          </a:p>
          <a:p>
            <a:pPr marL="174625" indent="-174625" algn="just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Освобождение от налогообложения специальных стипендий Президента Республики Казахстан, государственных именных стипендий, утверждаемых Правительством, выплат для оплаты расходов, связанных с обучением победителей конкурса «</a:t>
            </a:r>
            <a:r>
              <a:rPr lang="ru-RU" sz="1600" dirty="0" err="1" smtClean="0"/>
              <a:t>Болашак</a:t>
            </a:r>
            <a:r>
              <a:rPr lang="ru-RU" sz="1600" dirty="0" smtClean="0"/>
              <a:t>».</a:t>
            </a:r>
          </a:p>
          <a:p>
            <a:pPr marL="533400" lvl="1" algn="just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</a:pPr>
            <a:r>
              <a:rPr lang="ru-RU" i="1" dirty="0" smtClean="0"/>
              <a:t>Приведение в соответствие с действующей нормой по освобождению от налогообложения </a:t>
            </a:r>
            <a:r>
              <a:rPr lang="ru-RU" i="1" dirty="0" smtClean="0"/>
              <a:t>стипендий</a:t>
            </a:r>
            <a:r>
              <a:rPr lang="ru-RU" i="1" dirty="0" smtClean="0"/>
              <a:t>.</a:t>
            </a:r>
            <a:endParaRPr lang="ru-RU" i="1" dirty="0" smtClean="0"/>
          </a:p>
          <a:p>
            <a:pPr marL="174625" indent="-174625" algn="just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0721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274737"/>
            <a:ext cx="8767763" cy="561975"/>
          </a:xfrm>
        </p:spPr>
        <p:txBody>
          <a:bodyPr/>
          <a:lstStyle/>
          <a:p>
            <a:r>
              <a:rPr lang="ru-RU" dirty="0" smtClean="0"/>
              <a:t>Поддержка и выравнивание конкурентных условий для отраслей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488" y="908720"/>
            <a:ext cx="9145016" cy="5949280"/>
          </a:xfrm>
        </p:spPr>
        <p:txBody>
          <a:bodyPr/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kern="1200" dirty="0" smtClean="0"/>
              <a:t>Освобождение от НДС оборотов по реализации лома и отходов цветных и черных металлов.</a:t>
            </a:r>
          </a:p>
          <a:p>
            <a:pPr marL="533400" lvl="1" indent="0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None/>
            </a:pPr>
            <a:r>
              <a:rPr lang="ru-RU" sz="1400" i="1" dirty="0" smtClean="0"/>
              <a:t>Сокращение потерь </a:t>
            </a:r>
            <a:r>
              <a:rPr lang="ru-RU" sz="1400" i="1" dirty="0" smtClean="0"/>
              <a:t>бюджета, </a:t>
            </a:r>
            <a:r>
              <a:rPr lang="ru-RU" sz="1400" i="1" dirty="0" smtClean="0"/>
              <a:t>связанных </a:t>
            </a:r>
            <a:r>
              <a:rPr lang="ru-RU" sz="1400" i="1" dirty="0" smtClean="0"/>
              <a:t>с возвратами НДС при экспорте, стимулирует поставки лома на внутренний рынок для отечественных металлургических предприятий.</a:t>
            </a:r>
          </a:p>
          <a:p>
            <a:pPr marL="271463" lvl="0" indent="-271463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Снижение </a:t>
            </a:r>
            <a:r>
              <a:rPr lang="ru-RU" sz="1600" dirty="0" smtClean="0"/>
              <a:t>ставки акциза на виноматериал, реализуемый для производства этилового спирта и алкогольной продукции, с 20 до 0 тенге/литр.</a:t>
            </a:r>
          </a:p>
          <a:p>
            <a:pPr marL="533400" lvl="1" indent="0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None/>
            </a:pPr>
            <a:r>
              <a:rPr lang="ru-RU" sz="1400" i="1" dirty="0" smtClean="0"/>
              <a:t>Поддержание конкурентных условий для отечественных производителей.</a:t>
            </a:r>
          </a:p>
          <a:p>
            <a:pPr marL="271463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Отнесение на вычеты </a:t>
            </a:r>
            <a:r>
              <a:rPr lang="ru-RU" sz="1600" dirty="0" smtClean="0"/>
              <a:t>при исчислении КПН расходов </a:t>
            </a:r>
            <a:r>
              <a:rPr lang="ru-RU" sz="1600" dirty="0" smtClean="0"/>
              <a:t>на подготовительные работы к добыче урана методом подземного скважинного выщелачивания после начала добычи после коммерческого обнаружения</a:t>
            </a:r>
            <a:r>
              <a:rPr lang="ru-RU" sz="1600" dirty="0" smtClean="0"/>
              <a:t>.</a:t>
            </a:r>
          </a:p>
          <a:p>
            <a:pPr marL="533400" lvl="1" indent="0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None/>
            </a:pPr>
            <a:r>
              <a:rPr lang="ru-RU" sz="1400" i="1" dirty="0" smtClean="0"/>
              <a:t>Технологический процесс добычи </a:t>
            </a:r>
            <a:r>
              <a:rPr lang="ru-RU" sz="1400" i="1" dirty="0" smtClean="0"/>
              <a:t>урана предполагает одновременную подготовку эксплуатационных блоков (полигонов) к добыче урана, </a:t>
            </a:r>
            <a:r>
              <a:rPr lang="ru-RU" sz="1400" i="1" dirty="0" smtClean="0"/>
              <a:t>параллельно с добычей.</a:t>
            </a:r>
            <a:endParaRPr lang="ru-RU" sz="1400" i="1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kern="1200" dirty="0" smtClean="0"/>
              <a:t>Снижение </a:t>
            </a:r>
            <a:r>
              <a:rPr lang="ru-RU" sz="1600" kern="1200" dirty="0" smtClean="0"/>
              <a:t>ставок платы за размещение наружной (визуальной) рекламы в полосе отвода автомобильных дорог общего пользования республиканского значения в 3 раза по всем категориям дорог.</a:t>
            </a:r>
          </a:p>
          <a:p>
            <a:pPr marL="533400" lvl="1" indent="0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None/>
            </a:pPr>
            <a:r>
              <a:rPr lang="ru-RU" sz="1400" i="1" dirty="0" smtClean="0"/>
              <a:t>Стимулирование развития рекламной отрасли, расширение сети объектов рекламы.</a:t>
            </a:r>
            <a:endParaRPr lang="ru-RU" sz="1400" i="1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Wingdings" pitchFamily="2" charset="2"/>
              <a:buChar char="§"/>
              <a:defRPr/>
            </a:pPr>
            <a:r>
              <a:rPr lang="ru-RU" sz="1600" dirty="0" smtClean="0"/>
              <a:t>Продление до 1 января 2017 года действия нормы по освобождению от НДС  операций по передаче имущества в финансовый </a:t>
            </a:r>
            <a:r>
              <a:rPr lang="ru-RU" sz="1600" dirty="0" smtClean="0"/>
              <a:t>лизинг.</a:t>
            </a:r>
            <a:endParaRPr lang="ru-RU" sz="1600" dirty="0" smtClean="0"/>
          </a:p>
          <a:p>
            <a:pPr marL="533400" lvl="1" inden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  <a:defRPr/>
            </a:pPr>
            <a:r>
              <a:rPr lang="ru-RU" sz="1400" i="1" dirty="0" smtClean="0"/>
              <a:t>Равные конкурентные условия с импортом для отечественных производителей сельхозтехники.  .</a:t>
            </a:r>
            <a:endParaRPr lang="ru-RU" sz="1400" i="1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274737"/>
            <a:ext cx="8767763" cy="561975"/>
          </a:xfrm>
        </p:spPr>
        <p:txBody>
          <a:bodyPr/>
          <a:lstStyle/>
          <a:p>
            <a:r>
              <a:rPr lang="ru-RU" dirty="0" smtClean="0"/>
              <a:t>Поддержка и выравнивание конкурентных условий для отраслей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6496" y="1124744"/>
            <a:ext cx="8928992" cy="5184576"/>
          </a:xfrm>
        </p:spPr>
        <p:txBody>
          <a:bodyPr/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Исключение обязательности для налогоплательщиков, осуществляющих переработку сельскохозяйственной продукции, по применению статьи 267 Налогового кодекса (в части уменьшения на 70% НДС), в том числе по истекшим налоговым периодам. </a:t>
            </a:r>
          </a:p>
          <a:p>
            <a:pPr marL="533400" lvl="1" indent="0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None/>
            </a:pPr>
            <a:r>
              <a:rPr lang="ru-RU" sz="1400" i="1" dirty="0" smtClean="0"/>
              <a:t>Дает возможность </a:t>
            </a:r>
            <a:r>
              <a:rPr lang="ru-RU" sz="1400" i="1" dirty="0" smtClean="0"/>
              <a:t>переработчикам сельхозпродукции, </a:t>
            </a:r>
            <a:r>
              <a:rPr lang="ru-RU" sz="1400" i="1" dirty="0" smtClean="0"/>
              <a:t>осуществляющим </a:t>
            </a:r>
            <a:r>
              <a:rPr lang="ru-RU" sz="1400" i="1" dirty="0" smtClean="0"/>
              <a:t>экспорт, </a:t>
            </a:r>
            <a:r>
              <a:rPr lang="ru-RU" sz="1400" i="1" dirty="0" smtClean="0"/>
              <a:t>предъявить к возврату суммы превышения НДС, сложившиеся по оборотам, облагаемым по нулевой ставке.</a:t>
            </a:r>
          </a:p>
          <a:p>
            <a:pPr marL="174625" indent="-174625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dirty="0" smtClean="0"/>
              <a:t>Освобождение от акциза табачных изделий, произведенных в Республике Казахстан и предназначенных для экспорта, при их перемещении.</a:t>
            </a:r>
          </a:p>
          <a:p>
            <a:pPr marL="533400" lvl="1" indent="0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None/>
              <a:defRPr/>
            </a:pPr>
            <a:r>
              <a:rPr lang="ru-RU" sz="1400" i="1" dirty="0" smtClean="0"/>
              <a:t>Приведение в соответствие с действующей внутренней и международной практикой освобождения от акцизов </a:t>
            </a:r>
            <a:r>
              <a:rPr lang="ru-RU" sz="1400" i="1" dirty="0" smtClean="0"/>
              <a:t>экспортных операций. </a:t>
            </a:r>
          </a:p>
          <a:p>
            <a:pPr marL="174625" indent="-174625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dirty="0" smtClean="0"/>
              <a:t>Установление обязательства </a:t>
            </a:r>
            <a:r>
              <a:rPr lang="ru-RU" sz="1600" dirty="0" err="1" smtClean="0"/>
              <a:t>недропользователя</a:t>
            </a:r>
            <a:r>
              <a:rPr lang="ru-RU" sz="1600" dirty="0" smtClean="0"/>
              <a:t> по уплате подписного бонуса </a:t>
            </a:r>
            <a:r>
              <a:rPr lang="ru-RU" sz="1600" dirty="0" smtClean="0"/>
              <a:t>при расширении контрактной территории.</a:t>
            </a:r>
          </a:p>
          <a:p>
            <a:pPr marL="174625" indent="-174625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endParaRPr lang="ru-RU" sz="1600" dirty="0" smtClean="0"/>
          </a:p>
          <a:p>
            <a:pPr marL="174625" lvl="1" indent="-174625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dirty="0" smtClean="0"/>
              <a:t>Введение ставки платы за эмиссии в окружающую среду за использование керосина (в качестве авиационного топлива) на уровне ставок, установленных для сжиженного </a:t>
            </a:r>
            <a:r>
              <a:rPr lang="ru-RU" sz="1600" dirty="0" smtClean="0"/>
              <a:t>газа. </a:t>
            </a:r>
            <a:endParaRPr lang="ru-RU" sz="1600" dirty="0" smtClean="0"/>
          </a:p>
          <a:p>
            <a:pPr marL="533400" lvl="1" inden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400" i="1" dirty="0" smtClean="0"/>
              <a:t>Стимулирование сокращения вредных выбросов.</a:t>
            </a:r>
            <a:endParaRPr lang="ru-RU" sz="1400" i="1" dirty="0" smtClean="0"/>
          </a:p>
          <a:p>
            <a:pPr marL="533400" lvl="1" indent="0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None/>
              <a:defRPr/>
            </a:pPr>
            <a:endParaRPr lang="ru-RU" sz="1400" i="1" dirty="0" smtClean="0"/>
          </a:p>
          <a:p>
            <a:pPr marL="533400" lvl="1" indent="0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None/>
              <a:defRPr/>
            </a:pPr>
            <a:endParaRPr lang="ru-RU" sz="1600" kern="1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274737"/>
            <a:ext cx="8767763" cy="561975"/>
          </a:xfrm>
        </p:spPr>
        <p:txBody>
          <a:bodyPr/>
          <a:lstStyle/>
          <a:p>
            <a:r>
              <a:rPr lang="ru-RU" dirty="0" smtClean="0"/>
              <a:t>Налогообложение деятельности БВУ</a:t>
            </a:r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6305" y="1052736"/>
            <a:ext cx="8949183" cy="530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dirty="0" smtClean="0"/>
              <a:t>В </a:t>
            </a:r>
            <a:r>
              <a:rPr lang="ru-RU" sz="1600" dirty="0" smtClean="0"/>
              <a:t>соответствии с Налоговым кодексом при исчислении корпоративного подоходного налога </a:t>
            </a:r>
            <a:r>
              <a:rPr lang="ru-RU" sz="1600" dirty="0" smtClean="0"/>
              <a:t>БВУ </a:t>
            </a:r>
            <a:r>
              <a:rPr lang="ru-RU" sz="1600" b="1" dirty="0" smtClean="0"/>
              <a:t>относят </a:t>
            </a:r>
            <a:r>
              <a:rPr lang="ru-RU" sz="1600" b="1" dirty="0" smtClean="0"/>
              <a:t>на вычеты суммы созданных провизий </a:t>
            </a:r>
            <a:r>
              <a:rPr lang="ru-RU" sz="1600" dirty="0" smtClean="0"/>
              <a:t>против сомнительных и безнадежных </a:t>
            </a:r>
            <a:r>
              <a:rPr lang="ru-RU" sz="1600" dirty="0" smtClean="0"/>
              <a:t>активов.</a:t>
            </a:r>
          </a:p>
          <a:p>
            <a:pPr marL="271463" indent="-271463"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kern="0" dirty="0" smtClean="0">
                <a:cs typeface="Arial" pitchFamily="34" charset="0"/>
              </a:rPr>
              <a:t>В </a:t>
            </a:r>
            <a:r>
              <a:rPr lang="ru-RU" sz="1600" kern="0" dirty="0" smtClean="0">
                <a:cs typeface="Arial" pitchFamily="34" charset="0"/>
              </a:rPr>
              <a:t>настоящее время </a:t>
            </a:r>
            <a:r>
              <a:rPr lang="ru-RU" sz="1600" kern="0" dirty="0" smtClean="0">
                <a:cs typeface="Arial" pitchFamily="34" charset="0"/>
              </a:rPr>
              <a:t>БВУ формируют </a:t>
            </a:r>
            <a:r>
              <a:rPr lang="ru-RU" sz="1600" kern="0" dirty="0" smtClean="0">
                <a:cs typeface="Arial" pitchFamily="34" charset="0"/>
              </a:rPr>
              <a:t>провизии </a:t>
            </a:r>
            <a:r>
              <a:rPr lang="ru-RU" sz="1600" kern="0" dirty="0" smtClean="0">
                <a:cs typeface="Arial" pitchFamily="34" charset="0"/>
              </a:rPr>
              <a:t>в соответствии с Правилами, установленными </a:t>
            </a:r>
            <a:r>
              <a:rPr lang="ru-RU" sz="1600" kern="0" dirty="0" smtClean="0">
                <a:cs typeface="Arial" pitchFamily="34" charset="0"/>
              </a:rPr>
              <a:t>Национальным </a:t>
            </a:r>
            <a:r>
              <a:rPr lang="ru-RU" sz="1600" kern="0" dirty="0" smtClean="0">
                <a:cs typeface="Arial" pitchFamily="34" charset="0"/>
              </a:rPr>
              <a:t>Банком.</a:t>
            </a:r>
          </a:p>
          <a:p>
            <a:pPr marL="271463" lvl="0" indent="-271463"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b="1" kern="0" dirty="0" smtClean="0">
                <a:cs typeface="Arial" pitchFamily="34" charset="0"/>
              </a:rPr>
              <a:t>С </a:t>
            </a:r>
            <a:r>
              <a:rPr lang="ru-RU" sz="1600" b="1" kern="0" dirty="0" smtClean="0">
                <a:cs typeface="Arial" pitchFamily="34" charset="0"/>
              </a:rPr>
              <a:t>2013 года </a:t>
            </a:r>
            <a:r>
              <a:rPr lang="ru-RU" sz="1600" kern="0" dirty="0" smtClean="0">
                <a:cs typeface="Arial" pitchFamily="34" charset="0"/>
              </a:rPr>
              <a:t>планируется переход БВУ на формирование провизий </a:t>
            </a:r>
            <a:r>
              <a:rPr lang="ru-RU" sz="1600" b="1" kern="0" dirty="0" smtClean="0">
                <a:cs typeface="Arial" pitchFamily="34" charset="0"/>
              </a:rPr>
              <a:t>по МСФО</a:t>
            </a:r>
            <a:r>
              <a:rPr lang="ru-RU" sz="1600" kern="0" dirty="0" smtClean="0">
                <a:cs typeface="Arial" pitchFamily="34" charset="0"/>
              </a:rPr>
              <a:t>.</a:t>
            </a:r>
            <a:endParaRPr lang="ru-RU" sz="1600" kern="0" dirty="0" smtClean="0">
              <a:cs typeface="Arial" pitchFamily="34" charset="0"/>
            </a:endParaRPr>
          </a:p>
          <a:p>
            <a:pPr marL="271463" indent="-271463"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kern="0" dirty="0" smtClean="0">
                <a:cs typeface="Arial" pitchFamily="34" charset="0"/>
              </a:rPr>
              <a:t>Также БВУ будут дополнительно формироваться динамических резервы </a:t>
            </a:r>
            <a:r>
              <a:rPr lang="ru-RU" sz="1600" kern="0" dirty="0" smtClean="0">
                <a:cs typeface="Arial" pitchFamily="34" charset="0"/>
              </a:rPr>
              <a:t>(</a:t>
            </a:r>
            <a:r>
              <a:rPr lang="ru-RU" sz="1600" kern="0" dirty="0" smtClean="0">
                <a:cs typeface="Arial" pitchFamily="34" charset="0"/>
              </a:rPr>
              <a:t>провизии) на </a:t>
            </a:r>
            <a:r>
              <a:rPr lang="ru-RU" sz="1600" kern="0" dirty="0" smtClean="0">
                <a:cs typeface="Arial" pitchFamily="34" charset="0"/>
              </a:rPr>
              <a:t>покрытие </a:t>
            </a:r>
            <a:r>
              <a:rPr lang="ru-RU" sz="1600" kern="0" dirty="0" smtClean="0">
                <a:cs typeface="Arial" pitchFamily="34" charset="0"/>
              </a:rPr>
              <a:t>потенциальных убытков</a:t>
            </a:r>
            <a:r>
              <a:rPr lang="ru-RU" sz="1600" kern="0" dirty="0" smtClean="0">
                <a:cs typeface="Arial" pitchFamily="34" charset="0"/>
              </a:rPr>
              <a:t>.</a:t>
            </a:r>
          </a:p>
          <a:p>
            <a:pPr marL="271463" indent="-271463"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dirty="0" smtClean="0"/>
              <a:t>При формировании провизий по МСФО возникает </a:t>
            </a:r>
            <a:r>
              <a:rPr lang="ru-RU" sz="1600" b="1" dirty="0" smtClean="0"/>
              <a:t>положительная разница </a:t>
            </a:r>
            <a:r>
              <a:rPr lang="ru-RU" sz="1600" dirty="0" smtClean="0"/>
              <a:t>за </a:t>
            </a:r>
            <a:r>
              <a:rPr lang="ru-RU" sz="1600" dirty="0" smtClean="0"/>
              <a:t>счет снижения размера </a:t>
            </a:r>
            <a:r>
              <a:rPr lang="ru-RU" sz="1600" dirty="0" smtClean="0"/>
              <a:t>создаваемых провизий, которая подлежит </a:t>
            </a:r>
            <a:r>
              <a:rPr lang="ru-RU" sz="1600" dirty="0" smtClean="0"/>
              <a:t>обложению </a:t>
            </a:r>
            <a:r>
              <a:rPr lang="ru-RU" sz="1600" dirty="0" smtClean="0"/>
              <a:t>КПН (20%) как доход.</a:t>
            </a:r>
            <a:endParaRPr lang="ru-RU" sz="1600" dirty="0" smtClean="0"/>
          </a:p>
          <a:p>
            <a:pPr marL="271463" indent="-271463"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b="1" dirty="0" smtClean="0"/>
              <a:t>В </a:t>
            </a:r>
            <a:r>
              <a:rPr lang="ru-RU" sz="1600" b="1" dirty="0" smtClean="0"/>
              <a:t>целях поддержания стабильности банковского сектора </a:t>
            </a:r>
            <a:r>
              <a:rPr lang="ru-RU" sz="1600" dirty="0" smtClean="0"/>
              <a:t>р</a:t>
            </a:r>
            <a:r>
              <a:rPr lang="ru-RU" sz="1600" kern="0" dirty="0" smtClean="0">
                <a:cs typeface="Arial" pitchFamily="34" charset="0"/>
              </a:rPr>
              <a:t>азницу </a:t>
            </a:r>
            <a:r>
              <a:rPr lang="ru-RU" sz="1600" kern="0" dirty="0" smtClean="0">
                <a:cs typeface="Arial" pitchFamily="34" charset="0"/>
              </a:rPr>
              <a:t>в размерах провизий, возникающую  при переходе с регуляторных требований на </a:t>
            </a:r>
            <a:r>
              <a:rPr lang="ru-RU" sz="1600" kern="0" dirty="0" smtClean="0">
                <a:cs typeface="Arial" pitchFamily="34" charset="0"/>
              </a:rPr>
              <a:t>МСФО</a:t>
            </a:r>
            <a:r>
              <a:rPr lang="ru-RU" sz="1600" kern="0" dirty="0" smtClean="0">
                <a:cs typeface="Arial" pitchFamily="34" charset="0"/>
              </a:rPr>
              <a:t>, </a:t>
            </a:r>
            <a:r>
              <a:rPr lang="ru-RU" sz="1600" kern="0" dirty="0" smtClean="0">
                <a:cs typeface="Arial" pitchFamily="34" charset="0"/>
              </a:rPr>
              <a:t>предлагается не облагать КПН и направить ее </a:t>
            </a:r>
            <a:r>
              <a:rPr lang="ru-RU" sz="1600" kern="0" dirty="0" smtClean="0">
                <a:cs typeface="Arial" pitchFamily="34" charset="0"/>
              </a:rPr>
              <a:t>на создание динамических провизий.</a:t>
            </a:r>
          </a:p>
          <a:p>
            <a:pPr marL="271463" indent="-271463"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endParaRPr lang="ru-RU" sz="1600" dirty="0" smtClean="0"/>
          </a:p>
          <a:p>
            <a:pPr marL="271463" lvl="0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274638"/>
            <a:ext cx="8767763" cy="561975"/>
          </a:xfrm>
        </p:spPr>
        <p:txBody>
          <a:bodyPr/>
          <a:lstStyle/>
          <a:p>
            <a:r>
              <a:rPr lang="ru-RU" dirty="0" smtClean="0"/>
              <a:t>Специальные экономические зоны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505" y="1279525"/>
            <a:ext cx="8784975" cy="4885779"/>
          </a:xfrm>
        </p:spPr>
        <p:txBody>
          <a:bodyPr/>
          <a:lstStyle/>
          <a:p>
            <a:pPr marL="0" indent="127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dirty="0" smtClean="0"/>
              <a:t>Распространение льготного порядка налогообложения на организации, осуществляющие деятельность на территории созданных СЭЗ «Павлодар», «</a:t>
            </a:r>
            <a:r>
              <a:rPr lang="ru-RU" sz="1600" dirty="0" err="1" smtClean="0"/>
              <a:t>Сарыарка</a:t>
            </a:r>
            <a:r>
              <a:rPr lang="ru-RU" sz="1600" dirty="0" smtClean="0"/>
              <a:t>», «Хоргос – Восточные ворота»</a:t>
            </a:r>
          </a:p>
          <a:p>
            <a:pPr indent="1270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dirty="0" smtClean="0"/>
              <a:t>в том </a:t>
            </a:r>
            <a:r>
              <a:rPr lang="ru-RU" sz="1600" dirty="0" smtClean="0"/>
              <a:t>числе освобождение от уплаты:</a:t>
            </a:r>
            <a:endParaRPr lang="ru-RU" sz="1600" dirty="0" smtClean="0"/>
          </a:p>
          <a:p>
            <a:pPr marL="628650" indent="-17780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КПН; </a:t>
            </a:r>
            <a:endParaRPr lang="ru-RU" sz="1600" dirty="0" smtClean="0"/>
          </a:p>
          <a:p>
            <a:pPr marL="628650" indent="-17780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НДС </a:t>
            </a:r>
            <a:r>
              <a:rPr lang="ru-RU" sz="1600" dirty="0" smtClean="0"/>
              <a:t>при реализации товаров, полностью потребляемых на территории СЭЗ;</a:t>
            </a:r>
          </a:p>
          <a:p>
            <a:pPr marL="628650" indent="-17780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земельного налога;</a:t>
            </a:r>
            <a:endParaRPr lang="ru-RU" sz="1600" dirty="0" smtClean="0"/>
          </a:p>
          <a:p>
            <a:pPr marL="628650" indent="-17780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платы </a:t>
            </a:r>
            <a:r>
              <a:rPr lang="ru-RU" sz="1600" dirty="0" smtClean="0"/>
              <a:t>за </a:t>
            </a:r>
            <a:r>
              <a:rPr lang="ru-RU" sz="1600" dirty="0" smtClean="0"/>
              <a:t>пользование </a:t>
            </a:r>
            <a:r>
              <a:rPr lang="ru-RU" sz="1600" dirty="0" smtClean="0"/>
              <a:t>земельными </a:t>
            </a:r>
            <a:r>
              <a:rPr lang="ru-RU" sz="1600" dirty="0" smtClean="0"/>
              <a:t>участками (не более, чем на 10 лет);</a:t>
            </a:r>
            <a:endParaRPr lang="ru-RU" sz="1600" dirty="0" smtClean="0"/>
          </a:p>
          <a:p>
            <a:pPr marL="628650" indent="-17780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по </a:t>
            </a:r>
            <a:r>
              <a:rPr lang="ru-RU" sz="1600" dirty="0" smtClean="0"/>
              <a:t>налогу на </a:t>
            </a:r>
            <a:r>
              <a:rPr lang="ru-RU" sz="1600" dirty="0" smtClean="0"/>
              <a:t>имущество.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15925" y="274638"/>
            <a:ext cx="8929564" cy="561975"/>
          </a:xfrm>
        </p:spPr>
        <p:txBody>
          <a:bodyPr/>
          <a:lstStyle/>
          <a:p>
            <a:r>
              <a:rPr lang="ru-RU" dirty="0" smtClean="0"/>
              <a:t>Налогообложение </a:t>
            </a:r>
            <a:r>
              <a:rPr lang="ru-RU" dirty="0" smtClean="0"/>
              <a:t>автономных организаций образования</a:t>
            </a:r>
            <a:endParaRPr lang="en-US" dirty="0" smtClean="0"/>
          </a:p>
        </p:txBody>
      </p:sp>
      <p:sp>
        <p:nvSpPr>
          <p:cNvPr id="5" name="Rectangle 1075"/>
          <p:cNvSpPr>
            <a:spLocks noChangeArrowheads="1"/>
          </p:cNvSpPr>
          <p:nvPr/>
        </p:nvSpPr>
        <p:spPr bwMode="auto">
          <a:xfrm>
            <a:off x="416496" y="980728"/>
            <a:ext cx="892899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just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endParaRPr lang="ru-RU" sz="1600" dirty="0" smtClean="0"/>
          </a:p>
          <a:p>
            <a:pPr marL="174625" indent="-174625" algn="just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/>
              <a:t>Освобождение от налогообложения дохода в виде материальной выгоды, получаемой иностранным лицом-резидентом от автономной организации образования</a:t>
            </a:r>
            <a:r>
              <a:rPr lang="ru-RU" sz="1600" dirty="0" smtClean="0">
                <a:solidFill>
                  <a:srgbClr val="C00000"/>
                </a:solidFill>
              </a:rPr>
              <a:t>.</a:t>
            </a:r>
          </a:p>
          <a:p>
            <a:pPr marL="534988" algn="just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</a:pPr>
            <a:r>
              <a:rPr lang="ru-RU" i="1" dirty="0" smtClean="0"/>
              <a:t>Устранение разночтений  при применении нормы в отношении работников юридических лиц-нерезидентов, выполняющих работы, оказывающих услуги для автономных организаций образования.</a:t>
            </a:r>
          </a:p>
          <a:p>
            <a:pPr marL="534988" algn="just" eaLnBrk="0" hangingPunc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</a:pPr>
            <a:endParaRPr lang="ru-RU" i="1" dirty="0" smtClean="0"/>
          </a:p>
          <a:p>
            <a:pPr marL="271463" indent="-271463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Освобождение от НДС автономных организаций образования, осуществляющих свою образовательную деятельность </a:t>
            </a:r>
            <a:r>
              <a:rPr lang="ru-RU" sz="1600" dirty="0" smtClean="0"/>
              <a:t>в </a:t>
            </a:r>
            <a:r>
              <a:rPr lang="ru-RU" sz="1600" dirty="0" smtClean="0"/>
              <a:t>соответствии с законодательством Р</a:t>
            </a:r>
            <a:r>
              <a:rPr lang="kk-KZ" sz="1600" dirty="0" smtClean="0"/>
              <a:t>еспублики </a:t>
            </a:r>
            <a:r>
              <a:rPr lang="ru-RU" sz="1600" dirty="0" smtClean="0"/>
              <a:t>К</a:t>
            </a:r>
            <a:r>
              <a:rPr lang="kk-KZ" sz="1600" dirty="0" smtClean="0"/>
              <a:t>азахстан</a:t>
            </a:r>
            <a:r>
              <a:rPr lang="ru-RU" sz="1600" dirty="0" smtClean="0"/>
              <a:t>, </a:t>
            </a:r>
            <a:r>
              <a:rPr lang="ru-RU" sz="1600" dirty="0" smtClean="0"/>
              <a:t>при </a:t>
            </a:r>
            <a:r>
              <a:rPr lang="ru-RU" sz="1600" dirty="0" smtClean="0"/>
              <a:t>предоставлении образовательных </a:t>
            </a:r>
            <a:r>
              <a:rPr lang="ru-RU" sz="1600" dirty="0" smtClean="0"/>
              <a:t>услуг.</a:t>
            </a:r>
            <a:endParaRPr lang="ru-RU" sz="1600" dirty="0" smtClean="0"/>
          </a:p>
          <a:p>
            <a:pPr marL="533400" lvl="1" inden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i="1" dirty="0" smtClean="0"/>
              <a:t>По аналогии с образовательными услугами, предоставляемыми на основании лицензии.</a:t>
            </a:r>
          </a:p>
          <a:p>
            <a:pPr marL="271463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600" dirty="0" smtClean="0"/>
          </a:p>
          <a:p>
            <a:pPr marL="271463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Освобождение от налогообложения дохода в виде роялти (плата за пользование авторскими правами, «ноу-хау» и т.д.), выплачиваемого автономными организациями </a:t>
            </a:r>
            <a:r>
              <a:rPr lang="ru-RU" sz="1600" dirty="0" smtClean="0"/>
              <a:t>образования.</a:t>
            </a:r>
            <a:endParaRPr lang="ru-RU" sz="1600" dirty="0" smtClean="0"/>
          </a:p>
          <a:p>
            <a:pPr marL="533400" lvl="1" indent="0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i="1" dirty="0" smtClean="0"/>
          </a:p>
          <a:p>
            <a:pPr marL="534988" algn="just" eaLnBrk="0" hangingPunct="0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SzPct val="100000"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721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260648"/>
            <a:ext cx="8767763" cy="561975"/>
          </a:xfrm>
        </p:spPr>
        <p:txBody>
          <a:bodyPr/>
          <a:lstStyle/>
          <a:p>
            <a:r>
              <a:rPr lang="ru-RU" dirty="0" smtClean="0"/>
              <a:t>Международное налогообложение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6496" y="1196752"/>
            <a:ext cx="8928992" cy="4968552"/>
          </a:xfrm>
        </p:spPr>
        <p:txBody>
          <a:bodyPr/>
          <a:lstStyle/>
          <a:p>
            <a:pPr marL="271463" indent="-271463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Установление </a:t>
            </a:r>
            <a:r>
              <a:rPr lang="ru-RU" sz="1600" dirty="0" smtClean="0"/>
              <a:t>более конкретных требований к порядку отнесения на вычеты управленческих и общеадминистративных расходов постоянными учреждениями иностранных компаний.</a:t>
            </a:r>
          </a:p>
          <a:p>
            <a:pPr marL="533400" lvl="1" indent="0"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None/>
            </a:pPr>
            <a:r>
              <a:rPr lang="ru-RU" sz="1400" i="1" dirty="0" smtClean="0"/>
              <a:t>Устранение неправильного применения норм международных договоров об </a:t>
            </a:r>
            <a:r>
              <a:rPr lang="ru-RU" sz="1400" i="1" dirty="0" err="1" smtClean="0"/>
              <a:t>избежании</a:t>
            </a:r>
            <a:r>
              <a:rPr lang="ru-RU" sz="1400" i="1" dirty="0" smtClean="0"/>
              <a:t> двойного налогообложения, исключение двойного налогообложения.</a:t>
            </a:r>
          </a:p>
          <a:p>
            <a:pPr marL="271463" lvl="1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600" dirty="0" smtClean="0"/>
          </a:p>
          <a:p>
            <a:pPr marL="271463" lvl="1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600" dirty="0" smtClean="0"/>
              <a:t>Введение </a:t>
            </a:r>
            <a:r>
              <a:rPr lang="ru-RU" sz="1600" dirty="0" smtClean="0"/>
              <a:t>норм по исключению случаев двойного налогообложения во взаимной торговле в </a:t>
            </a:r>
            <a:r>
              <a:rPr lang="ru-RU" sz="1600" dirty="0" smtClean="0"/>
              <a:t>рамках Таможенного союза.</a:t>
            </a:r>
            <a:endParaRPr lang="ru-RU" sz="1600" dirty="0" smtClean="0"/>
          </a:p>
          <a:p>
            <a:pPr marL="533400" lvl="1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i="1" dirty="0" smtClean="0">
              <a:solidFill>
                <a:srgbClr val="C00000"/>
              </a:solidFill>
            </a:endParaRPr>
          </a:p>
          <a:p>
            <a:pPr marL="271463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4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15371</TotalTime>
  <Words>959</Words>
  <Application>Microsoft Office PowerPoint</Application>
  <PresentationFormat>Лист A4 (210x297 мм)</PresentationFormat>
  <Paragraphs>83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4_Оформление по умолчанию</vt:lpstr>
      <vt:lpstr>О проекте Закона РК «О внесении изменений и дополнений в некоторые законодательные акты Республики Казахстан по вопросам налогообложения»</vt:lpstr>
      <vt:lpstr>Общая информация о законопроекте</vt:lpstr>
      <vt:lpstr>Социальная поддержка отдельных категорий граждан</vt:lpstr>
      <vt:lpstr>Поддержка и выравнивание конкурентных условий для отраслей</vt:lpstr>
      <vt:lpstr>Поддержка и выравнивание конкурентных условий для отраслей</vt:lpstr>
      <vt:lpstr>Налогообложение деятельности БВУ</vt:lpstr>
      <vt:lpstr>Специальные экономические зоны</vt:lpstr>
      <vt:lpstr>Налогообложение автономных организаций образования</vt:lpstr>
      <vt:lpstr>Международное налогообложение</vt:lpstr>
      <vt:lpstr>Совершенствование налогового администрирования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khismatulin_vr</cp:lastModifiedBy>
  <cp:revision>2537</cp:revision>
  <dcterms:created xsi:type="dcterms:W3CDTF">2008-11-13T12:29:55Z</dcterms:created>
  <dcterms:modified xsi:type="dcterms:W3CDTF">2012-10-19T11:48:58Z</dcterms:modified>
</cp:coreProperties>
</file>