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8" r:id="rId2"/>
    <p:sldId id="340" r:id="rId3"/>
    <p:sldId id="341" r:id="rId4"/>
    <p:sldId id="342" r:id="rId5"/>
    <p:sldId id="331" r:id="rId6"/>
    <p:sldId id="321" r:id="rId7"/>
    <p:sldId id="348" r:id="rId8"/>
    <p:sldId id="332" r:id="rId9"/>
    <p:sldId id="359" r:id="rId10"/>
    <p:sldId id="360" r:id="rId11"/>
    <p:sldId id="361" r:id="rId12"/>
    <p:sldId id="333" r:id="rId13"/>
    <p:sldId id="346" r:id="rId14"/>
    <p:sldId id="347" r:id="rId15"/>
    <p:sldId id="345" r:id="rId16"/>
    <p:sldId id="352" r:id="rId17"/>
    <p:sldId id="354" r:id="rId18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23DD"/>
    <a:srgbClr val="B317AC"/>
    <a:srgbClr val="68F879"/>
    <a:srgbClr val="C40606"/>
    <a:srgbClr val="C4FCCB"/>
    <a:srgbClr val="FEE3DA"/>
    <a:srgbClr val="F5D7F5"/>
    <a:srgbClr val="EFDD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User\&#1056;&#1072;&#1073;&#1086;&#1095;&#1080;&#1081;%20&#1089;&#1090;&#1086;&#1083;\&#1055;&#1056;&#1040;&#1042;&#1048;&#1058;&#1045;&#1051;&#1068;&#1057;&#1058;&#1042;&#1045;&#1053;&#1053;&#1067;&#1049;%20&#1063;&#1040;&#1057;%20&#1053;&#1040;%2019.11.2012\&#1094;&#1080;&#1092;&#1088;&#1099;%20&#1082;%20&#1089;&#1083;&#1072;&#1081;&#1076;&#1072;&#1084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50;&#1086;&#1083;&#1083;&#1077;&#1075;&#1080;&#1103;%202010\&#1089;&#1083;&#1072;&#1081;&#1076;&#1099;\&#1062;&#1080;&#1092;&#1088;&#1099;%20&#1076;&#1083;&#1103;%20&#1089;&#1083;&#1072;&#1081;&#1076;&#1086;&#1074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User\&#1056;&#1072;&#1073;&#1086;&#1095;&#1080;&#1081;%20&#1089;&#1090;&#1086;&#1083;\&#1055;&#1056;&#1040;&#1042;&#1048;&#1058;&#1045;&#1051;&#1068;&#1057;&#1058;&#1042;&#1045;&#1053;&#1053;&#1067;&#1049;%20&#1063;&#1040;&#1057;%20&#1053;&#1040;%2019.11.2012\&#1094;&#1080;&#1092;&#1088;&#1099;%20&#1082;%20&#1089;&#1083;&#1072;&#1081;&#1076;&#1072;&#1084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ocuments%20and%20Settings\User\&#1056;&#1072;&#1073;&#1086;&#1095;&#1080;&#1081;%20&#1089;&#1090;&#1086;&#1083;\&#1055;&#1056;&#1040;&#1042;&#1048;&#1058;&#1045;&#1051;&#1068;&#1057;&#1058;&#1042;&#1045;&#1053;&#1053;&#1067;&#1049;%20&#1063;&#1040;&#1057;%20&#1053;&#1040;%2019.11.2012\&#1094;&#1080;&#1092;&#1088;&#1099;%20&#1082;%20&#1089;&#1083;&#1072;&#1081;&#1076;&#1072;&#1084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Documents%20and%20Settings\User\&#1056;&#1072;&#1073;&#1086;&#1095;&#1080;&#1081;%20&#1089;&#1090;&#1086;&#1083;\&#1055;&#1056;&#1040;&#1042;&#1048;&#1058;&#1045;&#1051;&#1068;&#1057;&#1058;&#1042;&#1045;&#1053;&#1053;&#1067;&#1049;%20&#1063;&#1040;&#1057;%20&#1053;&#1040;%2019.11.2012\&#1089;&#1083;&#1072;&#1081;&#1076;&#1099;\&#1094;&#1080;&#1092;&#1088;&#1099;%20&#1082;%20&#1089;&#1083;&#1072;&#1081;&#1076;&#1072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3.8621386852429385E-2"/>
          <c:y val="0.18692012057744625"/>
          <c:w val="0.92222627709686389"/>
          <c:h val="0.60344961545311515"/>
        </c:manualLayout>
      </c:layout>
      <c:barChart>
        <c:barDir val="col"/>
        <c:grouping val="clustered"/>
        <c:ser>
          <c:idx val="0"/>
          <c:order val="0"/>
          <c:tx>
            <c:strRef>
              <c:f>цифры!$B$1</c:f>
              <c:strCache>
                <c:ptCount val="1"/>
                <c:pt idx="0">
                  <c:v>2011г.</c:v>
                </c:pt>
              </c:strCache>
            </c:strRef>
          </c:tx>
          <c:dLbls>
            <c:dLbl>
              <c:idx val="0"/>
              <c:layout>
                <c:manualLayout>
                  <c:x val="-2.7777774739963534E-3"/>
                  <c:y val="-3.518519031571749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kk-KZ" smtClean="0"/>
                      <a:t>50</a:t>
                    </a:r>
                    <a:r>
                      <a:rPr lang="kk-KZ" baseline="0" smtClean="0"/>
                      <a:t> 654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2.7777774739963534E-3"/>
                  <c:y val="-1.2962964853158995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20</a:t>
                    </a:r>
                    <a:r>
                      <a:rPr lang="ru-RU" baseline="0" smtClean="0"/>
                      <a:t> 161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2.7777774739964549E-3"/>
                  <c:y val="-1.2962964853159059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2</a:t>
                    </a:r>
                    <a:r>
                      <a:rPr lang="ru-RU" baseline="0" smtClean="0"/>
                      <a:t> 898</a:t>
                    </a:r>
                    <a:endParaRPr lang="en-US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цифры!$A$2:$A$4</c:f>
              <c:strCache>
                <c:ptCount val="3"/>
                <c:pt idx="0">
                  <c:v>Всего преступлений</c:v>
                </c:pt>
                <c:pt idx="1">
                  <c:v>в т.ч. тяжких</c:v>
                </c:pt>
                <c:pt idx="2">
                  <c:v>особо тяжких</c:v>
                </c:pt>
              </c:strCache>
            </c:strRef>
          </c:cat>
          <c:val>
            <c:numRef>
              <c:f>цифры!$B$2:$B$4</c:f>
              <c:numCache>
                <c:formatCode>General</c:formatCode>
                <c:ptCount val="3"/>
                <c:pt idx="0">
                  <c:v>130000</c:v>
                </c:pt>
                <c:pt idx="1">
                  <c:v>70000</c:v>
                </c:pt>
                <c:pt idx="2">
                  <c:v>40000</c:v>
                </c:pt>
              </c:numCache>
            </c:numRef>
          </c:val>
        </c:ser>
        <c:ser>
          <c:idx val="1"/>
          <c:order val="1"/>
          <c:tx>
            <c:strRef>
              <c:f>цифры!$C$1</c:f>
              <c:strCache>
                <c:ptCount val="1"/>
                <c:pt idx="0">
                  <c:v>2012г.</c:v>
                </c:pt>
              </c:strCache>
            </c:strRef>
          </c:tx>
          <c:dLbls>
            <c:dLbl>
              <c:idx val="0"/>
              <c:layout>
                <c:manualLayout>
                  <c:x val="1.666666484397809E-2"/>
                  <c:y val="-5.5555563656395981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kk-KZ" smtClean="0"/>
                      <a:t>26</a:t>
                    </a:r>
                    <a:r>
                      <a:rPr lang="kk-KZ" baseline="0" smtClean="0"/>
                      <a:t> 511</a:t>
                    </a:r>
                  </a:p>
                  <a:p>
                    <a:r>
                      <a:rPr lang="ru-RU" b="0" i="1" baseline="0" smtClean="0"/>
                      <a:t>(+50,4%)</a:t>
                    </a:r>
                    <a:endParaRPr lang="en-US" b="0" i="1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1.3888887369981754E-2"/>
                  <c:y val="-7.4074084875194908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22</a:t>
                    </a:r>
                    <a:r>
                      <a:rPr lang="ru-RU" baseline="0" smtClean="0"/>
                      <a:t> 857</a:t>
                    </a:r>
                  </a:p>
                  <a:p>
                    <a:r>
                      <a:rPr lang="ru-RU" b="0" i="1" baseline="0" smtClean="0"/>
                      <a:t>(+13,4%)</a:t>
                    </a:r>
                    <a:endParaRPr lang="en-US" b="0" i="1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4.1666662109944123E-3"/>
                  <c:y val="-2.40740775844383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ru-RU" baseline="0" dirty="0" smtClean="0"/>
                      <a:t> 379</a:t>
                    </a:r>
                  </a:p>
                  <a:p>
                    <a:r>
                      <a:rPr lang="ru-RU" b="0" i="1" baseline="0" dirty="0" smtClean="0"/>
                      <a:t>(-17,9%)</a:t>
                    </a:r>
                    <a:endParaRPr lang="en-US" b="0" i="1" dirty="0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цифры!$A$2:$A$4</c:f>
              <c:strCache>
                <c:ptCount val="3"/>
                <c:pt idx="0">
                  <c:v>Всего преступлений</c:v>
                </c:pt>
                <c:pt idx="1">
                  <c:v>в т.ч. тяжких</c:v>
                </c:pt>
                <c:pt idx="2">
                  <c:v>особо тяжких</c:v>
                </c:pt>
              </c:strCache>
            </c:strRef>
          </c:cat>
          <c:val>
            <c:numRef>
              <c:f>цифры!$C$2:$C$4</c:f>
              <c:numCache>
                <c:formatCode>General</c:formatCode>
                <c:ptCount val="3"/>
                <c:pt idx="0">
                  <c:v>210000</c:v>
                </c:pt>
                <c:pt idx="1">
                  <c:v>80000</c:v>
                </c:pt>
                <c:pt idx="2">
                  <c:v>35000</c:v>
                </c:pt>
              </c:numCache>
            </c:numRef>
          </c:val>
        </c:ser>
        <c:dLbls>
          <c:showVal val="1"/>
        </c:dLbls>
        <c:gapWidth val="129"/>
        <c:overlap val="-15"/>
        <c:axId val="83365888"/>
        <c:axId val="83367424"/>
      </c:barChart>
      <c:catAx>
        <c:axId val="8336588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3367424"/>
        <c:crosses val="autoZero"/>
        <c:auto val="1"/>
        <c:lblAlgn val="ctr"/>
        <c:lblOffset val="100"/>
      </c:catAx>
      <c:valAx>
        <c:axId val="8336742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83365888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4.5827969616363803E-2"/>
          <c:y val="0.88720572866808778"/>
          <c:w val="0.25001069006882232"/>
          <c:h val="6.0942411919278801E-2"/>
        </c:manualLayout>
      </c:layout>
      <c:spPr>
        <a:solidFill>
          <a:srgbClr val="9BBB59">
            <a:lumMod val="20000"/>
            <a:lumOff val="80000"/>
          </a:srgbClr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22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otX val="30"/>
      <c:rotY val="332"/>
      <c:perspective val="30"/>
    </c:view3D>
    <c:plotArea>
      <c:layout>
        <c:manualLayout>
          <c:layoutTarget val="inner"/>
          <c:xMode val="edge"/>
          <c:yMode val="edge"/>
          <c:x val="7.7585840159028863E-2"/>
          <c:y val="0.2204831175974237"/>
          <c:w val="0.85165104422014415"/>
          <c:h val="0.77951688240258199"/>
        </c:manualLayout>
      </c:layout>
      <c:pie3DChart>
        <c:varyColors val="1"/>
        <c:ser>
          <c:idx val="0"/>
          <c:order val="0"/>
          <c:explosion val="12"/>
          <c:dPt>
            <c:idx val="0"/>
            <c:explosion val="33"/>
            <c:spPr>
              <a:solidFill>
                <a:srgbClr val="FF0000"/>
              </a:solidFill>
            </c:spPr>
          </c:dPt>
          <c:dPt>
            <c:idx val="1"/>
            <c:explosion val="17"/>
            <c:spPr>
              <a:solidFill>
                <a:srgbClr val="0033CC"/>
              </a:solidFill>
            </c:spPr>
          </c:dPt>
          <c:dPt>
            <c:idx val="2"/>
            <c:spPr>
              <a:solidFill>
                <a:srgbClr val="D16A1D"/>
              </a:solidFill>
            </c:spPr>
          </c:dPt>
          <c:dPt>
            <c:idx val="3"/>
            <c:explosion val="43"/>
            <c:spPr>
              <a:solidFill>
                <a:srgbClr val="F810E7"/>
              </a:solidFill>
            </c:spPr>
          </c:dPt>
          <c:dPt>
            <c:idx val="4"/>
            <c:explosion val="49"/>
            <c:spPr>
              <a:solidFill>
                <a:schemeClr val="tx1"/>
              </a:solidFill>
            </c:spPr>
          </c:dPt>
          <c:dPt>
            <c:idx val="5"/>
            <c:spPr>
              <a:solidFill>
                <a:srgbClr val="D17F7D"/>
              </a:solidFill>
            </c:spPr>
          </c:dPt>
          <c:dPt>
            <c:idx val="6"/>
            <c:spPr>
              <a:solidFill>
                <a:srgbClr val="C00000"/>
              </a:solidFill>
            </c:spPr>
          </c:dPt>
          <c:dPt>
            <c:idx val="7"/>
            <c:explosion val="26"/>
            <c:spPr>
              <a:solidFill>
                <a:srgbClr val="FFFF00"/>
              </a:solidFill>
            </c:spPr>
          </c:dPt>
          <c:dPt>
            <c:idx val="8"/>
            <c:spPr>
              <a:solidFill>
                <a:srgbClr val="24D60C"/>
              </a:solidFill>
            </c:spPr>
          </c:dPt>
          <c:dLbls>
            <c:dLbl>
              <c:idx val="0"/>
              <c:layout>
                <c:manualLayout>
                  <c:x val="-0.11527776517084808"/>
                  <c:y val="3.703704243759787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Убийства</a:t>
                    </a:r>
                  </a:p>
                  <a:p>
                    <a:r>
                      <a:rPr lang="en-US" dirty="0" smtClean="0"/>
                      <a:t>1</a:t>
                    </a:r>
                    <a:r>
                      <a:rPr lang="ru-RU" baseline="0" dirty="0" smtClean="0"/>
                      <a:t> 069</a:t>
                    </a:r>
                    <a:r>
                      <a:rPr lang="ru-RU" dirty="0" smtClean="0"/>
                      <a:t> </a:t>
                    </a:r>
                    <a:r>
                      <a:rPr lang="ru-RU" i="1" dirty="0" smtClean="0"/>
                      <a:t>(0,5%)</a:t>
                    </a:r>
                    <a:endParaRPr lang="en-US" i="1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9.7221117976693128E-3"/>
                  <c:y val="-6.666667638767517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Причинения тяжкого вреда здоровью</a:t>
                    </a:r>
                  </a:p>
                  <a:p>
                    <a:r>
                      <a:rPr lang="en-US" dirty="0" smtClean="0"/>
                      <a:t>1</a:t>
                    </a:r>
                    <a:r>
                      <a:rPr lang="ru-RU" baseline="0" dirty="0" smtClean="0"/>
                      <a:t> 508</a:t>
                    </a:r>
                    <a:r>
                      <a:rPr lang="ru-RU" dirty="0" smtClean="0"/>
                      <a:t> </a:t>
                    </a:r>
                    <a:r>
                      <a:rPr lang="ru-RU" i="1" dirty="0" smtClean="0"/>
                      <a:t>(0,7%)</a:t>
                    </a:r>
                    <a:endParaRPr lang="en-US" i="1" dirty="0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1.8055444219658361E-2"/>
                  <c:y val="-9.25926060939933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Грабежи</a:t>
                    </a:r>
                  </a:p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7</a:t>
                    </a:r>
                    <a:r>
                      <a:rPr lang="ru-RU" baseline="0" dirty="0" smtClean="0"/>
                      <a:t> 026</a:t>
                    </a:r>
                    <a:r>
                      <a:rPr lang="ru-RU" dirty="0" smtClean="0"/>
                      <a:t> </a:t>
                    </a:r>
                    <a:r>
                      <a:rPr lang="ru-RU" i="1" dirty="0" smtClean="0"/>
                      <a:t>(7,5%)</a:t>
                    </a:r>
                    <a:endParaRPr lang="en-US" i="1" dirty="0"/>
                  </a:p>
                </c:rich>
              </c:tx>
              <c:dLblPos val="outEnd"/>
              <c:showVal val="1"/>
            </c:dLbl>
            <c:dLbl>
              <c:idx val="3"/>
              <c:layout>
                <c:manualLayout>
                  <c:x val="-2.0833331054972849E-2"/>
                  <c:y val="-7.77779349340831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Разбои</a:t>
                    </a:r>
                  </a:p>
                  <a:p>
                    <a:r>
                      <a:rPr lang="en-US" dirty="0" smtClean="0"/>
                      <a:t>1</a:t>
                    </a:r>
                    <a:r>
                      <a:rPr lang="ru-RU" baseline="0" dirty="0" smtClean="0"/>
                      <a:t> 382</a:t>
                    </a:r>
                    <a:r>
                      <a:rPr lang="ru-RU" dirty="0" smtClean="0"/>
                      <a:t> </a:t>
                    </a:r>
                    <a:r>
                      <a:rPr lang="ru-RU" i="1" dirty="0" smtClean="0"/>
                      <a:t>(0,6%)</a:t>
                    </a:r>
                    <a:endParaRPr lang="en-US" i="1" dirty="0"/>
                  </a:p>
                </c:rich>
              </c:tx>
              <c:dLblPos val="outEnd"/>
              <c:showVal val="1"/>
            </c:dLbl>
            <c:dLbl>
              <c:idx val="4"/>
              <c:layout>
                <c:manualLayout>
                  <c:x val="0.10694432338754119"/>
                  <c:y val="-5.185185941263627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Изнасилования</a:t>
                    </a:r>
                  </a:p>
                  <a:p>
                    <a:r>
                      <a:rPr lang="en-US" dirty="0" smtClean="0"/>
                      <a:t>1</a:t>
                    </a:r>
                    <a:r>
                      <a:rPr lang="ru-RU" baseline="0" dirty="0" smtClean="0"/>
                      <a:t> 922</a:t>
                    </a:r>
                    <a:r>
                      <a:rPr lang="ru-RU" dirty="0" smtClean="0"/>
                      <a:t> </a:t>
                    </a:r>
                    <a:r>
                      <a:rPr lang="ru-RU" i="1" dirty="0" smtClean="0"/>
                      <a:t>(0,8%)</a:t>
                    </a:r>
                    <a:endParaRPr lang="en-US" i="1" dirty="0"/>
                  </a:p>
                </c:rich>
              </c:tx>
              <c:dLblPos val="outEnd"/>
              <c:showVal val="1"/>
            </c:dLbl>
            <c:dLbl>
              <c:idx val="5"/>
              <c:layout>
                <c:manualLayout>
                  <c:x val="7.7777769271897501E-2"/>
                  <c:y val="9.259114794271624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Хулиганства</a:t>
                    </a:r>
                  </a:p>
                  <a:p>
                    <a:r>
                      <a:rPr lang="ru-RU" dirty="0" smtClean="0"/>
                      <a:t>13</a:t>
                    </a:r>
                    <a:r>
                      <a:rPr lang="ru-RU" baseline="0" dirty="0" smtClean="0"/>
                      <a:t> 877</a:t>
                    </a:r>
                    <a:r>
                      <a:rPr lang="ru-RU" dirty="0" smtClean="0"/>
                      <a:t> </a:t>
                    </a:r>
                    <a:r>
                      <a:rPr lang="ru-RU" i="1" dirty="0" smtClean="0"/>
                      <a:t>(6,1%)</a:t>
                    </a:r>
                    <a:endParaRPr lang="en-US" i="1" dirty="0"/>
                  </a:p>
                </c:rich>
              </c:tx>
              <c:dLblPos val="outEnd"/>
              <c:showVal val="1"/>
            </c:dLbl>
            <c:dLbl>
              <c:idx val="6"/>
              <c:layout>
                <c:manualLayout>
                  <c:x val="1.3888887369981848E-2"/>
                  <c:y val="-1.851852121879892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Кражи</a:t>
                    </a:r>
                  </a:p>
                  <a:p>
                    <a:r>
                      <a:rPr lang="ru-RU" dirty="0" smtClean="0"/>
                      <a:t>147</a:t>
                    </a:r>
                    <a:r>
                      <a:rPr lang="ru-RU" baseline="0" dirty="0" smtClean="0"/>
                      <a:t> 544</a:t>
                    </a:r>
                    <a:r>
                      <a:rPr lang="ru-RU" dirty="0" smtClean="0"/>
                      <a:t> </a:t>
                    </a:r>
                    <a:r>
                      <a:rPr lang="ru-RU" i="1" dirty="0" smtClean="0"/>
                      <a:t>(65,1%)</a:t>
                    </a:r>
                    <a:endParaRPr lang="en-US" i="1" dirty="0"/>
                  </a:p>
                </c:rich>
              </c:tx>
              <c:dLblPos val="outEnd"/>
              <c:showVal val="1"/>
            </c:dLbl>
            <c:dLbl>
              <c:idx val="7"/>
              <c:layout>
                <c:manualLayout>
                  <c:x val="-1.4366249522501096E-2"/>
                  <c:y val="5.185185941263627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Преступления</a:t>
                    </a:r>
                    <a:r>
                      <a:rPr lang="ru-RU" baseline="0" dirty="0" smtClean="0"/>
                      <a:t> связанные с наркотиками</a:t>
                    </a:r>
                    <a:endParaRPr lang="ru-RU" dirty="0" smtClean="0"/>
                  </a:p>
                  <a:p>
                    <a:r>
                      <a:rPr lang="ru-RU" dirty="0" smtClean="0"/>
                      <a:t>3</a:t>
                    </a:r>
                    <a:r>
                      <a:rPr lang="ru-RU" baseline="0" dirty="0" smtClean="0"/>
                      <a:t> 072</a:t>
                    </a:r>
                    <a:r>
                      <a:rPr lang="ru-RU" dirty="0" smtClean="0"/>
                      <a:t> </a:t>
                    </a:r>
                    <a:r>
                      <a:rPr lang="ru-RU" i="1" dirty="0" smtClean="0"/>
                      <a:t>(1,4%)</a:t>
                    </a:r>
                    <a:endParaRPr lang="en-US" i="1" dirty="0"/>
                  </a:p>
                </c:rich>
              </c:tx>
              <c:dLblPos val="outEnd"/>
              <c:showVal val="1"/>
            </c:dLbl>
            <c:dLbl>
              <c:idx val="8"/>
              <c:layout>
                <c:manualLayout>
                  <c:x val="-3.6111107161952441E-2"/>
                  <c:y val="-2.77777818281979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Иные</a:t>
                    </a:r>
                  </a:p>
                  <a:p>
                    <a:r>
                      <a:rPr lang="ru-RU" dirty="0" smtClean="0"/>
                      <a:t>39</a:t>
                    </a:r>
                    <a:r>
                      <a:rPr lang="ru-RU" baseline="0" dirty="0" smtClean="0"/>
                      <a:t> 111</a:t>
                    </a:r>
                    <a:r>
                      <a:rPr lang="ru-RU" dirty="0" smtClean="0"/>
                      <a:t> </a:t>
                    </a:r>
                    <a:r>
                      <a:rPr lang="ru-RU" i="1" dirty="0" smtClean="0"/>
                      <a:t>(17,3%)</a:t>
                    </a:r>
                    <a:endParaRPr lang="en-US" i="1" dirty="0"/>
                  </a:p>
                </c:rich>
              </c:tx>
              <c:dLblPos val="outEnd"/>
              <c:showVal val="1"/>
            </c:dLbl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ЦИФРЫ!$A$57:$A$65</c:f>
              <c:strCache>
                <c:ptCount val="9"/>
                <c:pt idx="0">
                  <c:v>Убийства</c:v>
                </c:pt>
                <c:pt idx="1">
                  <c:v>причинения тяжкого вреда здоровью</c:v>
                </c:pt>
                <c:pt idx="2">
                  <c:v>грабежи </c:v>
                </c:pt>
                <c:pt idx="3">
                  <c:v>разбои</c:v>
                </c:pt>
                <c:pt idx="4">
                  <c:v>изнасилования </c:v>
                </c:pt>
                <c:pt idx="5">
                  <c:v>хулиганства </c:v>
                </c:pt>
                <c:pt idx="6">
                  <c:v>кражи </c:v>
                </c:pt>
                <c:pt idx="7">
                  <c:v>наркопреступления</c:v>
                </c:pt>
                <c:pt idx="8">
                  <c:v>другие </c:v>
                </c:pt>
              </c:strCache>
            </c:strRef>
          </c:cat>
          <c:val>
            <c:numRef>
              <c:f>ЦИФРЫ!$B$57:$B$65</c:f>
              <c:numCache>
                <c:formatCode>General</c:formatCode>
                <c:ptCount val="9"/>
                <c:pt idx="0">
                  <c:v>1416</c:v>
                </c:pt>
                <c:pt idx="1">
                  <c:v>1640</c:v>
                </c:pt>
                <c:pt idx="2">
                  <c:v>10731</c:v>
                </c:pt>
                <c:pt idx="3">
                  <c:v>1589</c:v>
                </c:pt>
                <c:pt idx="4">
                  <c:v>1387</c:v>
                </c:pt>
                <c:pt idx="5">
                  <c:v>6814</c:v>
                </c:pt>
                <c:pt idx="6">
                  <c:v>59939</c:v>
                </c:pt>
                <c:pt idx="7">
                  <c:v>8322</c:v>
                </c:pt>
                <c:pt idx="8">
                  <c:v>27869</c:v>
                </c:pt>
              </c:numCache>
            </c:numRef>
          </c:val>
        </c:ser>
        <c:dLbls>
          <c:showVal val="1"/>
        </c:dLbls>
      </c:pie3DChart>
      <c:spPr>
        <a:solidFill>
          <a:schemeClr val="bg1"/>
        </a:solidFill>
      </c:spPr>
    </c:plotArea>
    <c:plotVisOnly val="1"/>
  </c:chart>
  <c:spPr>
    <a:solidFill>
      <a:schemeClr val="bg1">
        <a:alpha val="47000"/>
      </a:schemeClr>
    </a:solidFill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4.6419723707379297E-2"/>
          <c:y val="0.19943674532469324"/>
          <c:w val="0.91130291981547551"/>
          <c:h val="0.43610432139170735"/>
        </c:manualLayout>
      </c:layout>
      <c:barChart>
        <c:barDir val="col"/>
        <c:grouping val="clustered"/>
        <c:ser>
          <c:idx val="0"/>
          <c:order val="0"/>
          <c:tx>
            <c:strRef>
              <c:f>цифры!$B$6</c:f>
              <c:strCache>
                <c:ptCount val="1"/>
                <c:pt idx="0">
                  <c:v>наркопреступления</c:v>
                </c:pt>
              </c:strCache>
            </c:strRef>
          </c:tx>
          <c:dLbls>
            <c:dLbl>
              <c:idx val="0"/>
              <c:layout>
                <c:manualLayout>
                  <c:x val="9.7222211589871876E-3"/>
                  <c:y val="7.4074084875194882E-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7 324</a:t>
                    </a:r>
                  </a:p>
                  <a:p>
                    <a:r>
                      <a:rPr lang="ru-RU" b="0" i="1" baseline="0" dirty="0" smtClean="0"/>
                      <a:t>(-8%)</a:t>
                    </a:r>
                    <a:endParaRPr lang="en-US" b="0" i="1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6.944443684990889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572</a:t>
                    </a:r>
                  </a:p>
                  <a:p>
                    <a:r>
                      <a:rPr lang="ru-RU" b="0" i="1" dirty="0" smtClean="0"/>
                      <a:t>(-51,2%)</a:t>
                    </a:r>
                    <a:endParaRPr lang="en-US" b="0" i="1" dirty="0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1.805555358097620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ru-RU" baseline="0" dirty="0" smtClean="0"/>
                      <a:t> 072</a:t>
                    </a:r>
                    <a:endParaRPr lang="ru-RU" dirty="0" smtClean="0"/>
                  </a:p>
                  <a:p>
                    <a:r>
                      <a:rPr lang="ru-RU" b="0" i="1" dirty="0" smtClean="0"/>
                      <a:t>(-14%)</a:t>
                    </a:r>
                    <a:endParaRPr lang="en-US" b="0" i="1" dirty="0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цифры!$A$7:$A$9</c:f>
              <c:strCache>
                <c:ptCount val="3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</c:strCache>
            </c:strRef>
          </c:cat>
          <c:val>
            <c:numRef>
              <c:f>цифры!$B$7:$B$9</c:f>
              <c:numCache>
                <c:formatCode>General</c:formatCode>
                <c:ptCount val="3"/>
                <c:pt idx="0">
                  <c:v>5050</c:v>
                </c:pt>
                <c:pt idx="1">
                  <c:v>3335</c:v>
                </c:pt>
                <c:pt idx="2">
                  <c:v>3072</c:v>
                </c:pt>
              </c:numCache>
            </c:numRef>
          </c:val>
        </c:ser>
        <c:ser>
          <c:idx val="1"/>
          <c:order val="1"/>
          <c:tx>
            <c:strRef>
              <c:f>цифры!$C$6</c:f>
              <c:strCache>
                <c:ptCount val="1"/>
                <c:pt idx="0">
                  <c:v>в т.ч. сбыт</c:v>
                </c:pt>
              </c:strCache>
            </c:strRef>
          </c:tx>
          <c:dLbls>
            <c:dLbl>
              <c:idx val="0"/>
              <c:layout>
                <c:manualLayout>
                  <c:x val="1.2499998632983522E-2"/>
                  <c:y val="1.851852121879875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ru-RU" baseline="0" dirty="0" smtClean="0"/>
                      <a:t> 063</a:t>
                    </a:r>
                    <a:endParaRPr lang="ru-RU" dirty="0" smtClean="0"/>
                  </a:p>
                  <a:p>
                    <a:r>
                      <a:rPr lang="ru-RU" b="0" i="1" dirty="0" smtClean="0"/>
                      <a:t>(+7,6%)</a:t>
                    </a:r>
                    <a:endParaRPr lang="en-US" b="0" i="1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1.8055553580976207E-2"/>
                  <c:y val="-1.851852121879875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ru-RU" baseline="0" dirty="0" smtClean="0"/>
                      <a:t> 001</a:t>
                    </a:r>
                    <a:endParaRPr lang="ru-RU" dirty="0" smtClean="0"/>
                  </a:p>
                  <a:p>
                    <a:r>
                      <a:rPr lang="ru-RU" b="0" i="1" dirty="0" smtClean="0"/>
                      <a:t>(-3%)</a:t>
                    </a:r>
                    <a:endParaRPr lang="en-US" b="0" i="1" dirty="0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1.1111109895985424E-2"/>
                  <c:y val="-5.555556365639598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859</a:t>
                    </a:r>
                  </a:p>
                  <a:p>
                    <a:r>
                      <a:rPr lang="ru-RU" b="0" i="1" dirty="0" smtClean="0"/>
                      <a:t>(-7,1%)</a:t>
                    </a:r>
                    <a:endParaRPr lang="en-US" b="0" i="1" dirty="0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цифры!$A$7:$A$9</c:f>
              <c:strCache>
                <c:ptCount val="3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</c:strCache>
            </c:strRef>
          </c:cat>
          <c:val>
            <c:numRef>
              <c:f>цифры!$C$7:$C$9</c:f>
              <c:numCache>
                <c:formatCode>General</c:formatCode>
                <c:ptCount val="3"/>
                <c:pt idx="0">
                  <c:v>2100</c:v>
                </c:pt>
                <c:pt idx="1">
                  <c:v>1875</c:v>
                </c:pt>
                <c:pt idx="2">
                  <c:v>1859</c:v>
                </c:pt>
              </c:numCache>
            </c:numRef>
          </c:val>
        </c:ser>
        <c:dLbls>
          <c:showVal val="1"/>
        </c:dLbls>
        <c:gapWidth val="128"/>
        <c:overlap val="-15"/>
        <c:axId val="83554688"/>
        <c:axId val="83556224"/>
      </c:barChart>
      <c:catAx>
        <c:axId val="8355468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3556224"/>
        <c:crosses val="autoZero"/>
        <c:auto val="1"/>
        <c:lblAlgn val="ctr"/>
        <c:lblOffset val="100"/>
      </c:catAx>
      <c:valAx>
        <c:axId val="8355622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83554688"/>
        <c:crosses val="autoZero"/>
        <c:crossBetween val="between"/>
      </c:valAx>
      <c:spPr>
        <a:solidFill>
          <a:srgbClr val="9BBB59">
            <a:lumMod val="20000"/>
            <a:lumOff val="80000"/>
          </a:srgbClr>
        </a:solidFill>
        <a:ln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4.4606294334394933E-2"/>
          <c:y val="0.71979508891733579"/>
          <c:w val="0.45599896587937966"/>
          <c:h val="5.9165634719800832E-2"/>
        </c:manualLayout>
      </c:layout>
      <c:spPr>
        <a:solidFill>
          <a:srgbClr val="9BBB59">
            <a:lumMod val="20000"/>
            <a:lumOff val="80000"/>
          </a:srgbClr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8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4.7759951881014902E-2"/>
          <c:y val="0.18783129192184356"/>
          <c:w val="0.90720920842234376"/>
          <c:h val="0.50050233304170144"/>
        </c:manualLayout>
      </c:layout>
      <c:barChart>
        <c:barDir val="col"/>
        <c:grouping val="clustered"/>
        <c:ser>
          <c:idx val="0"/>
          <c:order val="0"/>
          <c:tx>
            <c:strRef>
              <c:f>цифры!$B$15</c:f>
              <c:strCache>
                <c:ptCount val="1"/>
                <c:pt idx="0">
                  <c:v>2011г.</c:v>
                </c:pt>
              </c:strCache>
            </c:strRef>
          </c:tx>
          <c:dLbls>
            <c:dLbl>
              <c:idx val="0"/>
              <c:layout>
                <c:manualLayout>
                  <c:x val="5.5555555555555558E-3"/>
                  <c:y val="-1.666666666666670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686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8.3333333333333367E-3"/>
                  <c:y val="-2.2222222222222251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2 229</a:t>
                    </a:r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1.3888888888888957E-3"/>
                  <c:y val="-2.037037037037044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206</a:t>
                    </a:r>
                    <a:endParaRPr lang="en-US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цифры!$A$16:$A$18</c:f>
              <c:strCache>
                <c:ptCount val="3"/>
                <c:pt idx="0">
                  <c:v>количество ДТП</c:v>
                </c:pt>
                <c:pt idx="1">
                  <c:v>погибло</c:v>
                </c:pt>
                <c:pt idx="2">
                  <c:v>ранено</c:v>
                </c:pt>
              </c:strCache>
            </c:strRef>
          </c:cat>
          <c:val>
            <c:numRef>
              <c:f>цифры!$B$16:$B$18</c:f>
              <c:numCache>
                <c:formatCode>General</c:formatCode>
                <c:ptCount val="3"/>
                <c:pt idx="0">
                  <c:v>9686</c:v>
                </c:pt>
                <c:pt idx="1">
                  <c:v>3200</c:v>
                </c:pt>
                <c:pt idx="2">
                  <c:v>11206</c:v>
                </c:pt>
              </c:numCache>
            </c:numRef>
          </c:val>
        </c:ser>
        <c:ser>
          <c:idx val="1"/>
          <c:order val="1"/>
          <c:tx>
            <c:strRef>
              <c:f>цифры!$C$15</c:f>
              <c:strCache>
                <c:ptCount val="1"/>
                <c:pt idx="0">
                  <c:v>2012г.</c:v>
                </c:pt>
              </c:strCache>
            </c:strRef>
          </c:tx>
          <c:dLbls>
            <c:dLbl>
              <c:idx val="0"/>
              <c:layout>
                <c:manualLayout>
                  <c:x val="1.1111001749781307E-2"/>
                  <c:y val="-2.03703703703704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149</a:t>
                    </a:r>
                    <a:endParaRPr lang="ru-RU" dirty="0" smtClean="0"/>
                  </a:p>
                  <a:p>
                    <a:r>
                      <a:rPr lang="ru-RU" b="0" i="1" dirty="0" smtClean="0"/>
                      <a:t>(+15%)</a:t>
                    </a:r>
                    <a:endParaRPr lang="en-US" b="0" i="1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1.5277777777777781E-2"/>
                  <c:y val="-2.0370516185476816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2 393</a:t>
                    </a:r>
                  </a:p>
                  <a:p>
                    <a:r>
                      <a:rPr lang="ru-RU" b="0" i="1" smtClean="0"/>
                      <a:t>(+7,4%)</a:t>
                    </a:r>
                    <a:endParaRPr lang="en-US" b="0" i="1" dirty="0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1.6666666666666701E-2"/>
                  <c:y val="-1.851851851851857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652</a:t>
                    </a:r>
                    <a:endParaRPr lang="ru-RU" smtClean="0"/>
                  </a:p>
                  <a:p>
                    <a:r>
                      <a:rPr lang="ru-RU" b="0" i="1" smtClean="0"/>
                      <a:t>(+21,8%)</a:t>
                    </a:r>
                    <a:endParaRPr lang="en-US" b="0" i="1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цифры!$A$16:$A$18</c:f>
              <c:strCache>
                <c:ptCount val="3"/>
                <c:pt idx="0">
                  <c:v>количество ДТП</c:v>
                </c:pt>
                <c:pt idx="1">
                  <c:v>погибло</c:v>
                </c:pt>
                <c:pt idx="2">
                  <c:v>ранено</c:v>
                </c:pt>
              </c:strCache>
            </c:strRef>
          </c:cat>
          <c:val>
            <c:numRef>
              <c:f>цифры!$C$16:$C$18</c:f>
              <c:numCache>
                <c:formatCode>General</c:formatCode>
                <c:ptCount val="3"/>
                <c:pt idx="0">
                  <c:v>11149</c:v>
                </c:pt>
                <c:pt idx="1">
                  <c:v>3800</c:v>
                </c:pt>
                <c:pt idx="2">
                  <c:v>13400</c:v>
                </c:pt>
              </c:numCache>
            </c:numRef>
          </c:val>
        </c:ser>
        <c:dLbls>
          <c:showVal val="1"/>
        </c:dLbls>
        <c:gapWidth val="102"/>
        <c:overlap val="-10"/>
        <c:axId val="83647488"/>
        <c:axId val="83452672"/>
      </c:barChart>
      <c:catAx>
        <c:axId val="8364748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3452672"/>
        <c:crosses val="autoZero"/>
        <c:auto val="1"/>
        <c:lblAlgn val="ctr"/>
        <c:lblOffset val="100"/>
      </c:catAx>
      <c:valAx>
        <c:axId val="8345267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83647488"/>
        <c:crosses val="autoZero"/>
        <c:crossBetween val="between"/>
      </c:valAx>
      <c:spPr>
        <a:solidFill>
          <a:srgbClr val="9BBB59">
            <a:lumMod val="20000"/>
            <a:lumOff val="80000"/>
          </a:srgbClr>
        </a:solidFill>
        <a:ln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4.7216863517060406E-2"/>
          <c:y val="0.78165018955963839"/>
          <c:w val="0.22778849518810204"/>
          <c:h val="4.7979440069991254E-2"/>
        </c:manualLayout>
      </c:layout>
      <c:spPr>
        <a:solidFill>
          <a:srgbClr val="9BBB59">
            <a:lumMod val="20000"/>
            <a:lumOff val="80000"/>
          </a:srgbClr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8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3.9572502233978318E-2"/>
          <c:y val="0.1879186625719842"/>
          <c:w val="0.91389294467487681"/>
          <c:h val="0.52088575690955963"/>
        </c:manualLayout>
      </c:layout>
      <c:barChart>
        <c:barDir val="col"/>
        <c:grouping val="clustered"/>
        <c:ser>
          <c:idx val="0"/>
          <c:order val="0"/>
          <c:tx>
            <c:strRef>
              <c:f>цифры!$B$11</c:f>
              <c:strCache>
                <c:ptCount val="1"/>
                <c:pt idx="0">
                  <c:v>2011г.</c:v>
                </c:pt>
              </c:strCache>
            </c:strRef>
          </c:tx>
          <c:dLbls>
            <c:dLbl>
              <c:idx val="0"/>
              <c:layout>
                <c:manualLayout>
                  <c:x val="1.6666664843978083E-2"/>
                  <c:y val="-1.8518521218798736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1,1</a:t>
                    </a:r>
                    <a:r>
                      <a:rPr lang="ru-RU" baseline="0" smtClean="0"/>
                      <a:t> млн.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-1.3888887369981745E-3"/>
                  <c:y val="-1.4814816975038916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128,4</a:t>
                    </a:r>
                    <a:r>
                      <a:rPr lang="ru-RU" baseline="0" smtClean="0"/>
                      <a:t> тыс.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5.5555549479926782E-3"/>
                  <c:y val="-2.7777781828197991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12,1</a:t>
                    </a:r>
                    <a:r>
                      <a:rPr lang="ru-RU" baseline="0" smtClean="0"/>
                      <a:t> тыс.</a:t>
                    </a:r>
                    <a:endParaRPr lang="en-US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цифры!$A$12:$A$14</c:f>
              <c:strCache>
                <c:ptCount val="3"/>
                <c:pt idx="0">
                  <c:v>количество прибывших иностранцев</c:v>
                </c:pt>
                <c:pt idx="1">
                  <c:v>количество иностранцев, привлеченных к адм. ответственности за нарушения миграционного законодательства</c:v>
                </c:pt>
                <c:pt idx="2">
                  <c:v>выдворено за пределы страны</c:v>
                </c:pt>
              </c:strCache>
            </c:strRef>
          </c:cat>
          <c:val>
            <c:numRef>
              <c:f>цифры!$B$12:$B$14</c:f>
              <c:numCache>
                <c:formatCode>General</c:formatCode>
                <c:ptCount val="3"/>
                <c:pt idx="0">
                  <c:v>800000</c:v>
                </c:pt>
                <c:pt idx="1">
                  <c:v>400000</c:v>
                </c:pt>
                <c:pt idx="2">
                  <c:v>250000</c:v>
                </c:pt>
              </c:numCache>
            </c:numRef>
          </c:val>
        </c:ser>
        <c:ser>
          <c:idx val="1"/>
          <c:order val="1"/>
          <c:tx>
            <c:strRef>
              <c:f>цифры!$C$11</c:f>
              <c:strCache>
                <c:ptCount val="1"/>
                <c:pt idx="0">
                  <c:v>2012г.</c:v>
                </c:pt>
              </c:strCache>
            </c:strRef>
          </c:tx>
          <c:dLbls>
            <c:dLbl>
              <c:idx val="0"/>
              <c:layout>
                <c:manualLayout>
                  <c:x val="4.1666662109945123E-2"/>
                  <c:y val="-1.2962964853159059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956,4</a:t>
                    </a:r>
                    <a:r>
                      <a:rPr lang="ru-RU" baseline="0" smtClean="0"/>
                      <a:t> тыс.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2.7777774739963481E-2"/>
                  <c:y val="-2.2222225462558406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80,7</a:t>
                    </a:r>
                    <a:r>
                      <a:rPr lang="ru-RU" baseline="0" smtClean="0"/>
                      <a:t> тыс.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1.3888887369981843E-2"/>
                  <c:y val="-1.2962964853159059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2</a:t>
                    </a:r>
                    <a:r>
                      <a:rPr lang="ru-RU" baseline="0" smtClean="0"/>
                      <a:t> 478</a:t>
                    </a:r>
                    <a:endParaRPr lang="en-US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цифры!$A$12:$A$14</c:f>
              <c:strCache>
                <c:ptCount val="3"/>
                <c:pt idx="0">
                  <c:v>количество прибывших иностранцев</c:v>
                </c:pt>
                <c:pt idx="1">
                  <c:v>количество иностранцев, привлеченных к адм. ответственности за нарушения миграционного законодательства</c:v>
                </c:pt>
                <c:pt idx="2">
                  <c:v>выдворено за пределы страны</c:v>
                </c:pt>
              </c:strCache>
            </c:strRef>
          </c:cat>
          <c:val>
            <c:numRef>
              <c:f>цифры!$C$12:$C$14</c:f>
              <c:numCache>
                <c:formatCode>General</c:formatCode>
                <c:ptCount val="3"/>
                <c:pt idx="0">
                  <c:v>600000</c:v>
                </c:pt>
                <c:pt idx="1">
                  <c:v>350000</c:v>
                </c:pt>
                <c:pt idx="2">
                  <c:v>100000</c:v>
                </c:pt>
              </c:numCache>
            </c:numRef>
          </c:val>
        </c:ser>
        <c:dLbls>
          <c:showVal val="1"/>
        </c:dLbls>
        <c:gapWidth val="111"/>
        <c:overlap val="-9"/>
        <c:axId val="83691392"/>
        <c:axId val="83692928"/>
      </c:barChart>
      <c:catAx>
        <c:axId val="83691392"/>
        <c:scaling>
          <c:orientation val="minMax"/>
        </c:scaling>
        <c:delete val="1"/>
        <c:axPos val="b"/>
        <c:tickLblPos val="nextTo"/>
        <c:crossAx val="83692928"/>
        <c:crosses val="autoZero"/>
        <c:auto val="1"/>
        <c:lblAlgn val="ctr"/>
        <c:lblOffset val="100"/>
      </c:catAx>
      <c:valAx>
        <c:axId val="8369292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83691392"/>
        <c:crosses val="autoZero"/>
        <c:crossBetween val="between"/>
      </c:valAx>
      <c:spPr>
        <a:solidFill>
          <a:srgbClr val="9BBB59">
            <a:lumMod val="20000"/>
            <a:lumOff val="80000"/>
          </a:srgbClr>
        </a:solidFill>
        <a:ln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3.8721233735648106E-2"/>
          <c:y val="0.89675982746571015"/>
          <c:w val="0.22380008591421602"/>
          <c:h val="5.4510484442107099E-2"/>
        </c:manualLayout>
      </c:layout>
      <c:spPr>
        <a:solidFill>
          <a:schemeClr val="accent3">
            <a:lumMod val="20000"/>
            <a:lumOff val="80000"/>
          </a:schemeClr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8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ACEAC-7FE9-41D4-996A-88C9CC9D77AD}" type="doc">
      <dgm:prSet loTypeId="urn:microsoft.com/office/officeart/2005/8/layout/vList4#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1E8C9A5-1484-4C51-AC77-1B75B0F2AA14}">
      <dgm:prSet phldrT="[Текст]"/>
      <dgm:spPr/>
      <dgm:t>
        <a:bodyPr/>
        <a:lstStyle/>
        <a:p>
          <a:r>
            <a:rPr lang="ru-RU" b="0" dirty="0" smtClean="0">
              <a:effectLst/>
            </a:rPr>
            <a:t>Прозрачность рассмотрения заявлений граждан</a:t>
          </a:r>
          <a:endParaRPr lang="ru-RU" b="0" dirty="0">
            <a:effectLst/>
          </a:endParaRPr>
        </a:p>
      </dgm:t>
    </dgm:pt>
    <dgm:pt modelId="{1B906C55-F6A9-478D-AE3C-13C95295AB4F}" type="parTrans" cxnId="{2BF9D7D5-F73A-49F5-8E08-4DA879B218DD}">
      <dgm:prSet/>
      <dgm:spPr/>
      <dgm:t>
        <a:bodyPr/>
        <a:lstStyle/>
        <a:p>
          <a:endParaRPr lang="ru-RU">
            <a:solidFill>
              <a:schemeClr val="tx1">
                <a:lumMod val="75000"/>
              </a:schemeClr>
            </a:solidFill>
            <a:effectLst/>
          </a:endParaRPr>
        </a:p>
      </dgm:t>
    </dgm:pt>
    <dgm:pt modelId="{9FBE736F-2479-4935-9D07-26A2E3909957}" type="sibTrans" cxnId="{2BF9D7D5-F73A-49F5-8E08-4DA879B218DD}">
      <dgm:prSet/>
      <dgm:spPr/>
      <dgm:t>
        <a:bodyPr/>
        <a:lstStyle/>
        <a:p>
          <a:endParaRPr lang="ru-RU">
            <a:solidFill>
              <a:schemeClr val="tx1">
                <a:lumMod val="75000"/>
              </a:schemeClr>
            </a:solidFill>
            <a:effectLst/>
          </a:endParaRPr>
        </a:p>
      </dgm:t>
    </dgm:pt>
    <dgm:pt modelId="{B925605A-CA9F-49E1-95C3-F002268EBBDE}">
      <dgm:prSet phldrT="[Текст]"/>
      <dgm:spPr/>
      <dgm:t>
        <a:bodyPr/>
        <a:lstStyle/>
        <a:p>
          <a:r>
            <a:rPr lang="ru-RU" dirty="0" smtClean="0">
              <a:effectLst/>
            </a:rPr>
            <a:t>Законность и оперативность рассмотрения заявлений</a:t>
          </a:r>
          <a:endParaRPr lang="ru-RU" dirty="0">
            <a:effectLst/>
          </a:endParaRPr>
        </a:p>
      </dgm:t>
    </dgm:pt>
    <dgm:pt modelId="{E22451BA-70D6-43E5-871D-361C0F066628}" type="parTrans" cxnId="{ED5B8CD9-9286-458A-A11C-5B46F4A0CE65}">
      <dgm:prSet/>
      <dgm:spPr/>
      <dgm:t>
        <a:bodyPr/>
        <a:lstStyle/>
        <a:p>
          <a:endParaRPr lang="ru-RU">
            <a:solidFill>
              <a:schemeClr val="tx1">
                <a:lumMod val="75000"/>
              </a:schemeClr>
            </a:solidFill>
            <a:effectLst/>
          </a:endParaRPr>
        </a:p>
      </dgm:t>
    </dgm:pt>
    <dgm:pt modelId="{A45792CE-EEBF-4E15-9C92-6272584D39ED}" type="sibTrans" cxnId="{ED5B8CD9-9286-458A-A11C-5B46F4A0CE65}">
      <dgm:prSet/>
      <dgm:spPr/>
      <dgm:t>
        <a:bodyPr/>
        <a:lstStyle/>
        <a:p>
          <a:endParaRPr lang="ru-RU">
            <a:solidFill>
              <a:schemeClr val="tx1">
                <a:lumMod val="75000"/>
              </a:schemeClr>
            </a:solidFill>
            <a:effectLst/>
          </a:endParaRPr>
        </a:p>
      </dgm:t>
    </dgm:pt>
    <dgm:pt modelId="{711A08FA-3F53-4DD9-8C2D-F362B1181655}">
      <dgm:prSet/>
      <dgm:spPr/>
      <dgm:t>
        <a:bodyPr/>
        <a:lstStyle/>
        <a:p>
          <a:r>
            <a:rPr lang="ru-RU" dirty="0" smtClean="0"/>
            <a:t>Прокурорский надзор и ведомственный контроль в режиме реального времени</a:t>
          </a:r>
          <a:endParaRPr lang="ru-RU" dirty="0"/>
        </a:p>
      </dgm:t>
    </dgm:pt>
    <dgm:pt modelId="{ADD1EC21-41FA-4A5E-84B1-E705C2F69796}" type="sibTrans" cxnId="{130898C7-00BC-407F-9DCB-42B9CBB95924}">
      <dgm:prSet/>
      <dgm:spPr/>
      <dgm:t>
        <a:bodyPr/>
        <a:lstStyle/>
        <a:p>
          <a:endParaRPr lang="ru-RU"/>
        </a:p>
      </dgm:t>
    </dgm:pt>
    <dgm:pt modelId="{2680998B-040C-4BA7-8917-14C8ADA1D392}" type="parTrans" cxnId="{130898C7-00BC-407F-9DCB-42B9CBB95924}">
      <dgm:prSet/>
      <dgm:spPr/>
      <dgm:t>
        <a:bodyPr/>
        <a:lstStyle/>
        <a:p>
          <a:endParaRPr lang="ru-RU"/>
        </a:p>
      </dgm:t>
    </dgm:pt>
    <dgm:pt modelId="{90CBA33A-094E-479D-882B-FFCD8CCB1496}">
      <dgm:prSet/>
      <dgm:spPr/>
      <dgm:t>
        <a:bodyPr/>
        <a:lstStyle/>
        <a:p>
          <a:r>
            <a:rPr lang="ru-RU" dirty="0" smtClean="0"/>
            <a:t>Учет и регистрация всех заявлений и сообщений граждан о преступлениях</a:t>
          </a:r>
          <a:endParaRPr lang="ru-RU" dirty="0"/>
        </a:p>
      </dgm:t>
    </dgm:pt>
    <dgm:pt modelId="{B27DEA8E-8900-4481-97EA-B983CD75F618}" type="parTrans" cxnId="{049E6D3F-5705-4093-8D8A-1901A28F2B72}">
      <dgm:prSet/>
      <dgm:spPr/>
      <dgm:t>
        <a:bodyPr/>
        <a:lstStyle/>
        <a:p>
          <a:endParaRPr lang="ru-RU"/>
        </a:p>
      </dgm:t>
    </dgm:pt>
    <dgm:pt modelId="{AA3029AF-FE39-4927-8A6B-15DC63DEE6A3}" type="sibTrans" cxnId="{049E6D3F-5705-4093-8D8A-1901A28F2B72}">
      <dgm:prSet/>
      <dgm:spPr/>
      <dgm:t>
        <a:bodyPr/>
        <a:lstStyle/>
        <a:p>
          <a:endParaRPr lang="ru-RU"/>
        </a:p>
      </dgm:t>
    </dgm:pt>
    <dgm:pt modelId="{4CC31C73-C8EF-499F-B1DD-578D2F7ABD65}" type="pres">
      <dgm:prSet presAssocID="{769ACEAC-7FE9-41D4-996A-88C9CC9D77A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D953E9-5E1A-4B08-A5F7-98D736C6E055}" type="pres">
      <dgm:prSet presAssocID="{90CBA33A-094E-479D-882B-FFCD8CCB1496}" presName="comp" presStyleCnt="0"/>
      <dgm:spPr/>
    </dgm:pt>
    <dgm:pt modelId="{3B7B061E-78DF-42B5-8E2E-688164FA4D9A}" type="pres">
      <dgm:prSet presAssocID="{90CBA33A-094E-479D-882B-FFCD8CCB1496}" presName="box" presStyleLbl="node1" presStyleIdx="0" presStyleCnt="4"/>
      <dgm:spPr/>
      <dgm:t>
        <a:bodyPr/>
        <a:lstStyle/>
        <a:p>
          <a:endParaRPr lang="ru-RU"/>
        </a:p>
      </dgm:t>
    </dgm:pt>
    <dgm:pt modelId="{EB68A70A-B5C5-4097-A90F-F95BDC53D4DE}" type="pres">
      <dgm:prSet presAssocID="{90CBA33A-094E-479D-882B-FFCD8CCB1496}" presName="img" presStyleLbl="fgImgPlace1" presStyleIdx="0" presStyleCnt="4"/>
      <dgm:spPr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/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ru-RU"/>
        </a:p>
      </dgm:t>
    </dgm:pt>
    <dgm:pt modelId="{4EBE432A-B5DF-469B-A9BE-46766613C1C4}" type="pres">
      <dgm:prSet presAssocID="{90CBA33A-094E-479D-882B-FFCD8CCB149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07B30-2BF8-45AB-AD57-20C2DB818EFF}" type="pres">
      <dgm:prSet presAssocID="{AA3029AF-FE39-4927-8A6B-15DC63DEE6A3}" presName="spacer" presStyleCnt="0"/>
      <dgm:spPr/>
    </dgm:pt>
    <dgm:pt modelId="{069B9664-F775-415D-A9B5-D2DEC3B7C197}" type="pres">
      <dgm:prSet presAssocID="{51E8C9A5-1484-4C51-AC77-1B75B0F2AA14}" presName="comp" presStyleCnt="0"/>
      <dgm:spPr/>
      <dgm:t>
        <a:bodyPr/>
        <a:lstStyle/>
        <a:p>
          <a:endParaRPr lang="ru-RU"/>
        </a:p>
      </dgm:t>
    </dgm:pt>
    <dgm:pt modelId="{104A5924-7FC3-4721-8521-2DAC8AF10166}" type="pres">
      <dgm:prSet presAssocID="{51E8C9A5-1484-4C51-AC77-1B75B0F2AA14}" presName="box" presStyleLbl="node1" presStyleIdx="1" presStyleCnt="4"/>
      <dgm:spPr/>
      <dgm:t>
        <a:bodyPr/>
        <a:lstStyle/>
        <a:p>
          <a:endParaRPr lang="ru-RU"/>
        </a:p>
      </dgm:t>
    </dgm:pt>
    <dgm:pt modelId="{B18EBBBB-5784-463B-AC81-1ECEEACCA243}" type="pres">
      <dgm:prSet presAssocID="{51E8C9A5-1484-4C51-AC77-1B75B0F2AA14}" presName="img" presStyleLbl="fgImgPlace1" presStyleIdx="1" presStyleCnt="4"/>
      <dgm:spPr>
        <a:blipFill>
          <a:blip xmlns:r="http://schemas.openxmlformats.org/officeDocument/2006/relationships" r:embed="rId2">
            <a:duotone>
              <a:schemeClr val="accent4">
                <a:hueOff val="4527214"/>
                <a:satOff val="15111"/>
                <a:lumOff val="4937"/>
                <a:alphaOff val="0"/>
                <a:shade val="20000"/>
                <a:satMod val="200000"/>
              </a:schemeClr>
              <a:schemeClr val="accent4">
                <a:hueOff val="4527214"/>
                <a:satOff val="15111"/>
                <a:lumOff val="4937"/>
                <a:alphaOff val="0"/>
                <a:tint val="12000"/>
                <a:satMod val="190000"/>
              </a:schemeClr>
            </a:duotone>
            <a:extLst>
              <a:ext uri="{28A0092B-C50C-407E-A947-70E740481C1C}"/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B6D8A35E-7BD1-4E4F-9E1D-52885594ED64}" type="pres">
      <dgm:prSet presAssocID="{51E8C9A5-1484-4C51-AC77-1B75B0F2AA1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61AC0-93B3-4F00-89FD-498FA75D93C8}" type="pres">
      <dgm:prSet presAssocID="{9FBE736F-2479-4935-9D07-26A2E3909957}" presName="spacer" presStyleCnt="0"/>
      <dgm:spPr/>
      <dgm:t>
        <a:bodyPr/>
        <a:lstStyle/>
        <a:p>
          <a:endParaRPr lang="ru-RU"/>
        </a:p>
      </dgm:t>
    </dgm:pt>
    <dgm:pt modelId="{FABC18EF-B9CC-42F2-BD62-18F47D2EAA72}" type="pres">
      <dgm:prSet presAssocID="{B925605A-CA9F-49E1-95C3-F002268EBBDE}" presName="comp" presStyleCnt="0"/>
      <dgm:spPr/>
      <dgm:t>
        <a:bodyPr/>
        <a:lstStyle/>
        <a:p>
          <a:endParaRPr lang="ru-RU"/>
        </a:p>
      </dgm:t>
    </dgm:pt>
    <dgm:pt modelId="{FB95C338-43F1-424B-A791-6CC22FAF0852}" type="pres">
      <dgm:prSet presAssocID="{B925605A-CA9F-49E1-95C3-F002268EBBDE}" presName="box" presStyleLbl="node1" presStyleIdx="2" presStyleCnt="4"/>
      <dgm:spPr/>
      <dgm:t>
        <a:bodyPr/>
        <a:lstStyle/>
        <a:p>
          <a:endParaRPr lang="ru-RU"/>
        </a:p>
      </dgm:t>
    </dgm:pt>
    <dgm:pt modelId="{ECBB97A3-6FA6-4EA9-A117-91D8D91A7693}" type="pres">
      <dgm:prSet presAssocID="{B925605A-CA9F-49E1-95C3-F002268EBBDE}" presName="img" presStyleLbl="fgImgPlace1" presStyleIdx="2" presStyleCnt="4"/>
      <dgm:spPr>
        <a:blipFill>
          <a:blip xmlns:r="http://schemas.openxmlformats.org/officeDocument/2006/relationships" r:embed="rId3">
            <a:duotone>
              <a:schemeClr val="accent4">
                <a:hueOff val="9054427"/>
                <a:satOff val="30223"/>
                <a:lumOff val="9875"/>
                <a:alphaOff val="0"/>
                <a:shade val="20000"/>
                <a:satMod val="200000"/>
              </a:schemeClr>
              <a:schemeClr val="accent4">
                <a:hueOff val="9054427"/>
                <a:satOff val="30223"/>
                <a:lumOff val="9875"/>
                <a:alphaOff val="0"/>
                <a:tint val="12000"/>
                <a:satMod val="190000"/>
              </a:schemeClr>
            </a:duotone>
            <a:extLst>
              <a:ext uri="{28A0092B-C50C-407E-A947-70E740481C1C}"/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FA52423C-F761-498A-A513-8F185912DCE9}" type="pres">
      <dgm:prSet presAssocID="{B925605A-CA9F-49E1-95C3-F002268EBBD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FE00E-3D20-4E0C-8C3C-6063DD16EFBF}" type="pres">
      <dgm:prSet presAssocID="{A45792CE-EEBF-4E15-9C92-6272584D39ED}" presName="spacer" presStyleCnt="0"/>
      <dgm:spPr/>
      <dgm:t>
        <a:bodyPr/>
        <a:lstStyle/>
        <a:p>
          <a:endParaRPr lang="ru-RU"/>
        </a:p>
      </dgm:t>
    </dgm:pt>
    <dgm:pt modelId="{46EE7833-80AF-4150-A658-A7D8F91D1648}" type="pres">
      <dgm:prSet presAssocID="{711A08FA-3F53-4DD9-8C2D-F362B1181655}" presName="comp" presStyleCnt="0"/>
      <dgm:spPr/>
      <dgm:t>
        <a:bodyPr/>
        <a:lstStyle/>
        <a:p>
          <a:endParaRPr lang="ru-RU"/>
        </a:p>
      </dgm:t>
    </dgm:pt>
    <dgm:pt modelId="{3258AFEE-66C4-4F1A-AE1F-9D95C7D72B8B}" type="pres">
      <dgm:prSet presAssocID="{711A08FA-3F53-4DD9-8C2D-F362B1181655}" presName="box" presStyleLbl="node1" presStyleIdx="3" presStyleCnt="4"/>
      <dgm:spPr/>
      <dgm:t>
        <a:bodyPr/>
        <a:lstStyle/>
        <a:p>
          <a:endParaRPr lang="ru-RU"/>
        </a:p>
      </dgm:t>
    </dgm:pt>
    <dgm:pt modelId="{42EECF49-CAF6-4422-BD15-28BB365FEB96}" type="pres">
      <dgm:prSet presAssocID="{711A08FA-3F53-4DD9-8C2D-F362B1181655}" presName="img" presStyleLbl="fgImgPlace1" presStyleIdx="3" presStyleCnt="4"/>
      <dgm:spPr>
        <a:blipFill>
          <a:blip xmlns:r="http://schemas.openxmlformats.org/officeDocument/2006/relationships" r:embed="rId4">
            <a:duotone>
              <a:schemeClr val="accent4">
                <a:hueOff val="13581640"/>
                <a:satOff val="45334"/>
                <a:lumOff val="14812"/>
                <a:alphaOff val="0"/>
                <a:shade val="20000"/>
                <a:satMod val="200000"/>
              </a:schemeClr>
              <a:schemeClr val="accent4">
                <a:hueOff val="13581640"/>
                <a:satOff val="45334"/>
                <a:lumOff val="14812"/>
                <a:alphaOff val="0"/>
                <a:tint val="12000"/>
                <a:satMod val="190000"/>
              </a:schemeClr>
            </a:duotone>
            <a:extLst>
              <a:ext uri="{28A0092B-C50C-407E-A947-70E740481C1C}"/>
            </a:extLst>
          </a:blip>
          <a:srcRect/>
          <a:stretch>
            <a:fillRect t="-45000" b="-45000"/>
          </a:stretch>
        </a:blipFill>
      </dgm:spPr>
      <dgm:t>
        <a:bodyPr/>
        <a:lstStyle/>
        <a:p>
          <a:endParaRPr lang="ru-RU"/>
        </a:p>
      </dgm:t>
    </dgm:pt>
    <dgm:pt modelId="{F4AF60DC-0E67-463A-BBB0-8F2510F69DCA}" type="pres">
      <dgm:prSet presAssocID="{711A08FA-3F53-4DD9-8C2D-F362B118165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9E6D3F-5705-4093-8D8A-1901A28F2B72}" srcId="{769ACEAC-7FE9-41D4-996A-88C9CC9D77AD}" destId="{90CBA33A-094E-479D-882B-FFCD8CCB1496}" srcOrd="0" destOrd="0" parTransId="{B27DEA8E-8900-4481-97EA-B983CD75F618}" sibTransId="{AA3029AF-FE39-4927-8A6B-15DC63DEE6A3}"/>
    <dgm:cxn modelId="{4DC173B6-03A1-427B-B60B-B0DA6A095A25}" type="presOf" srcId="{711A08FA-3F53-4DD9-8C2D-F362B1181655}" destId="{3258AFEE-66C4-4F1A-AE1F-9D95C7D72B8B}" srcOrd="0" destOrd="0" presId="urn:microsoft.com/office/officeart/2005/8/layout/vList4#1"/>
    <dgm:cxn modelId="{B764159E-0FBF-4424-99AB-547C859220C9}" type="presOf" srcId="{B925605A-CA9F-49E1-95C3-F002268EBBDE}" destId="{FB95C338-43F1-424B-A791-6CC22FAF0852}" srcOrd="0" destOrd="0" presId="urn:microsoft.com/office/officeart/2005/8/layout/vList4#1"/>
    <dgm:cxn modelId="{BB83EB16-EDFC-40AE-A2B7-91C30F276D35}" type="presOf" srcId="{769ACEAC-7FE9-41D4-996A-88C9CC9D77AD}" destId="{4CC31C73-C8EF-499F-B1DD-578D2F7ABD65}" srcOrd="0" destOrd="0" presId="urn:microsoft.com/office/officeart/2005/8/layout/vList4#1"/>
    <dgm:cxn modelId="{A9D72156-8EBC-4EE1-A06A-AB4CDB134831}" type="presOf" srcId="{51E8C9A5-1484-4C51-AC77-1B75B0F2AA14}" destId="{104A5924-7FC3-4721-8521-2DAC8AF10166}" srcOrd="0" destOrd="0" presId="urn:microsoft.com/office/officeart/2005/8/layout/vList4#1"/>
    <dgm:cxn modelId="{E6AA9CA8-69AE-407C-9B05-13BE4A9DA416}" type="presOf" srcId="{711A08FA-3F53-4DD9-8C2D-F362B1181655}" destId="{F4AF60DC-0E67-463A-BBB0-8F2510F69DCA}" srcOrd="1" destOrd="0" presId="urn:microsoft.com/office/officeart/2005/8/layout/vList4#1"/>
    <dgm:cxn modelId="{2AE17E43-E93F-4F21-B694-165CBC44D71F}" type="presOf" srcId="{51E8C9A5-1484-4C51-AC77-1B75B0F2AA14}" destId="{B6D8A35E-7BD1-4E4F-9E1D-52885594ED64}" srcOrd="1" destOrd="0" presId="urn:microsoft.com/office/officeart/2005/8/layout/vList4#1"/>
    <dgm:cxn modelId="{B48F7F3F-DB3D-4CAE-B3CE-881DA5A179A2}" type="presOf" srcId="{90CBA33A-094E-479D-882B-FFCD8CCB1496}" destId="{3B7B061E-78DF-42B5-8E2E-688164FA4D9A}" srcOrd="0" destOrd="0" presId="urn:microsoft.com/office/officeart/2005/8/layout/vList4#1"/>
    <dgm:cxn modelId="{CB4C3C0E-8BCD-43CF-9464-2B44E2205DC7}" type="presOf" srcId="{90CBA33A-094E-479D-882B-FFCD8CCB1496}" destId="{4EBE432A-B5DF-469B-A9BE-46766613C1C4}" srcOrd="1" destOrd="0" presId="urn:microsoft.com/office/officeart/2005/8/layout/vList4#1"/>
    <dgm:cxn modelId="{4EAB0408-E190-4459-AADD-278A60BFEB27}" type="presOf" srcId="{B925605A-CA9F-49E1-95C3-F002268EBBDE}" destId="{FA52423C-F761-498A-A513-8F185912DCE9}" srcOrd="1" destOrd="0" presId="urn:microsoft.com/office/officeart/2005/8/layout/vList4#1"/>
    <dgm:cxn modelId="{2BF9D7D5-F73A-49F5-8E08-4DA879B218DD}" srcId="{769ACEAC-7FE9-41D4-996A-88C9CC9D77AD}" destId="{51E8C9A5-1484-4C51-AC77-1B75B0F2AA14}" srcOrd="1" destOrd="0" parTransId="{1B906C55-F6A9-478D-AE3C-13C95295AB4F}" sibTransId="{9FBE736F-2479-4935-9D07-26A2E3909957}"/>
    <dgm:cxn modelId="{130898C7-00BC-407F-9DCB-42B9CBB95924}" srcId="{769ACEAC-7FE9-41D4-996A-88C9CC9D77AD}" destId="{711A08FA-3F53-4DD9-8C2D-F362B1181655}" srcOrd="3" destOrd="0" parTransId="{2680998B-040C-4BA7-8917-14C8ADA1D392}" sibTransId="{ADD1EC21-41FA-4A5E-84B1-E705C2F69796}"/>
    <dgm:cxn modelId="{ED5B8CD9-9286-458A-A11C-5B46F4A0CE65}" srcId="{769ACEAC-7FE9-41D4-996A-88C9CC9D77AD}" destId="{B925605A-CA9F-49E1-95C3-F002268EBBDE}" srcOrd="2" destOrd="0" parTransId="{E22451BA-70D6-43E5-871D-361C0F066628}" sibTransId="{A45792CE-EEBF-4E15-9C92-6272584D39ED}"/>
    <dgm:cxn modelId="{DE73F6C4-E982-4A89-93A6-726D80C3D700}" type="presParOf" srcId="{4CC31C73-C8EF-499F-B1DD-578D2F7ABD65}" destId="{2AD953E9-5E1A-4B08-A5F7-98D736C6E055}" srcOrd="0" destOrd="0" presId="urn:microsoft.com/office/officeart/2005/8/layout/vList4#1"/>
    <dgm:cxn modelId="{3194CC34-B0C8-490E-A7B3-0C2C96A09140}" type="presParOf" srcId="{2AD953E9-5E1A-4B08-A5F7-98D736C6E055}" destId="{3B7B061E-78DF-42B5-8E2E-688164FA4D9A}" srcOrd="0" destOrd="0" presId="urn:microsoft.com/office/officeart/2005/8/layout/vList4#1"/>
    <dgm:cxn modelId="{51AA48F5-DCE8-4222-B269-49F814D3BD60}" type="presParOf" srcId="{2AD953E9-5E1A-4B08-A5F7-98D736C6E055}" destId="{EB68A70A-B5C5-4097-A90F-F95BDC53D4DE}" srcOrd="1" destOrd="0" presId="urn:microsoft.com/office/officeart/2005/8/layout/vList4#1"/>
    <dgm:cxn modelId="{831B691F-D06D-4E8B-ADEB-C69D288CF905}" type="presParOf" srcId="{2AD953E9-5E1A-4B08-A5F7-98D736C6E055}" destId="{4EBE432A-B5DF-469B-A9BE-46766613C1C4}" srcOrd="2" destOrd="0" presId="urn:microsoft.com/office/officeart/2005/8/layout/vList4#1"/>
    <dgm:cxn modelId="{A170411A-2E1C-4B0A-96A8-32705CE95D92}" type="presParOf" srcId="{4CC31C73-C8EF-499F-B1DD-578D2F7ABD65}" destId="{29107B30-2BF8-45AB-AD57-20C2DB818EFF}" srcOrd="1" destOrd="0" presId="urn:microsoft.com/office/officeart/2005/8/layout/vList4#1"/>
    <dgm:cxn modelId="{DDE85EA4-A1DB-452A-A55B-EBD435B944DB}" type="presParOf" srcId="{4CC31C73-C8EF-499F-B1DD-578D2F7ABD65}" destId="{069B9664-F775-415D-A9B5-D2DEC3B7C197}" srcOrd="2" destOrd="0" presId="urn:microsoft.com/office/officeart/2005/8/layout/vList4#1"/>
    <dgm:cxn modelId="{EB5BF349-36F7-41FA-98D6-1AC2660EE98D}" type="presParOf" srcId="{069B9664-F775-415D-A9B5-D2DEC3B7C197}" destId="{104A5924-7FC3-4721-8521-2DAC8AF10166}" srcOrd="0" destOrd="0" presId="urn:microsoft.com/office/officeart/2005/8/layout/vList4#1"/>
    <dgm:cxn modelId="{232146E3-BDD8-4C00-923A-075A4E95D513}" type="presParOf" srcId="{069B9664-F775-415D-A9B5-D2DEC3B7C197}" destId="{B18EBBBB-5784-463B-AC81-1ECEEACCA243}" srcOrd="1" destOrd="0" presId="urn:microsoft.com/office/officeart/2005/8/layout/vList4#1"/>
    <dgm:cxn modelId="{2A51F207-DBFE-42BD-ABDE-B5A3E50CFDFA}" type="presParOf" srcId="{069B9664-F775-415D-A9B5-D2DEC3B7C197}" destId="{B6D8A35E-7BD1-4E4F-9E1D-52885594ED64}" srcOrd="2" destOrd="0" presId="urn:microsoft.com/office/officeart/2005/8/layout/vList4#1"/>
    <dgm:cxn modelId="{19B046BA-0877-432B-A7E4-0DD7ED8BD1A2}" type="presParOf" srcId="{4CC31C73-C8EF-499F-B1DD-578D2F7ABD65}" destId="{08E61AC0-93B3-4F00-89FD-498FA75D93C8}" srcOrd="3" destOrd="0" presId="urn:microsoft.com/office/officeart/2005/8/layout/vList4#1"/>
    <dgm:cxn modelId="{FD49E96C-482F-4D98-8081-E7FBF4B63B8F}" type="presParOf" srcId="{4CC31C73-C8EF-499F-B1DD-578D2F7ABD65}" destId="{FABC18EF-B9CC-42F2-BD62-18F47D2EAA72}" srcOrd="4" destOrd="0" presId="urn:microsoft.com/office/officeart/2005/8/layout/vList4#1"/>
    <dgm:cxn modelId="{23DA2DD8-536D-4D45-B8D3-913C54773069}" type="presParOf" srcId="{FABC18EF-B9CC-42F2-BD62-18F47D2EAA72}" destId="{FB95C338-43F1-424B-A791-6CC22FAF0852}" srcOrd="0" destOrd="0" presId="urn:microsoft.com/office/officeart/2005/8/layout/vList4#1"/>
    <dgm:cxn modelId="{DD856EE0-CC31-40B5-A296-5F5551C50F2D}" type="presParOf" srcId="{FABC18EF-B9CC-42F2-BD62-18F47D2EAA72}" destId="{ECBB97A3-6FA6-4EA9-A117-91D8D91A7693}" srcOrd="1" destOrd="0" presId="urn:microsoft.com/office/officeart/2005/8/layout/vList4#1"/>
    <dgm:cxn modelId="{C4C3B99C-EE4C-42EA-B004-B1F7D5CFC325}" type="presParOf" srcId="{FABC18EF-B9CC-42F2-BD62-18F47D2EAA72}" destId="{FA52423C-F761-498A-A513-8F185912DCE9}" srcOrd="2" destOrd="0" presId="urn:microsoft.com/office/officeart/2005/8/layout/vList4#1"/>
    <dgm:cxn modelId="{1ACEE53E-F02D-4A3B-B211-36ED14ECEC42}" type="presParOf" srcId="{4CC31C73-C8EF-499F-B1DD-578D2F7ABD65}" destId="{685FE00E-3D20-4E0C-8C3C-6063DD16EFBF}" srcOrd="5" destOrd="0" presId="urn:microsoft.com/office/officeart/2005/8/layout/vList4#1"/>
    <dgm:cxn modelId="{CC733BC2-8C60-461D-A1B6-89506132C8E2}" type="presParOf" srcId="{4CC31C73-C8EF-499F-B1DD-578D2F7ABD65}" destId="{46EE7833-80AF-4150-A658-A7D8F91D1648}" srcOrd="6" destOrd="0" presId="urn:microsoft.com/office/officeart/2005/8/layout/vList4#1"/>
    <dgm:cxn modelId="{0BFBBA59-C4F5-4728-87C9-1EE757E0219A}" type="presParOf" srcId="{46EE7833-80AF-4150-A658-A7D8F91D1648}" destId="{3258AFEE-66C4-4F1A-AE1F-9D95C7D72B8B}" srcOrd="0" destOrd="0" presId="urn:microsoft.com/office/officeart/2005/8/layout/vList4#1"/>
    <dgm:cxn modelId="{2D1B8009-319B-49A4-91B3-1C37C2933E95}" type="presParOf" srcId="{46EE7833-80AF-4150-A658-A7D8F91D1648}" destId="{42EECF49-CAF6-4422-BD15-28BB365FEB96}" srcOrd="1" destOrd="0" presId="urn:microsoft.com/office/officeart/2005/8/layout/vList4#1"/>
    <dgm:cxn modelId="{D954FD8D-ACB3-4350-9B73-1664ACAA025F}" type="presParOf" srcId="{46EE7833-80AF-4150-A658-A7D8F91D1648}" destId="{F4AF60DC-0E67-463A-BBB0-8F2510F69DCA}" srcOrd="2" destOrd="0" presId="urn:microsoft.com/office/officeart/2005/8/layout/vList4#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9ACEAC-7FE9-41D4-996A-88C9CC9D77AD}" type="doc">
      <dgm:prSet loTypeId="urn:microsoft.com/office/officeart/2005/8/layout/vList4#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1E8C9A5-1484-4C51-AC77-1B75B0F2AA14}">
      <dgm:prSet phldrT="[Текст]" custT="1"/>
      <dgm:spPr/>
      <dgm:t>
        <a:bodyPr/>
        <a:lstStyle/>
        <a:p>
          <a:pPr algn="l"/>
          <a:r>
            <a:rPr lang="ru-RU" sz="2400" b="0" dirty="0" smtClean="0">
              <a:effectLst/>
              <a:latin typeface="+mn-lt"/>
              <a:cs typeface="Arial" pitchFamily="34" charset="0"/>
            </a:rPr>
            <a:t>Оказание условно-осужденным социально-правовой помощи</a:t>
          </a:r>
          <a:endParaRPr lang="ru-RU" sz="2400" b="0" dirty="0">
            <a:effectLst/>
            <a:latin typeface="+mn-lt"/>
            <a:cs typeface="Arial" pitchFamily="34" charset="0"/>
          </a:endParaRPr>
        </a:p>
      </dgm:t>
    </dgm:pt>
    <dgm:pt modelId="{1B906C55-F6A9-478D-AE3C-13C95295AB4F}" type="parTrans" cxnId="{2BF9D7D5-F73A-49F5-8E08-4DA879B218DD}">
      <dgm:prSet/>
      <dgm:spPr/>
      <dgm:t>
        <a:bodyPr/>
        <a:lstStyle/>
        <a:p>
          <a:pPr algn="l"/>
          <a:endParaRPr lang="ru-RU" sz="2400">
            <a:solidFill>
              <a:schemeClr val="tx1">
                <a:lumMod val="75000"/>
              </a:schemeClr>
            </a:solidFill>
            <a:effectLst/>
            <a:latin typeface="+mn-lt"/>
            <a:cs typeface="Arial" pitchFamily="34" charset="0"/>
          </a:endParaRPr>
        </a:p>
      </dgm:t>
    </dgm:pt>
    <dgm:pt modelId="{9FBE736F-2479-4935-9D07-26A2E3909957}" type="sibTrans" cxnId="{2BF9D7D5-F73A-49F5-8E08-4DA879B218DD}">
      <dgm:prSet/>
      <dgm:spPr/>
      <dgm:t>
        <a:bodyPr/>
        <a:lstStyle/>
        <a:p>
          <a:pPr algn="l"/>
          <a:endParaRPr lang="ru-RU" sz="2400">
            <a:solidFill>
              <a:schemeClr val="tx1">
                <a:lumMod val="75000"/>
              </a:schemeClr>
            </a:solidFill>
            <a:effectLst/>
            <a:latin typeface="+mn-lt"/>
            <a:cs typeface="Arial" pitchFamily="34" charset="0"/>
          </a:endParaRPr>
        </a:p>
      </dgm:t>
    </dgm:pt>
    <dgm:pt modelId="{B925605A-CA9F-49E1-95C3-F002268EBBDE}">
      <dgm:prSet phldrT="[Текст]" custT="1"/>
      <dgm:spPr/>
      <dgm:t>
        <a:bodyPr/>
        <a:lstStyle/>
        <a:p>
          <a:pPr algn="l"/>
          <a:r>
            <a:rPr lang="ru-RU" sz="2400" dirty="0" smtClean="0">
              <a:effectLst/>
              <a:latin typeface="+mn-lt"/>
              <a:cs typeface="Arial" pitchFamily="34" charset="0"/>
            </a:rPr>
            <a:t>Содействие в получении образования, овладении профессией, трудоустройстве, лечении</a:t>
          </a:r>
          <a:endParaRPr lang="ru-RU" sz="2400" dirty="0">
            <a:effectLst/>
            <a:latin typeface="+mn-lt"/>
            <a:cs typeface="Arial" pitchFamily="34" charset="0"/>
          </a:endParaRPr>
        </a:p>
      </dgm:t>
    </dgm:pt>
    <dgm:pt modelId="{E22451BA-70D6-43E5-871D-361C0F066628}" type="parTrans" cxnId="{ED5B8CD9-9286-458A-A11C-5B46F4A0CE65}">
      <dgm:prSet/>
      <dgm:spPr/>
      <dgm:t>
        <a:bodyPr/>
        <a:lstStyle/>
        <a:p>
          <a:pPr algn="l"/>
          <a:endParaRPr lang="ru-RU" sz="2400">
            <a:solidFill>
              <a:schemeClr val="tx1">
                <a:lumMod val="75000"/>
              </a:schemeClr>
            </a:solidFill>
            <a:effectLst/>
            <a:latin typeface="+mn-lt"/>
            <a:cs typeface="Arial" pitchFamily="34" charset="0"/>
          </a:endParaRPr>
        </a:p>
      </dgm:t>
    </dgm:pt>
    <dgm:pt modelId="{A45792CE-EEBF-4E15-9C92-6272584D39ED}" type="sibTrans" cxnId="{ED5B8CD9-9286-458A-A11C-5B46F4A0CE65}">
      <dgm:prSet/>
      <dgm:spPr/>
      <dgm:t>
        <a:bodyPr/>
        <a:lstStyle/>
        <a:p>
          <a:pPr algn="l"/>
          <a:endParaRPr lang="ru-RU" sz="2400">
            <a:solidFill>
              <a:schemeClr val="tx1">
                <a:lumMod val="75000"/>
              </a:schemeClr>
            </a:solidFill>
            <a:effectLst/>
            <a:latin typeface="+mn-lt"/>
            <a:cs typeface="Arial" pitchFamily="34" charset="0"/>
          </a:endParaRPr>
        </a:p>
      </dgm:t>
    </dgm:pt>
    <dgm:pt modelId="{711A08FA-3F53-4DD9-8C2D-F362B1181655}">
      <dgm:prSet custT="1"/>
      <dgm:spPr/>
      <dgm:t>
        <a:bodyPr/>
        <a:lstStyle/>
        <a:p>
          <a:pPr algn="l"/>
          <a:r>
            <a:rPr lang="ru-RU" sz="2400" dirty="0" smtClean="0">
              <a:latin typeface="+mn-lt"/>
              <a:cs typeface="Arial" pitchFamily="34" charset="0"/>
            </a:rPr>
            <a:t>Обеспечение правовой помощи</a:t>
          </a:r>
          <a:endParaRPr lang="ru-RU" sz="2400" dirty="0">
            <a:latin typeface="+mn-lt"/>
            <a:cs typeface="Arial" pitchFamily="34" charset="0"/>
          </a:endParaRPr>
        </a:p>
      </dgm:t>
    </dgm:pt>
    <dgm:pt modelId="{ADD1EC21-41FA-4A5E-84B1-E705C2F69796}" type="sibTrans" cxnId="{130898C7-00BC-407F-9DCB-42B9CBB95924}">
      <dgm:prSet/>
      <dgm:spPr/>
      <dgm:t>
        <a:bodyPr/>
        <a:lstStyle/>
        <a:p>
          <a:pPr algn="l"/>
          <a:endParaRPr lang="ru-RU" sz="2400">
            <a:latin typeface="+mn-lt"/>
            <a:cs typeface="Arial" pitchFamily="34" charset="0"/>
          </a:endParaRPr>
        </a:p>
      </dgm:t>
    </dgm:pt>
    <dgm:pt modelId="{2680998B-040C-4BA7-8917-14C8ADA1D392}" type="parTrans" cxnId="{130898C7-00BC-407F-9DCB-42B9CBB95924}">
      <dgm:prSet/>
      <dgm:spPr/>
      <dgm:t>
        <a:bodyPr/>
        <a:lstStyle/>
        <a:p>
          <a:pPr algn="l"/>
          <a:endParaRPr lang="ru-RU" sz="2400">
            <a:latin typeface="+mn-lt"/>
            <a:cs typeface="Arial" pitchFamily="34" charset="0"/>
          </a:endParaRPr>
        </a:p>
      </dgm:t>
    </dgm:pt>
    <dgm:pt modelId="{90CBA33A-094E-479D-882B-FFCD8CCB1496}">
      <dgm:prSet custT="1"/>
      <dgm:spPr/>
      <dgm:t>
        <a:bodyPr/>
        <a:lstStyle/>
        <a:p>
          <a:pPr algn="l"/>
          <a:r>
            <a:rPr lang="ru-RU" sz="2400" dirty="0" smtClean="0">
              <a:latin typeface="+mn-lt"/>
              <a:cs typeface="Arial" pitchFamily="34" charset="0"/>
            </a:rPr>
            <a:t>Профилактика правонарушений среди ранее судимых</a:t>
          </a:r>
          <a:endParaRPr lang="ru-RU" sz="2400" dirty="0">
            <a:latin typeface="+mn-lt"/>
            <a:cs typeface="Arial" pitchFamily="34" charset="0"/>
          </a:endParaRPr>
        </a:p>
      </dgm:t>
    </dgm:pt>
    <dgm:pt modelId="{B27DEA8E-8900-4481-97EA-B983CD75F618}" type="parTrans" cxnId="{049E6D3F-5705-4093-8D8A-1901A28F2B72}">
      <dgm:prSet/>
      <dgm:spPr/>
      <dgm:t>
        <a:bodyPr/>
        <a:lstStyle/>
        <a:p>
          <a:pPr algn="l"/>
          <a:endParaRPr lang="ru-RU" sz="2400">
            <a:latin typeface="+mn-lt"/>
            <a:cs typeface="Arial" pitchFamily="34" charset="0"/>
          </a:endParaRPr>
        </a:p>
      </dgm:t>
    </dgm:pt>
    <dgm:pt modelId="{AA3029AF-FE39-4927-8A6B-15DC63DEE6A3}" type="sibTrans" cxnId="{049E6D3F-5705-4093-8D8A-1901A28F2B72}">
      <dgm:prSet/>
      <dgm:spPr/>
      <dgm:t>
        <a:bodyPr/>
        <a:lstStyle/>
        <a:p>
          <a:pPr algn="l"/>
          <a:endParaRPr lang="ru-RU" sz="2400">
            <a:latin typeface="+mn-lt"/>
            <a:cs typeface="Arial" pitchFamily="34" charset="0"/>
          </a:endParaRPr>
        </a:p>
      </dgm:t>
    </dgm:pt>
    <dgm:pt modelId="{4CC31C73-C8EF-499F-B1DD-578D2F7ABD65}" type="pres">
      <dgm:prSet presAssocID="{769ACEAC-7FE9-41D4-996A-88C9CC9D77A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D953E9-5E1A-4B08-A5F7-98D736C6E055}" type="pres">
      <dgm:prSet presAssocID="{90CBA33A-094E-479D-882B-FFCD8CCB1496}" presName="comp" presStyleCnt="0"/>
      <dgm:spPr/>
    </dgm:pt>
    <dgm:pt modelId="{3B7B061E-78DF-42B5-8E2E-688164FA4D9A}" type="pres">
      <dgm:prSet presAssocID="{90CBA33A-094E-479D-882B-FFCD8CCB1496}" presName="box" presStyleLbl="node1" presStyleIdx="0" presStyleCnt="4"/>
      <dgm:spPr/>
      <dgm:t>
        <a:bodyPr/>
        <a:lstStyle/>
        <a:p>
          <a:endParaRPr lang="ru-RU"/>
        </a:p>
      </dgm:t>
    </dgm:pt>
    <dgm:pt modelId="{EB68A70A-B5C5-4097-A90F-F95BDC53D4DE}" type="pres">
      <dgm:prSet presAssocID="{90CBA33A-094E-479D-882B-FFCD8CCB1496}" presName="img" presStyleLbl="fgImgPlace1" presStyleIdx="0" presStyleCnt="4" custScaleX="103295" custScaleY="117019" custLinFactNeighborX="-524" custLinFactNeighborY="-970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2225">
          <a:noFill/>
        </a:ln>
      </dgm:spPr>
      <dgm:t>
        <a:bodyPr/>
        <a:lstStyle/>
        <a:p>
          <a:endParaRPr lang="ru-RU"/>
        </a:p>
      </dgm:t>
    </dgm:pt>
    <dgm:pt modelId="{4EBE432A-B5DF-469B-A9BE-46766613C1C4}" type="pres">
      <dgm:prSet presAssocID="{90CBA33A-094E-479D-882B-FFCD8CCB149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07B30-2BF8-45AB-AD57-20C2DB818EFF}" type="pres">
      <dgm:prSet presAssocID="{AA3029AF-FE39-4927-8A6B-15DC63DEE6A3}" presName="spacer" presStyleCnt="0"/>
      <dgm:spPr/>
    </dgm:pt>
    <dgm:pt modelId="{069B9664-F775-415D-A9B5-D2DEC3B7C197}" type="pres">
      <dgm:prSet presAssocID="{51E8C9A5-1484-4C51-AC77-1B75B0F2AA14}" presName="comp" presStyleCnt="0"/>
      <dgm:spPr/>
      <dgm:t>
        <a:bodyPr/>
        <a:lstStyle/>
        <a:p>
          <a:endParaRPr lang="ru-RU"/>
        </a:p>
      </dgm:t>
    </dgm:pt>
    <dgm:pt modelId="{104A5924-7FC3-4721-8521-2DAC8AF10166}" type="pres">
      <dgm:prSet presAssocID="{51E8C9A5-1484-4C51-AC77-1B75B0F2AA14}" presName="box" presStyleLbl="node1" presStyleIdx="1" presStyleCnt="4"/>
      <dgm:spPr/>
      <dgm:t>
        <a:bodyPr/>
        <a:lstStyle/>
        <a:p>
          <a:endParaRPr lang="ru-RU"/>
        </a:p>
      </dgm:t>
    </dgm:pt>
    <dgm:pt modelId="{B18EBBBB-5784-463B-AC81-1ECEEACCA243}" type="pres">
      <dgm:prSet presAssocID="{51E8C9A5-1484-4C51-AC77-1B75B0F2AA14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22225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B6D8A35E-7BD1-4E4F-9E1D-52885594ED64}" type="pres">
      <dgm:prSet presAssocID="{51E8C9A5-1484-4C51-AC77-1B75B0F2AA1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61AC0-93B3-4F00-89FD-498FA75D93C8}" type="pres">
      <dgm:prSet presAssocID="{9FBE736F-2479-4935-9D07-26A2E3909957}" presName="spacer" presStyleCnt="0"/>
      <dgm:spPr/>
      <dgm:t>
        <a:bodyPr/>
        <a:lstStyle/>
        <a:p>
          <a:endParaRPr lang="ru-RU"/>
        </a:p>
      </dgm:t>
    </dgm:pt>
    <dgm:pt modelId="{FABC18EF-B9CC-42F2-BD62-18F47D2EAA72}" type="pres">
      <dgm:prSet presAssocID="{B925605A-CA9F-49E1-95C3-F002268EBBDE}" presName="comp" presStyleCnt="0"/>
      <dgm:spPr/>
      <dgm:t>
        <a:bodyPr/>
        <a:lstStyle/>
        <a:p>
          <a:endParaRPr lang="ru-RU"/>
        </a:p>
      </dgm:t>
    </dgm:pt>
    <dgm:pt modelId="{FB95C338-43F1-424B-A791-6CC22FAF0852}" type="pres">
      <dgm:prSet presAssocID="{B925605A-CA9F-49E1-95C3-F002268EBBDE}" presName="box" presStyleLbl="node1" presStyleIdx="2" presStyleCnt="4"/>
      <dgm:spPr/>
      <dgm:t>
        <a:bodyPr/>
        <a:lstStyle/>
        <a:p>
          <a:endParaRPr lang="ru-RU"/>
        </a:p>
      </dgm:t>
    </dgm:pt>
    <dgm:pt modelId="{ECBB97A3-6FA6-4EA9-A117-91D8D91A7693}" type="pres">
      <dgm:prSet presAssocID="{B925605A-CA9F-49E1-95C3-F002268EBBDE}" presName="img" presStyleLbl="fgImgPlace1" presStyleIdx="2" presStyleCnt="4" custScaleX="108133" custScaleY="106640" custLinFactNeighborX="-524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19050" cmpd="sng">
          <a:noFill/>
        </a:ln>
      </dgm:spPr>
      <dgm:t>
        <a:bodyPr/>
        <a:lstStyle/>
        <a:p>
          <a:endParaRPr lang="ru-RU"/>
        </a:p>
      </dgm:t>
    </dgm:pt>
    <dgm:pt modelId="{FA52423C-F761-498A-A513-8F185912DCE9}" type="pres">
      <dgm:prSet presAssocID="{B925605A-CA9F-49E1-95C3-F002268EBBD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FE00E-3D20-4E0C-8C3C-6063DD16EFBF}" type="pres">
      <dgm:prSet presAssocID="{A45792CE-EEBF-4E15-9C92-6272584D39ED}" presName="spacer" presStyleCnt="0"/>
      <dgm:spPr/>
      <dgm:t>
        <a:bodyPr/>
        <a:lstStyle/>
        <a:p>
          <a:endParaRPr lang="ru-RU"/>
        </a:p>
      </dgm:t>
    </dgm:pt>
    <dgm:pt modelId="{46EE7833-80AF-4150-A658-A7D8F91D1648}" type="pres">
      <dgm:prSet presAssocID="{711A08FA-3F53-4DD9-8C2D-F362B1181655}" presName="comp" presStyleCnt="0"/>
      <dgm:spPr/>
      <dgm:t>
        <a:bodyPr/>
        <a:lstStyle/>
        <a:p>
          <a:endParaRPr lang="ru-RU"/>
        </a:p>
      </dgm:t>
    </dgm:pt>
    <dgm:pt modelId="{3258AFEE-66C4-4F1A-AE1F-9D95C7D72B8B}" type="pres">
      <dgm:prSet presAssocID="{711A08FA-3F53-4DD9-8C2D-F362B1181655}" presName="box" presStyleLbl="node1" presStyleIdx="3" presStyleCnt="4"/>
      <dgm:spPr/>
      <dgm:t>
        <a:bodyPr/>
        <a:lstStyle/>
        <a:p>
          <a:endParaRPr lang="ru-RU"/>
        </a:p>
      </dgm:t>
    </dgm:pt>
    <dgm:pt modelId="{42EECF49-CAF6-4422-BD15-28BB365FEB96}" type="pres">
      <dgm:prSet presAssocID="{711A08FA-3F53-4DD9-8C2D-F362B1181655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22225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F4AF60DC-0E67-463A-BBB0-8F2510F69DCA}" type="pres">
      <dgm:prSet presAssocID="{711A08FA-3F53-4DD9-8C2D-F362B118165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9E6D3F-5705-4093-8D8A-1901A28F2B72}" srcId="{769ACEAC-7FE9-41D4-996A-88C9CC9D77AD}" destId="{90CBA33A-094E-479D-882B-FFCD8CCB1496}" srcOrd="0" destOrd="0" parTransId="{B27DEA8E-8900-4481-97EA-B983CD75F618}" sibTransId="{AA3029AF-FE39-4927-8A6B-15DC63DEE6A3}"/>
    <dgm:cxn modelId="{11B84217-A203-4E57-A39D-46D0FFF163AA}" type="presOf" srcId="{51E8C9A5-1484-4C51-AC77-1B75B0F2AA14}" destId="{104A5924-7FC3-4721-8521-2DAC8AF10166}" srcOrd="0" destOrd="0" presId="urn:microsoft.com/office/officeart/2005/8/layout/vList4#1"/>
    <dgm:cxn modelId="{3D39961D-C523-4AB6-88A6-7F0E4CFE452B}" type="presOf" srcId="{B925605A-CA9F-49E1-95C3-F002268EBBDE}" destId="{FB95C338-43F1-424B-A791-6CC22FAF0852}" srcOrd="0" destOrd="0" presId="urn:microsoft.com/office/officeart/2005/8/layout/vList4#1"/>
    <dgm:cxn modelId="{7C60D35F-7D4E-4910-858C-5F6F92185762}" type="presOf" srcId="{90CBA33A-094E-479D-882B-FFCD8CCB1496}" destId="{3B7B061E-78DF-42B5-8E2E-688164FA4D9A}" srcOrd="0" destOrd="0" presId="urn:microsoft.com/office/officeart/2005/8/layout/vList4#1"/>
    <dgm:cxn modelId="{056DE850-0421-4BF3-A177-94DE9641B597}" type="presOf" srcId="{711A08FA-3F53-4DD9-8C2D-F362B1181655}" destId="{3258AFEE-66C4-4F1A-AE1F-9D95C7D72B8B}" srcOrd="0" destOrd="0" presId="urn:microsoft.com/office/officeart/2005/8/layout/vList4#1"/>
    <dgm:cxn modelId="{64543476-F411-41B0-9DF5-BDE5CFB5B2F1}" type="presOf" srcId="{51E8C9A5-1484-4C51-AC77-1B75B0F2AA14}" destId="{B6D8A35E-7BD1-4E4F-9E1D-52885594ED64}" srcOrd="1" destOrd="0" presId="urn:microsoft.com/office/officeart/2005/8/layout/vList4#1"/>
    <dgm:cxn modelId="{64B168E0-BD8A-4139-B0C4-DEBBABB204AB}" type="presOf" srcId="{711A08FA-3F53-4DD9-8C2D-F362B1181655}" destId="{F4AF60DC-0E67-463A-BBB0-8F2510F69DCA}" srcOrd="1" destOrd="0" presId="urn:microsoft.com/office/officeart/2005/8/layout/vList4#1"/>
    <dgm:cxn modelId="{616CBC40-6E01-40D7-AABD-F9ACB8C87782}" type="presOf" srcId="{90CBA33A-094E-479D-882B-FFCD8CCB1496}" destId="{4EBE432A-B5DF-469B-A9BE-46766613C1C4}" srcOrd="1" destOrd="0" presId="urn:microsoft.com/office/officeart/2005/8/layout/vList4#1"/>
    <dgm:cxn modelId="{35E8FFA3-9D26-47D0-88DB-C00E3F594FC2}" type="presOf" srcId="{769ACEAC-7FE9-41D4-996A-88C9CC9D77AD}" destId="{4CC31C73-C8EF-499F-B1DD-578D2F7ABD65}" srcOrd="0" destOrd="0" presId="urn:microsoft.com/office/officeart/2005/8/layout/vList4#1"/>
    <dgm:cxn modelId="{2BF9D7D5-F73A-49F5-8E08-4DA879B218DD}" srcId="{769ACEAC-7FE9-41D4-996A-88C9CC9D77AD}" destId="{51E8C9A5-1484-4C51-AC77-1B75B0F2AA14}" srcOrd="1" destOrd="0" parTransId="{1B906C55-F6A9-478D-AE3C-13C95295AB4F}" sibTransId="{9FBE736F-2479-4935-9D07-26A2E3909957}"/>
    <dgm:cxn modelId="{939758E7-6CF1-4800-882E-E3D0DAFB2395}" type="presOf" srcId="{B925605A-CA9F-49E1-95C3-F002268EBBDE}" destId="{FA52423C-F761-498A-A513-8F185912DCE9}" srcOrd="1" destOrd="0" presId="urn:microsoft.com/office/officeart/2005/8/layout/vList4#1"/>
    <dgm:cxn modelId="{130898C7-00BC-407F-9DCB-42B9CBB95924}" srcId="{769ACEAC-7FE9-41D4-996A-88C9CC9D77AD}" destId="{711A08FA-3F53-4DD9-8C2D-F362B1181655}" srcOrd="3" destOrd="0" parTransId="{2680998B-040C-4BA7-8917-14C8ADA1D392}" sibTransId="{ADD1EC21-41FA-4A5E-84B1-E705C2F69796}"/>
    <dgm:cxn modelId="{ED5B8CD9-9286-458A-A11C-5B46F4A0CE65}" srcId="{769ACEAC-7FE9-41D4-996A-88C9CC9D77AD}" destId="{B925605A-CA9F-49E1-95C3-F002268EBBDE}" srcOrd="2" destOrd="0" parTransId="{E22451BA-70D6-43E5-871D-361C0F066628}" sibTransId="{A45792CE-EEBF-4E15-9C92-6272584D39ED}"/>
    <dgm:cxn modelId="{1A5F5AE5-A64B-4CFF-8BCA-E351F728BF48}" type="presParOf" srcId="{4CC31C73-C8EF-499F-B1DD-578D2F7ABD65}" destId="{2AD953E9-5E1A-4B08-A5F7-98D736C6E055}" srcOrd="0" destOrd="0" presId="urn:microsoft.com/office/officeart/2005/8/layout/vList4#1"/>
    <dgm:cxn modelId="{CC2D6D38-3BBB-4F7D-8B19-99C0C45C6C54}" type="presParOf" srcId="{2AD953E9-5E1A-4B08-A5F7-98D736C6E055}" destId="{3B7B061E-78DF-42B5-8E2E-688164FA4D9A}" srcOrd="0" destOrd="0" presId="urn:microsoft.com/office/officeart/2005/8/layout/vList4#1"/>
    <dgm:cxn modelId="{E9983FD3-C95A-4FA4-9D3F-F622BC792557}" type="presParOf" srcId="{2AD953E9-5E1A-4B08-A5F7-98D736C6E055}" destId="{EB68A70A-B5C5-4097-A90F-F95BDC53D4DE}" srcOrd="1" destOrd="0" presId="urn:microsoft.com/office/officeart/2005/8/layout/vList4#1"/>
    <dgm:cxn modelId="{D6E549E0-C2C0-4084-B2C0-E0D3B5B97A45}" type="presParOf" srcId="{2AD953E9-5E1A-4B08-A5F7-98D736C6E055}" destId="{4EBE432A-B5DF-469B-A9BE-46766613C1C4}" srcOrd="2" destOrd="0" presId="urn:microsoft.com/office/officeart/2005/8/layout/vList4#1"/>
    <dgm:cxn modelId="{23AAA598-EC4E-4C48-8221-BE9A86218119}" type="presParOf" srcId="{4CC31C73-C8EF-499F-B1DD-578D2F7ABD65}" destId="{29107B30-2BF8-45AB-AD57-20C2DB818EFF}" srcOrd="1" destOrd="0" presId="urn:microsoft.com/office/officeart/2005/8/layout/vList4#1"/>
    <dgm:cxn modelId="{5B774A4A-C223-481C-A4C0-170F905512FC}" type="presParOf" srcId="{4CC31C73-C8EF-499F-B1DD-578D2F7ABD65}" destId="{069B9664-F775-415D-A9B5-D2DEC3B7C197}" srcOrd="2" destOrd="0" presId="urn:microsoft.com/office/officeart/2005/8/layout/vList4#1"/>
    <dgm:cxn modelId="{0B8AD95A-3B79-4A68-9E72-480F1E2C1BAD}" type="presParOf" srcId="{069B9664-F775-415D-A9B5-D2DEC3B7C197}" destId="{104A5924-7FC3-4721-8521-2DAC8AF10166}" srcOrd="0" destOrd="0" presId="urn:microsoft.com/office/officeart/2005/8/layout/vList4#1"/>
    <dgm:cxn modelId="{0E9274A5-8E6C-44B5-908C-A199B97ED9B2}" type="presParOf" srcId="{069B9664-F775-415D-A9B5-D2DEC3B7C197}" destId="{B18EBBBB-5784-463B-AC81-1ECEEACCA243}" srcOrd="1" destOrd="0" presId="urn:microsoft.com/office/officeart/2005/8/layout/vList4#1"/>
    <dgm:cxn modelId="{485A1F26-B585-45E1-8923-235666900AC0}" type="presParOf" srcId="{069B9664-F775-415D-A9B5-D2DEC3B7C197}" destId="{B6D8A35E-7BD1-4E4F-9E1D-52885594ED64}" srcOrd="2" destOrd="0" presId="urn:microsoft.com/office/officeart/2005/8/layout/vList4#1"/>
    <dgm:cxn modelId="{242CECDC-4E2F-4AF6-B109-580063A3D14B}" type="presParOf" srcId="{4CC31C73-C8EF-499F-B1DD-578D2F7ABD65}" destId="{08E61AC0-93B3-4F00-89FD-498FA75D93C8}" srcOrd="3" destOrd="0" presId="urn:microsoft.com/office/officeart/2005/8/layout/vList4#1"/>
    <dgm:cxn modelId="{4F0A3EDC-41D6-40F5-9F73-CADA1A129CDF}" type="presParOf" srcId="{4CC31C73-C8EF-499F-B1DD-578D2F7ABD65}" destId="{FABC18EF-B9CC-42F2-BD62-18F47D2EAA72}" srcOrd="4" destOrd="0" presId="urn:microsoft.com/office/officeart/2005/8/layout/vList4#1"/>
    <dgm:cxn modelId="{4C80C62E-B5CC-480A-8A15-640394904B13}" type="presParOf" srcId="{FABC18EF-B9CC-42F2-BD62-18F47D2EAA72}" destId="{FB95C338-43F1-424B-A791-6CC22FAF0852}" srcOrd="0" destOrd="0" presId="urn:microsoft.com/office/officeart/2005/8/layout/vList4#1"/>
    <dgm:cxn modelId="{2D60DFF9-54EA-41DF-AA57-5420788987DC}" type="presParOf" srcId="{FABC18EF-B9CC-42F2-BD62-18F47D2EAA72}" destId="{ECBB97A3-6FA6-4EA9-A117-91D8D91A7693}" srcOrd="1" destOrd="0" presId="urn:microsoft.com/office/officeart/2005/8/layout/vList4#1"/>
    <dgm:cxn modelId="{3E57F513-C2A0-484A-AB0E-EDF30E92ED25}" type="presParOf" srcId="{FABC18EF-B9CC-42F2-BD62-18F47D2EAA72}" destId="{FA52423C-F761-498A-A513-8F185912DCE9}" srcOrd="2" destOrd="0" presId="urn:microsoft.com/office/officeart/2005/8/layout/vList4#1"/>
    <dgm:cxn modelId="{F64B0948-5B90-4D0A-AE46-263584C18812}" type="presParOf" srcId="{4CC31C73-C8EF-499F-B1DD-578D2F7ABD65}" destId="{685FE00E-3D20-4E0C-8C3C-6063DD16EFBF}" srcOrd="5" destOrd="0" presId="urn:microsoft.com/office/officeart/2005/8/layout/vList4#1"/>
    <dgm:cxn modelId="{E12585A0-723B-4F9E-9C27-EE10A94D7362}" type="presParOf" srcId="{4CC31C73-C8EF-499F-B1DD-578D2F7ABD65}" destId="{46EE7833-80AF-4150-A658-A7D8F91D1648}" srcOrd="6" destOrd="0" presId="urn:microsoft.com/office/officeart/2005/8/layout/vList4#1"/>
    <dgm:cxn modelId="{F48DBA73-524F-4F7F-A20B-C4FDAB42B1CC}" type="presParOf" srcId="{46EE7833-80AF-4150-A658-A7D8F91D1648}" destId="{3258AFEE-66C4-4F1A-AE1F-9D95C7D72B8B}" srcOrd="0" destOrd="0" presId="urn:microsoft.com/office/officeart/2005/8/layout/vList4#1"/>
    <dgm:cxn modelId="{B9B4E942-7071-4831-A49B-A1AEB5617D35}" type="presParOf" srcId="{46EE7833-80AF-4150-A658-A7D8F91D1648}" destId="{42EECF49-CAF6-4422-BD15-28BB365FEB96}" srcOrd="1" destOrd="0" presId="urn:microsoft.com/office/officeart/2005/8/layout/vList4#1"/>
    <dgm:cxn modelId="{E4ABC574-7E1B-4742-8E53-08E4824CC53A}" type="presParOf" srcId="{46EE7833-80AF-4150-A658-A7D8F91D1648}" destId="{F4AF60DC-0E67-463A-BBB0-8F2510F69DCA}" srcOrd="2" destOrd="0" presId="urn:microsoft.com/office/officeart/2005/8/layout/vList4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gi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0.23437</cdr:x>
      <cdr:y>0.02083</cdr:y>
    </cdr:from>
    <cdr:to>
      <cdr:x>0.78906</cdr:x>
      <cdr:y>0.15123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09" y="142852"/>
          <a:ext cx="5072097" cy="894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2000" b="1" dirty="0">
              <a:latin typeface="Arial" pitchFamily="34" charset="0"/>
              <a:cs typeface="Arial" pitchFamily="34" charset="0"/>
            </a:rPr>
            <a:t>ДИНАМИКА</a:t>
          </a:r>
        </a:p>
        <a:p xmlns:a="http://schemas.openxmlformats.org/drawingml/2006/main">
          <a:pPr algn="ctr"/>
          <a:r>
            <a:rPr lang="ru-RU" sz="2000" b="1" dirty="0">
              <a:latin typeface="Arial" pitchFamily="34" charset="0"/>
              <a:cs typeface="Arial" pitchFamily="34" charset="0"/>
            </a:rPr>
            <a:t>зарегистрированных преступлений </a:t>
          </a:r>
          <a:endParaRPr lang="ru-RU" sz="200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r>
            <a:rPr lang="ru-RU" sz="2000" b="1" dirty="0" smtClean="0">
              <a:latin typeface="Arial" pitchFamily="34" charset="0"/>
              <a:cs typeface="Arial" pitchFamily="34" charset="0"/>
            </a:rPr>
            <a:t>за 10 месяцев 2011 </a:t>
          </a:r>
          <a:r>
            <a:rPr lang="ru-RU" sz="2000" b="1" dirty="0">
              <a:latin typeface="Arial" pitchFamily="34" charset="0"/>
              <a:cs typeface="Arial" pitchFamily="34" charset="0"/>
            </a:rPr>
            <a:t>- 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2012 г.г.</a:t>
          </a:r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0.16406</cdr:x>
      <cdr:y>0.0625</cdr:y>
    </cdr:from>
    <cdr:to>
      <cdr:x>0.875</cdr:x>
      <cdr:y>0.125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00167" y="428604"/>
          <a:ext cx="650085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Arial" pitchFamily="34" charset="0"/>
              <a:cs typeface="Arial" pitchFamily="34" charset="0"/>
            </a:rPr>
            <a:t>СТРУКТУРА ОБЩЕУГОЛОВНОЙ ПРЕСТУПНОСТИ</a:t>
          </a:r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0.21875</cdr:x>
      <cdr:y>0.02083</cdr:y>
    </cdr:from>
    <cdr:to>
      <cdr:x>0.8125</cdr:x>
      <cdr:y>0.16893</cdr:y>
    </cdr:to>
    <cdr:sp macro="" textlink="">
      <cdr:nvSpPr>
        <cdr:cNvPr id="2" name="Text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00233" y="142852"/>
          <a:ext cx="5429287" cy="10156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2000" b="1" dirty="0">
              <a:latin typeface="Arial" pitchFamily="34" charset="0"/>
              <a:cs typeface="Arial" pitchFamily="34" charset="0"/>
            </a:rPr>
            <a:t>ДИНАМИКА</a:t>
          </a:r>
        </a:p>
        <a:p xmlns:a="http://schemas.openxmlformats.org/drawingml/2006/main">
          <a:pPr algn="ctr"/>
          <a:r>
            <a:rPr lang="ru-RU" sz="2000" b="1" dirty="0">
              <a:latin typeface="Arial" pitchFamily="34" charset="0"/>
              <a:cs typeface="Arial" pitchFamily="34" charset="0"/>
            </a:rPr>
            <a:t>выявленных</a:t>
          </a:r>
          <a:r>
            <a:rPr lang="ru-RU" sz="2000" b="1" baseline="0" dirty="0">
              <a:latin typeface="Arial" pitchFamily="34" charset="0"/>
              <a:cs typeface="Arial" pitchFamily="34" charset="0"/>
            </a:rPr>
            <a:t> наркопреступлений, </a:t>
          </a:r>
        </a:p>
        <a:p xmlns:a="http://schemas.openxmlformats.org/drawingml/2006/main">
          <a:pPr algn="ctr"/>
          <a:r>
            <a:rPr lang="ru-RU" sz="2000" b="1" baseline="0" dirty="0">
              <a:latin typeface="Arial" pitchFamily="34" charset="0"/>
              <a:cs typeface="Arial" pitchFamily="34" charset="0"/>
            </a:rPr>
            <a:t>в т.ч. сбыта за </a:t>
          </a:r>
          <a:r>
            <a:rPr lang="ru-RU" sz="2000" b="1" baseline="0" dirty="0" smtClean="0">
              <a:latin typeface="Arial" pitchFamily="34" charset="0"/>
              <a:cs typeface="Arial" pitchFamily="34" charset="0"/>
            </a:rPr>
            <a:t>10 месяцев 2010 </a:t>
          </a:r>
          <a:r>
            <a:rPr lang="ru-RU" sz="2000" b="1" baseline="0" dirty="0">
              <a:latin typeface="Arial" pitchFamily="34" charset="0"/>
              <a:cs typeface="Arial" pitchFamily="34" charset="0"/>
            </a:rPr>
            <a:t>- </a:t>
          </a:r>
          <a:r>
            <a:rPr lang="ru-RU" sz="2000" b="1" baseline="0" dirty="0" smtClean="0">
              <a:latin typeface="Arial" pitchFamily="34" charset="0"/>
              <a:cs typeface="Arial" pitchFamily="34" charset="0"/>
            </a:rPr>
            <a:t>2012 г.г.</a:t>
          </a:r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0.02343</cdr:x>
      <cdr:y>0.79167</cdr:y>
    </cdr:from>
    <cdr:to>
      <cdr:x>0.97349</cdr:x>
      <cdr:y>0.96151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14283" y="5429264"/>
          <a:ext cx="8687349" cy="11647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marL="355600" indent="-355600" algn="just">
            <a:spcBef>
              <a:spcPts val="600"/>
            </a:spcBef>
            <a:spcAft>
              <a:spcPts val="6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ru-RU" sz="1600" dirty="0">
              <a:latin typeface="Arial" pitchFamily="34" charset="0"/>
              <a:cs typeface="Arial" pitchFamily="34" charset="0"/>
            </a:rPr>
            <a:t>Изъято 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около 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24 </a:t>
          </a:r>
          <a:r>
            <a:rPr lang="ru-RU" sz="1600" b="1" dirty="0">
              <a:latin typeface="Arial" pitchFamily="34" charset="0"/>
              <a:cs typeface="Arial" pitchFamily="34" charset="0"/>
            </a:rPr>
            <a:t>тонн </a:t>
          </a:r>
          <a:r>
            <a:rPr lang="ru-RU" sz="1600" dirty="0">
              <a:latin typeface="Arial" pitchFamily="34" charset="0"/>
              <a:cs typeface="Arial" pitchFamily="34" charset="0"/>
            </a:rPr>
            <a:t>наркотиков </a:t>
          </a:r>
          <a:r>
            <a:rPr lang="ru-RU" sz="1600" i="1" dirty="0" smtClean="0">
              <a:latin typeface="Arial" pitchFamily="34" charset="0"/>
              <a:cs typeface="Arial" pitchFamily="34" charset="0"/>
            </a:rPr>
            <a:t>(+5,1%,)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1600" dirty="0">
              <a:latin typeface="Arial" pitchFamily="34" charset="0"/>
              <a:cs typeface="Arial" pitchFamily="34" charset="0"/>
            </a:rPr>
            <a:t>в том числе 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103,1 </a:t>
          </a:r>
          <a:r>
            <a:rPr lang="ru-RU" sz="1600" b="1" dirty="0">
              <a:latin typeface="Arial" pitchFamily="34" charset="0"/>
              <a:cs typeface="Arial" pitchFamily="34" charset="0"/>
            </a:rPr>
            <a:t>кг</a:t>
          </a:r>
          <a:r>
            <a:rPr lang="ru-RU" sz="16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>
              <a:latin typeface="Arial" pitchFamily="34" charset="0"/>
              <a:cs typeface="Arial" pitchFamily="34" charset="0"/>
            </a:rPr>
            <a:t>героина </a:t>
          </a:r>
          <a:r>
            <a:rPr lang="ru-RU" sz="1600" i="1" dirty="0" smtClean="0">
              <a:latin typeface="Arial" pitchFamily="34" charset="0"/>
              <a:cs typeface="Arial" pitchFamily="34" charset="0"/>
            </a:rPr>
            <a:t>(+7,1%).</a:t>
          </a:r>
          <a:endParaRPr lang="ru-RU" sz="1600" i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 marL="355600" indent="-355600" algn="just">
            <a:spcBef>
              <a:spcPts val="600"/>
            </a:spcBef>
            <a:spcAft>
              <a:spcPts val="6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ru-RU" sz="1600" dirty="0" smtClean="0">
              <a:latin typeface="Arial" pitchFamily="34" charset="0"/>
              <a:cs typeface="Arial" pitchFamily="34" charset="0"/>
            </a:rPr>
            <a:t>Пресечена деятельность 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10 </a:t>
          </a:r>
          <a:r>
            <a:rPr lang="ru-RU" sz="1600" b="1" dirty="0">
              <a:latin typeface="Arial" pitchFamily="34" charset="0"/>
              <a:cs typeface="Arial" pitchFamily="34" charset="0"/>
            </a:rPr>
            <a:t>организованных преступных групп</a:t>
          </a:r>
          <a:r>
            <a:rPr lang="ru-RU" sz="1600" dirty="0">
              <a:latin typeface="Arial" pitchFamily="34" charset="0"/>
              <a:cs typeface="Arial" pitchFamily="34" charset="0"/>
            </a:rPr>
            <a:t>, которыми 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совершено 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51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наркопреступление</a:t>
          </a:r>
          <a:r>
            <a:rPr lang="ru-RU" sz="1600" b="1" dirty="0">
              <a:latin typeface="Arial" pitchFamily="34" charset="0"/>
              <a:cs typeface="Arial" pitchFamily="34" charset="0"/>
            </a:rPr>
            <a:t>.</a:t>
          </a:r>
          <a:r>
            <a:rPr lang="ru-RU" sz="1600" dirty="0">
              <a:latin typeface="Arial" pitchFamily="34" charset="0"/>
              <a:cs typeface="Arial" pitchFamily="34" charset="0"/>
            </a:rPr>
            <a:t> Пресечено </a:t>
          </a:r>
          <a:r>
            <a:rPr lang="ru-RU" sz="1600" b="1" dirty="0">
              <a:latin typeface="Arial" pitchFamily="34" charset="0"/>
              <a:cs typeface="Arial" pitchFamily="34" charset="0"/>
            </a:rPr>
            <a:t>160 фактов 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особо крупных </a:t>
          </a:r>
          <a:r>
            <a:rPr lang="ru-RU" sz="1600" b="1" dirty="0">
              <a:latin typeface="Arial" pitchFamily="34" charset="0"/>
              <a:cs typeface="Arial" pitchFamily="34" charset="0"/>
            </a:rPr>
            <a:t>поставок</a:t>
          </a:r>
          <a:r>
            <a:rPr lang="ru-RU" sz="1600" dirty="0">
              <a:latin typeface="Arial" pitchFamily="34" charset="0"/>
              <a:cs typeface="Arial" pitchFamily="34" charset="0"/>
            </a:rPr>
            <a:t> героина, марихуаны и гашиша.   </a:t>
          </a:r>
        </a:p>
        <a:p xmlns:a="http://schemas.openxmlformats.org/drawingml/2006/main">
          <a:pPr algn="just">
            <a:buFontTx/>
            <a:buBlip>
              <a:blip xmlns:r="http://schemas.openxmlformats.org/officeDocument/2006/relationships" r:embed="rId1"/>
            </a:buBlip>
          </a:pPr>
          <a:endParaRPr lang="ru-RU" sz="16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0.14844</cdr:x>
      <cdr:y>0.02083</cdr:y>
    </cdr:from>
    <cdr:to>
      <cdr:x>0.87378</cdr:x>
      <cdr:y>0.16587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57290" y="142852"/>
          <a:ext cx="6632600" cy="994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2000" b="1" dirty="0">
              <a:latin typeface="Arial" pitchFamily="34" charset="0"/>
              <a:cs typeface="Arial" pitchFamily="34" charset="0"/>
            </a:rPr>
            <a:t>ДИНАМИКА</a:t>
          </a:r>
        </a:p>
        <a:p xmlns:a="http://schemas.openxmlformats.org/drawingml/2006/main">
          <a:pPr algn="ctr"/>
          <a:r>
            <a:rPr lang="ru-RU" sz="2000" b="1" dirty="0">
              <a:latin typeface="Arial" pitchFamily="34" charset="0"/>
              <a:cs typeface="Arial" pitchFamily="34" charset="0"/>
            </a:rPr>
            <a:t>зарегистрированных</a:t>
          </a:r>
          <a:r>
            <a:rPr lang="ru-RU" sz="2000" b="1" baseline="0" dirty="0">
              <a:latin typeface="Arial" pitchFamily="34" charset="0"/>
              <a:cs typeface="Arial" pitchFamily="34" charset="0"/>
            </a:rPr>
            <a:t> ДТП, погибших и раненных </a:t>
          </a:r>
        </a:p>
        <a:p xmlns:a="http://schemas.openxmlformats.org/drawingml/2006/main">
          <a:pPr algn="ctr"/>
          <a:r>
            <a:rPr lang="ru-RU" sz="2000" b="1" baseline="0" dirty="0">
              <a:latin typeface="Arial" pitchFamily="34" charset="0"/>
              <a:cs typeface="Arial" pitchFamily="34" charset="0"/>
            </a:rPr>
            <a:t>в них граждан за </a:t>
          </a:r>
          <a:r>
            <a:rPr lang="ru-RU" sz="2000" b="1" baseline="0" dirty="0" smtClean="0">
              <a:latin typeface="Arial" pitchFamily="34" charset="0"/>
              <a:cs typeface="Arial" pitchFamily="34" charset="0"/>
            </a:rPr>
            <a:t>10 месяцев 2011 </a:t>
          </a:r>
          <a:r>
            <a:rPr lang="ru-RU" sz="2000" b="1" baseline="0" dirty="0">
              <a:latin typeface="Arial" pitchFamily="34" charset="0"/>
              <a:cs typeface="Arial" pitchFamily="34" charset="0"/>
            </a:rPr>
            <a:t>- </a:t>
          </a:r>
          <a:r>
            <a:rPr lang="ru-RU" sz="2000" b="1" baseline="0" dirty="0" smtClean="0">
              <a:latin typeface="Arial" pitchFamily="34" charset="0"/>
              <a:cs typeface="Arial" pitchFamily="34" charset="0"/>
            </a:rPr>
            <a:t>2012 г.г.</a:t>
          </a:r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0.04687</cdr:x>
      <cdr:y>0.86459</cdr:y>
    </cdr:from>
    <cdr:to>
      <cdr:x>0.96094</cdr:x>
      <cdr:y>0.97022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28579" y="5002910"/>
          <a:ext cx="8358256" cy="611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just">
            <a:tabLst>
              <a:tab pos="450850" algn="l"/>
            </a:tabLst>
          </a:pPr>
          <a:r>
            <a:rPr lang="ru-RU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	</a:t>
          </a:r>
          <a:r>
            <a:rPr lang="ru-RU" sz="17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В 2012 году </a:t>
          </a:r>
          <a:r>
            <a:rPr lang="ru-RU" sz="1700" b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автопарк</a:t>
          </a:r>
          <a:r>
            <a:rPr lang="ru-RU" sz="17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 страны составил </a:t>
          </a:r>
          <a:r>
            <a:rPr lang="ru-RU" sz="1700" b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3 млн. 647</a:t>
          </a:r>
          <a:r>
            <a:rPr lang="ru-RU" sz="17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 тыс. автомашин, в </a:t>
          </a:r>
          <a:r>
            <a:rPr lang="ru-RU" sz="1700" b="1" dirty="0" err="1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г.Алматы</a:t>
          </a:r>
          <a:r>
            <a:rPr lang="ru-RU" sz="17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 – 507,6 тыс. ед.</a:t>
          </a:r>
          <a:r>
            <a:rPr lang="ru-RU" sz="1700" i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,</a:t>
          </a:r>
          <a:r>
            <a:rPr lang="ru-RU" sz="17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 в </a:t>
          </a:r>
          <a:r>
            <a:rPr lang="ru-RU" sz="1700" b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г.Астане</a:t>
          </a:r>
          <a:r>
            <a:rPr lang="ru-RU" sz="17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 - 203,6 тыс. ед. </a:t>
          </a:r>
        </a:p>
        <a:p xmlns:a="http://schemas.openxmlformats.org/drawingml/2006/main">
          <a:pPr algn="just">
            <a:tabLst>
              <a:tab pos="450850" algn="l"/>
            </a:tabLst>
          </a:pPr>
          <a:endParaRPr lang="ru-RU" sz="17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0.22656</cdr:x>
      <cdr:y>0.02083</cdr:y>
    </cdr:from>
    <cdr:to>
      <cdr:x>0.80749</cdr:x>
      <cdr:y>0.17395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71671" y="142852"/>
          <a:ext cx="5312024" cy="1050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2000" b="1" dirty="0">
              <a:latin typeface="Arial" pitchFamily="34" charset="0"/>
              <a:cs typeface="Arial" pitchFamily="34" charset="0"/>
            </a:rPr>
            <a:t>ДИНАМИКА</a:t>
          </a:r>
        </a:p>
        <a:p xmlns:a="http://schemas.openxmlformats.org/drawingml/2006/main">
          <a:pPr algn="ctr"/>
          <a:r>
            <a:rPr lang="ru-RU" sz="2000" b="1" dirty="0">
              <a:latin typeface="Arial" pitchFamily="34" charset="0"/>
              <a:cs typeface="Arial" pitchFamily="34" charset="0"/>
            </a:rPr>
            <a:t>внешней миграции </a:t>
          </a:r>
          <a:endParaRPr lang="ru-RU" sz="200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r>
            <a:rPr lang="ru-RU" sz="2000" b="1" dirty="0" smtClean="0">
              <a:latin typeface="Arial" pitchFamily="34" charset="0"/>
              <a:cs typeface="Arial" pitchFamily="34" charset="0"/>
            </a:rPr>
            <a:t>за 10 месяцев 2011 </a:t>
          </a:r>
          <a:r>
            <a:rPr lang="ru-RU" sz="2000" b="1" dirty="0">
              <a:latin typeface="Arial" pitchFamily="34" charset="0"/>
              <a:cs typeface="Arial" pitchFamily="34" charset="0"/>
            </a:rPr>
            <a:t>- 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2012 г.г.</a:t>
          </a:r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0.05468</cdr:x>
      <cdr:y>0.72917</cdr:y>
    </cdr:from>
    <cdr:to>
      <cdr:x>0.32059</cdr:x>
      <cdr:y>0.8389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0035" y="5000635"/>
          <a:ext cx="2431482" cy="752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>
              <a:latin typeface="Arial" pitchFamily="34" charset="0"/>
              <a:cs typeface="Arial" pitchFamily="34" charset="0"/>
            </a:rPr>
            <a:t>количество прибывших иностранцев</a:t>
          </a:r>
        </a:p>
      </cdr:txBody>
    </cdr:sp>
  </cdr:relSizeAnchor>
  <cdr:relSizeAnchor xmlns:cdr="http://schemas.openxmlformats.org/drawingml/2006/chartDrawing">
    <cdr:from>
      <cdr:x>0.32812</cdr:x>
      <cdr:y>0.72917</cdr:y>
    </cdr:from>
    <cdr:to>
      <cdr:x>0.67187</cdr:x>
      <cdr:y>0.91429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000365" y="5000635"/>
          <a:ext cx="3143250" cy="1269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>
              <a:latin typeface="Arial" pitchFamily="34" charset="0"/>
              <a:cs typeface="Arial" pitchFamily="34" charset="0"/>
            </a:rPr>
            <a:t>количество иностранцев, привлеченных к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адм</a:t>
          </a:r>
          <a:r>
            <a:rPr lang="ru-RU" sz="1600" b="1" dirty="0">
              <a:latin typeface="Arial" pitchFamily="34" charset="0"/>
              <a:cs typeface="Arial" pitchFamily="34" charset="0"/>
            </a:rPr>
            <a:t>. ответственности за нарушения миграционного законодательства</a:t>
          </a:r>
        </a:p>
      </cdr:txBody>
    </cdr:sp>
  </cdr:relSizeAnchor>
  <cdr:relSizeAnchor xmlns:cdr="http://schemas.openxmlformats.org/drawingml/2006/chartDrawing">
    <cdr:from>
      <cdr:x>0.69531</cdr:x>
      <cdr:y>0.72917</cdr:y>
    </cdr:from>
    <cdr:to>
      <cdr:x>0.92877</cdr:x>
      <cdr:y>0.81044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357951" y="5000635"/>
          <a:ext cx="2134759" cy="557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>
              <a:latin typeface="Arial" pitchFamily="34" charset="0"/>
              <a:cs typeface="Arial" pitchFamily="34" charset="0"/>
            </a:rPr>
            <a:t>выдворено за</a:t>
          </a:r>
          <a:r>
            <a:rPr lang="ru-RU" sz="1600" b="1" baseline="0" dirty="0">
              <a:latin typeface="Arial" pitchFamily="34" charset="0"/>
              <a:cs typeface="Arial" pitchFamily="34" charset="0"/>
            </a:rPr>
            <a:t> пределы страны</a:t>
          </a:r>
          <a:endParaRPr lang="ru-RU" sz="16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61481" cy="498951"/>
          </a:xfrm>
          <a:prstGeom prst="rect">
            <a:avLst/>
          </a:prstGeom>
        </p:spPr>
        <p:txBody>
          <a:bodyPr vert="horz" lIns="91915" tIns="45958" rIns="91915" bIns="4595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126" y="1"/>
            <a:ext cx="2961481" cy="498951"/>
          </a:xfrm>
          <a:prstGeom prst="rect">
            <a:avLst/>
          </a:prstGeom>
        </p:spPr>
        <p:txBody>
          <a:bodyPr vert="horz" lIns="91915" tIns="45958" rIns="91915" bIns="4595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F9DCE9-F5EA-4B72-AD19-08F135E8108D}" type="datetimeFigureOut">
              <a:rPr lang="ru-RU"/>
              <a:pPr>
                <a:defRPr/>
              </a:pPr>
              <a:t>18.11.2012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89512" cy="3741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15" tIns="45958" rIns="91915" bIns="45958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3420" y="4740038"/>
            <a:ext cx="5467350" cy="4490561"/>
          </a:xfrm>
          <a:prstGeom prst="rect">
            <a:avLst/>
          </a:prstGeom>
        </p:spPr>
        <p:txBody>
          <a:bodyPr vert="horz" lIns="91915" tIns="45958" rIns="91915" bIns="4595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78343"/>
            <a:ext cx="2961481" cy="498951"/>
          </a:xfrm>
          <a:prstGeom prst="rect">
            <a:avLst/>
          </a:prstGeom>
        </p:spPr>
        <p:txBody>
          <a:bodyPr vert="horz" lIns="91915" tIns="45958" rIns="91915" bIns="4595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126" y="9478343"/>
            <a:ext cx="2961481" cy="498951"/>
          </a:xfrm>
          <a:prstGeom prst="rect">
            <a:avLst/>
          </a:prstGeom>
        </p:spPr>
        <p:txBody>
          <a:bodyPr vert="horz" lIns="91915" tIns="45958" rIns="91915" bIns="4595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877D3B-155B-4AC0-9F5F-A1AB8DD156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AF8231-7F03-45C6-8D02-860E797CD36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63AE06-90D7-4DFA-983F-AAD8202DECC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C7D9-E952-417F-864B-8B11AACC1F82}" type="datetimeFigureOut">
              <a:rPr lang="ru-RU"/>
              <a:pPr>
                <a:defRPr/>
              </a:pPr>
              <a:t>18.11.2012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89498-7196-41E1-ADD0-0D3A10FA14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07878-E477-4FED-9B5D-A6AE9406C6DD}" type="datetimeFigureOut">
              <a:rPr lang="ru-RU"/>
              <a:pPr>
                <a:defRPr/>
              </a:pPr>
              <a:t>18.11.2012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39B6B-F7B3-412F-82AE-DC5A06D9F0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6416A-6619-4133-9A1D-4002EA705ADB}" type="datetimeFigureOut">
              <a:rPr lang="ru-RU"/>
              <a:pPr>
                <a:defRPr/>
              </a:pPr>
              <a:t>18.11.2012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C8477-D02C-4F13-BD6E-8F85D75C3B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141DD-8AF3-4A0B-8BC9-45566BA3C7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FAF46-B897-4812-B41C-CBB6F3F61EB5}" type="datetimeFigureOut">
              <a:rPr lang="ru-RU"/>
              <a:pPr>
                <a:defRPr/>
              </a:pPr>
              <a:t>18.11.2012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8D7B5-FC31-461F-8285-84B08E53E2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9D91D-4266-432D-9EB3-7B6A2366423B}" type="datetimeFigureOut">
              <a:rPr lang="ru-RU"/>
              <a:pPr>
                <a:defRPr/>
              </a:pPr>
              <a:t>18.11.2012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FFB0D-B66A-43EA-B8F5-B2E6384E06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E1674-8A76-44E9-BBF8-22B34CC0518B}" type="datetimeFigureOut">
              <a:rPr lang="ru-RU"/>
              <a:pPr>
                <a:defRPr/>
              </a:pPr>
              <a:t>18.11.2012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F27C4-58A7-4B64-9E4E-06EBC8DBB3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C4295-0661-4B74-BF09-F023B1576F23}" type="datetimeFigureOut">
              <a:rPr lang="ru-RU"/>
              <a:pPr>
                <a:defRPr/>
              </a:pPr>
              <a:t>18.11.2012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FFDF7-E898-4092-9FC6-5EAE5D0A7C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57C4E-D7B0-4988-B45E-7052BAA503A4}" type="datetimeFigureOut">
              <a:rPr lang="ru-RU"/>
              <a:pPr>
                <a:defRPr/>
              </a:pPr>
              <a:t>18.11.2012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1A430-9B77-49DE-8ED1-403D59E34E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35E76-470F-4CC8-AFB1-2BF26A94D9BF}" type="datetimeFigureOut">
              <a:rPr lang="ru-RU"/>
              <a:pPr>
                <a:defRPr/>
              </a:pPr>
              <a:t>18.11.2012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91804-B26C-465D-B134-9C57CCCDAD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EF923-5F73-41FE-9CD5-171FF14A94D7}" type="datetimeFigureOut">
              <a:rPr lang="ru-RU"/>
              <a:pPr>
                <a:defRPr/>
              </a:pPr>
              <a:t>18.11.2012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CA488-2222-4D43-8593-1D6DA891E1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4852F-59E3-4F03-ACFA-26A94165B8FB}" type="datetimeFigureOut">
              <a:rPr lang="ru-RU"/>
              <a:pPr>
                <a:defRPr/>
              </a:pPr>
              <a:t>18.11.2012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3EBCC-F310-4F0A-A138-217F9EE1AE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7A7216-229B-488F-B4E1-D2CF1A87B18A}" type="datetimeFigureOut">
              <a:rPr lang="ru-RU"/>
              <a:pPr>
                <a:defRPr/>
              </a:pPr>
              <a:t>18.11.2012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DB8C0F-2322-4DB7-8F00-F5BBE3273D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Эмблема МВД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2938" y="0"/>
            <a:ext cx="10429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Documents and Settings\User\Рабочий стол\Встреча с депутатами 05.03.12\Камер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2357454" cy="178595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AutoShape 25"/>
          <p:cNvSpPr>
            <a:spLocks noChangeArrowheads="1"/>
          </p:cNvSpPr>
          <p:nvPr/>
        </p:nvSpPr>
        <p:spPr bwMode="gray">
          <a:xfrm>
            <a:off x="144463" y="71439"/>
            <a:ext cx="8856662" cy="1142984"/>
          </a:xfrm>
          <a:prstGeom prst="roundRect">
            <a:avLst>
              <a:gd name="adj" fmla="val 16667"/>
            </a:avLst>
          </a:prstGeom>
          <a:solidFill>
            <a:srgbClr val="7030A0">
              <a:alpha val="4900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Использование средств видеонаблюдения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охране общественного порядка</a:t>
            </a:r>
            <a:endParaRPr lang="en-US" sz="2600" b="1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4612" y="1428736"/>
            <a:ext cx="628654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dirty="0" smtClean="0"/>
              <a:t>Численность установок видеонаблюдения доведена до </a:t>
            </a:r>
            <a:r>
              <a:rPr lang="ru-RU" sz="2200" b="1" dirty="0" smtClean="0">
                <a:solidFill>
                  <a:srgbClr val="C00000"/>
                </a:solidFill>
              </a:rPr>
              <a:t>2213</a:t>
            </a:r>
            <a:r>
              <a:rPr lang="ru-RU" sz="2200" b="1" dirty="0" smtClean="0"/>
              <a:t> ед., из них </a:t>
            </a:r>
            <a:r>
              <a:rPr lang="ru-RU" sz="2200" b="1" dirty="0" smtClean="0">
                <a:solidFill>
                  <a:srgbClr val="C00000"/>
                </a:solidFill>
              </a:rPr>
              <a:t>513</a:t>
            </a:r>
            <a:r>
              <a:rPr lang="ru-RU" sz="2200" b="1" dirty="0" smtClean="0"/>
              <a:t> функционируют в столице</a:t>
            </a:r>
            <a:endParaRPr lang="ru-RU" sz="2200" b="1" dirty="0"/>
          </a:p>
        </p:txBody>
      </p:sp>
      <p:grpSp>
        <p:nvGrpSpPr>
          <p:cNvPr id="2" name="Группа 17"/>
          <p:cNvGrpSpPr/>
          <p:nvPr/>
        </p:nvGrpSpPr>
        <p:grpSpPr>
          <a:xfrm>
            <a:off x="2643174" y="1500174"/>
            <a:ext cx="644530" cy="1714512"/>
            <a:chOff x="2501886" y="-713610"/>
            <a:chExt cx="644530" cy="171451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1645424" y="142852"/>
              <a:ext cx="171451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501886" y="-213544"/>
              <a:ext cx="644530" cy="571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 descr="C:\Documents and Settings\Администратор.PHILKA\Мои документы\Мои рисунки\15.05.2008\DSC026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786190"/>
            <a:ext cx="3357586" cy="250033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254000" dist="38100" sx="102000" sy="102000" algn="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1406" y="3500438"/>
            <a:ext cx="52864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В рамках программы</a:t>
            </a:r>
            <a:r>
              <a:rPr lang="ru-RU" sz="2200" b="1" dirty="0" smtClean="0">
                <a:solidFill>
                  <a:srgbClr val="C00000"/>
                </a:solidFill>
              </a:rPr>
              <a:t> «Безопасный двор»</a:t>
            </a:r>
            <a:r>
              <a:rPr lang="ru-RU" sz="2200" b="1" dirty="0" smtClean="0"/>
              <a:t> продолжается работа по установке камер видеонаблюдения в жилых микрорайонах и местах массового скопления граждан. </a:t>
            </a:r>
          </a:p>
          <a:p>
            <a:pPr algn="ctr"/>
            <a:r>
              <a:rPr lang="ru-RU" sz="2200" b="1" dirty="0" smtClean="0"/>
              <a:t>С их помощью уже выявлено и пресечено свыше </a:t>
            </a:r>
            <a:r>
              <a:rPr lang="ru-RU" sz="2200" b="1" dirty="0" smtClean="0">
                <a:solidFill>
                  <a:srgbClr val="C00000"/>
                </a:solidFill>
              </a:rPr>
              <a:t>313 тыс.</a:t>
            </a:r>
            <a:r>
              <a:rPr lang="ru-RU" sz="2200" b="1" dirty="0" smtClean="0"/>
              <a:t> правонарушений, раскрыты свыше </a:t>
            </a:r>
            <a:r>
              <a:rPr lang="ru-RU" sz="2200" b="1" dirty="0" smtClean="0">
                <a:solidFill>
                  <a:srgbClr val="C00000"/>
                </a:solidFill>
              </a:rPr>
              <a:t>1 тыс. </a:t>
            </a:r>
            <a:r>
              <a:rPr lang="ru-RU" sz="2200" b="1" dirty="0" smtClean="0"/>
              <a:t>преступлений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5"/>
          <p:cNvSpPr>
            <a:spLocks noChangeArrowheads="1"/>
          </p:cNvSpPr>
          <p:nvPr/>
        </p:nvSpPr>
        <p:spPr bwMode="gray">
          <a:xfrm>
            <a:off x="144463" y="71438"/>
            <a:ext cx="8856662" cy="928687"/>
          </a:xfrm>
          <a:prstGeom prst="roundRect">
            <a:avLst>
              <a:gd name="adj" fmla="val 16667"/>
            </a:avLst>
          </a:prstGeom>
          <a:solidFill>
            <a:srgbClr val="002060">
              <a:alpha val="4900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Участковые инспектора полиции</a:t>
            </a:r>
            <a:endParaRPr lang="en-US" sz="3000" b="1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20"/>
          <p:cNvGrpSpPr>
            <a:grpSpLocks/>
          </p:cNvGrpSpPr>
          <p:nvPr/>
        </p:nvGrpSpPr>
        <p:grpSpPr bwMode="auto">
          <a:xfrm>
            <a:off x="3571881" y="2857497"/>
            <a:ext cx="1928813" cy="1928825"/>
            <a:chOff x="3857620" y="2500290"/>
            <a:chExt cx="2357454" cy="2286032"/>
          </a:xfrm>
        </p:grpSpPr>
        <p:sp>
          <p:nvSpPr>
            <p:cNvPr id="6" name="Овал 5"/>
            <p:cNvSpPr/>
            <p:nvPr/>
          </p:nvSpPr>
          <p:spPr>
            <a:xfrm>
              <a:off x="3857620" y="2500306"/>
              <a:ext cx="2357454" cy="22860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81496" y="2500290"/>
              <a:ext cx="1397009" cy="1990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Скругленный прямоугольник 8"/>
          <p:cNvSpPr/>
          <p:nvPr/>
        </p:nvSpPr>
        <p:spPr>
          <a:xfrm>
            <a:off x="142844" y="2857496"/>
            <a:ext cx="3000396" cy="20002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350" algn="ctr" defTabSz="901700"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Являются основным  представителем ОВД на обслуживаемом административном участке</a:t>
            </a:r>
            <a:endParaRPr lang="ru-RU" sz="1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9322" y="2857496"/>
            <a:ext cx="3000396" cy="20002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350" algn="ctr" defTabSz="901700"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Являются основным связующим звеном  полиции с населением</a:t>
            </a:r>
            <a:endParaRPr lang="ru-RU" sz="1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42910" y="1214422"/>
            <a:ext cx="7929618" cy="1143008"/>
            <a:chOff x="642910" y="1214422"/>
            <a:chExt cx="7929618" cy="114300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42910" y="1214422"/>
              <a:ext cx="7929618" cy="114300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  <a:alpha val="3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971675" algn="ctr" defTabSz="901700">
                <a:defRPr/>
              </a:pPr>
              <a:r>
                <a:rPr lang="ru-RU" sz="2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Ими ведется профилактическая работа более чем с </a:t>
              </a:r>
              <a:r>
                <a:rPr lang="ru-RU" sz="22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18 тыс. </a:t>
              </a:r>
              <a:r>
                <a:rPr lang="ru-RU" sz="2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лицами, склонными к совершению правонарушений</a:t>
              </a:r>
              <a:endPara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3794" name="Picture 2" descr="C:\Documents and Settings\User\Рабочий стол\Буклеты и Слайды\Для Слайдов и Буклетов\Фото от газеты Сакшы\участковый\DSC_003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7224" y="1285860"/>
              <a:ext cx="1643074" cy="1000132"/>
            </a:xfrm>
            <a:prstGeom prst="rect">
              <a:avLst/>
            </a:prstGeom>
            <a:noFill/>
            <a:ln>
              <a:solidFill>
                <a:srgbClr val="002060">
                  <a:alpha val="84000"/>
                </a:srgbClr>
              </a:solidFill>
            </a:ln>
          </p:spPr>
        </p:pic>
      </p:grpSp>
      <p:sp>
        <p:nvSpPr>
          <p:cNvPr id="14" name="Скругленный прямоугольник 13"/>
          <p:cNvSpPr/>
          <p:nvPr/>
        </p:nvSpPr>
        <p:spPr>
          <a:xfrm>
            <a:off x="642910" y="5357826"/>
            <a:ext cx="7929618" cy="11430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1700">
              <a:tabLst>
                <a:tab pos="6105525" algn="l"/>
                <a:tab pos="7450138" algn="l"/>
              </a:tabLst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Регулярно проводятся отчетные встречи участковых инспекторов полиции с населением. </a:t>
            </a:r>
          </a:p>
          <a:p>
            <a:pPr algn="ctr" defTabSz="901700">
              <a:tabLst>
                <a:tab pos="6105525" algn="l"/>
                <a:tab pos="7450138" algn="l"/>
              </a:tabLst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В 2012 году проведено более </a:t>
            </a:r>
            <a:r>
              <a:rPr lang="ru-RU" sz="2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16 тыс. </a:t>
            </a:r>
            <a:r>
              <a:rPr lang="ru-RU" sz="2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таких встреч.</a:t>
            </a:r>
            <a:endParaRPr lang="ru-RU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572132" y="3429000"/>
            <a:ext cx="214314" cy="642942"/>
          </a:xfrm>
          <a:prstGeom prst="rightArrow">
            <a:avLst/>
          </a:prstGeom>
          <a:solidFill>
            <a:srgbClr val="FF0000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4393405" y="4679165"/>
            <a:ext cx="285752" cy="642942"/>
          </a:xfrm>
          <a:prstGeom prst="rightArrow">
            <a:avLst/>
          </a:prstGeom>
          <a:solidFill>
            <a:srgbClr val="FF0000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3286116" y="3429000"/>
            <a:ext cx="214314" cy="642942"/>
          </a:xfrm>
          <a:prstGeom prst="rightArrow">
            <a:avLst/>
          </a:prstGeom>
          <a:solidFill>
            <a:srgbClr val="FF0000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6200000">
            <a:off x="4411265" y="2303851"/>
            <a:ext cx="250033" cy="642941"/>
          </a:xfrm>
          <a:prstGeom prst="rightArrow">
            <a:avLst/>
          </a:prstGeom>
          <a:solidFill>
            <a:srgbClr val="FF0000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7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7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0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7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5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7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0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14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-1" y="1"/>
          <a:ext cx="9144001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5"/>
          <p:cNvSpPr>
            <a:spLocks noChangeArrowheads="1"/>
          </p:cNvSpPr>
          <p:nvPr/>
        </p:nvSpPr>
        <p:spPr bwMode="gray">
          <a:xfrm>
            <a:off x="107950" y="152400"/>
            <a:ext cx="8856663" cy="990600"/>
          </a:xfrm>
          <a:prstGeom prst="roundRect">
            <a:avLst>
              <a:gd name="adj" fmla="val 16667"/>
            </a:avLst>
          </a:prstGeom>
          <a:solidFill>
            <a:srgbClr val="9B23DD">
              <a:alpha val="4900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Н Е О Ч Е Р Е Д Н А Я     А Т Т Е С Т А Ц И Я</a:t>
            </a:r>
            <a:endParaRPr lang="en-US" sz="2800" b="1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5" y="1428750"/>
            <a:ext cx="3500438" cy="5072063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  <a:effectLst>
            <a:outerShdw blurRad="304800" dist="127000" dir="2040000" sx="106000" sy="106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ПОДЛЕЖАЛО АТТЕСТАЦИИ</a:t>
            </a:r>
          </a:p>
          <a:p>
            <a:pPr algn="ctr">
              <a:defRPr/>
            </a:pPr>
            <a:r>
              <a:rPr lang="ru-RU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75 487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СОТРУДНИКОВ</a:t>
            </a:r>
          </a:p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Прошли аттестацию -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73 576</a:t>
            </a:r>
          </a:p>
          <a:p>
            <a:pPr algn="ctr">
              <a:defRPr/>
            </a:pPr>
            <a:endParaRPr lang="ru-RU" sz="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том числе:</a:t>
            </a:r>
          </a:p>
          <a:p>
            <a:pPr algn="just">
              <a:defRPr/>
            </a:pPr>
            <a:endParaRPr lang="ru-RU" sz="10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заседаниях ВАК – 158</a:t>
            </a:r>
          </a:p>
          <a:p>
            <a:pPr algn="just">
              <a:spcAft>
                <a:spcPts val="6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заседаниях ЦАК – 3 140</a:t>
            </a:r>
          </a:p>
          <a:p>
            <a:pPr algn="just">
              <a:spcAft>
                <a:spcPts val="6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заседаниях РАК – 70 278</a:t>
            </a:r>
          </a:p>
          <a:p>
            <a:pPr algn="just">
              <a:spcAft>
                <a:spcPts val="600"/>
              </a:spcAft>
              <a:defRPr/>
            </a:pP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ОТКАЗАЛИСЬ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Aft>
                <a:spcPts val="6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 прохождения аттестации в связи с увольнением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1 911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сотрудников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3714750" y="1500188"/>
            <a:ext cx="1643063" cy="5000625"/>
          </a:xfrm>
          <a:prstGeom prst="rightArrow">
            <a:avLst/>
          </a:prstGeom>
          <a:solidFill>
            <a:srgbClr val="9B23DD">
              <a:alpha val="23000"/>
            </a:srgbClr>
          </a:solidFill>
          <a:ln w="63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72125" y="1357313"/>
            <a:ext cx="3429000" cy="1357312"/>
          </a:xfrm>
          <a:prstGeom prst="round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Признаны</a:t>
            </a:r>
            <a:r>
              <a:rPr lang="ru-RU" sz="2200" dirty="0">
                <a:solidFill>
                  <a:srgbClr val="C4060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ru-RU" sz="22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соответствующими</a:t>
            </a:r>
          </a:p>
          <a:p>
            <a:pPr algn="ctr">
              <a:defRPr/>
            </a:pPr>
            <a:r>
              <a:rPr lang="ru-RU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10 769</a:t>
            </a:r>
            <a:r>
              <a:rPr lang="ru-RU" sz="2200" dirty="0">
                <a:solidFill>
                  <a:srgbClr val="C40606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ctr">
              <a:defRPr/>
            </a:pPr>
            <a:r>
              <a:rPr lang="ru-RU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том числе: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72125" y="3000375"/>
            <a:ext cx="3429000" cy="1071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81075" algn="ctr" defTabSz="901700">
              <a:defRPr/>
            </a:pP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рекомендованы к понижению в должности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72125" y="3308350"/>
            <a:ext cx="10001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 dirty="0"/>
              <a:t>2 778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6180137" y="3535363"/>
            <a:ext cx="785813" cy="1588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5572125" y="4286250"/>
            <a:ext cx="3429000" cy="1071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81075" algn="ctr" defTabSz="901700">
              <a:defRPr/>
            </a:pP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рекомендованы к переводу в другую службу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72125" y="5572125"/>
            <a:ext cx="3429000" cy="1071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81075" algn="ctr" defTabSz="901700">
              <a:defRPr/>
            </a:pP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рекомендованы к увольнению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572125" y="4595813"/>
            <a:ext cx="1000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 dirty="0"/>
              <a:t>4 053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6180137" y="4821238"/>
            <a:ext cx="785813" cy="1588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6180137" y="6107113"/>
            <a:ext cx="785813" cy="1588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572125" y="5881688"/>
            <a:ext cx="1000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 dirty="0"/>
              <a:t>3 938</a:t>
            </a:r>
          </a:p>
        </p:txBody>
      </p:sp>
      <p:pic>
        <p:nvPicPr>
          <p:cNvPr id="24" name="Picture 11" descr="C:\Users\Ерадиль\Desktop\Новая папка\Рисунки\прокурор+б.jpg"/>
          <p:cNvPicPr>
            <a:picLocks noChangeAspect="1" noChangeArrowheads="1"/>
          </p:cNvPicPr>
          <p:nvPr/>
        </p:nvPicPr>
        <p:blipFill>
          <a:blip r:embed="rId2"/>
          <a:srcRect t="2" b="53110"/>
          <a:stretch>
            <a:fillRect/>
          </a:stretch>
        </p:blipFill>
        <p:spPr bwMode="auto">
          <a:xfrm>
            <a:off x="3786188" y="3143250"/>
            <a:ext cx="10715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1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1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1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1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1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1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/>
      <p:bldP spid="17" grpId="0" animBg="1"/>
      <p:bldP spid="18" grpId="0" animBg="1"/>
      <p:bldP spid="19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76" y="71438"/>
            <a:ext cx="8929718" cy="928670"/>
          </a:xfrm>
          <a:prstGeom prst="roundRect">
            <a:avLst/>
          </a:prstGeom>
          <a:solidFill>
            <a:schemeClr val="accent5">
              <a:lumMod val="75000"/>
              <a:alpha val="28000"/>
            </a:schemeClr>
          </a:solidFill>
          <a:ln w="254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innerShdw dist="50800" dir="13500000">
              <a:schemeClr val="bg1"/>
            </a:innerShdw>
            <a:softEdge rad="31750"/>
          </a:effectLst>
          <a:scene3d>
            <a:camera prst="orthographicFront"/>
            <a:lightRig rig="threePt" dir="t"/>
          </a:scene3d>
          <a:sp3d prstMaterial="matte">
            <a:bevelT w="139700" h="139700" prst="divot"/>
          </a:sp3d>
        </p:spPr>
        <p:txBody>
          <a:bodyPr anchor="ctr"/>
          <a:lstStyle/>
          <a:p>
            <a:pPr marL="1079500" algn="ctr">
              <a:defRPr/>
            </a:pPr>
            <a:r>
              <a:rPr lang="ru-RU" sz="3000" dirty="0">
                <a:solidFill>
                  <a:srgbClr val="C00000"/>
                </a:solidFill>
                <a:latin typeface="Arial Black" pitchFamily="34" charset="0"/>
              </a:rPr>
              <a:t>Внутренние войска МВД</a:t>
            </a:r>
            <a:endParaRPr lang="ru-RU" sz="3000" kern="0" dirty="0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5" name="Picture 6" descr="K:\эмблем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71438" y="3214688"/>
            <a:ext cx="8821737" cy="1547812"/>
            <a:chOff x="107505" y="1094709"/>
            <a:chExt cx="8822213" cy="1548473"/>
          </a:xfrm>
        </p:grpSpPr>
        <p:pic>
          <p:nvPicPr>
            <p:cNvPr id="7" name="Picture 3" descr="C:\Users\Администратор\Desktop\Материал для альбомов\НОУ Жумагалиеву от Имирова\Войска2 (16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07505" y="1094709"/>
              <a:ext cx="2392793" cy="1548473"/>
            </a:xfrm>
            <a:prstGeom prst="rect">
              <a:avLst/>
            </a:prstGeom>
            <a:noFill/>
            <a:effectLst>
              <a:glow rad="101600">
                <a:srgbClr val="FFFF00">
                  <a:alpha val="60000"/>
                </a:srgbClr>
              </a:glow>
            </a:effectLst>
            <a:extLst>
              <a:ext uri="{909E8E84-426E-40DD-AFC4-6F175D3DCCD1}"/>
            </a:extLst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2643174" y="1142984"/>
              <a:ext cx="6286544" cy="1500198"/>
            </a:xfrm>
            <a:prstGeom prst="roundRect">
              <a:avLst>
                <a:gd name="adj" fmla="val 21593"/>
              </a:avLst>
            </a:prstGeom>
            <a:solidFill>
              <a:schemeClr val="tx2">
                <a:lumMod val="20000"/>
                <a:lumOff val="80000"/>
                <a:alpha val="70000"/>
              </a:schemeClr>
            </a:solidFill>
            <a:ln>
              <a:noFill/>
            </a:ln>
            <a:effectLst>
              <a:outerShdw sx="1000" sy="1000" algn="ctr" rotWithShape="0">
                <a:schemeClr val="bg1">
                  <a:alpha val="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Охрана важных государственных объектов, сопровождение специальных грузов</a:t>
              </a:r>
              <a:endPara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0" y="4976813"/>
            <a:ext cx="8929688" cy="1666875"/>
            <a:chOff x="0" y="3048017"/>
            <a:chExt cx="8929718" cy="1666867"/>
          </a:xfrm>
        </p:grpSpPr>
        <p:pic>
          <p:nvPicPr>
            <p:cNvPr id="9" name="Picture 2" descr="C:\Documents and Settings\ddt\Рабочий стол\Слайды Турки\фото\askar\IMG_492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048017"/>
              <a:ext cx="2500298" cy="1666867"/>
            </a:xfrm>
            <a:prstGeom prst="rect">
              <a:avLst/>
            </a:prstGeom>
            <a:noFill/>
            <a:effectLst>
              <a:glow rad="101600">
                <a:srgbClr val="FFFF00">
                  <a:alpha val="60000"/>
                </a:srgbClr>
              </a:glow>
            </a:effectLst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2643174" y="3132988"/>
              <a:ext cx="6286544" cy="1581896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7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ru-RU" sz="2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Охрана исправительных учреждений, конвоирование осужденных</a:t>
              </a:r>
            </a:p>
          </p:txBody>
        </p:sp>
      </p:grpSp>
      <p:grpSp>
        <p:nvGrpSpPr>
          <p:cNvPr id="6" name="Группа 13"/>
          <p:cNvGrpSpPr>
            <a:grpSpLocks/>
          </p:cNvGrpSpPr>
          <p:nvPr/>
        </p:nvGrpSpPr>
        <p:grpSpPr bwMode="auto">
          <a:xfrm>
            <a:off x="0" y="1214438"/>
            <a:ext cx="8929688" cy="1714500"/>
            <a:chOff x="0" y="5000636"/>
            <a:chExt cx="8929718" cy="1714512"/>
          </a:xfrm>
        </p:grpSpPr>
        <p:pic>
          <p:nvPicPr>
            <p:cNvPr id="12" name="Picture 5" descr="C:\Users\Администратор\Desktop\Материал для альбомов\НОУ Жумагалиеву от Имирова\ППС ВВ (2)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0" y="5000636"/>
              <a:ext cx="2500298" cy="1714512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rgbClr val="FFFF00">
                  <a:alpha val="60000"/>
                </a:srgbClr>
              </a:glow>
            </a:effectLst>
            <a:extLst>
              <a:ext uri="{909E8E84-426E-40DD-AFC4-6F175D3DCCD1}"/>
            </a:extLst>
          </p:spPr>
        </p:pic>
        <p:sp>
          <p:nvSpPr>
            <p:cNvPr id="13" name="Скругленный прямоугольник 12"/>
            <p:cNvSpPr/>
            <p:nvPr/>
          </p:nvSpPr>
          <p:spPr>
            <a:xfrm>
              <a:off x="2643174" y="5143512"/>
              <a:ext cx="6286544" cy="1500198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7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ru-RU" sz="2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Охрана общественного порядка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/>
          <p:cNvSpPr>
            <a:spLocks noChangeArrowheads="1"/>
          </p:cNvSpPr>
          <p:nvPr/>
        </p:nvSpPr>
        <p:spPr bwMode="gray">
          <a:xfrm>
            <a:off x="144463" y="71438"/>
            <a:ext cx="8856662" cy="1500187"/>
          </a:xfrm>
          <a:prstGeom prst="roundRect">
            <a:avLst>
              <a:gd name="adj" fmla="val 16667"/>
            </a:avLst>
          </a:prstGeom>
          <a:solidFill>
            <a:srgbClr val="7030A0">
              <a:alpha val="4900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ПРОГРАММА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развития уголовно-исполнительной системы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2011 – 2015 г.г.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(утверждена постановлением Правительства от 8 июня 2012 года, №775)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600" b="1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2928938" y="2000250"/>
            <a:ext cx="3500437" cy="3430588"/>
            <a:chOff x="2360613" y="1784368"/>
            <a:chExt cx="4219575" cy="4144962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gray">
            <a:xfrm>
              <a:off x="2360613" y="1784368"/>
              <a:ext cx="4219575" cy="41449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 algn="ctr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16401" name="Group 10"/>
            <p:cNvGrpSpPr>
              <a:grpSpLocks/>
            </p:cNvGrpSpPr>
            <p:nvPr/>
          </p:nvGrpSpPr>
          <p:grpSpPr bwMode="auto">
            <a:xfrm>
              <a:off x="3071802" y="2500306"/>
              <a:ext cx="2857519" cy="2714644"/>
              <a:chOff x="2238" y="1769"/>
              <a:chExt cx="1361" cy="1361"/>
            </a:xfrm>
          </p:grpSpPr>
          <p:sp>
            <p:nvSpPr>
              <p:cNvPr id="16403" name="Oval 11"/>
              <p:cNvSpPr>
                <a:spLocks noChangeArrowheads="1"/>
              </p:cNvSpPr>
              <p:nvPr/>
            </p:nvSpPr>
            <p:spPr bwMode="gray">
              <a:xfrm>
                <a:off x="2238" y="1769"/>
                <a:ext cx="1361" cy="1361"/>
              </a:xfrm>
              <a:prstGeom prst="ellipse">
                <a:avLst/>
              </a:prstGeom>
              <a:gradFill rotWithShape="1">
                <a:gsLst>
                  <a:gs pos="0">
                    <a:srgbClr val="93D4E9"/>
                  </a:gs>
                  <a:gs pos="50000">
                    <a:srgbClr val="0099CC"/>
                  </a:gs>
                  <a:gs pos="100000">
                    <a:srgbClr val="93D4E9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6404" name="Oval 12"/>
              <p:cNvSpPr>
                <a:spLocks noChangeArrowheads="1"/>
              </p:cNvSpPr>
              <p:nvPr/>
            </p:nvSpPr>
            <p:spPr bwMode="gray">
              <a:xfrm>
                <a:off x="2327" y="1858"/>
                <a:ext cx="1183" cy="1183"/>
              </a:xfrm>
              <a:prstGeom prst="ellipse">
                <a:avLst/>
              </a:prstGeom>
              <a:gradFill rotWithShape="1">
                <a:gsLst>
                  <a:gs pos="0">
                    <a:srgbClr val="00536E"/>
                  </a:gs>
                  <a:gs pos="50000">
                    <a:srgbClr val="0099CC"/>
                  </a:gs>
                  <a:gs pos="100000">
                    <a:srgbClr val="00536E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6405" name="Oval 13"/>
              <p:cNvSpPr>
                <a:spLocks noChangeArrowheads="1"/>
              </p:cNvSpPr>
              <p:nvPr/>
            </p:nvSpPr>
            <p:spPr bwMode="gray">
              <a:xfrm>
                <a:off x="2328" y="1860"/>
                <a:ext cx="1183" cy="1183"/>
              </a:xfrm>
              <a:prstGeom prst="ellipse">
                <a:avLst/>
              </a:prstGeom>
              <a:gradFill rotWithShape="1">
                <a:gsLst>
                  <a:gs pos="0">
                    <a:srgbClr val="006182"/>
                  </a:gs>
                  <a:gs pos="100000">
                    <a:srgbClr val="0099CC">
                      <a:alpha val="0"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6406" name="Oval 14"/>
              <p:cNvSpPr>
                <a:spLocks noChangeArrowheads="1"/>
              </p:cNvSpPr>
              <p:nvPr/>
            </p:nvSpPr>
            <p:spPr bwMode="gray">
              <a:xfrm>
                <a:off x="2391" y="1917"/>
                <a:ext cx="1065" cy="106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16407" name="Group 15"/>
              <p:cNvGrpSpPr>
                <a:grpSpLocks/>
              </p:cNvGrpSpPr>
              <p:nvPr/>
            </p:nvGrpSpPr>
            <p:grpSpPr bwMode="auto">
              <a:xfrm>
                <a:off x="2410" y="1929"/>
                <a:ext cx="1031" cy="1031"/>
                <a:chOff x="4166" y="1706"/>
                <a:chExt cx="1252" cy="1252"/>
              </a:xfrm>
            </p:grpSpPr>
            <p:sp>
              <p:nvSpPr>
                <p:cNvPr id="16408" name="Oval 16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16409" name="Oval 17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16410" name="Oval 18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16411" name="Oval 19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16402" name="Picture 2" descr="C:\Documents and Settings\User\Рабочий стол\ПРАВИТЕЛЬСТВЕННЫЙ ЧАС НА 19.11.2012\слайды\службы\СК\фото СК\ПЧ\images (1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57620" y="3233745"/>
              <a:ext cx="1266825" cy="126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Стрелка вниз 37"/>
          <p:cNvSpPr/>
          <p:nvPr/>
        </p:nvSpPr>
        <p:spPr>
          <a:xfrm>
            <a:off x="3929063" y="4857750"/>
            <a:ext cx="1571625" cy="5715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1438" y="1857375"/>
            <a:ext cx="24288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dirty="0"/>
              <a:t>Переход с отрядного на </a:t>
            </a:r>
            <a:r>
              <a:rPr lang="ru-RU" sz="1600" b="1" dirty="0" err="1"/>
              <a:t>покамерное</a:t>
            </a:r>
            <a:r>
              <a:rPr lang="ru-RU" sz="1600" b="1" dirty="0"/>
              <a:t> содержание </a:t>
            </a:r>
            <a:r>
              <a:rPr lang="ru-RU" sz="1600" dirty="0"/>
              <a:t>осужденных, а также разработка </a:t>
            </a:r>
            <a:r>
              <a:rPr lang="ru-RU" sz="1600" b="1" dirty="0"/>
              <a:t>Концепции Закона</a:t>
            </a:r>
            <a:r>
              <a:rPr lang="ru-RU" sz="1600" dirty="0"/>
              <a:t> по коренному изменению основных положений Уголовно-исполнительного кодекса в части широкого применения видов наказаний, </a:t>
            </a:r>
            <a:r>
              <a:rPr lang="ru-RU" sz="1600" dirty="0" err="1"/>
              <a:t>альтернати-вных</a:t>
            </a:r>
            <a:r>
              <a:rPr lang="ru-RU" sz="1600" dirty="0"/>
              <a:t> лишению свободы</a:t>
            </a:r>
          </a:p>
        </p:txBody>
      </p:sp>
      <p:sp>
        <p:nvSpPr>
          <p:cNvPr id="37" name="Стрелка влево 36"/>
          <p:cNvSpPr/>
          <p:nvPr/>
        </p:nvSpPr>
        <p:spPr>
          <a:xfrm>
            <a:off x="2786063" y="3000375"/>
            <a:ext cx="714375" cy="15716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7" name="Группа 49"/>
          <p:cNvGrpSpPr>
            <a:grpSpLocks/>
          </p:cNvGrpSpPr>
          <p:nvPr/>
        </p:nvGrpSpPr>
        <p:grpSpPr bwMode="auto">
          <a:xfrm>
            <a:off x="1714500" y="2286000"/>
            <a:ext cx="858838" cy="3929063"/>
            <a:chOff x="1714480" y="2143910"/>
            <a:chExt cx="858844" cy="3928296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928201" y="3785858"/>
              <a:ext cx="328548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10800000" flipV="1">
              <a:off x="1714480" y="5429394"/>
              <a:ext cx="858844" cy="642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Стрелка вправо 38"/>
          <p:cNvSpPr/>
          <p:nvPr/>
        </p:nvSpPr>
        <p:spPr>
          <a:xfrm>
            <a:off x="5929313" y="3000375"/>
            <a:ext cx="642937" cy="1500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" name="Группа 50"/>
          <p:cNvGrpSpPr>
            <a:grpSpLocks/>
          </p:cNvGrpSpPr>
          <p:nvPr/>
        </p:nvGrpSpPr>
        <p:grpSpPr bwMode="auto">
          <a:xfrm>
            <a:off x="6643688" y="2286000"/>
            <a:ext cx="930275" cy="3857625"/>
            <a:chOff x="6785784" y="2143116"/>
            <a:chExt cx="929488" cy="3857652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5143503" y="3785397"/>
              <a:ext cx="3286148" cy="1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6788956" y="5429264"/>
              <a:ext cx="926316" cy="571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786563" y="1857375"/>
            <a:ext cx="24288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Передача </a:t>
            </a:r>
            <a:r>
              <a:rPr lang="ru-RU" b="1" dirty="0"/>
              <a:t>медицинской службы </a:t>
            </a:r>
            <a:r>
              <a:rPr lang="ru-RU" dirty="0"/>
              <a:t>УИС в ведение </a:t>
            </a:r>
            <a:r>
              <a:rPr lang="ru-RU" b="1" dirty="0"/>
              <a:t>Министерства здравоохранения.</a:t>
            </a:r>
          </a:p>
          <a:p>
            <a:r>
              <a:rPr lang="ru-RU" dirty="0"/>
              <a:t>Внедрение инновационных технологий, </a:t>
            </a:r>
            <a:r>
              <a:rPr lang="ru-RU" dirty="0" err="1"/>
              <a:t>исполь-зование</a:t>
            </a:r>
            <a:r>
              <a:rPr lang="ru-RU" dirty="0"/>
              <a:t> </a:t>
            </a:r>
            <a:r>
              <a:rPr lang="ru-RU" b="1" dirty="0"/>
              <a:t>электронных средств слежение </a:t>
            </a:r>
            <a:r>
              <a:rPr lang="ru-RU" dirty="0"/>
              <a:t>в отношении осужденных</a:t>
            </a:r>
            <a:r>
              <a:rPr lang="ru-RU" b="1" dirty="0"/>
              <a:t> 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571750" y="5715000"/>
            <a:ext cx="4214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В структуре Внутренних войск создана </a:t>
            </a:r>
            <a:r>
              <a:rPr lang="ru-RU" b="1" dirty="0"/>
              <a:t>контролерская служба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7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50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7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5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 animBg="1"/>
      <p:bldP spid="38" grpId="1" animBg="1"/>
      <p:bldP spid="40" grpId="0"/>
      <p:bldP spid="37" grpId="0" animBg="1"/>
      <p:bldP spid="37" grpId="1" animBg="1"/>
      <p:bldP spid="39" grpId="0" animBg="1"/>
      <p:bldP spid="39" grpId="1" animBg="1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179512" y="1463324"/>
          <a:ext cx="8784976" cy="4966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toShape 25"/>
          <p:cNvSpPr>
            <a:spLocks noChangeArrowheads="1"/>
          </p:cNvSpPr>
          <p:nvPr/>
        </p:nvSpPr>
        <p:spPr bwMode="gray">
          <a:xfrm>
            <a:off x="107950" y="214313"/>
            <a:ext cx="8928100" cy="1071562"/>
          </a:xfrm>
          <a:prstGeom prst="roundRect">
            <a:avLst>
              <a:gd name="adj" fmla="val 16667"/>
            </a:avLst>
          </a:prstGeom>
          <a:solidFill>
            <a:srgbClr val="C00000">
              <a:alpha val="6700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СЛУЖБА ПРОБАЦИИ</a:t>
            </a:r>
            <a:endParaRPr lang="en-US" sz="3000" b="1" dirty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B68A70A-B5C5-4097-A90F-F95BDC53D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graphicEl>
                                              <a:dgm id="{EB68A70A-B5C5-4097-A90F-F95BDC53D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EB68A70A-B5C5-4097-A90F-F95BDC53D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B7B061E-78DF-42B5-8E2E-688164FA4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graphicEl>
                                              <a:dgm id="{3B7B061E-78DF-42B5-8E2E-688164FA4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graphicEl>
                                              <a:dgm id="{3B7B061E-78DF-42B5-8E2E-688164FA4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18EBBBB-5784-463B-AC81-1ECEEACCA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B18EBBBB-5784-463B-AC81-1ECEEACCA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graphicEl>
                                              <a:dgm id="{B18EBBBB-5784-463B-AC81-1ECEEACCA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04A5924-7FC3-4721-8521-2DAC8AF10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graphicEl>
                                              <a:dgm id="{104A5924-7FC3-4721-8521-2DAC8AF10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>
                                            <p:graphicEl>
                                              <a:dgm id="{104A5924-7FC3-4721-8521-2DAC8AF10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CBB97A3-6FA6-4EA9-A117-91D8D91A7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graphicEl>
                                              <a:dgm id="{ECBB97A3-6FA6-4EA9-A117-91D8D91A7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graphicEl>
                                              <a:dgm id="{ECBB97A3-6FA6-4EA9-A117-91D8D91A7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B95C338-43F1-424B-A791-6CC22FAF0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>
                                            <p:graphicEl>
                                              <a:dgm id="{FB95C338-43F1-424B-A791-6CC22FAF0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>
                                            <p:graphicEl>
                                              <a:dgm id="{FB95C338-43F1-424B-A791-6CC22FAF0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EECF49-CAF6-4422-BD15-28BB365FE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>
                                            <p:graphicEl>
                                              <a:dgm id="{42EECF49-CAF6-4422-BD15-28BB365FE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>
                                            <p:graphicEl>
                                              <a:dgm id="{42EECF49-CAF6-4422-BD15-28BB365FE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258AFEE-66C4-4F1A-AE1F-9D95C7D72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>
                                            <p:graphicEl>
                                              <a:dgm id="{3258AFEE-66C4-4F1A-AE1F-9D95C7D72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>
                                            <p:graphicEl>
                                              <a:dgm id="{3258AFEE-66C4-4F1A-AE1F-9D95C7D72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179512" y="1484784"/>
          <a:ext cx="8784976" cy="4966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toShape 25"/>
          <p:cNvSpPr>
            <a:spLocks noChangeArrowheads="1"/>
          </p:cNvSpPr>
          <p:nvPr/>
        </p:nvSpPr>
        <p:spPr bwMode="gray">
          <a:xfrm>
            <a:off x="107950" y="214313"/>
            <a:ext cx="8928100" cy="1054100"/>
          </a:xfrm>
          <a:prstGeom prst="roundRect">
            <a:avLst>
              <a:gd name="adj" fmla="val 16667"/>
            </a:avLst>
          </a:prstGeom>
          <a:solidFill>
            <a:srgbClr val="7030A0">
              <a:alpha val="4900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FEFEFE"/>
                </a:solidFill>
              </a:rPr>
              <a:t>Совершенствование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FEFEFE"/>
                </a:solidFill>
              </a:rPr>
              <a:t>учетно-регистрационной дисциплины</a:t>
            </a:r>
            <a:endParaRPr lang="en-US" sz="3000" b="1" dirty="0">
              <a:solidFill>
                <a:srgbClr val="FEFEFE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B68A70A-B5C5-4097-A90F-F95BDC53D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EB68A70A-B5C5-4097-A90F-F95BDC53D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EB68A70A-B5C5-4097-A90F-F95BDC53D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B7B061E-78DF-42B5-8E2E-688164FA4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graphicEl>
                                              <a:dgm id="{3B7B061E-78DF-42B5-8E2E-688164FA4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3B7B061E-78DF-42B5-8E2E-688164FA4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18EBBBB-5784-463B-AC81-1ECEEACCA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graphicEl>
                                              <a:dgm id="{B18EBBBB-5784-463B-AC81-1ECEEACCA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B18EBBBB-5784-463B-AC81-1ECEEACCA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04A5924-7FC3-4721-8521-2DAC8AF10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104A5924-7FC3-4721-8521-2DAC8AF10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104A5924-7FC3-4721-8521-2DAC8AF10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CBB97A3-6FA6-4EA9-A117-91D8D91A7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ECBB97A3-6FA6-4EA9-A117-91D8D91A7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ECBB97A3-6FA6-4EA9-A117-91D8D91A7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B95C338-43F1-424B-A791-6CC22FAF0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FB95C338-43F1-424B-A791-6CC22FAF0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FB95C338-43F1-424B-A791-6CC22FAF0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EECF49-CAF6-4422-BD15-28BB365FE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42EECF49-CAF6-4422-BD15-28BB365FE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graphicEl>
                                              <a:dgm id="{42EECF49-CAF6-4422-BD15-28BB365FE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258AFEE-66C4-4F1A-AE1F-9D95C7D72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3258AFEE-66C4-4F1A-AE1F-9D95C7D72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3258AFEE-66C4-4F1A-AE1F-9D95C7D72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Oval 9"/>
          <p:cNvSpPr>
            <a:spLocks noChangeArrowheads="1"/>
          </p:cNvSpPr>
          <p:nvPr/>
        </p:nvSpPr>
        <p:spPr bwMode="gray">
          <a:xfrm>
            <a:off x="2360613" y="1601788"/>
            <a:ext cx="4219575" cy="414496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invGray">
          <a:xfrm rot="39573186">
            <a:off x="4602956" y="24074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solidFill>
            <a:schemeClr val="accent2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invGray">
          <a:xfrm rot="3465783">
            <a:off x="4602957" y="45712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solidFill>
            <a:schemeClr val="accent2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invGray">
          <a:xfrm rot="5400000">
            <a:off x="980282" y="2621756"/>
            <a:ext cx="909638" cy="288925"/>
          </a:xfrm>
          <a:prstGeom prst="rightArrow">
            <a:avLst>
              <a:gd name="adj1" fmla="val 35167"/>
              <a:gd name="adj2" fmla="val 111029"/>
            </a:avLst>
          </a:prstGeom>
          <a:solidFill>
            <a:srgbClr val="FF0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invGray">
          <a:xfrm>
            <a:off x="5192713" y="3535363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solidFill>
            <a:schemeClr val="accent2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25813" y="2590800"/>
            <a:ext cx="2160587" cy="2160588"/>
            <a:chOff x="2238" y="1769"/>
            <a:chExt cx="1361" cy="1361"/>
          </a:xfrm>
        </p:grpSpPr>
        <p:sp>
          <p:nvSpPr>
            <p:cNvPr id="6172" name="Oval 11"/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93D4E9"/>
                </a:gs>
                <a:gs pos="50000">
                  <a:srgbClr val="0099CC"/>
                </a:gs>
                <a:gs pos="100000">
                  <a:srgbClr val="93D4E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3" name="Oval 12"/>
            <p:cNvSpPr>
              <a:spLocks noChangeArrowheads="1"/>
            </p:cNvSpPr>
            <p:nvPr/>
          </p:nvSpPr>
          <p:spPr bwMode="gray">
            <a:xfrm>
              <a:off x="2327" y="185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536E"/>
                </a:gs>
                <a:gs pos="50000">
                  <a:srgbClr val="0099CC"/>
                </a:gs>
                <a:gs pos="100000">
                  <a:srgbClr val="00536E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74" name="Oval 13"/>
            <p:cNvSpPr>
              <a:spLocks noChangeArrowheads="1"/>
            </p:cNvSpPr>
            <p:nvPr/>
          </p:nvSpPr>
          <p:spPr bwMode="gray">
            <a:xfrm>
              <a:off x="2328" y="186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6182"/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75" name="Oval 14"/>
            <p:cNvSpPr>
              <a:spLocks noChangeArrowheads="1"/>
            </p:cNvSpPr>
            <p:nvPr/>
          </p:nvSpPr>
          <p:spPr bwMode="gray">
            <a:xfrm>
              <a:off x="2391" y="1917"/>
              <a:ext cx="1065" cy="106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176" name="Group 15"/>
            <p:cNvGrpSpPr>
              <a:grpSpLocks/>
            </p:cNvGrpSpPr>
            <p:nvPr/>
          </p:nvGrpSpPr>
          <p:grpSpPr bwMode="auto">
            <a:xfrm>
              <a:off x="2410" y="1929"/>
              <a:ext cx="1031" cy="1031"/>
              <a:chOff x="4166" y="1706"/>
              <a:chExt cx="1252" cy="1252"/>
            </a:xfrm>
          </p:grpSpPr>
          <p:sp>
            <p:nvSpPr>
              <p:cNvPr id="6177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78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79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80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grayscl/>
            <a:biLevel thresh="50000"/>
          </a:blip>
          <a:srcRect b="49130"/>
          <a:stretch>
            <a:fillRect/>
          </a:stretch>
        </p:blipFill>
        <p:spPr bwMode="auto">
          <a:xfrm>
            <a:off x="1295400" y="1270000"/>
            <a:ext cx="322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4" name="Picture 4" descr="C:\Users\mirzaliev_s_k\Desktop\ПРЕЗЕНТАЦИИ\123456\Новая папка\Иконы\SiluetLudi\382.jpg"/>
          <p:cNvPicPr>
            <a:picLocks noChangeAspect="1" noChangeArrowheads="1"/>
          </p:cNvPicPr>
          <p:nvPr/>
        </p:nvPicPr>
        <p:blipFill>
          <a:blip r:embed="rId3"/>
          <a:srcRect b="48837"/>
          <a:stretch>
            <a:fillRect/>
          </a:stretch>
        </p:blipFill>
        <p:spPr bwMode="auto">
          <a:xfrm>
            <a:off x="1676400" y="1262063"/>
            <a:ext cx="4460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1" descr="C:\Users\Ерадиль\Desktop\Новая папка\Рисунки\прокурор+б.jpg"/>
          <p:cNvPicPr>
            <a:picLocks noChangeAspect="1" noChangeArrowheads="1"/>
          </p:cNvPicPr>
          <p:nvPr/>
        </p:nvPicPr>
        <p:blipFill>
          <a:blip r:embed="rId4"/>
          <a:srcRect t="2" b="53110"/>
          <a:stretch>
            <a:fillRect/>
          </a:stretch>
        </p:blipFill>
        <p:spPr bwMode="auto">
          <a:xfrm>
            <a:off x="7354888" y="1089025"/>
            <a:ext cx="6334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AutoShape 8"/>
          <p:cNvSpPr>
            <a:spLocks noChangeArrowheads="1"/>
          </p:cNvSpPr>
          <p:nvPr/>
        </p:nvSpPr>
        <p:spPr bwMode="invGray">
          <a:xfrm rot="-10800000" flipH="1">
            <a:off x="2543175" y="3535363"/>
            <a:ext cx="782638" cy="288925"/>
          </a:xfrm>
          <a:prstGeom prst="rightArrow">
            <a:avLst>
              <a:gd name="adj1" fmla="val 35167"/>
              <a:gd name="adj2" fmla="val 121041"/>
            </a:avLst>
          </a:prstGeom>
          <a:solidFill>
            <a:srgbClr val="FF00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21" name="AutoShape 21"/>
          <p:cNvSpPr>
            <a:spLocks noChangeArrowheads="1"/>
          </p:cNvSpPr>
          <p:nvPr/>
        </p:nvSpPr>
        <p:spPr bwMode="gray">
          <a:xfrm>
            <a:off x="139700" y="3281363"/>
            <a:ext cx="2378075" cy="7096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alpha val="50000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Дежурная часть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ДВД, ГОРОВД</a:t>
            </a:r>
            <a:endParaRPr lang="en-US" sz="1600" dirty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gray">
          <a:xfrm>
            <a:off x="107950" y="1854200"/>
            <a:ext cx="2590800" cy="457200"/>
          </a:xfrm>
          <a:prstGeom prst="roundRect">
            <a:avLst>
              <a:gd name="adj" fmla="val 16667"/>
            </a:avLst>
          </a:prstGeom>
          <a:solidFill>
            <a:srgbClr val="FF0000">
              <a:alpha val="56000"/>
            </a:srgbClr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Заявитель</a:t>
            </a:r>
            <a:endParaRPr lang="en-US" dirty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gray">
          <a:xfrm>
            <a:off x="5321300" y="1854200"/>
            <a:ext cx="2667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37000"/>
                </a:schemeClr>
              </a:gs>
              <a:gs pos="100000">
                <a:schemeClr val="accent1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Прокурор</a:t>
            </a:r>
            <a:endParaRPr lang="en-US" b="1" dirty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AutoShape 28"/>
          <p:cNvSpPr>
            <a:spLocks/>
          </p:cNvSpPr>
          <p:nvPr/>
        </p:nvSpPr>
        <p:spPr bwMode="auto">
          <a:xfrm>
            <a:off x="139700" y="4124325"/>
            <a:ext cx="1712913" cy="1752600"/>
          </a:xfrm>
          <a:prstGeom prst="accentCallout2">
            <a:avLst>
              <a:gd name="adj1" fmla="val 22241"/>
              <a:gd name="adj2" fmla="val 103750"/>
              <a:gd name="adj3" fmla="val 22241"/>
              <a:gd name="adj4" fmla="val 130181"/>
              <a:gd name="adj5" fmla="val -24644"/>
              <a:gd name="adj6" fmla="val 16963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ru-RU" sz="1600" dirty="0">
                <a:solidFill>
                  <a:schemeClr val="tx2"/>
                </a:solidFill>
                <a:cs typeface="Arial" charset="0"/>
              </a:rPr>
              <a:t>Статистические карточки по заявлениям вносятся в базу КПС и СУ ГП    </a:t>
            </a:r>
            <a:r>
              <a:rPr lang="ru-RU" sz="1600" b="1" dirty="0">
                <a:solidFill>
                  <a:srgbClr val="FF0000"/>
                </a:solidFill>
                <a:cs typeface="Arial" charset="0"/>
              </a:rPr>
              <a:t>в реальном времени</a:t>
            </a:r>
            <a:endParaRPr lang="en-US" sz="16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48485" name="Picture 5" descr="C:\Users\mirzaliev_s_k\Desktop\ПРЕЗЕНТАЦИИ\123456\Новая папка\Иконы\SiluetLudi\116.jpg"/>
          <p:cNvPicPr>
            <a:picLocks noChangeAspect="1" noChangeArrowheads="1"/>
          </p:cNvPicPr>
          <p:nvPr/>
        </p:nvPicPr>
        <p:blipFill>
          <a:blip r:embed="rId5"/>
          <a:srcRect b="54933"/>
          <a:stretch>
            <a:fillRect/>
          </a:stretch>
        </p:blipFill>
        <p:spPr bwMode="auto">
          <a:xfrm>
            <a:off x="798513" y="1262063"/>
            <a:ext cx="496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6" name="Picture 6" descr="C:\Users\mirzaliev_s_k\Desktop\ПРЕЗЕНТАЦИИ\123456\Новая папка\Рисунки\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3525" y="2565400"/>
            <a:ext cx="107156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AutoShape 28"/>
          <p:cNvSpPr>
            <a:spLocks/>
          </p:cNvSpPr>
          <p:nvPr/>
        </p:nvSpPr>
        <p:spPr bwMode="auto">
          <a:xfrm>
            <a:off x="1900238" y="4702175"/>
            <a:ext cx="2028825" cy="1465263"/>
          </a:xfrm>
          <a:prstGeom prst="accentCallout2">
            <a:avLst>
              <a:gd name="adj1" fmla="val 34125"/>
              <a:gd name="adj2" fmla="val 103750"/>
              <a:gd name="adj3" fmla="val 34125"/>
              <a:gd name="adj4" fmla="val 113204"/>
              <a:gd name="adj5" fmla="val -51580"/>
              <a:gd name="adj6" fmla="val 13066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anchor="ctr"/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База КПС и СУ ГП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содержит в электронном виде сведения о заявлениях и принятых решениях по ним</a:t>
            </a:r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gray">
          <a:xfrm>
            <a:off x="5321300" y="4902200"/>
            <a:ext cx="2667000" cy="457200"/>
          </a:xfrm>
          <a:prstGeom prst="roundRect">
            <a:avLst>
              <a:gd name="adj" fmla="val 16667"/>
            </a:avLst>
          </a:prstGeom>
          <a:solidFill>
            <a:schemeClr val="accent2">
              <a:alpha val="66000"/>
            </a:schemeClr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Органы КПС и СУ</a:t>
            </a:r>
            <a:endParaRPr lang="en-US" sz="1600" b="1" dirty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24" name="AutoShape 24"/>
          <p:cNvSpPr>
            <a:spLocks noChangeArrowheads="1"/>
          </p:cNvSpPr>
          <p:nvPr/>
        </p:nvSpPr>
        <p:spPr bwMode="gray">
          <a:xfrm>
            <a:off x="6049963" y="3454400"/>
            <a:ext cx="2667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  <a:alpha val="53000"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Руководитель ОВД</a:t>
            </a:r>
            <a:r>
              <a:rPr lang="ru-RU" dirty="0">
                <a:solidFill>
                  <a:srgbClr val="FEFEFE"/>
                </a:solidFill>
                <a:latin typeface="+mn-lt"/>
              </a:rPr>
              <a:t> </a:t>
            </a:r>
            <a:endParaRPr lang="en-US" dirty="0">
              <a:solidFill>
                <a:srgbClr val="FEFEFE"/>
              </a:solidFill>
              <a:latin typeface="+mn-lt"/>
            </a:endParaRPr>
          </a:p>
        </p:txBody>
      </p:sp>
      <p:sp>
        <p:nvSpPr>
          <p:cNvPr id="70" name="AutoShape 25"/>
          <p:cNvSpPr>
            <a:spLocks noChangeArrowheads="1"/>
          </p:cNvSpPr>
          <p:nvPr/>
        </p:nvSpPr>
        <p:spPr bwMode="gray">
          <a:xfrm>
            <a:off x="107950" y="296863"/>
            <a:ext cx="8928100" cy="792162"/>
          </a:xfrm>
          <a:prstGeom prst="roundRect">
            <a:avLst>
              <a:gd name="adj" fmla="val 16667"/>
            </a:avLst>
          </a:prstGeom>
          <a:solidFill>
            <a:srgbClr val="7030A0">
              <a:alpha val="4900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Электронная регистрация заявлений и сообщений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о преступлениях и происшествиях</a:t>
            </a:r>
            <a:endParaRPr lang="en-US" sz="2400" dirty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848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9563" y="2576513"/>
            <a:ext cx="674687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AutoShape 28"/>
          <p:cNvSpPr>
            <a:spLocks/>
          </p:cNvSpPr>
          <p:nvPr/>
        </p:nvSpPr>
        <p:spPr bwMode="auto">
          <a:xfrm flipH="1">
            <a:off x="5464175" y="5434013"/>
            <a:ext cx="2551113" cy="312737"/>
          </a:xfrm>
          <a:prstGeom prst="accentCallout2">
            <a:avLst>
              <a:gd name="adj1" fmla="val 34125"/>
              <a:gd name="adj2" fmla="val 103750"/>
              <a:gd name="adj3" fmla="val 34125"/>
              <a:gd name="adj4" fmla="val 109472"/>
              <a:gd name="adj5" fmla="val -188514"/>
              <a:gd name="adj6" fmla="val 11597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rgbClr val="C00000"/>
                </a:solidFill>
                <a:cs typeface="Arial" charset="0"/>
              </a:rPr>
              <a:t>On-line </a:t>
            </a:r>
            <a:r>
              <a:rPr lang="ru-RU" sz="1600">
                <a:solidFill>
                  <a:srgbClr val="C00000"/>
                </a:solidFill>
                <a:cs typeface="Arial" charset="0"/>
              </a:rPr>
              <a:t>доступ к данным </a:t>
            </a:r>
          </a:p>
        </p:txBody>
      </p:sp>
      <p:sp>
        <p:nvSpPr>
          <p:cNvPr id="43" name="AutoShape 28"/>
          <p:cNvSpPr>
            <a:spLocks/>
          </p:cNvSpPr>
          <p:nvPr/>
        </p:nvSpPr>
        <p:spPr bwMode="auto">
          <a:xfrm flipH="1">
            <a:off x="6164263" y="3990975"/>
            <a:ext cx="2552700" cy="312738"/>
          </a:xfrm>
          <a:prstGeom prst="accentCallout2">
            <a:avLst>
              <a:gd name="adj1" fmla="val 34125"/>
              <a:gd name="adj2" fmla="val 103750"/>
              <a:gd name="adj3" fmla="val 34125"/>
              <a:gd name="adj4" fmla="val 109472"/>
              <a:gd name="adj5" fmla="val -103097"/>
              <a:gd name="adj6" fmla="val 11560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rgbClr val="C00000"/>
                </a:solidFill>
                <a:cs typeface="Arial" charset="0"/>
              </a:rPr>
              <a:t>On-line </a:t>
            </a:r>
            <a:r>
              <a:rPr lang="ru-RU" sz="1600">
                <a:solidFill>
                  <a:srgbClr val="C00000"/>
                </a:solidFill>
                <a:cs typeface="Arial" charset="0"/>
              </a:rPr>
              <a:t>доступ к данным </a:t>
            </a:r>
          </a:p>
        </p:txBody>
      </p:sp>
      <p:sp>
        <p:nvSpPr>
          <p:cNvPr id="44" name="AutoShape 28"/>
          <p:cNvSpPr>
            <a:spLocks/>
          </p:cNvSpPr>
          <p:nvPr/>
        </p:nvSpPr>
        <p:spPr bwMode="auto">
          <a:xfrm flipH="1">
            <a:off x="5451475" y="2395538"/>
            <a:ext cx="2551113" cy="312737"/>
          </a:xfrm>
          <a:prstGeom prst="accentCallout2">
            <a:avLst>
              <a:gd name="adj1" fmla="val 34125"/>
              <a:gd name="adj2" fmla="val 103750"/>
              <a:gd name="adj3" fmla="val 34125"/>
              <a:gd name="adj4" fmla="val 107231"/>
              <a:gd name="adj5" fmla="val -17685"/>
              <a:gd name="adj6" fmla="val 11261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rgbClr val="C00000"/>
                </a:solidFill>
                <a:cs typeface="Arial" charset="0"/>
              </a:rPr>
              <a:t>On-line </a:t>
            </a:r>
            <a:r>
              <a:rPr lang="ru-RU" sz="1600">
                <a:solidFill>
                  <a:srgbClr val="C00000"/>
                </a:solidFill>
                <a:cs typeface="Arial" charset="0"/>
              </a:rPr>
              <a:t>доступ к данным </a:t>
            </a:r>
          </a:p>
        </p:txBody>
      </p:sp>
      <p:pic>
        <p:nvPicPr>
          <p:cNvPr id="46" name="Picture 11" descr="C:\Users\Ерадиль\Desktop\Новая папка\Рисунки\прокурор+б.jpg"/>
          <p:cNvPicPr>
            <a:picLocks noChangeAspect="1" noChangeArrowheads="1"/>
          </p:cNvPicPr>
          <p:nvPr/>
        </p:nvPicPr>
        <p:blipFill>
          <a:blip r:embed="rId8"/>
          <a:srcRect t="2" b="53110"/>
          <a:stretch>
            <a:fillRect/>
          </a:stretch>
        </p:blipFill>
        <p:spPr bwMode="auto">
          <a:xfrm>
            <a:off x="7475538" y="4214813"/>
            <a:ext cx="5683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mirzaliev_s_k\Desktop\ПРЕЗЕНТАЦИИ\123456\Новая папка\Рисунки\сервер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90975" y="3082925"/>
            <a:ext cx="854075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50" autoRev="1" fill="remove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9" dur="250" autoRev="1" fill="remove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250" autoRev="1" fill="remove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autoRev="1" fill="remove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9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4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3" grpId="1" animBg="1"/>
      <p:bldP spid="25604" grpId="0" animBg="1"/>
      <p:bldP spid="25604" grpId="1" animBg="1"/>
      <p:bldP spid="25605" grpId="0" animBg="1"/>
      <p:bldP spid="25607" grpId="0" animBg="1"/>
      <p:bldP spid="25607" grpId="1" animBg="1"/>
      <p:bldP spid="25608" grpId="0" animBg="1"/>
      <p:bldP spid="25621" grpId="0" animBg="1"/>
      <p:bldP spid="25622" grpId="0" animBg="1"/>
      <p:bldP spid="25625" grpId="0" animBg="1"/>
      <p:bldP spid="39" grpId="0" animBg="1"/>
      <p:bldP spid="45" grpId="0" animBg="1"/>
      <p:bldP spid="25626" grpId="0" animBg="1"/>
      <p:bldP spid="25624" grpId="0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Развернутая стрелка 44"/>
          <p:cNvSpPr/>
          <p:nvPr/>
        </p:nvSpPr>
        <p:spPr>
          <a:xfrm rot="16200000" flipV="1">
            <a:off x="3690938" y="1203325"/>
            <a:ext cx="4471988" cy="5094287"/>
          </a:xfrm>
          <a:prstGeom prst="uturnArrow">
            <a:avLst>
              <a:gd name="adj1" fmla="val 9127"/>
              <a:gd name="adj2" fmla="val 7512"/>
              <a:gd name="adj3" fmla="val 13193"/>
              <a:gd name="adj4" fmla="val 16836"/>
              <a:gd name="adj5" fmla="val 97744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Выноска 1 (с границей) 35"/>
          <p:cNvSpPr/>
          <p:nvPr/>
        </p:nvSpPr>
        <p:spPr>
          <a:xfrm>
            <a:off x="2771775" y="2622550"/>
            <a:ext cx="1528763" cy="622300"/>
          </a:xfrm>
          <a:prstGeom prst="accentCallout1">
            <a:avLst>
              <a:gd name="adj1" fmla="val 18750"/>
              <a:gd name="adj2" fmla="val -8333"/>
              <a:gd name="adj3" fmla="val 59144"/>
              <a:gd name="adj4" fmla="val -23455"/>
            </a:avLst>
          </a:prstGeom>
          <a:solidFill>
            <a:schemeClr val="lt1">
              <a:alpha val="49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Выдает талон с уникальным номером</a:t>
            </a:r>
          </a:p>
        </p:txBody>
      </p:sp>
      <p:sp>
        <p:nvSpPr>
          <p:cNvPr id="34" name="AutoShape 34"/>
          <p:cNvSpPr>
            <a:spLocks noChangeArrowheads="1"/>
          </p:cNvSpPr>
          <p:nvPr/>
        </p:nvSpPr>
        <p:spPr bwMode="blackGray">
          <a:xfrm rot="5400000" flipV="1">
            <a:off x="1727200" y="4440238"/>
            <a:ext cx="1035050" cy="755650"/>
          </a:xfrm>
          <a:prstGeom prst="rightArrow">
            <a:avLst>
              <a:gd name="adj1" fmla="val 46509"/>
              <a:gd name="adj2" fmla="val 42113"/>
            </a:avLst>
          </a:prstGeom>
          <a:solidFill>
            <a:srgbClr val="7030A0">
              <a:alpha val="7803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16"/>
          <p:cNvSpPr>
            <a:spLocks noChangeArrowheads="1"/>
          </p:cNvSpPr>
          <p:nvPr/>
        </p:nvSpPr>
        <p:spPr bwMode="blackGray">
          <a:xfrm rot="-5400000" flipH="1" flipV="1">
            <a:off x="893762" y="2424113"/>
            <a:ext cx="1120775" cy="755650"/>
          </a:xfrm>
          <a:prstGeom prst="rightArrow">
            <a:avLst>
              <a:gd name="adj1" fmla="val 46509"/>
              <a:gd name="adj2" fmla="val 42051"/>
            </a:avLst>
          </a:prstGeom>
          <a:solidFill>
            <a:srgbClr val="C000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21"/>
          <p:cNvSpPr>
            <a:spLocks noChangeArrowheads="1"/>
          </p:cNvSpPr>
          <p:nvPr/>
        </p:nvSpPr>
        <p:spPr bwMode="gray">
          <a:xfrm>
            <a:off x="219075" y="3382963"/>
            <a:ext cx="3160713" cy="889000"/>
          </a:xfrm>
          <a:prstGeom prst="roundRect">
            <a:avLst>
              <a:gd name="adj" fmla="val 16667"/>
            </a:avLst>
          </a:prstGeom>
          <a:solidFill>
            <a:srgbClr val="7030A0">
              <a:alpha val="86000"/>
            </a:srgbClr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EFEFE"/>
              </a:solidFill>
              <a:latin typeface="+mn-lt"/>
            </a:endParaRPr>
          </a:p>
        </p:txBody>
      </p:sp>
      <p:sp>
        <p:nvSpPr>
          <p:cNvPr id="30" name="AutoShape 21"/>
          <p:cNvSpPr>
            <a:spLocks noChangeArrowheads="1"/>
          </p:cNvSpPr>
          <p:nvPr/>
        </p:nvSpPr>
        <p:spPr bwMode="gray">
          <a:xfrm>
            <a:off x="219075" y="1373188"/>
            <a:ext cx="3160713" cy="889000"/>
          </a:xfrm>
          <a:prstGeom prst="roundRect">
            <a:avLst>
              <a:gd name="adj" fmla="val 16667"/>
            </a:avLst>
          </a:prstGeom>
          <a:solidFill>
            <a:srgbClr val="C00000">
              <a:alpha val="66000"/>
            </a:srgbClr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EFEFE"/>
              </a:solidFill>
              <a:latin typeface="+mn-lt"/>
            </a:endParaRPr>
          </a:p>
        </p:txBody>
      </p:sp>
      <p:sp>
        <p:nvSpPr>
          <p:cNvPr id="4" name="AutoShape 25"/>
          <p:cNvSpPr>
            <a:spLocks noChangeArrowheads="1"/>
          </p:cNvSpPr>
          <p:nvPr/>
        </p:nvSpPr>
        <p:spPr bwMode="gray">
          <a:xfrm>
            <a:off x="107950" y="152400"/>
            <a:ext cx="8856663" cy="990600"/>
          </a:xfrm>
          <a:prstGeom prst="roundRect">
            <a:avLst>
              <a:gd name="adj" fmla="val 16667"/>
            </a:avLst>
          </a:prstGeom>
          <a:solidFill>
            <a:srgbClr val="7030A0">
              <a:alpha val="4900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Новая схема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регистрации заявлений и сообщений о преступлениях </a:t>
            </a:r>
            <a:endParaRPr lang="en-US" sz="2600" dirty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C:\Users\mirzaliev_s_k\Desktop\ПРЕЗЕНТАЦИИ\123456\Новая папка\Рисунки\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/>
              <a:ext uri="{28A0092B-C50C-407E-A947-70E740481C1C}"/>
            </a:extLst>
          </a:blip>
          <a:srcRect l="7711" r="15021"/>
          <a:stretch/>
        </p:blipFill>
        <p:spPr bwMode="auto">
          <a:xfrm>
            <a:off x="353805" y="3505515"/>
            <a:ext cx="828869" cy="716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/>
          </a:blip>
          <a:srcRect b="49131"/>
          <a:stretch/>
        </p:blipFill>
        <p:spPr>
          <a:xfrm flipH="1">
            <a:off x="830335" y="1513691"/>
            <a:ext cx="324384" cy="661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4" descr="C:\Users\mirzaliev_s_k\Desktop\ПРЕЗЕНТАЦИИ\123456\Новая папка\Иконы\SiluetLudi\3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/>
              <a:ext uri="{28A0092B-C50C-407E-A947-70E740481C1C}"/>
            </a:extLst>
          </a:blip>
          <a:srcRect b="48838"/>
          <a:stretch/>
        </p:blipFill>
        <p:spPr bwMode="auto">
          <a:xfrm>
            <a:off x="353805" y="1507886"/>
            <a:ext cx="476530" cy="661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3" name="AutoShape 21"/>
          <p:cNvSpPr>
            <a:spLocks noChangeArrowheads="1"/>
          </p:cNvSpPr>
          <p:nvPr/>
        </p:nvSpPr>
        <p:spPr bwMode="gray">
          <a:xfrm>
            <a:off x="219075" y="5335588"/>
            <a:ext cx="3160713" cy="889000"/>
          </a:xfrm>
          <a:prstGeom prst="roundRect">
            <a:avLst>
              <a:gd name="adj" fmla="val 16667"/>
            </a:avLst>
          </a:prstGeom>
          <a:solidFill>
            <a:schemeClr val="accent1">
              <a:alpha val="86000"/>
            </a:schemeClr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EFEFE"/>
              </a:solidFill>
              <a:latin typeface="+mn-lt"/>
            </a:endParaRPr>
          </a:p>
        </p:txBody>
      </p:sp>
      <p:pic>
        <p:nvPicPr>
          <p:cNvPr id="14" name="Picture 6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/>
              <a:ext uri="{28A0092B-C50C-407E-A947-70E740481C1C}"/>
            </a:extLst>
          </a:blip>
          <a:srcRect l="9467" r="7324" b="2957"/>
          <a:stretch/>
        </p:blipFill>
        <p:spPr bwMode="auto">
          <a:xfrm>
            <a:off x="313972" y="5387517"/>
            <a:ext cx="867747" cy="784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/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82688" y="5608638"/>
            <a:ext cx="2174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База КПС и СУ ГП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33" name="AutoShape 34"/>
          <p:cNvSpPr>
            <a:spLocks noChangeArrowheads="1"/>
          </p:cNvSpPr>
          <p:nvPr/>
        </p:nvSpPr>
        <p:spPr bwMode="blackGray">
          <a:xfrm rot="16187210" flipV="1">
            <a:off x="1712913" y="2489200"/>
            <a:ext cx="1035050" cy="755650"/>
          </a:xfrm>
          <a:prstGeom prst="rightArrow">
            <a:avLst>
              <a:gd name="adj1" fmla="val 46509"/>
              <a:gd name="adj2" fmla="val 42113"/>
            </a:avLst>
          </a:prstGeom>
          <a:solidFill>
            <a:srgbClr val="7030A0">
              <a:alpha val="7803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181100" y="3500438"/>
            <a:ext cx="2125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Дежурная часть </a:t>
            </a:r>
            <a:r>
              <a:rPr lang="ru-RU" sz="1400">
                <a:solidFill>
                  <a:schemeClr val="bg1"/>
                </a:solidFill>
              </a:rPr>
              <a:t>ГОРОВД</a:t>
            </a:r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169988" y="1631950"/>
            <a:ext cx="2124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Заявитель</a:t>
            </a:r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35" name="Выноска 1 (с границей) 34"/>
          <p:cNvSpPr/>
          <p:nvPr/>
        </p:nvSpPr>
        <p:spPr>
          <a:xfrm flipH="1">
            <a:off x="0" y="2478088"/>
            <a:ext cx="1076325" cy="455612"/>
          </a:xfrm>
          <a:prstGeom prst="accentCallout1">
            <a:avLst>
              <a:gd name="adj1" fmla="val 18750"/>
              <a:gd name="adj2" fmla="val -8333"/>
              <a:gd name="adj3" fmla="val 45934"/>
              <a:gd name="adj4" fmla="val -18620"/>
            </a:avLst>
          </a:prstGeom>
          <a:solidFill>
            <a:schemeClr val="lt1">
              <a:alpha val="49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Подает заявление</a:t>
            </a:r>
          </a:p>
        </p:txBody>
      </p:sp>
      <p:sp>
        <p:nvSpPr>
          <p:cNvPr id="37" name="Выноска 1 (с границей) 36"/>
          <p:cNvSpPr/>
          <p:nvPr/>
        </p:nvSpPr>
        <p:spPr>
          <a:xfrm flipH="1">
            <a:off x="0" y="4408488"/>
            <a:ext cx="1619250" cy="819150"/>
          </a:xfrm>
          <a:prstGeom prst="accentCallout1">
            <a:avLst>
              <a:gd name="adj1" fmla="val 18750"/>
              <a:gd name="adj2" fmla="val -8333"/>
              <a:gd name="adj3" fmla="val 41937"/>
              <a:gd name="adj4" fmla="val -27384"/>
            </a:avLst>
          </a:prstGeom>
          <a:solidFill>
            <a:schemeClr val="lt1">
              <a:alpha val="49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Вводит уникальный номер талона в базу КПС и СУ ГП</a:t>
            </a:r>
          </a:p>
        </p:txBody>
      </p:sp>
      <p:sp>
        <p:nvSpPr>
          <p:cNvPr id="38" name="AutoShape 23"/>
          <p:cNvSpPr>
            <a:spLocks/>
          </p:cNvSpPr>
          <p:nvPr/>
        </p:nvSpPr>
        <p:spPr bwMode="blackWhite">
          <a:xfrm>
            <a:off x="4935538" y="5278438"/>
            <a:ext cx="3683000" cy="889000"/>
          </a:xfrm>
          <a:prstGeom prst="callout2">
            <a:avLst>
              <a:gd name="adj1" fmla="val 21884"/>
              <a:gd name="adj2" fmla="val -2273"/>
              <a:gd name="adj3" fmla="val 21884"/>
              <a:gd name="adj4" fmla="val -15435"/>
              <a:gd name="adj5" fmla="val 732829"/>
              <a:gd name="adj6" fmla="val -124565"/>
            </a:avLst>
          </a:prstGeom>
          <a:solidFill>
            <a:srgbClr val="7030A0">
              <a:alpha val="67058"/>
            </a:srgbClr>
          </a:solidFill>
          <a:ln w="9525">
            <a:noFill/>
            <a:miter lim="800000"/>
            <a:headEnd type="diamond" w="med" len="med"/>
            <a:tailEnd/>
          </a:ln>
        </p:spPr>
        <p:txBody>
          <a:bodyPr anchor="ctr"/>
          <a:lstStyle/>
          <a:p>
            <a:pPr eaLnBrk="0" hangingPunct="0"/>
            <a:endParaRPr lang="ru-RU" sz="1400">
              <a:solidFill>
                <a:srgbClr val="FFFFFF"/>
              </a:solidFill>
            </a:endParaRPr>
          </a:p>
          <a:p>
            <a:pPr algn="ctr" eaLnBrk="0" hangingPunct="0"/>
            <a:r>
              <a:rPr lang="en-US" sz="2400">
                <a:solidFill>
                  <a:srgbClr val="FFFFFF"/>
                </a:solidFill>
              </a:rPr>
              <a:t>Call</a:t>
            </a:r>
            <a:r>
              <a:rPr lang="ru-RU" sz="2400">
                <a:solidFill>
                  <a:srgbClr val="FFFFFF"/>
                </a:solidFill>
              </a:rPr>
              <a:t>-центр</a:t>
            </a:r>
          </a:p>
          <a:p>
            <a:pPr eaLnBrk="0" hangingPunct="0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40" name="AutoShape 23"/>
          <p:cNvSpPr>
            <a:spLocks/>
          </p:cNvSpPr>
          <p:nvPr/>
        </p:nvSpPr>
        <p:spPr bwMode="blackWhite">
          <a:xfrm>
            <a:off x="4935538" y="3362325"/>
            <a:ext cx="3683000" cy="889000"/>
          </a:xfrm>
          <a:prstGeom prst="callout2">
            <a:avLst>
              <a:gd name="adj1" fmla="val 21884"/>
              <a:gd name="adj2" fmla="val -2273"/>
              <a:gd name="adj3" fmla="val 21884"/>
              <a:gd name="adj4" fmla="val -15435"/>
              <a:gd name="adj5" fmla="val 406384"/>
              <a:gd name="adj6" fmla="val -123431"/>
            </a:avLst>
          </a:prstGeom>
          <a:solidFill>
            <a:srgbClr val="002060">
              <a:alpha val="67058"/>
            </a:srgbClr>
          </a:solidFill>
          <a:ln w="9525">
            <a:noFill/>
            <a:miter lim="800000"/>
            <a:headEnd type="diamond" w="med" len="med"/>
            <a:tailEnd/>
          </a:ln>
        </p:spPr>
        <p:txBody>
          <a:bodyPr anchor="ctr"/>
          <a:lstStyle/>
          <a:p>
            <a:pPr eaLnBrk="0" hangingPunct="0"/>
            <a:r>
              <a:rPr lang="ru-RU" sz="2000">
                <a:solidFill>
                  <a:schemeClr val="bg1"/>
                </a:solidFill>
              </a:rPr>
              <a:t>Веб-сайт КПС и СУ ГП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5100" y="4756150"/>
            <a:ext cx="1196975" cy="966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1" name="AutoShape 23"/>
          <p:cNvSpPr>
            <a:spLocks/>
          </p:cNvSpPr>
          <p:nvPr/>
        </p:nvSpPr>
        <p:spPr bwMode="blackWhite">
          <a:xfrm>
            <a:off x="4935538" y="1381125"/>
            <a:ext cx="3683000" cy="930275"/>
          </a:xfrm>
          <a:prstGeom prst="callout2">
            <a:avLst>
              <a:gd name="adj1" fmla="val 21884"/>
              <a:gd name="adj2" fmla="val -2273"/>
              <a:gd name="adj3" fmla="val 21884"/>
              <a:gd name="adj4" fmla="val -15435"/>
              <a:gd name="adj5" fmla="val 94528"/>
              <a:gd name="adj6" fmla="val -126949"/>
            </a:avLst>
          </a:prstGeom>
          <a:solidFill>
            <a:srgbClr val="700000">
              <a:alpha val="78038"/>
            </a:srgbClr>
          </a:solidFill>
          <a:ln w="9525">
            <a:noFill/>
            <a:miter lim="800000"/>
            <a:headEnd type="diamond" w="med" len="med"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>
                <a:solidFill>
                  <a:srgbClr val="FFFFFF"/>
                </a:solidFill>
              </a:rPr>
              <a:t>SMS</a:t>
            </a:r>
            <a:r>
              <a:rPr lang="ru-RU" sz="2000">
                <a:solidFill>
                  <a:srgbClr val="FFFFFF"/>
                </a:solidFill>
              </a:rPr>
              <a:t>-сообщение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91463" y="3222625"/>
            <a:ext cx="10906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5588" y="1190625"/>
            <a:ext cx="1120775" cy="1119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21" descr="firewal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06813" y="5278438"/>
            <a:ext cx="9874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Выноска 3 (с границей) 48"/>
          <p:cNvSpPr/>
          <p:nvPr/>
        </p:nvSpPr>
        <p:spPr>
          <a:xfrm>
            <a:off x="3851275" y="4433888"/>
            <a:ext cx="4173538" cy="768350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2452"/>
              <a:gd name="adj5" fmla="val 109659"/>
              <a:gd name="adj6" fmla="val -12067"/>
              <a:gd name="adj7" fmla="val 131291"/>
              <a:gd name="adj8" fmla="val -1571"/>
            </a:avLst>
          </a:prstGeom>
          <a:solidFill>
            <a:schemeClr val="lt1">
              <a:alpha val="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C00000"/>
                </a:solidFill>
              </a:rPr>
              <a:t>Сведения о регистрации заявления, ходе  и результате рассмотрения в защищенном виде в режиме реального времени передаются в коммуникационные сети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50"/>
                            </p:stCondLst>
                            <p:childTnLst>
                              <p:par>
                                <p:cTn id="6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5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7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0" dur="50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101" dur="50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2" dur="50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6" grpId="0" animBg="1"/>
      <p:bldP spid="34" grpId="0" animBg="1"/>
      <p:bldP spid="32" grpId="0" animBg="1"/>
      <p:bldP spid="28" grpId="0" animBg="1"/>
      <p:bldP spid="30" grpId="0" animBg="1"/>
      <p:bldP spid="13" grpId="0" animBg="1"/>
      <p:bldP spid="15" grpId="0"/>
      <p:bldP spid="33" grpId="0" animBg="1"/>
      <p:bldP spid="29" grpId="0"/>
      <p:bldP spid="31" grpId="0"/>
      <p:bldP spid="35" grpId="0" animBg="1"/>
      <p:bldP spid="37" grpId="0" animBg="1"/>
      <p:bldP spid="38" grpId="0" animBg="1"/>
      <p:bldP spid="40" grpId="0" animBg="1"/>
      <p:bldP spid="41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-1" y="0"/>
          <a:ext cx="9144001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 noGrp="1"/>
          </p:cNvGraphicFramePr>
          <p:nvPr/>
        </p:nvGraphicFramePr>
        <p:xfrm>
          <a:off x="-1" y="0"/>
          <a:ext cx="9144001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Стрелка углом вверх 67"/>
          <p:cNvSpPr/>
          <p:nvPr/>
        </p:nvSpPr>
        <p:spPr>
          <a:xfrm rot="5400000">
            <a:off x="-1000125" y="2857501"/>
            <a:ext cx="4643437" cy="1643062"/>
          </a:xfrm>
          <a:prstGeom prst="bentUpArrow">
            <a:avLst/>
          </a:prstGeom>
          <a:solidFill>
            <a:srgbClr val="9B23DD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AutoShape 25"/>
          <p:cNvSpPr>
            <a:spLocks noChangeArrowheads="1"/>
          </p:cNvSpPr>
          <p:nvPr/>
        </p:nvSpPr>
        <p:spPr bwMode="gray">
          <a:xfrm>
            <a:off x="107950" y="142875"/>
            <a:ext cx="8928100" cy="785813"/>
          </a:xfrm>
          <a:prstGeom prst="roundRect">
            <a:avLst>
              <a:gd name="adj" fmla="val 16667"/>
            </a:avLst>
          </a:prstGeom>
          <a:solidFill>
            <a:srgbClr val="00B0F0">
              <a:alpha val="8400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Раскрытие и расследование преступлений</a:t>
            </a:r>
            <a:endParaRPr lang="en-US" sz="3000" b="1" dirty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3571875" y="2643188"/>
            <a:ext cx="1928813" cy="1928812"/>
            <a:chOff x="3857620" y="2500306"/>
            <a:chExt cx="2357454" cy="2286016"/>
          </a:xfrm>
        </p:grpSpPr>
        <p:sp>
          <p:nvSpPr>
            <p:cNvPr id="20" name="Овал 19"/>
            <p:cNvSpPr/>
            <p:nvPr/>
          </p:nvSpPr>
          <p:spPr>
            <a:xfrm>
              <a:off x="3857620" y="2500306"/>
              <a:ext cx="2357454" cy="22860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63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268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81499" y="2542142"/>
              <a:ext cx="1397010" cy="1990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Стрелка влево 22"/>
          <p:cNvSpPr/>
          <p:nvPr/>
        </p:nvSpPr>
        <p:spPr>
          <a:xfrm rot="2312798">
            <a:off x="3317250" y="2491757"/>
            <a:ext cx="431583" cy="500063"/>
          </a:xfrm>
          <a:prstGeom prst="lef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" name="Группа 29"/>
          <p:cNvGrpSpPr>
            <a:grpSpLocks/>
          </p:cNvGrpSpPr>
          <p:nvPr/>
        </p:nvGrpSpPr>
        <p:grpSpPr bwMode="auto">
          <a:xfrm>
            <a:off x="1438275" y="1785938"/>
            <a:ext cx="2562225" cy="509587"/>
            <a:chOff x="785786" y="1990705"/>
            <a:chExt cx="2562242" cy="509604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785786" y="2489197"/>
              <a:ext cx="2071702" cy="1587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 flipH="1" flipV="1">
              <a:off x="2847956" y="2000237"/>
              <a:ext cx="509604" cy="49054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42875" y="1198563"/>
            <a:ext cx="4143375" cy="1016000"/>
          </a:xfrm>
          <a:prstGeom prst="rect">
            <a:avLst/>
          </a:prstGeom>
          <a:noFill/>
          <a:effectLst>
            <a:outerShdw sx="1000" sy="1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производстве следователей и дознавателей находилось 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296,2 тыс. уголовных дел</a:t>
            </a:r>
          </a:p>
        </p:txBody>
      </p:sp>
      <p:sp>
        <p:nvSpPr>
          <p:cNvPr id="31" name="Стрелка влево 30"/>
          <p:cNvSpPr/>
          <p:nvPr/>
        </p:nvSpPr>
        <p:spPr>
          <a:xfrm rot="331750">
            <a:off x="3023451" y="3201071"/>
            <a:ext cx="431724" cy="500062"/>
          </a:xfrm>
          <a:prstGeom prst="lef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14313" y="2841625"/>
            <a:ext cx="2286000" cy="10160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Окончено производством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73,7 тыс. дел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>
            <a:off x="1999456" y="3356769"/>
            <a:ext cx="1000125" cy="1588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1438" y="4373563"/>
            <a:ext cx="3643312" cy="769937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Направлено в суд </a:t>
            </a:r>
          </a:p>
          <a:p>
            <a:pPr>
              <a:defRPr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55,2 тыс. дел</a:t>
            </a:r>
          </a:p>
        </p:txBody>
      </p:sp>
      <p:sp>
        <p:nvSpPr>
          <p:cNvPr id="56" name="Стрелка влево 55"/>
          <p:cNvSpPr/>
          <p:nvPr/>
        </p:nvSpPr>
        <p:spPr>
          <a:xfrm rot="19861951">
            <a:off x="3242762" y="4012586"/>
            <a:ext cx="374302" cy="500062"/>
          </a:xfrm>
          <a:prstGeom prst="lef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5" name="Группа 94"/>
          <p:cNvGrpSpPr>
            <a:grpSpLocks/>
          </p:cNvGrpSpPr>
          <p:nvPr/>
        </p:nvGrpSpPr>
        <p:grpSpPr bwMode="auto">
          <a:xfrm>
            <a:off x="1142976" y="4357688"/>
            <a:ext cx="2000274" cy="571500"/>
            <a:chOff x="1142952" y="4143380"/>
            <a:chExt cx="2000288" cy="571504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>
              <a:off x="1142952" y="4143386"/>
              <a:ext cx="1428784" cy="1581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olid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rot="16200000" flipH="1">
              <a:off x="2571736" y="4143380"/>
              <a:ext cx="571504" cy="571504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2357438" y="5083175"/>
            <a:ext cx="5143500" cy="1631950"/>
          </a:xfrm>
          <a:prstGeom prst="rect">
            <a:avLst/>
          </a:prstGeom>
          <a:noFill/>
          <a:effectLst>
            <a:outerShdw sx="1000" sy="1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Arial" pitchFamily="34" charset="0"/>
              </a:rPr>
              <a:t>Активно внедряется упрощенная форма досудебного производства, которая предполагает проведение расследования </a:t>
            </a:r>
          </a:p>
          <a:p>
            <a:pPr algn="ctr">
              <a:defRPr/>
            </a:pPr>
            <a:r>
              <a:rPr lang="ru-RU" sz="2000" b="1" dirty="0">
                <a:latin typeface="Arial" pitchFamily="34" charset="0"/>
              </a:rPr>
              <a:t>в 10-дневный срок</a:t>
            </a:r>
          </a:p>
        </p:txBody>
      </p:sp>
      <p:grpSp>
        <p:nvGrpSpPr>
          <p:cNvPr id="6" name="Группа 95"/>
          <p:cNvGrpSpPr>
            <a:grpSpLocks/>
          </p:cNvGrpSpPr>
          <p:nvPr/>
        </p:nvGrpSpPr>
        <p:grpSpPr bwMode="auto">
          <a:xfrm>
            <a:off x="6643688" y="4786313"/>
            <a:ext cx="858837" cy="1787525"/>
            <a:chOff x="6643483" y="4786272"/>
            <a:chExt cx="858269" cy="1786793"/>
          </a:xfrm>
        </p:grpSpPr>
        <p:cxnSp>
          <p:nvCxnSpPr>
            <p:cNvPr id="78" name="Прямая соединительная линия 77"/>
            <p:cNvCxnSpPr/>
            <p:nvPr/>
          </p:nvCxnSpPr>
          <p:spPr>
            <a:xfrm>
              <a:off x="6643483" y="4786272"/>
              <a:ext cx="856683" cy="499857"/>
            </a:xfrm>
            <a:prstGeom prst="line">
              <a:avLst/>
            </a:prstGeom>
            <a:ln w="3175" cap="rnd" cmpd="sng">
              <a:solidFill>
                <a:schemeClr val="tx1"/>
              </a:solidFill>
              <a:prstDash val="solid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rot="5400000">
              <a:off x="6858285" y="5929598"/>
              <a:ext cx="1285348" cy="1586"/>
            </a:xfrm>
            <a:prstGeom prst="line">
              <a:avLst/>
            </a:prstGeom>
            <a:ln w="6350" cap="rnd" cmpd="sng">
              <a:solidFill>
                <a:schemeClr val="tx1"/>
              </a:solidFill>
              <a:prstDash val="solid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6286500" y="1571625"/>
            <a:ext cx="2714625" cy="1938338"/>
          </a:xfrm>
          <a:prstGeom prst="rect">
            <a:avLst/>
          </a:prstGeom>
          <a:noFill/>
          <a:effectLst>
            <a:outerShdw sx="1000" sy="1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Arial" pitchFamily="34" charset="0"/>
              </a:rPr>
              <a:t>В текущем году уже направлено </a:t>
            </a:r>
          </a:p>
          <a:p>
            <a:pPr algn="ctr">
              <a:defRPr/>
            </a:pPr>
            <a:r>
              <a:rPr lang="ru-RU" sz="2000" b="1" dirty="0">
                <a:latin typeface="Arial" pitchFamily="34" charset="0"/>
              </a:rPr>
              <a:t>13,2 тыс. уголовных дел, из них 492 – по тяжким преступлениям</a:t>
            </a:r>
          </a:p>
        </p:txBody>
      </p:sp>
      <p:grpSp>
        <p:nvGrpSpPr>
          <p:cNvPr id="7" name="Группа 93"/>
          <p:cNvGrpSpPr>
            <a:grpSpLocks/>
          </p:cNvGrpSpPr>
          <p:nvPr/>
        </p:nvGrpSpPr>
        <p:grpSpPr bwMode="auto">
          <a:xfrm>
            <a:off x="6072188" y="2643188"/>
            <a:ext cx="2786062" cy="930275"/>
            <a:chOff x="6072198" y="2643182"/>
            <a:chExt cx="2786082" cy="930282"/>
          </a:xfrm>
        </p:grpSpPr>
        <p:cxnSp>
          <p:nvCxnSpPr>
            <p:cNvPr id="85" name="Прямая соединительная линия 84"/>
            <p:cNvCxnSpPr/>
            <p:nvPr/>
          </p:nvCxnSpPr>
          <p:spPr>
            <a:xfrm>
              <a:off x="6429388" y="3571876"/>
              <a:ext cx="2428892" cy="1588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olid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rot="16200000" flipH="1">
              <a:off x="5786446" y="2928934"/>
              <a:ext cx="928694" cy="357190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olid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Стрелка углом вверх 89"/>
          <p:cNvSpPr/>
          <p:nvPr/>
        </p:nvSpPr>
        <p:spPr>
          <a:xfrm>
            <a:off x="3214688" y="4071938"/>
            <a:ext cx="5072062" cy="1785937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  <a:solidFill>
            <a:srgbClr val="9B23DD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27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500" autoRev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85" dur="500" autoRev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6" dur="500" autoRev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autoRev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7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500" autoRev="1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90" dur="500" autoRev="1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autoRev="1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autoRev="1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3" grpId="0" animBg="1"/>
      <p:bldP spid="23" grpId="0" animBg="1"/>
      <p:bldP spid="29" grpId="0"/>
      <p:bldP spid="31" grpId="0" animBg="1"/>
      <p:bldP spid="32" grpId="0"/>
      <p:bldP spid="48" grpId="0"/>
      <p:bldP spid="56" grpId="0" animBg="1"/>
      <p:bldP spid="75" grpId="0"/>
      <p:bldP spid="83" grpId="0"/>
      <p:bldP spid="90" grpId="0" animBg="1"/>
      <p:bldP spid="9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-1" y="1"/>
          <a:ext cx="9144001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5"/>
          <p:cNvSpPr>
            <a:spLocks noChangeArrowheads="1"/>
          </p:cNvSpPr>
          <p:nvPr/>
        </p:nvSpPr>
        <p:spPr bwMode="gray">
          <a:xfrm>
            <a:off x="107950" y="142852"/>
            <a:ext cx="8928100" cy="1071562"/>
          </a:xfrm>
          <a:prstGeom prst="roundRect">
            <a:avLst>
              <a:gd name="adj" fmla="val 16667"/>
            </a:avLst>
          </a:prstGeom>
          <a:solidFill>
            <a:srgbClr val="C00000">
              <a:alpha val="6700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Комплексные силы полиции,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участвующие в охране общественного порядка</a:t>
            </a:r>
            <a:endParaRPr lang="en-US" sz="2600" b="1" dirty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9"/>
          <p:cNvGrpSpPr/>
          <p:nvPr/>
        </p:nvGrpSpPr>
        <p:grpSpPr>
          <a:xfrm>
            <a:off x="214306" y="1428736"/>
            <a:ext cx="8786850" cy="4429156"/>
            <a:chOff x="214306" y="1428736"/>
            <a:chExt cx="8786850" cy="4429156"/>
          </a:xfrm>
        </p:grpSpPr>
        <p:sp>
          <p:nvSpPr>
            <p:cNvPr id="7" name="Штриховая стрелка вправо 6"/>
            <p:cNvSpPr/>
            <p:nvPr/>
          </p:nvSpPr>
          <p:spPr>
            <a:xfrm rot="5400000">
              <a:off x="-250065" y="3679033"/>
              <a:ext cx="3571900" cy="785818"/>
            </a:xfrm>
            <a:prstGeom prst="stripedRightArrow">
              <a:avLst>
                <a:gd name="adj1" fmla="val 50000"/>
                <a:gd name="adj2" fmla="val 2032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306" y="1428736"/>
              <a:ext cx="2786058" cy="714381"/>
            </a:xfrm>
            <a:prstGeom prst="roundRect">
              <a:avLst/>
            </a:prstGeom>
            <a:solidFill>
              <a:schemeClr val="accent1">
                <a:alpha val="16000"/>
              </a:schemeClr>
            </a:solidFill>
            <a:ln>
              <a:solidFill>
                <a:schemeClr val="accent1">
                  <a:shade val="50000"/>
                  <a:alpha val="3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ОСНОВНЫЕ</a:t>
              </a:r>
              <a:endParaRPr lang="ru-RU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6215074" y="1428736"/>
              <a:ext cx="2786082" cy="714381"/>
            </a:xfrm>
            <a:prstGeom prst="roundRect">
              <a:avLst/>
            </a:prstGeom>
            <a:solidFill>
              <a:schemeClr val="accent1">
                <a:alpha val="16000"/>
              </a:schemeClr>
            </a:solidFill>
            <a:ln>
              <a:solidFill>
                <a:schemeClr val="accent1">
                  <a:shade val="50000"/>
                  <a:alpha val="3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ПРИДАННЫЕ</a:t>
              </a:r>
              <a:endParaRPr lang="ru-RU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Штриховая стрелка вправо 7"/>
            <p:cNvSpPr/>
            <p:nvPr/>
          </p:nvSpPr>
          <p:spPr>
            <a:xfrm rot="5400000">
              <a:off x="5893603" y="3679033"/>
              <a:ext cx="3571900" cy="785818"/>
            </a:xfrm>
            <a:prstGeom prst="stripedRightArrow">
              <a:avLst>
                <a:gd name="adj1" fmla="val 50000"/>
                <a:gd name="adj2" fmla="val 2032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3284" y="1504946"/>
            <a:ext cx="2514600" cy="142398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grpSp>
        <p:nvGrpSpPr>
          <p:cNvPr id="3" name="Группа 21"/>
          <p:cNvGrpSpPr/>
          <p:nvPr/>
        </p:nvGrpSpPr>
        <p:grpSpPr>
          <a:xfrm>
            <a:off x="214282" y="3181360"/>
            <a:ext cx="8786874" cy="1676400"/>
            <a:chOff x="214282" y="3181360"/>
            <a:chExt cx="8786874" cy="167640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43284" y="3181360"/>
              <a:ext cx="2514600" cy="1676400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3" name="Скругленный прямоугольник 12"/>
            <p:cNvSpPr/>
            <p:nvPr/>
          </p:nvSpPr>
          <p:spPr>
            <a:xfrm>
              <a:off x="214282" y="3500438"/>
              <a:ext cx="2786082" cy="71437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  <a:alpha val="3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350" algn="ctr" defTabSz="901700">
                <a:defRPr/>
              </a:pPr>
              <a:r>
                <a:rPr lang="ru-RU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Внутренние войска</a:t>
              </a:r>
              <a:endPara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6215074" y="3500445"/>
              <a:ext cx="2786082" cy="71437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  <a:alpha val="3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350" algn="ctr" defTabSz="901700">
                <a:defRPr/>
              </a:pPr>
              <a:r>
                <a:rPr lang="ru-RU" sz="22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СОБР</a:t>
              </a:r>
              <a:endPara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Группа 20"/>
          <p:cNvGrpSpPr/>
          <p:nvPr/>
        </p:nvGrpSpPr>
        <p:grpSpPr>
          <a:xfrm>
            <a:off x="214282" y="2571744"/>
            <a:ext cx="8786874" cy="714373"/>
            <a:chOff x="214282" y="2571744"/>
            <a:chExt cx="8786874" cy="714373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14282" y="2571744"/>
              <a:ext cx="2786082" cy="71437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  <a:alpha val="3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350" algn="ctr" defTabSz="901700">
                <a:defRPr/>
              </a:pPr>
              <a:r>
                <a:rPr lang="ru-RU" sz="22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Патрульная полиция</a:t>
              </a:r>
              <a:endPara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6215074" y="2571744"/>
              <a:ext cx="2786082" cy="71437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  <a:alpha val="3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350" algn="ctr" defTabSz="901700">
                <a:defRPr/>
              </a:pPr>
              <a:r>
                <a:rPr lang="ru-RU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Дорожная полиция</a:t>
              </a:r>
              <a:endPara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Группа 22"/>
          <p:cNvGrpSpPr/>
          <p:nvPr/>
        </p:nvGrpSpPr>
        <p:grpSpPr>
          <a:xfrm>
            <a:off x="214282" y="4429132"/>
            <a:ext cx="8786874" cy="857256"/>
            <a:chOff x="214282" y="4429132"/>
            <a:chExt cx="8786874" cy="85725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215074" y="4429132"/>
              <a:ext cx="2786082" cy="85725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  <a:alpha val="3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350" algn="ctr" defTabSz="901700">
                <a:defRPr/>
              </a:pPr>
              <a:r>
                <a:rPr lang="ru-RU" sz="22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Спец. охранные подразделения</a:t>
              </a:r>
              <a:endPara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214282" y="4429139"/>
              <a:ext cx="2786082" cy="71437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  <a:alpha val="3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350" algn="ctr" defTabSz="901700">
                <a:defRPr/>
              </a:pPr>
              <a:r>
                <a:rPr lang="ru-RU" sz="22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Участковые инспектора</a:t>
              </a:r>
              <a:endPara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Группа 23"/>
          <p:cNvGrpSpPr/>
          <p:nvPr/>
        </p:nvGrpSpPr>
        <p:grpSpPr>
          <a:xfrm>
            <a:off x="214282" y="5122884"/>
            <a:ext cx="8786874" cy="1449388"/>
            <a:chOff x="214282" y="5122884"/>
            <a:chExt cx="8786874" cy="144938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43284" y="5122884"/>
              <a:ext cx="2514600" cy="1449388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Скругленный прямоугольник 13"/>
            <p:cNvSpPr/>
            <p:nvPr/>
          </p:nvSpPr>
          <p:spPr>
            <a:xfrm>
              <a:off x="6215074" y="5500702"/>
              <a:ext cx="2786082" cy="107157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  <a:alpha val="3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350" algn="ctr" defTabSz="901700">
                <a:defRPr/>
              </a:pPr>
              <a:r>
                <a:rPr lang="ru-RU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Слушатели и курсанты учебных заведений МВД</a:t>
              </a:r>
              <a:endPara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214282" y="5357826"/>
              <a:ext cx="2786082" cy="121444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  <a:alpha val="3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350" algn="ctr" defTabSz="901700">
                <a:defRPr/>
              </a:pPr>
              <a:r>
                <a:rPr lang="ru-RU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Инспектора по делам несовер-шеннолетних</a:t>
              </a:r>
              <a:endPara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19794</TotalTime>
  <Words>861</Words>
  <Application>Microsoft Office PowerPoint</Application>
  <PresentationFormat>Экран (4:3)</PresentationFormat>
  <Paragraphs>186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Izguttiev-N</dc:creator>
  <cp:lastModifiedBy>User</cp:lastModifiedBy>
  <cp:revision>1531</cp:revision>
  <dcterms:created xsi:type="dcterms:W3CDTF">2010-01-27T04:09:22Z</dcterms:created>
  <dcterms:modified xsi:type="dcterms:W3CDTF">2012-11-18T06:17:42Z</dcterms:modified>
</cp:coreProperties>
</file>