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366" r:id="rId3"/>
    <p:sldId id="367" r:id="rId4"/>
    <p:sldId id="364" r:id="rId5"/>
    <p:sldId id="368" r:id="rId6"/>
    <p:sldId id="353" r:id="rId7"/>
    <p:sldId id="369" r:id="rId8"/>
    <p:sldId id="359" r:id="rId9"/>
    <p:sldId id="370" r:id="rId10"/>
    <p:sldId id="352" r:id="rId11"/>
    <p:sldId id="358" r:id="rId12"/>
    <p:sldId id="357" r:id="rId13"/>
    <p:sldId id="355" r:id="rId14"/>
    <p:sldId id="365" r:id="rId15"/>
    <p:sldId id="362" r:id="rId16"/>
    <p:sldId id="361" r:id="rId17"/>
    <p:sldId id="373" r:id="rId18"/>
    <p:sldId id="372" r:id="rId19"/>
    <p:sldId id="327" r:id="rId20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C0B7F"/>
    <a:srgbClr val="BBE0E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9" autoAdjust="0"/>
  </p:normalViewPr>
  <p:slideViewPr>
    <p:cSldViewPr>
      <p:cViewPr>
        <p:scale>
          <a:sx n="70" d="100"/>
          <a:sy n="70" d="100"/>
        </p:scale>
        <p:origin x="-1488" y="-30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74F12-D136-42BC-BA88-E3E2E9AA8183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6ED4-66E0-4233-B4D6-064BBDF01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4112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3FAC85-95BD-44EE-9145-B3C62479C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9A2C-EFCC-4F33-964A-FBCD2C47C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8F75-71E6-4F87-9496-87B78AAD59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2B3F-F5FB-4C42-8244-34431484A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CE7D6-C8C3-4CBC-8995-949C3F21F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037012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7725" y="1412875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5A31-9F5B-4583-8505-F7FC1E3FD8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822801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3751263"/>
            <a:ext cx="8228012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5338-E602-4A27-9AA1-F90DC03E3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87450" y="274638"/>
            <a:ext cx="76327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98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98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98913"/>
            <a:ext cx="4038600" cy="2398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98913"/>
            <a:ext cx="4038600" cy="2398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5AFD-FCF0-45BE-90E9-2538D211F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A2CF-EE52-4B55-84F0-9C6DCB5CCA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9B07-22AD-4617-BB34-4A8E120CA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7725" y="141287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CC5A-C120-4D7E-BDCF-1297DEFAE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BCC01-25C8-4063-832F-C11E0FA7F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5BCA-012C-4C91-AF42-ED8E8C8C7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CCBA-7581-408D-9725-81D33CAE3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B81F-0D5A-4637-B11E-8783C094FE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77D4C-34EF-4C4A-A8FB-3AC8FC4C3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FEFE">
                  <a:alpha val="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24625"/>
            <a:ext cx="2132013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53D22C-724E-46FA-92F6-A8BEEA7EE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76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669448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28166F"/>
        </a:buClr>
        <a:buSzPct val="100000"/>
        <a:buFont typeface="Wingdings" pitchFamily="2" charset="2"/>
        <a:buChar char="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jpe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37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4414" y="285728"/>
          <a:ext cx="1000132" cy="1019696"/>
        </p:xfrm>
        <a:graphic>
          <a:graphicData uri="http://schemas.openxmlformats.org/presentationml/2006/ole">
            <p:oleObj spid="_x0000_s1026" r:id="rId4" imgW="1486107" imgH="1514686" progId="">
              <p:embed/>
            </p:oleObj>
          </a:graphicData>
        </a:graphic>
      </p:graphicFrame>
      <p:sp>
        <p:nvSpPr>
          <p:cNvPr id="294938" name="Rectangle 26"/>
          <p:cNvSpPr>
            <a:spLocks noChangeArrowheads="1"/>
          </p:cNvSpPr>
          <p:nvPr/>
        </p:nvSpPr>
        <p:spPr bwMode="auto">
          <a:xfrm>
            <a:off x="1" y="238905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1C0B7F"/>
                </a:solidFill>
              </a:rPr>
              <a:t>Актуальные вопросы создания космической отрасли в Республике Казахстан</a:t>
            </a:r>
            <a:endParaRPr lang="ru-RU" sz="2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186012" y="428604"/>
            <a:ext cx="58150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</a:t>
            </a:r>
            <a:r>
              <a:rPr lang="ru-RU" sz="22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космическое агентство Республики Казахстан (Казкосмос)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571604" y="6150138"/>
            <a:ext cx="58150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г. Астана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10 декабря 2012 года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457200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C0B7F"/>
                </a:solidFill>
              </a:rPr>
              <a:t>Председатель НКА РК</a:t>
            </a:r>
          </a:p>
          <a:p>
            <a:pPr algn="ctr"/>
            <a:r>
              <a:rPr lang="ru-RU" b="1" dirty="0" smtClean="0">
                <a:solidFill>
                  <a:srgbClr val="1C0B7F"/>
                </a:solidFill>
              </a:rPr>
              <a:t>Мусабаев Т.А.</a:t>
            </a:r>
            <a:endParaRPr lang="ru-RU" b="1" dirty="0">
              <a:solidFill>
                <a:srgbClr val="1C0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243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C0B7F"/>
                </a:solidFill>
              </a:rPr>
              <a:t>Правительственный час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0042"/>
            <a:ext cx="9144000" cy="1214446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2200" b="1" dirty="0" smtClean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000" b="1" dirty="0" smtClean="0">
                <a:solidFill>
                  <a:srgbClr val="1C0B7F"/>
                </a:solidFill>
                <a:latin typeface="Arial" charset="0"/>
                <a:cs typeface="Arial" charset="0"/>
              </a:rPr>
              <a:t>Инвестиционные проекты реализуемые Казкосмосом</a:t>
            </a:r>
          </a:p>
        </p:txBody>
      </p:sp>
      <p:pic>
        <p:nvPicPr>
          <p:cNvPr id="9223" name="Рисунок 12" descr="казсат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4000" y="1756010"/>
            <a:ext cx="1980000" cy="144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4" name="Рисунок 16" descr="сб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4000" y="4843710"/>
            <a:ext cx="1980000" cy="180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5" name="Picture 16" descr="kompsat-2_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4000" y="3343512"/>
            <a:ext cx="1980000" cy="131661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Ангара-А5_устан_на_ПУ_(слева)_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0745" y="4843710"/>
            <a:ext cx="2286016" cy="180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 descr="Space City in Astana -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38977" y="4843710"/>
            <a:ext cx="2357454" cy="180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97282" r:id="rId8" imgW="1486107" imgH="1514686" progId="">
              <p:embed/>
            </p:oleObj>
          </a:graphicData>
        </a:graphic>
      </p:graphicFrame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1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pic>
        <p:nvPicPr>
          <p:cNvPr id="15" name="Рисунок 10" descr="C:\Documents and Settings\user\Мои документы\Мои рисунки\Ангара (ст компл).bmp"/>
          <p:cNvPicPr>
            <a:picLocks noChangeArrowheads="1"/>
          </p:cNvPicPr>
          <p:nvPr/>
        </p:nvPicPr>
        <p:blipFill>
          <a:blip r:embed="rId9"/>
          <a:srcRect l="21709" r="17433"/>
          <a:stretch>
            <a:fillRect/>
          </a:stretch>
        </p:blipFill>
        <p:spPr bwMode="auto">
          <a:xfrm>
            <a:off x="142844" y="4843710"/>
            <a:ext cx="1581819" cy="180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42938" y="1714503"/>
            <a:ext cx="6286516" cy="32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algn="just" eaLnBrk="0" hangingPunct="0">
              <a:buClr>
                <a:srgbClr val="28166F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и запуск космических аппаратов (КА) связи и вещания серии «KazSat»;</a:t>
            </a:r>
          </a:p>
          <a:p>
            <a:pPr marL="355600" indent="-355600" algn="just" eaLnBrk="0" hangingPunct="0">
              <a:buClr>
                <a:srgbClr val="28166F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Национальной космической системы дистанционного зондирования Земли (ДЗЗ); </a:t>
            </a:r>
          </a:p>
          <a:p>
            <a:pPr marL="355600" indent="-355600" algn="just" eaLnBrk="0" hangingPunct="0">
              <a:buClr>
                <a:srgbClr val="28166F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строительство 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и оснащение сборочно-испытательного комплекса космических аппаратов (СбИК КА);</a:t>
            </a:r>
          </a:p>
          <a:p>
            <a:pPr marL="355600" indent="-355600" algn="just" eaLnBrk="0" hangingPunct="0">
              <a:buClr>
                <a:srgbClr val="28166F"/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lang="ru-RU" sz="2000" dirty="0" smtClean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космического ракетного комплекса (КРК) «Байтерек»</a:t>
            </a:r>
            <a:endParaRPr lang="ru-RU" sz="2000" dirty="0">
              <a:solidFill>
                <a:srgbClr val="1C0B7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ru-RU" dirty="0">
              <a:solidFill>
                <a:srgbClr val="000099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8315338-E602-4A27-9AA1-F90DC03E3B9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26"/>
            <a:ext cx="9143999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rgbClr val="1C0B7F"/>
                </a:solidFill>
                <a:latin typeface="+mn-lt"/>
              </a:rPr>
              <a:t>Создание Сборочно-испытательного комплекса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0238" y="1857364"/>
            <a:ext cx="5870575" cy="3143250"/>
          </a:xfrm>
        </p:spPr>
        <p:txBody>
          <a:bodyPr/>
          <a:lstStyle/>
          <a:p>
            <a:pPr marL="355600" indent="-355600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</a:rPr>
              <a:t>Завершено проектирование оборудования испытательных участков.</a:t>
            </a:r>
          </a:p>
          <a:p>
            <a:pPr marL="355600" indent="-355600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</a:rPr>
              <a:t>Ведутся работы по </a:t>
            </a:r>
            <a:r>
              <a:rPr lang="ru-RU" sz="2000" dirty="0" smtClean="0">
                <a:solidFill>
                  <a:srgbClr val="1C0B7F"/>
                </a:solidFill>
              </a:rPr>
              <a:t>изготовлению </a:t>
            </a:r>
            <a:r>
              <a:rPr lang="ru-RU" sz="2000" dirty="0" smtClean="0">
                <a:solidFill>
                  <a:srgbClr val="1C0B7F"/>
                </a:solidFill>
              </a:rPr>
              <a:t>технологического оборудования СбИК и </a:t>
            </a:r>
            <a:r>
              <a:rPr lang="ru-RU" sz="2000" dirty="0" smtClean="0">
                <a:solidFill>
                  <a:srgbClr val="1C0B7F"/>
                </a:solidFill>
              </a:rPr>
              <a:t>СКТБ</a:t>
            </a:r>
            <a:r>
              <a:rPr lang="ru-RU" sz="2000" dirty="0" smtClean="0">
                <a:solidFill>
                  <a:srgbClr val="1C0B7F"/>
                </a:solidFill>
              </a:rPr>
              <a:t>.</a:t>
            </a:r>
            <a:endParaRPr lang="ru-RU" sz="2000" dirty="0" smtClean="0">
              <a:solidFill>
                <a:srgbClr val="1C0B7F"/>
              </a:solidFill>
            </a:endParaRPr>
          </a:p>
          <a:p>
            <a:pPr marL="355600" indent="-355600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</a:rPr>
              <a:t>Ведется строительство зданий и сооружений сборочно-испытательного комплекса и специального конструкторско-технологического бюро.</a:t>
            </a:r>
          </a:p>
        </p:txBody>
      </p:sp>
      <p:pic>
        <p:nvPicPr>
          <p:cNvPr id="522244" name="Picture 4" descr="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4600575"/>
            <a:ext cx="2914650" cy="1949450"/>
          </a:xfrm>
          <a:ln>
            <a:solidFill>
              <a:schemeClr val="tx1"/>
            </a:solidFill>
            <a:miter lim="800000"/>
          </a:ln>
        </p:spPr>
      </p:pic>
      <p:pic>
        <p:nvPicPr>
          <p:cNvPr id="522245" name="Picture 5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4288" y="4592638"/>
            <a:ext cx="26431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3426" r:id="rId5" imgW="1486107" imgH="1514686" progId="">
              <p:embed/>
            </p:oleObj>
          </a:graphicData>
        </a:graphic>
      </p:graphicFrame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12297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pic>
        <p:nvPicPr>
          <p:cNvPr id="11" name="Picture 9" descr="meteos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643050"/>
            <a:ext cx="1884384" cy="498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8315338-E602-4A27-9AA1-F90DC03E3B9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71435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06" tIns="54804" rIns="109606" bIns="54804" anchor="ctr"/>
          <a:lstStyle/>
          <a:p>
            <a:pPr algn="ctr">
              <a:defRPr/>
            </a:pPr>
            <a:r>
              <a:rPr lang="ru-RU" sz="2800" b="1" dirty="0">
                <a:solidFill>
                  <a:srgbClr val="1C0B7F"/>
                </a:solidFill>
                <a:latin typeface="+mj-lt"/>
              </a:rPr>
              <a:t>Создание </a:t>
            </a:r>
            <a:r>
              <a:rPr lang="ru-RU" sz="2800" b="1" dirty="0" smtClean="0">
                <a:solidFill>
                  <a:srgbClr val="1C0B7F"/>
                </a:solidFill>
                <a:latin typeface="+mj-lt"/>
              </a:rPr>
              <a:t>космической </a:t>
            </a:r>
            <a:r>
              <a:rPr lang="ru-RU" sz="2800" b="1" dirty="0">
                <a:solidFill>
                  <a:srgbClr val="1C0B7F"/>
                </a:solidFill>
                <a:latin typeface="+mj-lt"/>
              </a:rPr>
              <a:t>системы дистанционного зондирования Земли</a:t>
            </a:r>
          </a:p>
        </p:txBody>
      </p:sp>
      <p:graphicFrame>
        <p:nvGraphicFramePr>
          <p:cNvPr id="685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2402" r:id="rId3" imgW="1486107" imgH="1514686" progId="">
              <p:embed/>
            </p:oleObj>
          </a:graphicData>
        </a:graphic>
      </p:graphicFrame>
      <p:sp>
        <p:nvSpPr>
          <p:cNvPr id="686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11312" name="Прямая соединительная линия 686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682" name="Содержимое 681"/>
          <p:cNvSpPr>
            <a:spLocks noGrp="1"/>
          </p:cNvSpPr>
          <p:nvPr>
            <p:ph idx="1"/>
          </p:nvPr>
        </p:nvSpPr>
        <p:spPr>
          <a:xfrm>
            <a:off x="468313" y="1643050"/>
            <a:ext cx="8228012" cy="452437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1C0B7F"/>
                </a:solidFill>
              </a:rPr>
              <a:t>завершены этапы проектирования космической системы;</a:t>
            </a:r>
          </a:p>
          <a:p>
            <a:pPr algn="just"/>
            <a:r>
              <a:rPr lang="ru-RU" dirty="0" smtClean="0">
                <a:solidFill>
                  <a:srgbClr val="1C0B7F"/>
                </a:solidFill>
              </a:rPr>
              <a:t>ведутся производство и испытания подсистем;</a:t>
            </a:r>
          </a:p>
          <a:p>
            <a:pPr algn="just"/>
            <a:r>
              <a:rPr lang="ru-RU" dirty="0" smtClean="0">
                <a:solidFill>
                  <a:srgbClr val="1C0B7F"/>
                </a:solidFill>
              </a:rPr>
              <a:t>выполняются строительно-монтажные работы наземного сегмента;</a:t>
            </a:r>
          </a:p>
          <a:p>
            <a:pPr algn="just"/>
            <a:r>
              <a:rPr lang="ru-RU" dirty="0" smtClean="0">
                <a:solidFill>
                  <a:srgbClr val="1C0B7F"/>
                </a:solidFill>
              </a:rPr>
              <a:t>во Франции проходят двухгодичную стажировку на рабочих местах по проектированию, сборке, испытанию и эксплуатации КС ДЗЗ</a:t>
            </a:r>
            <a:br>
              <a:rPr lang="ru-RU" dirty="0" smtClean="0">
                <a:solidFill>
                  <a:srgbClr val="1C0B7F"/>
                </a:solidFill>
              </a:rPr>
            </a:br>
            <a:r>
              <a:rPr lang="ru-RU" dirty="0" smtClean="0">
                <a:solidFill>
                  <a:srgbClr val="1C0B7F"/>
                </a:solidFill>
              </a:rPr>
              <a:t>66 казахстанских специалистов.</a:t>
            </a:r>
          </a:p>
          <a:p>
            <a:endParaRPr lang="ru-RU" dirty="0"/>
          </a:p>
        </p:txBody>
      </p:sp>
      <p:pic>
        <p:nvPicPr>
          <p:cNvPr id="683" name="Рисунок 12" descr="казсат.gi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275148"/>
            <a:ext cx="1980000" cy="144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4" name="Picture 16" descr="kompsat-2__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275148"/>
            <a:ext cx="1980000" cy="14400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 descr="Осн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3" y="1892321"/>
            <a:ext cx="45862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1857926"/>
            <a:ext cx="3744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C0B7F"/>
                </a:solidFill>
              </a:rPr>
              <a:t>Не преодолел фазы проектных работ;</a:t>
            </a:r>
          </a:p>
          <a:p>
            <a:pPr marL="355600" indent="-35560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C0B7F"/>
                </a:solidFill>
              </a:rPr>
              <a:t>Проект </a:t>
            </a:r>
            <a:r>
              <a:rPr lang="ru-RU" sz="2000" dirty="0" smtClean="0">
                <a:solidFill>
                  <a:srgbClr val="1C0B7F"/>
                </a:solidFill>
              </a:rPr>
              <a:t>испытывает ряд </a:t>
            </a:r>
            <a:r>
              <a:rPr lang="ru-RU" sz="2000" dirty="0" smtClean="0">
                <a:solidFill>
                  <a:srgbClr val="1C0B7F"/>
                </a:solidFill>
              </a:rPr>
              <a:t>трудностей по причинам:</a:t>
            </a:r>
          </a:p>
          <a:p>
            <a:pPr marL="812800" lvl="1" indent="-35560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C0B7F"/>
                </a:solidFill>
              </a:rPr>
              <a:t>задержка российской стороной на 47 </a:t>
            </a:r>
            <a:r>
              <a:rPr lang="ru-RU" sz="2000" dirty="0" smtClean="0">
                <a:solidFill>
                  <a:srgbClr val="1C0B7F"/>
                </a:solidFill>
              </a:rPr>
              <a:t>месяцев;</a:t>
            </a:r>
          </a:p>
          <a:p>
            <a:pPr marL="812800" lvl="1" indent="-35560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C0B7F"/>
                </a:solidFill>
              </a:rPr>
              <a:t>увеличение </a:t>
            </a:r>
            <a:r>
              <a:rPr lang="ru-RU" sz="2000" dirty="0" smtClean="0">
                <a:solidFill>
                  <a:srgbClr val="1C0B7F"/>
                </a:solidFill>
              </a:rPr>
              <a:t>стоимости проекта более чем в 7 </a:t>
            </a:r>
            <a:r>
              <a:rPr lang="ru-RU" sz="2000" dirty="0" smtClean="0">
                <a:solidFill>
                  <a:srgbClr val="1C0B7F"/>
                </a:solidFill>
              </a:rPr>
              <a:t>раз;</a:t>
            </a:r>
            <a:endParaRPr lang="ru-RU" sz="2000" dirty="0" smtClean="0">
              <a:solidFill>
                <a:srgbClr val="1C0B7F"/>
              </a:solidFill>
            </a:endParaRPr>
          </a:p>
          <a:p>
            <a:pPr marL="355600" indent="-35560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C0B7F"/>
                </a:solidFill>
              </a:rPr>
              <a:t>Ведется </a:t>
            </a:r>
            <a:r>
              <a:rPr lang="ru-RU" sz="2000" dirty="0" smtClean="0">
                <a:solidFill>
                  <a:srgbClr val="1C0B7F"/>
                </a:solidFill>
              </a:rPr>
              <a:t>работа по переводу технической основы КРК «Байтерек» с РН «Ангара» на РН «Зенит».</a:t>
            </a:r>
            <a:endParaRPr lang="ru-RU" sz="2000" dirty="0">
              <a:solidFill>
                <a:srgbClr val="1C0B7F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7800975" y="563245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ru-RU" sz="1400" b="1">
              <a:latin typeface="Times New Roman" pitchFamily="18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0" y="642918"/>
            <a:ext cx="91440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C0B7F"/>
                </a:solidFill>
                <a:latin typeface="+mn-lt"/>
              </a:rPr>
              <a:t>Создание на космодроме «Байконур»</a:t>
            </a:r>
            <a:br>
              <a:rPr lang="ru-RU" sz="2800" b="1" dirty="0">
                <a:solidFill>
                  <a:srgbClr val="1C0B7F"/>
                </a:solidFill>
                <a:latin typeface="+mn-lt"/>
              </a:rPr>
            </a:br>
            <a:r>
              <a:rPr lang="ru-RU" sz="2800" b="1" dirty="0">
                <a:solidFill>
                  <a:srgbClr val="1C0B7F"/>
                </a:solidFill>
                <a:latin typeface="+mn-lt"/>
              </a:rPr>
              <a:t>космического ракетного комплекса «Байтерек</a:t>
            </a:r>
            <a:r>
              <a:rPr lang="ru-RU" sz="2800" b="1" dirty="0" smtClean="0">
                <a:solidFill>
                  <a:srgbClr val="1C0B7F"/>
                </a:solidFill>
                <a:latin typeface="+mn-lt"/>
              </a:rPr>
              <a:t>»</a:t>
            </a:r>
            <a:endParaRPr lang="ru-RU" sz="2800" b="1" dirty="0">
              <a:solidFill>
                <a:srgbClr val="1C0B7F"/>
              </a:solidFill>
              <a:latin typeface="+mn-lt"/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0354" r:id="rId4" imgW="1486107" imgH="1514686" progId="">
              <p:embed/>
            </p:oleObj>
          </a:graphicData>
        </a:graphic>
      </p:graphicFrame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9225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" name="Номер слайда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75"/>
          <p:cNvSpPr>
            <a:spLocks noChangeArrowheads="1"/>
          </p:cNvSpPr>
          <p:nvPr/>
        </p:nvSpPr>
        <p:spPr bwMode="auto">
          <a:xfrm>
            <a:off x="142844" y="642918"/>
            <a:ext cx="8820150" cy="10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06" tIns="54804" rIns="109606" bIns="54804" anchor="ctr"/>
          <a:lstStyle/>
          <a:p>
            <a:pPr algn="ctr"/>
            <a:r>
              <a:rPr lang="ru-RU" sz="2400" b="1" dirty="0" smtClean="0">
                <a:solidFill>
                  <a:srgbClr val="1C0B7F"/>
                </a:solidFill>
              </a:rPr>
              <a:t>Создание </a:t>
            </a:r>
            <a:r>
              <a:rPr lang="ru-RU" sz="2400" b="1" dirty="0">
                <a:solidFill>
                  <a:srgbClr val="1C0B7F"/>
                </a:solidFill>
              </a:rPr>
              <a:t>космической системы связи и вещания «</a:t>
            </a:r>
            <a:r>
              <a:rPr lang="en-US" sz="2400" b="1" dirty="0">
                <a:solidFill>
                  <a:srgbClr val="1C0B7F"/>
                </a:solidFill>
              </a:rPr>
              <a:t>KazSat</a:t>
            </a:r>
            <a:r>
              <a:rPr lang="ru-RU" sz="2400" b="1" dirty="0">
                <a:solidFill>
                  <a:srgbClr val="1C0B7F"/>
                </a:solidFill>
              </a:rPr>
              <a:t>»</a:t>
            </a:r>
          </a:p>
        </p:txBody>
      </p:sp>
      <p:graphicFrame>
        <p:nvGraphicFramePr>
          <p:cNvPr id="6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2652" r:id="rId3" imgW="1486107" imgH="1514686" progId="">
              <p:embed/>
            </p:oleObj>
          </a:graphicData>
        </a:graphic>
      </p:graphicFrame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65" name="Прямая соединительная линия 76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78" name="Содержимое 77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2857520" cy="450059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1C0B7F"/>
                </a:solidFill>
              </a:rPr>
              <a:t>«KazSat-2»</a:t>
            </a:r>
          </a:p>
          <a:p>
            <a:pPr algn="just"/>
            <a:r>
              <a:rPr lang="ru-RU" sz="1800" dirty="0" smtClean="0">
                <a:solidFill>
                  <a:srgbClr val="1C0B7F"/>
                </a:solidFill>
              </a:rPr>
              <a:t>В 2011 году введен в эксплуатацию спутник «KazSat-2»;</a:t>
            </a:r>
          </a:p>
          <a:p>
            <a:pPr algn="just"/>
            <a:r>
              <a:rPr lang="ru-RU" sz="1800" dirty="0" smtClean="0">
                <a:solidFill>
                  <a:srgbClr val="1C0B7F"/>
                </a:solidFill>
              </a:rPr>
              <a:t>Услуги предоставляются 9 телекоммуникационным компаниям Казахстана</a:t>
            </a:r>
            <a:r>
              <a:rPr lang="ru-RU" sz="1800" dirty="0" smtClean="0"/>
              <a:t>.</a:t>
            </a:r>
          </a:p>
          <a:p>
            <a:pPr algn="just"/>
            <a:endParaRPr lang="ru-RU" sz="2000" dirty="0"/>
          </a:p>
        </p:txBody>
      </p:sp>
      <p:sp>
        <p:nvSpPr>
          <p:cNvPr id="80" name="Содержимое 79"/>
          <p:cNvSpPr>
            <a:spLocks noGrp="1"/>
          </p:cNvSpPr>
          <p:nvPr>
            <p:ph sz="quarter" idx="3"/>
          </p:nvPr>
        </p:nvSpPr>
        <p:spPr>
          <a:xfrm>
            <a:off x="6072198" y="1571612"/>
            <a:ext cx="2786082" cy="450059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1C0B7F"/>
                </a:solidFill>
              </a:rPr>
              <a:t>РНКУ</a:t>
            </a:r>
          </a:p>
          <a:p>
            <a:pPr algn="just"/>
            <a:r>
              <a:rPr lang="ru-RU" sz="1800" dirty="0" smtClean="0">
                <a:solidFill>
                  <a:srgbClr val="1C0B7F"/>
                </a:solidFill>
              </a:rPr>
              <a:t>Завершены основные строительно-монтажные работы по созданию РНКУ спутниками «</a:t>
            </a:r>
            <a:r>
              <a:rPr lang="en-US" sz="1800" dirty="0" smtClean="0">
                <a:solidFill>
                  <a:srgbClr val="1C0B7F"/>
                </a:solidFill>
              </a:rPr>
              <a:t>KazSat</a:t>
            </a:r>
            <a:r>
              <a:rPr lang="ru-RU" sz="1800" dirty="0" smtClean="0">
                <a:solidFill>
                  <a:srgbClr val="1C0B7F"/>
                </a:solidFill>
              </a:rPr>
              <a:t>»;</a:t>
            </a:r>
          </a:p>
          <a:p>
            <a:pPr algn="just"/>
            <a:r>
              <a:rPr lang="ru-RU" sz="1800" dirty="0" smtClean="0">
                <a:solidFill>
                  <a:srgbClr val="1C0B7F"/>
                </a:solidFill>
              </a:rPr>
              <a:t>В конце текущего года объект будет сдан в эксплуатацию.</a:t>
            </a:r>
          </a:p>
        </p:txBody>
      </p:sp>
      <p:sp>
        <p:nvSpPr>
          <p:cNvPr id="81" name="Содержимое 80"/>
          <p:cNvSpPr>
            <a:spLocks noGrp="1"/>
          </p:cNvSpPr>
          <p:nvPr>
            <p:ph sz="quarter" idx="4"/>
          </p:nvPr>
        </p:nvSpPr>
        <p:spPr>
          <a:xfrm>
            <a:off x="3071802" y="1571612"/>
            <a:ext cx="3000396" cy="450059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solidFill>
                  <a:srgbClr val="1C0B7F"/>
                </a:solidFill>
              </a:rPr>
              <a:t>«KazSat-3»</a:t>
            </a:r>
          </a:p>
          <a:p>
            <a:pPr algn="just"/>
            <a:r>
              <a:rPr lang="ru-RU" sz="1800" dirty="0" smtClean="0">
                <a:solidFill>
                  <a:srgbClr val="1C0B7F"/>
                </a:solidFill>
              </a:rPr>
              <a:t>Начата работа по созданию космического аппарата «KazSat-3»;</a:t>
            </a:r>
          </a:p>
          <a:p>
            <a:pPr algn="just"/>
            <a:r>
              <a:rPr lang="ru-RU" sz="1800" dirty="0" smtClean="0">
                <a:solidFill>
                  <a:srgbClr val="1C0B7F"/>
                </a:solidFill>
              </a:rPr>
              <a:t>В настоящее время подготовлена проектно-техническая документация.</a:t>
            </a:r>
            <a:endParaRPr lang="ru-RU" sz="1800" dirty="0">
              <a:solidFill>
                <a:srgbClr val="1C0B7F"/>
              </a:solidFill>
            </a:endParaRPr>
          </a:p>
        </p:txBody>
      </p:sp>
      <p:pic>
        <p:nvPicPr>
          <p:cNvPr id="82" name="Picture 23" descr="\\ASTSERV02C\Mail\Gumenyuk\11042012\DSC003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97485"/>
            <a:ext cx="20653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0" descr="D:\KazSat 3\KazSat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4"/>
            <a:ext cx="38512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929198"/>
            <a:ext cx="259250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85AFD-FCF0-45BE-90E9-2538D211F34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1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1C0B7F"/>
                </a:solidFill>
                <a:ea typeface="+mn-ea"/>
                <a:cs typeface="Arial" pitchFamily="34" charset="0"/>
              </a:rPr>
              <a:t>Научные исследования</a:t>
            </a:r>
            <a:br>
              <a:rPr lang="ru-RU" b="1" dirty="0" smtClean="0">
                <a:solidFill>
                  <a:srgbClr val="1C0B7F"/>
                </a:solidFill>
                <a:ea typeface="+mn-ea"/>
                <a:cs typeface="Arial" pitchFamily="34" charset="0"/>
              </a:rPr>
            </a:br>
            <a:r>
              <a:rPr lang="ru-RU" b="1" dirty="0" smtClean="0">
                <a:solidFill>
                  <a:srgbClr val="1C0B7F"/>
                </a:solidFill>
                <a:ea typeface="+mn-ea"/>
                <a:cs typeface="Arial" pitchFamily="34" charset="0"/>
              </a:rPr>
              <a:t>в области космической деятельности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8313" y="1762145"/>
            <a:ext cx="8228012" cy="4810127"/>
          </a:xfrm>
        </p:spPr>
        <p:txBody>
          <a:bodyPr/>
          <a:lstStyle/>
          <a:p>
            <a:pPr algn="just"/>
            <a:r>
              <a:rPr lang="ru-RU" sz="2200" dirty="0" smtClean="0">
                <a:solidFill>
                  <a:srgbClr val="1C0B7F"/>
                </a:solidFill>
              </a:rPr>
              <a:t>Космическая отрасль должна иметь серьезный научно-технологический потенциал</a:t>
            </a:r>
          </a:p>
          <a:p>
            <a:pPr algn="just"/>
            <a:r>
              <a:rPr lang="ru-RU" sz="2200" dirty="0" smtClean="0">
                <a:solidFill>
                  <a:srgbClr val="1C0B7F"/>
                </a:solidFill>
              </a:rPr>
              <a:t>Учеными выполняются прикладные научные исследования по 23 научным проектам</a:t>
            </a:r>
          </a:p>
          <a:p>
            <a:pPr algn="just"/>
            <a:r>
              <a:rPr lang="ru-RU" sz="2200" dirty="0" smtClean="0">
                <a:solidFill>
                  <a:srgbClr val="1C0B7F"/>
                </a:solidFill>
              </a:rPr>
              <a:t>Разработка и применение космической техники и технологий</a:t>
            </a:r>
          </a:p>
          <a:p>
            <a:pPr algn="just"/>
            <a:r>
              <a:rPr lang="ru-RU" sz="2200" dirty="0" smtClean="0">
                <a:solidFill>
                  <a:srgbClr val="1C0B7F"/>
                </a:solidFill>
              </a:rPr>
              <a:t>Результаты в области экологической безопасности</a:t>
            </a:r>
          </a:p>
          <a:p>
            <a:pPr algn="just"/>
            <a:r>
              <a:rPr lang="ru-RU" sz="2200" dirty="0" smtClean="0">
                <a:solidFill>
                  <a:srgbClr val="1C0B7F"/>
                </a:solidFill>
              </a:rPr>
              <a:t>Основные проблемы развития научной и научно-технологической базы - исследовательское оборудование научных организаций морально и физически устарело, требует обновления и модернизации</a:t>
            </a:r>
            <a:endParaRPr lang="ru-RU" sz="2200" dirty="0">
              <a:solidFill>
                <a:srgbClr val="1C0B7F"/>
              </a:solidFill>
            </a:endParaRPr>
          </a:p>
        </p:txBody>
      </p:sp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0594" r:id="rId3" imgW="1486107" imgH="1514686" progId="">
              <p:embed/>
            </p:oleObj>
          </a:graphicData>
        </a:graphic>
      </p:graphicFrame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" name="Номер слайда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83407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C0B7F"/>
                </a:solidFill>
                <a:cs typeface="Arial" pitchFamily="34" charset="0"/>
              </a:rPr>
              <a:t>Кадровое </a:t>
            </a:r>
            <a:r>
              <a:rPr lang="ru-RU" sz="2800" b="1" dirty="0">
                <a:solidFill>
                  <a:srgbClr val="1C0B7F"/>
                </a:solidFill>
                <a:cs typeface="Arial" pitchFamily="34" charset="0"/>
              </a:rPr>
              <a:t>обеспечение космической отрасли</a:t>
            </a:r>
          </a:p>
        </p:txBody>
      </p:sp>
      <p:pic>
        <p:nvPicPr>
          <p:cNvPr id="21508" name="Рисунок 4" descr="image5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857750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image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857750"/>
            <a:ext cx="235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image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85775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 descr="IMG_538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071813"/>
            <a:ext cx="22510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50" y="1539279"/>
            <a:ext cx="564357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5600" indent="-35560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  <a:ea typeface="+mj-ea"/>
                <a:cs typeface="Arial" pitchFamily="34" charset="0"/>
              </a:rPr>
              <a:t>переподготовка кадров и повышение квалификации через обучающие семинары, проводимые для работников отрасли;</a:t>
            </a:r>
          </a:p>
          <a:p>
            <a:pPr marL="355600" indent="-35560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  <a:ea typeface="+mj-ea"/>
                <a:cs typeface="Arial" pitchFamily="34" charset="0"/>
              </a:rPr>
              <a:t>подготовка кадров в ВУЗах Казахстана и ближнего и дальнего зарубежья по международной программе «</a:t>
            </a:r>
            <a:r>
              <a:rPr lang="ru-RU" sz="2000" dirty="0" err="1" smtClean="0">
                <a:solidFill>
                  <a:srgbClr val="1C0B7F"/>
                </a:solidFill>
                <a:ea typeface="+mj-ea"/>
                <a:cs typeface="Arial" pitchFamily="34" charset="0"/>
              </a:rPr>
              <a:t>Болашак</a:t>
            </a:r>
            <a:r>
              <a:rPr lang="ru-RU" sz="2000" dirty="0" smtClean="0">
                <a:solidFill>
                  <a:srgbClr val="1C0B7F"/>
                </a:solidFill>
                <a:ea typeface="+mj-ea"/>
                <a:cs typeface="Arial" pitchFamily="34" charset="0"/>
              </a:rPr>
              <a:t>»;</a:t>
            </a:r>
          </a:p>
          <a:p>
            <a:pPr marL="355600" indent="-35560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1C0B7F"/>
                </a:solidFill>
                <a:ea typeface="+mj-ea"/>
                <a:cs typeface="Arial" pitchFamily="34" charset="0"/>
              </a:rPr>
              <a:t>подготовка кадров в рамках реализуемых космических проектов.</a:t>
            </a:r>
            <a:endParaRPr lang="ru-RU" sz="2000" dirty="0">
              <a:solidFill>
                <a:srgbClr val="1C0B7F"/>
              </a:solidFill>
              <a:ea typeface="+mj-ea"/>
              <a:cs typeface="Arial" pitchFamily="34" charset="0"/>
            </a:endParaRPr>
          </a:p>
        </p:txBody>
      </p:sp>
      <p:graphicFrame>
        <p:nvGraphicFramePr>
          <p:cNvPr id="11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8546" r:id="rId7" imgW="1486107" imgH="1514686" progId="">
              <p:embed/>
            </p:oleObj>
          </a:graphicData>
        </a:graphic>
      </p:graphicFrame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5" name="Номер слайда 1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CA7CCBA-7581-408D-9725-81D33CAE33D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1C0B7F"/>
                </a:solidFill>
              </a:rPr>
              <a:t>Казкосмос развивает международное сотрудничество с государствами, являющимися мировыми лидерами в области создания космической техники и технологий</a:t>
            </a:r>
          </a:p>
          <a:p>
            <a:endParaRPr lang="ru-RU" dirty="0"/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0" y="83407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C0B7F"/>
                </a:solidFill>
                <a:cs typeface="Arial" pitchFamily="34" charset="0"/>
              </a:rPr>
              <a:t>Международное сотрудничество</a:t>
            </a:r>
            <a:endParaRPr lang="ru-RU" sz="2800" b="1" dirty="0">
              <a:solidFill>
                <a:srgbClr val="1C0B7F"/>
              </a:solidFill>
              <a:cs typeface="Arial" pitchFamily="34" charset="0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21858" r:id="rId3" imgW="1486107" imgH="1514686" progId="">
              <p:embed/>
            </p:oleObj>
          </a:graphicData>
        </a:graphic>
      </p:graphicFrame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979576-BD6A-498B-9FED-E154978DA1A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ru-RU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2910" y="2428868"/>
            <a:ext cx="30003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defTabSz="914400">
              <a:buClrTx/>
              <a:buSz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Россия</a:t>
            </a:r>
            <a:endParaRPr lang="ru-RU" sz="20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pPr indent="449263" algn="just" defTabSz="914400">
              <a:buClrTx/>
              <a:buSzTx/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Украина</a:t>
            </a:r>
            <a:endParaRPr lang="ru-RU" sz="20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  <a:p>
            <a:pPr indent="449263" algn="just" defTabSz="914400"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Франция</a:t>
            </a:r>
          </a:p>
          <a:p>
            <a:pPr indent="449263" algn="just" defTabSz="914400"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Германия</a:t>
            </a:r>
          </a:p>
          <a:p>
            <a:pPr indent="449263" algn="just" defTabSz="914400"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Китай</a:t>
            </a:r>
          </a:p>
          <a:p>
            <a:pPr indent="449263" algn="just" defTabSz="914400"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Индия</a:t>
            </a:r>
          </a:p>
          <a:p>
            <a:pPr indent="449263" algn="just" defTabSz="914400">
              <a:buClrTx/>
              <a:buSzTx/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Великобритания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4071934" y="2428868"/>
            <a:ext cx="342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/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•   Италия</a:t>
            </a:r>
          </a:p>
          <a:p>
            <a:pPr indent="449263"/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•   Япония</a:t>
            </a:r>
          </a:p>
          <a:p>
            <a:pPr indent="449263"/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•   Южная Корея</a:t>
            </a:r>
          </a:p>
          <a:p>
            <a:pPr indent="449263"/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•   Израиль</a:t>
            </a:r>
          </a:p>
          <a:p>
            <a:pPr indent="449263"/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•   Саудовская 	Аравия      </a:t>
            </a:r>
          </a:p>
          <a:p>
            <a:pPr indent="449263"/>
            <a:r>
              <a:rPr lang="ru-RU" sz="2000" dirty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•   </a:t>
            </a:r>
            <a:r>
              <a:rPr lang="ru-RU" sz="2000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ОАЭ</a:t>
            </a:r>
            <a:endParaRPr lang="ru-RU" sz="20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  <p:pic>
        <p:nvPicPr>
          <p:cNvPr id="14" name="Picture 37" descr="Франция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" name="Picture 25" descr="Германия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8275" y="6205538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" name="Picture 29" descr="Италия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7" name="Picture 26" descr="Израиль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6215063"/>
            <a:ext cx="647700" cy="396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" name="Picture 27" descr="Индия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0950" y="6200775"/>
            <a:ext cx="647700" cy="395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9" name="Picture 38" descr="Япония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89725" y="6213475"/>
            <a:ext cx="590550" cy="395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" name="Picture 33" descr="Россия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15063"/>
            <a:ext cx="647700" cy="3968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2" name="Picture 34" descr="США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10450" y="6210300"/>
            <a:ext cx="647700" cy="396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" name="Picture 36" descr="Украина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25538" y="6221413"/>
            <a:ext cx="647700" cy="3968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4" name="Рисунок 18" descr="E:\МО\Встреча на Байконуре\DSC0731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29438" y="4714875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E:\МО\Израиль\IMG_236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4875" y="4714875"/>
            <a:ext cx="19288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1" descr="E:\МО\встреча с послом Украины\IMG_000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063" y="4714875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2" descr="FR 4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43188" y="4714875"/>
            <a:ext cx="1774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" descr="Канада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7188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9" name="Номер слайда 2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9"/>
            <a:ext cx="9144000" cy="928694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19269"/>
            <a:ext cx="8228012" cy="452437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1C0B7F"/>
                </a:solidFill>
              </a:rPr>
              <a:t>В результате реализации космических проектов Казахстан сможет сформировать полноценную космическую отрасль, которая станет одним из «локомотивов» отечественной экономики, способствующим ускорению индустриального развития республики, укреплению национальной безопасности и обороны Казахстана.</a:t>
            </a:r>
            <a:endParaRPr lang="ru-RU" dirty="0">
              <a:solidFill>
                <a:srgbClr val="1C0B7F"/>
              </a:solidFill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9810" r:id="rId3" imgW="1486107" imgH="1514686" progId="">
              <p:embed/>
            </p:oleObj>
          </a:graphicData>
        </a:graphic>
      </p:graphicFrame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5"/>
          <p:cNvSpPr>
            <a:spLocks noChangeArrowheads="1"/>
          </p:cNvSpPr>
          <p:nvPr/>
        </p:nvSpPr>
        <p:spPr bwMode="auto">
          <a:xfrm>
            <a:off x="1" y="2924175"/>
            <a:ext cx="9144000" cy="71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hangingPunct="0">
              <a:lnSpc>
                <a:spcPct val="124000"/>
              </a:lnSpc>
              <a:spcAft>
                <a:spcPts val="1425"/>
              </a:spcAft>
              <a:buClr>
                <a:srgbClr val="0066CC"/>
              </a:buClr>
              <a:buSzPct val="45000"/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1C0B7F"/>
                </a:solidFill>
                <a:latin typeface="Arial" charset="0"/>
              </a:rPr>
              <a:t>Благодарю</a:t>
            </a:r>
            <a:r>
              <a:rPr lang="en-GB" sz="3600" b="1" dirty="0" smtClean="0">
                <a:solidFill>
                  <a:srgbClr val="1C0B7F"/>
                </a:solidFill>
                <a:latin typeface="Arial" charset="0"/>
              </a:rPr>
              <a:t> </a:t>
            </a:r>
            <a:r>
              <a:rPr lang="ru-RU" sz="3600" b="1" dirty="0" smtClean="0">
                <a:solidFill>
                  <a:srgbClr val="1C0B7F"/>
                </a:solidFill>
                <a:latin typeface="Arial" charset="0"/>
              </a:rPr>
              <a:t>за</a:t>
            </a:r>
            <a:r>
              <a:rPr lang="en-GB" sz="3600" b="1" dirty="0" smtClean="0">
                <a:solidFill>
                  <a:srgbClr val="1C0B7F"/>
                </a:solidFill>
                <a:latin typeface="Arial" charset="0"/>
              </a:rPr>
              <a:t> </a:t>
            </a:r>
            <a:r>
              <a:rPr lang="ru-RU" sz="3600" b="1" dirty="0" smtClean="0">
                <a:solidFill>
                  <a:srgbClr val="1C0B7F"/>
                </a:solidFill>
                <a:latin typeface="Arial" charset="0"/>
              </a:rPr>
              <a:t>внимание!</a:t>
            </a:r>
            <a:endParaRPr lang="en-GB" sz="3600" b="1" dirty="0">
              <a:solidFill>
                <a:srgbClr val="1C0B7F"/>
              </a:solidFill>
              <a:latin typeface="Arial" charset="0"/>
            </a:endParaRPr>
          </a:p>
        </p:txBody>
      </p:sp>
      <p:sp>
        <p:nvSpPr>
          <p:cNvPr id="35846" name="Rectangle 19"/>
          <p:cNvSpPr>
            <a:spLocks noChangeArrowheads="1"/>
          </p:cNvSpPr>
          <p:nvPr/>
        </p:nvSpPr>
        <p:spPr bwMode="auto">
          <a:xfrm>
            <a:off x="2195513" y="5589588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1C0B7F"/>
                </a:solidFill>
              </a:rPr>
              <a:t>г. </a:t>
            </a:r>
            <a:r>
              <a:rPr lang="ru-RU" sz="1600" b="1" dirty="0" smtClean="0">
                <a:solidFill>
                  <a:srgbClr val="1C0B7F"/>
                </a:solidFill>
              </a:rPr>
              <a:t>Астана</a:t>
            </a:r>
            <a:endParaRPr lang="ru-RU" sz="1600" b="1" dirty="0">
              <a:solidFill>
                <a:srgbClr val="1C0B7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1C0B7F"/>
                </a:solidFill>
              </a:rPr>
              <a:t>10 декабря 2012 года</a:t>
            </a:r>
            <a:endParaRPr lang="ru-RU" sz="1600" b="1" dirty="0">
              <a:solidFill>
                <a:srgbClr val="1C0B7F"/>
              </a:solidFill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64514" r:id="rId3" imgW="1486107" imgH="1514686" progId="">
              <p:embed/>
            </p:oleObj>
          </a:graphicData>
        </a:graphic>
      </p:graphicFrame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10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85AFD-FCF0-45BE-90E9-2538D211F34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7"/>
            <a:ext cx="9144000" cy="714380"/>
          </a:xfrm>
        </p:spPr>
        <p:txBody>
          <a:bodyPr/>
          <a:lstStyle/>
          <a:p>
            <a:pPr algn="ctr"/>
            <a:r>
              <a:rPr lang="ru-RU" dirty="0" smtClean="0"/>
              <a:t>Космическая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76393"/>
            <a:ext cx="8228012" cy="45243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C0B7F"/>
                </a:solidFill>
              </a:rPr>
              <a:t>Представляет собой одну из самых приоритетных и наукоемких областей человеческой деятельности. Это яркий показатель демонстрации уровня развития любого современного государства, его экономического, научного, технического и оборонного потенциала.</a:t>
            </a:r>
            <a:endParaRPr lang="ru-RU" dirty="0">
              <a:solidFill>
                <a:srgbClr val="1C0B7F"/>
              </a:solidFill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3666" r:id="rId3" imgW="1486107" imgH="1514686" progId="">
              <p:embed/>
            </p:oleObj>
          </a:graphicData>
        </a:graphic>
      </p:graphicFrame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pic>
        <p:nvPicPr>
          <p:cNvPr id="113668" name="Picture 4" descr="E:\Edge-sp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97" y="3500438"/>
            <a:ext cx="8503283" cy="3071811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00100" y="1930404"/>
            <a:ext cx="7283472" cy="2713042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rgbClr val="000099"/>
                </a:solidFill>
                <a:effectLst/>
                <a:latin typeface="Arial" pitchFamily="34" charset="0"/>
                <a:cs typeface="Arial" pitchFamily="34" charset="0"/>
              </a:rPr>
              <a:t>«Космическая деятельность  – это сфера, где мы имеем шанс добиться конкретных результатов при партнерстве с отечественным и транснациональным бизнесом»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4598988"/>
            <a:ext cx="7143777" cy="723900"/>
          </a:xfrm>
          <a:noFill/>
        </p:spPr>
        <p:txBody>
          <a:bodyPr>
            <a:normAutofit fontScale="92500" lnSpcReduction="10000"/>
          </a:bodyPr>
          <a:lstStyle/>
          <a:p>
            <a:pPr algn="r"/>
            <a:r>
              <a:rPr lang="ru-RU" sz="2200" b="1" dirty="0" smtClean="0">
                <a:solidFill>
                  <a:srgbClr val="C00000"/>
                </a:solidFill>
                <a:effectLst/>
                <a:latin typeface="Arial" charset="0"/>
              </a:rPr>
              <a:t>Президент Республики Казахстан </a:t>
            </a:r>
          </a:p>
          <a:p>
            <a:pPr algn="r"/>
            <a:r>
              <a:rPr lang="ru-RU" sz="2200" b="1" dirty="0" smtClean="0">
                <a:solidFill>
                  <a:srgbClr val="C00000"/>
                </a:solidFill>
                <a:effectLst/>
                <a:latin typeface="Arial" charset="0"/>
              </a:rPr>
              <a:t>Н.А.Назарбаев</a:t>
            </a:r>
          </a:p>
        </p:txBody>
      </p:sp>
      <p:graphicFrame>
        <p:nvGraphicFramePr>
          <p:cNvPr id="5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4690" r:id="rId3" imgW="1486107" imgH="1514686" progId="">
              <p:embed/>
            </p:oleObj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44513"/>
            <a:ext cx="9144000" cy="1141413"/>
          </a:xfrm>
        </p:spPr>
        <p:txBody>
          <a:bodyPr/>
          <a:lstStyle/>
          <a:p>
            <a:pPr algn="ctr"/>
            <a:r>
              <a:rPr lang="ru-RU" dirty="0" smtClean="0"/>
              <a:t>Закон «О космической деятельности»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643050"/>
            <a:ext cx="8228012" cy="452437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1C0B7F"/>
                </a:solidFill>
              </a:rPr>
              <a:t>Подписан Президентом страны 6 января текущего года</a:t>
            </a:r>
          </a:p>
          <a:p>
            <a:pPr algn="just"/>
            <a:r>
              <a:rPr lang="kk-KZ" dirty="0" smtClean="0">
                <a:solidFill>
                  <a:srgbClr val="1C0B7F"/>
                </a:solidFill>
              </a:rPr>
              <a:t>В</a:t>
            </a:r>
            <a:r>
              <a:rPr lang="ru-RU" dirty="0" smtClean="0">
                <a:solidFill>
                  <a:srgbClr val="1C0B7F"/>
                </a:solidFill>
              </a:rPr>
              <a:t>первые законодательно закреплена правовая основа для осуществления космической деятельности на территории Казахстана. </a:t>
            </a:r>
          </a:p>
          <a:p>
            <a:pPr algn="just"/>
            <a:r>
              <a:rPr lang="ru-RU" dirty="0" smtClean="0">
                <a:solidFill>
                  <a:srgbClr val="1C0B7F"/>
                </a:solidFill>
              </a:rPr>
              <a:t>Принятие Закона способствует развитию космической деятельности, расширению и укреплению международных связей республики.</a:t>
            </a:r>
          </a:p>
        </p:txBody>
      </p:sp>
      <p:graphicFrame>
        <p:nvGraphicFramePr>
          <p:cNvPr id="7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1618" r:id="rId3" imgW="1486107" imgH="1514686" progId="">
              <p:embed/>
            </p:oleObj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" name="Номер слайда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928694"/>
          </a:xfrm>
        </p:spPr>
        <p:txBody>
          <a:bodyPr/>
          <a:lstStyle/>
          <a:p>
            <a:pPr algn="ctr"/>
            <a:r>
              <a:rPr lang="ru-RU" dirty="0" smtClean="0"/>
              <a:t>Государственная программа развития космической деятельности на 2005-2007 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05021"/>
            <a:ext cx="8228012" cy="495300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1C0B7F"/>
                </a:solidFill>
              </a:rPr>
              <a:t>Получен ряд положительных результатов</a:t>
            </a:r>
          </a:p>
          <a:p>
            <a:endParaRPr lang="ru-RU" dirty="0" smtClean="0">
              <a:solidFill>
                <a:srgbClr val="1C0B7F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1C0B7F"/>
                </a:solidFill>
              </a:rPr>
              <a:t>Однако были и серьезные недоработки, связанные с отсутствием единого государственного органа, отвечающего за космическую деятельность</a:t>
            </a:r>
            <a:endParaRPr lang="ru-RU" dirty="0">
              <a:solidFill>
                <a:srgbClr val="1C0B7F"/>
              </a:solidFill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5714" r:id="rId3" imgW="1486107" imgH="1514686" progId="">
              <p:embed/>
            </p:oleObj>
          </a:graphicData>
        </a:graphic>
      </p:graphicFrame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928662" y="2500306"/>
            <a:ext cx="7380000" cy="0"/>
          </a:xfrm>
          <a:prstGeom prst="line">
            <a:avLst/>
          </a:prstGeom>
          <a:ln>
            <a:solidFill>
              <a:srgbClr val="1C0B7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8926" y="1785926"/>
            <a:ext cx="5853113" cy="3857652"/>
          </a:xfrm>
        </p:spPr>
        <p:txBody>
          <a:bodyPr/>
          <a:lstStyle/>
          <a:p>
            <a:pPr marL="0" indent="4445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dirty="0" smtClean="0">
                <a:solidFill>
                  <a:srgbClr val="1C0B7F"/>
                </a:solidFill>
              </a:rPr>
              <a:t>27 марта</a:t>
            </a:r>
            <a:r>
              <a:rPr lang="en-US" dirty="0" smtClean="0">
                <a:solidFill>
                  <a:srgbClr val="1C0B7F"/>
                </a:solidFill>
              </a:rPr>
              <a:t> 2007 </a:t>
            </a:r>
            <a:r>
              <a:rPr lang="ru-RU" dirty="0" smtClean="0">
                <a:solidFill>
                  <a:srgbClr val="1C0B7F"/>
                </a:solidFill>
              </a:rPr>
              <a:t>года Указом Президента Республики Казахстан Назарбаева Н.А. образовано Национальное космическое агентство Республики Казахстан (Казкосмос).   	Казкосмос – является уполномоченным государственным органом Правительства Республики Казахстан в сфере космической деятельности.</a:t>
            </a:r>
          </a:p>
        </p:txBody>
      </p:sp>
      <p:pic>
        <p:nvPicPr>
          <p:cNvPr id="506887" name="Picture 7" descr="small-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1928802"/>
            <a:ext cx="23129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99330" r:id="rId4" imgW="1486107" imgH="1514686" progId="">
              <p:embed/>
            </p:oleObj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928694"/>
          </a:xfrm>
        </p:spPr>
        <p:txBody>
          <a:bodyPr/>
          <a:lstStyle/>
          <a:p>
            <a:pPr algn="ctr"/>
            <a:r>
              <a:rPr lang="ru-RU" dirty="0" smtClean="0"/>
              <a:t>Создание Казкосмоса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9C4A5A31-9F5B-4583-8505-F7FC1E3FD86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28694"/>
          </a:xfrm>
        </p:spPr>
        <p:txBody>
          <a:bodyPr/>
          <a:lstStyle/>
          <a:p>
            <a:pPr algn="ctr"/>
            <a:r>
              <a:rPr lang="ru-RU" dirty="0" smtClean="0"/>
              <a:t>Результаты анализа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571612"/>
            <a:ext cx="8228012" cy="481012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1C0B7F"/>
                </a:solidFill>
              </a:rPr>
              <a:t>не имеет нормативной правовой базы, регулирующей отношения в космической сфере;</a:t>
            </a:r>
          </a:p>
          <a:p>
            <a:pPr algn="just"/>
            <a:r>
              <a:rPr lang="ru-RU" dirty="0" smtClean="0">
                <a:solidFill>
                  <a:srgbClr val="1C0B7F"/>
                </a:solidFill>
              </a:rPr>
              <a:t>не имеет достаточной научно-технической базой для создания ракетно-космической техники</a:t>
            </a:r>
          </a:p>
          <a:p>
            <a:pPr algn="just"/>
            <a:r>
              <a:rPr lang="ru-RU" dirty="0" smtClean="0">
                <a:solidFill>
                  <a:srgbClr val="1C0B7F"/>
                </a:solidFill>
              </a:rPr>
              <a:t>не имеет развитого космического сегмента.</a:t>
            </a:r>
          </a:p>
          <a:p>
            <a:pPr algn="just"/>
            <a:r>
              <a:rPr lang="ru-RU" dirty="0" smtClean="0">
                <a:solidFill>
                  <a:srgbClr val="1C0B7F"/>
                </a:solidFill>
              </a:rPr>
              <a:t>недостаток в специалистах, которые обладают практическим опытом, навыками и умениями разработки космической техники.</a:t>
            </a:r>
            <a:endParaRPr lang="ru-RU" dirty="0">
              <a:solidFill>
                <a:srgbClr val="1C0B7F"/>
              </a:solidFill>
            </a:endParaRPr>
          </a:p>
        </p:txBody>
      </p:sp>
      <p:graphicFrame>
        <p:nvGraphicFramePr>
          <p:cNvPr id="7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8786" r:id="rId3" imgW="1486107" imgH="1514686" progId="">
              <p:embed/>
            </p:oleObj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" name="Номер слайда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5027"/>
            <a:ext cx="9144000" cy="1165213"/>
          </a:xfrm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1C0B7F"/>
                </a:solidFill>
                <a:latin typeface="+mj-lt"/>
              </a:rPr>
              <a:t>Государственная программа по индустриально-инновационному развитию страны на 2010-2014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04855" y="2039964"/>
            <a:ext cx="8281987" cy="403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28166F"/>
              </a:buCl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C0B7F"/>
                </a:solidFill>
                <a:latin typeface="+mj-lt"/>
              </a:rPr>
              <a:t>Главная задача в сфере космической деятельности – создание полноценной космической отрасли как наукоемкого и высокотехнологичного сектора экономики, способствующего ускорению индустриально-инновационного развития республики, укреплению национальной безопасности и обороны, развитию науки и высоких технологий.</a:t>
            </a:r>
          </a:p>
          <a:p>
            <a:pPr marL="342900" indent="-342900" algn="l">
              <a:spcBef>
                <a:spcPct val="20000"/>
              </a:spcBef>
              <a:buClr>
                <a:srgbClr val="28166F"/>
              </a:buClr>
            </a:pPr>
            <a:endParaRPr lang="ru-RU" sz="2000" dirty="0">
              <a:solidFill>
                <a:srgbClr val="1C0B7F"/>
              </a:solidFill>
              <a:latin typeface="+mn-lt"/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6498" r:id="rId3" imgW="1486107" imgH="1514686" progId="">
              <p:embed/>
            </p:oleObj>
          </a:graphicData>
        </a:graphic>
      </p:graphicFrame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" name="Номер слайда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8315338-E602-4A27-9AA1-F90DC03E3B9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714357"/>
            <a:ext cx="91440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C0B7F"/>
                </a:solidFill>
              </a:rPr>
              <a:t>Предпосылки развития космической деятельности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8313" y="1643050"/>
            <a:ext cx="8228012" cy="4524375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1C0B7F"/>
                </a:solidFill>
              </a:rPr>
              <a:t>Приоритетный сектор «экономики будущего»</a:t>
            </a:r>
          </a:p>
          <a:p>
            <a:pPr lvl="1" algn="just"/>
            <a:r>
              <a:rPr lang="ru-RU" sz="2400" dirty="0" smtClean="0">
                <a:solidFill>
                  <a:srgbClr val="1C0B7F"/>
                </a:solidFill>
              </a:rPr>
              <a:t>всемерная государственная поддержка: 90 млрд. тенге. за последние три года</a:t>
            </a:r>
            <a:endParaRPr lang="ru-RU" sz="2400" dirty="0">
              <a:solidFill>
                <a:srgbClr val="1C0B7F"/>
              </a:solidFill>
            </a:endParaRPr>
          </a:p>
          <a:p>
            <a:pPr algn="just"/>
            <a:r>
              <a:rPr lang="ru-RU" b="1" dirty="0" smtClean="0">
                <a:solidFill>
                  <a:srgbClr val="1C0B7F"/>
                </a:solidFill>
              </a:rPr>
              <a:t>Наличие космодрома «Байконур»</a:t>
            </a:r>
          </a:p>
          <a:p>
            <a:pPr lvl="1" algn="just"/>
            <a:r>
              <a:rPr lang="ru-RU" sz="2400" dirty="0" smtClean="0">
                <a:solidFill>
                  <a:srgbClr val="1C0B7F"/>
                </a:solidFill>
              </a:rPr>
              <a:t>возможность </a:t>
            </a:r>
            <a:r>
              <a:rPr lang="ru-RU" sz="2400" dirty="0" smtClean="0">
                <a:solidFill>
                  <a:srgbClr val="1C0B7F"/>
                </a:solidFill>
              </a:rPr>
              <a:t>для участия в производимых с него запусках КА</a:t>
            </a:r>
          </a:p>
          <a:p>
            <a:pPr lvl="1" algn="just"/>
            <a:r>
              <a:rPr lang="ru-RU" sz="2400" dirty="0" smtClean="0">
                <a:solidFill>
                  <a:srgbClr val="1C0B7F"/>
                </a:solidFill>
              </a:rPr>
              <a:t>накопление </a:t>
            </a:r>
            <a:r>
              <a:rPr lang="ru-RU" sz="2400" dirty="0" smtClean="0">
                <a:solidFill>
                  <a:srgbClr val="1C0B7F"/>
                </a:solidFill>
              </a:rPr>
              <a:t>опыта и потенциала</a:t>
            </a:r>
          </a:p>
          <a:p>
            <a:pPr algn="just"/>
            <a:r>
              <a:rPr lang="ru-RU" b="1" dirty="0" smtClean="0">
                <a:solidFill>
                  <a:srgbClr val="1C0B7F"/>
                </a:solidFill>
              </a:rPr>
              <a:t>Стратегическое партнерство с ведущей мировой космической компанией EADS Astrium</a:t>
            </a:r>
          </a:p>
          <a:p>
            <a:pPr lvl="1" algn="just"/>
            <a:r>
              <a:rPr lang="ru-RU" sz="2400" dirty="0" smtClean="0">
                <a:solidFill>
                  <a:srgbClr val="1C0B7F"/>
                </a:solidFill>
              </a:rPr>
              <a:t>успех реализации сложных космических проектов</a:t>
            </a:r>
          </a:p>
        </p:txBody>
      </p:sp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6738" r:id="rId3" imgW="1486107" imgH="1514686" progId="">
              <p:embed/>
            </p:oleObj>
          </a:graphicData>
        </a:graphic>
      </p:graphicFrame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Национальное космическое агентство Республики Казахстан (Казкосмос)</a:t>
            </a:r>
          </a:p>
        </p:txBody>
      </p: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" name="Номер слайда 1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DE8A2CF-EE52-4B55-84F0-9C6DCB5CCA3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914</Words>
  <PresentationFormat>Экран (4:3)</PresentationFormat>
  <Paragraphs>152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Космическая деятельность</vt:lpstr>
      <vt:lpstr>«Космическая деятельность  – это сфера, где мы имеем шанс добиться конкретных результатов при партнерстве с отечественным и транснациональным бизнесом»</vt:lpstr>
      <vt:lpstr>Закон «О космической деятельности»</vt:lpstr>
      <vt:lpstr>Государственная программа развития космической деятельности на 2005-2007 годы</vt:lpstr>
      <vt:lpstr>Создание Казкосмоса</vt:lpstr>
      <vt:lpstr>Результаты анализа</vt:lpstr>
      <vt:lpstr>Слайд 8</vt:lpstr>
      <vt:lpstr>Предпосылки развития космической деятельности</vt:lpstr>
      <vt:lpstr>Слайд 10</vt:lpstr>
      <vt:lpstr>Создание Сборочно-испытательного комплекса</vt:lpstr>
      <vt:lpstr>Слайд 12</vt:lpstr>
      <vt:lpstr>Слайд 13</vt:lpstr>
      <vt:lpstr>Слайд 14</vt:lpstr>
      <vt:lpstr>Научные исследования в области космической деятельности</vt:lpstr>
      <vt:lpstr>Слайд 16</vt:lpstr>
      <vt:lpstr>Слайд 17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USER</cp:lastModifiedBy>
  <cp:revision>445</cp:revision>
  <dcterms:modified xsi:type="dcterms:W3CDTF">2012-12-05T05:44:25Z</dcterms:modified>
</cp:coreProperties>
</file>