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62" r:id="rId4"/>
    <p:sldId id="257" r:id="rId5"/>
    <p:sldId id="258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5F5A"/>
    <a:srgbClr val="275C42"/>
    <a:srgbClr val="425454"/>
    <a:srgbClr val="151918"/>
    <a:srgbClr val="E2D8CF"/>
    <a:srgbClr val="A2B18A"/>
    <a:srgbClr val="D7E0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D88B-5654-467E-81FE-13F519C169DB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DAA37-1EDB-4379-8515-17654AC84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15A8-5FFE-4B8D-8DD5-5C8288B99F1E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BDA2-7349-4273-8884-395E56C1BAC8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E8D-ACC2-4769-A008-FC7FFC15680A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70C5-255F-439B-86CF-2D35A9A88152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F45B-CD66-4A7B-BBDB-040167828EDD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D54-A202-4690-ACB2-CFA0E7999095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F34-70A9-4B58-9AF0-A1E4E3B4C703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0765-C322-442B-B523-97619A8830AC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D4AA-6E01-4FD5-B7EB-F4EA8750E604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F768-8009-4907-8E50-55B1F7BF87CF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5DDD-9DD1-487D-B5AE-3B43B423D391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0D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F9126-19EA-4A97-8EF5-C5C608C427C9}" type="datetime1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C5A3-BE99-4886-96F3-33B087ECF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4" descr="niz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405F5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89037" y="5773180"/>
            <a:ext cx="8784976" cy="89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1475656" y="116632"/>
            <a:ext cx="7524327" cy="141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Развитие государственно-частного партнерства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Карагандинской области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6503094" y="6252864"/>
            <a:ext cx="29654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bg1"/>
                </a:solidFill>
                <a:latin typeface="Franklin Gothic Medium Cond" pitchFamily="34" charset="0"/>
              </a:rPr>
              <a:t>www.karaganda-region.kz</a:t>
            </a:r>
            <a:endParaRPr lang="ru-RU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37" name="Picture 2" descr="F:\k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624"/>
            <a:ext cx="1220787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024" descr="C:\Documents and Settings\user\Рабочий стол\Презентация_Караганда\Новая папка\kart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5" y="1320062"/>
            <a:ext cx="8894384" cy="448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>
          <a:xfrm>
            <a:off x="216795" y="2601072"/>
            <a:ext cx="8892000" cy="1476000"/>
          </a:xfrm>
          <a:prstGeom prst="rightArrow">
            <a:avLst/>
          </a:prstGeom>
          <a:solidFill>
            <a:srgbClr val="15191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787" y="0"/>
            <a:ext cx="9144000" cy="764704"/>
          </a:xfrm>
          <a:prstGeom prst="rect">
            <a:avLst/>
          </a:prstGeom>
          <a:solidFill>
            <a:srgbClr val="42545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Развитие государственно-частного партнерства</a:t>
            </a:r>
            <a:endParaRPr lang="ru-RU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896" y="4331733"/>
            <a:ext cx="3060816" cy="864096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Принятие Закона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РК </a:t>
            </a: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«О концессиях»</a:t>
            </a: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340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2005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90540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2006</a:t>
            </a:r>
            <a:endParaRPr 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26548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2007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62652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2008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98756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2009</a:t>
            </a:r>
            <a:endParaRPr 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34956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2010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71060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2011</a:t>
            </a:r>
            <a:endParaRPr lang="ru-RU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07164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2012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43268" y="3068960"/>
            <a:ext cx="864000" cy="540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2013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703442" y="3611653"/>
            <a:ext cx="0" cy="720080"/>
          </a:xfrm>
          <a:prstGeom prst="line">
            <a:avLst/>
          </a:prstGeom>
          <a:ln w="41275">
            <a:solidFill>
              <a:srgbClr val="151918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600224" y="2012260"/>
            <a:ext cx="0" cy="1044000"/>
          </a:xfrm>
          <a:prstGeom prst="line">
            <a:avLst/>
          </a:prstGeom>
          <a:ln w="41275">
            <a:solidFill>
              <a:srgbClr val="151918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99276" y="5517328"/>
            <a:ext cx="8677408" cy="864000"/>
          </a:xfrm>
          <a:prstGeom prst="rect">
            <a:avLst/>
          </a:prstGeom>
          <a:solidFill>
            <a:srgbClr val="A2B18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Narrow" pitchFamily="34" charset="0"/>
              </a:rPr>
              <a:t>Создание АО «Региональный центр ГЧП КО»</a:t>
            </a:r>
            <a:endParaRPr lang="ru-RU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02412" y="1184052"/>
            <a:ext cx="5221056" cy="864096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Создание АО «Казахстанский центр ГЧП»</a:t>
            </a: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530804" y="3611653"/>
            <a:ext cx="0" cy="1872000"/>
          </a:xfrm>
          <a:prstGeom prst="line">
            <a:avLst/>
          </a:prstGeom>
          <a:ln w="41275">
            <a:solidFill>
              <a:srgbClr val="151918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628212" y="4331733"/>
            <a:ext cx="4248472" cy="864096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Подписание первого договора </a:t>
            </a:r>
            <a:r>
              <a:rPr lang="ru-RU" sz="2400" dirty="0" err="1" smtClean="0">
                <a:solidFill>
                  <a:schemeClr val="bg1"/>
                </a:solidFill>
                <a:latin typeface="Arial Narrow" pitchFamily="34" charset="0"/>
              </a:rPr>
              <a:t>концес</a:t>
            </a: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  <a:r>
              <a:rPr lang="ru-RU" sz="2400" dirty="0" err="1" smtClean="0">
                <a:solidFill>
                  <a:schemeClr val="bg1"/>
                </a:solidFill>
                <a:latin typeface="Arial Narrow" pitchFamily="34" charset="0"/>
              </a:rPr>
              <a:t>ии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 в регионе</a:t>
            </a: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6420442" y="3611653"/>
            <a:ext cx="0" cy="720080"/>
          </a:xfrm>
          <a:prstGeom prst="line">
            <a:avLst/>
          </a:prstGeom>
          <a:ln w="41275">
            <a:solidFill>
              <a:srgbClr val="151918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48464" y="65253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42545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Планируемые региональные проекты ГЧП</a:t>
            </a:r>
            <a:endParaRPr lang="ru-RU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769336"/>
            <a:ext cx="648072" cy="684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013176"/>
            <a:ext cx="648072" cy="684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4509120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4005064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501008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996952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2492896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1988840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484784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71600" y="980728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нового </a:t>
            </a:r>
            <a:r>
              <a:rPr lang="ru-RU" sz="2200" dirty="0" err="1" smtClean="0">
                <a:latin typeface="Arial Narrow" pitchFamily="34" charset="0"/>
              </a:rPr>
              <a:t>энергоисточника</a:t>
            </a:r>
            <a:r>
              <a:rPr lang="ru-RU" sz="2200" dirty="0" smtClean="0">
                <a:latin typeface="Arial Narrow" pitchFamily="34" charset="0"/>
              </a:rPr>
              <a:t> г. Караганды (ТЭЦ-4)</a:t>
            </a:r>
            <a:endParaRPr lang="ru-RU" sz="2200" dirty="0"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71600" y="1484784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и эксплуатация комплекса детских садов в г.Темиртау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971747" y="1988840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поликлиники на 500 посещений в смену в г. Караганды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71747" y="2492896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Реконструкция и модернизация </a:t>
            </a:r>
            <a:r>
              <a:rPr lang="ru-RU" sz="2200" dirty="0" err="1" smtClean="0">
                <a:latin typeface="Arial Narrow" pitchFamily="34" charset="0"/>
              </a:rPr>
              <a:t>Шахтинской</a:t>
            </a:r>
            <a:r>
              <a:rPr lang="ru-RU" sz="2200" dirty="0" smtClean="0">
                <a:latin typeface="Arial Narrow" pitchFamily="34" charset="0"/>
              </a:rPr>
              <a:t> ТЭЦ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71747" y="2996952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Дома дружбы с концертным залом в г. Караганды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71747" y="3501008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футбольного манежа в г.Караганды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71747" y="5013176"/>
            <a:ext cx="7992888" cy="684016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школы технических видов спорта и технического творчества в г. Караганды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71747" y="4005064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Дворца бракосочетаний в г.Караганды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71747" y="4509120"/>
            <a:ext cx="7992888" cy="432000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и эксплуатация ТЭЦ-2 в г. </a:t>
            </a:r>
            <a:r>
              <a:rPr lang="ru-RU" sz="2200" dirty="0" err="1" smtClean="0">
                <a:latin typeface="Arial Narrow" pitchFamily="34" charset="0"/>
              </a:rPr>
              <a:t>Жезказгане</a:t>
            </a:r>
            <a:endParaRPr lang="ru-RU" sz="2200" dirty="0"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71747" y="5769320"/>
            <a:ext cx="7992888" cy="684016"/>
          </a:xfrm>
          <a:prstGeom prst="rect">
            <a:avLst/>
          </a:prstGeom>
          <a:ln>
            <a:solidFill>
              <a:srgbClr val="405F5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r>
              <a:rPr lang="ru-RU" sz="2200" dirty="0" smtClean="0">
                <a:latin typeface="Arial Narrow" pitchFamily="34" charset="0"/>
              </a:rPr>
              <a:t>Строительство и эксплуатация многопрофильной клинической больницы на 300 коек при РГП «КГМУ»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980728"/>
            <a:ext cx="648072" cy="432000"/>
          </a:xfrm>
          <a:prstGeom prst="rect">
            <a:avLst/>
          </a:prstGeom>
          <a:solidFill>
            <a:srgbClr val="E2D8CF"/>
          </a:solidFill>
          <a:ln w="28575">
            <a:solidFill>
              <a:srgbClr val="405F5A"/>
            </a:solidFill>
          </a:ln>
        </p:spPr>
        <p:txBody>
          <a:bodyPr wrap="square" anchor="ctr">
            <a:noAutofit/>
          </a:bodyPr>
          <a:lstStyle/>
          <a:p>
            <a:pPr marL="457200" indent="-457200">
              <a:buFont typeface="Symbol" pitchFamily="18" charset="2"/>
              <a:buChar char="·"/>
            </a:pPr>
            <a:endParaRPr lang="ru-RU" sz="2200" dirty="0">
              <a:latin typeface="Arial Narrow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87693" y="1104635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87693" y="1608691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87693" y="2112747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87693" y="2616803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87693" y="3120859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87693" y="3624915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87693" y="4128971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87693" y="4633027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87693" y="5281099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87693" y="6001179"/>
            <a:ext cx="180000" cy="180000"/>
          </a:xfrm>
          <a:prstGeom prst="ellipse">
            <a:avLst/>
          </a:prstGeom>
          <a:solidFill>
            <a:srgbClr val="275C42"/>
          </a:solidFill>
          <a:ln>
            <a:solidFill>
              <a:srgbClr val="405F5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8748464" y="65253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42545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«</a:t>
            </a:r>
            <a:r>
              <a:rPr lang="ru-RU" sz="3600" dirty="0" err="1" smtClean="0">
                <a:solidFill>
                  <a:schemeClr val="bg1"/>
                </a:solidFill>
                <a:latin typeface="Arial Narrow" pitchFamily="34" charset="0"/>
              </a:rPr>
              <a:t>Пилотный</a:t>
            </a:r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» проект в Карагандинской области</a:t>
            </a:r>
            <a:endParaRPr lang="ru-RU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124744"/>
            <a:ext cx="1656184" cy="936104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rial Narrow" pitchFamily="34" charset="0"/>
              </a:rPr>
              <a:t>2011</a:t>
            </a:r>
            <a:endParaRPr lang="ru-RU" sz="4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7080" y="5517328"/>
            <a:ext cx="8677408" cy="864000"/>
          </a:xfrm>
          <a:prstGeom prst="rect">
            <a:avLst/>
          </a:prstGeom>
          <a:solidFill>
            <a:srgbClr val="A2B18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Narrow" pitchFamily="34" charset="0"/>
              </a:rPr>
              <a:t>Реализация проекта – практический опыт ГЧП</a:t>
            </a:r>
            <a:endParaRPr lang="ru-RU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0828" y="2276872"/>
            <a:ext cx="4248472" cy="1512168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Единственная модель ГЧП:</a:t>
            </a: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1124744"/>
            <a:ext cx="6912768" cy="936104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Социальный проект по строительству и эксплуатации комплекса детских садов в городе Караганда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52488" y="2276872"/>
            <a:ext cx="4212000" cy="936104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Ограничение мер государственной поддержки стоимостью проекта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52488" y="3284984"/>
            <a:ext cx="4212000" cy="936104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Отсутствие возможности возмещать эксплуатационные затраты концессионера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52488" y="4293096"/>
            <a:ext cx="4212000" cy="936104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Отсутствие подзаконной базы по возможностям местного бюджета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0828" y="3717032"/>
            <a:ext cx="4248472" cy="1512168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 Narrow" pitchFamily="34" charset="0"/>
              </a:rPr>
              <a:t>ВТО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(Строительство – Передача – Эксплуатация) </a:t>
            </a:r>
            <a:endParaRPr lang="ru-RU" sz="3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48464" y="65253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42545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Законопроект по развитию ГЧП</a:t>
            </a:r>
            <a:endParaRPr lang="ru-RU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16848"/>
            <a:ext cx="3384376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Расширение видов контрактов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016848"/>
            <a:ext cx="3744416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Новые инструменты по возмещению затрат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312992"/>
            <a:ext cx="3384376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Уменьшение квалификационных требований 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2312992"/>
            <a:ext cx="3744416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Упрощение процедур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подготовки проектов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080" y="4725144"/>
            <a:ext cx="8677408" cy="1656184"/>
          </a:xfrm>
          <a:prstGeom prst="rect">
            <a:avLst/>
          </a:prstGeom>
          <a:solidFill>
            <a:srgbClr val="A2B18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  <a:latin typeface="Arial Narrow" pitchFamily="34" charset="0"/>
              </a:rPr>
              <a:t> Расширению спектра применения ГЧП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  <a:latin typeface="Arial Narrow" pitchFamily="34" charset="0"/>
              </a:rPr>
              <a:t> Активизации реализации проектов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  <a:latin typeface="Arial Narrow" pitchFamily="34" charset="0"/>
              </a:rPr>
              <a:t> Участию в проектах отечественных инвесторов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032" y="2312992"/>
            <a:ext cx="7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6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6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312992"/>
            <a:ext cx="7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6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6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016848"/>
            <a:ext cx="7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6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6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8032" y="1016848"/>
            <a:ext cx="7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6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6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8128" y="3573016"/>
            <a:ext cx="8666360" cy="1080120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Принятие законопроекта будет содействовать</a:t>
            </a: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8464" y="65253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42545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</a:rPr>
              <a:t>Предложения по законопроекту</a:t>
            </a:r>
            <a:endParaRPr lang="ru-RU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1052736"/>
            <a:ext cx="7272808" cy="1080120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/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Возможность реализации инициативных проектов  частного  сектора  без конкурса</a:t>
            </a:r>
            <a:endParaRPr lang="ru-RU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3933056"/>
            <a:ext cx="7272808" cy="1080120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/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Законодательное регламентирование деятельности региональных центров ГЧП</a:t>
            </a:r>
            <a:endParaRPr lang="ru-RU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1052736"/>
            <a:ext cx="1008112" cy="1080120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Arial Narrow" pitchFamily="34" charset="0"/>
              </a:rPr>
              <a:t>1</a:t>
            </a:r>
            <a:endParaRPr lang="ru-RU" sz="7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3933056"/>
            <a:ext cx="1008112" cy="1080120"/>
          </a:xfrm>
          <a:prstGeom prst="rect">
            <a:avLst/>
          </a:prstGeom>
          <a:solidFill>
            <a:srgbClr val="405F5A"/>
          </a:solidFill>
          <a:ln>
            <a:solidFill>
              <a:srgbClr val="151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Arial Narrow" pitchFamily="34" charset="0"/>
              </a:rPr>
              <a:t>2</a:t>
            </a:r>
            <a:endParaRPr lang="ru-RU" sz="7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2529016"/>
            <a:ext cx="25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Инициативное предложение инвестора с предоставлением ТЭО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42624" y="2529016"/>
            <a:ext cx="25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Положительное заключение экспертизы государственного органа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92464" y="2529016"/>
            <a:ext cx="2556000" cy="1044000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Реализация проекта частным инвестором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7544" y="5157192"/>
            <a:ext cx="3528392" cy="1368152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 Narrow" pitchFamily="34" charset="0"/>
              </a:rPr>
              <a:t>Закрепление функций подготовки и консультативного сопровождения</a:t>
            </a:r>
            <a:endParaRPr lang="ru-RU" sz="2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5157192"/>
            <a:ext cx="4608512" cy="1368152"/>
          </a:xfrm>
          <a:prstGeom prst="rect">
            <a:avLst/>
          </a:prstGeom>
          <a:solidFill>
            <a:srgbClr val="E2D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 indent="-263525">
              <a:lnSpc>
                <a:spcPct val="130000"/>
              </a:lnSpc>
              <a:buFont typeface="Wingdings" pitchFamily="2" charset="2"/>
              <a:buChar char="ü"/>
              <a:tabLst>
                <a:tab pos="1746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Накопление опыта и знаний в сфере ГЧП</a:t>
            </a:r>
          </a:p>
          <a:p>
            <a:pPr marL="263525" indent="-263525">
              <a:lnSpc>
                <a:spcPct val="130000"/>
              </a:lnSpc>
              <a:buFont typeface="Wingdings" pitchFamily="2" charset="2"/>
              <a:buChar char="ü"/>
              <a:tabLst>
                <a:tab pos="1746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Дополнительный импульс реализации Закона </a:t>
            </a:r>
          </a:p>
          <a:p>
            <a:pPr marL="263525" indent="-263525">
              <a:lnSpc>
                <a:spcPct val="130000"/>
              </a:lnSpc>
              <a:buFont typeface="Wingdings" pitchFamily="2" charset="2"/>
              <a:buChar char="ü"/>
              <a:tabLst>
                <a:tab pos="17462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Содействие дальнейшему развитию регионов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25" name="Прямая со стрелкой 24"/>
          <p:cNvCxnSpPr>
            <a:stCxn id="19" idx="3"/>
            <a:endCxn id="20" idx="1"/>
          </p:cNvCxnSpPr>
          <p:nvPr/>
        </p:nvCxnSpPr>
        <p:spPr>
          <a:xfrm>
            <a:off x="3023544" y="3051016"/>
            <a:ext cx="319080" cy="0"/>
          </a:xfrm>
          <a:prstGeom prst="straightConnector1">
            <a:avLst/>
          </a:prstGeom>
          <a:ln w="38100">
            <a:solidFill>
              <a:srgbClr val="15191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98624" y="3051016"/>
            <a:ext cx="288600" cy="0"/>
          </a:xfrm>
          <a:prstGeom prst="straightConnector1">
            <a:avLst/>
          </a:prstGeom>
          <a:ln w="38100">
            <a:solidFill>
              <a:srgbClr val="15191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8464" y="652534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64904"/>
            <a:ext cx="54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Narrow" pitchFamily="34" charset="0"/>
              </a:rPr>
              <a:t>Спасибо за внимание! </a:t>
            </a:r>
            <a:endParaRPr lang="ru-RU" sz="3600" dirty="0" smtClean="0">
              <a:latin typeface="Arial Narrow" pitchFamily="34" charset="0"/>
            </a:endParaRPr>
          </a:p>
          <a:p>
            <a:endParaRPr lang="ru-RU" sz="4400" dirty="0"/>
          </a:p>
        </p:txBody>
      </p:sp>
      <p:pic>
        <p:nvPicPr>
          <p:cNvPr id="5" name="Picture 4" descr="niz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405F5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79512" y="5773180"/>
            <a:ext cx="8784976" cy="89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03094" y="6252864"/>
            <a:ext cx="29654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30000"/>
              </a:spcBef>
            </a:pPr>
            <a:r>
              <a:rPr lang="en-US">
                <a:solidFill>
                  <a:schemeClr val="bg1"/>
                </a:solidFill>
                <a:latin typeface="Franklin Gothic Medium Cond" pitchFamily="34" charset="0"/>
              </a:rPr>
              <a:t>www.karaganda-region.kz</a:t>
            </a:r>
            <a:endParaRPr lang="ru-RU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306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Dima2</dc:creator>
  <cp:lastModifiedBy>Dima2</cp:lastModifiedBy>
  <cp:revision>38</cp:revision>
  <dcterms:created xsi:type="dcterms:W3CDTF">2013-04-22T05:53:15Z</dcterms:created>
  <dcterms:modified xsi:type="dcterms:W3CDTF">2013-04-23T03:48:23Z</dcterms:modified>
</cp:coreProperties>
</file>