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97" r:id="rId2"/>
    <p:sldId id="491" r:id="rId3"/>
    <p:sldId id="439" r:id="rId4"/>
    <p:sldId id="498" r:id="rId5"/>
    <p:sldId id="340" r:id="rId6"/>
    <p:sldId id="505" r:id="rId7"/>
    <p:sldId id="500" r:id="rId8"/>
    <p:sldId id="480" r:id="rId9"/>
    <p:sldId id="458" r:id="rId10"/>
    <p:sldId id="501" r:id="rId11"/>
    <p:sldId id="503" r:id="rId12"/>
    <p:sldId id="469" r:id="rId13"/>
    <p:sldId id="504" r:id="rId14"/>
    <p:sldId id="274" r:id="rId15"/>
  </p:sldIdLst>
  <p:sldSz cx="9144000" cy="5143500" type="screen16x9"/>
  <p:notesSz cx="6718300" cy="9855200"/>
  <p:defaultTextStyle>
    <a:defPPr>
      <a:defRPr lang="ru-RU"/>
    </a:defPPr>
    <a:lvl1pPr marL="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6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D6FB"/>
    <a:srgbClr val="FFFFFF"/>
    <a:srgbClr val="E8F3FF"/>
    <a:srgbClr val="AC8300"/>
    <a:srgbClr val="389E3D"/>
    <a:srgbClr val="E1FFD7"/>
    <a:srgbClr val="D7FDC9"/>
    <a:srgbClr val="C0F094"/>
    <a:srgbClr val="EC767C"/>
    <a:srgbClr val="7DA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2" autoAdjust="0"/>
    <p:restoredTop sz="81608" autoAdjust="0"/>
  </p:normalViewPr>
  <p:slideViewPr>
    <p:cSldViewPr showGuides="1">
      <p:cViewPr varScale="1">
        <p:scale>
          <a:sx n="115" d="100"/>
          <a:sy n="115" d="100"/>
        </p:scale>
        <p:origin x="-10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3"/>
    </p:cViewPr>
  </p:sorterViewPr>
  <p:notesViewPr>
    <p:cSldViewPr>
      <p:cViewPr>
        <p:scale>
          <a:sx n="100" d="100"/>
          <a:sy n="100" d="100"/>
        </p:scale>
        <p:origin x="-2532" y="-72"/>
      </p:cViewPr>
      <p:guideLst>
        <p:guide orient="horz" pos="3108"/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1787" cy="493707"/>
          </a:xfrm>
          <a:prstGeom prst="rect">
            <a:avLst/>
          </a:prstGeom>
        </p:spPr>
        <p:txBody>
          <a:bodyPr vert="horz" lIns="90730" tIns="45367" rIns="90730" bIns="453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4946" y="2"/>
            <a:ext cx="2911787" cy="493707"/>
          </a:xfrm>
          <a:prstGeom prst="rect">
            <a:avLst/>
          </a:prstGeom>
        </p:spPr>
        <p:txBody>
          <a:bodyPr vert="horz" lIns="90730" tIns="45367" rIns="90730" bIns="45367" rtlCol="0"/>
          <a:lstStyle>
            <a:lvl1pPr algn="r">
              <a:defRPr sz="1200"/>
            </a:lvl1pPr>
          </a:lstStyle>
          <a:p>
            <a:fld id="{CA382C5A-FC26-48A1-AB48-EA14CB03A65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61494"/>
            <a:ext cx="2911787" cy="493706"/>
          </a:xfrm>
          <a:prstGeom prst="rect">
            <a:avLst/>
          </a:prstGeom>
        </p:spPr>
        <p:txBody>
          <a:bodyPr vert="horz" lIns="90730" tIns="45367" rIns="90730" bIns="453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4946" y="9361494"/>
            <a:ext cx="2911787" cy="493706"/>
          </a:xfrm>
          <a:prstGeom prst="rect">
            <a:avLst/>
          </a:prstGeom>
        </p:spPr>
        <p:txBody>
          <a:bodyPr vert="horz" lIns="90730" tIns="45367" rIns="90730" bIns="45367" rtlCol="0" anchor="b"/>
          <a:lstStyle>
            <a:lvl1pPr algn="r">
              <a:defRPr sz="1200"/>
            </a:lvl1pPr>
          </a:lstStyle>
          <a:p>
            <a:fld id="{5B41DB63-507C-48CA-B33A-DA3C83CA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4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11263" cy="492760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9" y="4"/>
            <a:ext cx="2911263" cy="492760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39A1678C-2EF4-4A6F-BC5E-DB5B78752FB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8188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231"/>
            <a:ext cx="5374640" cy="4434840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740"/>
            <a:ext cx="2911263" cy="492760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9" y="9360740"/>
            <a:ext cx="2911263" cy="492760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8F567E25-AABB-4ACA-9D3A-74539ACB5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5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6997" algn="just" defTabSz="907254">
              <a:defRPr/>
            </a:pPr>
            <a:r>
              <a:rPr lang="ru-RU" dirty="0" smtClean="0"/>
              <a:t>Уважаемые коллеги!</a:t>
            </a:r>
            <a:r>
              <a:rPr lang="ru-RU" baseline="0" dirty="0" smtClean="0"/>
              <a:t> Разрешите мне представить вашему вниманию доклад на тему «Научно-техническая поддержка политики Казахстана в области мирного использования атомной энергии». </a:t>
            </a:r>
          </a:p>
          <a:p>
            <a:pPr indent="456997" algn="just" defTabSz="907254">
              <a:defRPr/>
            </a:pPr>
            <a:r>
              <a:rPr lang="ru-RU" baseline="0" dirty="0" smtClean="0"/>
              <a:t>Тема моего доклада выбрана не случайно.</a:t>
            </a:r>
            <a:endParaRPr lang="ru-RU" dirty="0" smtClean="0"/>
          </a:p>
          <a:p>
            <a:pPr indent="456997" algn="just"/>
            <a:r>
              <a:rPr lang="ru-RU" dirty="0" smtClean="0"/>
              <a:t>Поскольку одним из главных приоритетов внешней</a:t>
            </a:r>
            <a:r>
              <a:rPr lang="ru-RU" baseline="0" dirty="0" smtClean="0"/>
              <a:t> и внутренней политики нашего государства является построение мира, свободного от ядерного оружия. И сегодня Казахстан без сомнения</a:t>
            </a:r>
            <a:r>
              <a:rPr lang="ru-RU" dirty="0" smtClean="0"/>
              <a:t> является</a:t>
            </a:r>
            <a:r>
              <a:rPr lang="ru-RU" baseline="0" dirty="0" smtClean="0"/>
              <a:t> одним из лидеров в области ядерного разоружения, нераспространения и ядерной безопасности. </a:t>
            </a:r>
          </a:p>
          <a:p>
            <a:pPr indent="456997" algn="just"/>
            <a:r>
              <a:rPr lang="ru-RU" dirty="0" smtClean="0"/>
              <a:t>И тому есть определенные подтверждения.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1830" y="4681231"/>
            <a:ext cx="5677738" cy="4434840"/>
          </a:xfrm>
        </p:spPr>
        <p:txBody>
          <a:bodyPr/>
          <a:lstStyle/>
          <a:p>
            <a:pPr indent="359143" algn="just">
              <a:spcBef>
                <a:spcPts val="595"/>
              </a:spcBef>
            </a:pPr>
            <a:r>
              <a:rPr lang="ru-RU" dirty="0" smtClean="0"/>
              <a:t>Стоит отметить, что в последние годы наметился значительный прогресс в развитии наших исследований в области безопасности атомной энергетики.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В большей степени это связано с новым этапом в сотрудничестве с японскими научными организациями по вопросам безопасности атомной энергетики, 20-летие которого мы отметили в июне 2014 года.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На протяжении многих лет в НЯЦ РК проводятся реакторные и внереакторные эксперименты, позволившие получить уникальные результаты по различным аспектам изучения тяжелых аварий легководных ядерных реакторов, в том числе по вопросам взаимодействия расплава активной зоны с бетоном, водой, днищем корпуса реактора.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1830" y="4681231"/>
            <a:ext cx="5677738" cy="4434840"/>
          </a:xfrm>
        </p:spPr>
        <p:txBody>
          <a:bodyPr/>
          <a:lstStyle/>
          <a:p>
            <a:pPr indent="359143" algn="just">
              <a:spcBef>
                <a:spcPts val="595"/>
              </a:spcBef>
            </a:pPr>
            <a:r>
              <a:rPr lang="ru-RU" dirty="0" smtClean="0"/>
              <a:t>Стоит отметить, что в последние годы наметился значительный прогресс в развитии наших исследований в области безопасности атомной энергетики.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В большей степени это связано с новым этапом в сотрудничестве с японскими научными организациями по вопросам безопасности атомной энергетики, 20-летие которого мы отметили в июне 2014 года.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На протяжении многих лет в НЯЦ РК проводятся реакторные и внереакторные эксперименты, позволившие получить уникальные результаты по различным аспектам изучения тяжелых аварий легководных ядерных реакторов, в том числе по вопросам взаимодействия расплава активной зоны с бетоном, водой, днищем корпуса реактора.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57439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 реактор ИГР - импульсный реактор на тепловых нейтронах с гомогенной уран-графитовой активной зоной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теплоемкостного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типа. Среди импульсных реакторов ИГР обладает самым высоким флюенсом тепловых нейтронов и интегральной дозой гамма-излучения в экспериментальной полости, имеющей диаметр 228 мм и высоту 3825 мм.</a:t>
            </a:r>
          </a:p>
          <a:p>
            <a:pPr indent="357439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этих исследовательских реакторов, в тесной кооперации с организациями Японии, Франции, Бельгии и других стран, проводятся работы в обоснование безопасности современных проектов энергетических и исследовательских реакторов, а именно полномасштабные эксперименты по изучению свойств реакторных материалов при тяжелых авариях с расплавлением активной зоны.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31221-17DB-4D54-B3C7-74AE616CC6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4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57439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 реактор ИГР - импульсный реактор на тепловых нейтронах с гомогенной уран-графитовой активной зоной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теплоемкостного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типа. Среди импульсных реакторов ИГР обладает самым высоким флюенсом тепловых нейтронов и интегральной дозой гамма-излучения в экспериментальной полости, имеющей диаметр 228 мм и высоту 3825 мм.</a:t>
            </a:r>
          </a:p>
          <a:p>
            <a:pPr indent="357439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этих исследовательских реакторов, в тесной кооперации с организациями Японии, Франции, Бельгии и других стран, проводятся работы в обоснование безопасности современных проектов энергетических и исследовательских реакторов, а именно полномасштабные эксперименты по изучению свойств реакторных материалов при тяжелых авариях с расплавлением активной зоны.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31221-17DB-4D54-B3C7-74AE616CC6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45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Подводя итог своего выступления, хочу отметить, что успешная реализация всех проектов Национального ядерного центра РК направлена, прежде всего, на сохранение и укрепление </a:t>
            </a:r>
            <a:r>
              <a:rPr lang="ru-RU" b="1" dirty="0"/>
              <a:t>мирного статуса</a:t>
            </a:r>
            <a:r>
              <a:rPr lang="ru-RU" dirty="0"/>
              <a:t> нашего государства. Государства, которое по праву считается одним из лидеров в обеспечении ядерной безопасности.</a:t>
            </a:r>
          </a:p>
          <a:p>
            <a:pPr defTabSz="914197">
              <a:defRPr/>
            </a:pPr>
            <a:r>
              <a:rPr lang="ru-RU"/>
              <a:t>Убежден, что в кооперации с нашими зарубежными коллегами мы продолжим работу по реализации программ в области мирного использования атомной энергии, и нас еще ждет много новых интересных научных результатов и достижений.</a:t>
            </a:r>
          </a:p>
          <a:p>
            <a:endParaRPr lang="ru-RU" dirty="0" smtClean="0"/>
          </a:p>
          <a:p>
            <a:r>
              <a:rPr lang="ru-RU" dirty="0" smtClean="0"/>
              <a:t>Спасибо </a:t>
            </a:r>
            <a:r>
              <a:rPr lang="ru-RU" dirty="0"/>
              <a:t>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5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3" y="736600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6664" defTabSz="1218017" fontAlgn="base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57568" algn="just" defTabSz="914838">
              <a:defRPr/>
            </a:pPr>
            <a:r>
              <a:rPr lang="ru-RU" dirty="0" smtClean="0"/>
              <a:t>И во-вторых у </a:t>
            </a:r>
            <a:r>
              <a:rPr lang="ru-RU" dirty="0"/>
              <a:t>нас самая крупная в Казахстане экспериментальная база, включающая в себя 3 исследовательских ядерных реактора, различные уникальные экспериментальные стенды и установки, а также –  строящийся в поддержку проекта ИТЭР казахстанский материаловедческий токамак КТМ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56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3" y="736600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6664" defTabSz="1218017" fontAlgn="base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6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1830" y="4681231"/>
            <a:ext cx="5677738" cy="4434840"/>
          </a:xfrm>
        </p:spPr>
        <p:txBody>
          <a:bodyPr/>
          <a:lstStyle/>
          <a:p>
            <a:pPr indent="359143" algn="just">
              <a:spcBef>
                <a:spcPts val="595"/>
              </a:spcBef>
            </a:pPr>
            <a:r>
              <a:rPr lang="ru-RU" dirty="0" smtClean="0"/>
              <a:t>Стоит отметить, что в последние годы наметился значительный прогресс в развитии наших исследований в области безопасности атомной энергетики.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В большей степени это связано с новым этапом в сотрудничестве с японскими научными организациями по вопросам безопасности атомной энергетики, 20-летие которого мы отметили в июне 2014 года.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На протяжении многих лет в НЯЦ РК проводятся реакторные и внереакторные эксперименты, позволившие получить уникальные результаты по различным аспектам изучения тяжелых аварий легководных ядерных реакторов, в том числе по вопросам взаимодействия расплава активной зоны с бетоном, водой, днищем корпуса реактора.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1830" y="4681231"/>
            <a:ext cx="5677738" cy="4434840"/>
          </a:xfrm>
        </p:spPr>
        <p:txBody>
          <a:bodyPr/>
          <a:lstStyle/>
          <a:p>
            <a:pPr indent="359143" algn="just">
              <a:spcBef>
                <a:spcPts val="595"/>
              </a:spcBef>
            </a:pPr>
            <a:r>
              <a:rPr lang="ru-RU" dirty="0" smtClean="0"/>
              <a:t>Стоит отметить, что в последние годы наметился значительный прогресс в развитии наших исследований в области безопасности атомной энергетики.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В большей степени это связано с новым этапом в сотрудничестве с японскими научными организациями по вопросам безопасности атомной энергетики, 20-летие которого мы отметили в июне 2014 года.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На протяжении многих лет в НЯЦ РК проводятся реакторные и внереакторные эксперименты, позволившие получить уникальные результаты по различным аспектам изучения тяжелых аварий легководных ядерных реакторов, в том числе по вопросам взаимодействия расплава активной зоны с бетоном, водой, днищем корпуса реактора.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1830" y="4681231"/>
            <a:ext cx="5677738" cy="4434840"/>
          </a:xfrm>
        </p:spPr>
        <p:txBody>
          <a:bodyPr/>
          <a:lstStyle/>
          <a:p>
            <a:pPr indent="359143" algn="just">
              <a:spcBef>
                <a:spcPts val="595"/>
              </a:spcBef>
            </a:pPr>
            <a:r>
              <a:rPr lang="ru-RU" dirty="0" smtClean="0"/>
              <a:t>Стоит отметить, что в последние годы наметился значительный прогресс в развитии наших исследований в области безопасности атомной энергетики.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В большей степени это связано с новым этапом в сотрудничестве с японскими научными организациями по вопросам безопасности атомной энергетики, 20-летие которого мы отметили в июне 2014 года.</a:t>
            </a:r>
          </a:p>
          <a:p>
            <a:pPr indent="359143" algn="just">
              <a:spcBef>
                <a:spcPts val="595"/>
              </a:spcBef>
            </a:pPr>
            <a:r>
              <a:rPr lang="ru-RU" dirty="0" smtClean="0"/>
              <a:t>На протяжении многих лет в НЯЦ РК проводятся реакторные и внереакторные эксперименты, позволившие получить уникальные результаты по различным аспектам изучения тяжелых аварий легководных ядерных реакторов, в том числе по вопросам взаимодействия расплава активной зоны с бетоном, водой, днищем корпуса реактора.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2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60302" algn="just">
              <a:spcAft>
                <a:spcPts val="604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31221-17DB-4D54-B3C7-74AE616CC6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60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102" algn="just">
              <a:spcAft>
                <a:spcPts val="600"/>
              </a:spcAft>
            </a:pPr>
            <a:r>
              <a:rPr lang="ru-RU" dirty="0"/>
              <a:t>Интерес международного термоядерного сообщества к токамаку КТМ очень большой, о чем свидетельствуют меморандумы, </a:t>
            </a:r>
            <a:r>
              <a:rPr lang="ru-RU" dirty="0" smtClean="0"/>
              <a:t>подписанные нами </a:t>
            </a:r>
            <a:r>
              <a:rPr lang="ru-RU" dirty="0"/>
              <a:t>с ведущим  научными центрами </a:t>
            </a:r>
            <a:r>
              <a:rPr lang="ru-RU" dirty="0" smtClean="0"/>
              <a:t>мира. </a:t>
            </a:r>
            <a:endParaRPr lang="en-US" dirty="0"/>
          </a:p>
          <a:p>
            <a:pPr indent="457102" algn="just">
              <a:spcAft>
                <a:spcPts val="600"/>
              </a:spcAft>
            </a:pPr>
            <a:r>
              <a:rPr lang="ru-RU" dirty="0" smtClean="0"/>
              <a:t>Нами так же ведутся </a:t>
            </a:r>
            <a:r>
              <a:rPr lang="ru-RU" dirty="0"/>
              <a:t>работы по созданию Международной Коалиции Пользователей токамака КТМ.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31221-17DB-4D54-B3C7-74AE616CC6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7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-2823" y="2948551"/>
            <a:ext cx="9146823" cy="2199074"/>
            <a:chOff x="-3765" y="4664147"/>
            <a:chExt cx="9154853" cy="2200941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-1" y="4664147"/>
              <a:ext cx="9151089" cy="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5000"/>
                    <a:satMod val="170000"/>
                    <a:alpha val="100000"/>
                  </a:schemeClr>
                </a:gs>
                <a:gs pos="55000">
                  <a:schemeClr val="accent1">
                    <a:tint val="90000"/>
                    <a:satMod val="150000"/>
                    <a:alpha val="100000"/>
                  </a:schemeClr>
                </a:gs>
                <a:gs pos="100000">
                  <a:schemeClr val="accent1">
                    <a:shade val="35000"/>
                    <a:satMod val="170000"/>
                    <a:alpha val="100000"/>
                  </a:schemeClr>
                </a:gs>
              </a:gsLst>
              <a:lin ang="3000000" scaled="1"/>
              <a:tileRect/>
            </a:gradFill>
            <a:ln w="127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-3765" y="4953000"/>
              <a:ext cx="9147765" cy="1912088"/>
              <a:chOff x="-3765" y="4832896"/>
              <a:chExt cx="9147765" cy="2032192"/>
            </a:xfrm>
          </p:grpSpPr>
          <p:sp>
            <p:nvSpPr>
              <p:cNvPr id="14" name="Полилиния 13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5" name="Полилиния 14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Полилиния 15"/>
              <p:cNvSpPr>
                <a:spLocks/>
              </p:cNvSpPr>
              <p:nvPr/>
            </p:nvSpPr>
            <p:spPr bwMode="auto">
              <a:xfrm>
                <a:off x="0" y="4883888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ый треугольник 9"/>
          <p:cNvSpPr/>
          <p:nvPr/>
        </p:nvSpPr>
        <p:spPr>
          <a:xfrm>
            <a:off x="0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defRPr sz="3600" b="1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17" rIns="45717">
            <a:normAutofit/>
          </a:bodyPr>
          <a:lstStyle>
            <a:lvl1pPr marL="0" marR="64004" indent="0" algn="r">
              <a:buNone/>
              <a:defRPr sz="2000">
                <a:solidFill>
                  <a:schemeClr val="tx2"/>
                </a:solidFill>
              </a:defRPr>
            </a:lvl1pPr>
            <a:lvl2pPr marL="457170" indent="0" algn="ctr">
              <a:buNone/>
            </a:lvl2pPr>
            <a:lvl3pPr marL="914339" indent="0" algn="ctr">
              <a:buNone/>
            </a:lvl3pPr>
            <a:lvl4pPr marL="1371509" indent="0" algn="ctr">
              <a:buNone/>
            </a:lvl4pPr>
            <a:lvl5pPr marL="1828678" indent="0" algn="ctr">
              <a:buNone/>
            </a:lvl5pPr>
            <a:lvl6pPr marL="2285848" indent="0" algn="ctr">
              <a:buNone/>
            </a:lvl6pPr>
            <a:lvl7pPr marL="2743017" indent="0" algn="ctr">
              <a:buNone/>
            </a:lvl7pPr>
            <a:lvl8pPr marL="3200186" indent="0" algn="ctr">
              <a:buNone/>
            </a:lvl8pPr>
            <a:lvl9pPr marL="3657356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553898"/>
          </a:xfrm>
        </p:spPr>
        <p:txBody>
          <a:bodyPr/>
          <a:lstStyle>
            <a:lvl1pPr marL="365101" indent="-365101">
              <a:buFont typeface="Wingdings" pitchFamily="2" charset="2"/>
              <a:buChar char="q"/>
              <a:defRPr sz="2400"/>
            </a:lvl1pPr>
            <a:lvl2pPr marL="628608" indent="-273031">
              <a:buSzPct val="80000"/>
              <a:buFont typeface="Wingdings 3" pitchFamily="18" charset="2"/>
              <a:buChar char=""/>
              <a:defRPr sz="2200"/>
            </a:lvl2pPr>
            <a:lvl3pPr marL="809571" indent="-180963">
              <a:defRPr sz="2000"/>
            </a:lvl3pPr>
            <a:lvl4pPr marL="984184" indent="-174613">
              <a:defRPr sz="1800"/>
            </a:lvl4pPr>
            <a:lvl5pPr marL="1165147" indent="-180963"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4805958"/>
            <a:ext cx="480592" cy="273844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27CC4D4E-5B5E-45DF-8B1A-7F8303C63F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 rtlCol="0" anchor="t">
            <a:norm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gradFill rotWithShape="1">
          <a:gsLst>
            <a:gs pos="0">
              <a:schemeClr val="tx2"/>
            </a:gs>
            <a:gs pos="40000">
              <a:schemeClr val="tx2">
                <a:lumMod val="5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7" y="771551"/>
            <a:ext cx="7772400" cy="3600400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buNone/>
              <a:defRPr sz="3600" b="1" cap="none" baseline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179512" y="4805958"/>
            <a:ext cx="480592" cy="273844"/>
          </a:xfrm>
          <a:prstGeom prst="rect">
            <a:avLst/>
          </a:prstGeom>
        </p:spPr>
        <p:txBody>
          <a:bodyPr vert="horz" lIns="91434" tIns="45717" rIns="91434" bIns="45717" anchor="b"/>
          <a:lstStyle>
            <a:defPPr>
              <a:defRPr lang="ru-RU"/>
            </a:defPPr>
            <a:lvl1pPr marL="0" algn="ctr" defTabSz="914400" rtl="0" eaLnBrk="1" latinLnBrk="0" hangingPunct="1">
              <a:defRPr kumimoji="0" sz="16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C4D4E-5B5E-45DF-8B1A-7F8303C63F93}" type="slidenum">
              <a:rPr lang="ru-RU" smtClean="0">
                <a:solidFill>
                  <a:schemeClr val="tx1"/>
                </a:solidFill>
              </a:rPr>
              <a:pPr/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chemeClr val="tx2"/>
            </a:gs>
            <a:gs pos="40000">
              <a:schemeClr val="tx2">
                <a:lumMod val="5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1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3" y="4805959"/>
            <a:ext cx="192024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34" tIns="0" rIns="91434" anchor="t"/>
          <a:lstStyle>
            <a:lvl1pPr marL="0" marR="18287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8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4" tIns="45717" rIns="91434" bIns="4571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5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-6925" y="3975582"/>
            <a:ext cx="5915392" cy="1177572"/>
            <a:chOff x="-9235" y="5787739"/>
            <a:chExt cx="5449132" cy="1084723"/>
          </a:xfrm>
        </p:grpSpPr>
        <p:sp>
          <p:nvSpPr>
            <p:cNvPr id="8" name="Полилиния 7"/>
            <p:cNvSpPr>
              <a:spLocks/>
            </p:cNvSpPr>
            <p:nvPr userDrawn="1"/>
          </p:nvSpPr>
          <p:spPr bwMode="auto">
            <a:xfrm>
              <a:off x="499273" y="5944937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485717" y="5939011"/>
              <a:ext cx="3690451" cy="93345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2" name="Прямоугольный треугольник 11"/>
            <p:cNvSpPr>
              <a:spLocks/>
            </p:cNvSpPr>
            <p:nvPr userDrawn="1"/>
          </p:nvSpPr>
          <p:spPr bwMode="auto">
            <a:xfrm>
              <a:off x="-6042" y="5791254"/>
              <a:ext cx="3402314" cy="1080868"/>
            </a:xfrm>
            <a:prstGeom prst="rtTriangle">
              <a:avLst/>
            </a:pr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-9235" y="5787739"/>
              <a:ext cx="3405509" cy="108438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  <a:prstGeom prst="rect">
            <a:avLst/>
          </a:prstGeom>
        </p:spPr>
        <p:txBody>
          <a:bodyPr vert="horz" lIns="91434" tIns="45717" rIns="91434" bIns="45717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915567"/>
            <a:ext cx="8229600" cy="3589903"/>
          </a:xfrm>
          <a:prstGeom prst="rect">
            <a:avLst/>
          </a:prstGeom>
        </p:spPr>
        <p:txBody>
          <a:bodyPr vert="horz" lIns="91434" tIns="45717" rIns="91434" bIns="45717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3" y="4805959"/>
            <a:ext cx="1920240" cy="274320"/>
          </a:xfrm>
          <a:prstGeom prst="rect">
            <a:avLst/>
          </a:prstGeom>
        </p:spPr>
        <p:txBody>
          <a:bodyPr vert="horz" lIns="91434" tIns="45717" rIns="91434" bIns="45717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4805958"/>
            <a:ext cx="2350681" cy="273844"/>
          </a:xfrm>
          <a:prstGeom prst="rect">
            <a:avLst/>
          </a:prstGeom>
        </p:spPr>
        <p:txBody>
          <a:bodyPr vert="horz" lIns="91434" tIns="45717" rIns="91434" bIns="45717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3" y="4805958"/>
            <a:ext cx="365760" cy="273844"/>
          </a:xfrm>
          <a:prstGeom prst="rect">
            <a:avLst/>
          </a:prstGeom>
        </p:spPr>
        <p:txBody>
          <a:bodyPr vert="horz" lIns="91434" tIns="45717" rIns="91434" bIns="45717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CC4D4E-5B5E-45DF-8B1A-7F8303C6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b="1" kern="1200">
          <a:solidFill>
            <a:schemeClr val="accent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36" indent="-25601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51" indent="-228585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78" indent="-228585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4" indent="-228585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indent="-228585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93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78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263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848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3.jpeg"/><Relationship Id="rId18" Type="http://schemas.microsoft.com/office/2007/relationships/hdphoto" Target="../media/hdphoto16.wdp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12" Type="http://schemas.microsoft.com/office/2007/relationships/hdphoto" Target="../media/hdphoto13.wdp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5" Type="http://schemas.openxmlformats.org/officeDocument/2006/relationships/image" Target="../media/image64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61.jpeg"/><Relationship Id="rId1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8370" y="341546"/>
            <a:ext cx="6516078" cy="628100"/>
          </a:xfrm>
        </p:spPr>
        <p:txBody>
          <a:bodyPr>
            <a:noAutofit/>
          </a:bodyPr>
          <a:lstStyle/>
          <a:p>
            <a:r>
              <a:rPr lang="ru-RU" sz="1800" dirty="0"/>
              <a:t>МИНИСТЕРСТВО ЭНЕРГЕТИКИ</a:t>
            </a:r>
            <a:r>
              <a:rPr lang="en-US" sz="1800" dirty="0"/>
              <a:t> </a:t>
            </a:r>
            <a:r>
              <a:rPr lang="ru-RU" sz="1800" dirty="0"/>
              <a:t>РЕСПУБЛИКИ КАЗАХСТАН</a:t>
            </a:r>
            <a:br>
              <a:rPr lang="ru-RU" sz="1800" dirty="0"/>
            </a:br>
            <a:r>
              <a:rPr lang="ru-RU" sz="1800" dirty="0"/>
              <a:t>НАЦИОНАЛЬНЫЙ ЯДЕРНЫЙ ЦЕНТР РЕСПУБЛИКИ КАЗАХСТАН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88736" y="3975581"/>
            <a:ext cx="3293508" cy="973737"/>
          </a:xfrm>
          <a:prstGeom prst="rect">
            <a:avLst/>
          </a:prstGeom>
        </p:spPr>
        <p:txBody>
          <a:bodyPr vert="horz" lIns="45717" tIns="45717" rIns="45717" bIns="45717" anchor="b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 РГП НЯЦ РК,</a:t>
            </a:r>
            <a:b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</a:t>
            </a:r>
            <a:r>
              <a:rPr lang="ru-RU" sz="1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физ.-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наук, профессор </a:t>
            </a:r>
            <a:endParaRPr lang="ru-RU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179388"/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Батырбеков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Э.Г.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88736" y="1606420"/>
            <a:ext cx="8115712" cy="1670090"/>
          </a:xfrm>
        </p:spPr>
        <p:txBody>
          <a:bodyPr anchor="ctr">
            <a:noAutofit/>
          </a:bodyPr>
          <a:lstStyle/>
          <a:p>
            <a:pPr algn="r"/>
            <a:r>
              <a:rPr lang="ru-RU" sz="3200" dirty="0" smtClean="0">
                <a:solidFill>
                  <a:srgbClr val="DA1F28"/>
                </a:solidFill>
              </a:rPr>
              <a:t>Опыт и компетенции РГП НЯЦ РК </a:t>
            </a:r>
            <a:br>
              <a:rPr lang="ru-RU" sz="3200" dirty="0" smtClean="0">
                <a:solidFill>
                  <a:srgbClr val="DA1F28"/>
                </a:solidFill>
              </a:rPr>
            </a:br>
            <a:r>
              <a:rPr lang="ru-RU" sz="3200" dirty="0" smtClean="0">
                <a:solidFill>
                  <a:srgbClr val="DA1F28"/>
                </a:solidFill>
              </a:rPr>
              <a:t>в области мирных ядерных технологий</a:t>
            </a:r>
            <a:endParaRPr lang="ru-RU" sz="32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8736" y="252175"/>
            <a:ext cx="1378332" cy="1379710"/>
            <a:chOff x="4940" y="3347"/>
            <a:chExt cx="2575" cy="257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4940" y="3347"/>
              <a:ext cx="2575" cy="2578"/>
            </a:xfrm>
            <a:prstGeom prst="ellipse">
              <a:avLst/>
            </a:prstGeom>
            <a:solidFill>
              <a:srgbClr val="00D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114" y="3853"/>
              <a:ext cx="1952" cy="1574"/>
              <a:chOff x="3304" y="1545"/>
              <a:chExt cx="615" cy="496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3577" y="1641"/>
                <a:ext cx="342" cy="400"/>
              </a:xfrm>
              <a:custGeom>
                <a:avLst/>
                <a:gdLst>
                  <a:gd name="T0" fmla="*/ 334 w 342"/>
                  <a:gd name="T1" fmla="*/ 399 h 400"/>
                  <a:gd name="T2" fmla="*/ 330 w 342"/>
                  <a:gd name="T3" fmla="*/ 400 h 400"/>
                  <a:gd name="T4" fmla="*/ 315 w 342"/>
                  <a:gd name="T5" fmla="*/ 396 h 400"/>
                  <a:gd name="T6" fmla="*/ 297 w 342"/>
                  <a:gd name="T7" fmla="*/ 388 h 400"/>
                  <a:gd name="T8" fmla="*/ 250 w 342"/>
                  <a:gd name="T9" fmla="*/ 353 h 400"/>
                  <a:gd name="T10" fmla="*/ 194 w 342"/>
                  <a:gd name="T11" fmla="*/ 299 h 400"/>
                  <a:gd name="T12" fmla="*/ 133 w 342"/>
                  <a:gd name="T13" fmla="*/ 232 h 400"/>
                  <a:gd name="T14" fmla="*/ 104 w 342"/>
                  <a:gd name="T15" fmla="*/ 197 h 400"/>
                  <a:gd name="T16" fmla="*/ 56 w 342"/>
                  <a:gd name="T17" fmla="*/ 131 h 400"/>
                  <a:gd name="T18" fmla="*/ 21 w 342"/>
                  <a:gd name="T19" fmla="*/ 73 h 400"/>
                  <a:gd name="T20" fmla="*/ 2 w 342"/>
                  <a:gd name="T21" fmla="*/ 30 h 400"/>
                  <a:gd name="T22" fmla="*/ 0 w 342"/>
                  <a:gd name="T23" fmla="*/ 14 h 400"/>
                  <a:gd name="T24" fmla="*/ 3 w 342"/>
                  <a:gd name="T25" fmla="*/ 2 h 400"/>
                  <a:gd name="T26" fmla="*/ 7 w 342"/>
                  <a:gd name="T27" fmla="*/ 1 h 400"/>
                  <a:gd name="T28" fmla="*/ 12 w 342"/>
                  <a:gd name="T29" fmla="*/ 0 h 400"/>
                  <a:gd name="T30" fmla="*/ 26 w 342"/>
                  <a:gd name="T31" fmla="*/ 4 h 400"/>
                  <a:gd name="T32" fmla="*/ 44 w 342"/>
                  <a:gd name="T33" fmla="*/ 13 h 400"/>
                  <a:gd name="T34" fmla="*/ 91 w 342"/>
                  <a:gd name="T35" fmla="*/ 48 h 400"/>
                  <a:gd name="T36" fmla="*/ 147 w 342"/>
                  <a:gd name="T37" fmla="*/ 101 h 400"/>
                  <a:gd name="T38" fmla="*/ 208 w 342"/>
                  <a:gd name="T39" fmla="*/ 168 h 400"/>
                  <a:gd name="T40" fmla="*/ 237 w 342"/>
                  <a:gd name="T41" fmla="*/ 203 h 400"/>
                  <a:gd name="T42" fmla="*/ 285 w 342"/>
                  <a:gd name="T43" fmla="*/ 269 h 400"/>
                  <a:gd name="T44" fmla="*/ 321 w 342"/>
                  <a:gd name="T45" fmla="*/ 327 h 400"/>
                  <a:gd name="T46" fmla="*/ 339 w 342"/>
                  <a:gd name="T47" fmla="*/ 370 h 400"/>
                  <a:gd name="T48" fmla="*/ 342 w 342"/>
                  <a:gd name="T49" fmla="*/ 385 h 400"/>
                  <a:gd name="T50" fmla="*/ 338 w 342"/>
                  <a:gd name="T51" fmla="*/ 397 h 400"/>
                  <a:gd name="T52" fmla="*/ 256 w 342"/>
                  <a:gd name="T53" fmla="*/ 306 h 400"/>
                  <a:gd name="T54" fmla="*/ 260 w 342"/>
                  <a:gd name="T55" fmla="*/ 304 h 400"/>
                  <a:gd name="T56" fmla="*/ 264 w 342"/>
                  <a:gd name="T57" fmla="*/ 294 h 400"/>
                  <a:gd name="T58" fmla="*/ 261 w 342"/>
                  <a:gd name="T59" fmla="*/ 282 h 400"/>
                  <a:gd name="T60" fmla="*/ 248 w 342"/>
                  <a:gd name="T61" fmla="*/ 248 h 400"/>
                  <a:gd name="T62" fmla="*/ 223 w 342"/>
                  <a:gd name="T63" fmla="*/ 206 h 400"/>
                  <a:gd name="T64" fmla="*/ 187 w 342"/>
                  <a:gd name="T65" fmla="*/ 158 h 400"/>
                  <a:gd name="T66" fmla="*/ 166 w 342"/>
                  <a:gd name="T67" fmla="*/ 133 h 400"/>
                  <a:gd name="T68" fmla="*/ 122 w 342"/>
                  <a:gd name="T69" fmla="*/ 84 h 400"/>
                  <a:gd name="T70" fmla="*/ 80 w 342"/>
                  <a:gd name="T71" fmla="*/ 46 h 400"/>
                  <a:gd name="T72" fmla="*/ 45 w 342"/>
                  <a:gd name="T73" fmla="*/ 19 h 400"/>
                  <a:gd name="T74" fmla="*/ 20 w 342"/>
                  <a:gd name="T75" fmla="*/ 11 h 400"/>
                  <a:gd name="T76" fmla="*/ 16 w 342"/>
                  <a:gd name="T77" fmla="*/ 11 h 400"/>
                  <a:gd name="T78" fmla="*/ 13 w 342"/>
                  <a:gd name="T79" fmla="*/ 13 h 400"/>
                  <a:gd name="T80" fmla="*/ 9 w 342"/>
                  <a:gd name="T81" fmla="*/ 23 h 400"/>
                  <a:gd name="T82" fmla="*/ 12 w 342"/>
                  <a:gd name="T83" fmla="*/ 35 h 400"/>
                  <a:gd name="T84" fmla="*/ 25 w 342"/>
                  <a:gd name="T85" fmla="*/ 68 h 400"/>
                  <a:gd name="T86" fmla="*/ 50 w 342"/>
                  <a:gd name="T87" fmla="*/ 110 h 400"/>
                  <a:gd name="T88" fmla="*/ 85 w 342"/>
                  <a:gd name="T89" fmla="*/ 158 h 400"/>
                  <a:gd name="T90" fmla="*/ 106 w 342"/>
                  <a:gd name="T91" fmla="*/ 184 h 400"/>
                  <a:gd name="T92" fmla="*/ 151 w 342"/>
                  <a:gd name="T93" fmla="*/ 233 h 400"/>
                  <a:gd name="T94" fmla="*/ 193 w 342"/>
                  <a:gd name="T95" fmla="*/ 271 h 400"/>
                  <a:gd name="T96" fmla="*/ 228 w 342"/>
                  <a:gd name="T97" fmla="*/ 297 h 400"/>
                  <a:gd name="T98" fmla="*/ 253 w 342"/>
                  <a:gd name="T99" fmla="*/ 3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2" h="400">
                    <a:moveTo>
                      <a:pt x="338" y="397"/>
                    </a:moveTo>
                    <a:lnTo>
                      <a:pt x="334" y="399"/>
                    </a:lnTo>
                    <a:lnTo>
                      <a:pt x="330" y="400"/>
                    </a:lnTo>
                    <a:lnTo>
                      <a:pt x="330" y="400"/>
                    </a:lnTo>
                    <a:lnTo>
                      <a:pt x="324" y="399"/>
                    </a:lnTo>
                    <a:lnTo>
                      <a:pt x="315" y="396"/>
                    </a:lnTo>
                    <a:lnTo>
                      <a:pt x="307" y="393"/>
                    </a:lnTo>
                    <a:lnTo>
                      <a:pt x="297" y="388"/>
                    </a:lnTo>
                    <a:lnTo>
                      <a:pt x="276" y="372"/>
                    </a:lnTo>
                    <a:lnTo>
                      <a:pt x="250" y="353"/>
                    </a:lnTo>
                    <a:lnTo>
                      <a:pt x="223" y="328"/>
                    </a:lnTo>
                    <a:lnTo>
                      <a:pt x="194" y="299"/>
                    </a:lnTo>
                    <a:lnTo>
                      <a:pt x="164" y="268"/>
                    </a:lnTo>
                    <a:lnTo>
                      <a:pt x="133" y="232"/>
                    </a:lnTo>
                    <a:lnTo>
                      <a:pt x="133" y="232"/>
                    </a:lnTo>
                    <a:lnTo>
                      <a:pt x="104" y="197"/>
                    </a:lnTo>
                    <a:lnTo>
                      <a:pt x="79" y="163"/>
                    </a:lnTo>
                    <a:lnTo>
                      <a:pt x="56" y="131"/>
                    </a:lnTo>
                    <a:lnTo>
                      <a:pt x="37" y="101"/>
                    </a:lnTo>
                    <a:lnTo>
                      <a:pt x="21" y="73"/>
                    </a:lnTo>
                    <a:lnTo>
                      <a:pt x="9" y="49"/>
                    </a:lnTo>
                    <a:lnTo>
                      <a:pt x="2" y="3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9" y="1"/>
                    </a:lnTo>
                    <a:lnTo>
                      <a:pt x="26" y="4"/>
                    </a:lnTo>
                    <a:lnTo>
                      <a:pt x="34" y="7"/>
                    </a:lnTo>
                    <a:lnTo>
                      <a:pt x="44" y="13"/>
                    </a:lnTo>
                    <a:lnTo>
                      <a:pt x="66" y="28"/>
                    </a:lnTo>
                    <a:lnTo>
                      <a:pt x="91" y="48"/>
                    </a:lnTo>
                    <a:lnTo>
                      <a:pt x="118" y="72"/>
                    </a:lnTo>
                    <a:lnTo>
                      <a:pt x="147" y="101"/>
                    </a:lnTo>
                    <a:lnTo>
                      <a:pt x="177" y="132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37" y="203"/>
                    </a:lnTo>
                    <a:lnTo>
                      <a:pt x="262" y="236"/>
                    </a:lnTo>
                    <a:lnTo>
                      <a:pt x="285" y="269"/>
                    </a:lnTo>
                    <a:lnTo>
                      <a:pt x="306" y="299"/>
                    </a:lnTo>
                    <a:lnTo>
                      <a:pt x="321" y="327"/>
                    </a:lnTo>
                    <a:lnTo>
                      <a:pt x="332" y="351"/>
                    </a:lnTo>
                    <a:lnTo>
                      <a:pt x="339" y="370"/>
                    </a:lnTo>
                    <a:lnTo>
                      <a:pt x="342" y="385"/>
                    </a:lnTo>
                    <a:lnTo>
                      <a:pt x="342" y="385"/>
                    </a:lnTo>
                    <a:lnTo>
                      <a:pt x="342" y="393"/>
                    </a:lnTo>
                    <a:lnTo>
                      <a:pt x="338" y="397"/>
                    </a:lnTo>
                    <a:close/>
                    <a:moveTo>
                      <a:pt x="253" y="306"/>
                    </a:moveTo>
                    <a:lnTo>
                      <a:pt x="256" y="306"/>
                    </a:lnTo>
                    <a:lnTo>
                      <a:pt x="260" y="304"/>
                    </a:lnTo>
                    <a:lnTo>
                      <a:pt x="260" y="304"/>
                    </a:lnTo>
                    <a:lnTo>
                      <a:pt x="262" y="300"/>
                    </a:lnTo>
                    <a:lnTo>
                      <a:pt x="264" y="294"/>
                    </a:lnTo>
                    <a:lnTo>
                      <a:pt x="264" y="294"/>
                    </a:lnTo>
                    <a:lnTo>
                      <a:pt x="261" y="282"/>
                    </a:lnTo>
                    <a:lnTo>
                      <a:pt x="256" y="266"/>
                    </a:lnTo>
                    <a:lnTo>
                      <a:pt x="248" y="248"/>
                    </a:lnTo>
                    <a:lnTo>
                      <a:pt x="236" y="228"/>
                    </a:lnTo>
                    <a:lnTo>
                      <a:pt x="223" y="206"/>
                    </a:lnTo>
                    <a:lnTo>
                      <a:pt x="206" y="182"/>
                    </a:lnTo>
                    <a:lnTo>
                      <a:pt x="187" y="158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44" y="107"/>
                    </a:lnTo>
                    <a:lnTo>
                      <a:pt x="122" y="84"/>
                    </a:lnTo>
                    <a:lnTo>
                      <a:pt x="100" y="62"/>
                    </a:lnTo>
                    <a:lnTo>
                      <a:pt x="80" y="46"/>
                    </a:lnTo>
                    <a:lnTo>
                      <a:pt x="61" y="30"/>
                    </a:lnTo>
                    <a:lnTo>
                      <a:pt x="45" y="19"/>
                    </a:lnTo>
                    <a:lnTo>
                      <a:pt x="31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0" y="1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5" y="68"/>
                    </a:lnTo>
                    <a:lnTo>
                      <a:pt x="37" y="88"/>
                    </a:lnTo>
                    <a:lnTo>
                      <a:pt x="50" y="110"/>
                    </a:lnTo>
                    <a:lnTo>
                      <a:pt x="67" y="134"/>
                    </a:lnTo>
                    <a:lnTo>
                      <a:pt x="85" y="158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29" y="210"/>
                    </a:lnTo>
                    <a:lnTo>
                      <a:pt x="151" y="233"/>
                    </a:lnTo>
                    <a:lnTo>
                      <a:pt x="172" y="254"/>
                    </a:lnTo>
                    <a:lnTo>
                      <a:pt x="193" y="271"/>
                    </a:lnTo>
                    <a:lnTo>
                      <a:pt x="211" y="286"/>
                    </a:lnTo>
                    <a:lnTo>
                      <a:pt x="228" y="297"/>
                    </a:lnTo>
                    <a:lnTo>
                      <a:pt x="242" y="304"/>
                    </a:lnTo>
                    <a:lnTo>
                      <a:pt x="253" y="306"/>
                    </a:lnTo>
                    <a:close/>
                  </a:path>
                </a:pathLst>
              </a:cu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3437" y="1636"/>
                <a:ext cx="346" cy="396"/>
              </a:xfrm>
              <a:custGeom>
                <a:avLst/>
                <a:gdLst>
                  <a:gd name="T0" fmla="*/ 345 w 346"/>
                  <a:gd name="T1" fmla="*/ 7 h 396"/>
                  <a:gd name="T2" fmla="*/ 346 w 346"/>
                  <a:gd name="T3" fmla="*/ 15 h 396"/>
                  <a:gd name="T4" fmla="*/ 336 w 346"/>
                  <a:gd name="T5" fmla="*/ 49 h 396"/>
                  <a:gd name="T6" fmla="*/ 309 w 346"/>
                  <a:gd name="T7" fmla="*/ 101 h 396"/>
                  <a:gd name="T8" fmla="*/ 266 w 346"/>
                  <a:gd name="T9" fmla="*/ 162 h 396"/>
                  <a:gd name="T10" fmla="*/ 210 w 346"/>
                  <a:gd name="T11" fmla="*/ 231 h 396"/>
                  <a:gd name="T12" fmla="*/ 179 w 346"/>
                  <a:gd name="T13" fmla="*/ 265 h 396"/>
                  <a:gd name="T14" fmla="*/ 119 w 346"/>
                  <a:gd name="T15" fmla="*/ 326 h 396"/>
                  <a:gd name="T16" fmla="*/ 68 w 346"/>
                  <a:gd name="T17" fmla="*/ 370 h 396"/>
                  <a:gd name="T18" fmla="*/ 35 w 346"/>
                  <a:gd name="T19" fmla="*/ 390 h 396"/>
                  <a:gd name="T20" fmla="*/ 20 w 346"/>
                  <a:gd name="T21" fmla="*/ 396 h 396"/>
                  <a:gd name="T22" fmla="*/ 12 w 346"/>
                  <a:gd name="T23" fmla="*/ 396 h 396"/>
                  <a:gd name="T24" fmla="*/ 4 w 346"/>
                  <a:gd name="T25" fmla="*/ 394 h 396"/>
                  <a:gd name="T26" fmla="*/ 2 w 346"/>
                  <a:gd name="T27" fmla="*/ 389 h 396"/>
                  <a:gd name="T28" fmla="*/ 0 w 346"/>
                  <a:gd name="T29" fmla="*/ 383 h 396"/>
                  <a:gd name="T30" fmla="*/ 10 w 346"/>
                  <a:gd name="T31" fmla="*/ 347 h 396"/>
                  <a:gd name="T32" fmla="*/ 38 w 346"/>
                  <a:gd name="T33" fmla="*/ 297 h 396"/>
                  <a:gd name="T34" fmla="*/ 81 w 346"/>
                  <a:gd name="T35" fmla="*/ 234 h 396"/>
                  <a:gd name="T36" fmla="*/ 136 w 346"/>
                  <a:gd name="T37" fmla="*/ 166 h 396"/>
                  <a:gd name="T38" fmla="*/ 167 w 346"/>
                  <a:gd name="T39" fmla="*/ 131 h 396"/>
                  <a:gd name="T40" fmla="*/ 227 w 346"/>
                  <a:gd name="T41" fmla="*/ 71 h 396"/>
                  <a:gd name="T42" fmla="*/ 280 w 346"/>
                  <a:gd name="T43" fmla="*/ 28 h 396"/>
                  <a:gd name="T44" fmla="*/ 311 w 346"/>
                  <a:gd name="T45" fmla="*/ 7 h 396"/>
                  <a:gd name="T46" fmla="*/ 327 w 346"/>
                  <a:gd name="T47" fmla="*/ 1 h 396"/>
                  <a:gd name="T48" fmla="*/ 334 w 346"/>
                  <a:gd name="T49" fmla="*/ 0 h 396"/>
                  <a:gd name="T50" fmla="*/ 342 w 346"/>
                  <a:gd name="T51" fmla="*/ 3 h 396"/>
                  <a:gd name="T52" fmla="*/ 329 w 346"/>
                  <a:gd name="T53" fmla="*/ 28 h 396"/>
                  <a:gd name="T54" fmla="*/ 327 w 346"/>
                  <a:gd name="T55" fmla="*/ 23 h 396"/>
                  <a:gd name="T56" fmla="*/ 318 w 346"/>
                  <a:gd name="T57" fmla="*/ 21 h 396"/>
                  <a:gd name="T58" fmla="*/ 306 w 346"/>
                  <a:gd name="T59" fmla="*/ 23 h 396"/>
                  <a:gd name="T60" fmla="*/ 274 w 346"/>
                  <a:gd name="T61" fmla="*/ 41 h 396"/>
                  <a:gd name="T62" fmla="*/ 233 w 346"/>
                  <a:gd name="T63" fmla="*/ 75 h 396"/>
                  <a:gd name="T64" fmla="*/ 186 w 346"/>
                  <a:gd name="T65" fmla="*/ 120 h 396"/>
                  <a:gd name="T66" fmla="*/ 162 w 346"/>
                  <a:gd name="T67" fmla="*/ 147 h 396"/>
                  <a:gd name="T68" fmla="*/ 122 w 346"/>
                  <a:gd name="T69" fmla="*/ 199 h 396"/>
                  <a:gd name="T70" fmla="*/ 89 w 346"/>
                  <a:gd name="T71" fmla="*/ 247 h 396"/>
                  <a:gd name="T72" fmla="*/ 68 w 346"/>
                  <a:gd name="T73" fmla="*/ 287 h 396"/>
                  <a:gd name="T74" fmla="*/ 60 w 346"/>
                  <a:gd name="T75" fmla="*/ 316 h 396"/>
                  <a:gd name="T76" fmla="*/ 62 w 346"/>
                  <a:gd name="T77" fmla="*/ 322 h 396"/>
                  <a:gd name="T78" fmla="*/ 64 w 346"/>
                  <a:gd name="T79" fmla="*/ 327 h 396"/>
                  <a:gd name="T80" fmla="*/ 72 w 346"/>
                  <a:gd name="T81" fmla="*/ 329 h 396"/>
                  <a:gd name="T82" fmla="*/ 83 w 346"/>
                  <a:gd name="T83" fmla="*/ 327 h 396"/>
                  <a:gd name="T84" fmla="*/ 116 w 346"/>
                  <a:gd name="T85" fmla="*/ 309 h 396"/>
                  <a:gd name="T86" fmla="*/ 156 w 346"/>
                  <a:gd name="T87" fmla="*/ 275 h 396"/>
                  <a:gd name="T88" fmla="*/ 203 w 346"/>
                  <a:gd name="T89" fmla="*/ 229 h 396"/>
                  <a:gd name="T90" fmla="*/ 227 w 346"/>
                  <a:gd name="T91" fmla="*/ 203 h 396"/>
                  <a:gd name="T92" fmla="*/ 269 w 346"/>
                  <a:gd name="T93" fmla="*/ 150 h 396"/>
                  <a:gd name="T94" fmla="*/ 302 w 346"/>
                  <a:gd name="T95" fmla="*/ 102 h 396"/>
                  <a:gd name="T96" fmla="*/ 323 w 346"/>
                  <a:gd name="T97" fmla="*/ 63 h 396"/>
                  <a:gd name="T98" fmla="*/ 330 w 346"/>
                  <a:gd name="T99" fmla="*/ 3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6" h="396">
                    <a:moveTo>
                      <a:pt x="342" y="3"/>
                    </a:moveTo>
                    <a:lnTo>
                      <a:pt x="345" y="7"/>
                    </a:lnTo>
                    <a:lnTo>
                      <a:pt x="346" y="15"/>
                    </a:lnTo>
                    <a:lnTo>
                      <a:pt x="346" y="15"/>
                    </a:lnTo>
                    <a:lnTo>
                      <a:pt x="344" y="30"/>
                    </a:lnTo>
                    <a:lnTo>
                      <a:pt x="336" y="49"/>
                    </a:lnTo>
                    <a:lnTo>
                      <a:pt x="324" y="73"/>
                    </a:lnTo>
                    <a:lnTo>
                      <a:pt x="309" y="101"/>
                    </a:lnTo>
                    <a:lnTo>
                      <a:pt x="288" y="131"/>
                    </a:lnTo>
                    <a:lnTo>
                      <a:pt x="266" y="162"/>
                    </a:lnTo>
                    <a:lnTo>
                      <a:pt x="239" y="196"/>
                    </a:lnTo>
                    <a:lnTo>
                      <a:pt x="210" y="231"/>
                    </a:lnTo>
                    <a:lnTo>
                      <a:pt x="210" y="231"/>
                    </a:lnTo>
                    <a:lnTo>
                      <a:pt x="179" y="265"/>
                    </a:lnTo>
                    <a:lnTo>
                      <a:pt x="149" y="298"/>
                    </a:lnTo>
                    <a:lnTo>
                      <a:pt x="119" y="326"/>
                    </a:lnTo>
                    <a:lnTo>
                      <a:pt x="92" y="350"/>
                    </a:lnTo>
                    <a:lnTo>
                      <a:pt x="68" y="370"/>
                    </a:lnTo>
                    <a:lnTo>
                      <a:pt x="45" y="384"/>
                    </a:lnTo>
                    <a:lnTo>
                      <a:pt x="35" y="390"/>
                    </a:lnTo>
                    <a:lnTo>
                      <a:pt x="27" y="394"/>
                    </a:lnTo>
                    <a:lnTo>
                      <a:pt x="20" y="396"/>
                    </a:lnTo>
                    <a:lnTo>
                      <a:pt x="12" y="396"/>
                    </a:lnTo>
                    <a:lnTo>
                      <a:pt x="12" y="396"/>
                    </a:lnTo>
                    <a:lnTo>
                      <a:pt x="8" y="396"/>
                    </a:lnTo>
                    <a:lnTo>
                      <a:pt x="4" y="394"/>
                    </a:lnTo>
                    <a:lnTo>
                      <a:pt x="4" y="394"/>
                    </a:lnTo>
                    <a:lnTo>
                      <a:pt x="2" y="389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3" y="368"/>
                    </a:lnTo>
                    <a:lnTo>
                      <a:pt x="10" y="347"/>
                    </a:lnTo>
                    <a:lnTo>
                      <a:pt x="22" y="323"/>
                    </a:lnTo>
                    <a:lnTo>
                      <a:pt x="38" y="297"/>
                    </a:lnTo>
                    <a:lnTo>
                      <a:pt x="58" y="267"/>
                    </a:lnTo>
                    <a:lnTo>
                      <a:pt x="81" y="234"/>
                    </a:lnTo>
                    <a:lnTo>
                      <a:pt x="107" y="201"/>
                    </a:lnTo>
                    <a:lnTo>
                      <a:pt x="136" y="166"/>
                    </a:lnTo>
                    <a:lnTo>
                      <a:pt x="136" y="166"/>
                    </a:lnTo>
                    <a:lnTo>
                      <a:pt x="167" y="131"/>
                    </a:lnTo>
                    <a:lnTo>
                      <a:pt x="197" y="100"/>
                    </a:lnTo>
                    <a:lnTo>
                      <a:pt x="227" y="71"/>
                    </a:lnTo>
                    <a:lnTo>
                      <a:pt x="255" y="47"/>
                    </a:lnTo>
                    <a:lnTo>
                      <a:pt x="280" y="28"/>
                    </a:lnTo>
                    <a:lnTo>
                      <a:pt x="302" y="12"/>
                    </a:lnTo>
                    <a:lnTo>
                      <a:pt x="311" y="7"/>
                    </a:lnTo>
                    <a:lnTo>
                      <a:pt x="320" y="4"/>
                    </a:lnTo>
                    <a:lnTo>
                      <a:pt x="327" y="1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9" y="1"/>
                    </a:lnTo>
                    <a:lnTo>
                      <a:pt x="342" y="3"/>
                    </a:lnTo>
                    <a:close/>
                    <a:moveTo>
                      <a:pt x="330" y="34"/>
                    </a:moveTo>
                    <a:lnTo>
                      <a:pt x="329" y="28"/>
                    </a:lnTo>
                    <a:lnTo>
                      <a:pt x="327" y="23"/>
                    </a:lnTo>
                    <a:lnTo>
                      <a:pt x="327" y="23"/>
                    </a:lnTo>
                    <a:lnTo>
                      <a:pt x="323" y="21"/>
                    </a:lnTo>
                    <a:lnTo>
                      <a:pt x="318" y="21"/>
                    </a:lnTo>
                    <a:lnTo>
                      <a:pt x="318" y="21"/>
                    </a:lnTo>
                    <a:lnTo>
                      <a:pt x="306" y="23"/>
                    </a:lnTo>
                    <a:lnTo>
                      <a:pt x="292" y="30"/>
                    </a:lnTo>
                    <a:lnTo>
                      <a:pt x="274" y="41"/>
                    </a:lnTo>
                    <a:lnTo>
                      <a:pt x="255" y="57"/>
                    </a:lnTo>
                    <a:lnTo>
                      <a:pt x="233" y="75"/>
                    </a:lnTo>
                    <a:lnTo>
                      <a:pt x="210" y="96"/>
                    </a:lnTo>
                    <a:lnTo>
                      <a:pt x="186" y="120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41" y="173"/>
                    </a:lnTo>
                    <a:lnTo>
                      <a:pt x="122" y="199"/>
                    </a:lnTo>
                    <a:lnTo>
                      <a:pt x="104" y="225"/>
                    </a:lnTo>
                    <a:lnTo>
                      <a:pt x="89" y="247"/>
                    </a:lnTo>
                    <a:lnTo>
                      <a:pt x="76" y="269"/>
                    </a:lnTo>
                    <a:lnTo>
                      <a:pt x="68" y="287"/>
                    </a:lnTo>
                    <a:lnTo>
                      <a:pt x="62" y="304"/>
                    </a:lnTo>
                    <a:lnTo>
                      <a:pt x="60" y="316"/>
                    </a:lnTo>
                    <a:lnTo>
                      <a:pt x="60" y="316"/>
                    </a:lnTo>
                    <a:lnTo>
                      <a:pt x="62" y="322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8" y="329"/>
                    </a:lnTo>
                    <a:lnTo>
                      <a:pt x="72" y="329"/>
                    </a:lnTo>
                    <a:lnTo>
                      <a:pt x="72" y="329"/>
                    </a:lnTo>
                    <a:lnTo>
                      <a:pt x="83" y="327"/>
                    </a:lnTo>
                    <a:lnTo>
                      <a:pt x="99" y="320"/>
                    </a:lnTo>
                    <a:lnTo>
                      <a:pt x="116" y="309"/>
                    </a:lnTo>
                    <a:lnTo>
                      <a:pt x="136" y="294"/>
                    </a:lnTo>
                    <a:lnTo>
                      <a:pt x="156" y="275"/>
                    </a:lnTo>
                    <a:lnTo>
                      <a:pt x="179" y="253"/>
                    </a:lnTo>
                    <a:lnTo>
                      <a:pt x="203" y="229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49" y="177"/>
                    </a:lnTo>
                    <a:lnTo>
                      <a:pt x="269" y="150"/>
                    </a:lnTo>
                    <a:lnTo>
                      <a:pt x="287" y="125"/>
                    </a:lnTo>
                    <a:lnTo>
                      <a:pt x="302" y="102"/>
                    </a:lnTo>
                    <a:lnTo>
                      <a:pt x="314" y="81"/>
                    </a:lnTo>
                    <a:lnTo>
                      <a:pt x="323" y="63"/>
                    </a:lnTo>
                    <a:lnTo>
                      <a:pt x="328" y="47"/>
                    </a:lnTo>
                    <a:lnTo>
                      <a:pt x="330" y="34"/>
                    </a:lnTo>
                    <a:close/>
                  </a:path>
                </a:pathLst>
              </a:cu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3304" y="1708"/>
                <a:ext cx="516" cy="100"/>
              </a:xfrm>
              <a:custGeom>
                <a:avLst/>
                <a:gdLst>
                  <a:gd name="T0" fmla="*/ 515 w 516"/>
                  <a:gd name="T1" fmla="*/ 54 h 100"/>
                  <a:gd name="T2" fmla="*/ 505 w 516"/>
                  <a:gd name="T3" fmla="*/ 64 h 100"/>
                  <a:gd name="T4" fmla="*/ 485 w 516"/>
                  <a:gd name="T5" fmla="*/ 73 h 100"/>
                  <a:gd name="T6" fmla="*/ 457 w 516"/>
                  <a:gd name="T7" fmla="*/ 81 h 100"/>
                  <a:gd name="T8" fmla="*/ 423 w 516"/>
                  <a:gd name="T9" fmla="*/ 88 h 100"/>
                  <a:gd name="T10" fmla="*/ 381 w 516"/>
                  <a:gd name="T11" fmla="*/ 94 h 100"/>
                  <a:gd name="T12" fmla="*/ 310 w 516"/>
                  <a:gd name="T13" fmla="*/ 99 h 100"/>
                  <a:gd name="T14" fmla="*/ 258 w 516"/>
                  <a:gd name="T15" fmla="*/ 100 h 100"/>
                  <a:gd name="T16" fmla="*/ 159 w 516"/>
                  <a:gd name="T17" fmla="*/ 95 h 100"/>
                  <a:gd name="T18" fmla="*/ 114 w 516"/>
                  <a:gd name="T19" fmla="*/ 90 h 100"/>
                  <a:gd name="T20" fmla="*/ 76 w 516"/>
                  <a:gd name="T21" fmla="*/ 84 h 100"/>
                  <a:gd name="T22" fmla="*/ 45 w 516"/>
                  <a:gd name="T23" fmla="*/ 77 h 100"/>
                  <a:gd name="T24" fmla="*/ 21 w 516"/>
                  <a:gd name="T25" fmla="*/ 69 h 100"/>
                  <a:gd name="T26" fmla="*/ 5 w 516"/>
                  <a:gd name="T27" fmla="*/ 59 h 100"/>
                  <a:gd name="T28" fmla="*/ 0 w 516"/>
                  <a:gd name="T29" fmla="*/ 49 h 100"/>
                  <a:gd name="T30" fmla="*/ 1 w 516"/>
                  <a:gd name="T31" fmla="*/ 45 h 100"/>
                  <a:gd name="T32" fmla="*/ 11 w 516"/>
                  <a:gd name="T33" fmla="*/ 35 h 100"/>
                  <a:gd name="T34" fmla="*/ 31 w 516"/>
                  <a:gd name="T35" fmla="*/ 27 h 100"/>
                  <a:gd name="T36" fmla="*/ 59 w 516"/>
                  <a:gd name="T37" fmla="*/ 18 h 100"/>
                  <a:gd name="T38" fmla="*/ 94 w 516"/>
                  <a:gd name="T39" fmla="*/ 11 h 100"/>
                  <a:gd name="T40" fmla="*/ 136 w 516"/>
                  <a:gd name="T41" fmla="*/ 6 h 100"/>
                  <a:gd name="T42" fmla="*/ 207 w 516"/>
                  <a:gd name="T43" fmla="*/ 1 h 100"/>
                  <a:gd name="T44" fmla="*/ 258 w 516"/>
                  <a:gd name="T45" fmla="*/ 0 h 100"/>
                  <a:gd name="T46" fmla="*/ 359 w 516"/>
                  <a:gd name="T47" fmla="*/ 4 h 100"/>
                  <a:gd name="T48" fmla="*/ 402 w 516"/>
                  <a:gd name="T49" fmla="*/ 9 h 100"/>
                  <a:gd name="T50" fmla="*/ 441 w 516"/>
                  <a:gd name="T51" fmla="*/ 15 h 100"/>
                  <a:gd name="T52" fmla="*/ 472 w 516"/>
                  <a:gd name="T53" fmla="*/ 22 h 100"/>
                  <a:gd name="T54" fmla="*/ 496 w 516"/>
                  <a:gd name="T55" fmla="*/ 30 h 100"/>
                  <a:gd name="T56" fmla="*/ 511 w 516"/>
                  <a:gd name="T57" fmla="*/ 40 h 100"/>
                  <a:gd name="T58" fmla="*/ 516 w 516"/>
                  <a:gd name="T59" fmla="*/ 49 h 100"/>
                  <a:gd name="T60" fmla="*/ 322 w 516"/>
                  <a:gd name="T61" fmla="*/ 91 h 100"/>
                  <a:gd name="T62" fmla="*/ 395 w 516"/>
                  <a:gd name="T63" fmla="*/ 85 h 100"/>
                  <a:gd name="T64" fmla="*/ 439 w 516"/>
                  <a:gd name="T65" fmla="*/ 77 h 100"/>
                  <a:gd name="T66" fmla="*/ 461 w 516"/>
                  <a:gd name="T67" fmla="*/ 70 h 100"/>
                  <a:gd name="T68" fmla="*/ 477 w 516"/>
                  <a:gd name="T69" fmla="*/ 63 h 100"/>
                  <a:gd name="T70" fmla="*/ 485 w 516"/>
                  <a:gd name="T71" fmla="*/ 54 h 100"/>
                  <a:gd name="T72" fmla="*/ 486 w 516"/>
                  <a:gd name="T73" fmla="*/ 49 h 100"/>
                  <a:gd name="T74" fmla="*/ 483 w 516"/>
                  <a:gd name="T75" fmla="*/ 41 h 100"/>
                  <a:gd name="T76" fmla="*/ 469 w 516"/>
                  <a:gd name="T77" fmla="*/ 33 h 100"/>
                  <a:gd name="T78" fmla="*/ 450 w 516"/>
                  <a:gd name="T79" fmla="*/ 25 h 100"/>
                  <a:gd name="T80" fmla="*/ 425 w 516"/>
                  <a:gd name="T81" fmla="*/ 19 h 100"/>
                  <a:gd name="T82" fmla="*/ 360 w 516"/>
                  <a:gd name="T83" fmla="*/ 10 h 100"/>
                  <a:gd name="T84" fmla="*/ 280 w 516"/>
                  <a:gd name="T85" fmla="*/ 6 h 100"/>
                  <a:gd name="T86" fmla="*/ 239 w 516"/>
                  <a:gd name="T87" fmla="*/ 7 h 100"/>
                  <a:gd name="T88" fmla="*/ 165 w 516"/>
                  <a:gd name="T89" fmla="*/ 13 h 100"/>
                  <a:gd name="T90" fmla="*/ 121 w 516"/>
                  <a:gd name="T91" fmla="*/ 22 h 100"/>
                  <a:gd name="T92" fmla="*/ 99 w 516"/>
                  <a:gd name="T93" fmla="*/ 29 h 100"/>
                  <a:gd name="T94" fmla="*/ 83 w 516"/>
                  <a:gd name="T95" fmla="*/ 37 h 100"/>
                  <a:gd name="T96" fmla="*/ 75 w 516"/>
                  <a:gd name="T97" fmla="*/ 46 h 100"/>
                  <a:gd name="T98" fmla="*/ 73 w 516"/>
                  <a:gd name="T99" fmla="*/ 49 h 100"/>
                  <a:gd name="T100" fmla="*/ 78 w 516"/>
                  <a:gd name="T101" fmla="*/ 58 h 100"/>
                  <a:gd name="T102" fmla="*/ 90 w 516"/>
                  <a:gd name="T103" fmla="*/ 66 h 100"/>
                  <a:gd name="T104" fmla="*/ 109 w 516"/>
                  <a:gd name="T105" fmla="*/ 73 h 100"/>
                  <a:gd name="T106" fmla="*/ 135 w 516"/>
                  <a:gd name="T107" fmla="*/ 81 h 100"/>
                  <a:gd name="T108" fmla="*/ 199 w 516"/>
                  <a:gd name="T109" fmla="*/ 89 h 100"/>
                  <a:gd name="T110" fmla="*/ 280 w 516"/>
                  <a:gd name="T111" fmla="*/ 9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6" h="100">
                    <a:moveTo>
                      <a:pt x="516" y="49"/>
                    </a:moveTo>
                    <a:lnTo>
                      <a:pt x="515" y="54"/>
                    </a:lnTo>
                    <a:lnTo>
                      <a:pt x="511" y="59"/>
                    </a:lnTo>
                    <a:lnTo>
                      <a:pt x="505" y="64"/>
                    </a:lnTo>
                    <a:lnTo>
                      <a:pt x="496" y="69"/>
                    </a:lnTo>
                    <a:lnTo>
                      <a:pt x="485" y="73"/>
                    </a:lnTo>
                    <a:lnTo>
                      <a:pt x="472" y="77"/>
                    </a:lnTo>
                    <a:lnTo>
                      <a:pt x="457" y="81"/>
                    </a:lnTo>
                    <a:lnTo>
                      <a:pt x="441" y="84"/>
                    </a:lnTo>
                    <a:lnTo>
                      <a:pt x="423" y="88"/>
                    </a:lnTo>
                    <a:lnTo>
                      <a:pt x="402" y="90"/>
                    </a:lnTo>
                    <a:lnTo>
                      <a:pt x="381" y="94"/>
                    </a:lnTo>
                    <a:lnTo>
                      <a:pt x="359" y="95"/>
                    </a:lnTo>
                    <a:lnTo>
                      <a:pt x="310" y="99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07" y="99"/>
                    </a:lnTo>
                    <a:lnTo>
                      <a:pt x="159" y="95"/>
                    </a:lnTo>
                    <a:lnTo>
                      <a:pt x="136" y="94"/>
                    </a:lnTo>
                    <a:lnTo>
                      <a:pt x="114" y="90"/>
                    </a:lnTo>
                    <a:lnTo>
                      <a:pt x="94" y="88"/>
                    </a:lnTo>
                    <a:lnTo>
                      <a:pt x="76" y="84"/>
                    </a:lnTo>
                    <a:lnTo>
                      <a:pt x="59" y="81"/>
                    </a:lnTo>
                    <a:lnTo>
                      <a:pt x="45" y="77"/>
                    </a:lnTo>
                    <a:lnTo>
                      <a:pt x="31" y="73"/>
                    </a:lnTo>
                    <a:lnTo>
                      <a:pt x="21" y="69"/>
                    </a:lnTo>
                    <a:lnTo>
                      <a:pt x="11" y="64"/>
                    </a:lnTo>
                    <a:lnTo>
                      <a:pt x="5" y="59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5" y="40"/>
                    </a:lnTo>
                    <a:lnTo>
                      <a:pt x="11" y="35"/>
                    </a:lnTo>
                    <a:lnTo>
                      <a:pt x="21" y="30"/>
                    </a:lnTo>
                    <a:lnTo>
                      <a:pt x="31" y="27"/>
                    </a:lnTo>
                    <a:lnTo>
                      <a:pt x="45" y="22"/>
                    </a:lnTo>
                    <a:lnTo>
                      <a:pt x="59" y="18"/>
                    </a:lnTo>
                    <a:lnTo>
                      <a:pt x="76" y="15"/>
                    </a:lnTo>
                    <a:lnTo>
                      <a:pt x="94" y="11"/>
                    </a:lnTo>
                    <a:lnTo>
                      <a:pt x="114" y="9"/>
                    </a:lnTo>
                    <a:lnTo>
                      <a:pt x="136" y="6"/>
                    </a:lnTo>
                    <a:lnTo>
                      <a:pt x="159" y="4"/>
                    </a:lnTo>
                    <a:lnTo>
                      <a:pt x="207" y="1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310" y="1"/>
                    </a:lnTo>
                    <a:lnTo>
                      <a:pt x="359" y="4"/>
                    </a:lnTo>
                    <a:lnTo>
                      <a:pt x="381" y="6"/>
                    </a:lnTo>
                    <a:lnTo>
                      <a:pt x="402" y="9"/>
                    </a:lnTo>
                    <a:lnTo>
                      <a:pt x="423" y="11"/>
                    </a:lnTo>
                    <a:lnTo>
                      <a:pt x="441" y="15"/>
                    </a:lnTo>
                    <a:lnTo>
                      <a:pt x="457" y="18"/>
                    </a:lnTo>
                    <a:lnTo>
                      <a:pt x="472" y="22"/>
                    </a:lnTo>
                    <a:lnTo>
                      <a:pt x="485" y="27"/>
                    </a:lnTo>
                    <a:lnTo>
                      <a:pt x="496" y="30"/>
                    </a:lnTo>
                    <a:lnTo>
                      <a:pt x="505" y="35"/>
                    </a:lnTo>
                    <a:lnTo>
                      <a:pt x="511" y="40"/>
                    </a:lnTo>
                    <a:lnTo>
                      <a:pt x="515" y="45"/>
                    </a:lnTo>
                    <a:lnTo>
                      <a:pt x="516" y="49"/>
                    </a:lnTo>
                    <a:close/>
                    <a:moveTo>
                      <a:pt x="280" y="93"/>
                    </a:moveTo>
                    <a:lnTo>
                      <a:pt x="322" y="91"/>
                    </a:lnTo>
                    <a:lnTo>
                      <a:pt x="360" y="89"/>
                    </a:lnTo>
                    <a:lnTo>
                      <a:pt x="395" y="85"/>
                    </a:lnTo>
                    <a:lnTo>
                      <a:pt x="425" y="81"/>
                    </a:lnTo>
                    <a:lnTo>
                      <a:pt x="439" y="77"/>
                    </a:lnTo>
                    <a:lnTo>
                      <a:pt x="450" y="73"/>
                    </a:lnTo>
                    <a:lnTo>
                      <a:pt x="461" y="70"/>
                    </a:lnTo>
                    <a:lnTo>
                      <a:pt x="469" y="66"/>
                    </a:lnTo>
                    <a:lnTo>
                      <a:pt x="477" y="63"/>
                    </a:lnTo>
                    <a:lnTo>
                      <a:pt x="483" y="58"/>
                    </a:lnTo>
                    <a:lnTo>
                      <a:pt x="485" y="54"/>
                    </a:lnTo>
                    <a:lnTo>
                      <a:pt x="486" y="49"/>
                    </a:lnTo>
                    <a:lnTo>
                      <a:pt x="486" y="49"/>
                    </a:lnTo>
                    <a:lnTo>
                      <a:pt x="485" y="46"/>
                    </a:lnTo>
                    <a:lnTo>
                      <a:pt x="483" y="41"/>
                    </a:lnTo>
                    <a:lnTo>
                      <a:pt x="477" y="37"/>
                    </a:lnTo>
                    <a:lnTo>
                      <a:pt x="469" y="33"/>
                    </a:lnTo>
                    <a:lnTo>
                      <a:pt x="461" y="29"/>
                    </a:lnTo>
                    <a:lnTo>
                      <a:pt x="450" y="25"/>
                    </a:lnTo>
                    <a:lnTo>
                      <a:pt x="439" y="22"/>
                    </a:lnTo>
                    <a:lnTo>
                      <a:pt x="425" y="19"/>
                    </a:lnTo>
                    <a:lnTo>
                      <a:pt x="395" y="13"/>
                    </a:lnTo>
                    <a:lnTo>
                      <a:pt x="360" y="10"/>
                    </a:lnTo>
                    <a:lnTo>
                      <a:pt x="322" y="7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39" y="7"/>
                    </a:lnTo>
                    <a:lnTo>
                      <a:pt x="199" y="10"/>
                    </a:lnTo>
                    <a:lnTo>
                      <a:pt x="165" y="13"/>
                    </a:lnTo>
                    <a:lnTo>
                      <a:pt x="135" y="19"/>
                    </a:lnTo>
                    <a:lnTo>
                      <a:pt x="121" y="22"/>
                    </a:lnTo>
                    <a:lnTo>
                      <a:pt x="109" y="25"/>
                    </a:lnTo>
                    <a:lnTo>
                      <a:pt x="99" y="29"/>
                    </a:lnTo>
                    <a:lnTo>
                      <a:pt x="90" y="33"/>
                    </a:lnTo>
                    <a:lnTo>
                      <a:pt x="83" y="37"/>
                    </a:lnTo>
                    <a:lnTo>
                      <a:pt x="78" y="41"/>
                    </a:lnTo>
                    <a:lnTo>
                      <a:pt x="75" y="46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5" y="54"/>
                    </a:lnTo>
                    <a:lnTo>
                      <a:pt x="78" y="58"/>
                    </a:lnTo>
                    <a:lnTo>
                      <a:pt x="83" y="63"/>
                    </a:lnTo>
                    <a:lnTo>
                      <a:pt x="90" y="66"/>
                    </a:lnTo>
                    <a:lnTo>
                      <a:pt x="99" y="70"/>
                    </a:lnTo>
                    <a:lnTo>
                      <a:pt x="109" y="73"/>
                    </a:lnTo>
                    <a:lnTo>
                      <a:pt x="121" y="77"/>
                    </a:lnTo>
                    <a:lnTo>
                      <a:pt x="135" y="81"/>
                    </a:lnTo>
                    <a:lnTo>
                      <a:pt x="165" y="85"/>
                    </a:lnTo>
                    <a:lnTo>
                      <a:pt x="199" y="89"/>
                    </a:lnTo>
                    <a:lnTo>
                      <a:pt x="239" y="91"/>
                    </a:lnTo>
                    <a:lnTo>
                      <a:pt x="280" y="93"/>
                    </a:lnTo>
                    <a:close/>
                  </a:path>
                </a:pathLst>
              </a:cu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3622" y="1545"/>
                <a:ext cx="106" cy="106"/>
              </a:xfrm>
              <a:prstGeom prst="ellipse">
                <a:avLst/>
              </a:pr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429" y="1695"/>
                <a:ext cx="41" cy="42"/>
              </a:xfrm>
              <a:prstGeom prst="ellipse">
                <a:avLst/>
              </a:pr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741" y="1892"/>
                <a:ext cx="68" cy="68"/>
              </a:xfrm>
              <a:prstGeom prst="ellipse">
                <a:avLst/>
              </a:prstGeom>
              <a:solidFill>
                <a:srgbClr val="FEF537"/>
              </a:solidFill>
              <a:ln>
                <a:noFill/>
              </a:ln>
              <a:effectLst>
                <a:outerShdw dist="12700" dir="5400000" algn="ctr" rotWithShape="0">
                  <a:srgbClr val="3333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752" y="1661"/>
                <a:ext cx="33" cy="34"/>
              </a:xfrm>
              <a:prstGeom prst="ellipse">
                <a:avLst/>
              </a:prstGeom>
              <a:solidFill>
                <a:srgbClr val="FEF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" name="Подзаголовок 2"/>
          <p:cNvSpPr txBox="1">
            <a:spLocks/>
          </p:cNvSpPr>
          <p:nvPr/>
        </p:nvSpPr>
        <p:spPr>
          <a:xfrm>
            <a:off x="5705831" y="3975581"/>
            <a:ext cx="3185524" cy="973737"/>
          </a:xfrm>
          <a:prstGeom prst="rect">
            <a:avLst/>
          </a:prstGeom>
        </p:spPr>
        <p:txBody>
          <a:bodyPr vert="horz" lIns="45717" tIns="45717" rIns="45717" bIns="45717" anchor="b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Астана, 13 июня 2017 </a:t>
            </a:r>
            <a:r>
              <a:rPr lang="ru-RU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213480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2810" y="123478"/>
            <a:ext cx="8440560" cy="422054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Технологии </a:t>
            </a:r>
            <a:r>
              <a:rPr lang="ru-RU" sz="1800" dirty="0" smtClean="0"/>
              <a:t>в сфере нераспространения</a:t>
            </a:r>
            <a:endParaRPr lang="ru-RU" sz="1800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179512" y="471818"/>
            <a:ext cx="8919186" cy="18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accent2"/>
              </a:buClr>
            </a:pPr>
            <a:r>
              <a:rPr lang="ru-RU" sz="1600" dirty="0" smtClean="0">
                <a:latin typeface="+mn-lt"/>
              </a:rPr>
              <a:t>Впервые в мировой практике на 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Семипалатинском испытательном 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полигоне </a:t>
            </a:r>
            <a:r>
              <a:rPr lang="ru-RU" sz="1600" dirty="0" smtClean="0">
                <a:latin typeface="+mn-lt"/>
              </a:rPr>
              <a:t>ликвидирована инфраструктура проведения подземных ядерных испытаний, </a:t>
            </a:r>
            <a:r>
              <a:rPr lang="ru-RU" sz="1600" dirty="0">
                <a:latin typeface="+mn-lt"/>
              </a:rPr>
              <a:t>в том </a:t>
            </a:r>
            <a:r>
              <a:rPr lang="ru-RU" sz="1600" dirty="0" smtClean="0">
                <a:latin typeface="+mn-lt"/>
              </a:rPr>
              <a:t>числе:</a:t>
            </a:r>
          </a:p>
          <a:p>
            <a:pPr marL="654050" lvl="1" eaLnBrk="1" hangingPunct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Извлечен ядерный заряд из штольни К-85;</a:t>
            </a:r>
          </a:p>
          <a:p>
            <a:pPr marL="654050" lvl="1" eaLnBrk="1" hangingPunct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Закрыты </a:t>
            </a: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181</a:t>
            </a:r>
            <a:r>
              <a:rPr lang="ru-RU" sz="1600" dirty="0" smtClean="0">
                <a:latin typeface="+mn-lt"/>
              </a:rPr>
              <a:t> штольня на пл. </a:t>
            </a:r>
            <a:r>
              <a:rPr lang="ru-RU" sz="1600" dirty="0" err="1" smtClean="0">
                <a:latin typeface="+mn-lt"/>
              </a:rPr>
              <a:t>Дегелен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13</a:t>
            </a:r>
            <a:r>
              <a:rPr lang="ru-RU" sz="1600" dirty="0" smtClean="0">
                <a:latin typeface="+mn-lt"/>
              </a:rPr>
              <a:t> неиспользованных скважин и </a:t>
            </a: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12</a:t>
            </a:r>
            <a:r>
              <a:rPr lang="ru-RU" sz="1600" dirty="0" smtClean="0">
                <a:latin typeface="+mn-lt"/>
              </a:rPr>
              <a:t> ШПУ на пл. </a:t>
            </a:r>
            <a:r>
              <a:rPr lang="ru-RU" sz="1600" dirty="0" err="1" smtClean="0">
                <a:latin typeface="+mn-lt"/>
              </a:rPr>
              <a:t>Балапан</a:t>
            </a:r>
            <a:r>
              <a:rPr lang="ru-RU" sz="1600" dirty="0" smtClean="0">
                <a:latin typeface="+mn-lt"/>
              </a:rPr>
              <a:t>;</a:t>
            </a:r>
          </a:p>
          <a:p>
            <a:pPr marL="654050" lvl="1" eaLnBrk="1" hangingPunct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Выполнена консервация специальных контейнеров «Колба» с отходами ядерной деятельности;</a:t>
            </a:r>
          </a:p>
          <a:p>
            <a:pPr marL="654050" lvl="1" eaLnBrk="1" hangingPunct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Усилены барьеры и исключен несанкционированный доступ к отходам ядерной деятельности.</a:t>
            </a:r>
            <a:endParaRPr lang="ru-RU" sz="1600" dirty="0">
              <a:latin typeface="+mn-lt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60628" y="4778516"/>
            <a:ext cx="2213670" cy="2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НЕРАСПРОСТРАНЕНИЕ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" name="Picture 8" descr="DCP_28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7" r="23856"/>
          <a:stretch/>
        </p:blipFill>
        <p:spPr bwMode="auto">
          <a:xfrm>
            <a:off x="251520" y="2571751"/>
            <a:ext cx="1692046" cy="2070848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176bef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580" y="2571751"/>
            <a:ext cx="1645439" cy="2070847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8" descr="E:\Documents\ НЯЦ РК\Брошюры\Полигон и CTR\Материалы\Проект БЕРКУТ\Фото и рисунки\image1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3" t="2910" r="3199" b="6895"/>
          <a:stretch/>
        </p:blipFill>
        <p:spPr bwMode="auto">
          <a:xfrm>
            <a:off x="3841033" y="2571751"/>
            <a:ext cx="2585422" cy="20725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0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5" r="17925"/>
          <a:stretch/>
        </p:blipFill>
        <p:spPr bwMode="auto">
          <a:xfrm>
            <a:off x="6552469" y="2571751"/>
            <a:ext cx="2333269" cy="20517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07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6563" y="123478"/>
            <a:ext cx="8877437" cy="422054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Технологии в сфере радиоэкологии</a:t>
            </a:r>
            <a:endParaRPr lang="ru-RU" sz="1800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351819" y="555526"/>
            <a:ext cx="8756685" cy="217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accent2"/>
              </a:buClr>
            </a:pPr>
            <a:r>
              <a:rPr lang="ru-RU" sz="1600" dirty="0">
                <a:latin typeface="+mn-lt"/>
              </a:rPr>
              <a:t>Комплекс работ по созданию и внедрению системы выявления и ликвидации радиационно-опасных ситуаций: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создана современная аппаратурно-методическая </a:t>
            </a:r>
            <a:r>
              <a:rPr lang="ru-RU" sz="1600" dirty="0">
                <a:latin typeface="+mn-lt"/>
              </a:rPr>
              <a:t>база </a:t>
            </a:r>
            <a:r>
              <a:rPr lang="ru-RU" sz="1600" dirty="0" smtClean="0">
                <a:latin typeface="+mn-lt"/>
              </a:rPr>
              <a:t>для проведения </a:t>
            </a:r>
            <a:r>
              <a:rPr lang="ru-RU" sz="1600" dirty="0">
                <a:latin typeface="+mn-lt"/>
              </a:rPr>
              <a:t>масштабных 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радиоэкологических исследований;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выявлены </a:t>
            </a:r>
            <a:r>
              <a:rPr lang="ru-RU" sz="1600" dirty="0">
                <a:latin typeface="+mn-lt"/>
              </a:rPr>
              <a:t>и </a:t>
            </a:r>
            <a:r>
              <a:rPr lang="ru-RU" sz="1600" dirty="0" smtClean="0">
                <a:latin typeface="+mn-lt"/>
              </a:rPr>
              <a:t>охарактеризованы </a:t>
            </a:r>
            <a:r>
              <a:rPr lang="ru-RU" sz="1600" dirty="0">
                <a:latin typeface="+mn-lt"/>
              </a:rPr>
              <a:t>основные радиоактивно-загрязненные участки и объекты на </a:t>
            </a:r>
            <a:r>
              <a:rPr lang="ru-RU" sz="1600" dirty="0" smtClean="0">
                <a:latin typeface="+mn-lt"/>
              </a:rPr>
              <a:t>СИП</a:t>
            </a:r>
            <a:r>
              <a:rPr lang="ru-RU" sz="1600" dirty="0">
                <a:latin typeface="+mn-lt"/>
              </a:rPr>
              <a:t>;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проведены </a:t>
            </a:r>
            <a:r>
              <a:rPr lang="ru-RU" sz="1600" dirty="0">
                <a:latin typeface="+mn-lt"/>
              </a:rPr>
              <a:t>исследования «условно фоновых» территорий;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проведены </a:t>
            </a:r>
            <a:r>
              <a:rPr lang="ru-RU" sz="1600" dirty="0">
                <a:latin typeface="+mn-lt"/>
              </a:rPr>
              <a:t>работы по ликвидации радиационно-опасной ситуации на других объектах;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осуществляется </a:t>
            </a:r>
            <a:r>
              <a:rPr lang="ru-RU" sz="1600" dirty="0">
                <a:latin typeface="+mn-lt"/>
              </a:rPr>
              <a:t>мониторинг радиационной ситуации на территории </a:t>
            </a:r>
            <a:r>
              <a:rPr lang="ru-RU" sz="1600" dirty="0" smtClean="0">
                <a:latin typeface="+mn-lt"/>
              </a:rPr>
              <a:t>Казахстана.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60628" y="4778516"/>
            <a:ext cx="2213670" cy="2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РАДИОЭКОЛОГИЯ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2328" y="2922116"/>
            <a:ext cx="2457946" cy="17378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6435" y="3007425"/>
            <a:ext cx="2203407" cy="16525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6563" y="3007425"/>
            <a:ext cx="2209998" cy="16525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27235" y="3007426"/>
            <a:ext cx="1060777" cy="16525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489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33656" cy="432048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Применение разработанных технологий для решения государственных задач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3048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0629" y="4785483"/>
            <a:ext cx="2321653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ОБРАЩЕНИРЕ С РАО и ОЯТ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51520" y="560313"/>
            <a:ext cx="4032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Транспортировка и размещение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на долговременное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хранение ОЯТ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БН-350</a:t>
            </a:r>
            <a:endParaRPr lang="ru-RU" altLang="ru-RU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8" descr="6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9637" r="13165"/>
          <a:stretch/>
        </p:blipFill>
        <p:spPr bwMode="auto">
          <a:xfrm>
            <a:off x="2337121" y="2866256"/>
            <a:ext cx="2152650" cy="15056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G_33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6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164340"/>
            <a:ext cx="2003060" cy="15030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G_267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55" t="5810" r="8072" b="5810"/>
          <a:stretch/>
        </p:blipFill>
        <p:spPr bwMode="auto">
          <a:xfrm>
            <a:off x="179512" y="2859782"/>
            <a:ext cx="2003060" cy="15121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7" descr="IMG_22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37121" y="1164340"/>
            <a:ext cx="2163118" cy="15030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788024" y="2787774"/>
            <a:ext cx="4032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Ликвидация аварийной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ситуации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на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военной базе «Арсенал»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(пос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altLang="ru-RU" sz="1600" dirty="0" err="1">
                <a:solidFill>
                  <a:srgbClr val="0070C0"/>
                </a:solidFill>
                <a:latin typeface="+mn-lt"/>
              </a:rPr>
              <a:t>Токрау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788024" y="560313"/>
            <a:ext cx="4032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Ликвидация аварийной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ситуации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на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Иртышском химико-металлургическом заводе</a:t>
            </a:r>
          </a:p>
        </p:txBody>
      </p:sp>
      <p:pic>
        <p:nvPicPr>
          <p:cNvPr id="19" name="Picture 8" descr="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11213" b="2242"/>
          <a:stretch/>
        </p:blipFill>
        <p:spPr bwMode="auto">
          <a:xfrm>
            <a:off x="6989628" y="3376984"/>
            <a:ext cx="2016224" cy="1308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IMG580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4908" b="-1"/>
          <a:stretch/>
        </p:blipFill>
        <p:spPr bwMode="auto">
          <a:xfrm>
            <a:off x="4712631" y="3376983"/>
            <a:ext cx="2137907" cy="1308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E:\Documents\ Конференции\2017-05 - Семинар 25 лет НЯЦ РК\Фотальбом на ПДК\30 - РАДИАЦИОННАЯ ЭКОЛОГИЯ КАЗАХСТАНА И СИП\32 - ЛИКВИДАЦИЯ РАДИАЦИОННО-ОПАСНЫХ ОБЪЕКТОВ\1 - ИХМЗ\ИХМЗ 1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97612" y="1153698"/>
            <a:ext cx="2152927" cy="13202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E:\Documents\ Конференции\2017-05 - Семинар 25 лет НЯЦ РК\Фотальбом на ПДК\30 - РАДИАЦИОННАЯ ЭКОЛОГИЯ КАЗАХСТАНА И СИП\32 - ЛИКВИДАЦИЯ РАДИАЦИОННО-ОПАСНЫХ ОБЪЕКТОВ\1 - ИХМЗ\ИХМЗ 01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" r="1913"/>
          <a:stretch/>
        </p:blipFill>
        <p:spPr bwMode="auto">
          <a:xfrm>
            <a:off x="6989628" y="1153698"/>
            <a:ext cx="2016224" cy="13202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07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33656" cy="432048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Применение разработанных технологий для решения государственных задач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3048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0629" y="4785483"/>
            <a:ext cx="2321653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ОБРАЩЕНИРЕ С ОТХОДАМИ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860032" y="553246"/>
            <a:ext cx="41764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Создание полигона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промышленных отходов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ТОО «</a:t>
            </a:r>
            <a:r>
              <a:rPr lang="ru-RU" altLang="ru-RU" sz="1600" dirty="0" err="1" smtClean="0">
                <a:solidFill>
                  <a:srgbClr val="0070C0"/>
                </a:solidFill>
                <a:latin typeface="+mn-lt"/>
              </a:rPr>
              <a:t>Казцинк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»</a:t>
            </a:r>
          </a:p>
          <a:p>
            <a:pPr marL="173038" indent="-173038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проведено комплексное экологическое обследование участка на пл. «</a:t>
            </a:r>
            <a:r>
              <a:rPr lang="ru-RU" sz="1400" dirty="0" err="1" smtClean="0">
                <a:latin typeface="+mn-lt"/>
                <a:cs typeface="Arial" pitchFamily="34" charset="0"/>
              </a:rPr>
              <a:t>Балапан</a:t>
            </a:r>
            <a:r>
              <a:rPr lang="ru-RU" sz="1400" dirty="0" smtClean="0">
                <a:latin typeface="+mn-lt"/>
                <a:cs typeface="Arial" pitchFamily="34" charset="0"/>
              </a:rPr>
              <a:t>» СИП;</a:t>
            </a:r>
          </a:p>
          <a:p>
            <a:pPr marL="173038" indent="-173038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построено хранилище и </a:t>
            </a:r>
            <a:r>
              <a:rPr lang="ru-RU" altLang="ru-RU" sz="1400" dirty="0" smtClean="0">
                <a:latin typeface="+mn-lt"/>
                <a:cs typeface="Arial" pitchFamily="34" charset="0"/>
              </a:rPr>
              <a:t>принято </a:t>
            </a:r>
            <a:r>
              <a:rPr lang="ru-RU" altLang="ru-RU" sz="1400" dirty="0">
                <a:latin typeface="+mn-lt"/>
                <a:cs typeface="Arial" pitchFamily="34" charset="0"/>
              </a:rPr>
              <a:t>55,5 тыс. тонн мышьяксодержащих </a:t>
            </a:r>
            <a:r>
              <a:rPr lang="ru-RU" altLang="ru-RU" sz="1400" dirty="0" smtClean="0">
                <a:latin typeface="+mn-lt"/>
                <a:cs typeface="Arial" pitchFamily="34" charset="0"/>
              </a:rPr>
              <a:t>отходов.</a:t>
            </a:r>
            <a:endParaRPr lang="ru-RU" altLang="ru-RU" sz="1400" dirty="0">
              <a:latin typeface="+mn-lt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139703"/>
            <a:ext cx="2049596" cy="14438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3707346"/>
            <a:ext cx="912427" cy="12166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3707346"/>
            <a:ext cx="920371" cy="12166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3963"/>
          <a:stretch/>
        </p:blipFill>
        <p:spPr>
          <a:xfrm>
            <a:off x="6804248" y="3707346"/>
            <a:ext cx="2049596" cy="12166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5" descr="E:\TEMP\ Балапан Казцинк\IMG_7540_resiz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30"/>
          <a:stretch/>
        </p:blipFill>
        <p:spPr bwMode="auto">
          <a:xfrm>
            <a:off x="4788023" y="2139703"/>
            <a:ext cx="1920539" cy="14438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Нефедов\2014\Калачи\полевые\Общее фото  2000 копия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544" y="2139702"/>
            <a:ext cx="3672408" cy="21122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356" y="553246"/>
            <a:ext cx="41013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Радиационный контроль и радиоэкологический мониторинг </a:t>
            </a:r>
            <a:r>
              <a:rPr lang="ru-RU" sz="1600" dirty="0" smtClean="0">
                <a:solidFill>
                  <a:srgbClr val="0070C0"/>
                </a:solidFill>
              </a:rPr>
              <a:t> пос. Калачи: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cs typeface="Arial" pitchFamily="34" charset="0"/>
              </a:rPr>
              <a:t>геоэкологические</a:t>
            </a:r>
            <a:r>
              <a:rPr lang="ru-RU" sz="1400" dirty="0" smtClean="0">
                <a:cs typeface="Arial" pitchFamily="34" charset="0"/>
              </a:rPr>
              <a:t> исследования</a:t>
            </a:r>
            <a:r>
              <a:rPr lang="ru-RU" sz="1400" dirty="0">
                <a:cs typeface="Arial" pitchFamily="34" charset="0"/>
              </a:rPr>
              <a:t>;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исследование радиационной </a:t>
            </a:r>
            <a:r>
              <a:rPr lang="ru-RU" sz="1400" dirty="0">
                <a:cs typeface="Arial" pitchFamily="34" charset="0"/>
              </a:rPr>
              <a:t>обстановки;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исследование вредных </a:t>
            </a:r>
            <a:r>
              <a:rPr lang="ru-RU" sz="1400" dirty="0">
                <a:cs typeface="Arial" pitchFamily="34" charset="0"/>
              </a:rPr>
              <a:t>и токсических </a:t>
            </a:r>
            <a:r>
              <a:rPr lang="ru-RU" sz="1400" dirty="0" smtClean="0">
                <a:cs typeface="Arial" pitchFamily="34" charset="0"/>
              </a:rPr>
              <a:t>веществ.</a:t>
            </a:r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4515966"/>
            <a:ext cx="4680520" cy="384681"/>
          </a:xfrm>
        </p:spPr>
        <p:txBody>
          <a:bodyPr anchor="ctr">
            <a:noAutofit/>
          </a:bodyPr>
          <a:lstStyle/>
          <a:p>
            <a:r>
              <a:rPr lang="ru-RU" dirty="0" smtClean="0"/>
              <a:t>СПАСИБО ЗА </a:t>
            </a:r>
            <a:r>
              <a:rPr lang="ru-RU" dirty="0"/>
              <a:t>ВНИМАНИЕ!</a:t>
            </a:r>
          </a:p>
        </p:txBody>
      </p:sp>
      <p:pic>
        <p:nvPicPr>
          <p:cNvPr id="3074" name="Picture 2" descr="E:\Documents\Рисунки и схемы\Гербы и эмблемы\НЯЦ - новая\Логотип - 2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342" y="292049"/>
            <a:ext cx="916322" cy="9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91680" y="195486"/>
            <a:ext cx="6840760" cy="6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230563" indent="-2514600" eaLnBrk="1" hangingPunct="1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национальной трагедии –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национальной гордости!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Documents\ НЯЦ РК\Брошюры\Книга о СИП - 2016\Окончательный вариант 1 издания\Super-Cover\cove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80000">
            <a:off x="2642257" y="1434127"/>
            <a:ext cx="1786832" cy="271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Documents\ НЯЦ РК\Брошюры\Книга о СИП - 2016\Окончательный вариант 1 издания\Super-Cover\cover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6502" y="1074437"/>
            <a:ext cx="1786832" cy="271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Documents\ НЯЦ РК\Брошюры\Книга о СИП - 2016\Окончательный вариант 1 издания\Super-Cover\cover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20000">
            <a:off x="7020302" y="1446393"/>
            <a:ext cx="1786832" cy="271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1520" y="1448430"/>
            <a:ext cx="2376264" cy="23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500" dirty="0" smtClean="0">
                <a:latin typeface="+mn-lt"/>
              </a:rPr>
              <a:t>Основные результаты деятельности НЯЦ РК представлены в монографии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«Проведение комплекса научно-технических и инженерных работ по приведению бывшего Семипалатинского испытательного полигона </a:t>
            </a:r>
            <a:br>
              <a:rPr lang="ru-RU" sz="1500" dirty="0" smtClean="0">
                <a:solidFill>
                  <a:srgbClr val="0070C0"/>
                </a:solidFill>
                <a:latin typeface="+mn-lt"/>
              </a:rPr>
            </a:b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в безопасное состояние»</a:t>
            </a:r>
            <a:endParaRPr lang="ru-RU" sz="15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1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51720" y="123478"/>
            <a:ext cx="8440560" cy="360040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История создания и направления </a:t>
            </a:r>
            <a:r>
              <a:rPr lang="ru-RU" sz="1800" dirty="0"/>
              <a:t>деятельности НЯЦ РК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07966" y="1923679"/>
            <a:ext cx="4049268" cy="3022841"/>
            <a:chOff x="388221" y="1208201"/>
            <a:chExt cx="4488039" cy="3350291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448130" y="3870898"/>
              <a:ext cx="285795" cy="0"/>
            </a:xfrm>
            <a:prstGeom prst="line">
              <a:avLst/>
            </a:prstGeom>
            <a:noFill/>
            <a:ln w="76200" cap="sq">
              <a:solidFill>
                <a:srgbClr val="33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12956" y="2019416"/>
              <a:ext cx="256556" cy="2377046"/>
            </a:xfrm>
            <a:custGeom>
              <a:avLst/>
              <a:gdLst>
                <a:gd name="T0" fmla="*/ 0 w 240"/>
                <a:gd name="T1" fmla="*/ 0 h 2736"/>
                <a:gd name="T2" fmla="*/ 0 w 240"/>
                <a:gd name="T3" fmla="*/ 2147483647 h 2736"/>
                <a:gd name="T4" fmla="*/ 2147483647 w 240"/>
                <a:gd name="T5" fmla="*/ 2147483647 h 2736"/>
                <a:gd name="T6" fmla="*/ 0 60000 65536"/>
                <a:gd name="T7" fmla="*/ 0 60000 65536"/>
                <a:gd name="T8" fmla="*/ 0 60000 65536"/>
                <a:gd name="T9" fmla="*/ 0 w 240"/>
                <a:gd name="T10" fmla="*/ 0 h 2736"/>
                <a:gd name="T11" fmla="*/ 240 w 240"/>
                <a:gd name="T12" fmla="*/ 2736 h 2736"/>
                <a:gd name="connsiteX0" fmla="*/ 0 w 10000"/>
                <a:gd name="connsiteY0" fmla="*/ 0 h 10000"/>
                <a:gd name="connsiteX1" fmla="*/ 256 w 10000"/>
                <a:gd name="connsiteY1" fmla="*/ 9805 h 10000"/>
                <a:gd name="connsiteX2" fmla="*/ 10000 w 10000"/>
                <a:gd name="connsiteY2" fmla="*/ 10000 h 10000"/>
                <a:gd name="connsiteX0" fmla="*/ 0 w 9488"/>
                <a:gd name="connsiteY0" fmla="*/ 0 h 9823"/>
                <a:gd name="connsiteX1" fmla="*/ 256 w 9488"/>
                <a:gd name="connsiteY1" fmla="*/ 9805 h 9823"/>
                <a:gd name="connsiteX2" fmla="*/ 9488 w 9488"/>
                <a:gd name="connsiteY2" fmla="*/ 9823 h 9823"/>
                <a:gd name="connsiteX0" fmla="*/ 0 w 4065"/>
                <a:gd name="connsiteY0" fmla="*/ 0 h 10560"/>
                <a:gd name="connsiteX1" fmla="*/ 270 w 4065"/>
                <a:gd name="connsiteY1" fmla="*/ 9982 h 10560"/>
                <a:gd name="connsiteX2" fmla="*/ 4065 w 4065"/>
                <a:gd name="connsiteY2" fmla="*/ 10560 h 10560"/>
                <a:gd name="connsiteX0" fmla="*/ 0 w 21946"/>
                <a:gd name="connsiteY0" fmla="*/ 0 h 9504"/>
                <a:gd name="connsiteX1" fmla="*/ 664 w 21946"/>
                <a:gd name="connsiteY1" fmla="*/ 9453 h 9504"/>
                <a:gd name="connsiteX2" fmla="*/ 21946 w 21946"/>
                <a:gd name="connsiteY2" fmla="*/ 9504 h 9504"/>
                <a:gd name="connsiteX0" fmla="*/ 0 w 9698"/>
                <a:gd name="connsiteY0" fmla="*/ 0 h 9946"/>
                <a:gd name="connsiteX1" fmla="*/ 303 w 9698"/>
                <a:gd name="connsiteY1" fmla="*/ 9946 h 9946"/>
                <a:gd name="connsiteX2" fmla="*/ 9698 w 9698"/>
                <a:gd name="connsiteY2" fmla="*/ 9928 h 9946"/>
                <a:gd name="connsiteX0" fmla="*/ 0 w 10312"/>
                <a:gd name="connsiteY0" fmla="*/ 0 h 10018"/>
                <a:gd name="connsiteX1" fmla="*/ 312 w 10312"/>
                <a:gd name="connsiteY1" fmla="*/ 10000 h 10018"/>
                <a:gd name="connsiteX2" fmla="*/ 10312 w 10312"/>
                <a:gd name="connsiteY2" fmla="*/ 10018 h 10018"/>
                <a:gd name="connsiteX0" fmla="*/ 0 w 10936"/>
                <a:gd name="connsiteY0" fmla="*/ 0 h 10000"/>
                <a:gd name="connsiteX1" fmla="*/ 312 w 10936"/>
                <a:gd name="connsiteY1" fmla="*/ 10000 h 10000"/>
                <a:gd name="connsiteX2" fmla="*/ 10936 w 10936"/>
                <a:gd name="connsiteY2" fmla="*/ 9982 h 10000"/>
                <a:gd name="connsiteX0" fmla="*/ 0 w 10936"/>
                <a:gd name="connsiteY0" fmla="*/ 0 h 9984"/>
                <a:gd name="connsiteX1" fmla="*/ 312 w 10936"/>
                <a:gd name="connsiteY1" fmla="*/ 9984 h 9984"/>
                <a:gd name="connsiteX2" fmla="*/ 10936 w 10936"/>
                <a:gd name="connsiteY2" fmla="*/ 9982 h 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6" h="9984">
                  <a:moveTo>
                    <a:pt x="0" y="0"/>
                  </a:moveTo>
                  <a:lnTo>
                    <a:pt x="312" y="9984"/>
                  </a:lnTo>
                  <a:lnTo>
                    <a:pt x="10936" y="9982"/>
                  </a:lnTo>
                </a:path>
              </a:pathLst>
            </a:custGeom>
            <a:noFill/>
            <a:ln w="76200" cap="sq">
              <a:solidFill>
                <a:srgbClr val="33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448130" y="2683138"/>
              <a:ext cx="285795" cy="0"/>
            </a:xfrm>
            <a:prstGeom prst="line">
              <a:avLst/>
            </a:prstGeom>
            <a:noFill/>
            <a:ln w="76200" cap="sq">
              <a:solidFill>
                <a:srgbClr val="33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448130" y="3191811"/>
              <a:ext cx="285795" cy="0"/>
            </a:xfrm>
            <a:prstGeom prst="line">
              <a:avLst/>
            </a:prstGeom>
            <a:noFill/>
            <a:ln w="76200" cap="sq">
              <a:solidFill>
                <a:srgbClr val="33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1300">
                <a:solidFill>
                  <a:prstClr val="black"/>
                </a:solidFill>
              </a:endParaRPr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591027" y="2933222"/>
              <a:ext cx="4285231" cy="5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ru-RU" sz="1300">
                <a:solidFill>
                  <a:srgbClr val="FF0000"/>
                </a:solidFill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591028" y="4228628"/>
              <a:ext cx="4285232" cy="324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ru-RU" sz="1300">
                <a:solidFill>
                  <a:srgbClr val="FF0000"/>
                </a:solidFill>
              </a:endParaRPr>
            </a:p>
          </p:txBody>
        </p:sp>
        <p:sp>
          <p:nvSpPr>
            <p:cNvPr id="14" name="AutoShape 33"/>
            <p:cNvSpPr>
              <a:spLocks noChangeArrowheads="1"/>
            </p:cNvSpPr>
            <p:nvPr/>
          </p:nvSpPr>
          <p:spPr bwMode="auto">
            <a:xfrm>
              <a:off x="591028" y="2503751"/>
              <a:ext cx="4285230" cy="324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ru-RU" sz="1300">
                <a:solidFill>
                  <a:srgbClr val="FF0000"/>
                </a:solidFill>
              </a:endParaRP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591028" y="2503719"/>
              <a:ext cx="4285229" cy="3240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2332038" algn="l"/>
                  <a:tab pos="3676650" algn="r"/>
                  <a:tab pos="5310188" algn="ctr"/>
                </a:tabLst>
              </a:pPr>
              <a:r>
                <a:rPr lang="ru-RU" sz="1300" dirty="0">
                  <a:solidFill>
                    <a:srgbClr val="CC0000"/>
                  </a:solidFill>
                </a:rPr>
                <a:t>Институт атомной энергии</a:t>
              </a:r>
              <a:r>
                <a:rPr lang="en-US" sz="1300" dirty="0">
                  <a:solidFill>
                    <a:srgbClr val="CC0000"/>
                  </a:solidFill>
                </a:rPr>
                <a:t> (</a:t>
              </a:r>
              <a:r>
                <a:rPr lang="ru-RU" sz="1300" dirty="0">
                  <a:solidFill>
                    <a:srgbClr val="CC0000"/>
                  </a:solidFill>
                </a:rPr>
                <a:t>ИАЭ)</a:t>
              </a:r>
              <a:r>
                <a:rPr lang="ru-RU" sz="1300" dirty="0">
                  <a:solidFill>
                    <a:srgbClr val="FF3300"/>
                  </a:solidFill>
                </a:rPr>
                <a:t>	</a:t>
              </a:r>
              <a:r>
                <a:rPr lang="ru-RU" sz="1300" dirty="0">
                  <a:solidFill>
                    <a:prstClr val="black"/>
                  </a:solidFill>
                </a:rPr>
                <a:t>г. Курчатов	</a:t>
              </a:r>
              <a:r>
                <a:rPr lang="ru-RU" sz="1300" dirty="0">
                  <a:solidFill>
                    <a:srgbClr val="0070C0"/>
                  </a:solidFill>
                </a:rPr>
                <a:t>(</a:t>
              </a:r>
              <a:r>
                <a:rPr lang="ru-RU" sz="1300" dirty="0" smtClean="0">
                  <a:solidFill>
                    <a:srgbClr val="0070C0"/>
                  </a:solidFill>
                </a:rPr>
                <a:t>827)</a:t>
              </a:r>
              <a:endParaRPr lang="ru-RU" sz="13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591028" y="2921936"/>
              <a:ext cx="4285229" cy="5457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2332038" algn="l"/>
                  <a:tab pos="3676650" algn="r"/>
                  <a:tab pos="5310188" algn="ctr"/>
                </a:tabLst>
              </a:pPr>
              <a:r>
                <a:rPr lang="ru-RU" sz="1300" dirty="0">
                  <a:solidFill>
                    <a:srgbClr val="CC0000"/>
                  </a:solidFill>
                </a:rPr>
                <a:t>Институт радиационной безопасности </a:t>
              </a:r>
              <a:br>
                <a:rPr lang="ru-RU" sz="1300" dirty="0">
                  <a:solidFill>
                    <a:srgbClr val="CC0000"/>
                  </a:solidFill>
                </a:rPr>
              </a:br>
              <a:r>
                <a:rPr lang="ru-RU" sz="1300" dirty="0">
                  <a:solidFill>
                    <a:srgbClr val="CC0000"/>
                  </a:solidFill>
                </a:rPr>
                <a:t>и экологии (ИРБЭ)</a:t>
              </a:r>
              <a:r>
                <a:rPr lang="ru-RU" sz="1300" dirty="0">
                  <a:solidFill>
                    <a:srgbClr val="FF3300"/>
                  </a:solidFill>
                </a:rPr>
                <a:t>	</a:t>
              </a:r>
              <a:r>
                <a:rPr lang="ru-RU" sz="1300" dirty="0">
                  <a:solidFill>
                    <a:prstClr val="black"/>
                  </a:solidFill>
                </a:rPr>
                <a:t>г. Курчатов	</a:t>
              </a:r>
              <a:r>
                <a:rPr lang="ru-RU" sz="1300" dirty="0" smtClean="0">
                  <a:solidFill>
                    <a:srgbClr val="0070C0"/>
                  </a:solidFill>
                </a:rPr>
                <a:t>(307)</a:t>
              </a:r>
              <a:endParaRPr lang="ru-RU" sz="1300" dirty="0">
                <a:solidFill>
                  <a:srgbClr val="0070C0"/>
                </a:solidFill>
              </a:endParaRPr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388221" y="1208201"/>
              <a:ext cx="4480721" cy="86518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336699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300" dirty="0">
                  <a:solidFill>
                    <a:srgbClr val="CC0000"/>
                  </a:solidFill>
                </a:rPr>
                <a:t>РГП «НАЦИОНАЛЬНЫЙ ЯДЕРНЫЙ ЦЕНТР </a:t>
              </a:r>
              <a:br>
                <a:rPr lang="ru-RU" sz="1300" dirty="0">
                  <a:solidFill>
                    <a:srgbClr val="CC0000"/>
                  </a:solidFill>
                </a:rPr>
              </a:br>
              <a:r>
                <a:rPr lang="ru-RU" sz="1300" dirty="0">
                  <a:solidFill>
                    <a:srgbClr val="CC0000"/>
                  </a:solidFill>
                </a:rPr>
                <a:t>РЕСПУБЛИКИ КАЗАХСТАН» (НЯЦ РК)</a:t>
              </a:r>
            </a:p>
            <a:p>
              <a:pPr eaLnBrk="0" hangingPunct="0"/>
              <a:r>
                <a:rPr lang="en-US" sz="1300" dirty="0" smtClean="0">
                  <a:solidFill>
                    <a:prstClr val="black"/>
                  </a:solidFill>
                </a:rPr>
                <a:t>                                                                                      </a:t>
              </a:r>
              <a:r>
                <a:rPr lang="ru-RU" sz="1300" dirty="0" smtClean="0">
                  <a:solidFill>
                    <a:prstClr val="black"/>
                  </a:solidFill>
                </a:rPr>
                <a:t>г</a:t>
              </a:r>
              <a:r>
                <a:rPr lang="ru-RU" sz="1300" dirty="0">
                  <a:solidFill>
                    <a:prstClr val="black"/>
                  </a:solidFill>
                </a:rPr>
                <a:t>. </a:t>
              </a:r>
              <a:r>
                <a:rPr lang="ru-RU" sz="1300" dirty="0" smtClean="0">
                  <a:solidFill>
                    <a:prstClr val="black"/>
                  </a:solidFill>
                </a:rPr>
                <a:t>Курчатов</a:t>
              </a:r>
              <a:r>
                <a:rPr lang="en-US" sz="1300" dirty="0" smtClean="0">
                  <a:solidFill>
                    <a:prstClr val="black"/>
                  </a:solidFill>
                </a:rPr>
                <a:t>       </a:t>
              </a:r>
              <a:r>
                <a:rPr lang="ru-RU" sz="1300" dirty="0" smtClean="0">
                  <a:solidFill>
                    <a:srgbClr val="0070C0"/>
                  </a:solidFill>
                </a:rPr>
                <a:t>(1 609)</a:t>
              </a:r>
              <a:endParaRPr lang="ru-RU" sz="13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AutoShape 41"/>
            <p:cNvSpPr>
              <a:spLocks noChangeArrowheads="1"/>
            </p:cNvSpPr>
            <p:nvPr/>
          </p:nvSpPr>
          <p:spPr bwMode="auto">
            <a:xfrm>
              <a:off x="591028" y="3581973"/>
              <a:ext cx="4285230" cy="5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ru-RU" sz="1300">
                <a:solidFill>
                  <a:srgbClr val="FF0000"/>
                </a:solidFill>
              </a:endParaRPr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591028" y="3574318"/>
              <a:ext cx="4285231" cy="5457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2332038" algn="l"/>
                  <a:tab pos="3676650" algn="r"/>
                  <a:tab pos="5310188" algn="ctr"/>
                </a:tabLst>
              </a:pPr>
              <a:r>
                <a:rPr lang="ru-RU" sz="1300" dirty="0">
                  <a:solidFill>
                    <a:srgbClr val="CC0000"/>
                  </a:solidFill>
                </a:rPr>
                <a:t>Казахский государственный научно-производственный центр взрывных работ (КГЦВР)</a:t>
              </a:r>
              <a:r>
                <a:rPr lang="ru-RU" sz="1300" dirty="0">
                  <a:solidFill>
                    <a:srgbClr val="FF3300"/>
                  </a:solidFill>
                </a:rPr>
                <a:t>	</a:t>
              </a:r>
              <a:r>
                <a:rPr lang="ru-RU" sz="1300" dirty="0">
                  <a:solidFill>
                    <a:prstClr val="black"/>
                  </a:solidFill>
                </a:rPr>
                <a:t>г. Алматы	</a:t>
              </a:r>
              <a:r>
                <a:rPr lang="ru-RU" sz="1300" dirty="0" smtClean="0">
                  <a:solidFill>
                    <a:srgbClr val="0070C0"/>
                  </a:solidFill>
                </a:rPr>
                <a:t>(7)</a:t>
              </a:r>
              <a:endParaRPr lang="ru-RU" sz="13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589432" y="4234431"/>
              <a:ext cx="4286827" cy="3240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2332038" algn="l"/>
                  <a:tab pos="3676650" algn="r"/>
                </a:tabLst>
              </a:pPr>
              <a:r>
                <a:rPr lang="ru-RU" sz="1300" dirty="0">
                  <a:solidFill>
                    <a:srgbClr val="CC0000"/>
                  </a:solidFill>
                </a:rPr>
                <a:t>Предприятие «Байкал»	</a:t>
              </a:r>
              <a:r>
                <a:rPr lang="ru-RU" sz="1300" dirty="0">
                  <a:solidFill>
                    <a:prstClr val="black"/>
                  </a:solidFill>
                </a:rPr>
                <a:t>г. Курчатов	</a:t>
              </a:r>
              <a:r>
                <a:rPr lang="ru-RU" sz="1300" dirty="0">
                  <a:solidFill>
                    <a:srgbClr val="0070C0"/>
                  </a:solidFill>
                </a:rPr>
                <a:t>(</a:t>
              </a:r>
              <a:r>
                <a:rPr lang="ru-RU" sz="1300" dirty="0" smtClean="0">
                  <a:solidFill>
                    <a:srgbClr val="0070C0"/>
                  </a:solidFill>
                </a:rPr>
                <a:t>271)</a:t>
              </a:r>
              <a:endParaRPr lang="ru-RU" sz="13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591028" y="2124711"/>
              <a:ext cx="4285229" cy="3240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2423836" algn="l"/>
                  <a:tab pos="5310545" algn="ctr"/>
                </a:tabLst>
              </a:pPr>
              <a:r>
                <a:rPr lang="ru-RU" sz="1300" dirty="0">
                  <a:solidFill>
                    <a:srgbClr val="0070C0"/>
                  </a:solidFill>
                </a:rPr>
                <a:t>ФИЛИАЛЫ</a:t>
              </a:r>
            </a:p>
          </p:txBody>
        </p:sp>
      </p:grpSp>
      <p:sp>
        <p:nvSpPr>
          <p:cNvPr id="24" name="Объект 1"/>
          <p:cNvSpPr>
            <a:spLocks noGrp="1"/>
          </p:cNvSpPr>
          <p:nvPr>
            <p:ph idx="1"/>
          </p:nvPr>
        </p:nvSpPr>
        <p:spPr>
          <a:xfrm>
            <a:off x="539553" y="2507992"/>
            <a:ext cx="4032448" cy="1944216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СТРАТЕГИЧЕСКИЕ </a:t>
            </a:r>
            <a:r>
              <a:rPr lang="ru-RU" sz="1500" dirty="0">
                <a:solidFill>
                  <a:srgbClr val="0070C0"/>
                </a:solidFill>
              </a:rPr>
              <a:t>НАПРАВЛЕНИЯ ДЕЯТЕЛЬНОСТИ</a:t>
            </a:r>
          </a:p>
          <a:p>
            <a:pPr marL="267729" indent="-267729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romanUcPeriod"/>
            </a:pPr>
            <a:r>
              <a:rPr lang="ru-RU" sz="1500" dirty="0"/>
              <a:t>Развитие атомной энергетики в РК</a:t>
            </a:r>
          </a:p>
          <a:p>
            <a:pPr marL="267729" indent="-267729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romanUcPeriod"/>
            </a:pPr>
            <a:r>
              <a:rPr lang="ru-RU" sz="1500" dirty="0"/>
              <a:t>Радиационная экология Казахстана и СИП</a:t>
            </a:r>
          </a:p>
          <a:p>
            <a:pPr marL="267729" indent="-267729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romanUcPeriod"/>
            </a:pPr>
            <a:r>
              <a:rPr lang="ru-RU" sz="1500" dirty="0"/>
              <a:t>Поддержка режима нераспространения</a:t>
            </a:r>
          </a:p>
          <a:p>
            <a:pPr marL="267729" indent="-267729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romanUcPeriod"/>
            </a:pPr>
            <a:r>
              <a:rPr lang="ru-RU" sz="1500" dirty="0" smtClean="0"/>
              <a:t>Информационная </a:t>
            </a:r>
            <a:r>
              <a:rPr lang="ru-RU" sz="1500" dirty="0"/>
              <a:t>и кадровая поддержка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ru-RU" sz="1500" dirty="0" smtClean="0"/>
              <a:t>атомной </a:t>
            </a:r>
            <a:r>
              <a:rPr lang="ru-RU" sz="1500" dirty="0"/>
              <a:t>отрасли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88330" y="4785483"/>
            <a:ext cx="2077984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РГП НЯЦ РК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744" b="3254"/>
          <a:stretch/>
        </p:blipFill>
        <p:spPr bwMode="auto">
          <a:xfrm>
            <a:off x="348803" y="627317"/>
            <a:ext cx="1192092" cy="16561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619672" y="627534"/>
            <a:ext cx="2088232" cy="115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5000"/>
              </a:spcBef>
            </a:pPr>
            <a:r>
              <a:rPr lang="ru-RU" sz="1200" dirty="0" smtClean="0">
                <a:solidFill>
                  <a:srgbClr val="CC0000"/>
                </a:solidFill>
              </a:rPr>
              <a:t>Указ </a:t>
            </a:r>
            <a:r>
              <a:rPr lang="ru-RU" sz="1200" dirty="0">
                <a:solidFill>
                  <a:srgbClr val="CC0000"/>
                </a:solidFill>
              </a:rPr>
              <a:t>Президента </a:t>
            </a:r>
            <a:r>
              <a:rPr lang="ru-RU" sz="1200" dirty="0" smtClean="0">
                <a:solidFill>
                  <a:srgbClr val="CC0000"/>
                </a:solidFill>
              </a:rPr>
              <a:t/>
            </a:r>
            <a:br>
              <a:rPr lang="ru-RU" sz="1200" dirty="0" smtClean="0">
                <a:solidFill>
                  <a:srgbClr val="CC000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от </a:t>
            </a:r>
            <a:r>
              <a:rPr lang="ru-RU" sz="1200" dirty="0">
                <a:solidFill>
                  <a:srgbClr val="0070C0"/>
                </a:solidFill>
              </a:rPr>
              <a:t>15 мая 1992 г. №779 </a:t>
            </a:r>
            <a:r>
              <a:rPr lang="ru-RU" sz="1200" dirty="0" smtClean="0">
                <a:solidFill>
                  <a:srgbClr val="0070C0"/>
                </a:solidFill>
              </a:rPr>
              <a:t/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/>
              <a:t>«</a:t>
            </a:r>
            <a:r>
              <a:rPr lang="ru-RU" sz="1200" dirty="0"/>
              <a:t>О Национальном ядерном центре и Агентстве </a:t>
            </a:r>
            <a:r>
              <a:rPr lang="ru-RU" sz="1200" dirty="0" smtClean="0"/>
              <a:t>по </a:t>
            </a:r>
            <a:r>
              <a:rPr lang="ru-RU" sz="1200" dirty="0"/>
              <a:t>атомной энергии Республики Казахстан»</a:t>
            </a:r>
          </a:p>
        </p:txBody>
      </p:sp>
      <p:sp>
        <p:nvSpPr>
          <p:cNvPr id="25" name="Объект 1"/>
          <p:cNvSpPr txBox="1">
            <a:spLocks/>
          </p:cNvSpPr>
          <p:nvPr/>
        </p:nvSpPr>
        <p:spPr>
          <a:xfrm>
            <a:off x="3779912" y="627317"/>
            <a:ext cx="4723590" cy="1073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34" tIns="45717" rIns="91434" bIns="45717">
            <a:noAutofit/>
          </a:bodyPr>
          <a:lstStyle>
            <a:lvl1pPr marL="365101" indent="-365101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08" indent="-273031" algn="l" rtl="0" eaLnBrk="1" latinLnBrk="0" hangingPunct="1">
              <a:spcBef>
                <a:spcPts val="324"/>
              </a:spcBef>
              <a:buClr>
                <a:schemeClr val="accent1"/>
              </a:buClr>
              <a:buSzPct val="80000"/>
              <a:buFont typeface="Wingdings 3" pitchFamily="18" charset="2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571" indent="-180963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4184" indent="-174613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147" indent="-180963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93" indent="-228585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78" indent="-228585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263" indent="-228585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848" indent="-228585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436688" indent="-1436688" defTabSz="914400">
              <a:spcBef>
                <a:spcPts val="1798"/>
              </a:spcBef>
              <a:buFont typeface="Wingdings" pitchFamily="2" charset="2"/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МИССИЯ НЯЦ РК –</a:t>
            </a:r>
            <a:r>
              <a:rPr lang="ru-RU" sz="1500" dirty="0" smtClean="0">
                <a:solidFill>
                  <a:schemeClr val="accent2"/>
                </a:solidFill>
              </a:rPr>
              <a:t>	НАУЧНО-ТЕХНИЧЕСКАЯ ПОДДЕРЖКА ПОЛИТИКИ ПРАВИТЕЛЬСТВА КАЗАХСТАНА В ОБЛАСТИ МИРНОГО ИСПОЛЬЗОВАНИЯ АТОМНОЙ ЭНЕРГИИ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9548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E:\Documents\Museum\Фотографии\Хранилище АИИИ\Ячейка хранилищ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29"/>
          <a:stretch/>
        </p:blipFill>
        <p:spPr bwMode="auto">
          <a:xfrm>
            <a:off x="6156175" y="555526"/>
            <a:ext cx="2514526" cy="1978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640960" cy="432048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Экспериментальная база в сфере использования атомной энергии</a:t>
            </a:r>
            <a:endParaRPr lang="ru-RU" sz="1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21245" y="555526"/>
            <a:ext cx="2466579" cy="1979668"/>
            <a:chOff x="980655" y="771550"/>
            <a:chExt cx="2017985" cy="1619628"/>
          </a:xfrm>
        </p:grpSpPr>
        <p:pic>
          <p:nvPicPr>
            <p:cNvPr id="27" name="Picture 13" descr="p20_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80655" y="771550"/>
              <a:ext cx="2017985" cy="161962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984262" y="1957315"/>
              <a:ext cx="2014378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Реактор ИВГ.1М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337928" y="2643758"/>
            <a:ext cx="2478724" cy="2130014"/>
            <a:chOff x="3563007" y="2649063"/>
            <a:chExt cx="2027921" cy="1742631"/>
          </a:xfrm>
        </p:grpSpPr>
        <p:pic>
          <p:nvPicPr>
            <p:cNvPr id="31" name="Picture 13" descr="E:\Temp\Стенд Ангара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5861"/>
            <a:stretch/>
          </p:blipFill>
          <p:spPr bwMode="auto">
            <a:xfrm>
              <a:off x="3563007" y="2649063"/>
              <a:ext cx="2017985" cy="17426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3563887" y="3925272"/>
              <a:ext cx="2027041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Стенд «Ангара»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25048" y="555526"/>
            <a:ext cx="5345654" cy="1979668"/>
            <a:chOff x="6146141" y="771550"/>
            <a:chExt cx="4373445" cy="1619628"/>
          </a:xfrm>
        </p:grpSpPr>
        <p:pic>
          <p:nvPicPr>
            <p:cNvPr id="35" name="Picture 3" descr="p21_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1"/>
            <a:stretch/>
          </p:blipFill>
          <p:spPr bwMode="auto">
            <a:xfrm>
              <a:off x="6153917" y="771550"/>
              <a:ext cx="2017985" cy="161962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6146141" y="1947349"/>
              <a:ext cx="2025761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Реактор ИГР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8462374" y="1928009"/>
              <a:ext cx="2057212" cy="25180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Хранилище АИИИ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156175" y="2637942"/>
            <a:ext cx="2476693" cy="2135830"/>
            <a:chOff x="6146141" y="2649061"/>
            <a:chExt cx="2026260" cy="1747389"/>
          </a:xfrm>
        </p:grpSpPr>
        <p:pic>
          <p:nvPicPr>
            <p:cNvPr id="39" name="Picture 2" descr="E:\Temp\Подготовка стенда EAGLE к испытаниям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5604"/>
            <a:stretch/>
          </p:blipFill>
          <p:spPr bwMode="auto">
            <a:xfrm>
              <a:off x="6146141" y="2649061"/>
              <a:ext cx="2026260" cy="17473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6146141" y="3930027"/>
              <a:ext cx="2026260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Стенд «</a:t>
              </a:r>
              <a:r>
                <a:rPr lang="en-US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EAGLE</a:t>
              </a:r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21245" y="2643759"/>
            <a:ext cx="2466579" cy="2130015"/>
            <a:chOff x="672526" y="2649063"/>
            <a:chExt cx="2017985" cy="1742632"/>
          </a:xfrm>
        </p:grpSpPr>
        <p:pic>
          <p:nvPicPr>
            <p:cNvPr id="43" name="Picture 5" descr="E:\Documents\_Выставки\VII форум межрегионального сотрудничества РК и РФ (сентябрь, 2010)\КТМ\Фотоальбом\Фото\CIMG3933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5861"/>
            <a:stretch/>
          </p:blipFill>
          <p:spPr bwMode="auto">
            <a:xfrm>
              <a:off x="672526" y="2649063"/>
              <a:ext cx="2017985" cy="174263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676133" y="3925272"/>
              <a:ext cx="2014378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Токамак КТМ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0628" y="4785483"/>
            <a:ext cx="1979124" cy="2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ЭКСПЕРИМЕНТАЛЬНАЯ БАЗА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82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51720" y="123478"/>
            <a:ext cx="8440560" cy="432048"/>
          </a:xfrm>
        </p:spPr>
        <p:txBody>
          <a:bodyPr vert="horz" lIns="91434" tIns="45717" rIns="91434" bIns="45717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Основные направления развития технологий, разрабатываемых в НЯЦ РК</a:t>
            </a:r>
            <a:endParaRPr lang="ru-RU" sz="18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88330" y="4785483"/>
            <a:ext cx="2077984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55526"/>
            <a:ext cx="64925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2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Повышение безопасности ядерных  реакторов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17694" y="2139702"/>
            <a:ext cx="1307003" cy="18213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" b="2573"/>
          <a:stretch/>
        </p:blipFill>
        <p:spPr>
          <a:xfrm>
            <a:off x="7308304" y="2877788"/>
            <a:ext cx="1307003" cy="182315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E:\Documents\ ИТЭР\ КТМ\КТМ 2017\2017-05-31 - КТМ_resiz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5" r="12923"/>
          <a:stretch/>
        </p:blipFill>
        <p:spPr bwMode="auto">
          <a:xfrm>
            <a:off x="2742619" y="1275606"/>
            <a:ext cx="1291469" cy="1823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70796" y="3465518"/>
            <a:ext cx="4104456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r">
              <a:lnSpc>
                <a:spcPct val="120000"/>
              </a:lnSpc>
              <a:buClr>
                <a:schemeClr val="accent2"/>
              </a:buClr>
              <a:buFont typeface="+mj-lt"/>
              <a:buAutoNum type="arabicPeriod" startAt="3"/>
            </a:pPr>
            <a:r>
              <a:rPr lang="ru-RU" sz="2400" dirty="0" smtClean="0">
                <a:solidFill>
                  <a:srgbClr val="0070C0"/>
                </a:solidFill>
              </a:rPr>
              <a:t>Вопросы нераспространения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131590"/>
            <a:ext cx="4824536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20000"/>
              </a:lnSpc>
              <a:buClr>
                <a:schemeClr val="accent2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70C0"/>
                </a:solidFill>
              </a:rPr>
              <a:t>Развитие термоядерной энергетики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4195884"/>
            <a:ext cx="4896544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r">
              <a:lnSpc>
                <a:spcPct val="120000"/>
              </a:lnSpc>
              <a:buClr>
                <a:schemeClr val="accent2"/>
              </a:buClr>
              <a:buFont typeface="+mj-lt"/>
              <a:buAutoNum type="arabicPeriod" startAt="4"/>
            </a:pPr>
            <a:r>
              <a:rPr lang="ru-RU" sz="2400" dirty="0" smtClean="0">
                <a:solidFill>
                  <a:srgbClr val="0070C0"/>
                </a:solidFill>
              </a:rPr>
              <a:t>Радиоэкологические исследования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" name="Picture 272" descr="Jet_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720" y="624619"/>
            <a:ext cx="1163996" cy="16761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69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2810" y="123478"/>
            <a:ext cx="8440560" cy="422054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Технологии </a:t>
            </a:r>
            <a:r>
              <a:rPr lang="ru-RU" sz="1800" dirty="0" smtClean="0"/>
              <a:t>повышения безопасности водоохлаждаемых реакторов</a:t>
            </a:r>
            <a:endParaRPr lang="ru-RU" sz="1800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258661" y="550640"/>
            <a:ext cx="5969523" cy="23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Выработаны меры по управлению тяжелой аварией водоохлаждаемых реакторов и исследованы процессы взаимодействия </a:t>
            </a:r>
            <a:r>
              <a:rPr lang="ru-RU" sz="1500" dirty="0">
                <a:latin typeface="+mn-lt"/>
              </a:rPr>
              <a:t>расплава материалов активной зоны </a:t>
            </a:r>
            <a:r>
              <a:rPr lang="ru-RU" sz="1500" dirty="0" smtClean="0">
                <a:latin typeface="+mn-lt"/>
              </a:rPr>
              <a:t>с теплоносителем и конструкционными материалами (</a:t>
            </a:r>
            <a:r>
              <a:rPr lang="ru-RU" sz="1500" dirty="0">
                <a:latin typeface="+mn-lt"/>
              </a:rPr>
              <a:t>бетон, сталь</a:t>
            </a:r>
            <a:r>
              <a:rPr lang="ru-RU" sz="1500" dirty="0" smtClean="0">
                <a:latin typeface="+mn-lt"/>
              </a:rPr>
              <a:t>).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Смоделировано воздействие расплава </a:t>
            </a:r>
            <a:r>
              <a:rPr lang="ru-RU" sz="1500" dirty="0">
                <a:latin typeface="+mn-lt"/>
              </a:rPr>
              <a:t>активной зоны </a:t>
            </a:r>
            <a:r>
              <a:rPr lang="ru-RU" sz="1500" dirty="0" smtClean="0">
                <a:latin typeface="+mn-lt"/>
              </a:rPr>
              <a:t>на защитные покрытия </a:t>
            </a:r>
            <a:r>
              <a:rPr lang="ru-RU" sz="1500" dirty="0" err="1">
                <a:latin typeface="+mn-lt"/>
              </a:rPr>
              <a:t>подреакторных</a:t>
            </a:r>
            <a:r>
              <a:rPr lang="ru-RU" sz="1500" dirty="0">
                <a:latin typeface="+mn-lt"/>
              </a:rPr>
              <a:t> ловушек, которые будут установлены на АЭС </a:t>
            </a:r>
            <a:r>
              <a:rPr lang="ru-RU" sz="1500" dirty="0" smtClean="0">
                <a:latin typeface="+mn-lt"/>
              </a:rPr>
              <a:t>для </a:t>
            </a:r>
            <a:r>
              <a:rPr lang="ru-RU" sz="1500" dirty="0">
                <a:latin typeface="+mn-lt"/>
              </a:rPr>
              <a:t>локализации последствий тяжелой </a:t>
            </a:r>
            <a:r>
              <a:rPr lang="ru-RU" sz="1500" dirty="0" smtClean="0">
                <a:latin typeface="+mn-lt"/>
              </a:rPr>
              <a:t>аварии.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Смоделирован расплав </a:t>
            </a:r>
            <a:r>
              <a:rPr lang="ru-RU" sz="1500" dirty="0">
                <a:latin typeface="+mn-lt"/>
              </a:rPr>
              <a:t>топлива аварийных реакторов АЭС «</a:t>
            </a:r>
            <a:r>
              <a:rPr lang="ru-RU" sz="1500" dirty="0" err="1">
                <a:latin typeface="+mn-lt"/>
              </a:rPr>
              <a:t>Фукусима</a:t>
            </a:r>
            <a:r>
              <a:rPr lang="ru-RU" sz="1500" dirty="0">
                <a:latin typeface="+mn-lt"/>
              </a:rPr>
              <a:t>», исследованы его физические и химические свойства</a:t>
            </a:r>
            <a:r>
              <a:rPr lang="ru-RU" sz="1500" dirty="0" smtClean="0">
                <a:latin typeface="+mn-lt"/>
              </a:rPr>
              <a:t>.</a:t>
            </a:r>
            <a:endParaRPr lang="ru-RU" sz="1500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98820" y="4427788"/>
            <a:ext cx="1417596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Застывший расплав </a:t>
            </a:r>
            <a:br>
              <a:rPr lang="ru-RU" sz="1200" dirty="0">
                <a:solidFill>
                  <a:srgbClr val="0070C0"/>
                </a:solidFill>
              </a:rPr>
            </a:br>
            <a:r>
              <a:rPr lang="ru-RU" sz="1200" dirty="0">
                <a:solidFill>
                  <a:srgbClr val="0070C0"/>
                </a:solidFill>
              </a:rPr>
              <a:t>в бетонной ловушке</a:t>
            </a:r>
          </a:p>
        </p:txBody>
      </p:sp>
      <p:pic>
        <p:nvPicPr>
          <p:cNvPr id="19" name="Picture 18" descr="d8-4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2953158"/>
            <a:ext cx="1529496" cy="14187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60628" y="4778516"/>
            <a:ext cx="2213670" cy="2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 РЕАКТОРОВ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5" y="1255741"/>
            <a:ext cx="2071110" cy="1381422"/>
          </a:xfrm>
          <a:prstGeom prst="rect">
            <a:avLst/>
          </a:prstGeom>
          <a:noFill/>
          <a:ln w="9525">
            <a:solidFill>
              <a:srgbClr val="46464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36"/>
          <p:cNvSpPr>
            <a:spLocks noChangeArrowheads="1"/>
          </p:cNvSpPr>
          <p:nvPr/>
        </p:nvSpPr>
        <p:spPr bwMode="auto">
          <a:xfrm>
            <a:off x="6376008" y="652416"/>
            <a:ext cx="2463220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altLang="en-US" sz="1200" dirty="0">
                <a:solidFill>
                  <a:srgbClr val="0070C0"/>
                </a:solidFill>
              </a:rPr>
              <a:t>Специалисты </a:t>
            </a:r>
            <a:r>
              <a:rPr lang="ru-RU" altLang="en-US" sz="1200" dirty="0" smtClean="0">
                <a:solidFill>
                  <a:srgbClr val="0070C0"/>
                </a:solidFill>
              </a:rPr>
              <a:t>TOSHIBA </a:t>
            </a:r>
            <a:r>
              <a:rPr lang="ru-RU" altLang="en-US" sz="1200" dirty="0">
                <a:solidFill>
                  <a:srgbClr val="0070C0"/>
                </a:solidFill>
              </a:rPr>
              <a:t>знакомятся </a:t>
            </a:r>
            <a:br>
              <a:rPr lang="ru-RU" altLang="en-US" sz="1200" dirty="0">
                <a:solidFill>
                  <a:srgbClr val="0070C0"/>
                </a:solidFill>
              </a:rPr>
            </a:br>
            <a:r>
              <a:rPr lang="ru-RU" altLang="en-US" sz="1200" dirty="0">
                <a:solidFill>
                  <a:srgbClr val="0070C0"/>
                </a:solidFill>
              </a:rPr>
              <a:t>с результатами </a:t>
            </a:r>
            <a:r>
              <a:rPr lang="ru-RU" altLang="en-US" sz="1200" dirty="0" smtClean="0">
                <a:solidFill>
                  <a:srgbClr val="0070C0"/>
                </a:solidFill>
              </a:rPr>
              <a:t>экспериментов</a:t>
            </a:r>
            <a:endParaRPr lang="ru-RU" altLang="en-US" sz="1200" dirty="0">
              <a:solidFill>
                <a:srgbClr val="0070C0"/>
              </a:solidFill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749401" y="4424574"/>
            <a:ext cx="4824536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Вид модели днища после </a:t>
            </a:r>
            <a:r>
              <a:rPr lang="ru-RU" sz="1200" dirty="0" smtClean="0">
                <a:solidFill>
                  <a:srgbClr val="0070C0"/>
                </a:solidFill>
              </a:rPr>
              <a:t>взаимодействия с </a:t>
            </a:r>
            <a:r>
              <a:rPr lang="ru-RU" sz="1200" dirty="0">
                <a:solidFill>
                  <a:srgbClr val="0070C0"/>
                </a:solidFill>
              </a:rPr>
              <a:t>расплавом</a:t>
            </a:r>
          </a:p>
        </p:txBody>
      </p: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78" r="4051"/>
          <a:stretch>
            <a:fillRect/>
          </a:stretch>
        </p:blipFill>
        <p:spPr bwMode="auto">
          <a:xfrm>
            <a:off x="1535882" y="2931790"/>
            <a:ext cx="2028006" cy="13520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931790"/>
            <a:ext cx="2033191" cy="1355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86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Temp\O (5).png"/>
          <p:cNvPicPr>
            <a:picLocks noChangeAspect="1" noChangeArrowheads="1"/>
          </p:cNvPicPr>
          <p:nvPr/>
        </p:nvPicPr>
        <p:blipFill rotWithShape="1"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" t="-1" r="4794" b="2016"/>
          <a:stretch/>
        </p:blipFill>
        <p:spPr bwMode="auto">
          <a:xfrm>
            <a:off x="5540925" y="1563638"/>
            <a:ext cx="1479347" cy="34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2810" y="123478"/>
            <a:ext cx="8440560" cy="422054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Технологии повышения безопасности </a:t>
            </a:r>
            <a:r>
              <a:rPr lang="ru-RU" sz="1800" dirty="0" smtClean="0"/>
              <a:t>реакторов на быстрых нейтронах</a:t>
            </a:r>
            <a:endParaRPr lang="ru-RU" sz="1800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261197" y="470328"/>
            <a:ext cx="6467671" cy="105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Обеспечено контролируемое </a:t>
            </a:r>
            <a:r>
              <a:rPr lang="ru-RU" sz="1500" dirty="0">
                <a:latin typeface="+mn-lt"/>
              </a:rPr>
              <a:t>перемещение расплава </a:t>
            </a:r>
            <a:r>
              <a:rPr lang="ru-RU" sz="1500" dirty="0" smtClean="0">
                <a:latin typeface="+mn-lt"/>
              </a:rPr>
              <a:t>активной </a:t>
            </a:r>
            <a:r>
              <a:rPr lang="ru-RU" sz="1500" dirty="0">
                <a:latin typeface="+mn-lt"/>
              </a:rPr>
              <a:t>зоны в случае тяжелой </a:t>
            </a:r>
            <a:r>
              <a:rPr lang="ru-RU" sz="1500" dirty="0" smtClean="0">
                <a:latin typeface="+mn-lt"/>
              </a:rPr>
              <a:t>аварии быстрого реактора нового поколения, подтверждена конструкция инновационной ТВС повышенной безопасности.</a:t>
            </a:r>
            <a:endParaRPr lang="ru-RU" sz="1500" dirty="0">
              <a:latin typeface="+mn-lt"/>
            </a:endParaRP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60628" y="4778516"/>
            <a:ext cx="2213670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 РЕАКТОРОВ</a:t>
            </a:r>
          </a:p>
        </p:txBody>
      </p:sp>
      <p:grpSp>
        <p:nvGrpSpPr>
          <p:cNvPr id="26" name="Группа 14"/>
          <p:cNvGrpSpPr>
            <a:grpSpLocks/>
          </p:cNvGrpSpPr>
          <p:nvPr/>
        </p:nvGrpSpPr>
        <p:grpSpPr bwMode="auto">
          <a:xfrm>
            <a:off x="6937191" y="648022"/>
            <a:ext cx="1846179" cy="3799595"/>
            <a:chOff x="6249988" y="1077913"/>
            <a:chExt cx="2727072" cy="5377314"/>
          </a:xfrm>
        </p:grpSpPr>
        <p:pic>
          <p:nvPicPr>
            <p:cNvPr id="27" name="Picture 4" descr="HPIM22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460" y="2786063"/>
              <a:ext cx="2514600" cy="19383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PIM26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7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13" y="1077913"/>
              <a:ext cx="2400300" cy="195897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 descr="HPIM23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4488315"/>
              <a:ext cx="2409825" cy="196691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360628" y="4465358"/>
            <a:ext cx="2463952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на реакторе ИГР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6280598" y="4465358"/>
            <a:ext cx="2569153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altLang="ja-JP" dirty="0" smtClean="0">
                <a:solidFill>
                  <a:srgbClr val="0070C0"/>
                </a:solidFill>
              </a:rPr>
              <a:t>Подготовка внутриреакторных экспериментов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15816" y="4465358"/>
            <a:ext cx="2484567" cy="4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391" tIns="25696" rIns="51391" bIns="25696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altLang="ja-JP" sz="1200" dirty="0" smtClean="0">
                <a:solidFill>
                  <a:srgbClr val="0070C0"/>
                </a:solidFill>
              </a:rPr>
              <a:t>Результаты внутриреакторных экспериментов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" name="Picture 3" descr="E:\Documents\ НЯЦ РК\Концепции и прожекты\Журнал ''Человек - Энергия - Атом''\ЧЭА 2(24)-2015\ФОТО\EAGLE\Япония, 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6288" y="2903190"/>
            <a:ext cx="1344096" cy="15516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Documents\ НЯЦ РК\Концепции и прожекты\Журнал ''Человек - Энергия - Атом''\ЧЭА 2(24)-2015\ФОТО\EAGLE\Япония, 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2903191"/>
            <a:ext cx="817131" cy="15516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 Конференции\2017-05 - Семинар 25 лет НЯЦ РК\Фотальбом на ПДК\20 - РАЗВИТИЕ АТОМНОЙ ЭНЕРГЕТИКИ В РК\21 - ИССЛЕДОВАНИЯ В ОБОСНОВАНИЕ БЕЗОПАСНОСТИ ЯДЕРНЫХ РЕАКТОРОВ\3 - ЭКСПЕРИМЕНТЫ EAGLE - РЕАКТОР ИГР\R-EAGLE 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28" y="1351506"/>
            <a:ext cx="2339164" cy="31033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\ Конференции\2017-05 - Семинар 25 лет НЯЦ РК\Фотальбом на ПДК\10 - РЕАКТОРНАЯ БАЗА\12 - КОМПЛЕКС ИССЛЕДОВАТЕЛЬСКОГО РЕАКТОРА ИГР\Реактор ИГР (3)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98" b="2112"/>
          <a:stretch/>
        </p:blipFill>
        <p:spPr bwMode="auto">
          <a:xfrm>
            <a:off x="2915816" y="1354402"/>
            <a:ext cx="2484567" cy="14333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48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2810" y="123478"/>
            <a:ext cx="8440560" cy="422054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Технологии повышения безопасности </a:t>
            </a:r>
            <a:r>
              <a:rPr lang="ru-RU" sz="1800" dirty="0" smtClean="0"/>
              <a:t>реакторов на быстрых нейтронах</a:t>
            </a:r>
            <a:endParaRPr lang="ru-RU" sz="1800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261197" y="627534"/>
            <a:ext cx="4238795" cy="99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Программа реакторных испытаний ТВС 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французского инновационного реактора </a:t>
            </a:r>
            <a:r>
              <a:rPr lang="ru-RU" sz="1500" dirty="0" smtClean="0">
                <a:solidFill>
                  <a:schemeClr val="accent2"/>
                </a:solidFill>
                <a:latin typeface="+mn-lt"/>
              </a:rPr>
              <a:t>ASTRID</a:t>
            </a:r>
            <a:r>
              <a:rPr lang="ru-RU" sz="1500" dirty="0" smtClean="0">
                <a:latin typeface="+mn-lt"/>
              </a:rPr>
              <a:t> 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на экспериментальной базе </a:t>
            </a:r>
            <a:r>
              <a:rPr lang="ru-RU" sz="1500" dirty="0">
                <a:latin typeface="+mn-lt"/>
              </a:rPr>
              <a:t>НЯЦ </a:t>
            </a:r>
            <a:r>
              <a:rPr lang="ru-RU" sz="1500" dirty="0" smtClean="0">
                <a:latin typeface="+mn-lt"/>
              </a:rPr>
              <a:t>РК – эксперименты в </a:t>
            </a:r>
            <a:r>
              <a:rPr lang="ru-RU" sz="1500" dirty="0">
                <a:latin typeface="+mn-lt"/>
              </a:rPr>
              <a:t>реакторе ИГР </a:t>
            </a:r>
            <a:r>
              <a:rPr lang="ru-RU" sz="1500" dirty="0" smtClean="0">
                <a:latin typeface="+mn-lt"/>
              </a:rPr>
              <a:t>с </a:t>
            </a:r>
            <a:r>
              <a:rPr lang="ru-RU" sz="1500" dirty="0">
                <a:latin typeface="+mn-lt"/>
              </a:rPr>
              <a:t>плавлением </a:t>
            </a:r>
            <a:r>
              <a:rPr lang="ru-RU" sz="1500" dirty="0" smtClean="0">
                <a:latin typeface="+mn-lt"/>
              </a:rPr>
              <a:t>топлива.</a:t>
            </a:r>
            <a:endParaRPr lang="ru-RU" sz="1500" dirty="0">
              <a:latin typeface="+mn-lt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60628" y="4778516"/>
            <a:ext cx="2213670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 РЕАКТОРОВ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2128232"/>
            <a:ext cx="3734739" cy="2240843"/>
          </a:xfrm>
          <a:prstGeom prst="rect">
            <a:avLst/>
          </a:prstGeom>
        </p:spPr>
      </p:pic>
      <p:sp>
        <p:nvSpPr>
          <p:cNvPr id="53" name="Прямоугольник 35"/>
          <p:cNvSpPr>
            <a:spLocks noChangeArrowheads="1"/>
          </p:cNvSpPr>
          <p:nvPr/>
        </p:nvSpPr>
        <p:spPr bwMode="auto">
          <a:xfrm>
            <a:off x="1038769" y="1895069"/>
            <a:ext cx="2448272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altLang="ru-RU" sz="1200" dirty="0">
                <a:solidFill>
                  <a:srgbClr val="0070C0"/>
                </a:solidFill>
              </a:rPr>
              <a:t>Концепция АЭС с реактором </a:t>
            </a:r>
            <a:r>
              <a:rPr lang="ru-RU" altLang="ru-RU" sz="1200" dirty="0">
                <a:solidFill>
                  <a:schemeClr val="accent2"/>
                </a:solidFill>
              </a:rPr>
              <a:t>ASTRID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716016" y="622197"/>
            <a:ext cx="4091407" cy="7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n-lt"/>
              </a:rPr>
              <a:t>Программа испытаний топлива подкритического ядерного  </a:t>
            </a:r>
            <a:r>
              <a:rPr lang="ru-RU" sz="1500" dirty="0">
                <a:latin typeface="+mn-lt"/>
              </a:rPr>
              <a:t>реактора </a:t>
            </a:r>
            <a:r>
              <a:rPr lang="en-US" sz="1500" dirty="0">
                <a:solidFill>
                  <a:schemeClr val="accent2"/>
                </a:solidFill>
                <a:latin typeface="+mn-lt"/>
              </a:rPr>
              <a:t>MYRRHA</a:t>
            </a:r>
            <a:r>
              <a:rPr lang="en-US" sz="1500" dirty="0">
                <a:latin typeface="+mn-lt"/>
              </a:rPr>
              <a:t> </a:t>
            </a:r>
            <a:r>
              <a:rPr lang="ru-RU" sz="1500" dirty="0" smtClean="0">
                <a:latin typeface="+mn-lt"/>
              </a:rPr>
              <a:t>в </a:t>
            </a:r>
            <a:r>
              <a:rPr lang="ru-RU" sz="1500" dirty="0">
                <a:latin typeface="+mn-lt"/>
              </a:rPr>
              <a:t>переходных и аварийных </a:t>
            </a:r>
            <a:r>
              <a:rPr lang="ru-RU" sz="1500" dirty="0" smtClean="0">
                <a:latin typeface="+mn-lt"/>
              </a:rPr>
              <a:t>режимах </a:t>
            </a:r>
            <a:r>
              <a:rPr lang="ru-RU" sz="1500" dirty="0">
                <a:latin typeface="+mn-lt"/>
              </a:rPr>
              <a:t>эксплуатации </a:t>
            </a:r>
            <a:r>
              <a:rPr lang="ru-RU" sz="1500" dirty="0" smtClean="0">
                <a:latin typeface="+mn-lt"/>
              </a:rPr>
              <a:t>в реакторе ИГР.</a:t>
            </a:r>
            <a:endParaRPr lang="ru-RU" sz="1400" dirty="0" smtClean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342789" y="2446109"/>
            <a:ext cx="4542087" cy="2136034"/>
            <a:chOff x="280575" y="2211710"/>
            <a:chExt cx="4542087" cy="213603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gray">
            <a:xfrm>
              <a:off x="1407303" y="3632357"/>
              <a:ext cx="262143" cy="792"/>
            </a:xfrm>
            <a:prstGeom prst="line">
              <a:avLst/>
            </a:prstGeom>
            <a:ln w="50800">
              <a:headEnd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gray">
            <a:xfrm>
              <a:off x="1063436" y="2235267"/>
              <a:ext cx="9498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 smtClean="0"/>
                <a:t>Инновационный реактор </a:t>
              </a:r>
              <a:r>
                <a:rPr lang="en-US" sz="900" dirty="0" smtClean="0"/>
                <a:t>MYRRHA</a:t>
              </a:r>
              <a:endParaRPr lang="en-US" sz="9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gray">
            <a:xfrm>
              <a:off x="3563541" y="2243068"/>
              <a:ext cx="12591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 smtClean="0"/>
                <a:t>Исследовательский</a:t>
              </a:r>
              <a:br>
                <a:rPr lang="ru-RU" sz="900" dirty="0" smtClean="0"/>
              </a:br>
              <a:r>
                <a:rPr lang="ru-RU" sz="900" dirty="0" smtClean="0"/>
                <a:t> реактор ИГР</a:t>
              </a:r>
              <a:endParaRPr lang="en-US" sz="900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0575" y="2211710"/>
              <a:ext cx="1292302" cy="213603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73841" y="2931790"/>
              <a:ext cx="1094668" cy="137142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01601" y="3315276"/>
              <a:ext cx="144088" cy="81021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67529" y="2998337"/>
              <a:ext cx="391580" cy="1225207"/>
            </a:xfrm>
            <a:prstGeom prst="rect">
              <a:avLst/>
            </a:prstGeom>
          </p:spPr>
        </p:pic>
        <p:sp>
          <p:nvSpPr>
            <p:cNvPr id="22" name="Line 5"/>
            <p:cNvSpPr>
              <a:spLocks noChangeShapeType="1"/>
            </p:cNvSpPr>
            <p:nvPr/>
          </p:nvSpPr>
          <p:spPr bwMode="gray">
            <a:xfrm>
              <a:off x="2036325" y="3632357"/>
              <a:ext cx="262143" cy="792"/>
            </a:xfrm>
            <a:prstGeom prst="line">
              <a:avLst/>
            </a:prstGeom>
            <a:ln w="50800">
              <a:headEnd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gray">
            <a:xfrm>
              <a:off x="2487423" y="3632357"/>
              <a:ext cx="262143" cy="792"/>
            </a:xfrm>
            <a:prstGeom prst="line">
              <a:avLst/>
            </a:prstGeom>
            <a:ln w="50800">
              <a:headEnd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gray">
            <a:xfrm>
              <a:off x="3361227" y="3632357"/>
              <a:ext cx="262143" cy="792"/>
            </a:xfrm>
            <a:prstGeom prst="line">
              <a:avLst/>
            </a:prstGeom>
            <a:ln w="50800">
              <a:headEnd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90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679235" y="2674777"/>
              <a:ext cx="1027735" cy="1647691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507268" y="2617129"/>
              <a:ext cx="6601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 smtClean="0">
                  <a:cs typeface="Tahoma" pitchFamily="34" charset="0"/>
                </a:rPr>
                <a:t>ТВС </a:t>
              </a:r>
              <a:r>
                <a:rPr lang="en-US" sz="900" dirty="0" smtClean="0">
                  <a:cs typeface="Tahoma" pitchFamily="34" charset="0"/>
                </a:rPr>
                <a:t>MYRRHA</a:t>
              </a:r>
              <a:r>
                <a:rPr lang="ru-RU" sz="900" dirty="0" smtClean="0">
                  <a:cs typeface="Tahoma" pitchFamily="34" charset="0"/>
                </a:rPr>
                <a:t> </a:t>
              </a:r>
              <a:endParaRPr lang="ru-RU" sz="9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84943" y="2617129"/>
              <a:ext cx="5774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" dirty="0" smtClean="0">
                  <a:cs typeface="Tahoma" pitchFamily="34" charset="0"/>
                </a:rPr>
                <a:t>твэл </a:t>
              </a:r>
              <a:r>
                <a:rPr lang="en-US" sz="900" dirty="0" smtClean="0">
                  <a:cs typeface="Tahoma" pitchFamily="34" charset="0"/>
                </a:rPr>
                <a:t/>
              </a:r>
              <a:br>
                <a:rPr lang="en-US" sz="900" dirty="0" smtClean="0">
                  <a:cs typeface="Tahoma" pitchFamily="34" charset="0"/>
                </a:rPr>
              </a:br>
              <a:r>
                <a:rPr lang="en-US" sz="900" dirty="0" smtClean="0">
                  <a:cs typeface="Tahoma" pitchFamily="34" charset="0"/>
                </a:rPr>
                <a:t>MYRRHA</a:t>
              </a:r>
              <a:r>
                <a:rPr lang="ru-RU" sz="900" dirty="0" smtClean="0">
                  <a:cs typeface="Tahoma" pitchFamily="34" charset="0"/>
                </a:rPr>
                <a:t> </a:t>
              </a:r>
              <a:endParaRPr lang="ru-RU" sz="9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482334" y="2617129"/>
              <a:ext cx="1317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" dirty="0" smtClean="0">
                  <a:cs typeface="Tahoma" pitchFamily="34" charset="0"/>
                </a:rPr>
                <a:t>устройство для испытаний</a:t>
              </a:r>
              <a:br>
                <a:rPr lang="ru-RU" sz="900" dirty="0" smtClean="0">
                  <a:cs typeface="Tahoma" pitchFamily="34" charset="0"/>
                </a:rPr>
              </a:br>
              <a:r>
                <a:rPr lang="ru-RU" sz="900" dirty="0" smtClean="0">
                  <a:cs typeface="Tahoma" pitchFamily="34" charset="0"/>
                </a:rPr>
                <a:t> твэла </a:t>
              </a:r>
              <a:r>
                <a:rPr lang="en-US" sz="900" dirty="0" smtClean="0">
                  <a:cs typeface="Tahoma" pitchFamily="34" charset="0"/>
                </a:rPr>
                <a:t>MYRRHA</a:t>
              </a:r>
              <a:r>
                <a:rPr lang="ru-RU" sz="900" dirty="0" smtClean="0">
                  <a:cs typeface="Tahoma" pitchFamily="34" charset="0"/>
                </a:rPr>
                <a:t> в ИГР</a:t>
              </a:r>
              <a:endParaRPr lang="ru-RU" sz="900" dirty="0"/>
            </a:p>
          </p:txBody>
        </p:sp>
      </p:grpSp>
      <p:sp>
        <p:nvSpPr>
          <p:cNvPr id="34" name="Прямоугольник 35"/>
          <p:cNvSpPr>
            <a:spLocks noChangeArrowheads="1"/>
          </p:cNvSpPr>
          <p:nvPr/>
        </p:nvSpPr>
        <p:spPr bwMode="auto">
          <a:xfrm>
            <a:off x="5241359" y="1802735"/>
            <a:ext cx="3013956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altLang="ru-RU" sz="1200" dirty="0">
                <a:solidFill>
                  <a:srgbClr val="0070C0"/>
                </a:solidFill>
              </a:rPr>
              <a:t>Получение в реакторных экспериментах</a:t>
            </a:r>
          </a:p>
          <a:p>
            <a:pPr algn="ctr"/>
            <a:r>
              <a:rPr lang="ru-RU" altLang="ru-RU" sz="1200" dirty="0">
                <a:solidFill>
                  <a:srgbClr val="0070C0"/>
                </a:solidFill>
              </a:rPr>
              <a:t>данных о ключевых явлениях в топливе </a:t>
            </a:r>
            <a:r>
              <a:rPr lang="ru-RU" altLang="ru-RU" sz="1200" dirty="0">
                <a:solidFill>
                  <a:schemeClr val="accent2"/>
                </a:solidFill>
              </a:rPr>
              <a:t>MYRRHA</a:t>
            </a:r>
          </a:p>
        </p:txBody>
      </p:sp>
    </p:spTree>
    <p:extLst>
      <p:ext uri="{BB962C8B-B14F-4D97-AF65-F5344CB8AC3E}">
        <p14:creationId xmlns:p14="http://schemas.microsoft.com/office/powerpoint/2010/main" xmlns="" val="4518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Documents\_Выставки\VII форум межрегионального сотрудничества РК и РФ (сентябрь, 2010)\КТМ\KTM 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8273995" y="-210504"/>
            <a:ext cx="295484" cy="9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41600" y="123479"/>
            <a:ext cx="7697422" cy="360040"/>
          </a:xfr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Технологии </a:t>
            </a:r>
            <a:r>
              <a:rPr lang="ru-RU" sz="1800" dirty="0" smtClean="0"/>
              <a:t>в сфере развития </a:t>
            </a:r>
            <a:r>
              <a:rPr lang="ru-RU" sz="1800" dirty="0"/>
              <a:t>термоядерной энергетики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3048" y="4805958"/>
            <a:ext cx="480592" cy="273844"/>
          </a:xfrm>
        </p:spPr>
        <p:txBody>
          <a:bodyPr vert="horz" lIns="91434" tIns="45717" rIns="91434" bIns="45717" anchor="b"/>
          <a:lstStyle/>
          <a:p>
            <a:pPr algn="ctr"/>
            <a:fld id="{27CC4D4E-5B5E-45DF-8B1A-7F8303C63F93}" type="slidenum"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0629" y="4785483"/>
            <a:ext cx="2321653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ТЕРМОЯДЕРНАЯ ЭНЕРГЕТИКА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2627784" y="2769468"/>
            <a:ext cx="3410188" cy="2047444"/>
          </a:xfrm>
          <a:prstGeom prst="rect">
            <a:avLst/>
          </a:prstGeom>
          <a:blipFill>
            <a:blip r:embed="rId4" cstate="print"/>
            <a:srcRect/>
            <a:stretch>
              <a:fillRect l="-4518" t="-6664" b="-16320"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sz="1350" dirty="0"/>
          </a:p>
        </p:txBody>
      </p:sp>
      <p:sp>
        <p:nvSpPr>
          <p:cNvPr id="24" name="Овал 23"/>
          <p:cNvSpPr/>
          <p:nvPr/>
        </p:nvSpPr>
        <p:spPr>
          <a:xfrm>
            <a:off x="4266682" y="3296694"/>
            <a:ext cx="132391" cy="1323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5" name="Прямая соединительная линия 24"/>
          <p:cNvCxnSpPr>
            <a:stCxn id="24" idx="6"/>
          </p:cNvCxnSpPr>
          <p:nvPr/>
        </p:nvCxnSpPr>
        <p:spPr>
          <a:xfrm>
            <a:off x="4399073" y="3362890"/>
            <a:ext cx="3176266" cy="59188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E:\Documents\ ИТЭР\ КТМ\КТМ 2015\Материалы для ЭКСПО\New\Фото павильон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12622"/>
          <a:stretch/>
        </p:blipFill>
        <p:spPr bwMode="auto">
          <a:xfrm>
            <a:off x="6232670" y="2769468"/>
            <a:ext cx="2655796" cy="1724278"/>
          </a:xfrm>
          <a:prstGeom prst="rect">
            <a:avLst/>
          </a:prstGeom>
          <a:ln w="28575">
            <a:solidFill>
              <a:srgbClr val="00B0F0"/>
            </a:solidFill>
          </a:ln>
          <a:extLst/>
        </p:spPr>
      </p:pic>
      <p:sp>
        <p:nvSpPr>
          <p:cNvPr id="27" name="Содержимое 2"/>
          <p:cNvSpPr txBox="1">
            <a:spLocks/>
          </p:cNvSpPr>
          <p:nvPr/>
        </p:nvSpPr>
        <p:spPr>
          <a:xfrm>
            <a:off x="6232670" y="3308904"/>
            <a:ext cx="2655796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b="1" dirty="0"/>
              <a:t>Эскиз экспоната </a:t>
            </a:r>
            <a:br>
              <a:rPr lang="ru-RU" sz="1200" b="1" dirty="0"/>
            </a:br>
            <a:r>
              <a:rPr lang="ru-RU" sz="1200" b="1" dirty="0"/>
              <a:t>«Термоядерная энергетика будущего» </a:t>
            </a:r>
            <a:br>
              <a:rPr lang="ru-RU" sz="1200" b="1" dirty="0"/>
            </a:br>
            <a:r>
              <a:rPr lang="ru-RU" sz="1200" b="1" dirty="0"/>
              <a:t>на выставке ЭКСПО-2017</a:t>
            </a:r>
          </a:p>
        </p:txBody>
      </p:sp>
      <p:pic>
        <p:nvPicPr>
          <p:cNvPr id="3074" name="Picture 2" descr="E:\Documents\Рисунки и схемы\Гербы и эмблемы\expo_2017_future_energy (white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962" y="3954773"/>
            <a:ext cx="598239" cy="8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Documents\ ИТЭР\ КТМ\КТМ 2017\Макет (рендер)\К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0" r="2941"/>
          <a:stretch/>
        </p:blipFill>
        <p:spPr bwMode="auto">
          <a:xfrm>
            <a:off x="241600" y="2769468"/>
            <a:ext cx="2158338" cy="1724278"/>
          </a:xfrm>
          <a:prstGeom prst="rect">
            <a:avLst/>
          </a:prstGeom>
          <a:ln w="28575">
            <a:solidFill>
              <a:srgbClr val="00B0F0"/>
            </a:solidFill>
          </a:ln>
          <a:extLst/>
        </p:spPr>
      </p:pic>
      <p:sp>
        <p:nvSpPr>
          <p:cNvPr id="29" name="Прямоугольник 28"/>
          <p:cNvSpPr/>
          <p:nvPr/>
        </p:nvSpPr>
        <p:spPr>
          <a:xfrm>
            <a:off x="241599" y="4501948"/>
            <a:ext cx="2037305" cy="2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КТМ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>
            <a:stCxn id="28" idx="3"/>
            <a:endCxn id="24" idx="2"/>
          </p:cNvCxnSpPr>
          <p:nvPr/>
        </p:nvCxnSpPr>
        <p:spPr>
          <a:xfrm flipV="1">
            <a:off x="2399938" y="3362890"/>
            <a:ext cx="1866744" cy="2687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E:\Documents\ ИТЭР\ КТМ\КТМ 2017\Фото\1-resi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00" y="555526"/>
            <a:ext cx="2690294" cy="179240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131840" y="550640"/>
            <a:ext cx="5741334" cy="23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/>
                </a:solidFill>
                <a:latin typeface="+mn-lt"/>
              </a:rPr>
              <a:t>КТМ</a:t>
            </a:r>
            <a:r>
              <a:rPr lang="ru-RU" sz="1500" dirty="0">
                <a:latin typeface="+mn-lt"/>
              </a:rPr>
              <a:t> – первый в мире токамак, предназначенный для проведения широкого спектра материаловедческих исследований с целью разработки материалов для рабочей камеры и внутрикамерных элементов будущих термоядерных </a:t>
            </a:r>
            <a:r>
              <a:rPr lang="ru-RU" sz="1500" dirty="0" smtClean="0">
                <a:latin typeface="+mn-lt"/>
              </a:rPr>
              <a:t>реакторов, включая строящийся во Франции </a:t>
            </a: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ИТЭР.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+mn-lt"/>
              </a:rPr>
              <a:t>Создание токамака </a:t>
            </a:r>
            <a:r>
              <a:rPr lang="ru-RU" sz="1500" dirty="0">
                <a:solidFill>
                  <a:schemeClr val="accent2"/>
                </a:solidFill>
                <a:latin typeface="+mn-lt"/>
              </a:rPr>
              <a:t>КТМ</a:t>
            </a:r>
            <a:r>
              <a:rPr lang="ru-RU" sz="1500" dirty="0">
                <a:latin typeface="+mn-lt"/>
              </a:rPr>
              <a:t> позволит казахстанским ученым занять достойное место в международных программах исследований по физике плазмы и управляемому термоядерному синтезу в рамках создания термоядерной энергетики будущего</a:t>
            </a:r>
            <a:r>
              <a:rPr lang="ru-RU" sz="1500" dirty="0" smtClean="0">
                <a:latin typeface="+mn-lt"/>
              </a:rPr>
              <a:t>.</a:t>
            </a:r>
          </a:p>
          <a:p>
            <a:pPr marL="173038" indent="-173038" eaLnBrk="1" hangingPunct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8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13048" y="4805958"/>
            <a:ext cx="480592" cy="273844"/>
          </a:xfrm>
        </p:spPr>
        <p:txBody>
          <a:bodyPr/>
          <a:lstStyle/>
          <a:p>
            <a:fld id="{27CC4D4E-5B5E-45DF-8B1A-7F8303C63F9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60629" y="4785483"/>
            <a:ext cx="2321653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ТЕРМОЯДЕРНАЯ ЭНЕРГЕТИКА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28938" y="971700"/>
            <a:ext cx="2581604" cy="90000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Комплексная программа работ РК – РФ</a:t>
            </a: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Совместная рабочая группа по КТМ</a:t>
            </a: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Меморандумы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 сотрудничестве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НЯЦ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– НИЦ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КИ и НЯЦ – ФТИ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2810542" y="4279778"/>
            <a:ext cx="2092314" cy="708273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Меморандум о сотрудничестве </a:t>
            </a:r>
            <a:b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JAEA –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НЯЦ</a:t>
            </a: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Координационный комитет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5191669" y="1563718"/>
            <a:ext cx="3714723" cy="72000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Межправительственное соглашение РК – ЕВРАТОМ по УТС</a:t>
            </a: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Координационный комитет РК – ЕС</a:t>
            </a: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Создание «Клуба пользователей КТМ»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044899" y="544498"/>
            <a:ext cx="147002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Россия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529816" y="3867497"/>
            <a:ext cx="1223566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Япония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5961408" y="1130821"/>
            <a:ext cx="2674597" cy="5048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ЕВРАТОМ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5889400" y="2715766"/>
            <a:ext cx="3016991" cy="54000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Меморандум о сотрудничестве НЯЦ </a:t>
            </a: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–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CIEMAT </a:t>
            </a:r>
            <a:endParaRPr lang="ru-RU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Участие в разработке программы НИР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246906" y="2372439"/>
            <a:ext cx="2190503" cy="54000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Соглашение о сотрудничестве 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НЯЦ РК – ГНУ «Сосны»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100553" y="4446883"/>
            <a:ext cx="3792623" cy="54000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Изучение опыта использования странами ЕС токамака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JET</a:t>
            </a:r>
            <a:endParaRPr lang="ru-RU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Сотрудничество в работах на токамаках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JET, MAST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 КТМ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6666976" y="2283718"/>
            <a:ext cx="1793456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Испания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5889400" y="4064122"/>
            <a:ext cx="2697162" cy="444196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Великобритания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3633608" y="1111886"/>
            <a:ext cx="1139866" cy="503237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Казахстан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240895" y="3446166"/>
            <a:ext cx="2386889" cy="1209029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Кооперация в рамках программы  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по мирному использованию атомной энергии АТОМ-СНГ, РГ КТМ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>
                <a:solidFill>
                  <a:prstClr val="black"/>
                </a:solidFill>
              </a:rPr>
              <a:t>Соглашение о совместном использовании экспериментального комплекса на базе </a:t>
            </a:r>
            <a:r>
              <a:rPr lang="ru-RU" sz="1200" dirty="0" smtClean="0">
                <a:solidFill>
                  <a:prstClr val="black"/>
                </a:solidFill>
              </a:rPr>
              <a:t>КТМ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08104" y="3722885"/>
            <a:ext cx="3384376" cy="203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Меморандум о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сотрудничестве НЯЦ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–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ENEA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1044046" y="1937892"/>
            <a:ext cx="147002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Беларусь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69509" y="1443452"/>
            <a:ext cx="2611659" cy="2352434"/>
            <a:chOff x="2600687" y="948509"/>
            <a:chExt cx="2806726" cy="2528139"/>
          </a:xfrm>
        </p:grpSpPr>
        <p:sp>
          <p:nvSpPr>
            <p:cNvPr id="12" name="Овал 11"/>
            <p:cNvSpPr/>
            <p:nvPr/>
          </p:nvSpPr>
          <p:spPr>
            <a:xfrm>
              <a:off x="3079623" y="1268172"/>
              <a:ext cx="1843711" cy="175100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3419872" y="2356551"/>
              <a:ext cx="1152128" cy="719255"/>
            </a:xfrm>
            <a:custGeom>
              <a:avLst/>
              <a:gdLst>
                <a:gd name="connsiteX0" fmla="*/ 0 w 2101200"/>
                <a:gd name="connsiteY0" fmla="*/ 0 h 1400800"/>
                <a:gd name="connsiteX1" fmla="*/ 2101200 w 2101200"/>
                <a:gd name="connsiteY1" fmla="*/ 0 h 1400800"/>
                <a:gd name="connsiteX2" fmla="*/ 2101200 w 2101200"/>
                <a:gd name="connsiteY2" fmla="*/ 1400800 h 1400800"/>
                <a:gd name="connsiteX3" fmla="*/ 0 w 2101200"/>
                <a:gd name="connsiteY3" fmla="*/ 1400800 h 1400800"/>
                <a:gd name="connsiteX4" fmla="*/ 0 w 2101200"/>
                <a:gd name="connsiteY4" fmla="*/ 0 h 1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1200" h="1400800">
                  <a:moveTo>
                    <a:pt x="0" y="0"/>
                  </a:moveTo>
                  <a:lnTo>
                    <a:pt x="2101200" y="0"/>
                  </a:lnTo>
                  <a:lnTo>
                    <a:pt x="2101200" y="1400800"/>
                  </a:lnTo>
                  <a:lnTo>
                    <a:pt x="0" y="14008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prstTxWarp prst="textInflateBottom">
                <a:avLst/>
              </a:prstTxWarp>
              <a:noAutofit/>
            </a:bodyPr>
            <a:lstStyle/>
            <a:p>
              <a:pPr marL="85725" lvl="1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4000" b="1" kern="1200" dirty="0" smtClean="0">
                  <a:ln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КТМ</a:t>
              </a:r>
              <a:endParaRPr lang="ru-RU" sz="4000" b="1" kern="12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4" name="Двойная стрелка влево/вправо 53"/>
            <p:cNvSpPr/>
            <p:nvPr/>
          </p:nvSpPr>
          <p:spPr>
            <a:xfrm rot="1754004">
              <a:off x="2832611" y="1390866"/>
              <a:ext cx="315912" cy="21272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Двойная стрелка влево/вправо 54"/>
            <p:cNvSpPr/>
            <p:nvPr/>
          </p:nvSpPr>
          <p:spPr>
            <a:xfrm rot="21347176">
              <a:off x="2600687" y="2148227"/>
              <a:ext cx="315913" cy="211138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Двойная стрелка влево/вправо 55"/>
            <p:cNvSpPr/>
            <p:nvPr/>
          </p:nvSpPr>
          <p:spPr>
            <a:xfrm rot="19407869">
              <a:off x="2888413" y="2795450"/>
              <a:ext cx="314326" cy="211138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Двойная стрелка влево/вправо 56"/>
            <p:cNvSpPr/>
            <p:nvPr/>
          </p:nvSpPr>
          <p:spPr>
            <a:xfrm rot="2834546">
              <a:off x="4545586" y="3026269"/>
              <a:ext cx="315913" cy="211138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Двойная стрелка влево/вправо 57"/>
            <p:cNvSpPr/>
            <p:nvPr/>
          </p:nvSpPr>
          <p:spPr>
            <a:xfrm rot="19364969">
              <a:off x="4844538" y="1344004"/>
              <a:ext cx="314324" cy="211137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Двойная стрелка влево/вправо 58"/>
            <p:cNvSpPr/>
            <p:nvPr/>
          </p:nvSpPr>
          <p:spPr>
            <a:xfrm rot="2130977">
              <a:off x="4942597" y="2541770"/>
              <a:ext cx="315913" cy="21272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Двойная стрелка влево/вправо 75"/>
            <p:cNvSpPr/>
            <p:nvPr/>
          </p:nvSpPr>
          <p:spPr>
            <a:xfrm rot="17006952">
              <a:off x="3749133" y="3213917"/>
              <a:ext cx="314325" cy="211138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Двойная стрелка влево/вправо 76"/>
            <p:cNvSpPr/>
            <p:nvPr/>
          </p:nvSpPr>
          <p:spPr>
            <a:xfrm rot="339018">
              <a:off x="5091500" y="2054718"/>
              <a:ext cx="315913" cy="21272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Двойная стрелка влево/вправо 83"/>
            <p:cNvSpPr/>
            <p:nvPr/>
          </p:nvSpPr>
          <p:spPr>
            <a:xfrm rot="18252175">
              <a:off x="4505374" y="1000103"/>
              <a:ext cx="315913" cy="21272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 descr="G:\NEWSOFT\Graphics\Clipart\Flags 3D\j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107" y="3840418"/>
            <a:ext cx="612000" cy="5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NEWSOFT\Graphics\Clipart\Flags 3D\u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185" y="4028200"/>
            <a:ext cx="612000" cy="5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NEWSOFT\Graphics\Clipart\Flags 3D\s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570" y="2276919"/>
            <a:ext cx="612000" cy="5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NEWSOFT\Graphics\Clipart\Flags 3D\e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91"/>
            <a:ext cx="612000" cy="5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NEWSOFT\Graphics\Clipart\Flags 3D\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29" y="536175"/>
            <a:ext cx="612000" cy="5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NEWSOFT\Graphics\Clipart\Flags 3D\kz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489" y="1070571"/>
            <a:ext cx="612000" cy="5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NEWSOFT\Graphics\Clipart\Flags 3D\be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75" y="1954036"/>
            <a:ext cx="612000" cy="5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97077" y="2994056"/>
            <a:ext cx="2430707" cy="510855"/>
            <a:chOff x="197077" y="3485689"/>
            <a:chExt cx="2430707" cy="510855"/>
          </a:xfrm>
        </p:grpSpPr>
        <p:pic>
          <p:nvPicPr>
            <p:cNvPr id="79" name="Picture 7" descr="G:\NEWSOFT\Graphics\Clipart\Flags 3D\r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77" y="3485689"/>
              <a:ext cx="612000" cy="51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G:\NEWSOFT\Graphics\Clipart\Flags 3D\be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54" y="3485689"/>
              <a:ext cx="612000" cy="51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G:\NEWSOFT\Graphics\Clipart\Flags 3D\tj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31" y="3485689"/>
              <a:ext cx="612000" cy="51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G:\NEWSOFT\Graphics\Clipart\Flags 3D\ky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108" y="3485689"/>
              <a:ext cx="612000" cy="51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G:\NEWSOFT\Graphics\Clipart\Flags 3D\a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84" y="3485689"/>
              <a:ext cx="612000" cy="51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Прямоугольник 41"/>
          <p:cNvSpPr>
            <a:spLocks noChangeArrowheads="1"/>
          </p:cNvSpPr>
          <p:nvPr/>
        </p:nvSpPr>
        <p:spPr bwMode="auto">
          <a:xfrm>
            <a:off x="5494258" y="451826"/>
            <a:ext cx="1669761" cy="369332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</a:pP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ITER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03654" y="771550"/>
            <a:ext cx="3888827" cy="321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Соглашение о научно-техническом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сотрудничестве НЯЦ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–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ITER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059" name="Picture 11" descr="G:\NEWSOFT\Graphics\Clipart\Flags 3D\IT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4" y="536806"/>
            <a:ext cx="612000" cy="5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Заголовок 1"/>
          <p:cNvSpPr txBox="1">
            <a:spLocks/>
          </p:cNvSpPr>
          <p:nvPr/>
        </p:nvSpPr>
        <p:spPr>
          <a:xfrm>
            <a:off x="714260" y="123478"/>
            <a:ext cx="7715481" cy="348422"/>
          </a:xfrm>
          <a:prstGeom prst="rect">
            <a:avLst/>
          </a:prstGeom>
        </p:spPr>
        <p:txBody>
          <a:bodyPr vert="horz" lIns="91434" tIns="45717" rIns="91434" bIns="45717" rtlCol="0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>
              <a:lnSpc>
                <a:spcPct val="80000"/>
              </a:lnSpc>
            </a:pPr>
            <a:r>
              <a:rPr lang="ru-RU" sz="1800" dirty="0" smtClean="0"/>
              <a:t>Международное сотрудничество в сфере термоядерной энергетики</a:t>
            </a:r>
            <a:endParaRPr lang="ru-RU" sz="1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516295" y="3690076"/>
            <a:ext cx="3384376" cy="321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79388" lvl="1" indent="-93663" defTabSz="2089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Меморандум о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сотрудничестве НЯЦ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– </a:t>
            </a:r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ENEA</a:t>
            </a: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66" name="Picture 15" descr="G:\NEWSOFT\Graphics\Clipart\Flags 3D\i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36" y="3259156"/>
            <a:ext cx="612000" cy="5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41"/>
          <p:cNvSpPr>
            <a:spLocks noChangeArrowheads="1"/>
          </p:cNvSpPr>
          <p:nvPr/>
        </p:nvSpPr>
        <p:spPr bwMode="auto">
          <a:xfrm>
            <a:off x="6456654" y="3353553"/>
            <a:ext cx="1021689" cy="369332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2089150">
              <a:lnSpc>
                <a:spcPct val="90000"/>
              </a:lnSpc>
              <a:spcAft>
                <a:spcPct val="15000"/>
              </a:spcAft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Италия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9551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NC RK">
      <a:majorFont>
        <a:latin typeface="Franklin Gothic Medium"/>
        <a:ea typeface=""/>
        <a:cs typeface=""/>
      </a:majorFont>
      <a:minorFont>
        <a:latin typeface="Franklin Gothic Medium Cond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11728</TotalTime>
  <Words>1581</Words>
  <Application>Microsoft Office PowerPoint</Application>
  <PresentationFormat>Экран (16:9)</PresentationFormat>
  <Paragraphs>185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Опыт и компетенции РГП НЯЦ РК  в области мирных ядерных технологий</vt:lpstr>
      <vt:lpstr>История создания и направления деятельности НЯЦ РК</vt:lpstr>
      <vt:lpstr>Экспериментальная база в сфере использования атомной энергии</vt:lpstr>
      <vt:lpstr>Основные направления развития технологий, разрабатываемых в НЯЦ РК</vt:lpstr>
      <vt:lpstr>Технологии повышения безопасности водоохлаждаемых реакторов</vt:lpstr>
      <vt:lpstr>Технологии повышения безопасности реакторов на быстрых нейтронах</vt:lpstr>
      <vt:lpstr>Технологии повышения безопасности реакторов на быстрых нейтронах</vt:lpstr>
      <vt:lpstr>Технологии в сфере развития термоядерной энергетики</vt:lpstr>
      <vt:lpstr>Слайд 9</vt:lpstr>
      <vt:lpstr>Технологии в сфере нераспространения</vt:lpstr>
      <vt:lpstr>Технологии в сфере радиоэкологии</vt:lpstr>
      <vt:lpstr>Применение разработанных технологий для решения государственных задач</vt:lpstr>
      <vt:lpstr>Применение разработанных технологий для решения государственных задач</vt:lpstr>
      <vt:lpstr>СПАСИБО ЗА ВНИМАНИЕ!</vt:lpstr>
    </vt:vector>
  </TitlesOfParts>
  <Company>НЯЦ РК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ТЕКУЩЕЕ СОСТОЯНИЕ  РГП НЯЦ РК</dc:title>
  <dc:creator>Батырбеков Э.Г.</dc:creator>
  <cp:lastModifiedBy>User</cp:lastModifiedBy>
  <cp:revision>1065</cp:revision>
  <cp:lastPrinted>2017-06-06T11:27:29Z</cp:lastPrinted>
  <dcterms:created xsi:type="dcterms:W3CDTF">2012-06-19T02:49:26Z</dcterms:created>
  <dcterms:modified xsi:type="dcterms:W3CDTF">2017-06-09T04:11:40Z</dcterms:modified>
</cp:coreProperties>
</file>