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94" r:id="rId4"/>
    <p:sldId id="295" r:id="rId5"/>
    <p:sldId id="278" r:id="rId6"/>
    <p:sldId id="275" r:id="rId7"/>
    <p:sldId id="296" r:id="rId8"/>
    <p:sldId id="279" r:id="rId9"/>
    <p:sldId id="281" r:id="rId10"/>
    <p:sldId id="282" r:id="rId11"/>
    <p:sldId id="283" r:id="rId12"/>
    <p:sldId id="284" r:id="rId13"/>
    <p:sldId id="285" r:id="rId14"/>
    <p:sldId id="287" r:id="rId15"/>
    <p:sldId id="288" r:id="rId16"/>
    <p:sldId id="289" r:id="rId17"/>
    <p:sldId id="290" r:id="rId18"/>
    <p:sldId id="291" r:id="rId19"/>
    <p:sldId id="292" r:id="rId20"/>
    <p:sldId id="293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408" autoAdjust="0"/>
  </p:normalViewPr>
  <p:slideViewPr>
    <p:cSldViewPr>
      <p:cViewPr>
        <p:scale>
          <a:sx n="66" d="100"/>
          <a:sy n="66" d="100"/>
        </p:scale>
        <p:origin x="-979" y="-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67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0.xlsx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9.7418788560520816E-2"/>
          <c:y val="5.2194543297746171E-2"/>
          <c:w val="0.82139618911272427"/>
          <c:h val="0.5010553149156051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поступления в бюджет от горнодобывающей промышленности, млрд. тенге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4083.1</c:v>
                </c:pt>
                <c:pt idx="1">
                  <c:v>2114.4</c:v>
                </c:pt>
                <c:pt idx="2">
                  <c:v>1676.9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поступления в бюджет от обрабатывающей промышленности, млрд. тенге</c:v>
                </c:pt>
              </c:strCache>
            </c:strRef>
          </c:tx>
          <c:dLbls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473.8</c:v>
                </c:pt>
                <c:pt idx="1">
                  <c:v>468.6</c:v>
                </c:pt>
                <c:pt idx="2">
                  <c:v>680.7</c:v>
                </c:pt>
              </c:numCache>
            </c:numRef>
          </c:val>
        </c:ser>
        <c:axId val="116115712"/>
        <c:axId val="116154368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изменение ВДС горнодобывающей промышленности, %</c:v>
                </c:pt>
              </c:strCache>
            </c:strRef>
          </c:tx>
          <c:dLbls>
            <c:dLbl>
              <c:idx val="2"/>
              <c:layout>
                <c:manualLayout>
                  <c:x val="-2.1645021645021654E-3"/>
                  <c:y val="-3.7959667852906255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100.1</c:v>
                </c:pt>
                <c:pt idx="1">
                  <c:v>97.6</c:v>
                </c:pt>
                <c:pt idx="2">
                  <c:v>97.3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изменение ВДС обрабатывающей промышленности, %</c:v>
                </c:pt>
              </c:strCache>
            </c:strRef>
          </c:tx>
          <c:dLbls>
            <c:dLbl>
              <c:idx val="0"/>
              <c:layout>
                <c:manualLayout>
                  <c:x val="8.9816260642709578E-3"/>
                  <c:y val="-3.3907812399084955E-2"/>
                </c:manualLayout>
              </c:layout>
              <c:showVal val="1"/>
            </c:dLbl>
            <c:dLbl>
              <c:idx val="1"/>
              <c:layout>
                <c:manualLayout>
                  <c:x val="-2.0309882160513239E-2"/>
                  <c:y val="-7.3786762515071491E-2"/>
                </c:manualLayout>
              </c:layout>
              <c:showVal val="1"/>
            </c:dLbl>
            <c:dLbl>
              <c:idx val="2"/>
              <c:layout>
                <c:manualLayout>
                  <c:x val="-8.6580086580086649E-3"/>
                  <c:y val="-5.6939501779359407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Лист1!$E$2:$E$4</c:f>
              <c:numCache>
                <c:formatCode>#,##0.0</c:formatCode>
                <c:ptCount val="3"/>
                <c:pt idx="0">
                  <c:v>101.6</c:v>
                </c:pt>
                <c:pt idx="1">
                  <c:v>100.2</c:v>
                </c:pt>
                <c:pt idx="2">
                  <c:v>100.7</c:v>
                </c:pt>
              </c:numCache>
            </c:numRef>
          </c:val>
        </c:ser>
        <c:marker val="1"/>
        <c:axId val="116157440"/>
        <c:axId val="116155904"/>
      </c:lineChart>
      <c:catAx>
        <c:axId val="116115712"/>
        <c:scaling>
          <c:orientation val="minMax"/>
        </c:scaling>
        <c:axPos val="b"/>
        <c:numFmt formatCode="General" sourceLinked="1"/>
        <c:tickLblPos val="nextTo"/>
        <c:crossAx val="116154368"/>
        <c:crosses val="autoZero"/>
        <c:auto val="1"/>
        <c:lblAlgn val="ctr"/>
        <c:lblOffset val="100"/>
      </c:catAx>
      <c:valAx>
        <c:axId val="116154368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#,##0.0" sourceLinked="1"/>
        <c:tickLblPos val="nextTo"/>
        <c:crossAx val="116115712"/>
        <c:crosses val="autoZero"/>
        <c:crossBetween val="between"/>
      </c:valAx>
      <c:valAx>
        <c:axId val="116155904"/>
        <c:scaling>
          <c:orientation val="minMax"/>
        </c:scaling>
        <c:axPos val="r"/>
        <c:numFmt formatCode="#,##0.0" sourceLinked="1"/>
        <c:tickLblPos val="nextTo"/>
        <c:crossAx val="116157440"/>
        <c:crosses val="max"/>
        <c:crossBetween val="between"/>
      </c:valAx>
      <c:catAx>
        <c:axId val="116157440"/>
        <c:scaling>
          <c:orientation val="minMax"/>
        </c:scaling>
        <c:delete val="1"/>
        <c:axPos val="b"/>
        <c:numFmt formatCode="General" sourceLinked="1"/>
        <c:tickLblPos val="none"/>
        <c:crossAx val="116155904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3.0301689032021184E-2"/>
          <c:y val="0.65488187074238891"/>
          <c:w val="0.96969832570043668"/>
          <c:h val="0.248672986952067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600419780595789"/>
          <c:y val="2.1715609078276989E-2"/>
          <c:w val="0.5813567342238023"/>
          <c:h val="0.89147286821705407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убытки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1.0598834128245893E-2"/>
                  <c:y val="-4.65116279069767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B2-4F3C-8C8A-5C3F0FDD60A8}"/>
                </c:ext>
              </c:extLst>
            </c:dLbl>
            <c:dLbl>
              <c:idx val="1"/>
              <c:layout>
                <c:manualLayout>
                  <c:x val="1.2718600953895069E-2"/>
                  <c:y val="-4.263565891472870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B2-4F3C-8C8A-5C3F0FDD60A8}"/>
                </c:ext>
              </c:extLst>
            </c:dLbl>
            <c:dLbl>
              <c:idx val="2"/>
              <c:layout>
                <c:manualLayout>
                  <c:x val="0"/>
                  <c:y val="-4.65116279069767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B2-4F3C-8C8A-5C3F0FDD60A8}"/>
                </c:ext>
              </c:extLst>
            </c:dLbl>
            <c:dLbl>
              <c:idx val="3"/>
              <c:layout>
                <c:manualLayout>
                  <c:x val="2.1197668256491786E-2"/>
                  <c:y val="-8.13953488372093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B2-4F3C-8C8A-5C3F0FDD60A8}"/>
                </c:ext>
              </c:extLst>
            </c:dLbl>
            <c:dLbl>
              <c:idx val="4"/>
              <c:layout>
                <c:manualLayout>
                  <c:x val="-2.1197668256491792E-3"/>
                  <c:y val="-4.651162790697677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8B2-4F3C-8C8A-5C3F0FDD60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-7.2</c:v>
                </c:pt>
                <c:pt idx="1">
                  <c:v>-41.6</c:v>
                </c:pt>
                <c:pt idx="2">
                  <c:v>-50.2</c:v>
                </c:pt>
                <c:pt idx="3">
                  <c:v>-216.6</c:v>
                </c:pt>
                <c:pt idx="4">
                  <c:v>-3.9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8B2-4F3C-8C8A-5C3F0FDD60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чистый доход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100</a:t>
                    </a:r>
                    <a:endParaRPr lang="en-US"/>
                  </a:p>
                </c:rich>
              </c:tx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1100</c:v>
                </c:pt>
                <c:pt idx="1">
                  <c:v>473.3</c:v>
                </c:pt>
                <c:pt idx="2">
                  <c:v>327.5</c:v>
                </c:pt>
                <c:pt idx="3">
                  <c:v>528.29999999999995</c:v>
                </c:pt>
                <c:pt idx="4">
                  <c:v>709.5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8B2-4F3C-8C8A-5C3F0FDD60A8}"/>
            </c:ext>
          </c:extLst>
        </c:ser>
        <c:overlap val="100"/>
        <c:axId val="145916672"/>
        <c:axId val="145918208"/>
      </c:barChart>
      <c:lineChart>
        <c:grouping val="standard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прибыльных юр. лиц (ед. правая ось)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255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275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281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236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-1.7429193899782223E-2"/>
                  <c:y val="-4.511278195488720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191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255</c:v>
                </c:pt>
                <c:pt idx="1">
                  <c:v>275</c:v>
                </c:pt>
                <c:pt idx="2">
                  <c:v>281</c:v>
                </c:pt>
                <c:pt idx="3">
                  <c:v>236</c:v>
                </c:pt>
                <c:pt idx="4">
                  <c:v>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8B2-4F3C-8C8A-5C3F0FDD60A8}"/>
            </c:ext>
          </c:extLst>
        </c:ser>
        <c:marker val="1"/>
        <c:axId val="145843712"/>
        <c:axId val="145842176"/>
      </c:lineChart>
      <c:catAx>
        <c:axId val="145916672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 sz="1050" b="1" i="1"/>
            </a:pPr>
            <a:endParaRPr lang="ru-RU"/>
          </a:p>
        </c:txPr>
        <c:crossAx val="145918208"/>
        <c:crosses val="autoZero"/>
        <c:auto val="1"/>
        <c:lblAlgn val="ctr"/>
        <c:lblOffset val="100"/>
      </c:catAx>
      <c:valAx>
        <c:axId val="145918208"/>
        <c:scaling>
          <c:orientation val="minMax"/>
          <c:min val="-300"/>
        </c:scaling>
        <c:axPos val="l"/>
        <c:majorGridlines>
          <c:spPr>
            <a:ln>
              <a:noFill/>
            </a:ln>
          </c:spPr>
        </c:majorGridlines>
        <c:numFmt formatCode="#,##0.0" sourceLinked="1"/>
        <c:tickLblPos val="nextTo"/>
        <c:crossAx val="145916672"/>
        <c:crosses val="autoZero"/>
        <c:crossBetween val="between"/>
      </c:valAx>
      <c:valAx>
        <c:axId val="145842176"/>
        <c:scaling>
          <c:orientation val="minMax"/>
          <c:max val="300"/>
        </c:scaling>
        <c:axPos val="r"/>
        <c:numFmt formatCode="#,##0.0" sourceLinked="1"/>
        <c:tickLblPos val="nextTo"/>
        <c:crossAx val="145843712"/>
        <c:crosses val="max"/>
        <c:crossBetween val="between"/>
        <c:majorUnit val="50"/>
      </c:valAx>
      <c:catAx>
        <c:axId val="145843712"/>
        <c:scaling>
          <c:orientation val="minMax"/>
        </c:scaling>
        <c:delete val="1"/>
        <c:axPos val="b"/>
        <c:numFmt formatCode="General" sourceLinked="1"/>
        <c:tickLblPos val="none"/>
        <c:crossAx val="14584217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78905224510128291"/>
          <c:y val="0.12655389751127283"/>
          <c:w val="0.21094775489871692"/>
          <c:h val="0.5528428954601696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299930272393565"/>
          <c:y val="9.2663556194166729E-3"/>
          <c:w val="0.67780628288031519"/>
          <c:h val="0.692738322219514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средств, подлежащих восстановлению (возмещению)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0"/>
                  <c:y val="0.31662798244508683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Восстановлено (возмещено) средств в отчетном периоде с наступившими сроками исполнения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0"/>
                  <c:y val="0.2099381187951119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110.4</c:v>
                </c:pt>
              </c:numCache>
            </c:numRef>
          </c:val>
        </c:ser>
        <c:dLbls>
          <c:showVal val="1"/>
        </c:dLbls>
        <c:axId val="133232896"/>
        <c:axId val="134611328"/>
      </c:barChart>
      <c:catAx>
        <c:axId val="1332328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34611328"/>
        <c:crosses val="autoZero"/>
        <c:auto val="1"/>
        <c:lblAlgn val="ctr"/>
        <c:lblOffset val="100"/>
      </c:catAx>
      <c:valAx>
        <c:axId val="134611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33232896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1.3774499642487645E-2"/>
          <c:y val="7.8816086674335789E-2"/>
          <c:w val="0.28957794363267286"/>
          <c:h val="0.7078041860257146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46467696462438"/>
          <c:y val="0.14207602134891867"/>
          <c:w val="0.8385353230353757"/>
          <c:h val="0.5633146717618933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финансовые нарушения</c:v>
                </c:pt>
              </c:strCache>
            </c:strRef>
          </c:tx>
          <c:spPr>
            <a:solidFill>
              <a:srgbClr val="C00000"/>
            </a:solidFill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194.9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процедурные нарушения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ctr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неэффективное использование</c:v>
                </c:pt>
              </c:strCache>
            </c:strRef>
          </c:tx>
          <c:spPr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347.7</c:v>
                </c:pt>
              </c:numCache>
            </c:numRef>
          </c:val>
        </c:ser>
        <c:dLbls>
          <c:showVal val="1"/>
        </c:dLbls>
        <c:axId val="145427840"/>
        <c:axId val="145720448"/>
      </c:barChart>
      <c:catAx>
        <c:axId val="14542784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5720448"/>
        <c:crosses val="autoZero"/>
        <c:auto val="1"/>
        <c:lblAlgn val="ctr"/>
        <c:lblOffset val="100"/>
      </c:catAx>
      <c:valAx>
        <c:axId val="1457204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_-* #,##0.0_р_._-;\-* #,##0.0_р_._-;_-* &quot;-&quot;??_р_._-;_-@_-" sourceLinked="1"/>
        <c:tickLblPos val="none"/>
        <c:crossAx val="145427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873073373796877"/>
          <c:y val="0.78769931438774643"/>
          <c:w val="0.65546908043355834"/>
          <c:h val="0.19970389667503366"/>
        </c:manualLayout>
      </c:layout>
      <c:txPr>
        <a:bodyPr/>
        <a:lstStyle/>
        <a:p>
          <a:pPr rtl="0"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600">
          <a:effectLst/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318129052178954"/>
          <c:y val="4.4588432470037645E-2"/>
          <c:w val="0.78857123563647835"/>
          <c:h val="0.6939179376894633"/>
        </c:manualLayout>
      </c:layout>
      <c:barChart>
        <c:barDir val="col"/>
        <c:grouping val="clustered"/>
        <c:ser>
          <c:idx val="0"/>
          <c:order val="0"/>
          <c:tx>
            <c:strRef>
              <c:f>Лист2!$A$3</c:f>
              <c:strCache>
                <c:ptCount val="1"/>
                <c:pt idx="0">
                  <c:v>ВВП, млрд. тенге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-1.039951570309324E-2"/>
                  <c:y val="0.4366071898444035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1.337080590397703E-2"/>
                  <c:y val="0.478493617668212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9313386305744591E-2"/>
                  <c:y val="0.478493617668212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7827741205302707E-2"/>
                  <c:y val="0.48093230869084741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7827741205302707E-2"/>
                  <c:y val="0.4784936176682123"/>
                </c:manualLayout>
              </c:layout>
              <c:dLblPos val="outEnd"/>
              <c:showVal val="1"/>
            </c:dLbl>
            <c:spPr>
              <a:noFill/>
              <a:ln>
                <a:noFill/>
              </a:ln>
            </c:spPr>
            <c:txPr>
              <a:bodyPr rot="-5400000" vert="horz"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Лист2!$B$3:$F$3</c:f>
              <c:numCache>
                <c:formatCode>#,##0.0</c:formatCode>
                <c:ptCount val="5"/>
                <c:pt idx="0">
                  <c:v>31015.200000000001</c:v>
                </c:pt>
                <c:pt idx="1">
                  <c:v>35999</c:v>
                </c:pt>
                <c:pt idx="2">
                  <c:v>39675.800000000003</c:v>
                </c:pt>
                <c:pt idx="3">
                  <c:v>40884.1</c:v>
                </c:pt>
                <c:pt idx="4">
                  <c:v>46193.4</c:v>
                </c:pt>
              </c:numCache>
            </c:numRef>
          </c:val>
        </c:ser>
        <c:axId val="117599232"/>
        <c:axId val="117633792"/>
      </c:barChart>
      <c:lineChart>
        <c:grouping val="standard"/>
        <c:ser>
          <c:idx val="3"/>
          <c:order val="1"/>
          <c:tx>
            <c:strRef>
              <c:f>Лист2!$A$4</c:f>
              <c:strCache>
                <c:ptCount val="1"/>
                <c:pt idx="0">
                  <c:v>Сельское хозяйство, реальный рост в%  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triangle"/>
            <c:size val="7"/>
            <c:spPr>
              <a:solidFill>
                <a:schemeClr val="accent6"/>
              </a:solidFill>
            </c:spPr>
          </c:marker>
          <c:dLbls>
            <c:dLbl>
              <c:idx val="0"/>
              <c:layout>
                <c:manualLayout>
                  <c:x val="9.7297142475248517E-3"/>
                  <c:y val="-2.0872164134998795E-2"/>
                </c:manualLayout>
              </c:layout>
              <c:showVal val="1"/>
            </c:dLbl>
            <c:dLbl>
              <c:idx val="1"/>
              <c:layout>
                <c:manualLayout>
                  <c:x val="-3.8800660677289711E-2"/>
                  <c:y val="-3.4058648683467842E-2"/>
                </c:manualLayout>
              </c:layout>
              <c:showVal val="1"/>
            </c:dLbl>
            <c:dLbl>
              <c:idx val="2"/>
              <c:layout>
                <c:manualLayout>
                  <c:x val="-1.6923540244711738E-2"/>
                  <c:y val="-2.8880866425992788E-2"/>
                </c:manualLayout>
              </c:layout>
              <c:showVal val="1"/>
            </c:dLbl>
            <c:dLbl>
              <c:idx val="3"/>
              <c:layout>
                <c:manualLayout>
                  <c:x val="-1.450587639988162E-2"/>
                  <c:y val="1.04865841158576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Лист2!$B$4:$F$4</c:f>
              <c:numCache>
                <c:formatCode>#,##0.0</c:formatCode>
                <c:ptCount val="5"/>
                <c:pt idx="0">
                  <c:v>82.6</c:v>
                </c:pt>
                <c:pt idx="1">
                  <c:v>111.2</c:v>
                </c:pt>
                <c:pt idx="2">
                  <c:v>101.3</c:v>
                </c:pt>
                <c:pt idx="3">
                  <c:v>103.5</c:v>
                </c:pt>
                <c:pt idx="4">
                  <c:v>105.2</c:v>
                </c:pt>
              </c:numCache>
            </c:numRef>
          </c:val>
        </c:ser>
        <c:ser>
          <c:idx val="4"/>
          <c:order val="2"/>
          <c:tx>
            <c:strRef>
              <c:f>Лист2!$A$5</c:f>
              <c:strCache>
                <c:ptCount val="1"/>
                <c:pt idx="0">
                  <c:v>Промышленность, реальный рост в%  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dLbls>
            <c:dLbl>
              <c:idx val="0"/>
              <c:layout>
                <c:manualLayout>
                  <c:x val="-2.1552400683590982E-2"/>
                  <c:y val="3.5441602742141691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0652752981163097E-2"/>
                  <c:y val="4.4189894414319093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9961835298108828E-2"/>
                  <c:y val="5.5975337880301408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b"/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Лист2!$B$5:$F$5</c:f>
              <c:numCache>
                <c:formatCode>#,##0.0</c:formatCode>
                <c:ptCount val="5"/>
                <c:pt idx="0">
                  <c:v>101.5</c:v>
                </c:pt>
                <c:pt idx="1">
                  <c:v>103</c:v>
                </c:pt>
                <c:pt idx="2">
                  <c:v>100.8</c:v>
                </c:pt>
                <c:pt idx="3">
                  <c:v>98.6</c:v>
                </c:pt>
                <c:pt idx="4">
                  <c:v>98.9</c:v>
                </c:pt>
              </c:numCache>
            </c:numRef>
          </c:val>
        </c:ser>
        <c:ser>
          <c:idx val="1"/>
          <c:order val="3"/>
          <c:tx>
            <c:strRef>
              <c:f>Лист2!$A$6</c:f>
              <c:strCache>
                <c:ptCount val="1"/>
                <c:pt idx="0">
                  <c:v>  Строительство, реальный рост в%</c:v>
                </c:pt>
              </c:strCache>
            </c:strRef>
          </c:tx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numRef>
              <c:f>Лист2!$B$2:$F$2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Лист2!$B$6:$F$6</c:f>
              <c:numCache>
                <c:formatCode>#,##0.0</c:formatCode>
                <c:ptCount val="5"/>
                <c:pt idx="0">
                  <c:v>103.1</c:v>
                </c:pt>
                <c:pt idx="1">
                  <c:v>103.5</c:v>
                </c:pt>
                <c:pt idx="2">
                  <c:v>104.6</c:v>
                </c:pt>
                <c:pt idx="3">
                  <c:v>104.4</c:v>
                </c:pt>
                <c:pt idx="4">
                  <c:v>107.9</c:v>
                </c:pt>
              </c:numCache>
            </c:numRef>
          </c:val>
        </c:ser>
        <c:marker val="1"/>
        <c:axId val="116469760"/>
        <c:axId val="117635328"/>
      </c:lineChart>
      <c:catAx>
        <c:axId val="117599232"/>
        <c:scaling>
          <c:orientation val="minMax"/>
        </c:scaling>
        <c:axPos val="b"/>
        <c:numFmt formatCode="General" sourceLinked="1"/>
        <c:tickLblPos val="nextTo"/>
        <c:crossAx val="117633792"/>
        <c:crosses val="autoZero"/>
        <c:auto val="1"/>
        <c:lblAlgn val="ctr"/>
        <c:lblOffset val="100"/>
      </c:catAx>
      <c:valAx>
        <c:axId val="117633792"/>
        <c:scaling>
          <c:orientation val="minMax"/>
          <c:max val="48000"/>
          <c:min val="-2000"/>
        </c:scaling>
        <c:axPos val="l"/>
        <c:majorGridlines>
          <c:spPr>
            <a:ln>
              <a:noFill/>
            </a:ln>
          </c:spPr>
        </c:majorGridlines>
        <c:numFmt formatCode="#,##0.0" sourceLinked="1"/>
        <c:tickLblPos val="nextTo"/>
        <c:crossAx val="117599232"/>
        <c:crosses val="autoZero"/>
        <c:crossBetween val="between"/>
      </c:valAx>
      <c:valAx>
        <c:axId val="117635328"/>
        <c:scaling>
          <c:orientation val="minMax"/>
          <c:min val="80"/>
        </c:scaling>
        <c:axPos val="r"/>
        <c:numFmt formatCode="#,##0.0" sourceLinked="1"/>
        <c:tickLblPos val="nextTo"/>
        <c:crossAx val="116469760"/>
        <c:crosses val="max"/>
        <c:crossBetween val="between"/>
      </c:valAx>
      <c:catAx>
        <c:axId val="116469760"/>
        <c:scaling>
          <c:orientation val="minMax"/>
        </c:scaling>
        <c:delete val="1"/>
        <c:axPos val="b"/>
        <c:numFmt formatCode="General" sourceLinked="1"/>
        <c:tickLblPos val="none"/>
        <c:crossAx val="117635328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5.631425488171872E-2"/>
          <c:y val="0.80915645616095566"/>
          <c:w val="0.85801759963034341"/>
          <c:h val="0.12409269340443659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0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Лист1!$A$21</c:f>
              <c:strCache>
                <c:ptCount val="1"/>
                <c:pt idx="0">
                  <c:v>поступления в Нацфонд, млрд. тенге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End"/>
            <c:showVal val="1"/>
          </c:dLbls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Лист1!$B$21:$F$21</c:f>
              <c:numCache>
                <c:formatCode>General</c:formatCode>
                <c:ptCount val="5"/>
                <c:pt idx="0">
                  <c:v>3843.9</c:v>
                </c:pt>
                <c:pt idx="1">
                  <c:v>3991.6</c:v>
                </c:pt>
                <c:pt idx="2" formatCode="#,##0.0">
                  <c:v>5366.85</c:v>
                </c:pt>
                <c:pt idx="3" formatCode="#,##0.0">
                  <c:v>11793.6</c:v>
                </c:pt>
                <c:pt idx="4" formatCode="#,##0.0">
                  <c:v>985.6</c:v>
                </c:pt>
              </c:numCache>
            </c:numRef>
          </c:val>
        </c:ser>
        <c:ser>
          <c:idx val="1"/>
          <c:order val="1"/>
          <c:tx>
            <c:strRef>
              <c:f>Лист1!$A$22</c:f>
              <c:strCache>
                <c:ptCount val="1"/>
                <c:pt idx="0">
                  <c:v>сумма прямых налогов от организаций нефтяного сектора</c:v>
                </c:pt>
              </c:strCache>
            </c:strRef>
          </c:tx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Лист1!$B$22:$F$22</c:f>
            </c:numRef>
          </c:val>
        </c:ser>
        <c:ser>
          <c:idx val="2"/>
          <c:order val="2"/>
          <c:tx>
            <c:strRef>
              <c:f>Лист1!$A$23</c:f>
              <c:strCache>
                <c:ptCount val="1"/>
                <c:pt idx="0">
                  <c:v>инвестиционные доходы от управления Нацфондом</c:v>
                </c:pt>
              </c:strCache>
            </c:strRef>
          </c:tx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Лист1!$B$23:$F$23</c:f>
            </c:numRef>
          </c:val>
        </c:ser>
        <c:ser>
          <c:idx val="3"/>
          <c:order val="3"/>
          <c:tx>
            <c:strRef>
              <c:f>Лист1!$A$24</c:f>
              <c:strCache>
                <c:ptCount val="1"/>
                <c:pt idx="0">
                  <c:v>другие поступления </c:v>
                </c:pt>
              </c:strCache>
            </c:strRef>
          </c:tx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Лист1!$B$24:$F$24</c:f>
            </c:numRef>
          </c:val>
        </c:ser>
        <c:ser>
          <c:idx val="4"/>
          <c:order val="4"/>
          <c:tx>
            <c:strRef>
              <c:f>Лист1!$A$25</c:f>
              <c:strCache>
                <c:ptCount val="1"/>
                <c:pt idx="0">
                  <c:v>трансферты из Нацфонда в РБ, млрд. тенге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inBase"/>
            <c:showVal val="1"/>
          </c:dLbls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Лист1!$B$25:$F$25</c:f>
              <c:numCache>
                <c:formatCode>General</c:formatCode>
                <c:ptCount val="5"/>
                <c:pt idx="0">
                  <c:v>1380</c:v>
                </c:pt>
                <c:pt idx="1">
                  <c:v>1405.5</c:v>
                </c:pt>
                <c:pt idx="2" formatCode="#,##0.0">
                  <c:v>1855</c:v>
                </c:pt>
                <c:pt idx="3" formatCode="#,##0.0">
                  <c:v>2456.4</c:v>
                </c:pt>
                <c:pt idx="4" formatCode="#,##0.0">
                  <c:v>2855.6</c:v>
                </c:pt>
              </c:numCache>
            </c:numRef>
          </c:val>
        </c:ser>
        <c:axId val="117830400"/>
        <c:axId val="117831936"/>
      </c:barChart>
      <c:lineChart>
        <c:grouping val="standard"/>
        <c:ser>
          <c:idx val="5"/>
          <c:order val="5"/>
          <c:tx>
            <c:strRef>
              <c:f>Лист1!$A$26</c:f>
              <c:strCache>
                <c:ptCount val="1"/>
                <c:pt idx="0">
                  <c:v>доля трансфертов из Нацфонда в доходах РБ, % (правая шкала)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dLbls>
            <c:dLbl>
              <c:idx val="0"/>
              <c:layout>
                <c:manualLayout>
                  <c:x val="-1.6774511358797681E-2"/>
                  <c:y val="-8.2234751557040325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9.3192992086945953E-4"/>
                  <c:y val="-0.11040081347412448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2.7413713264147332E-2"/>
                  <c:y val="-8.8326214635339531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1.1542616111219922E-2"/>
                  <c:y val="-6.396036232214247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r"/>
            <c:showVal val="1"/>
          </c:dLbls>
          <c:cat>
            <c:strRef>
              <c:f>Лист1!$B$20:$F$20</c:f>
              <c:strCache>
                <c:ptCount val="5"/>
                <c:pt idx="0">
                  <c:v>2012 год</c:v>
                </c:pt>
                <c:pt idx="1">
                  <c:v>2013 год</c:v>
                </c:pt>
                <c:pt idx="2">
                  <c:v>2014 год</c:v>
                </c:pt>
                <c:pt idx="3">
                  <c:v>2015 год</c:v>
                </c:pt>
                <c:pt idx="4">
                  <c:v>2016 год</c:v>
                </c:pt>
              </c:strCache>
            </c:strRef>
          </c:cat>
          <c:val>
            <c:numRef>
              <c:f>Лист1!$B$26:$F$26</c:f>
              <c:numCache>
                <c:formatCode>0.0</c:formatCode>
                <c:ptCount val="5"/>
                <c:pt idx="0">
                  <c:v>28.970903136415167</c:v>
                </c:pt>
                <c:pt idx="1">
                  <c:v>27.135823921227921</c:v>
                </c:pt>
                <c:pt idx="2">
                  <c:v>31.393853235851608</c:v>
                </c:pt>
                <c:pt idx="3">
                  <c:v>40.026071370376407</c:v>
                </c:pt>
                <c:pt idx="4">
                  <c:v>37.268582021550429</c:v>
                </c:pt>
              </c:numCache>
            </c:numRef>
          </c:val>
        </c:ser>
        <c:marker val="1"/>
        <c:axId val="117863936"/>
        <c:axId val="117862400"/>
      </c:lineChart>
      <c:catAx>
        <c:axId val="1178304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31936"/>
        <c:crosses val="autoZero"/>
        <c:auto val="1"/>
        <c:lblAlgn val="ctr"/>
        <c:lblOffset val="100"/>
      </c:catAx>
      <c:valAx>
        <c:axId val="11783193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05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830400"/>
        <c:crosses val="autoZero"/>
        <c:crossBetween val="between"/>
      </c:valAx>
      <c:valAx>
        <c:axId val="117862400"/>
        <c:scaling>
          <c:orientation val="minMax"/>
          <c:max val="50"/>
          <c:min val="20"/>
        </c:scaling>
        <c:axPos val="r"/>
        <c:numFmt formatCode="0.0" sourceLinked="1"/>
        <c:tickLblPos val="nextTo"/>
        <c:crossAx val="117863936"/>
        <c:crosses val="max"/>
        <c:crossBetween val="between"/>
      </c:valAx>
      <c:catAx>
        <c:axId val="117863936"/>
        <c:scaling>
          <c:orientation val="minMax"/>
        </c:scaling>
        <c:delete val="1"/>
        <c:axPos val="b"/>
        <c:tickLblPos val="none"/>
        <c:crossAx val="11786240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0.26346293934082587"/>
          <c:y val="0.88163063782946594"/>
          <c:w val="0.60581420659737784"/>
          <c:h val="0.10009507351797788"/>
        </c:manualLayout>
      </c:layout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4571741032370968E-2"/>
          <c:y val="5.1400554097404488E-2"/>
          <c:w val="0.78425918635170599"/>
          <c:h val="0.61557086614173251"/>
        </c:manualLayout>
      </c:layout>
      <c:barChart>
        <c:barDir val="col"/>
        <c:grouping val="clustered"/>
        <c:ser>
          <c:idx val="1"/>
          <c:order val="1"/>
          <c:tx>
            <c:strRef>
              <c:f>Лист3!$A$5</c:f>
              <c:strCache>
                <c:ptCount val="1"/>
                <c:pt idx="0">
                  <c:v>экспорт товаров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Лист3!$B$5:$F$5</c:f>
              <c:numCache>
                <c:formatCode>General</c:formatCode>
                <c:ptCount val="5"/>
                <c:pt idx="0">
                  <c:v>86.4</c:v>
                </c:pt>
                <c:pt idx="1">
                  <c:v>84.7</c:v>
                </c:pt>
                <c:pt idx="2">
                  <c:v>79.5</c:v>
                </c:pt>
                <c:pt idx="3">
                  <c:v>45.7</c:v>
                </c:pt>
                <c:pt idx="4">
                  <c:v>36.700000000000003</c:v>
                </c:pt>
              </c:numCache>
            </c:numRef>
          </c:val>
        </c:ser>
        <c:ser>
          <c:idx val="2"/>
          <c:order val="2"/>
          <c:tx>
            <c:strRef>
              <c:f>Лист3!$A$6</c:f>
              <c:strCache>
                <c:ptCount val="1"/>
                <c:pt idx="0">
                  <c:v>торговый баланс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dLblPos val="inBase"/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Лист3!$B$6:$F$6</c:f>
              <c:numCache>
                <c:formatCode>General</c:formatCode>
                <c:ptCount val="5"/>
                <c:pt idx="0">
                  <c:v>40.000000000000007</c:v>
                </c:pt>
                <c:pt idx="1">
                  <c:v>35.900000000000006</c:v>
                </c:pt>
                <c:pt idx="2">
                  <c:v>38.200000000000003</c:v>
                </c:pt>
                <c:pt idx="3">
                  <c:v>15.100000000000001</c:v>
                </c:pt>
                <c:pt idx="4">
                  <c:v>11.500000000000004</c:v>
                </c:pt>
              </c:numCache>
            </c:numRef>
          </c:val>
        </c:ser>
        <c:ser>
          <c:idx val="3"/>
          <c:order val="3"/>
          <c:tx>
            <c:strRef>
              <c:f>Лист3!$A$7</c:f>
              <c:strCache>
                <c:ptCount val="1"/>
                <c:pt idx="0">
                  <c:v>импорт товаров</c:v>
                </c:pt>
              </c:strCache>
            </c:strRef>
          </c:tx>
          <c:dLbls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Лист3!$B$7:$F$7</c:f>
              <c:numCache>
                <c:formatCode>General</c:formatCode>
                <c:ptCount val="5"/>
                <c:pt idx="0">
                  <c:v>-46.4</c:v>
                </c:pt>
                <c:pt idx="1">
                  <c:v>-48.8</c:v>
                </c:pt>
                <c:pt idx="2">
                  <c:v>-41.3</c:v>
                </c:pt>
                <c:pt idx="3">
                  <c:v>-30.6</c:v>
                </c:pt>
                <c:pt idx="4">
                  <c:v>-25.2</c:v>
                </c:pt>
              </c:numCache>
            </c:numRef>
          </c:val>
        </c:ser>
        <c:axId val="118528640"/>
        <c:axId val="118538624"/>
      </c:barChart>
      <c:lineChart>
        <c:grouping val="standard"/>
        <c:ser>
          <c:idx val="0"/>
          <c:order val="0"/>
          <c:tx>
            <c:strRef>
              <c:f>Лист3!$A$4</c:f>
              <c:strCache>
                <c:ptCount val="1"/>
                <c:pt idx="0">
                  <c:v>нефть марки брент, $/барр. (правая ось)</c:v>
                </c:pt>
              </c:strCache>
            </c:strRef>
          </c:tx>
          <c:dLbls>
            <c:dLblPos val="t"/>
            <c:showVal val="1"/>
          </c:dLbls>
          <c:cat>
            <c:numRef>
              <c:f>Лист3!$B$3:$F$3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Лист3!$B$4:$F$4</c:f>
              <c:numCache>
                <c:formatCode>0.0</c:formatCode>
                <c:ptCount val="5"/>
                <c:pt idx="0">
                  <c:v>111.96555833960723</c:v>
                </c:pt>
                <c:pt idx="1">
                  <c:v>108.85637454514084</c:v>
                </c:pt>
                <c:pt idx="2">
                  <c:v>98.937500000000028</c:v>
                </c:pt>
                <c:pt idx="3">
                  <c:v>52.37</c:v>
                </c:pt>
                <c:pt idx="4">
                  <c:v>44.05</c:v>
                </c:pt>
              </c:numCache>
            </c:numRef>
          </c:val>
        </c:ser>
        <c:marker val="1"/>
        <c:axId val="118541696"/>
        <c:axId val="118540160"/>
      </c:lineChart>
      <c:catAx>
        <c:axId val="118528640"/>
        <c:scaling>
          <c:orientation val="minMax"/>
        </c:scaling>
        <c:axPos val="b"/>
        <c:numFmt formatCode="General" sourceLinked="1"/>
        <c:tickLblPos val="nextTo"/>
        <c:crossAx val="118538624"/>
        <c:crosses val="autoZero"/>
        <c:auto val="1"/>
        <c:lblAlgn val="ctr"/>
        <c:lblOffset val="100"/>
      </c:catAx>
      <c:valAx>
        <c:axId val="118538624"/>
        <c:scaling>
          <c:orientation val="minMax"/>
          <c:min val="-50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118528640"/>
        <c:crosses val="autoZero"/>
        <c:crossBetween val="between"/>
      </c:valAx>
      <c:valAx>
        <c:axId val="118540160"/>
        <c:scaling>
          <c:orientation val="minMax"/>
          <c:min val="-100"/>
        </c:scaling>
        <c:axPos val="r"/>
        <c:numFmt formatCode="0.0" sourceLinked="1"/>
        <c:tickLblPos val="nextTo"/>
        <c:crossAx val="118541696"/>
        <c:crosses val="max"/>
        <c:crossBetween val="between"/>
      </c:valAx>
      <c:catAx>
        <c:axId val="118541696"/>
        <c:scaling>
          <c:orientation val="minMax"/>
        </c:scaling>
        <c:delete val="1"/>
        <c:axPos val="b"/>
        <c:numFmt formatCode="General" sourceLinked="1"/>
        <c:tickLblPos val="none"/>
        <c:crossAx val="118540160"/>
        <c:crossesAt val="0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4.9304320703378812E-2"/>
          <c:y val="0.74908941978185262"/>
          <c:w val="0.90410527915821481"/>
          <c:h val="0.2231328995937977"/>
        </c:manualLayout>
      </c:layout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6.9319522979090734E-2"/>
          <c:y val="1.6024766487794526E-2"/>
          <c:w val="0.86059648487901763"/>
          <c:h val="0.6043332396252783"/>
        </c:manualLayout>
      </c:layout>
      <c:barChart>
        <c:barDir val="col"/>
        <c:grouping val="stacked"/>
        <c:ser>
          <c:idx val="1"/>
          <c:order val="1"/>
          <c:tx>
            <c:strRef>
              <c:f>'2016'!$B$5</c:f>
              <c:strCache>
                <c:ptCount val="1"/>
                <c:pt idx="0">
                  <c:v>топливно-энергетические товары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'2016'!$C$5:$E$5</c:f>
              <c:numCache>
                <c:formatCode>General</c:formatCode>
                <c:ptCount val="3"/>
                <c:pt idx="0">
                  <c:v>76.400000000000006</c:v>
                </c:pt>
                <c:pt idx="1">
                  <c:v>67.7</c:v>
                </c:pt>
                <c:pt idx="2">
                  <c:v>60.7</c:v>
                </c:pt>
              </c:numCache>
            </c:numRef>
          </c:val>
        </c:ser>
        <c:ser>
          <c:idx val="2"/>
          <c:order val="2"/>
          <c:tx>
            <c:strRef>
              <c:f>'2016'!$B$6</c:f>
              <c:strCache>
                <c:ptCount val="1"/>
                <c:pt idx="0">
                  <c:v>металлы и изделия из них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'2016'!$C$6:$E$6</c:f>
              <c:numCache>
                <c:formatCode>General</c:formatCode>
                <c:ptCount val="3"/>
                <c:pt idx="0">
                  <c:v>8.5</c:v>
                </c:pt>
                <c:pt idx="1">
                  <c:v>13.1</c:v>
                </c:pt>
                <c:pt idx="2">
                  <c:v>16.7</c:v>
                </c:pt>
              </c:numCache>
            </c:numRef>
          </c:val>
        </c:ser>
        <c:ser>
          <c:idx val="3"/>
          <c:order val="3"/>
          <c:tx>
            <c:strRef>
              <c:f>'2016'!$B$7</c:f>
              <c:strCache>
                <c:ptCount val="1"/>
                <c:pt idx="0">
                  <c:v>продукция химической промышленности (включая каучуки и пластмассы)</c:v>
                </c:pt>
              </c:strCache>
            </c:strRef>
          </c:tx>
          <c:spPr>
            <a:ln w="25400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'2016'!$C$7:$E$7</c:f>
              <c:numCache>
                <c:formatCode>General</c:formatCode>
                <c:ptCount val="3"/>
                <c:pt idx="0">
                  <c:v>4</c:v>
                </c:pt>
                <c:pt idx="1">
                  <c:v>7.3</c:v>
                </c:pt>
                <c:pt idx="2">
                  <c:v>7.2</c:v>
                </c:pt>
              </c:numCache>
            </c:numRef>
          </c:val>
        </c:ser>
        <c:ser>
          <c:idx val="4"/>
          <c:order val="4"/>
          <c:tx>
            <c:strRef>
              <c:f>'2016'!$B$8</c:f>
              <c:strCache>
                <c:ptCount val="1"/>
                <c:pt idx="0">
                  <c:v>продукты животного и растительного происхождения, готовые продовольственные товары</c:v>
                </c:pt>
              </c:strCache>
            </c:strRef>
          </c:tx>
          <c:spPr>
            <a:ln w="25400">
              <a:noFill/>
            </a:ln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'2016'!$C$8:$E$8</c:f>
              <c:numCache>
                <c:formatCode>General</c:formatCode>
                <c:ptCount val="3"/>
                <c:pt idx="0">
                  <c:v>3.3</c:v>
                </c:pt>
                <c:pt idx="1">
                  <c:v>4.5999999999999996</c:v>
                </c:pt>
                <c:pt idx="2">
                  <c:v>5.8</c:v>
                </c:pt>
              </c:numCache>
            </c:numRef>
          </c:val>
        </c:ser>
        <c:ser>
          <c:idx val="5"/>
          <c:order val="5"/>
          <c:tx>
            <c:strRef>
              <c:f>'2016'!$B$9</c:f>
              <c:strCache>
                <c:ptCount val="1"/>
                <c:pt idx="0">
                  <c:v>прочие</c:v>
                </c:pt>
              </c:strCache>
            </c:strRef>
          </c:tx>
          <c:dLbls>
            <c:dLblPos val="ctr"/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'2016'!$C$9:$E$9</c:f>
              <c:numCache>
                <c:formatCode>General</c:formatCode>
                <c:ptCount val="3"/>
                <c:pt idx="0">
                  <c:v>7.7999999999999954</c:v>
                </c:pt>
                <c:pt idx="1">
                  <c:v>7.2999999999999954</c:v>
                </c:pt>
                <c:pt idx="2">
                  <c:v>9.6000000000000014</c:v>
                </c:pt>
              </c:numCache>
            </c:numRef>
          </c:val>
        </c:ser>
        <c:overlap val="100"/>
        <c:axId val="118673408"/>
        <c:axId val="118674944"/>
      </c:barChart>
      <c:lineChart>
        <c:grouping val="standard"/>
        <c:ser>
          <c:idx val="0"/>
          <c:order val="0"/>
          <c:tx>
            <c:strRef>
              <c:f>'2016'!$B$4</c:f>
              <c:strCache>
                <c:ptCount val="1"/>
                <c:pt idx="0">
                  <c:v>объем экспорта несырьевых товаров к уровню 2012 года, % (правая ось)</c:v>
                </c:pt>
              </c:strCache>
            </c:strRef>
          </c:tx>
          <c:spPr>
            <a:ln w="38100"/>
          </c:spPr>
          <c:dLbls>
            <c:dLbl>
              <c:idx val="0"/>
              <c:layout>
                <c:manualLayout>
                  <c:x val="1.1471173482982475E-2"/>
                  <c:y val="-1.6797075457224329E-2"/>
                </c:manualLayout>
              </c:layout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4.9804155358399327E-2"/>
                  <c:y val="4.1610761197473783E-2"/>
                </c:manualLayout>
              </c:layout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2.7295247617989564E-2"/>
                  <c:y val="-1.8089158184703125E-2"/>
                </c:manualLayout>
              </c:layout>
              <c:spPr>
                <a:ln>
                  <a:solidFill>
                    <a:schemeClr val="accent6">
                      <a:lumMod val="75000"/>
                    </a:schemeClr>
                  </a:solidFill>
                </a:ln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ln>
                <a:solidFill>
                  <a:schemeClr val="accent6">
                    <a:lumMod val="75000"/>
                  </a:schemeClr>
                </a:solidFill>
              </a:ln>
            </c:spPr>
            <c:showVal val="1"/>
          </c:dLbls>
          <c:cat>
            <c:numRef>
              <c:f>'2016'!$C$3:$E$3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'2016'!$C$4:$E$4</c:f>
              <c:numCache>
                <c:formatCode>General</c:formatCode>
                <c:ptCount val="3"/>
                <c:pt idx="0">
                  <c:v>86.6</c:v>
                </c:pt>
                <c:pt idx="1">
                  <c:v>65.8</c:v>
                </c:pt>
                <c:pt idx="2">
                  <c:v>59.9</c:v>
                </c:pt>
              </c:numCache>
            </c:numRef>
          </c:val>
        </c:ser>
        <c:marker val="1"/>
        <c:axId val="118682368"/>
        <c:axId val="118676480"/>
      </c:lineChart>
      <c:catAx>
        <c:axId val="118673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8674944"/>
        <c:crosses val="autoZero"/>
        <c:auto val="1"/>
        <c:lblAlgn val="ctr"/>
        <c:lblOffset val="100"/>
      </c:catAx>
      <c:valAx>
        <c:axId val="11867494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118673408"/>
        <c:crosses val="autoZero"/>
        <c:crossBetween val="between"/>
      </c:valAx>
      <c:valAx>
        <c:axId val="118676480"/>
        <c:scaling>
          <c:orientation val="minMax"/>
          <c:min val="40"/>
        </c:scaling>
        <c:axPos val="r"/>
        <c:numFmt formatCode="General" sourceLinked="1"/>
        <c:tickLblPos val="nextTo"/>
        <c:crossAx val="118682368"/>
        <c:crosses val="max"/>
        <c:crossBetween val="between"/>
      </c:valAx>
      <c:catAx>
        <c:axId val="118682368"/>
        <c:scaling>
          <c:orientation val="minMax"/>
        </c:scaling>
        <c:delete val="1"/>
        <c:axPos val="b"/>
        <c:numFmt formatCode="General" sourceLinked="1"/>
        <c:tickLblPos val="none"/>
        <c:crossAx val="118676480"/>
        <c:crosses val="autoZero"/>
        <c:auto val="1"/>
        <c:lblAlgn val="ctr"/>
        <c:lblOffset val="100"/>
      </c:catAx>
    </c:plotArea>
    <c:legend>
      <c:legendPos val="b"/>
      <c:layout>
        <c:manualLayout>
          <c:xMode val="edge"/>
          <c:yMode val="edge"/>
          <c:x val="2.8096850624958071E-2"/>
          <c:y val="0.66757148066169303"/>
          <c:w val="0.89273097818614211"/>
          <c:h val="0.33240929070559122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2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sz="1200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внесенных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изменений в постановление Правительства РК "О реализации Закона РК</a:t>
            </a:r>
          </a:p>
          <a:p>
            <a:pPr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"О республиканском бюджете на 2016-2018 годы"</a:t>
            </a:r>
          </a:p>
        </c:rich>
      </c:tx>
      <c:layout>
        <c:manualLayout>
          <c:xMode val="edge"/>
          <c:yMode val="edge"/>
          <c:x val="9.6245694922786354E-2"/>
          <c:y val="4.6399122827284506E-2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внесенных изменений в постановление Правительства РК "О реализации Закона РК "О Республиканском бюджете на 2016-2018 годы"</c:v>
                </c:pt>
              </c:strCache>
            </c:strRef>
          </c:tx>
          <c:dLbls>
            <c:dLbl>
              <c:idx val="6"/>
              <c:layout/>
              <c:tx>
                <c:rich>
                  <a:bodyPr/>
                  <a:lstStyle/>
                  <a:p>
                    <a:pPr>
                      <a:defRPr sz="1200" b="1">
                        <a:solidFill>
                          <a:sysClr val="windowText" lastClr="000000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>
                        <a:solidFill>
                          <a:sysClr val="windowText" lastClr="000000"/>
                        </a:solidFill>
                      </a:rPr>
                      <a:t>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t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 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52-42F2-A697-82C6B0374852}"/>
            </c:ext>
          </c:extLst>
        </c:ser>
        <c:dLbls>
          <c:showVal val="1"/>
        </c:dLbls>
        <c:marker val="1"/>
        <c:axId val="131729280"/>
        <c:axId val="131730816"/>
      </c:lineChart>
      <c:catAx>
        <c:axId val="1317292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730816"/>
        <c:crosses val="autoZero"/>
        <c:auto val="1"/>
        <c:lblAlgn val="ctr"/>
        <c:lblOffset val="100"/>
      </c:catAx>
      <c:valAx>
        <c:axId val="131730816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tickLblPos val="none"/>
        <c:crossAx val="131729280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34758889267351"/>
          <c:y val="9.5434687556262707E-2"/>
          <c:w val="0.85664232062525369"/>
          <c:h val="0.61984046207943133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</c:v>
                </c:pt>
              </c:strCache>
            </c:strRef>
          </c:tx>
          <c:marker>
            <c:symbol val="circle"/>
            <c:size val="7"/>
            <c:spPr>
              <a:solidFill>
                <a:sysClr val="window" lastClr="FFFFFF">
                  <a:lumMod val="95000"/>
                </a:sysClr>
              </a:solidFill>
            </c:spPr>
          </c:marker>
          <c:dPt>
            <c:idx val="0"/>
            <c:marker>
              <c:spPr>
                <a:solidFill>
                  <a:srgbClr val="FF000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0-6690-4D29-9CF8-6FFD0F4D3ACE}"/>
              </c:ext>
            </c:extLst>
          </c:dPt>
          <c:dPt>
            <c:idx val="11"/>
            <c:marker>
              <c:spPr>
                <a:solidFill>
                  <a:srgbClr val="00B05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1-6690-4D29-9CF8-6FFD0F4D3ACE}"/>
              </c:ext>
            </c:extLst>
          </c:dPt>
          <c:dPt>
            <c:idx val="21"/>
            <c:marker>
              <c:spPr>
                <a:solidFill>
                  <a:srgbClr val="FF0000"/>
                </a:solidFill>
              </c:spPr>
            </c:marker>
            <c:extLst xmlns:c16r2="http://schemas.microsoft.com/office/drawing/2015/06/chart">
              <c:ext xmlns:c16="http://schemas.microsoft.com/office/drawing/2014/chart" uri="{C3380CC4-5D6E-409C-BE32-E72D297353CC}">
                <c16:uniqueId val="{00000002-6690-4D29-9CF8-6FFD0F4D3ACE}"/>
              </c:ext>
            </c:extLst>
          </c:dPt>
          <c:dLbls>
            <c:dLbl>
              <c:idx val="0"/>
              <c:layout>
                <c:manualLayout>
                  <c:x val="-5.5097135048560644E-3"/>
                  <c:y val="2.7303149606299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  <c:dLblPos val="r"/>
              <c:showVal val="1"/>
            </c:dLbl>
            <c:dLbl>
              <c:idx val="2"/>
              <c:layout>
                <c:manualLayout>
                  <c:x val="-1.0667497518196904E-2"/>
                  <c:y val="5.677646661229227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2089830520623157E-2"/>
                  <c:y val="-7.1646493582178353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 val="-3.0580159552164456E-2"/>
                  <c:y val="6.6915121364487365E-2"/>
                </c:manualLayout>
              </c:layout>
              <c:dLblPos val="r"/>
              <c:showVal val="1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ru-RU"/>
                </a:p>
              </c:txPr>
            </c:dLbl>
            <c:dLbl>
              <c:idx val="11"/>
              <c:layout>
                <c:manualLayout>
                  <c:x val="-2.4842852331894875E-2"/>
                  <c:y val="5.2371797074660019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2800" dirty="0">
                        <a:solidFill>
                          <a:srgbClr val="00B050"/>
                        </a:solidFill>
                      </a:rPr>
                      <a:t>85,3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</c:dLbl>
            <c:dLbl>
              <c:idx val="14"/>
              <c:layout>
                <c:manualLayout>
                  <c:x val="-2.2046161537606943E-2"/>
                  <c:y val="-4.4610080909658227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7.8228315133443953E-3"/>
                  <c:y val="3.6499157107902178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9.1716444789929404E-3"/>
                  <c:y val="3.2043541278336148E-2"/>
                </c:manualLayout>
              </c:layout>
              <c:dLblPos val="r"/>
              <c:showVal val="1"/>
            </c:dLbl>
            <c:dLbl>
              <c:idx val="20"/>
              <c:layout>
                <c:manualLayout>
                  <c:x val="-5.7604486598263394E-2"/>
                  <c:y val="-6.8266941998113312E-2"/>
                </c:manualLayout>
              </c:layout>
              <c:dLblPos val="r"/>
              <c:showVal val="1"/>
            </c:dLbl>
            <c:dLbl>
              <c:idx val="21"/>
              <c:layout>
                <c:manualLayout>
                  <c:x val="0"/>
                  <c:y val="-5.692891350806217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2400" dirty="0">
                        <a:solidFill>
                          <a:srgbClr val="C00000"/>
                        </a:solidFill>
                      </a:rPr>
                      <a:t>183,5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Лист1!$A$2:$A$23</c:f>
              <c:strCache>
                <c:ptCount val="22"/>
                <c:pt idx="1">
                  <c:v>на 01.01.2015 г</c:v>
                </c:pt>
                <c:pt idx="2">
                  <c:v>на 01.04.</c:v>
                </c:pt>
                <c:pt idx="3">
                  <c:v>на 01.05.</c:v>
                </c:pt>
                <c:pt idx="4">
                  <c:v>на 01.06.</c:v>
                </c:pt>
                <c:pt idx="5">
                  <c:v>на 01.07.</c:v>
                </c:pt>
                <c:pt idx="6">
                  <c:v>на 01.08.</c:v>
                </c:pt>
                <c:pt idx="7">
                  <c:v>на 01.09.</c:v>
                </c:pt>
                <c:pt idx="8">
                  <c:v>на 01.10.</c:v>
                </c:pt>
                <c:pt idx="9">
                  <c:v>на 01.11.</c:v>
                </c:pt>
                <c:pt idx="10">
                  <c:v>на 01.12.</c:v>
                </c:pt>
                <c:pt idx="11">
                  <c:v>на 01.01.2016 г.</c:v>
                </c:pt>
                <c:pt idx="12">
                  <c:v>на 01.04.</c:v>
                </c:pt>
                <c:pt idx="13">
                  <c:v>на 01.05.</c:v>
                </c:pt>
                <c:pt idx="14">
                  <c:v>на 01.06.</c:v>
                </c:pt>
                <c:pt idx="15">
                  <c:v>на 01.07.</c:v>
                </c:pt>
                <c:pt idx="16">
                  <c:v>на 01.08.</c:v>
                </c:pt>
                <c:pt idx="17">
                  <c:v>на 01.09.</c:v>
                </c:pt>
                <c:pt idx="18">
                  <c:v>на 01.10.</c:v>
                </c:pt>
                <c:pt idx="19">
                  <c:v>на 01.11.</c:v>
                </c:pt>
                <c:pt idx="20">
                  <c:v>на 01.12.</c:v>
                </c:pt>
                <c:pt idx="21">
                  <c:v>на 01.01.2017 г.</c:v>
                </c:pt>
              </c:strCache>
            </c:strRef>
          </c:cat>
          <c:val>
            <c:numRef>
              <c:f>Лист1!$B$2:$B$23</c:f>
              <c:numCache>
                <c:formatCode>#,##0.0</c:formatCode>
                <c:ptCount val="22"/>
                <c:pt idx="1">
                  <c:v>117.5</c:v>
                </c:pt>
                <c:pt idx="2">
                  <c:v>135.69999999999999</c:v>
                </c:pt>
                <c:pt idx="3">
                  <c:v>146</c:v>
                </c:pt>
                <c:pt idx="4">
                  <c:v>151.80000000000001</c:v>
                </c:pt>
                <c:pt idx="5">
                  <c:v>108.7</c:v>
                </c:pt>
                <c:pt idx="6">
                  <c:v>108</c:v>
                </c:pt>
                <c:pt idx="7">
                  <c:v>134.4</c:v>
                </c:pt>
                <c:pt idx="8">
                  <c:v>94.9</c:v>
                </c:pt>
                <c:pt idx="9">
                  <c:v>122.4</c:v>
                </c:pt>
                <c:pt idx="10">
                  <c:v>143.5</c:v>
                </c:pt>
                <c:pt idx="11" formatCode="General">
                  <c:v>85.3</c:v>
                </c:pt>
                <c:pt idx="12" formatCode="General">
                  <c:v>133.5</c:v>
                </c:pt>
                <c:pt idx="13" formatCode="General">
                  <c:v>176.8</c:v>
                </c:pt>
                <c:pt idx="14" formatCode="General">
                  <c:v>193.2</c:v>
                </c:pt>
                <c:pt idx="15" formatCode="General">
                  <c:v>144.4</c:v>
                </c:pt>
                <c:pt idx="16" formatCode="General">
                  <c:v>172.9</c:v>
                </c:pt>
                <c:pt idx="17" formatCode="General">
                  <c:v>206.9</c:v>
                </c:pt>
                <c:pt idx="18" formatCode="General">
                  <c:v>156</c:v>
                </c:pt>
                <c:pt idx="19" formatCode="General">
                  <c:v>181.9</c:v>
                </c:pt>
                <c:pt idx="20" formatCode="General">
                  <c:v>196.9</c:v>
                </c:pt>
                <c:pt idx="21" formatCode="General">
                  <c:v>183.5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690-4D29-9CF8-6FFD0F4D3ACE}"/>
            </c:ext>
          </c:extLst>
        </c:ser>
        <c:marker val="1"/>
        <c:axId val="132524288"/>
        <c:axId val="132546560"/>
      </c:lineChart>
      <c:dateAx>
        <c:axId val="13252428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32546560"/>
        <c:crosses val="autoZero"/>
        <c:lblOffset val="50"/>
        <c:baseTimeUnit val="days"/>
      </c:dateAx>
      <c:valAx>
        <c:axId val="132546560"/>
        <c:scaling>
          <c:orientation val="minMax"/>
          <c:max val="250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32524288"/>
        <c:crossesAt val="1"/>
        <c:crossBetween val="midCat"/>
      </c:valAx>
      <c:spPr>
        <a:noFill/>
        <a:ln w="25400">
          <a:noFill/>
        </a:ln>
      </c:spPr>
    </c:plotArea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081271506923803E-2"/>
          <c:y val="3.9162542959707572E-2"/>
          <c:w val="0.88037566805272338"/>
          <c:h val="0.6305301412086266"/>
        </c:manualLayout>
      </c:layout>
      <c:barChart>
        <c:barDir val="col"/>
        <c:grouping val="clustered"/>
        <c:ser>
          <c:idx val="0"/>
          <c:order val="0"/>
          <c:tx>
            <c:strRef>
              <c:f>Лист5!$A$3</c:f>
              <c:strCache>
                <c:ptCount val="1"/>
                <c:pt idx="0">
                  <c:v>внутренние государственные займы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Лист5!$B$2:$D$2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Лист5!$B$3:$D$3</c:f>
              <c:numCache>
                <c:formatCode>General</c:formatCode>
                <c:ptCount val="3"/>
                <c:pt idx="0">
                  <c:v>827.5</c:v>
                </c:pt>
                <c:pt idx="1">
                  <c:v>419.6</c:v>
                </c:pt>
                <c:pt idx="2">
                  <c:v>180</c:v>
                </c:pt>
              </c:numCache>
            </c:numRef>
          </c:val>
        </c:ser>
        <c:ser>
          <c:idx val="1"/>
          <c:order val="1"/>
          <c:tx>
            <c:strRef>
              <c:f>Лист5!$A$4</c:f>
              <c:strCache>
                <c:ptCount val="1"/>
                <c:pt idx="0">
                  <c:v>внешние государственные займы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Лист5!$B$2:$D$2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Лист5!$B$4:$D$4</c:f>
              <c:numCache>
                <c:formatCode>General</c:formatCode>
                <c:ptCount val="3"/>
                <c:pt idx="0">
                  <c:v>538.79999999999995</c:v>
                </c:pt>
                <c:pt idx="1">
                  <c:v>1059.9000000000001</c:v>
                </c:pt>
                <c:pt idx="2">
                  <c:v>836.4</c:v>
                </c:pt>
              </c:numCache>
            </c:numRef>
          </c:val>
        </c:ser>
        <c:ser>
          <c:idx val="2"/>
          <c:order val="2"/>
          <c:tx>
            <c:strRef>
              <c:f>Лист5!$A$5</c:f>
              <c:strCache>
                <c:ptCount val="1"/>
                <c:pt idx="0">
                  <c:v>остатки бюджетных средств на конец отчетного года</c:v>
                </c:pt>
              </c:strCache>
            </c:strRef>
          </c:tx>
          <c:dLbls>
            <c:dLbl>
              <c:idx val="2"/>
              <c:layout>
                <c:manualLayout>
                  <c:x val="2.3076356001981088E-2"/>
                  <c:y val="-2.8912998737845156E-3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Лист5!$B$2:$D$2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Лист5!$B$5:$D$5</c:f>
              <c:numCache>
                <c:formatCode>General</c:formatCode>
                <c:ptCount val="3"/>
                <c:pt idx="0">
                  <c:v>3</c:v>
                </c:pt>
                <c:pt idx="1">
                  <c:v>264.39999999999986</c:v>
                </c:pt>
                <c:pt idx="2">
                  <c:v>158.4</c:v>
                </c:pt>
              </c:numCache>
            </c:numRef>
          </c:val>
        </c:ser>
        <c:axId val="133133440"/>
        <c:axId val="133149056"/>
      </c:barChart>
      <c:catAx>
        <c:axId val="133133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33149056"/>
        <c:crosses val="autoZero"/>
        <c:auto val="1"/>
        <c:lblAlgn val="ctr"/>
        <c:lblOffset val="100"/>
      </c:catAx>
      <c:valAx>
        <c:axId val="133149056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crossAx val="133133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0340912188268265E-2"/>
          <c:y val="0.79706980077530554"/>
          <c:w val="0.6124325074845437"/>
          <c:h val="0.16055830382114922"/>
        </c:manualLayout>
      </c:layout>
      <c:txPr>
        <a:bodyPr/>
        <a:lstStyle/>
        <a:p>
          <a:pPr>
            <a:defRPr b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1.2997937220741537E-2"/>
          <c:y val="0.11459739992650717"/>
          <c:w val="0.80011253154420892"/>
          <c:h val="0.6877929437003986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трансферты на развитие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616.6</c:v>
                </c:pt>
                <c:pt idx="1">
                  <c:v>422</c:v>
                </c:pt>
                <c:pt idx="2">
                  <c:v>414.4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FA-4947-B1A6-70BD0F15815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текущие трансферты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/>
                      <a:t>1 116,3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FA-4947-B1A6-70BD0F158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572.70000000000005</c:v>
                </c:pt>
                <c:pt idx="1">
                  <c:v>589.6</c:v>
                </c:pt>
                <c:pt idx="2">
                  <c:v>1116.3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3FA-4947-B1A6-70BD0F15815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978.1</c:v>
                </c:pt>
                <c:pt idx="1">
                  <c:v>904.3</c:v>
                </c:pt>
                <c:pt idx="2">
                  <c:v>836.9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FA-4947-B1A6-70BD0F158152}"/>
            </c:ext>
          </c:extLst>
        </c:ser>
        <c:axId val="139844992"/>
        <c:axId val="139850880"/>
      </c:barChart>
      <c:catAx>
        <c:axId val="139844992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9850880"/>
        <c:crosses val="autoZero"/>
        <c:auto val="1"/>
        <c:lblAlgn val="ctr"/>
        <c:lblOffset val="100"/>
      </c:catAx>
      <c:valAx>
        <c:axId val="1398508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39844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3359459668896722"/>
          <c:y val="0.83706099648762267"/>
          <c:w val="0.55100868476883169"/>
          <c:h val="0.1629390741898099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4756B-F977-4ED7-80A5-DD1D26F05E40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E003-7F74-4783-9B2C-FDCA811DB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0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886" indent="-28880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209" indent="-23104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293" indent="-23104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9377" indent="-23104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1462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3545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629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7713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57D73-9277-4E91-81D7-C110668395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76849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E003-7F74-4783-9B2C-FDCA811DBB2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76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1E003-7F74-4783-9B2C-FDCA811DBB2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392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0886" indent="-28880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55209" indent="-231042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17293" indent="-231042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79377" indent="-231042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41462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3545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629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7713" indent="-23104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357D73-9277-4E91-81D7-C110668395C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476849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25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80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68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31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6495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06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84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188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166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464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92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D146D-9674-4D6F-AE0C-FE29915F293F}" type="datetimeFigureOut">
              <a:rPr lang="ru-RU" smtClean="0"/>
              <a:pPr/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B675-0102-4543-8D91-A1A785B513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287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779912" y="6274985"/>
            <a:ext cx="3352800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Астана,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267744" y="2022346"/>
            <a:ext cx="6535691" cy="21987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Заключение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Счетного комитета по контролю за исполнением республиканского бюджета к Отчету Правительства Республики Казахстан об исполнении республиканского бюджета за 2016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8807"/>
            <a:ext cx="2123728" cy="6866807"/>
          </a:xfrm>
          <a:prstGeom prst="rect">
            <a:avLst/>
          </a:prstGeom>
          <a:gradFill>
            <a:gsLst>
              <a:gs pos="0">
                <a:schemeClr val="tx2"/>
              </a:gs>
              <a:gs pos="5500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encrypted-tbn0.gstatic.com/images?q=tbn:ANd9GcRRb-d17KQy03pYWKeldkfyhSdTXnPuWZ_gK40KTqzaVKUXro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" y="142876"/>
            <a:ext cx="1850777" cy="18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75658" y="142875"/>
            <a:ext cx="6227777" cy="14139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2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321"/>
            <a:ext cx="9144000" cy="648071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ИСПОЛЬЗОВАНИЕ СРЕДСТВ РЕСПУБЛИКАНСКОГО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БЮДЖЕТА ЦЕНТРАЛЬНЫМИ ГОСУДАРСТВЕННЫМИ ОРГАНАМИ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9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62751880"/>
              </p:ext>
            </p:extLst>
          </p:nvPr>
        </p:nvGraphicFramePr>
        <p:xfrm>
          <a:off x="2411760" y="1818323"/>
          <a:ext cx="6732240" cy="5758688"/>
        </p:xfrm>
        <a:graphic>
          <a:graphicData uri="http://schemas.openxmlformats.org/drawingml/2006/table">
            <a:tbl>
              <a:tblPr/>
              <a:tblGrid>
                <a:gridCol w="6732240"/>
              </a:tblGrid>
              <a:tr h="3948455">
                <a:tc>
                  <a:txBody>
                    <a:bodyPr/>
                    <a:lstStyle/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1" dirty="0" smtClean="0">
                        <a:solidFill>
                          <a:srgbClr val="17365D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r>
                        <a:rPr lang="ru-RU" sz="16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неосвоение</a:t>
                      </a:r>
                      <a:r>
                        <a:rPr lang="ru-RU" sz="1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средств республиканского бюджета</a:t>
                      </a: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800" b="0" baseline="0" dirty="0" smtClean="0">
                        <a:solidFill>
                          <a:srgbClr val="17365D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возврат неиспользованных (недоиспользованных) целевых трансфертов, разрешенных к доиспользованию по решению Правительства и не разрешенных к доиспользованию в 2017 году, а также использованных не по целевому назначению</a:t>
                      </a: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сумма неиспользованных бюджетных кредитов</a:t>
                      </a: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нарушения, установленные органами государственного аудита, допущенные при использовании средств республиканского бюджета 2016 года</a:t>
                      </a:r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21590" lvl="0" indent="0" algn="just">
                        <a:spcAft>
                          <a:spcPts val="0"/>
                        </a:spcAft>
                        <a:buSzPts val="1800"/>
                        <a:buFont typeface="Wingdings"/>
                        <a:buNone/>
                        <a:tabLst>
                          <a:tab pos="990600" algn="l"/>
                        </a:tabLst>
                      </a:pPr>
                      <a:r>
                        <a:rPr lang="ru-RU" sz="1600" b="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остатки средств, выделенных в 2016 году квазигосударственному сектору на формирование и увеличение уставного капитала и выполнение государственного задания</a:t>
                      </a:r>
                      <a:endParaRPr lang="ru-RU" sz="1600" b="0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endParaRPr lang="ru-RU" sz="16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Волна 6"/>
          <p:cNvSpPr/>
          <p:nvPr/>
        </p:nvSpPr>
        <p:spPr>
          <a:xfrm>
            <a:off x="323528" y="1772816"/>
            <a:ext cx="1925401" cy="725993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36 млрд. тенге</a:t>
            </a:r>
            <a:endParaRPr lang="ru-RU" sz="16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Поле 13"/>
          <p:cNvSpPr txBox="1"/>
          <p:nvPr/>
        </p:nvSpPr>
        <p:spPr>
          <a:xfrm>
            <a:off x="5210199" y="1185173"/>
            <a:ext cx="3600401" cy="57606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Неэффективно использовано                      267,9 млрд. тенге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364047" y="3645024"/>
            <a:ext cx="1925401" cy="798001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1,6 млрд. тенге</a:t>
            </a:r>
          </a:p>
        </p:txBody>
      </p:sp>
      <p:sp>
        <p:nvSpPr>
          <p:cNvPr id="11" name="Волна 10"/>
          <p:cNvSpPr/>
          <p:nvPr/>
        </p:nvSpPr>
        <p:spPr>
          <a:xfrm>
            <a:off x="364046" y="2636912"/>
            <a:ext cx="1925401" cy="798001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14,5 млрд. тенге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379480" y="4630315"/>
            <a:ext cx="1925401" cy="798001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189,8 млрд. тенге</a:t>
            </a:r>
          </a:p>
        </p:txBody>
      </p:sp>
      <p:sp>
        <p:nvSpPr>
          <p:cNvPr id="13" name="Волна 12"/>
          <p:cNvSpPr/>
          <p:nvPr/>
        </p:nvSpPr>
        <p:spPr>
          <a:xfrm>
            <a:off x="379480" y="5580716"/>
            <a:ext cx="1925401" cy="798001"/>
          </a:xfrm>
          <a:prstGeom prst="wav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</a:rPr>
              <a:t>26 млрд. тенге</a:t>
            </a:r>
          </a:p>
        </p:txBody>
      </p:sp>
    </p:spTree>
    <p:extLst>
      <p:ext uri="{BB962C8B-B14F-4D97-AF65-F5344CB8AC3E}">
        <p14:creationId xmlns="" xmlns:p14="http://schemas.microsoft.com/office/powerpoint/2010/main" val="11938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10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540728"/>
            <a:ext cx="8178941" cy="698846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Недостижение показателей прямых и конечных результатов бюджетных программ при полном освоении бюджетных средств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1" y="2564904"/>
            <a:ext cx="8143090" cy="698846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Значительное превышение фактически достигнутых показателей над плановыми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2" y="3501008"/>
            <a:ext cx="8143088" cy="842862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Констатация факта достижения показателей по распределяемым бюджетным программам при перечислении средств местным исполнительным органам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2" y="4581128"/>
            <a:ext cx="8143088" cy="864096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в отдельных случаях показателей по распределяемым бюджетным программам, единиц измерения и методики подсчета достигнутых результатов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1561" y="5661248"/>
            <a:ext cx="8143088" cy="1008112"/>
          </a:xfrm>
          <a:prstGeom prst="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Отсутствие взаимоувязки прямых и конечных показателей бюджетных программ между собой, приводящее к достижению конечных показателей при значительном неисполнении плановых мероприятий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293689"/>
            <a:ext cx="9144000" cy="1035956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СИСТЕМНЫЕ НЕДОСТАТКИ, ДОПУЩЕННЫЕ ПРИ ИСПОЛНЕНИИ </a:t>
            </a: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БЮДЖЕТА АДМИНИСТРАТОРАМИ РЕСПУБЛИКАНСКИХ </a:t>
            </a:r>
          </a:p>
          <a:p>
            <a:pPr algn="ctr"/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БЮДЖЕТНЫХ ПРОГРАММ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73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27321"/>
            <a:ext cx="9144000" cy="648071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ОЦЕНКА ИСПОЛНЕНИЯ ГОСУДАРСТВЕННЫХ И ПРАВИТЕЛЬСТВЕННЫХ ПРОГРАММ 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11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638425" cy="1049655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45296"/>
            <a:ext cx="2981325" cy="891540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76" y="1353754"/>
            <a:ext cx="2605524" cy="103060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08629" y="2787661"/>
            <a:ext cx="6995819" cy="857363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Несбалансированность основных параметров государственных и правительственных программ между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собой и с документами системы государственного планирования вышестоящего уровня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83389" y="4262219"/>
            <a:ext cx="99326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283389" y="2974026"/>
            <a:ext cx="99326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95265" y="4067902"/>
            <a:ext cx="6995819" cy="873266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Практика инициирования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постановки на утрату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программных документов до окончания срока их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завершения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либо кардинальное изменение условий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их реализации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08629" y="5301208"/>
            <a:ext cx="6995819" cy="1008112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Отсутствуют должная координация и взаимодействие с соисполнителями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программ,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а также статистический учет отдельных показателей, имеются существенные различия многих отчетных данных государственных органов,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финансовых агентов и операторов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/>
              <a:ea typeface="Calibri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283389" y="5562948"/>
            <a:ext cx="99326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0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83925"/>
            <a:ext cx="6012160" cy="1013619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АНАЛИЗ ИСПОЛНЕНИЯ СРЕДСТВ РЕСПУБЛИКАНСКОГО БЮДЖЕТА, ВЫДЕЛЕННЫХ РЕГИОНАМ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12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Рисунок 5" descr="C:\Users\admin\Desktop\работа\картинки\Kazakhstan_all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932"/>
            <a:ext cx="3528392" cy="15296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177133862"/>
              </p:ext>
            </p:extLst>
          </p:nvPr>
        </p:nvGraphicFramePr>
        <p:xfrm>
          <a:off x="4572000" y="2947948"/>
          <a:ext cx="4452085" cy="3721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6016" y="2091418"/>
            <a:ext cx="42484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Динамика выделения трансфертов местным исполнительным органам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за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2014-2016 годы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1600" i="1" dirty="0">
                <a:solidFill>
                  <a:srgbClr val="1F497D"/>
                </a:solidFill>
                <a:latin typeface="Times New Roman"/>
                <a:ea typeface="Times New Roman"/>
              </a:rPr>
              <a:t> </a:t>
            </a:r>
            <a:r>
              <a:rPr lang="ru-RU" sz="1600" i="1" dirty="0" smtClean="0">
                <a:solidFill>
                  <a:srgbClr val="1F497D"/>
                </a:solidFill>
                <a:latin typeface="Times New Roman"/>
                <a:ea typeface="Times New Roman"/>
              </a:rPr>
              <a:t>                                                                               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млрд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. тенге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Поле 44"/>
          <p:cNvSpPr txBox="1"/>
          <p:nvPr/>
        </p:nvSpPr>
        <p:spPr>
          <a:xfrm>
            <a:off x="251520" y="1758829"/>
            <a:ext cx="4135727" cy="4766515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just"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Имеет место межрегиональное различие в темпах экономического роста регионов, основных показателях по доходам населения, бюджетной обеспеченности, налоговым поступлениям, а также по уровню </a:t>
            </a:r>
            <a:r>
              <a:rPr lang="ru-RU" b="1" dirty="0" smtClean="0"/>
              <a:t>безработицы</a:t>
            </a:r>
          </a:p>
          <a:p>
            <a:endParaRPr lang="ru-RU" b="1" dirty="0"/>
          </a:p>
          <a:p>
            <a:r>
              <a:rPr lang="ru-RU" b="1" dirty="0" smtClean="0"/>
              <a:t>Максимальное </a:t>
            </a:r>
            <a:r>
              <a:rPr lang="ru-RU" b="1" dirty="0"/>
              <a:t>значение бюджета на душу населения </a:t>
            </a:r>
            <a:r>
              <a:rPr lang="ru-RU" i="1" dirty="0"/>
              <a:t>(в г. Астане – 462,4 тыс. тенге)</a:t>
            </a:r>
            <a:r>
              <a:rPr lang="ru-RU" b="1" dirty="0"/>
              <a:t> превышает минимальное </a:t>
            </a:r>
            <a:r>
              <a:rPr lang="ru-RU" i="1" dirty="0"/>
              <a:t>(в Карагандинской области – 172,8 тыс. тенге) </a:t>
            </a:r>
            <a:r>
              <a:rPr lang="ru-RU" b="1" dirty="0"/>
              <a:t>в 2,7 </a:t>
            </a:r>
            <a:r>
              <a:rPr lang="ru-RU" b="1" dirty="0" smtClean="0"/>
              <a:t>раза</a:t>
            </a:r>
          </a:p>
          <a:p>
            <a:endParaRPr lang="ru-RU" b="1" dirty="0"/>
          </a:p>
          <a:p>
            <a:r>
              <a:rPr lang="ru-RU" b="1" dirty="0"/>
              <a:t>Самыми низкодоходными регионами на душу населения являются Южно-Казахстанская </a:t>
            </a:r>
            <a:r>
              <a:rPr lang="ru-RU" i="1" dirty="0"/>
              <a:t>(41,6 тыс. тенге) </a:t>
            </a:r>
            <a:r>
              <a:rPr lang="ru-RU" b="1" dirty="0"/>
              <a:t>и Жамбылская </a:t>
            </a:r>
            <a:r>
              <a:rPr lang="ru-RU" i="1" dirty="0"/>
              <a:t>(45 тыс. тенге) </a:t>
            </a:r>
            <a:r>
              <a:rPr lang="ru-RU" b="1" dirty="0" smtClean="0"/>
              <a:t>области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441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13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5279" y="113762"/>
            <a:ext cx="7216031" cy="1155883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ВЫВОДЫ СЧЕТНОГО КОМИТЕТА ОБ ИСПОЛЬЗОВАНИИ СРЕДСТВ РЕСПУБЛИКАНСКОГО БЮДЖЕТА В РЕГИОНАХ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442" y="1762130"/>
            <a:ext cx="2410626" cy="2270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Отсутствуют нормативы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бюджетной обеспеченности в расчете на одного получателя государственных услуг в разрезе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регионов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5400000">
            <a:off x="1179440" y="1112718"/>
            <a:ext cx="496630" cy="657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39364" y="1762130"/>
            <a:ext cx="2463593" cy="2270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Объемы выделенных целевых трансфертов регионам-донорам превышают объемы их изъятий, снижая мотивацию к развитию собственного налогового потенциала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41843" y="1762130"/>
            <a:ext cx="2439239" cy="22707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Наблюдается рост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долговых обязательств местных исполнительных органов перед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Правительством, и соответственно, дефицитов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местных бюджетов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0071" y="4450475"/>
            <a:ext cx="2471515" cy="21766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Установлены недостаточная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прозрачность и полнота информации о выделенных и освоенных средствах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23672" y="4450476"/>
            <a:ext cx="2551876" cy="217668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Ослаблен контроль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со стороны центральных государственных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органов ввиду отсутствия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</a:rPr>
              <a:t>соглашений о результатах по целевым текущим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</a:rPr>
              <a:t>трансфертам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4322845" y="1068017"/>
            <a:ext cx="496630" cy="7217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5400000">
            <a:off x="7413147" y="1116431"/>
            <a:ext cx="496630" cy="62488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2713614" y="3780502"/>
            <a:ext cx="496633" cy="65772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5400000">
            <a:off x="5852969" y="3811037"/>
            <a:ext cx="496630" cy="59665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85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549" y="274184"/>
            <a:ext cx="8219789" cy="769272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ЭФФЕКТИВНОСТИ УПРАВЛЕНИЯ АКТИВАМИ СУБЪЕКТОВ  КВАЗИГОСУДАРСТВЕННОГО СЕКТОРА НА РЕСПУБЛИКАНСКОМ УРОВНЕ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14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3657310279"/>
              </p:ext>
            </p:extLst>
          </p:nvPr>
        </p:nvGraphicFramePr>
        <p:xfrm>
          <a:off x="10244" y="3834849"/>
          <a:ext cx="8800672" cy="301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194050" y="3140967"/>
            <a:ext cx="78848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Динамика доходности </a:t>
            </a: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субъектов квазигосударственного сектора </a:t>
            </a:r>
          </a:p>
          <a:p>
            <a:pPr algn="r">
              <a:spcAft>
                <a:spcPts val="0"/>
              </a:spcAft>
            </a:pP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i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</a:rPr>
              <a:t>млрд. тенге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7469454"/>
              </p:ext>
            </p:extLst>
          </p:nvPr>
        </p:nvGraphicFramePr>
        <p:xfrm>
          <a:off x="2918018" y="908720"/>
          <a:ext cx="6046470" cy="2128679"/>
        </p:xfrm>
        <a:graphic>
          <a:graphicData uri="http://schemas.openxmlformats.org/drawingml/2006/table">
            <a:tbl>
              <a:tblPr firstRow="1" firstCol="1" bandRow="1"/>
              <a:tblGrid>
                <a:gridCol w="1627505"/>
                <a:gridCol w="1095375"/>
                <a:gridCol w="1085215"/>
                <a:gridCol w="1085215"/>
                <a:gridCol w="1153160"/>
              </a:tblGrid>
              <a:tr h="576064"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 с участием 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90170"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396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130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0396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03966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РГП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20230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РГКП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144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6471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436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381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3" name="Скругленный прямоугольник 12"/>
          <p:cNvSpPr/>
          <p:nvPr/>
        </p:nvSpPr>
        <p:spPr>
          <a:xfrm>
            <a:off x="107504" y="929131"/>
            <a:ext cx="2592288" cy="2688890"/>
          </a:xfrm>
          <a:prstGeom prst="round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Наибольшая доля государственного участия отмечается в промышленности – 69,7%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(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 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т.ч. </a:t>
            </a:r>
            <a:r>
              <a:rPr lang="ru-RU" sz="14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горнодобывающей – 58,2%), на транспорте – 13,8%, в сфере образования, здравоохранения, социальных услуг и искусстве – 6,4</a:t>
            </a:r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%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0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3" y="459347"/>
            <a:ext cx="8003764" cy="769272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ЭФФЕКТИВНОСТИ УПРАВЛЕНИЯ АКТИВАМИ СУБЪЕКТОВ  КВАЗИГОСУДАРСТВЕННОГО СЕКТОРА НА РЕСПУБЛИКАНСКОМ УРОВНЕ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15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93644067"/>
              </p:ext>
            </p:extLst>
          </p:nvPr>
        </p:nvGraphicFramePr>
        <p:xfrm>
          <a:off x="60053" y="2420888"/>
          <a:ext cx="8856984" cy="4295318"/>
        </p:xfrm>
        <a:graphic>
          <a:graphicData uri="http://schemas.openxmlformats.org/drawingml/2006/table">
            <a:tbl>
              <a:tblPr firstRow="1" firstCol="1" bandRow="1"/>
              <a:tblGrid>
                <a:gridCol w="1012809"/>
                <a:gridCol w="1004532"/>
                <a:gridCol w="1076943"/>
                <a:gridCol w="492429"/>
                <a:gridCol w="878378"/>
                <a:gridCol w="1119249"/>
                <a:gridCol w="930035"/>
                <a:gridCol w="776435"/>
                <a:gridCol w="1084817"/>
                <a:gridCol w="481357"/>
              </a:tblGrid>
              <a:tr h="1809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Квази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-сектор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Чистый доход по итогам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2013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 год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Чистый доход по итогам 2014 года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год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Чистый доход по итогам 2015 года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год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2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 дивидендов, части чистого дохода, доходов на доли участия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 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дивидендов, части чистого дохода, доходов на доли участия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Поступления дивидендов, части чистого дохода, доходов на доли участия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«ФНБ «Самрук–Казына»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407 246,2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9 077,4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271 548,1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34 712,8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161 995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10 393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«НУХ «Байтерек»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29 421,80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освобожден от уплаты дивидендов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3 077,6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освобожден от уплаты дивидендов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23 422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освобожден от уплаты дивидендов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4388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 «НУХ «КазАгро»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5 871,8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1 080 ,4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200" b="1" dirty="0" smtClean="0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АО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445 174,0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11 613,5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297 720,2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38 307,4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12,9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477 659,5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14 696,6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4 456,0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3 094,5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3 805,2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2 935,8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6 087,9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3 012,4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РГП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23 682,3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5 910,0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25 941,5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4 807,8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18,5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44 515,8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18 201,7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40,9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473 312,3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20 618,0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4,4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327 466,9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46 051,0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14,1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528 263,2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35 910,7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10,7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76848" y="1412776"/>
            <a:ext cx="4899207" cy="888028"/>
          </a:xfrm>
          <a:prstGeom prst="round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 дивидендов, части чистого дохода, доходов на доли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участия снижаются на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10,1 млрд. тенге, или на 22%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305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50158"/>
            <a:ext cx="7859749" cy="769272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ОЦЕНКА ЭФФЕКТИВНОСТИ УПРАВЛЕНИЯ АКТИВАМИ СУБЪЕКТОВ  КВАЗИГОСУДАРСТВЕННОГО СЕКТОРА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16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4319" y="1255098"/>
            <a:ext cx="6223014" cy="1040750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Недостаточный контроль и мониторинг эффективности управления активами субъектов квазигосударственного сектора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93911" y="2420888"/>
            <a:ext cx="6223014" cy="857363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Перечень объектов, подлежащих приватизации, определяется без соответствующей методики и оценки эффективности их деятельности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4319" y="3429000"/>
            <a:ext cx="6223014" cy="1253480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Сохранилась практика выделения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средств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при наличии значительных остатков на КСН субъектов квазигосударственного сектора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79115" y="4875893"/>
            <a:ext cx="6208218" cy="857363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Выработка предложений по оздоровлению и повышению инвестиционной привлекательности нерентабельных предприятий не осуществляется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46559" y="5884005"/>
            <a:ext cx="6252606" cy="857363"/>
          </a:xfrm>
          <a:prstGeom prst="rect">
            <a:avLst/>
          </a:prstGeom>
          <a:pattFill prst="dotGrid">
            <a:fgClr>
              <a:schemeClr val="accent3">
                <a:lumMod val="40000"/>
                <a:lumOff val="60000"/>
              </a:schemeClr>
            </a:fgClr>
            <a:bgClr>
              <a:schemeClr val="bg1"/>
            </a:bgClr>
          </a:pattFill>
          <a:ln/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/>
                <a:ea typeface="Calibri"/>
              </a:rPr>
              <a:t>Администраторы бюджетных программ не формируют консолидированную финансовую отчетность с учетом активов курируемых субъектов квазигосударственного сектора</a:t>
            </a:r>
          </a:p>
        </p:txBody>
      </p:sp>
      <p:sp>
        <p:nvSpPr>
          <p:cNvPr id="12" name="Волна 11"/>
          <p:cNvSpPr/>
          <p:nvPr/>
        </p:nvSpPr>
        <p:spPr>
          <a:xfrm>
            <a:off x="179512" y="980728"/>
            <a:ext cx="2123728" cy="1661498"/>
          </a:xfrm>
          <a:prstGeom prst="wave">
            <a:avLst>
              <a:gd name="adj1" fmla="val 12500"/>
              <a:gd name="adj2" fmla="val -73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i="1" dirty="0" smtClean="0">
              <a:solidFill>
                <a:srgbClr val="C00000"/>
              </a:solidFill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chemeClr val="bg1"/>
                </a:solidFill>
                <a:latin typeface="Arial"/>
                <a:ea typeface="Calibri"/>
              </a:rPr>
              <a:t>Из </a:t>
            </a:r>
            <a:r>
              <a:rPr lang="ru-RU" sz="1400" b="1" i="1" dirty="0">
                <a:solidFill>
                  <a:schemeClr val="bg1"/>
                </a:solidFill>
                <a:latin typeface="Arial"/>
                <a:ea typeface="Calibri"/>
              </a:rPr>
              <a:t>378 </a:t>
            </a:r>
            <a:r>
              <a:rPr lang="ru-RU" sz="1400" b="1" i="1" dirty="0" smtClean="0">
                <a:solidFill>
                  <a:schemeClr val="bg1"/>
                </a:solidFill>
                <a:latin typeface="Arial"/>
                <a:ea typeface="Calibri"/>
              </a:rPr>
              <a:t>мониторингом </a:t>
            </a:r>
            <a:r>
              <a:rPr lang="ru-RU" sz="1400" b="1" i="1" dirty="0">
                <a:solidFill>
                  <a:schemeClr val="bg1"/>
                </a:solidFill>
                <a:latin typeface="Arial"/>
                <a:ea typeface="Calibri"/>
              </a:rPr>
              <a:t>охвачены </a:t>
            </a:r>
            <a:r>
              <a:rPr lang="ru-RU" sz="1400" b="1" i="1" dirty="0" smtClean="0">
                <a:solidFill>
                  <a:schemeClr val="bg1"/>
                </a:solidFill>
                <a:latin typeface="Arial"/>
                <a:ea typeface="Calibri"/>
              </a:rPr>
              <a:t>26 </a:t>
            </a:r>
            <a:r>
              <a:rPr lang="ru-RU" sz="1400" b="1" i="1" dirty="0" err="1" smtClean="0">
                <a:solidFill>
                  <a:schemeClr val="bg1"/>
                </a:solidFill>
                <a:latin typeface="Arial"/>
                <a:ea typeface="Calibri"/>
              </a:rPr>
              <a:t>юр.лиц</a:t>
            </a:r>
            <a:r>
              <a:rPr lang="ru-RU" sz="1400" b="1" i="1" dirty="0" smtClean="0">
                <a:solidFill>
                  <a:schemeClr val="bg1"/>
                </a:solidFill>
                <a:latin typeface="Arial"/>
                <a:ea typeface="Calibri"/>
              </a:rPr>
              <a:t>,                или </a:t>
            </a:r>
            <a:r>
              <a:rPr lang="ru-RU" sz="1400" b="1" i="1" dirty="0">
                <a:solidFill>
                  <a:schemeClr val="bg1"/>
                </a:solidFill>
                <a:latin typeface="Arial"/>
                <a:ea typeface="Calibri"/>
              </a:rPr>
              <a:t>7%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211199" y="3068960"/>
            <a:ext cx="2136822" cy="1661498"/>
          </a:xfrm>
          <a:prstGeom prst="wave">
            <a:avLst>
              <a:gd name="adj1" fmla="val 12500"/>
              <a:gd name="adj2" fmla="val -733"/>
            </a:avLst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i="1" dirty="0" smtClean="0">
              <a:solidFill>
                <a:srgbClr val="C00000"/>
              </a:solidFill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 smtClean="0">
                <a:solidFill>
                  <a:schemeClr val="bg1"/>
                </a:solidFill>
                <a:latin typeface="Arial"/>
                <a:ea typeface="Calibri"/>
              </a:rPr>
              <a:t>На конец года </a:t>
            </a:r>
            <a:r>
              <a:rPr lang="ru-RU" sz="1400" b="1" i="1" dirty="0">
                <a:solidFill>
                  <a:schemeClr val="bg1"/>
                </a:solidFill>
                <a:latin typeface="Arial"/>
                <a:ea typeface="Calibri"/>
              </a:rPr>
              <a:t>остатки составили 113,1 млрд. тенге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179512" y="5229200"/>
            <a:ext cx="2159923" cy="1641376"/>
          </a:xfrm>
          <a:prstGeom prst="wave">
            <a:avLst>
              <a:gd name="adj1" fmla="val 12500"/>
              <a:gd name="adj2" fmla="val -73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400" i="1" dirty="0" smtClean="0">
              <a:solidFill>
                <a:srgbClr val="C00000"/>
              </a:solidFill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350" b="1" i="1" dirty="0" smtClean="0">
                <a:solidFill>
                  <a:schemeClr val="bg1"/>
                </a:solidFill>
                <a:latin typeface="Arial"/>
                <a:ea typeface="Calibri"/>
              </a:rPr>
              <a:t>Консолидация </a:t>
            </a:r>
            <a:r>
              <a:rPr lang="ru-RU" sz="1350" b="1" i="1" dirty="0" err="1" smtClean="0">
                <a:solidFill>
                  <a:schemeClr val="bg1"/>
                </a:solidFill>
                <a:latin typeface="Arial"/>
                <a:ea typeface="Calibri"/>
              </a:rPr>
              <a:t>фин.отчетности</a:t>
            </a:r>
            <a:r>
              <a:rPr lang="ru-RU" sz="1350" b="1" i="1" dirty="0" smtClean="0">
                <a:solidFill>
                  <a:schemeClr val="bg1"/>
                </a:solidFill>
                <a:latin typeface="Arial"/>
                <a:ea typeface="Calibri"/>
              </a:rPr>
              <a:t> РБ предстоит с 2018 года</a:t>
            </a:r>
            <a:endParaRPr lang="ru-RU" sz="1350" b="1" i="1" dirty="0">
              <a:solidFill>
                <a:schemeClr val="bg1"/>
              </a:solidFill>
              <a:latin typeface="Arial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b="1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3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17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/>
        </p:nvSpPr>
        <p:spPr>
          <a:xfrm>
            <a:off x="683567" y="111125"/>
            <a:ext cx="7896443" cy="658823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ОСНОВНЫЕ ИТОГИ АУДИТОРСКОЙ ДЕЯТЕЛЬНОСТИ СЧЕТНОГО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КОМИТЕТА</a:t>
            </a:r>
            <a:endParaRPr lang="ru-RU" sz="2000" dirty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6940328"/>
              </p:ext>
            </p:extLst>
          </p:nvPr>
        </p:nvGraphicFramePr>
        <p:xfrm>
          <a:off x="539553" y="980727"/>
          <a:ext cx="8332290" cy="2056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1418"/>
                <a:gridCol w="1322464"/>
                <a:gridCol w="1618408"/>
              </a:tblGrid>
              <a:tr h="241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аудиторских и экспертно-аналитических мероприятий 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объектов, охваченных государственным аудитом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средств, охваченных государственным аудитом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 тенге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2 608,1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7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установленных нарушений норм законодательства, а также актов субъектов квазигосударственного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сектора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млрд. тенге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1 211,5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4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выявленных нарушений процедурного характера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6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2 436</a:t>
                      </a:r>
                      <a:endParaRPr lang="ru-RU" sz="16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983997759"/>
              </p:ext>
            </p:extLst>
          </p:nvPr>
        </p:nvGraphicFramePr>
        <p:xfrm>
          <a:off x="0" y="3789041"/>
          <a:ext cx="4661943" cy="369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оле 13"/>
          <p:cNvSpPr txBox="1"/>
          <p:nvPr/>
        </p:nvSpPr>
        <p:spPr>
          <a:xfrm>
            <a:off x="539552" y="3212977"/>
            <a:ext cx="3888432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Times New Roman"/>
                <a:cs typeface="Calibri"/>
              </a:rPr>
              <a:t>Возмещенные и </a:t>
            </a:r>
            <a:endParaRPr lang="ru-RU" sz="1600" dirty="0" smtClean="0"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ea typeface="Times New Roman"/>
                <a:cs typeface="Calibri"/>
              </a:rPr>
              <a:t>восстановленные суммы, млрд. </a:t>
            </a:r>
            <a:r>
              <a:rPr lang="ru-RU" sz="1600" b="1" dirty="0" err="1" smtClean="0">
                <a:ea typeface="Times New Roman"/>
                <a:cs typeface="Calibri"/>
              </a:rPr>
              <a:t>тг</a:t>
            </a:r>
            <a:r>
              <a:rPr lang="ru-RU" sz="1600" b="1" dirty="0" smtClean="0">
                <a:ea typeface="Times New Roman"/>
                <a:cs typeface="Calibri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197776671"/>
              </p:ext>
            </p:extLst>
          </p:nvPr>
        </p:nvGraphicFramePr>
        <p:xfrm>
          <a:off x="4612338" y="3212976"/>
          <a:ext cx="4716016" cy="36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оле 13"/>
          <p:cNvSpPr txBox="1"/>
          <p:nvPr/>
        </p:nvSpPr>
        <p:spPr>
          <a:xfrm>
            <a:off x="5030180" y="3212977"/>
            <a:ext cx="3960440" cy="5760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spcAft>
                <a:spcPts val="0"/>
              </a:spcAft>
              <a:defRPr sz="1600" b="1">
                <a:ea typeface="Times New Roman"/>
                <a:cs typeface="Calibri"/>
              </a:defRPr>
            </a:lvl1pPr>
          </a:lstStyle>
          <a:p>
            <a:r>
              <a:rPr lang="ru-RU" dirty="0" smtClean="0"/>
              <a:t>Виды выявленных нарушений, </a:t>
            </a:r>
          </a:p>
          <a:p>
            <a:r>
              <a:rPr lang="ru-RU" dirty="0" smtClean="0"/>
              <a:t>млрд. </a:t>
            </a:r>
            <a:r>
              <a:rPr lang="ru-RU" dirty="0" err="1" smtClean="0"/>
              <a:t>тг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Выноска 1 2"/>
          <p:cNvSpPr/>
          <p:nvPr/>
        </p:nvSpPr>
        <p:spPr>
          <a:xfrm>
            <a:off x="7694476" y="5362309"/>
            <a:ext cx="1296144" cy="658979"/>
          </a:xfrm>
          <a:prstGeom prst="borderCallout1">
            <a:avLst>
              <a:gd name="adj1" fmla="val 18750"/>
              <a:gd name="adj2" fmla="val -8333"/>
              <a:gd name="adj3" fmla="val -13199"/>
              <a:gd name="adj4" fmla="val -517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66,7% нарушения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бух.учета</a:t>
            </a:r>
            <a:r>
              <a:rPr lang="ru-RU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1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фин.отчетности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944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2268760" y="4077072"/>
            <a:ext cx="2930515" cy="728404"/>
          </a:xfrm>
          <a:prstGeom prst="rect">
            <a:avLst/>
          </a:prstGeom>
        </p:spPr>
        <p:txBody>
          <a:bodyPr wrap="square" lIns="128016" tIns="64008" rIns="128016" bIns="64008">
            <a:noAutofit/>
          </a:bodyPr>
          <a:lstStyle/>
          <a:p>
            <a:pPr algn="ctr">
              <a:spcAft>
                <a:spcPts val="0"/>
              </a:spcAft>
            </a:pP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2" name="Заголовок 1"/>
          <p:cNvSpPr>
            <a:spLocks noGrp="1"/>
          </p:cNvSpPr>
          <p:nvPr/>
        </p:nvSpPr>
        <p:spPr>
          <a:xfrm>
            <a:off x="234556" y="139342"/>
            <a:ext cx="7200800" cy="793750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kern="120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ОСНОВНЫЕ ИТОГИ АУДИТОРСКОЙ ДЕЯТЕЛЬНОСТИ СЧЕТНОГО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КОМИТЕТА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(продолжение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)</a:t>
            </a:r>
            <a:endParaRPr lang="ru-RU" sz="2000" i="1" dirty="0"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5" name="Номер слайда 17"/>
          <p:cNvSpPr txBox="1">
            <a:spLocks/>
          </p:cNvSpPr>
          <p:nvPr/>
        </p:nvSpPr>
        <p:spPr bwMode="auto">
          <a:xfrm>
            <a:off x="7080132" y="-43221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18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7122" y="3212976"/>
            <a:ext cx="5025017" cy="731698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К административной ответственности привлечены</a:t>
            </a:r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7" name="Волна 16"/>
          <p:cNvSpPr/>
          <p:nvPr/>
        </p:nvSpPr>
        <p:spPr>
          <a:xfrm>
            <a:off x="5453316" y="3140968"/>
            <a:ext cx="1066701" cy="942017"/>
          </a:xfrm>
          <a:prstGeom prst="wave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73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3236" y="4293096"/>
            <a:ext cx="5025017" cy="93610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К дисциплинарной ответственности привлечены</a:t>
            </a:r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9" name="Волна 18"/>
          <p:cNvSpPr/>
          <p:nvPr/>
        </p:nvSpPr>
        <p:spPr>
          <a:xfrm>
            <a:off x="5453316" y="4149080"/>
            <a:ext cx="1066701" cy="1146215"/>
          </a:xfrm>
          <a:prstGeom prst="wave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125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07122" y="5445224"/>
            <a:ext cx="5025017" cy="10372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</a:rPr>
              <a:t>В правоохранительные органы для принятия процессуальных решений переданы</a:t>
            </a:r>
            <a:endParaRPr lang="ru-RU" sz="1600" b="1" dirty="0">
              <a:solidFill>
                <a:schemeClr val="dk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1" name="Волна 20"/>
          <p:cNvSpPr/>
          <p:nvPr/>
        </p:nvSpPr>
        <p:spPr>
          <a:xfrm>
            <a:off x="5436096" y="5458363"/>
            <a:ext cx="1066701" cy="1136855"/>
          </a:xfrm>
          <a:prstGeom prst="wave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29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9512" y="1268760"/>
            <a:ext cx="5025017" cy="171904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Выявлены системные недостатки в законодательстве и организации работы объектов аудита, способствующие снижению финансовой дисциплины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3" name="Волна 22"/>
          <p:cNvSpPr/>
          <p:nvPr/>
        </p:nvSpPr>
        <p:spPr>
          <a:xfrm>
            <a:off x="5436095" y="1268760"/>
            <a:ext cx="1066702" cy="1877059"/>
          </a:xfrm>
          <a:prstGeom prst="wave">
            <a:avLst/>
          </a:prstGeom>
          <a:pattFill prst="dotGrid">
            <a:fgClr>
              <a:schemeClr val="accent3">
                <a:lumMod val="75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377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28" name="Поле 48"/>
          <p:cNvSpPr txBox="1"/>
          <p:nvPr/>
        </p:nvSpPr>
        <p:spPr>
          <a:xfrm>
            <a:off x="6660232" y="5373216"/>
            <a:ext cx="2358008" cy="1399637"/>
          </a:xfrm>
          <a:prstGeom prst="rect">
            <a:avLst/>
          </a:prstGeom>
          <a:pattFill prst="dotGri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defRPr>
            </a:lvl1pPr>
          </a:lstStyle>
          <a:p>
            <a:r>
              <a:rPr lang="ru-RU" dirty="0"/>
              <a:t>досудебное расследование </a:t>
            </a:r>
            <a:r>
              <a:rPr lang="ru-RU" dirty="0" smtClean="0"/>
              <a:t>- 5, </a:t>
            </a:r>
            <a:r>
              <a:rPr lang="ru-RU" dirty="0"/>
              <a:t>прекращено </a:t>
            </a:r>
            <a:r>
              <a:rPr lang="ru-RU" dirty="0" smtClean="0"/>
              <a:t>- 14,  </a:t>
            </a:r>
            <a:r>
              <a:rPr lang="ru-RU" dirty="0"/>
              <a:t>перенаправлено </a:t>
            </a:r>
            <a:r>
              <a:rPr lang="ru-RU" dirty="0" smtClean="0"/>
              <a:t>другим госорганам - 10</a:t>
            </a:r>
            <a:endParaRPr lang="ru-RU" dirty="0"/>
          </a:p>
        </p:txBody>
      </p:sp>
      <p:sp>
        <p:nvSpPr>
          <p:cNvPr id="29" name="Поле 48"/>
          <p:cNvSpPr txBox="1"/>
          <p:nvPr/>
        </p:nvSpPr>
        <p:spPr>
          <a:xfrm>
            <a:off x="6660232" y="4221088"/>
            <a:ext cx="2358008" cy="945462"/>
          </a:xfrm>
          <a:prstGeom prst="rect">
            <a:avLst/>
          </a:prstGeom>
          <a:pattFill prst="dotGri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defRPr>
            </a:lvl1pPr>
          </a:lstStyle>
          <a:p>
            <a:r>
              <a:rPr lang="ru-RU" dirty="0" smtClean="0"/>
              <a:t> 106 - высший и средний руководящий </a:t>
            </a:r>
            <a:r>
              <a:rPr lang="ru-RU" dirty="0"/>
              <a:t>состав, </a:t>
            </a:r>
            <a:r>
              <a:rPr lang="ru-RU" dirty="0" smtClean="0"/>
              <a:t>19 -исполнители</a:t>
            </a:r>
            <a:endParaRPr lang="ru-RU" dirty="0"/>
          </a:p>
        </p:txBody>
      </p:sp>
      <p:sp>
        <p:nvSpPr>
          <p:cNvPr id="30" name="Поле 48"/>
          <p:cNvSpPr txBox="1"/>
          <p:nvPr/>
        </p:nvSpPr>
        <p:spPr>
          <a:xfrm>
            <a:off x="6660232" y="3175397"/>
            <a:ext cx="2358008" cy="901675"/>
          </a:xfrm>
          <a:prstGeom prst="rect">
            <a:avLst/>
          </a:prstGeom>
          <a:pattFill prst="dotGri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defRPr>
            </a:lvl1pPr>
          </a:lstStyle>
          <a:p>
            <a:r>
              <a:rPr lang="ru-RU" dirty="0" smtClean="0"/>
              <a:t>66 </a:t>
            </a:r>
            <a:r>
              <a:rPr lang="ru-RU" dirty="0"/>
              <a:t>должностных и </a:t>
            </a:r>
          </a:p>
          <a:p>
            <a:r>
              <a:rPr lang="ru-RU" dirty="0"/>
              <a:t>7 юридических лиц </a:t>
            </a:r>
          </a:p>
        </p:txBody>
      </p:sp>
      <p:sp>
        <p:nvSpPr>
          <p:cNvPr id="31" name="Поле 48"/>
          <p:cNvSpPr txBox="1"/>
          <p:nvPr/>
        </p:nvSpPr>
        <p:spPr>
          <a:xfrm>
            <a:off x="6660232" y="1268760"/>
            <a:ext cx="2358008" cy="1719050"/>
          </a:xfrm>
          <a:prstGeom prst="rect">
            <a:avLst/>
          </a:prstGeom>
          <a:pattFill prst="dotGrid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 sz="160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defRPr>
            </a:lvl1pPr>
          </a:lstStyle>
          <a:p>
            <a:r>
              <a:rPr lang="ru-RU" dirty="0" smtClean="0"/>
              <a:t>Правительству и объектам аудита направлено 53 рекомендации и 324 поручения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836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42" y="889272"/>
            <a:ext cx="4445025" cy="5696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/>
        </p:nvSpPr>
        <p:spPr>
          <a:xfrm>
            <a:off x="416600" y="34925"/>
            <a:ext cx="8475880" cy="793750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200" dirty="0" smtClean="0">
                <a:solidFill>
                  <a:srgbClr val="1F497D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НОВЫЕ ПОДХОДЫ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2400" b="1" kern="1200" dirty="0" smtClean="0">
                <a:solidFill>
                  <a:srgbClr val="1F497D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СЧЕТНОГО КОМИТЕТА </a:t>
            </a:r>
            <a:endParaRPr lang="ru-RU" sz="24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Поле 13"/>
          <p:cNvSpPr txBox="1"/>
          <p:nvPr/>
        </p:nvSpPr>
        <p:spPr>
          <a:xfrm>
            <a:off x="4831995" y="889272"/>
            <a:ext cx="4079610" cy="864096"/>
          </a:xfrm>
          <a:prstGeom prst="rect">
            <a:avLst/>
          </a:prstGeom>
          <a:solidFill>
            <a:srgbClr val="FFC000"/>
          </a:solidFill>
          <a:ln/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изучение причин совершения нарушений и выработка предложений для их предупреждения в будущем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62700" y="2036265"/>
            <a:ext cx="4032448" cy="9692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Оценка достижения результатов бюджетных программ в отношении всех центральных государственных органов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90539" y="3252959"/>
            <a:ext cx="4021066" cy="9692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Оценка эффективности реализации документов системы государственного планирования (правительственных программ)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60032" y="4437112"/>
            <a:ext cx="4017055" cy="9692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Оценка эффективности управления активами субъектов квазигосударственного сектора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60032" y="5616647"/>
            <a:ext cx="3987933" cy="9692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Оценка эффективности использования средств, выделенных регионам</a:t>
            </a:r>
          </a:p>
        </p:txBody>
      </p:sp>
      <p:sp>
        <p:nvSpPr>
          <p:cNvPr id="12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1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90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3779912" y="6274985"/>
            <a:ext cx="3352800" cy="5715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Астана,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2017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267744" y="2022346"/>
            <a:ext cx="6535691" cy="21987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Заключение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charset="0"/>
              </a:rPr>
              <a:t>Счетного комитета по контролю за исполнением республиканского бюджета к Отчету Правительства Республики Казахстан об исполнении республиканского бюджета за 2016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" y="-8807"/>
            <a:ext cx="2123728" cy="6866807"/>
          </a:xfrm>
          <a:prstGeom prst="rect">
            <a:avLst/>
          </a:prstGeom>
          <a:gradFill>
            <a:gsLst>
              <a:gs pos="0">
                <a:schemeClr val="tx2"/>
              </a:gs>
              <a:gs pos="55000">
                <a:srgbClr val="0070C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encrypted-tbn0.gstatic.com/images?q=tbn:ANd9GcRRb-d17KQy03pYWKeldkfyhSdTXnPuWZ_gK40KTqzaVKUXror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5" y="142876"/>
            <a:ext cx="1850777" cy="187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2575658" y="142875"/>
            <a:ext cx="6227777" cy="14139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5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39079" y="-53231"/>
            <a:ext cx="8517632" cy="69383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МАКРОЭКОНОМИЧЕСКИЕ ПОКАЗАТЕЛИ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608512"/>
            <a:ext cx="6910511" cy="2204864"/>
          </a:xfrm>
          <a:prstGeom prst="rect">
            <a:avLst/>
          </a:prstGeom>
        </p:spPr>
        <p:txBody>
          <a:bodyPr wrap="square" lIns="128016" tIns="64008" rIns="128016" bIns="64008">
            <a:noAutofit/>
          </a:bodyPr>
          <a:lstStyle/>
          <a:p>
            <a:pPr marR="1079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548DD4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x-none" sz="120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52759" y="3956928"/>
            <a:ext cx="3159953" cy="2568416"/>
          </a:xfrm>
          <a:prstGeom prst="roundRect">
            <a:avLst/>
          </a:prstGeom>
          <a:pattFill prst="lgGrid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Сохранение положительных темпов роста, за исключением отдельных секторов, непосредственно зависимых от внешней конъюнктуры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10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2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3009996444"/>
              </p:ext>
            </p:extLst>
          </p:nvPr>
        </p:nvGraphicFramePr>
        <p:xfrm>
          <a:off x="3563888" y="4309703"/>
          <a:ext cx="5354487" cy="2802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64613059"/>
              </p:ext>
            </p:extLst>
          </p:nvPr>
        </p:nvGraphicFramePr>
        <p:xfrm>
          <a:off x="53715" y="980728"/>
          <a:ext cx="854847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оле 13"/>
          <p:cNvSpPr txBox="1"/>
          <p:nvPr/>
        </p:nvSpPr>
        <p:spPr>
          <a:xfrm>
            <a:off x="261002" y="548680"/>
            <a:ext cx="4885933" cy="57714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Динамика развития отраслей экономики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ле 13"/>
          <p:cNvSpPr txBox="1"/>
          <p:nvPr/>
        </p:nvSpPr>
        <p:spPr>
          <a:xfrm>
            <a:off x="4299967" y="3645024"/>
            <a:ext cx="4320480" cy="62380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Динамика роста горнодобывающей и обрабатывающей промышленности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12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>
          <a:xfrm>
            <a:off x="-479843" y="119063"/>
            <a:ext cx="10141019" cy="776089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ИСПОЛНЕНИЕ ПОСТУПЛЕНИЙ В НАЦИОНАЛЬНЫЙ ФОНД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ЗА 2016 ГОД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9972" y="2924944"/>
            <a:ext cx="3960440" cy="520700"/>
          </a:xfrm>
          <a:prstGeom prst="rect">
            <a:avLst/>
          </a:prstGeom>
        </p:spPr>
        <p:txBody>
          <a:bodyPr wrap="square" lIns="128016" tIns="64008" rIns="128016" bIns="64008">
            <a:noAutofit/>
          </a:bodyPr>
          <a:lstStyle/>
          <a:p>
            <a:pPr algn="ctr">
              <a:spcAft>
                <a:spcPts val="0"/>
              </a:spcAft>
            </a:pPr>
            <a:endParaRPr lang="ru-RU" sz="1600" dirty="0"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1" name="Поле 13"/>
          <p:cNvSpPr txBox="1"/>
          <p:nvPr/>
        </p:nvSpPr>
        <p:spPr>
          <a:xfrm>
            <a:off x="9468544" y="1828125"/>
            <a:ext cx="4452296" cy="57714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ДИНАМИКА ПОКАЗАТЕЛЕЙ ВНЕШНЕЙ ТОРГОВЛИ МИРОВОЙ ЦЕНЫ НА НЕФТЬ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82215" y="980728"/>
            <a:ext cx="3888432" cy="970306"/>
          </a:xfrm>
          <a:prstGeom prst="roundRect">
            <a:avLst/>
          </a:prstGeom>
          <a:pattFill prst="dot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Поступления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Национальный фонд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снизились в 8 раз по сравнению с 2015 годом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(10,8 трлн. </a:t>
            </a:r>
            <a:r>
              <a:rPr lang="ru-RU" sz="1600" i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тг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algn="just"/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3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43048225"/>
              </p:ext>
            </p:extLst>
          </p:nvPr>
        </p:nvGraphicFramePr>
        <p:xfrm>
          <a:off x="218890" y="1401802"/>
          <a:ext cx="8802164" cy="547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19767302"/>
              </p:ext>
            </p:extLst>
          </p:nvPr>
        </p:nvGraphicFramePr>
        <p:xfrm>
          <a:off x="10044608" y="3185294"/>
          <a:ext cx="4427543" cy="285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2472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-479843" y="119063"/>
            <a:ext cx="10141019" cy="776089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СТРУКТУРА ЭКСПОРТА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2" y="1916832"/>
            <a:ext cx="2717638" cy="3168352"/>
          </a:xfrm>
          <a:prstGeom prst="round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Изменение структуры экспорта в сторону ее </a:t>
            </a:r>
            <a:r>
              <a:rPr lang="ru-RU" sz="16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несырьевой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части не произошло, что создает риски недостижения поставленных задач по диверсификации экономики 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7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4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69607135"/>
              </p:ext>
            </p:extLst>
          </p:nvPr>
        </p:nvGraphicFramePr>
        <p:xfrm>
          <a:off x="107504" y="1052736"/>
          <a:ext cx="6048672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051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429" y="111125"/>
            <a:ext cx="8517632" cy="69383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ИСПОЛНЕНИЕ ПАРАМЕТРОВ РЕСПУБЛИКАНСКОГО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БЮДЖЕТА ЗА 2016 ГОД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608512"/>
            <a:ext cx="6910511" cy="2204864"/>
          </a:xfrm>
          <a:prstGeom prst="rect">
            <a:avLst/>
          </a:prstGeom>
        </p:spPr>
        <p:txBody>
          <a:bodyPr wrap="square" lIns="128016" tIns="64008" rIns="128016" bIns="64008">
            <a:noAutofit/>
          </a:bodyPr>
          <a:lstStyle/>
          <a:p>
            <a:pPr marR="10795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800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solidFill>
                  <a:srgbClr val="548DD4"/>
                </a:solidFill>
                <a:effectLst/>
                <a:latin typeface="Calibri"/>
                <a:ea typeface="Calibri"/>
                <a:cs typeface="Calibri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x-none" sz="1200">
                <a:effectLst/>
                <a:latin typeface="Times New Roman"/>
                <a:ea typeface="Times New Roman"/>
              </a:rPr>
              <a:t> 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0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5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822147405"/>
              </p:ext>
            </p:extLst>
          </p:nvPr>
        </p:nvGraphicFramePr>
        <p:xfrm>
          <a:off x="259813" y="3828266"/>
          <a:ext cx="3600400" cy="302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796136" y="1700808"/>
            <a:ext cx="3144479" cy="1584176"/>
          </a:xfrm>
          <a:prstGeom prst="round2Diag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Требуется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системный подход к корректировке принятых Правительством решений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8" y="827979"/>
            <a:ext cx="7488832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894" y="3975157"/>
            <a:ext cx="619268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96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7"/>
          <p:cNvSpPr txBox="1">
            <a:spLocks/>
          </p:cNvSpPr>
          <p:nvPr/>
        </p:nvSpPr>
        <p:spPr bwMode="auto">
          <a:xfrm>
            <a:off x="7543800" y="-66674"/>
            <a:ext cx="1600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7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15889"/>
            <a:ext cx="6858000" cy="649287"/>
          </a:xfrm>
          <a:prstGeom prst="rect">
            <a:avLst/>
          </a:prstGeom>
        </p:spPr>
        <p:txBody>
          <a:bodyPr lIns="128016" tIns="64008" rIns="128016" bIns="6400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НАЛОГОВОЕ И ТАМОЖЕННОЕ АДМИНИСТРИРОВАНИЕ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8829" y="727076"/>
            <a:ext cx="4068365" cy="720725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1. Нормативно-методологическое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обеспечение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775597" y="727076"/>
          <a:ext cx="4333875" cy="1629156"/>
        </p:xfrm>
        <a:graphic>
          <a:graphicData uri="http://schemas.openxmlformats.org/drawingml/2006/table">
            <a:tbl>
              <a:tblPr/>
              <a:tblGrid>
                <a:gridCol w="4333875"/>
              </a:tblGrid>
              <a:tr h="1439863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Многоуровневое  и сложное законодательство для правоприменения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None/>
                        <a:tabLst>
                          <a:tab pos="990600" algn="l"/>
                        </a:tabLst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A3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Методологические документы содержат нормы, позволяющие применять вариативные  решения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 </a:t>
                      </a:r>
                    </a:p>
                  </a:txBody>
                  <a:tcPr marL="85725" marR="857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179785" y="2260601"/>
            <a:ext cx="4037409" cy="608013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2. Кадровое обеспечение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1204" y="5876926"/>
            <a:ext cx="4115990" cy="720725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3. Исполнительская дисциплина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550569" y="5729288"/>
          <a:ext cx="4199335" cy="1657350"/>
        </p:xfrm>
        <a:graphic>
          <a:graphicData uri="http://schemas.openxmlformats.org/drawingml/2006/table">
            <a:tbl>
              <a:tblPr/>
              <a:tblGrid>
                <a:gridCol w="4199335"/>
              </a:tblGrid>
              <a:tr h="16573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Снижение качества проводимых проверок, несвоевременность их завершения  и принятия мер налогового контроля</a:t>
                      </a: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A35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Несвоевременное прогнозирование рисков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A35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85725" marR="857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798219" y="2290763"/>
          <a:ext cx="4254104" cy="685800"/>
        </p:xfrm>
        <a:graphic>
          <a:graphicData uri="http://schemas.openxmlformats.org/drawingml/2006/table">
            <a:tbl>
              <a:tblPr/>
              <a:tblGrid>
                <a:gridCol w="4254104"/>
              </a:tblGrid>
              <a:tr h="57785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ts val="1800"/>
                        <a:buFont typeface="Wingdings" pitchFamily="2" charset="2"/>
                        <a:buChar char="ü"/>
                        <a:tabLst>
                          <a:tab pos="990600" algn="l"/>
                        </a:tabLst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22A35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Неравномерность нагрузки на работников фискальных органов в региональном разрезе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222A35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marL="85725" marR="8572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5" name="Диаграмма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7838"/>
            <a:ext cx="91440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3728818017"/>
              </p:ext>
            </p:extLst>
          </p:nvPr>
        </p:nvGraphicFramePr>
        <p:xfrm>
          <a:off x="-108520" y="1376771"/>
          <a:ext cx="9163312" cy="5474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26682" y="188640"/>
            <a:ext cx="7848872" cy="864096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ДИНАМИКА НЕДОИМКИ ПО НАЛОГАМ И ДРУГИМ ОБЯЗАТЕЛЬНЫМ ПЛАТЕЖАМ В БЮДЖЕТ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ЗА 2015-2016 ГОДЫ</a:t>
            </a:r>
          </a:p>
          <a:p>
            <a:pPr algn="ctr"/>
            <a:endParaRPr lang="ru-RU" sz="12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14747" y="1369250"/>
            <a:ext cx="1236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млрд</a:t>
            </a:r>
            <a:r>
              <a:rPr lang="ru-RU" sz="1400" b="1" dirty="0">
                <a:solidFill>
                  <a:srgbClr val="1F497D"/>
                </a:solidFill>
                <a:latin typeface="Arial" pitchFamily="34" charset="0"/>
                <a:ea typeface="Times New Roman"/>
                <a:cs typeface="Arial" pitchFamily="34" charset="0"/>
              </a:rPr>
              <a:t>. тенге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4949" y="1346802"/>
            <a:ext cx="3627282" cy="1278576"/>
          </a:xfrm>
          <a:prstGeom prst="round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Краткосрочный эффект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примененных мер администрирования по снижению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образовавшейся задолженности</a:t>
            </a:r>
            <a:endParaRPr lang="ru-RU" sz="1600" i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6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48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12037" y="160485"/>
            <a:ext cx="9144000" cy="648071"/>
          </a:xfrm>
          <a:prstGeom prst="rect">
            <a:avLst/>
          </a:prstGeom>
        </p:spPr>
        <p:txBody>
          <a:bodyPr vert="horz" wrap="square" lIns="128016" tIns="64008" rIns="128016" bIns="64008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ДИНАМИКА ГОСУДАРСТВЕННОГО ЗАИМСТВОВАНИЯ</a:t>
            </a:r>
          </a:p>
          <a:p>
            <a:pPr algn="ctr"/>
            <a:endParaRPr lang="ru-RU" sz="1600" b="1" dirty="0" smtClean="0">
              <a:solidFill>
                <a:srgbClr val="1F497D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" name="Номер слайда 17"/>
          <p:cNvSpPr txBox="1">
            <a:spLocks/>
          </p:cNvSpPr>
          <p:nvPr/>
        </p:nvSpPr>
        <p:spPr bwMode="auto">
          <a:xfrm>
            <a:off x="7010400" y="-71438"/>
            <a:ext cx="2133600" cy="3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Слайд №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</a:rPr>
              <a:t>8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17681" y="620688"/>
            <a:ext cx="3518520" cy="1102254"/>
          </a:xfrm>
          <a:prstGeom prst="roundRect">
            <a:avLst/>
          </a:prstGeom>
          <a:pattFill prst="lgGrid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Каждый шестой заимствованный </a:t>
            </a: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внешнем рынке тенге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был излишним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6698077"/>
              </p:ext>
            </p:extLst>
          </p:nvPr>
        </p:nvGraphicFramePr>
        <p:xfrm>
          <a:off x="372344" y="1052736"/>
          <a:ext cx="8585026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21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1441</Words>
  <Application>Microsoft Office PowerPoint</Application>
  <PresentationFormat>Экран (4:3)</PresentationFormat>
  <Paragraphs>344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МАКРОЭКОНОМИЧЕСКИЕ ПОКАЗАТЕЛИ </vt:lpstr>
      <vt:lpstr>Слайд 4</vt:lpstr>
      <vt:lpstr>Слайд 5</vt:lpstr>
      <vt:lpstr>ИСПОЛНЕНИЕ ПАРАМЕТРОВ РЕСПУБЛИКАНСКОГО  БЮДЖЕТА ЗА 2016 ГОД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Engel_Y</dc:creator>
  <cp:lastModifiedBy>User</cp:lastModifiedBy>
  <cp:revision>123</cp:revision>
  <cp:lastPrinted>2017-05-16T08:52:00Z</cp:lastPrinted>
  <dcterms:created xsi:type="dcterms:W3CDTF">2016-10-26T04:16:40Z</dcterms:created>
  <dcterms:modified xsi:type="dcterms:W3CDTF">2017-05-17T11:02:32Z</dcterms:modified>
</cp:coreProperties>
</file>