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94" r:id="rId6"/>
    <p:sldId id="295" r:id="rId7"/>
    <p:sldId id="279" r:id="rId8"/>
    <p:sldId id="267" r:id="rId9"/>
    <p:sldId id="296" r:id="rId10"/>
    <p:sldId id="280" r:id="rId11"/>
    <p:sldId id="281" r:id="rId12"/>
    <p:sldId id="274" r:id="rId13"/>
    <p:sldId id="282" r:id="rId14"/>
    <p:sldId id="290" r:id="rId15"/>
    <p:sldId id="277" r:id="rId16"/>
    <p:sldId id="284" r:id="rId17"/>
    <p:sldId id="271" r:id="rId18"/>
    <p:sldId id="270" r:id="rId19"/>
    <p:sldId id="285" r:id="rId20"/>
    <p:sldId id="297" r:id="rId21"/>
    <p:sldId id="286" r:id="rId22"/>
    <p:sldId id="287" r:id="rId23"/>
    <p:sldId id="288" r:id="rId24"/>
    <p:sldId id="292" r:id="rId25"/>
    <p:sldId id="28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709" autoAdjust="0"/>
  </p:normalViewPr>
  <p:slideViewPr>
    <p:cSldViewPr>
      <p:cViewPr varScale="1">
        <p:scale>
          <a:sx n="87" d="100"/>
          <a:sy n="87" d="100"/>
        </p:scale>
        <p:origin x="-7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11A99-DAB5-4876-B711-527AD7D69813}" type="doc">
      <dgm:prSet loTypeId="urn:microsoft.com/office/officeart/2005/8/layout/radial4" loCatId="relationship" qsTypeId="urn:microsoft.com/office/officeart/2005/8/quickstyle/simple1#1" qsCatId="simple" csTypeId="urn:microsoft.com/office/officeart/2005/8/colors/accent1_2#1" csCatId="accent1" phldr="1"/>
      <dgm:spPr/>
    </dgm:pt>
    <dgm:pt modelId="{AEEAB66C-897F-48D9-815E-02B219D10FF6}">
      <dgm:prSet custT="1"/>
      <dgm:spPr>
        <a:solidFill>
          <a:schemeClr val="accent4">
            <a:lumMod val="60000"/>
            <a:lumOff val="40000"/>
            <a:alpha val="87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«О гражданской защите»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524EDD1C-CA38-42AD-BEAB-6D19497A689E}" type="parTrans" cxnId="{A69DEBDE-B2CD-4F86-B994-B2566B9DDE91}">
      <dgm:prSet/>
      <dgm:spPr/>
      <dgm:t>
        <a:bodyPr/>
        <a:lstStyle/>
        <a:p>
          <a:endParaRPr lang="ru-RU"/>
        </a:p>
      </dgm:t>
    </dgm:pt>
    <dgm:pt modelId="{CD520CBC-4179-427A-9E51-E59119990816}" type="sibTrans" cxnId="{A69DEBDE-B2CD-4F86-B994-B2566B9DDE91}">
      <dgm:prSet/>
      <dgm:spPr/>
      <dgm:t>
        <a:bodyPr/>
        <a:lstStyle/>
        <a:p>
          <a:endParaRPr lang="ru-RU"/>
        </a:p>
      </dgm:t>
    </dgm:pt>
    <dgm:pt modelId="{59476047-9A30-42EA-87E5-1A78B02A005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«О чрезвычайных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ситуациях природного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и техногенного характера» </a:t>
          </a:r>
        </a:p>
      </dgm:t>
    </dgm:pt>
    <dgm:pt modelId="{9F09C264-FDDA-4E94-B989-EEF03637913F}" type="parTrans" cxnId="{23BE516F-8225-455A-900E-B1FA490D5E5F}">
      <dgm:prSet/>
      <dgm:spPr/>
      <dgm:t>
        <a:bodyPr/>
        <a:lstStyle/>
        <a:p>
          <a:endParaRPr lang="ru-RU"/>
        </a:p>
      </dgm:t>
    </dgm:pt>
    <dgm:pt modelId="{C5EA6617-C912-4295-A60E-50B40AA4FED0}" type="sibTrans" cxnId="{23BE516F-8225-455A-900E-B1FA490D5E5F}">
      <dgm:prSet/>
      <dgm:spPr/>
      <dgm:t>
        <a:bodyPr/>
        <a:lstStyle/>
        <a:p>
          <a:endParaRPr lang="ru-RU"/>
        </a:p>
      </dgm:t>
    </dgm:pt>
    <dgm:pt modelId="{549C37FD-D99E-4E5A-99CD-BDA8F5EAB5C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«О Гражданской обороне» </a:t>
          </a:r>
        </a:p>
      </dgm:t>
    </dgm:pt>
    <dgm:pt modelId="{670D7615-6863-41C8-8126-C4ADD07E39DB}" type="parTrans" cxnId="{8F16B0C0-70B3-4800-9135-003417BDFD4B}">
      <dgm:prSet/>
      <dgm:spPr/>
      <dgm:t>
        <a:bodyPr/>
        <a:lstStyle/>
        <a:p>
          <a:endParaRPr lang="ru-RU"/>
        </a:p>
      </dgm:t>
    </dgm:pt>
    <dgm:pt modelId="{50767F7E-A227-4E8F-8355-7C2E83D5A933}" type="sibTrans" cxnId="{8F16B0C0-70B3-4800-9135-003417BDFD4B}">
      <dgm:prSet/>
      <dgm:spPr/>
      <dgm:t>
        <a:bodyPr/>
        <a:lstStyle/>
        <a:p>
          <a:endParaRPr lang="ru-RU"/>
        </a:p>
      </dgm:t>
    </dgm:pt>
    <dgm:pt modelId="{8612E991-8700-4FD1-A5B0-A2F1BFD8A09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«О пожарной безопасности»</a:t>
          </a:r>
        </a:p>
      </dgm:t>
    </dgm:pt>
    <dgm:pt modelId="{A602794F-F579-4148-95EF-0AFE29815423}" type="parTrans" cxnId="{612D867C-D4EA-462A-B46B-ED749A108832}">
      <dgm:prSet/>
      <dgm:spPr/>
      <dgm:t>
        <a:bodyPr/>
        <a:lstStyle/>
        <a:p>
          <a:endParaRPr lang="ru-RU"/>
        </a:p>
      </dgm:t>
    </dgm:pt>
    <dgm:pt modelId="{450A14A7-B470-46FB-B176-182F3D134F46}" type="sibTrans" cxnId="{612D867C-D4EA-462A-B46B-ED749A108832}">
      <dgm:prSet/>
      <dgm:spPr/>
      <dgm:t>
        <a:bodyPr/>
        <a:lstStyle/>
        <a:p>
          <a:endParaRPr lang="ru-RU"/>
        </a:p>
      </dgm:t>
    </dgm:pt>
    <dgm:pt modelId="{BD3EB014-D6D4-44BF-9F5F-92AA058D367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«О государственном материальном резерве»</a:t>
          </a:r>
        </a:p>
      </dgm:t>
    </dgm:pt>
    <dgm:pt modelId="{E035A166-D09E-4B40-8939-C164F5AAFBF8}" type="parTrans" cxnId="{840FD35E-81ED-40F7-AD1C-5CF57462EFC6}">
      <dgm:prSet/>
      <dgm:spPr/>
      <dgm:t>
        <a:bodyPr/>
        <a:lstStyle/>
        <a:p>
          <a:endParaRPr lang="ru-RU"/>
        </a:p>
      </dgm:t>
    </dgm:pt>
    <dgm:pt modelId="{06426EAD-D799-4FBA-AC91-2D46868DED3A}" type="sibTrans" cxnId="{840FD35E-81ED-40F7-AD1C-5CF57462EFC6}">
      <dgm:prSet/>
      <dgm:spPr/>
      <dgm:t>
        <a:bodyPr/>
        <a:lstStyle/>
        <a:p>
          <a:endParaRPr lang="ru-RU"/>
        </a:p>
      </dgm:t>
    </dgm:pt>
    <dgm:pt modelId="{41C0AA2D-582C-4901-A408-E388E8ACEFD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«Об аварийно-спасательных службах и статусе спасателей»</a:t>
          </a:r>
        </a:p>
      </dgm:t>
    </dgm:pt>
    <dgm:pt modelId="{C3B9597A-4194-4234-AD88-A747965633A7}" type="parTrans" cxnId="{6ED4FEFE-B0A7-4D8C-A456-1913E54650E3}">
      <dgm:prSet/>
      <dgm:spPr/>
      <dgm:t>
        <a:bodyPr/>
        <a:lstStyle/>
        <a:p>
          <a:endParaRPr lang="ru-RU"/>
        </a:p>
      </dgm:t>
    </dgm:pt>
    <dgm:pt modelId="{9341FF79-07E9-402E-A97A-293FDA40C23E}" type="sibTrans" cxnId="{6ED4FEFE-B0A7-4D8C-A456-1913E54650E3}">
      <dgm:prSet/>
      <dgm:spPr/>
      <dgm:t>
        <a:bodyPr/>
        <a:lstStyle/>
        <a:p>
          <a:endParaRPr lang="ru-RU"/>
        </a:p>
      </dgm:t>
    </dgm:pt>
    <dgm:pt modelId="{8DCC90CB-28B9-4072-828B-90167AF1561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«О промышленной безопасности на опасных производственных объектах»</a:t>
          </a:r>
        </a:p>
      </dgm:t>
    </dgm:pt>
    <dgm:pt modelId="{586ECAB7-29B8-4462-9798-336E72E0DE4D}" type="parTrans" cxnId="{F5CF1F99-6F9A-48D6-A02B-599266ED3186}">
      <dgm:prSet/>
      <dgm:spPr/>
      <dgm:t>
        <a:bodyPr/>
        <a:lstStyle/>
        <a:p>
          <a:endParaRPr lang="ru-RU"/>
        </a:p>
      </dgm:t>
    </dgm:pt>
    <dgm:pt modelId="{BA187B22-636B-4699-945C-C715498FE96C}" type="sibTrans" cxnId="{F5CF1F99-6F9A-48D6-A02B-599266ED3186}">
      <dgm:prSet/>
      <dgm:spPr/>
      <dgm:t>
        <a:bodyPr/>
        <a:lstStyle/>
        <a:p>
          <a:endParaRPr lang="ru-RU"/>
        </a:p>
      </dgm:t>
    </dgm:pt>
    <dgm:pt modelId="{3FFF0CA3-6C42-46F9-A5E6-3D4AF9BE1055}" type="pres">
      <dgm:prSet presAssocID="{3DC11A99-DAB5-4876-B711-527AD7D6981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8D96B7-A58F-43BB-9E63-DFC8D0B57368}" type="pres">
      <dgm:prSet presAssocID="{AEEAB66C-897F-48D9-815E-02B219D10FF6}" presName="centerShape" presStyleLbl="node0" presStyleIdx="0" presStyleCnt="1" custScaleX="100000" custScaleY="97465" custLinFactNeighborX="1856" custLinFactNeighborY="-22326"/>
      <dgm:spPr/>
      <dgm:t>
        <a:bodyPr/>
        <a:lstStyle/>
        <a:p>
          <a:endParaRPr lang="ru-RU"/>
        </a:p>
      </dgm:t>
    </dgm:pt>
    <dgm:pt modelId="{03D9BD38-F2F7-42E5-8EF1-0CBE9971994F}" type="pres">
      <dgm:prSet presAssocID="{9F09C264-FDDA-4E94-B989-EEF03637913F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8A4278FC-560F-4D1D-99C9-6A570B49B106}" type="pres">
      <dgm:prSet presAssocID="{59476047-9A30-42EA-87E5-1A78B02A005D}" presName="node" presStyleLbl="node1" presStyleIdx="0" presStyleCnt="6" custScaleX="149386" custScaleY="78367" custRadScaleRad="67286" custRadScaleInc="-5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38C44-E758-48F6-A92C-966FCDCAC1BC}" type="pres">
      <dgm:prSet presAssocID="{670D7615-6863-41C8-8126-C4ADD07E39DB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F8AE5C72-DF58-4137-AD26-0E6F447B712F}" type="pres">
      <dgm:prSet presAssocID="{549C37FD-D99E-4E5A-99CD-BDA8F5EAB5C3}" presName="node" presStyleLbl="node1" presStyleIdx="1" presStyleCnt="6" custScaleX="113198" custScaleY="78367" custRadScaleRad="106895" custRadScaleInc="-36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A394A-B5B1-4340-A2B2-31AF8CCD5FB0}" type="pres">
      <dgm:prSet presAssocID="{A602794F-F579-4148-95EF-0AFE29815423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EA2A57F5-033C-49ED-AA30-B33A37E78ACE}" type="pres">
      <dgm:prSet presAssocID="{8612E991-8700-4FD1-A5B0-A2F1BFD8A09E}" presName="node" presStyleLbl="node1" presStyleIdx="2" presStyleCnt="6" custScaleX="124562" custScaleY="78367" custRadScaleRad="118513" custRadScaleInc="-50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48DB1-529D-449C-9293-4E25762BB588}" type="pres">
      <dgm:prSet presAssocID="{E035A166-D09E-4B40-8939-C164F5AAFBF8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FCD26814-23A5-4627-AC9F-9DC516442591}" type="pres">
      <dgm:prSet presAssocID="{BD3EB014-D6D4-44BF-9F5F-92AA058D3679}" presName="node" presStyleLbl="node1" presStyleIdx="3" presStyleCnt="6" custScaleX="161677" custScaleY="77753" custRadScaleRad="117360" custRadScaleInc="5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6ED65-7DB6-4064-B888-561A48E2E27C}" type="pres">
      <dgm:prSet presAssocID="{C3B9597A-4194-4234-AD88-A747965633A7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6B949F8B-050D-47BC-86B7-080F786C5901}" type="pres">
      <dgm:prSet presAssocID="{41C0AA2D-582C-4901-A408-E388E8ACEFD8}" presName="node" presStyleLbl="node1" presStyleIdx="4" presStyleCnt="6" custScaleX="176191" custScaleY="78367" custRadScaleRad="112086" custRadScaleInc="40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B1A96-9013-449E-AC29-84A2215974EB}" type="pres">
      <dgm:prSet presAssocID="{586ECAB7-29B8-4462-9798-336E72E0DE4D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9873C208-6350-47D2-859E-3CF8B87ED7C5}" type="pres">
      <dgm:prSet presAssocID="{8DCC90CB-28B9-4072-828B-90167AF15613}" presName="node" presStyleLbl="node1" presStyleIdx="5" presStyleCnt="6" custScaleX="167192" custScaleY="78367" custRadScaleRad="69628" custRadScaleInc="49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4B669-43EA-4105-8A3B-F62AEEA92E56}" type="presOf" srcId="{AEEAB66C-897F-48D9-815E-02B219D10FF6}" destId="{808D96B7-A58F-43BB-9E63-DFC8D0B57368}" srcOrd="0" destOrd="0" presId="urn:microsoft.com/office/officeart/2005/8/layout/radial4"/>
    <dgm:cxn modelId="{7C35CC43-79D3-40D6-8E97-D044C8641ACD}" type="presOf" srcId="{8DCC90CB-28B9-4072-828B-90167AF15613}" destId="{9873C208-6350-47D2-859E-3CF8B87ED7C5}" srcOrd="0" destOrd="0" presId="urn:microsoft.com/office/officeart/2005/8/layout/radial4"/>
    <dgm:cxn modelId="{B4522788-2CFC-4D44-8FA7-C16D8B6C904D}" type="presOf" srcId="{549C37FD-D99E-4E5A-99CD-BDA8F5EAB5C3}" destId="{F8AE5C72-DF58-4137-AD26-0E6F447B712F}" srcOrd="0" destOrd="0" presId="urn:microsoft.com/office/officeart/2005/8/layout/radial4"/>
    <dgm:cxn modelId="{1EDFCD3C-545C-441F-84CC-D25442BE6CFD}" type="presOf" srcId="{41C0AA2D-582C-4901-A408-E388E8ACEFD8}" destId="{6B949F8B-050D-47BC-86B7-080F786C5901}" srcOrd="0" destOrd="0" presId="urn:microsoft.com/office/officeart/2005/8/layout/radial4"/>
    <dgm:cxn modelId="{8F16B0C0-70B3-4800-9135-003417BDFD4B}" srcId="{AEEAB66C-897F-48D9-815E-02B219D10FF6}" destId="{549C37FD-D99E-4E5A-99CD-BDA8F5EAB5C3}" srcOrd="1" destOrd="0" parTransId="{670D7615-6863-41C8-8126-C4ADD07E39DB}" sibTransId="{50767F7E-A227-4E8F-8355-7C2E83D5A933}"/>
    <dgm:cxn modelId="{256360ED-BF01-4268-BA53-99B0E98A6ADF}" type="presOf" srcId="{3DC11A99-DAB5-4876-B711-527AD7D69813}" destId="{3FFF0CA3-6C42-46F9-A5E6-3D4AF9BE1055}" srcOrd="0" destOrd="0" presId="urn:microsoft.com/office/officeart/2005/8/layout/radial4"/>
    <dgm:cxn modelId="{368AB587-D9E1-4EE8-B5F2-2F8041BFFBAE}" type="presOf" srcId="{8612E991-8700-4FD1-A5B0-A2F1BFD8A09E}" destId="{EA2A57F5-033C-49ED-AA30-B33A37E78ACE}" srcOrd="0" destOrd="0" presId="urn:microsoft.com/office/officeart/2005/8/layout/radial4"/>
    <dgm:cxn modelId="{6ED4FEFE-B0A7-4D8C-A456-1913E54650E3}" srcId="{AEEAB66C-897F-48D9-815E-02B219D10FF6}" destId="{41C0AA2D-582C-4901-A408-E388E8ACEFD8}" srcOrd="4" destOrd="0" parTransId="{C3B9597A-4194-4234-AD88-A747965633A7}" sibTransId="{9341FF79-07E9-402E-A97A-293FDA40C23E}"/>
    <dgm:cxn modelId="{612D867C-D4EA-462A-B46B-ED749A108832}" srcId="{AEEAB66C-897F-48D9-815E-02B219D10FF6}" destId="{8612E991-8700-4FD1-A5B0-A2F1BFD8A09E}" srcOrd="2" destOrd="0" parTransId="{A602794F-F579-4148-95EF-0AFE29815423}" sibTransId="{450A14A7-B470-46FB-B176-182F3D134F46}"/>
    <dgm:cxn modelId="{D159A967-9099-41F4-A121-408843A2179F}" type="presOf" srcId="{586ECAB7-29B8-4462-9798-336E72E0DE4D}" destId="{E34B1A96-9013-449E-AC29-84A2215974EB}" srcOrd="0" destOrd="0" presId="urn:microsoft.com/office/officeart/2005/8/layout/radial4"/>
    <dgm:cxn modelId="{07B949E9-5C70-4D77-B782-31978876D1AA}" type="presOf" srcId="{59476047-9A30-42EA-87E5-1A78B02A005D}" destId="{8A4278FC-560F-4D1D-99C9-6A570B49B106}" srcOrd="0" destOrd="0" presId="urn:microsoft.com/office/officeart/2005/8/layout/radial4"/>
    <dgm:cxn modelId="{A69DEBDE-B2CD-4F86-B994-B2566B9DDE91}" srcId="{3DC11A99-DAB5-4876-B711-527AD7D69813}" destId="{AEEAB66C-897F-48D9-815E-02B219D10FF6}" srcOrd="0" destOrd="0" parTransId="{524EDD1C-CA38-42AD-BEAB-6D19497A689E}" sibTransId="{CD520CBC-4179-427A-9E51-E59119990816}"/>
    <dgm:cxn modelId="{23BE516F-8225-455A-900E-B1FA490D5E5F}" srcId="{AEEAB66C-897F-48D9-815E-02B219D10FF6}" destId="{59476047-9A30-42EA-87E5-1A78B02A005D}" srcOrd="0" destOrd="0" parTransId="{9F09C264-FDDA-4E94-B989-EEF03637913F}" sibTransId="{C5EA6617-C912-4295-A60E-50B40AA4FED0}"/>
    <dgm:cxn modelId="{DF53FDDC-1826-445C-9AD7-52C519FF3187}" type="presOf" srcId="{BD3EB014-D6D4-44BF-9F5F-92AA058D3679}" destId="{FCD26814-23A5-4627-AC9F-9DC516442591}" srcOrd="0" destOrd="0" presId="urn:microsoft.com/office/officeart/2005/8/layout/radial4"/>
    <dgm:cxn modelId="{CBDB2890-8254-4EC0-925F-6D242F9DF369}" type="presOf" srcId="{670D7615-6863-41C8-8126-C4ADD07E39DB}" destId="{E8738C44-E758-48F6-A92C-966FCDCAC1BC}" srcOrd="0" destOrd="0" presId="urn:microsoft.com/office/officeart/2005/8/layout/radial4"/>
    <dgm:cxn modelId="{67F977FC-860D-441A-BBF7-A561C4EBD1E2}" type="presOf" srcId="{9F09C264-FDDA-4E94-B989-EEF03637913F}" destId="{03D9BD38-F2F7-42E5-8EF1-0CBE9971994F}" srcOrd="0" destOrd="0" presId="urn:microsoft.com/office/officeart/2005/8/layout/radial4"/>
    <dgm:cxn modelId="{F5CF1F99-6F9A-48D6-A02B-599266ED3186}" srcId="{AEEAB66C-897F-48D9-815E-02B219D10FF6}" destId="{8DCC90CB-28B9-4072-828B-90167AF15613}" srcOrd="5" destOrd="0" parTransId="{586ECAB7-29B8-4462-9798-336E72E0DE4D}" sibTransId="{BA187B22-636B-4699-945C-C715498FE96C}"/>
    <dgm:cxn modelId="{840FD35E-81ED-40F7-AD1C-5CF57462EFC6}" srcId="{AEEAB66C-897F-48D9-815E-02B219D10FF6}" destId="{BD3EB014-D6D4-44BF-9F5F-92AA058D3679}" srcOrd="3" destOrd="0" parTransId="{E035A166-D09E-4B40-8939-C164F5AAFBF8}" sibTransId="{06426EAD-D799-4FBA-AC91-2D46868DED3A}"/>
    <dgm:cxn modelId="{61D00A89-802D-418F-989A-3260A6492A00}" type="presOf" srcId="{A602794F-F579-4148-95EF-0AFE29815423}" destId="{16DA394A-B5B1-4340-A2B2-31AF8CCD5FB0}" srcOrd="0" destOrd="0" presId="urn:microsoft.com/office/officeart/2005/8/layout/radial4"/>
    <dgm:cxn modelId="{1F8F6899-5A61-4215-8269-D285453D536D}" type="presOf" srcId="{C3B9597A-4194-4234-AD88-A747965633A7}" destId="{C966ED65-7DB6-4064-B888-561A48E2E27C}" srcOrd="0" destOrd="0" presId="urn:microsoft.com/office/officeart/2005/8/layout/radial4"/>
    <dgm:cxn modelId="{26DE4B39-3F68-48F1-8F40-37181D05B586}" type="presOf" srcId="{E035A166-D09E-4B40-8939-C164F5AAFBF8}" destId="{ADC48DB1-529D-449C-9293-4E25762BB588}" srcOrd="0" destOrd="0" presId="urn:microsoft.com/office/officeart/2005/8/layout/radial4"/>
    <dgm:cxn modelId="{19648BBF-A2A5-490B-AB3D-08703247F088}" type="presParOf" srcId="{3FFF0CA3-6C42-46F9-A5E6-3D4AF9BE1055}" destId="{808D96B7-A58F-43BB-9E63-DFC8D0B57368}" srcOrd="0" destOrd="0" presId="urn:microsoft.com/office/officeart/2005/8/layout/radial4"/>
    <dgm:cxn modelId="{D42F8014-4029-48E5-9727-F338F548BE1B}" type="presParOf" srcId="{3FFF0CA3-6C42-46F9-A5E6-3D4AF9BE1055}" destId="{03D9BD38-F2F7-42E5-8EF1-0CBE9971994F}" srcOrd="1" destOrd="0" presId="urn:microsoft.com/office/officeart/2005/8/layout/radial4"/>
    <dgm:cxn modelId="{2002D9F7-2778-4250-AA9F-59755629AF4D}" type="presParOf" srcId="{3FFF0CA3-6C42-46F9-A5E6-3D4AF9BE1055}" destId="{8A4278FC-560F-4D1D-99C9-6A570B49B106}" srcOrd="2" destOrd="0" presId="urn:microsoft.com/office/officeart/2005/8/layout/radial4"/>
    <dgm:cxn modelId="{53C453C9-9D90-4D11-89A1-7BE10A2A856E}" type="presParOf" srcId="{3FFF0CA3-6C42-46F9-A5E6-3D4AF9BE1055}" destId="{E8738C44-E758-48F6-A92C-966FCDCAC1BC}" srcOrd="3" destOrd="0" presId="urn:microsoft.com/office/officeart/2005/8/layout/radial4"/>
    <dgm:cxn modelId="{9174EFF9-CBCD-437A-8802-E2033A927212}" type="presParOf" srcId="{3FFF0CA3-6C42-46F9-A5E6-3D4AF9BE1055}" destId="{F8AE5C72-DF58-4137-AD26-0E6F447B712F}" srcOrd="4" destOrd="0" presId="urn:microsoft.com/office/officeart/2005/8/layout/radial4"/>
    <dgm:cxn modelId="{9055D404-1EA3-48A5-BDD7-69A5C8061931}" type="presParOf" srcId="{3FFF0CA3-6C42-46F9-A5E6-3D4AF9BE1055}" destId="{16DA394A-B5B1-4340-A2B2-31AF8CCD5FB0}" srcOrd="5" destOrd="0" presId="urn:microsoft.com/office/officeart/2005/8/layout/radial4"/>
    <dgm:cxn modelId="{72B8205D-12FB-43B2-B7FF-8ECEF07D9032}" type="presParOf" srcId="{3FFF0CA3-6C42-46F9-A5E6-3D4AF9BE1055}" destId="{EA2A57F5-033C-49ED-AA30-B33A37E78ACE}" srcOrd="6" destOrd="0" presId="urn:microsoft.com/office/officeart/2005/8/layout/radial4"/>
    <dgm:cxn modelId="{D8D48DCF-1866-464E-BD21-0EE9108193A2}" type="presParOf" srcId="{3FFF0CA3-6C42-46F9-A5E6-3D4AF9BE1055}" destId="{ADC48DB1-529D-449C-9293-4E25762BB588}" srcOrd="7" destOrd="0" presId="urn:microsoft.com/office/officeart/2005/8/layout/radial4"/>
    <dgm:cxn modelId="{A333C679-3FC4-4919-8F2F-5DD093FC532D}" type="presParOf" srcId="{3FFF0CA3-6C42-46F9-A5E6-3D4AF9BE1055}" destId="{FCD26814-23A5-4627-AC9F-9DC516442591}" srcOrd="8" destOrd="0" presId="urn:microsoft.com/office/officeart/2005/8/layout/radial4"/>
    <dgm:cxn modelId="{283A2508-FB54-489C-AC70-A0A0149D4F85}" type="presParOf" srcId="{3FFF0CA3-6C42-46F9-A5E6-3D4AF9BE1055}" destId="{C966ED65-7DB6-4064-B888-561A48E2E27C}" srcOrd="9" destOrd="0" presId="urn:microsoft.com/office/officeart/2005/8/layout/radial4"/>
    <dgm:cxn modelId="{5AD03DE3-CB93-468D-AEF4-3EABED013388}" type="presParOf" srcId="{3FFF0CA3-6C42-46F9-A5E6-3D4AF9BE1055}" destId="{6B949F8B-050D-47BC-86B7-080F786C5901}" srcOrd="10" destOrd="0" presId="urn:microsoft.com/office/officeart/2005/8/layout/radial4"/>
    <dgm:cxn modelId="{915F913C-CFA4-4829-A861-FD33B13A54FE}" type="presParOf" srcId="{3FFF0CA3-6C42-46F9-A5E6-3D4AF9BE1055}" destId="{E34B1A96-9013-449E-AC29-84A2215974EB}" srcOrd="11" destOrd="0" presId="urn:microsoft.com/office/officeart/2005/8/layout/radial4"/>
    <dgm:cxn modelId="{4B48AFEE-A883-4A75-AC3E-B888C3E4A4EC}" type="presParOf" srcId="{3FFF0CA3-6C42-46F9-A5E6-3D4AF9BE1055}" destId="{9873C208-6350-47D2-859E-3CF8B87ED7C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CA7CCC-0D11-475E-8D5A-91A225CD71EB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A5728C-4979-4F02-92F4-D4955192C0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92B3F6-EDA0-429C-874E-71DA1E44DE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CEB18C-7EFD-4700-A783-A2980DDDEA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A97B-DE9F-49A4-B27E-44C3862694A5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4CB9-BFA9-4F83-9C11-3E6851C86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5056-D296-4B90-BDFE-0765E81018D1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205-FDD3-437F-838D-326F78F5F9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1067-B2DF-43AB-97FD-1A1A5F43CC88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536A-369B-49B5-A013-B83C3208B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D7F9-098F-4EA2-A57B-5059F4A7EECA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C9ED8-2072-4EE5-B7DD-C5339F11AD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22DA-15E5-40BE-BB7E-86491483FDA1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5B30-0863-4710-9479-87D2CEECB0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5EA1-9705-4D02-9164-F3AF32B38E5F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EBD1-3981-4DF2-97B5-5145F0FB7C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0C3A-7CF5-4717-A766-F26EA7438F9E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22CD-00E9-450A-BFA9-8B1A4592D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4785-9489-4EE3-85C9-8A0983251A0B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9AA9-0E4E-4FDD-84EC-049487BB7A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C135-E1FD-4283-BF28-1576CE722D24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600A-D0D7-4F32-BD44-B09220762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4F2E-B478-402E-B1B6-D32805E9B1D8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4A42-E2B8-47F2-B059-16CA1D32E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74EA-311B-4D21-BE20-404EDAFF0F61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B47E-96A7-4369-AF2B-B23BE4A6D7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9595F-14EE-4797-B31C-844B985F985C}" type="datetimeFigureOut">
              <a:rPr lang="ru-RU"/>
              <a:pPr>
                <a:defRPr/>
              </a:pPr>
              <a:t>08.05.2013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4098C2-39DE-4ACF-A8A8-E4A0D2A455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.png"/><Relationship Id="rId7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.png"/><Relationship Id="rId7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4.pn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emf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4.png"/><Relationship Id="rId7" Type="http://schemas.openxmlformats.org/officeDocument/2006/relationships/image" Target="../media/image9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887413" y="180975"/>
            <a:ext cx="736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9250" algn="ctr"/>
            <a:r>
              <a:rPr lang="ru-RU" sz="2400" b="1">
                <a:ea typeface="Times New Roman" pitchFamily="18" charset="0"/>
                <a:cs typeface="Arial" charset="0"/>
              </a:rPr>
              <a:t>Мажилис Парламента Республики Казахстан</a:t>
            </a:r>
            <a:endParaRPr lang="ru-RU" sz="2400">
              <a:ea typeface="Times New Roman" pitchFamily="18" charset="0"/>
              <a:cs typeface="Arial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428875" y="2603500"/>
            <a:ext cx="60721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9250" algn="just"/>
            <a:r>
              <a:rPr lang="ru-RU" sz="1600" b="1">
                <a:ea typeface="Times New Roman" pitchFamily="18" charset="0"/>
                <a:cs typeface="Arial" charset="0"/>
              </a:rPr>
              <a:t>Итоги деятельности МЧС </a:t>
            </a:r>
            <a:r>
              <a:rPr lang="kk-KZ" sz="1600" b="1">
                <a:ea typeface="Times New Roman" pitchFamily="18" charset="0"/>
                <a:cs typeface="Arial" charset="0"/>
              </a:rPr>
              <a:t>Республики Казахстан </a:t>
            </a:r>
            <a:r>
              <a:rPr lang="ru-RU" sz="1600" b="1">
                <a:ea typeface="Times New Roman" pitchFamily="18" charset="0"/>
                <a:cs typeface="Arial" charset="0"/>
              </a:rPr>
              <a:t>в области предупреждения и ликвидации чрезвычайных ситуаций за 2012 год </a:t>
            </a:r>
            <a:r>
              <a:rPr lang="kk-KZ" sz="1600" b="1">
                <a:ea typeface="Times New Roman" pitchFamily="18" charset="0"/>
                <a:cs typeface="Arial" charset="0"/>
              </a:rPr>
              <a:t>и 1 квартал 2013 года</a:t>
            </a:r>
            <a:r>
              <a:rPr lang="ru-RU" sz="1600"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781425" y="62865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  <a:cs typeface="Arial" charset="0"/>
              </a:rPr>
              <a:t>13 мая 2013 года</a:t>
            </a:r>
          </a:p>
          <a:p>
            <a:pPr algn="ctr"/>
            <a:r>
              <a:rPr lang="ru-RU" sz="1400" b="1">
                <a:solidFill>
                  <a:srgbClr val="000000"/>
                </a:solidFill>
                <a:cs typeface="Arial" charset="0"/>
              </a:rPr>
              <a:t>г. Астана</a:t>
            </a:r>
            <a:endParaRPr lang="ru-RU" sz="1400">
              <a:cs typeface="Arial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606425" y="5000625"/>
            <a:ext cx="7931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6688" indent="-1436688" algn="just"/>
            <a:r>
              <a:rPr lang="ru-RU" sz="1400" b="1">
                <a:cs typeface="Arial" charset="0"/>
              </a:rPr>
              <a:t>Докладчик: Божко В.К., министр по чрезвычайным ситуациям Республики Казахстан</a:t>
            </a:r>
          </a:p>
        </p:txBody>
      </p:sp>
      <p:pic>
        <p:nvPicPr>
          <p:cNvPr id="14342" name="Рисунок 2" descr="Emblema МЧ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098675"/>
            <a:ext cx="20002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709613"/>
            <a:ext cx="857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1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30724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620688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Прямоугольник 4"/>
            <p:cNvSpPr>
              <a:spLocks noChangeArrowheads="1"/>
            </p:cNvSpPr>
            <p:nvPr/>
          </p:nvSpPr>
          <p:spPr bwMode="auto">
            <a:xfrm>
              <a:off x="431540" y="138118"/>
              <a:ext cx="82809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cs typeface="Arial" charset="0"/>
                </a:rPr>
                <a:t>Необходима модернизация и перевооружение сил спасения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31627" y="1268760"/>
            <a:ext cx="8480746" cy="1846659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     В 2012 году приобретено: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50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ед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пожарной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техники;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35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ед. аварийно-спасательной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техники;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1 327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ед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средств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связи и оргтехники;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1 194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ед.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специального оборудования.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Оснащённость от норм положенности:</a:t>
            </a:r>
          </a:p>
          <a:p>
            <a:pPr marL="88900" indent="-88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Службы пожаротушения - на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46%;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Оперативно-спасательные отряды - на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58,4%;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Водно-спасательные службы - на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60%.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Воинские части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Гражданской обороны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 на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59%.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88" y="3573463"/>
            <a:ext cx="8480425" cy="247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>
                <a:latin typeface="Arial" pitchFamily="34" charset="0"/>
                <a:cs typeface="Arial" pitchFamily="34" charset="0"/>
              </a:rPr>
              <a:t>Премьер-Министром Республики Казахстана Ахметовым С.Н.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>
                <a:latin typeface="Arial" pitchFamily="34" charset="0"/>
                <a:cs typeface="Arial" pitchFamily="34" charset="0"/>
              </a:rPr>
              <a:t>поставлена задача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разработать «Отраслевую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программу материально-технического оснащения МЧС на 2014-2018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годы».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1254125" indent="-8985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Цель программы -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техническое перевооружение МЧС до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мировых стандартов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254125" indent="-6270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254125" indent="-6270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Конечный результат -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повышенная готовность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аварийно-спасательных сил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МЧС;</a:t>
            </a:r>
          </a:p>
          <a:p>
            <a:pPr marL="15192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87425" algn="l"/>
                <a:tab pos="1519238" algn="l"/>
              </a:tabLs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 мобильность и автономность войск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Гражданской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обороны;</a:t>
            </a:r>
          </a:p>
          <a:p>
            <a:pPr marL="15192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87425" algn="l"/>
              </a:tabLs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 усовершенствованная система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государственного материального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резерва.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2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25610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620688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431800" y="138113"/>
            <a:ext cx="828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Безопасность промышленных опасных производств</a:t>
            </a:r>
          </a:p>
        </p:txBody>
      </p:sp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695325" y="1073150"/>
            <a:ext cx="798036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>
                <a:cs typeface="Arial" charset="0"/>
              </a:rPr>
              <a:t>Своевременно приостановлена работа </a:t>
            </a:r>
            <a:r>
              <a:rPr lang="ru-RU" sz="1400" b="1">
                <a:cs typeface="Arial" charset="0"/>
              </a:rPr>
              <a:t>6 220 </a:t>
            </a:r>
            <a:r>
              <a:rPr lang="ru-RU" sz="1400">
                <a:cs typeface="Arial" charset="0"/>
              </a:rPr>
              <a:t>объектов и </a:t>
            </a:r>
            <a:r>
              <a:rPr lang="ru-RU" sz="1400" b="1">
                <a:cs typeface="Arial" charset="0"/>
              </a:rPr>
              <a:t>6 </a:t>
            </a:r>
            <a:r>
              <a:rPr lang="ru-RU" sz="1400">
                <a:cs typeface="Arial" charset="0"/>
              </a:rPr>
              <a:t>предприятий;</a:t>
            </a:r>
          </a:p>
          <a:p>
            <a:pPr>
              <a:lnSpc>
                <a:spcPct val="150000"/>
              </a:lnSpc>
            </a:pPr>
            <a:r>
              <a:rPr lang="ru-RU" sz="1400">
                <a:cs typeface="Arial" charset="0"/>
              </a:rPr>
              <a:t>Наложено штрафных санкций на </a:t>
            </a:r>
            <a:r>
              <a:rPr lang="ru-RU" sz="1400" b="1">
                <a:cs typeface="Arial" charset="0"/>
              </a:rPr>
              <a:t>3 231 </a:t>
            </a:r>
            <a:r>
              <a:rPr lang="ru-RU" sz="1400">
                <a:cs typeface="Arial" charset="0"/>
              </a:rPr>
              <a:t>руководителя предприятий (120 млн. тенге);</a:t>
            </a:r>
          </a:p>
          <a:p>
            <a:pPr>
              <a:lnSpc>
                <a:spcPct val="150000"/>
              </a:lnSpc>
            </a:pPr>
            <a:r>
              <a:rPr lang="ru-RU" sz="1400">
                <a:cs typeface="Arial" charset="0"/>
              </a:rPr>
              <a:t>С 2009 года заменено </a:t>
            </a:r>
            <a:r>
              <a:rPr lang="ru-RU" sz="1400" b="1">
                <a:cs typeface="Arial" charset="0"/>
              </a:rPr>
              <a:t>3 392</a:t>
            </a:r>
            <a:r>
              <a:rPr lang="ru-RU" sz="1400">
                <a:cs typeface="Arial" charset="0"/>
              </a:rPr>
              <a:t> ед. устаревшего оборудования и </a:t>
            </a:r>
            <a:r>
              <a:rPr lang="ru-RU" sz="1400" b="1">
                <a:cs typeface="Arial" charset="0"/>
              </a:rPr>
              <a:t>214</a:t>
            </a:r>
            <a:r>
              <a:rPr lang="ru-RU" sz="1400">
                <a:cs typeface="Arial" charset="0"/>
              </a:rPr>
              <a:t> технологических линий.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325" y="2513013"/>
            <a:ext cx="7980363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Горноспасательными, противофонтанными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газоспасательными службами: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внесено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69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тыс. предложений по устранению нарушений противоаварийной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защиты;</a:t>
            </a:r>
          </a:p>
          <a:p>
            <a:pPr marL="176213" indent="-1762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95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нарушений устранены 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ранней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стадии;</a:t>
            </a:r>
          </a:p>
          <a:p>
            <a:pPr marL="176213" indent="-1762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странены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фонтанов и фонтанных проявлений на нефтяных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скважинах;</a:t>
            </a:r>
          </a:p>
          <a:p>
            <a:pPr marL="176213" indent="-1762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ликвидированы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последствия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крупных обрушений на шахтах.</a:t>
            </a:r>
          </a:p>
        </p:txBody>
      </p:sp>
      <p:pic>
        <p:nvPicPr>
          <p:cNvPr id="25605" name="Picture 14" descr="http://thenews.kz/static/news/3/3/335JXRc9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365625"/>
            <a:ext cx="251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1525" y="4365625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Прямоугольник 1"/>
          <p:cNvSpPr>
            <a:spLocks noChangeArrowheads="1"/>
          </p:cNvSpPr>
          <p:nvPr/>
        </p:nvSpPr>
        <p:spPr bwMode="auto">
          <a:xfrm>
            <a:off x="285750" y="6218238"/>
            <a:ext cx="299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400">
                <a:cs typeface="Arial" charset="0"/>
              </a:rPr>
              <a:t>Ликвидация последствий обрушения на шахте «Западная»   </a:t>
            </a:r>
            <a:endParaRPr lang="ru-RU" sz="1400">
              <a:cs typeface="Arial" charset="0"/>
            </a:endParaRPr>
          </a:p>
        </p:txBody>
      </p:sp>
      <p:pic>
        <p:nvPicPr>
          <p:cNvPr id="25608" name="Picture 14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925" y="4365625"/>
            <a:ext cx="251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Прямоугольник 1"/>
          <p:cNvSpPr>
            <a:spLocks noChangeArrowheads="1"/>
          </p:cNvSpPr>
          <p:nvPr/>
        </p:nvSpPr>
        <p:spPr bwMode="auto">
          <a:xfrm>
            <a:off x="3284538" y="6218238"/>
            <a:ext cx="567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400">
                <a:cs typeface="Arial" charset="0"/>
              </a:rPr>
              <a:t>Ликвидация нефтегазового выброса на Тенгизском месторождении  </a:t>
            </a:r>
            <a:endParaRPr lang="ru-RU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1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052513"/>
            <a:ext cx="24638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6" name="Группа 1"/>
          <p:cNvGrpSpPr>
            <a:grpSpLocks/>
          </p:cNvGrpSpPr>
          <p:nvPr/>
        </p:nvGrpSpPr>
        <p:grpSpPr bwMode="auto">
          <a:xfrm>
            <a:off x="-36513" y="-26988"/>
            <a:ext cx="9144001" cy="6858001"/>
            <a:chOff x="-32" y="-27384"/>
            <a:chExt cx="9144000" cy="6858000"/>
          </a:xfrm>
        </p:grpSpPr>
        <p:pic>
          <p:nvPicPr>
            <p:cNvPr id="26643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36" y="620688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7" name="Picture 6" descr="Копия 1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643188"/>
            <a:ext cx="28797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57"/>
          <p:cNvSpPr>
            <a:spLocks noChangeArrowheads="1"/>
          </p:cNvSpPr>
          <p:nvPr/>
        </p:nvSpPr>
        <p:spPr bwMode="auto">
          <a:xfrm rot="10800000">
            <a:off x="434975" y="4235450"/>
            <a:ext cx="2084388" cy="1587500"/>
          </a:xfrm>
          <a:prstGeom prst="wedgeRectCallout">
            <a:avLst>
              <a:gd name="adj1" fmla="val -170181"/>
              <a:gd name="adj2" fmla="val 104796"/>
            </a:avLst>
          </a:prstGeom>
          <a:solidFill>
            <a:srgbClr val="FFC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lIns="91425" tIns="45712" rIns="91425" bIns="45712"/>
          <a:lstStyle/>
          <a:p>
            <a:pPr algn="ctr"/>
            <a:endParaRPr lang="ru-RU" sz="1400">
              <a:cs typeface="Arial" charset="0"/>
            </a:endParaRPr>
          </a:p>
        </p:txBody>
      </p:sp>
      <p:sp>
        <p:nvSpPr>
          <p:cNvPr id="26629" name="AutoShape 48"/>
          <p:cNvSpPr>
            <a:spLocks noChangeArrowheads="1"/>
          </p:cNvSpPr>
          <p:nvPr/>
        </p:nvSpPr>
        <p:spPr bwMode="auto">
          <a:xfrm>
            <a:off x="6707188" y="1422400"/>
            <a:ext cx="2057400" cy="1500188"/>
          </a:xfrm>
          <a:prstGeom prst="wedgeRectCallout">
            <a:avLst>
              <a:gd name="adj1" fmla="val -104903"/>
              <a:gd name="adj2" fmla="val 59255"/>
            </a:avLst>
          </a:prstGeom>
          <a:solidFill>
            <a:srgbClr val="FFC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5" tIns="45712" rIns="91425" bIns="45712"/>
          <a:lstStyle/>
          <a:p>
            <a:pPr algn="ctr"/>
            <a:endParaRPr lang="ru-RU" sz="1400">
              <a:cs typeface="Arial" charset="0"/>
            </a:endParaRPr>
          </a:p>
        </p:txBody>
      </p:sp>
      <p:sp>
        <p:nvSpPr>
          <p:cNvPr id="26630" name="AutoShape 51"/>
          <p:cNvSpPr>
            <a:spLocks noChangeArrowheads="1"/>
          </p:cNvSpPr>
          <p:nvPr/>
        </p:nvSpPr>
        <p:spPr bwMode="auto">
          <a:xfrm rot="10800000">
            <a:off x="6770688" y="4289425"/>
            <a:ext cx="1930400" cy="1479550"/>
          </a:xfrm>
          <a:prstGeom prst="wedgeRectCallout">
            <a:avLst>
              <a:gd name="adj1" fmla="val 105028"/>
              <a:gd name="adj2" fmla="val 66523"/>
            </a:avLst>
          </a:prstGeom>
          <a:solidFill>
            <a:srgbClr val="FFC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lIns="91425" tIns="45712" rIns="91425" bIns="45712"/>
          <a:lstStyle/>
          <a:p>
            <a:pPr algn="ctr"/>
            <a:endParaRPr lang="ru-RU" sz="1400">
              <a:cs typeface="Arial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428625" y="214313"/>
            <a:ext cx="8286750" cy="28575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kk-KZ" sz="1600" b="1" dirty="0">
                <a:latin typeface="Arial" pitchFamily="34" charset="0"/>
                <a:ea typeface="+mj-ea"/>
                <a:cs typeface="Arial" pitchFamily="34" charset="0"/>
              </a:rPr>
              <a:t>Проект морского отряда «Ак Берен» МЧС на базе СКЭБР </a:t>
            </a:r>
            <a:endParaRPr lang="ru-RU" sz="16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632" name="Rectangle 3"/>
          <p:cNvSpPr>
            <a:spLocks noChangeArrowheads="1"/>
          </p:cNvSpPr>
          <p:nvPr/>
        </p:nvSpPr>
        <p:spPr bwMode="auto">
          <a:xfrm>
            <a:off x="3276600" y="6743700"/>
            <a:ext cx="304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pPr algn="just" eaLnBrk="0" hangingPunct="0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ru-RU" sz="1400">
                <a:cs typeface="Arial" charset="0"/>
              </a:rPr>
              <a:t> </a:t>
            </a:r>
          </a:p>
        </p:txBody>
      </p:sp>
      <p:sp>
        <p:nvSpPr>
          <p:cNvPr id="26633" name="Rectangle 3"/>
          <p:cNvSpPr>
            <a:spLocks noChangeArrowheads="1"/>
          </p:cNvSpPr>
          <p:nvPr/>
        </p:nvSpPr>
        <p:spPr bwMode="auto">
          <a:xfrm>
            <a:off x="2771775" y="5286375"/>
            <a:ext cx="3571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>
                <a:cs typeface="Arial" charset="0"/>
              </a:rPr>
              <a:t>     Построены причал, склады, вертолетная площадка, станция экологического и метеорологического мониторинга, ангары  и другие объекты. 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214313" y="5857875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Склад оборудования для каптажа скважин.</a:t>
            </a:r>
          </a:p>
        </p:txBody>
      </p:sp>
      <p:sp>
        <p:nvSpPr>
          <p:cNvPr id="26635" name="TextBox 9"/>
          <p:cNvSpPr txBox="1">
            <a:spLocks noChangeArrowheads="1"/>
          </p:cNvSpPr>
          <p:nvPr/>
        </p:nvSpPr>
        <p:spPr bwMode="auto">
          <a:xfrm>
            <a:off x="6500813" y="3143250"/>
            <a:ext cx="247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Причал со швартовочным бассейном.</a:t>
            </a:r>
          </a:p>
        </p:txBody>
      </p:sp>
      <p:sp>
        <p:nvSpPr>
          <p:cNvPr id="26636" name="Rectangle 60"/>
          <p:cNvSpPr>
            <a:spLocks noChangeArrowheads="1"/>
          </p:cNvSpPr>
          <p:nvPr/>
        </p:nvSpPr>
        <p:spPr bwMode="auto">
          <a:xfrm>
            <a:off x="6300788" y="5859463"/>
            <a:ext cx="2711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Хранилище оборудования для ликвидации разлива нефти.</a:t>
            </a:r>
          </a:p>
        </p:txBody>
      </p:sp>
      <p:pic>
        <p:nvPicPr>
          <p:cNvPr id="26637" name="Picture 62" descr="складское помещ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6388" y="4059238"/>
            <a:ext cx="2159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64" descr="причал со шварт бас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6388" y="1196975"/>
            <a:ext cx="2159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65" descr="склад оборудования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225" y="4059238"/>
            <a:ext cx="2159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732088" y="928688"/>
            <a:ext cx="40005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2" rIns="91425" bIns="45712">
            <a:spAutoFit/>
          </a:bodyPr>
          <a:lstStyle/>
          <a:p>
            <a:pPr indent="3175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ФУНКЦИИ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ликвидация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аварий, разливов нефти и пожаров на морских нефтегазовых объектах, морских судах 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нефтепроводах;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поиск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спасение и эвакуация людей при крушении воздушных и морских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судов;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ликвидация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ЧС на море и т.д. </a:t>
            </a:r>
          </a:p>
        </p:txBody>
      </p:sp>
      <p:sp>
        <p:nvSpPr>
          <p:cNvPr id="26641" name="Прямоугольник 4"/>
          <p:cNvSpPr>
            <a:spLocks noChangeArrowheads="1"/>
          </p:cNvSpPr>
          <p:nvPr/>
        </p:nvSpPr>
        <p:spPr bwMode="auto">
          <a:xfrm>
            <a:off x="361950" y="6453188"/>
            <a:ext cx="84201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600" b="1">
                <a:cs typeface="Arial" charset="0"/>
              </a:rPr>
              <a:t>Общая площадь базы - 71 га.</a:t>
            </a:r>
          </a:p>
        </p:txBody>
      </p:sp>
      <p:sp>
        <p:nvSpPr>
          <p:cNvPr id="26642" name="TextBox 9"/>
          <p:cNvSpPr txBox="1">
            <a:spLocks noChangeArrowheads="1"/>
          </p:cNvSpPr>
          <p:nvPr/>
        </p:nvSpPr>
        <p:spPr bwMode="auto">
          <a:xfrm>
            <a:off x="250825" y="3265488"/>
            <a:ext cx="247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Сбор нефтяных пятен боновыми заграждениями.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2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27661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620688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31800" y="138113"/>
            <a:ext cx="828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Противопожарная безопасность</a:t>
            </a:r>
          </a:p>
        </p:txBody>
      </p:sp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779463" y="981075"/>
            <a:ext cx="7585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>
                <a:cs typeface="Arial" charset="0"/>
              </a:rPr>
              <a:t>Проверено </a:t>
            </a:r>
            <a:r>
              <a:rPr lang="ru-RU" sz="1400" b="1">
                <a:cs typeface="Arial" charset="0"/>
              </a:rPr>
              <a:t>77 887 </a:t>
            </a:r>
            <a:r>
              <a:rPr lang="ru-RU" sz="1400">
                <a:cs typeface="Arial" charset="0"/>
              </a:rPr>
              <a:t>объектов жизнеобеспечения и социально-культурного назначения;</a:t>
            </a:r>
          </a:p>
          <a:p>
            <a:pPr>
              <a:lnSpc>
                <a:spcPct val="150000"/>
              </a:lnSpc>
            </a:pPr>
            <a:r>
              <a:rPr lang="ru-RU" sz="1400">
                <a:cs typeface="Arial" charset="0"/>
              </a:rPr>
              <a:t>Оштрафовано </a:t>
            </a:r>
            <a:r>
              <a:rPr lang="ru-RU" sz="1400" b="1">
                <a:cs typeface="Arial" charset="0"/>
              </a:rPr>
              <a:t>37 396 </a:t>
            </a:r>
            <a:r>
              <a:rPr lang="ru-RU" sz="1400">
                <a:cs typeface="Arial" charset="0"/>
              </a:rPr>
              <a:t>должностных лиц (403 млн. тенге);</a:t>
            </a:r>
          </a:p>
          <a:p>
            <a:pPr>
              <a:lnSpc>
                <a:spcPct val="150000"/>
              </a:lnSpc>
            </a:pPr>
            <a:r>
              <a:rPr lang="ru-RU" sz="1400">
                <a:cs typeface="Arial" charset="0"/>
              </a:rPr>
              <a:t>В суды направлено </a:t>
            </a:r>
            <a:r>
              <a:rPr lang="ru-RU" sz="1400" b="1">
                <a:cs typeface="Arial" charset="0"/>
              </a:rPr>
              <a:t>3 341 </a:t>
            </a:r>
            <a:r>
              <a:rPr lang="ru-RU" sz="1400">
                <a:cs typeface="Arial" charset="0"/>
              </a:rPr>
              <a:t>исковых заявлений на приостановку деятельности объектов. </a:t>
            </a:r>
          </a:p>
        </p:txBody>
      </p:sp>
      <p:grpSp>
        <p:nvGrpSpPr>
          <p:cNvPr id="27652" name="Группа 1"/>
          <p:cNvGrpSpPr>
            <a:grpSpLocks/>
          </p:cNvGrpSpPr>
          <p:nvPr/>
        </p:nvGrpSpPr>
        <p:grpSpPr bwMode="auto">
          <a:xfrm>
            <a:off x="395288" y="2205038"/>
            <a:ext cx="8280400" cy="1800225"/>
            <a:chOff x="395816" y="1988840"/>
            <a:chExt cx="8280640" cy="1800000"/>
          </a:xfrm>
        </p:grpSpPr>
        <p:pic>
          <p:nvPicPr>
            <p:cNvPr id="27658" name="Picture 2" descr="G:\замечания на 6 мая 2013 года\пож.агитация фото к слайду 10\IMG_0434.jpg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816" y="1988840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3" descr="G:\замечания на 6 мая 2013 года\пож.агитация фото к слайду 10\IMG_2918.JP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76136" y="1988840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4" descr="G:\замечания на 6 мая 2013 года\пож.агитация фото к слайду 10\Рисунок1.jpg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56456" y="1988840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341313" y="4237038"/>
            <a:ext cx="84613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>
                <a:cs typeface="Arial" charset="0"/>
              </a:rPr>
              <a:t>С населением проводилась разъяснительная работа по предупреждению пожаров</a:t>
            </a:r>
          </a:p>
        </p:txBody>
      </p:sp>
      <p:grpSp>
        <p:nvGrpSpPr>
          <p:cNvPr id="27654" name="Группа 2"/>
          <p:cNvGrpSpPr>
            <a:grpSpLocks/>
          </p:cNvGrpSpPr>
          <p:nvPr/>
        </p:nvGrpSpPr>
        <p:grpSpPr bwMode="auto">
          <a:xfrm>
            <a:off x="395288" y="4797425"/>
            <a:ext cx="8280400" cy="1800225"/>
            <a:chOff x="395816" y="4551415"/>
            <a:chExt cx="8280640" cy="1800000"/>
          </a:xfrm>
        </p:grpSpPr>
        <p:pic>
          <p:nvPicPr>
            <p:cNvPr id="27655" name="Picture 6" descr="G:\замечания на 6 мая 2013 года\пож.агитация фото к слайду 10\Рисунок3.jp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5816" y="4551415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7" descr="G:\замечания на 6 мая 2013 года\пож.агитация фото к слайду 10\Изображение 057.jpg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76136" y="4551415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8" descr="G:\замечания на 6 мая 2013 года\пож.агитация фото к слайду 10\IMG_4557.jpg"/>
            <p:cNvPicPr preferRelativeResize="0"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56456" y="4551415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20713"/>
            <a:ext cx="857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5744" y="928670"/>
            <a:ext cx="85725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ea typeface="Times New Roman" pitchFamily="18" charset="0"/>
              </a:rPr>
              <a:t>2012 год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Введены в эксплуатацию</a:t>
            </a:r>
            <a:r>
              <a:rPr lang="ru-RU" sz="1400" b="1" dirty="0">
                <a:latin typeface="Arial" pitchFamily="34" charset="0"/>
                <a:ea typeface="Times New Roman" pitchFamily="18" charset="0"/>
              </a:rPr>
              <a:t> 3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 пожарных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депо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в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г. Астана, п.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Достык,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Алматинской области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п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Ганюшкино,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Атырауской области.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Пожарные депо создаются по типовым проектам, что обеспечило снижение затрат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.</a:t>
            </a: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ea typeface="Times New Roman" pitchFamily="18" charset="0"/>
              </a:rPr>
              <a:t>2013 </a:t>
            </a:r>
            <a:r>
              <a:rPr lang="ru-RU" sz="1400" b="1" dirty="0">
                <a:latin typeface="Arial" pitchFamily="34" charset="0"/>
                <a:ea typeface="Times New Roman" pitchFamily="18" charset="0"/>
              </a:rPr>
              <a:t>год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18097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Начато строительство пожарных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депо</a:t>
            </a:r>
          </a:p>
          <a:p>
            <a:pPr marL="18097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в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г. Алматы (мкр. Акбулак),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г. Астана и </a:t>
            </a:r>
          </a:p>
          <a:p>
            <a:pPr marL="18097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г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Жанаозен,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Мангистауской области.</a:t>
            </a:r>
          </a:p>
          <a:p>
            <a:pPr marL="18097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18097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К концу года введутся в эксплуатацию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депо</a:t>
            </a:r>
          </a:p>
          <a:p>
            <a:pPr marL="18097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в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г. Алматы и Тараз на 6 автомобилей </a:t>
            </a:r>
            <a:r>
              <a:rPr lang="ru-RU" sz="1400" dirty="0">
                <a:latin typeface="Arial" pitchFamily="34" charset="0"/>
                <a:ea typeface="Times New Roman" pitchFamily="18" charset="0"/>
              </a:rPr>
              <a:t>каждое.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8676" name="Прямоугольник 13"/>
          <p:cNvSpPr>
            <a:spLocks noChangeArrowheads="1"/>
          </p:cNvSpPr>
          <p:nvPr/>
        </p:nvSpPr>
        <p:spPr bwMode="auto">
          <a:xfrm>
            <a:off x="571500" y="594995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Новые пожарные депо позволят сократить время реагирования на пожары и тем самым обеспечить повышенную безопасность граждан. </a:t>
            </a:r>
            <a:endParaRPr lang="ru-RU" sz="1600">
              <a:cs typeface="Arial" charset="0"/>
            </a:endParaRPr>
          </a:p>
        </p:txBody>
      </p:sp>
      <p:sp>
        <p:nvSpPr>
          <p:cNvPr id="28677" name="Прямоугольник 1"/>
          <p:cNvSpPr>
            <a:spLocks noChangeArrowheads="1"/>
          </p:cNvSpPr>
          <p:nvPr/>
        </p:nvSpPr>
        <p:spPr bwMode="auto">
          <a:xfrm>
            <a:off x="431800" y="138113"/>
            <a:ext cx="828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Противопожарная безопасность</a:t>
            </a:r>
          </a:p>
        </p:txBody>
      </p:sp>
      <p:pic>
        <p:nvPicPr>
          <p:cNvPr id="28678" name="Picture 4" descr="G:\замечания на 6 мая 2013 года\СПЧ-16 Астана фото к слайду 10+\DSC_1818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6449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" descr="E:\Атырау Ганюшкино\Новая папка\DSCN5477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3644900"/>
            <a:ext cx="2519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 descr="E:\Атырау Ганюшкино\Достык.jp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644900"/>
            <a:ext cx="251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52" name="Группа 1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24657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58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36" y="620292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53" name="Прямоугольник 8"/>
          <p:cNvSpPr>
            <a:spLocks noChangeArrowheads="1"/>
          </p:cNvSpPr>
          <p:nvPr/>
        </p:nvSpPr>
        <p:spPr bwMode="auto">
          <a:xfrm>
            <a:off x="431800" y="138113"/>
            <a:ext cx="828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Сокращение административных барьеров</a:t>
            </a:r>
          </a:p>
        </p:txBody>
      </p:sp>
      <p:graphicFrame>
        <p:nvGraphicFramePr>
          <p:cNvPr id="24651" name="Object 75"/>
          <p:cNvGraphicFramePr>
            <a:graphicFrameLocks noGrp="1" noChangeAspect="1"/>
          </p:cNvGraphicFramePr>
          <p:nvPr/>
        </p:nvGraphicFramePr>
        <p:xfrm>
          <a:off x="2249488" y="1773238"/>
          <a:ext cx="7304087" cy="5270500"/>
        </p:xfrm>
        <a:graphic>
          <a:graphicData uri="http://schemas.openxmlformats.org/presentationml/2006/ole">
            <p:oleObj spid="_x0000_s24651" name="Лист" r:id="rId5" imgW="8448743" imgH="6095910" progId="Excel.Sheet.8">
              <p:embed/>
            </p:oleObj>
          </a:graphicData>
        </a:graphic>
      </p:graphicFrame>
      <p:sp>
        <p:nvSpPr>
          <p:cNvPr id="16" name="Rectangle 2"/>
          <p:cNvSpPr txBox="1">
            <a:spLocks/>
          </p:cNvSpPr>
          <p:nvPr/>
        </p:nvSpPr>
        <p:spPr>
          <a:xfrm>
            <a:off x="360363" y="4292600"/>
            <a:ext cx="3851275" cy="1439863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За период 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с 2009 года сокращено количество разрешительных 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документов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на 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осуществление деятельности в 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области 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пожарной и промышленной безопасности</a:t>
            </a:r>
          </a:p>
        </p:txBody>
      </p:sp>
      <p:sp>
        <p:nvSpPr>
          <p:cNvPr id="24655" name="Прямоугольник 5"/>
          <p:cNvSpPr>
            <a:spLocks noChangeArrowheads="1"/>
          </p:cNvSpPr>
          <p:nvPr/>
        </p:nvSpPr>
        <p:spPr bwMode="auto">
          <a:xfrm>
            <a:off x="358775" y="1196975"/>
            <a:ext cx="842645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В Министерстве осталось 26 разрешительных документов и 5 документов уведомительного характера.</a:t>
            </a:r>
          </a:p>
          <a:p>
            <a:pPr indent="355600">
              <a:lnSpc>
                <a:spcPct val="150000"/>
              </a:lnSpc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На каждый разрешительный документ разработаны Планы мероприятий по автоматизации бизнес-процессов, сокращению сроков рассмотрения заявлений и количества документов, требуемых от населения при оказании государственной услуги.</a:t>
            </a:r>
            <a:endParaRPr lang="ru-RU" sz="1400">
              <a:cs typeface="Arial" charset="0"/>
            </a:endParaRPr>
          </a:p>
        </p:txBody>
      </p:sp>
      <p:sp>
        <p:nvSpPr>
          <p:cNvPr id="24656" name="TextBox 8"/>
          <p:cNvSpPr txBox="1">
            <a:spLocks noChangeArrowheads="1"/>
          </p:cNvSpPr>
          <p:nvPr/>
        </p:nvSpPr>
        <p:spPr bwMode="auto">
          <a:xfrm>
            <a:off x="4929188" y="34290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cs typeface="Arial" charset="0"/>
              </a:rPr>
              <a:t>2009 год</a:t>
            </a:r>
            <a:endParaRPr lang="en-US" sz="14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1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31755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620688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214282" y="926269"/>
            <a:ext cx="8786874" cy="1600438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    Центр медицины катастроф: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Совершено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2 283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выезда;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Оказана медпомощь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2 409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пострадавшим;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Трассовые медико-спасательные пункты: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Совершено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535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выездов;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Оказана медпомощь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1 204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пострадавшим; Госпитализировано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477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человек.</a:t>
            </a:r>
          </a:p>
        </p:txBody>
      </p:sp>
      <p:grpSp>
        <p:nvGrpSpPr>
          <p:cNvPr id="31747" name="Группа 14"/>
          <p:cNvGrpSpPr>
            <a:grpSpLocks/>
          </p:cNvGrpSpPr>
          <p:nvPr/>
        </p:nvGrpSpPr>
        <p:grpSpPr bwMode="auto">
          <a:xfrm>
            <a:off x="357188" y="2565400"/>
            <a:ext cx="8377237" cy="1800225"/>
            <a:chOff x="357158" y="2428868"/>
            <a:chExt cx="8377916" cy="1800000"/>
          </a:xfrm>
        </p:grpSpPr>
        <p:pic>
          <p:nvPicPr>
            <p:cNvPr id="12" name="Picture 3"/>
            <p:cNvPicPr preferRelativeResize="0">
              <a:picLocks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57158" y="2428868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bg1">
                  <a:alpha val="40000"/>
                </a:schemeClr>
              </a:glow>
            </a:effectLst>
            <a:extLst/>
          </p:spPr>
        </p:pic>
        <p:pic>
          <p:nvPicPr>
            <p:cNvPr id="31753" name="Picture 2" descr="C:\Documents and Settings\User\Рабочий стол\Пиар\DSC00318.JP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15074" y="2428868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5" descr="C:\Documents and Settings\User\Рабочий стол\Пиар\На стенд\1 (24).JPG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37884" y="2428868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8" name="Прямоугольник 16"/>
          <p:cNvSpPr>
            <a:spLocks noChangeArrowheads="1"/>
          </p:cNvSpPr>
          <p:nvPr/>
        </p:nvSpPr>
        <p:spPr bwMode="auto">
          <a:xfrm>
            <a:off x="428625" y="142875"/>
            <a:ext cx="828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Медицинская служба МЧС</a:t>
            </a:r>
          </a:p>
        </p:txBody>
      </p:sp>
      <p:pic>
        <p:nvPicPr>
          <p:cNvPr id="31749" name="Picture 2" descr="http://t0.gstatic.com/images?q=tbn:ANd9GcSDe4BNe_py2PdXfJN6GecuZGWNqidyb7yEhksjfsb0YhoVlD61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" y="4724400"/>
            <a:ext cx="251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http://t3.gstatic.com/images?q=tbn:ANd9GcTu5-Qr1liaS4SkpGbuz5d9SfCcnKlrHJMk1MLMnu3hTMG-mdvp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4740275"/>
            <a:ext cx="2519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Прямоугольник 5"/>
          <p:cNvSpPr>
            <a:spLocks noChangeArrowheads="1"/>
          </p:cNvSpPr>
          <p:nvPr/>
        </p:nvSpPr>
        <p:spPr bwMode="auto">
          <a:xfrm>
            <a:off x="3005138" y="4437063"/>
            <a:ext cx="32956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cs typeface="Arial" charset="0"/>
              </a:rPr>
              <a:t>Медицинскими поездами </a:t>
            </a:r>
            <a:r>
              <a:rPr lang="ru-RU" sz="1400">
                <a:cs typeface="Arial" charset="0"/>
              </a:rPr>
              <a:t>обследовано </a:t>
            </a:r>
            <a:r>
              <a:rPr lang="ru-RU" sz="1400" b="1">
                <a:cs typeface="Arial" charset="0"/>
              </a:rPr>
              <a:t>72 104 </a:t>
            </a:r>
            <a:r>
              <a:rPr lang="ru-RU" sz="1400">
                <a:cs typeface="Arial" charset="0"/>
              </a:rPr>
              <a:t>жителя отдаленных станций Казахстана.</a:t>
            </a:r>
          </a:p>
          <a:p>
            <a:pPr algn="ctr">
              <a:lnSpc>
                <a:spcPct val="150000"/>
              </a:lnSpc>
            </a:pPr>
            <a:endParaRPr lang="ru-RU" sz="1000" b="1"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>
                <a:cs typeface="Arial" charset="0"/>
              </a:rPr>
              <a:t>В железнодорожных госпиталях:</a:t>
            </a:r>
          </a:p>
          <a:p>
            <a:pPr algn="ctr">
              <a:lnSpc>
                <a:spcPct val="150000"/>
              </a:lnSpc>
            </a:pPr>
            <a:r>
              <a:rPr lang="ru-RU" sz="1400">
                <a:cs typeface="Arial" charset="0"/>
              </a:rPr>
              <a:t>- пролечено </a:t>
            </a:r>
            <a:r>
              <a:rPr lang="ru-RU" sz="1400" b="1">
                <a:cs typeface="Arial" charset="0"/>
              </a:rPr>
              <a:t>59 145 </a:t>
            </a:r>
            <a:r>
              <a:rPr lang="ru-RU" sz="1400">
                <a:cs typeface="Arial" charset="0"/>
              </a:rPr>
              <a:t>больных;</a:t>
            </a:r>
          </a:p>
          <a:p>
            <a:pPr algn="ctr">
              <a:lnSpc>
                <a:spcPct val="150000"/>
              </a:lnSpc>
            </a:pPr>
            <a:r>
              <a:rPr lang="ru-RU" sz="1400">
                <a:cs typeface="Arial" charset="0"/>
              </a:rPr>
              <a:t>- проведено </a:t>
            </a:r>
            <a:r>
              <a:rPr lang="ru-RU" sz="1400" b="1">
                <a:cs typeface="Arial" charset="0"/>
              </a:rPr>
              <a:t>15 722 </a:t>
            </a:r>
            <a:r>
              <a:rPr lang="ru-RU" sz="1400">
                <a:cs typeface="Arial" charset="0"/>
              </a:rPr>
              <a:t>операции.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11113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636588"/>
            <a:ext cx="857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3"/>
          <p:cNvSpPr txBox="1">
            <a:spLocks/>
          </p:cNvSpPr>
          <p:nvPr/>
        </p:nvSpPr>
        <p:spPr>
          <a:xfrm>
            <a:off x="285750" y="188913"/>
            <a:ext cx="8570913" cy="428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Государственный материальный резерв</a:t>
            </a:r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222375" y="908050"/>
            <a:ext cx="669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cs typeface="Arial" charset="0"/>
              </a:rPr>
              <a:t>29 наименований товаров дополнили  номенклатуру госматрезерва. </a:t>
            </a:r>
          </a:p>
        </p:txBody>
      </p:sp>
      <p:sp>
        <p:nvSpPr>
          <p:cNvPr id="32773" name="Прямоугольник 38"/>
          <p:cNvSpPr>
            <a:spLocks noChangeArrowheads="1"/>
          </p:cNvSpPr>
          <p:nvPr/>
        </p:nvSpPr>
        <p:spPr bwMode="auto">
          <a:xfrm>
            <a:off x="323850" y="1196975"/>
            <a:ext cx="8280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(</a:t>
            </a:r>
            <a:r>
              <a:rPr lang="ru-RU" sz="1400" i="1">
                <a:cs typeface="Arial" charset="0"/>
              </a:rPr>
              <a:t>Специальная автомобильная техника, средства жизнеобеспечения, оборудование и материалы, постельные принадлежности, одежда и другое)</a:t>
            </a:r>
            <a:r>
              <a:rPr lang="ru-RU" sz="1400" b="1">
                <a:cs typeface="Arial" charset="0"/>
              </a:rPr>
              <a:t> </a:t>
            </a:r>
          </a:p>
        </p:txBody>
      </p:sp>
      <p:sp>
        <p:nvSpPr>
          <p:cNvPr id="32774" name="Прямоугольник 2"/>
          <p:cNvSpPr>
            <a:spLocks noChangeArrowheads="1"/>
          </p:cNvSpPr>
          <p:nvPr/>
        </p:nvSpPr>
        <p:spPr bwMode="auto">
          <a:xfrm>
            <a:off x="1187450" y="6362700"/>
            <a:ext cx="67691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cs typeface="Arial" charset="0"/>
              </a:rPr>
              <a:t>Опыт ликвидации ЧС подтверждает необходимость в обеспечении гражданского населения первичными средствами выживания.</a:t>
            </a:r>
          </a:p>
        </p:txBody>
      </p:sp>
      <p:pic>
        <p:nvPicPr>
          <p:cNvPr id="14" name="Picture 9" descr="D:\Для сети\сух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5229225"/>
            <a:ext cx="1800225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6" name="TextBox 44"/>
          <p:cNvSpPr txBox="1">
            <a:spLocks noChangeArrowheads="1"/>
          </p:cNvSpPr>
          <p:nvPr/>
        </p:nvSpPr>
        <p:spPr bwMode="auto">
          <a:xfrm>
            <a:off x="3419475" y="5497513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Индивидуальные продуктовые пайки</a:t>
            </a:r>
          </a:p>
        </p:txBody>
      </p:sp>
      <p:pic>
        <p:nvPicPr>
          <p:cNvPr id="24" name="Picture 194" descr="фото лапша-гамно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5229225"/>
            <a:ext cx="1800225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778" name="Группа 10"/>
          <p:cNvGrpSpPr>
            <a:grpSpLocks/>
          </p:cNvGrpSpPr>
          <p:nvPr/>
        </p:nvGrpSpPr>
        <p:grpSpPr bwMode="auto">
          <a:xfrm>
            <a:off x="323850" y="1754188"/>
            <a:ext cx="8210550" cy="3206750"/>
            <a:chOff x="323156" y="1753652"/>
            <a:chExt cx="8211944" cy="3207261"/>
          </a:xfrm>
        </p:grpSpPr>
        <p:pic>
          <p:nvPicPr>
            <p:cNvPr id="32779" name="Picture 3" descr="C:\Documents and Settings\All Users\Документы\Мои рисунки\Образцы рисунков\гуcеничный транспортер.jpeg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9552" y="1824628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TextBox 29"/>
            <p:cNvSpPr txBox="1">
              <a:spLocks noChangeArrowheads="1"/>
            </p:cNvSpPr>
            <p:nvPr/>
          </p:nvSpPr>
          <p:spPr bwMode="auto">
            <a:xfrm>
              <a:off x="323156" y="2977207"/>
              <a:ext cx="26646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solidFill>
                    <a:schemeClr val="bg1"/>
                  </a:solidFill>
                </a:rPr>
                <a:t>Гусеничный транспортер</a:t>
              </a:r>
            </a:p>
          </p:txBody>
        </p:sp>
        <p:pic>
          <p:nvPicPr>
            <p:cNvPr id="32781" name="Picture 5" descr="E:\12135138627710.jp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9552" y="3517010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2" name="TextBox 29"/>
            <p:cNvSpPr txBox="1">
              <a:spLocks noChangeArrowheads="1"/>
            </p:cNvSpPr>
            <p:nvPr/>
          </p:nvSpPr>
          <p:spPr bwMode="auto">
            <a:xfrm flipH="1">
              <a:off x="611560" y="4653136"/>
              <a:ext cx="16041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solidFill>
                    <a:schemeClr val="bg1"/>
                  </a:solidFill>
                </a:rPr>
                <a:t>Лес кругляк</a:t>
              </a:r>
            </a:p>
          </p:txBody>
        </p:sp>
        <p:pic>
          <p:nvPicPr>
            <p:cNvPr id="32783" name="Picture 3" descr="C:\Documents and Settings\Наш компьютер\Рабочий стол\мотопомпва.jpg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74336" y="3517010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4" name="TextBox 29"/>
            <p:cNvSpPr txBox="1">
              <a:spLocks noChangeArrowheads="1"/>
            </p:cNvSpPr>
            <p:nvPr/>
          </p:nvSpPr>
          <p:spPr bwMode="auto">
            <a:xfrm>
              <a:off x="6374592" y="4653136"/>
              <a:ext cx="20138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solidFill>
                    <a:schemeClr val="bg1"/>
                  </a:solidFill>
                </a:rPr>
                <a:t>Грязевая мотопомпа</a:t>
              </a:r>
            </a:p>
          </p:txBody>
        </p:sp>
        <p:pic>
          <p:nvPicPr>
            <p:cNvPr id="32785" name="Picture 27"/>
            <p:cNvPicPr preferRelativeResize="0"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88673" y="3517009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6" name="TextBox 29"/>
            <p:cNvSpPr txBox="1">
              <a:spLocks noChangeArrowheads="1"/>
            </p:cNvSpPr>
            <p:nvPr/>
          </p:nvSpPr>
          <p:spPr bwMode="auto">
            <a:xfrm>
              <a:off x="3489046" y="4653136"/>
              <a:ext cx="20190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Цистерна прицепная </a:t>
              </a:r>
            </a:p>
          </p:txBody>
        </p:sp>
        <p:pic>
          <p:nvPicPr>
            <p:cNvPr id="32787" name="Picture 2" descr="C:\Documents and Settings\All Users\Документы\Мои рисунки\Образцы рисунков\агрегат сварочный.jpeg"/>
            <p:cNvPicPr preferRelativeResize="0"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75100" y="1824628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8" name="TextBox 29"/>
            <p:cNvSpPr txBox="1">
              <a:spLocks noChangeArrowheads="1"/>
            </p:cNvSpPr>
            <p:nvPr/>
          </p:nvSpPr>
          <p:spPr bwMode="auto">
            <a:xfrm>
              <a:off x="6421373" y="1753652"/>
              <a:ext cx="1967051" cy="307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solidFill>
                    <a:schemeClr val="bg1"/>
                  </a:solidFill>
                </a:rPr>
                <a:t>Сварочный аппарат</a:t>
              </a:r>
            </a:p>
          </p:txBody>
        </p:sp>
        <p:pic>
          <p:nvPicPr>
            <p:cNvPr id="32789" name="Picture 2" descr="C:\Documents and Settings\Admin\Рабочий стол\По автотехнике\PHOT0028.JPG"/>
            <p:cNvPicPr preferRelativeResize="0"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27977" y="1824628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0" name="TextBox 29"/>
            <p:cNvSpPr txBox="1">
              <a:spLocks noChangeArrowheads="1"/>
            </p:cNvSpPr>
            <p:nvPr/>
          </p:nvSpPr>
          <p:spPr bwMode="auto">
            <a:xfrm>
              <a:off x="3347864" y="2780928"/>
              <a:ext cx="209054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Снегоочиститель</a:t>
              </a:r>
            </a:p>
            <a:p>
              <a:r>
                <a:rPr lang="ru-RU" sz="1400"/>
                <a:t> шнекороторный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63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33825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6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620688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4" name="Группа 2"/>
          <p:cNvGrpSpPr>
            <a:grpSpLocks/>
          </p:cNvGrpSpPr>
          <p:nvPr/>
        </p:nvGrpSpPr>
        <p:grpSpPr bwMode="auto">
          <a:xfrm>
            <a:off x="4745038" y="1019175"/>
            <a:ext cx="4435475" cy="5434013"/>
            <a:chOff x="4745445" y="947607"/>
            <a:chExt cx="4435067" cy="5433721"/>
          </a:xfrm>
        </p:grpSpPr>
        <p:sp>
          <p:nvSpPr>
            <p:cNvPr id="33809" name="TextBox 60"/>
            <p:cNvSpPr txBox="1">
              <a:spLocks noChangeArrowheads="1"/>
            </p:cNvSpPr>
            <p:nvPr/>
          </p:nvSpPr>
          <p:spPr bwMode="auto">
            <a:xfrm>
              <a:off x="4792216" y="947607"/>
              <a:ext cx="41195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cs typeface="Arial" charset="0"/>
                </a:rPr>
                <a:t>Складские помещения КГМР </a:t>
              </a:r>
            </a:p>
          </p:txBody>
        </p:sp>
        <p:sp>
          <p:nvSpPr>
            <p:cNvPr id="33810" name="TextBox 23"/>
            <p:cNvSpPr txBox="1">
              <a:spLocks noChangeArrowheads="1"/>
            </p:cNvSpPr>
            <p:nvPr/>
          </p:nvSpPr>
          <p:spPr bwMode="auto">
            <a:xfrm>
              <a:off x="5070946" y="5642664"/>
              <a:ext cx="410956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cs typeface="Arial" charset="0"/>
                </a:rPr>
                <a:t>            	«Балхаш»            «Орбита»</a:t>
              </a:r>
            </a:p>
            <a:p>
              <a:r>
                <a:rPr lang="ru-RU" sz="1400">
                  <a:cs typeface="Arial" charset="0"/>
                </a:rPr>
                <a:t>Площадь:  15,5 тыс.м².          31 тыс.м²</a:t>
              </a:r>
            </a:p>
            <a:p>
              <a:r>
                <a:rPr lang="ru-RU" sz="1400">
                  <a:cs typeface="Arial" charset="0"/>
                </a:rPr>
                <a:t>Стоимость: 2,9 млрд. тенге.   7,4 млрд. тенге.</a:t>
              </a:r>
            </a:p>
          </p:txBody>
        </p:sp>
        <p:sp>
          <p:nvSpPr>
            <p:cNvPr id="33811" name="TextBox 35"/>
            <p:cNvSpPr txBox="1">
              <a:spLocks noChangeArrowheads="1"/>
            </p:cNvSpPr>
            <p:nvPr/>
          </p:nvSpPr>
          <p:spPr bwMode="auto">
            <a:xfrm>
              <a:off x="5604371" y="3481263"/>
              <a:ext cx="23336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cs typeface="Arial" charset="0"/>
                </a:rPr>
                <a:t>Филиал «Орбита»</a:t>
              </a:r>
            </a:p>
          </p:txBody>
        </p:sp>
        <p:pic>
          <p:nvPicPr>
            <p:cNvPr id="33812" name="Picture 10" descr="E:\%D1%CA%CB%C0%C4.jpg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48264" y="4005224"/>
              <a:ext cx="180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813" name="Группа 46"/>
            <p:cNvGrpSpPr>
              <a:grpSpLocks/>
            </p:cNvGrpSpPr>
            <p:nvPr/>
          </p:nvGrpSpPr>
          <p:grpSpPr bwMode="auto">
            <a:xfrm>
              <a:off x="4918355" y="4005227"/>
              <a:ext cx="1741873" cy="1428966"/>
              <a:chOff x="7029317" y="2066304"/>
              <a:chExt cx="1981200" cy="1394959"/>
            </a:xfrm>
          </p:grpSpPr>
          <p:pic>
            <p:nvPicPr>
              <p:cNvPr id="33823" name="Picture 2" descr="F:\орбита склад\100_1973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29317" y="2066304"/>
                <a:ext cx="1981200" cy="1357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24" name="Прямоугольник 44"/>
              <p:cNvSpPr>
                <a:spLocks noChangeArrowheads="1"/>
              </p:cNvSpPr>
              <p:nvPr/>
            </p:nvSpPr>
            <p:spPr bwMode="auto">
              <a:xfrm>
                <a:off x="7035430" y="3190856"/>
                <a:ext cx="1893189" cy="270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chemeClr val="bg1"/>
                    </a:solidFill>
                    <a:cs typeface="Arial" charset="0"/>
                  </a:rPr>
                  <a:t>1941 год постройки</a:t>
                </a:r>
              </a:p>
            </p:txBody>
          </p:sp>
        </p:grpSp>
        <p:pic>
          <p:nvPicPr>
            <p:cNvPr id="33814" name="Picture 2" descr="F:\sklad2(1).jpg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48264" y="1857278"/>
              <a:ext cx="180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815" name="Группа 47"/>
            <p:cNvGrpSpPr>
              <a:grpSpLocks/>
            </p:cNvGrpSpPr>
            <p:nvPr/>
          </p:nvGrpSpPr>
          <p:grpSpPr bwMode="auto">
            <a:xfrm>
              <a:off x="4918302" y="1823169"/>
              <a:ext cx="1741930" cy="1450782"/>
              <a:chOff x="4820860" y="1905154"/>
              <a:chExt cx="2008188" cy="1383470"/>
            </a:xfrm>
          </p:grpSpPr>
          <p:pic>
            <p:nvPicPr>
              <p:cNvPr id="33821" name="Picture 2" descr="G:\Фото филиалы\balkhah\14 склад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20860" y="1905154"/>
                <a:ext cx="2008188" cy="1373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22" name="Прямоугольник 45"/>
              <p:cNvSpPr>
                <a:spLocks noChangeArrowheads="1"/>
              </p:cNvSpPr>
              <p:nvPr/>
            </p:nvSpPr>
            <p:spPr bwMode="auto">
              <a:xfrm>
                <a:off x="4827117" y="3024477"/>
                <a:ext cx="1918917" cy="2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chemeClr val="bg1"/>
                    </a:solidFill>
                    <a:cs typeface="Arial" charset="0"/>
                  </a:rPr>
                  <a:t>1953 год постройки</a:t>
                </a:r>
              </a:p>
            </p:txBody>
          </p:sp>
        </p:grpSp>
        <p:sp>
          <p:nvSpPr>
            <p:cNvPr id="33816" name="TextBox 35"/>
            <p:cNvSpPr txBox="1">
              <a:spLocks noChangeArrowheads="1"/>
            </p:cNvSpPr>
            <p:nvPr/>
          </p:nvSpPr>
          <p:spPr bwMode="auto">
            <a:xfrm>
              <a:off x="4745445" y="1556793"/>
              <a:ext cx="18479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i="1">
                  <a:cs typeface="Arial" charset="0"/>
                </a:rPr>
                <a:t>Настоящее</a:t>
              </a:r>
            </a:p>
          </p:txBody>
        </p:sp>
        <p:sp>
          <p:nvSpPr>
            <p:cNvPr id="33817" name="TextBox 35"/>
            <p:cNvSpPr txBox="1">
              <a:spLocks noChangeArrowheads="1"/>
            </p:cNvSpPr>
            <p:nvPr/>
          </p:nvSpPr>
          <p:spPr bwMode="auto">
            <a:xfrm>
              <a:off x="6819052" y="1556792"/>
              <a:ext cx="18479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i="1">
                  <a:cs typeface="Arial" charset="0"/>
                </a:rPr>
                <a:t>Будущее</a:t>
              </a:r>
            </a:p>
          </p:txBody>
        </p:sp>
        <p:sp>
          <p:nvSpPr>
            <p:cNvPr id="33818" name="TextBox 35"/>
            <p:cNvSpPr txBox="1">
              <a:spLocks noChangeArrowheads="1"/>
            </p:cNvSpPr>
            <p:nvPr/>
          </p:nvSpPr>
          <p:spPr bwMode="auto">
            <a:xfrm>
              <a:off x="5622751" y="1340768"/>
              <a:ext cx="23336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cs typeface="Arial" charset="0"/>
                </a:rPr>
                <a:t>Филиал «Балхаш»</a:t>
              </a:r>
            </a:p>
          </p:txBody>
        </p:sp>
        <p:sp>
          <p:nvSpPr>
            <p:cNvPr id="33819" name="TextBox 35"/>
            <p:cNvSpPr txBox="1">
              <a:spLocks noChangeArrowheads="1"/>
            </p:cNvSpPr>
            <p:nvPr/>
          </p:nvSpPr>
          <p:spPr bwMode="auto">
            <a:xfrm>
              <a:off x="4808987" y="3708370"/>
              <a:ext cx="18479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i="1">
                  <a:cs typeface="Arial" charset="0"/>
                </a:rPr>
                <a:t>Настоящее</a:t>
              </a:r>
            </a:p>
          </p:txBody>
        </p:sp>
        <p:sp>
          <p:nvSpPr>
            <p:cNvPr id="33820" name="TextBox 35"/>
            <p:cNvSpPr txBox="1">
              <a:spLocks noChangeArrowheads="1"/>
            </p:cNvSpPr>
            <p:nvPr/>
          </p:nvSpPr>
          <p:spPr bwMode="auto">
            <a:xfrm>
              <a:off x="6882594" y="3708369"/>
              <a:ext cx="18479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i="1">
                  <a:cs typeface="Arial" charset="0"/>
                </a:rPr>
                <a:t>Будущее</a:t>
              </a:r>
            </a:p>
          </p:txBody>
        </p:sp>
      </p:grpSp>
      <p:sp>
        <p:nvSpPr>
          <p:cNvPr id="69" name="Rectangle 53"/>
          <p:cNvSpPr txBox="1">
            <a:spLocks/>
          </p:cNvSpPr>
          <p:nvPr/>
        </p:nvSpPr>
        <p:spPr>
          <a:xfrm>
            <a:off x="285750" y="188913"/>
            <a:ext cx="8570913" cy="428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ea typeface="+mj-ea"/>
                <a:cs typeface="Arial" pitchFamily="34" charset="0"/>
              </a:rPr>
              <a:t>Государственный материальный резерв</a:t>
            </a:r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79388" y="836613"/>
            <a:ext cx="4503737" cy="2463800"/>
            <a:chOff x="179512" y="836712"/>
            <a:chExt cx="4504184" cy="2463373"/>
          </a:xfrm>
        </p:grpSpPr>
        <p:sp>
          <p:nvSpPr>
            <p:cNvPr id="33807" name="Text Box 13"/>
            <p:cNvSpPr txBox="1">
              <a:spLocks noChangeArrowheads="1"/>
            </p:cNvSpPr>
            <p:nvPr/>
          </p:nvSpPr>
          <p:spPr bwMode="auto">
            <a:xfrm>
              <a:off x="179512" y="836712"/>
              <a:ext cx="4504184" cy="51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448" tIns="41724" rIns="83448" bIns="41724">
              <a:spAutoFit/>
            </a:bodyPr>
            <a:lstStyle/>
            <a:p>
              <a:pPr algn="ctr" defTabSz="912813"/>
              <a:r>
                <a:rPr lang="ru-RU" sz="1400" b="1">
                  <a:cs typeface="Arial" charset="0"/>
                </a:rPr>
                <a:t>Строительство  многопрофильной базы</a:t>
              </a:r>
            </a:p>
            <a:p>
              <a:pPr algn="ctr" defTabSz="912813"/>
              <a:r>
                <a:rPr lang="ru-RU" sz="1400">
                  <a:cs typeface="Arial" charset="0"/>
                </a:rPr>
                <a:t>2013 - 2016 годы (п. Макат,  Атырауской области)</a:t>
              </a:r>
            </a:p>
          </p:txBody>
        </p:sp>
        <p:sp>
          <p:nvSpPr>
            <p:cNvPr id="33808" name="TextBox 27"/>
            <p:cNvSpPr txBox="1">
              <a:spLocks noChangeArrowheads="1"/>
            </p:cNvSpPr>
            <p:nvPr/>
          </p:nvSpPr>
          <p:spPr bwMode="auto">
            <a:xfrm>
              <a:off x="512441" y="1268760"/>
              <a:ext cx="4131567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>
                  <a:cs typeface="Arial" charset="0"/>
                </a:rPr>
                <a:t>Период разработки ПСД – 2013 год;</a:t>
              </a:r>
            </a:p>
            <a:p>
              <a:pPr>
                <a:lnSpc>
                  <a:spcPct val="150000"/>
                </a:lnSpc>
              </a:pPr>
              <a:r>
                <a:rPr lang="ru-RU" sz="1400">
                  <a:cs typeface="Arial" charset="0"/>
                </a:rPr>
                <a:t>Площадь застройки - 120 га;</a:t>
              </a:r>
            </a:p>
            <a:p>
              <a:pPr>
                <a:lnSpc>
                  <a:spcPct val="150000"/>
                </a:lnSpc>
              </a:pPr>
              <a:r>
                <a:rPr lang="ru-RU" sz="1400">
                  <a:cs typeface="Arial" charset="0"/>
                </a:rPr>
                <a:t>Стоимость проекта - 13 495 млн. тенге.</a:t>
              </a:r>
            </a:p>
            <a:p>
              <a:pPr algn="ctr">
                <a:lnSpc>
                  <a:spcPct val="150000"/>
                </a:lnSpc>
              </a:pPr>
              <a:r>
                <a:rPr lang="ru-RU" sz="1400" b="1">
                  <a:cs typeface="Arial" charset="0"/>
                </a:rPr>
                <a:t>Проектная мощность:</a:t>
              </a:r>
            </a:p>
            <a:p>
              <a:pPr>
                <a:lnSpc>
                  <a:spcPct val="150000"/>
                </a:lnSpc>
              </a:pPr>
              <a:r>
                <a:rPr lang="ru-RU" sz="1400">
                  <a:cs typeface="Arial" charset="0"/>
                </a:rPr>
                <a:t>Общий объем хранения – 70 000 тонн нефти;</a:t>
              </a:r>
            </a:p>
            <a:p>
              <a:pPr>
                <a:lnSpc>
                  <a:spcPct val="150000"/>
                </a:lnSpc>
              </a:pPr>
              <a:r>
                <a:rPr lang="ru-RU" sz="1400">
                  <a:cs typeface="Arial" charset="0"/>
                </a:rPr>
                <a:t>Общая полезная площадь - 17 000 м².</a:t>
              </a:r>
            </a:p>
          </p:txBody>
        </p:sp>
      </p:grpSp>
      <p:grpSp>
        <p:nvGrpSpPr>
          <p:cNvPr id="33797" name="Группа 1"/>
          <p:cNvGrpSpPr>
            <a:grpSpLocks/>
          </p:cNvGrpSpPr>
          <p:nvPr/>
        </p:nvGrpSpPr>
        <p:grpSpPr bwMode="auto">
          <a:xfrm>
            <a:off x="34925" y="3284538"/>
            <a:ext cx="4951413" cy="3463925"/>
            <a:chOff x="-36512" y="3008819"/>
            <a:chExt cx="4951437" cy="3464262"/>
          </a:xfrm>
        </p:grpSpPr>
        <p:pic>
          <p:nvPicPr>
            <p:cNvPr id="33798" name="Picture 3" descr="C:\Users\Администратор\Desktop\фото\640c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4740" y="3040569"/>
              <a:ext cx="1239267" cy="121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2" descr="F:\Новая папка 1\IMG_1498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3152" y="4725144"/>
              <a:ext cx="1234009" cy="123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TextBox 68"/>
            <p:cNvSpPr txBox="1">
              <a:spLocks noChangeArrowheads="1"/>
            </p:cNvSpPr>
            <p:nvPr/>
          </p:nvSpPr>
          <p:spPr bwMode="auto">
            <a:xfrm>
              <a:off x="3287836" y="4221669"/>
              <a:ext cx="15001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cs typeface="Arial" charset="0"/>
                </a:rPr>
                <a:t>Складские помещения</a:t>
              </a:r>
            </a:p>
          </p:txBody>
        </p:sp>
        <p:sp>
          <p:nvSpPr>
            <p:cNvPr id="33801" name="TextBox 69"/>
            <p:cNvSpPr txBox="1">
              <a:spLocks noChangeArrowheads="1"/>
            </p:cNvSpPr>
            <p:nvPr/>
          </p:nvSpPr>
          <p:spPr bwMode="auto">
            <a:xfrm>
              <a:off x="3203848" y="5949280"/>
              <a:ext cx="17110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cs typeface="Arial" charset="0"/>
                </a:rPr>
                <a:t>Резервуарный</a:t>
              </a:r>
            </a:p>
            <a:p>
              <a:pPr algn="ctr"/>
              <a:r>
                <a:rPr lang="ru-RU" sz="1400">
                  <a:cs typeface="Arial" charset="0"/>
                </a:rPr>
                <a:t>парк</a:t>
              </a:r>
            </a:p>
          </p:txBody>
        </p:sp>
        <p:pic>
          <p:nvPicPr>
            <p:cNvPr id="33802" name="Picture 3" descr="C:\Users\Администратор\Desktop\Mit Person_0305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5333" y="3008819"/>
              <a:ext cx="1166813" cy="121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TextBox 86"/>
            <p:cNvSpPr txBox="1">
              <a:spLocks noChangeArrowheads="1"/>
            </p:cNvSpPr>
            <p:nvPr/>
          </p:nvSpPr>
          <p:spPr bwMode="auto">
            <a:xfrm>
              <a:off x="35496" y="4219025"/>
              <a:ext cx="15001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cs typeface="Arial" charset="0"/>
                </a:rPr>
                <a:t>Лабораторный корпус</a:t>
              </a:r>
            </a:p>
          </p:txBody>
        </p:sp>
        <p:pic>
          <p:nvPicPr>
            <p:cNvPr id="33804" name="Picture 4" descr="C:\Users\Администратор\Desktop\otkritiye-metalobazi-metinvest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1520" y="4750544"/>
              <a:ext cx="1214438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5" name="TextBox 87"/>
            <p:cNvSpPr txBox="1">
              <a:spLocks noChangeArrowheads="1"/>
            </p:cNvSpPr>
            <p:nvPr/>
          </p:nvSpPr>
          <p:spPr bwMode="auto">
            <a:xfrm>
              <a:off x="-36512" y="5949861"/>
              <a:ext cx="20247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cs typeface="Arial" charset="0"/>
                </a:rPr>
                <a:t>Открытая площадка металлобазы</a:t>
              </a:r>
            </a:p>
          </p:txBody>
        </p:sp>
        <p:pic>
          <p:nvPicPr>
            <p:cNvPr id="33806" name="Picture 2" descr="D:\Для сети\Копия Копия Планшет общий вид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03648" y="3363050"/>
              <a:ext cx="2050109" cy="1999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7"/>
          <p:cNvGrpSpPr>
            <a:grpSpLocks/>
          </p:cNvGrpSpPr>
          <p:nvPr/>
        </p:nvGrpSpPr>
        <p:grpSpPr bwMode="auto">
          <a:xfrm>
            <a:off x="179388" y="200025"/>
            <a:ext cx="9137650" cy="6675438"/>
            <a:chOff x="199982" y="199993"/>
            <a:chExt cx="12401637" cy="920121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99092" y="900204"/>
              <a:ext cx="2100694" cy="5995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i="1" dirty="0">
                  <a:solidFill>
                    <a:schemeClr val="tx2"/>
                  </a:solidFill>
                </a:rPr>
                <a:t>Республиканский уровень</a:t>
              </a:r>
              <a:endParaRPr lang="ru-RU" sz="13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9092" y="1600415"/>
              <a:ext cx="2100694" cy="5995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Премьер-Министр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Республики Казахстан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99092" y="3099306"/>
              <a:ext cx="2100694" cy="70021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Республиканская система оповещения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99643" y="900204"/>
              <a:ext cx="6801941" cy="49890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tx2"/>
                  </a:solidFill>
                </a:rPr>
                <a:t>Территориальный уровень</a:t>
              </a:r>
              <a:endParaRPr lang="ru-RU" sz="1300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99643" y="1600415"/>
              <a:ext cx="2501443" cy="59955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Аким области (города республиканского значения, столицы)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500195" y="1600415"/>
              <a:ext cx="2001584" cy="59955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Аким города областного значения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600889" y="1600415"/>
              <a:ext cx="2100695" cy="59955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Аким  района области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102331" y="900204"/>
              <a:ext cx="2199803" cy="49890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tx2"/>
                  </a:solidFill>
                </a:rPr>
                <a:t>Объектовый уровень</a:t>
              </a:r>
              <a:endParaRPr lang="ru-RU" sz="13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102331" y="1600415"/>
              <a:ext cx="2199803" cy="59955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Руководитель объектов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00533" y="3099306"/>
              <a:ext cx="2600552" cy="70021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Система оповещения области, города республиканского значения. 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500195" y="3099306"/>
              <a:ext cx="2001584" cy="70021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Система оповещения города областного значения 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600889" y="3099306"/>
              <a:ext cx="2100695" cy="70021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Система оповещения района области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102331" y="3099306"/>
              <a:ext cx="2199803" cy="70021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Локальная система оповещения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99092" y="2300627"/>
              <a:ext cx="2100694" cy="40043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Распоряжение на оповещение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99643" y="2300627"/>
              <a:ext cx="2501443" cy="40043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/>
                <a:t>Распоряжение на оповещение</a:t>
              </a:r>
              <a:endParaRPr lang="ru-RU" sz="1000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00195" y="2300627"/>
              <a:ext cx="2001584" cy="40043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Распоряжение на оповещение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600889" y="2300627"/>
              <a:ext cx="2100695" cy="40043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Распоряжение на оповещение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102331" y="2300627"/>
              <a:ext cx="2199803" cy="40043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Распоряжение на оповещение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4836" name="Группа 26"/>
            <p:cNvGrpSpPr>
              <a:grpSpLocks/>
            </p:cNvGrpSpPr>
            <p:nvPr/>
          </p:nvGrpSpPr>
          <p:grpSpPr bwMode="auto">
            <a:xfrm>
              <a:off x="299995" y="7700983"/>
              <a:ext cx="9401241" cy="1600211"/>
              <a:chOff x="142844" y="5429264"/>
              <a:chExt cx="6715172" cy="1143008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142198" y="5429281"/>
                <a:ext cx="1500495" cy="1142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Население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Органы управления ГЗ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Силы ГЗ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Территориальные подразделения МЧС РК</a:t>
                </a:r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1999735" y="5429281"/>
                <a:ext cx="1571289" cy="11425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ru-RU" sz="800" b="1" dirty="0"/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endParaRPr lang="ru-RU" sz="800" b="1" dirty="0"/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Население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Местные исполнительные и иные государственные органы 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Экстренные и аварийные службы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Силы ГЗ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3714148" y="5429281"/>
                <a:ext cx="1572828" cy="11425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ru-RU" sz="800" b="1" dirty="0"/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Население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Местные исполнительные и иные государственные органы 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Экстренные и аварийные службы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Силы ГЗ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428560" y="5429281"/>
                <a:ext cx="1429704" cy="11425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ru-RU" sz="800" b="1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Население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Местные исполнительные и иные государственные органы 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Экстренные и аварийные службы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r>
                  <a:rPr lang="ru-RU" sz="800" b="1" dirty="0">
                    <a:solidFill>
                      <a:schemeClr val="tx2"/>
                    </a:solidFill>
                  </a:rPr>
                  <a:t>  Силы ГЗ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/>
              </a:p>
            </p:txBody>
          </p:sp>
        </p:grpSp>
        <p:grpSp>
          <p:nvGrpSpPr>
            <p:cNvPr id="34837" name="Группа 27"/>
            <p:cNvGrpSpPr>
              <a:grpSpLocks/>
            </p:cNvGrpSpPr>
            <p:nvPr/>
          </p:nvGrpSpPr>
          <p:grpSpPr bwMode="auto">
            <a:xfrm>
              <a:off x="2800325" y="800072"/>
              <a:ext cx="7100937" cy="8601135"/>
              <a:chOff x="2000232" y="214290"/>
              <a:chExt cx="5072892" cy="2930546"/>
            </a:xfrm>
          </p:grpSpPr>
          <p:cxnSp>
            <p:nvCxnSpPr>
              <p:cNvPr id="78" name="Прямая соединительная линия 77"/>
              <p:cNvCxnSpPr/>
              <p:nvPr/>
            </p:nvCxnSpPr>
            <p:spPr>
              <a:xfrm rot="5400000">
                <a:off x="536906" y="1678331"/>
                <a:ext cx="2928488" cy="154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rot="10800000">
                <a:off x="2000380" y="3143345"/>
                <a:ext cx="5073240" cy="1491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rot="10800000">
                <a:off x="2000380" y="214112"/>
                <a:ext cx="5071701" cy="1491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5400000">
                <a:off x="5608608" y="1677586"/>
                <a:ext cx="2928488" cy="1539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838" name="Группа 28"/>
            <p:cNvGrpSpPr>
              <a:grpSpLocks/>
            </p:cNvGrpSpPr>
            <p:nvPr/>
          </p:nvGrpSpPr>
          <p:grpSpPr bwMode="auto">
            <a:xfrm>
              <a:off x="10001275" y="800072"/>
              <a:ext cx="2400317" cy="8601135"/>
              <a:chOff x="2000232" y="214290"/>
              <a:chExt cx="5072892" cy="2930546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>
                <a:off x="535546" y="1679101"/>
                <a:ext cx="2928488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rot="10800000">
                <a:off x="1999790" y="3143345"/>
                <a:ext cx="5072597" cy="1491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rot="10800000">
                <a:off x="1999790" y="214112"/>
                <a:ext cx="5072597" cy="1491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rot="5400000">
                <a:off x="5608143" y="1678355"/>
                <a:ext cx="2928488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839" name="Группа 29"/>
            <p:cNvGrpSpPr>
              <a:grpSpLocks/>
            </p:cNvGrpSpPr>
            <p:nvPr/>
          </p:nvGrpSpPr>
          <p:grpSpPr bwMode="auto">
            <a:xfrm>
              <a:off x="199982" y="800072"/>
              <a:ext cx="2400317" cy="8601135"/>
              <a:chOff x="2000232" y="214290"/>
              <a:chExt cx="5072892" cy="2930546"/>
            </a:xfrm>
          </p:grpSpPr>
          <p:cxnSp>
            <p:nvCxnSpPr>
              <p:cNvPr id="70" name="Прямая соединительная линия 69"/>
              <p:cNvCxnSpPr/>
              <p:nvPr/>
            </p:nvCxnSpPr>
            <p:spPr>
              <a:xfrm rot="5400000">
                <a:off x="535988" y="1679101"/>
                <a:ext cx="292848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10800000">
                <a:off x="2000232" y="3143345"/>
                <a:ext cx="5072597" cy="1491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rot="10800000">
                <a:off x="2000232" y="214112"/>
                <a:ext cx="5072597" cy="1491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rot="5400000">
                <a:off x="5608585" y="1678355"/>
                <a:ext cx="292848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Прямоугольник 30"/>
            <p:cNvSpPr/>
            <p:nvPr/>
          </p:nvSpPr>
          <p:spPr>
            <a:xfrm>
              <a:off x="2800533" y="199993"/>
              <a:ext cx="7101424" cy="5010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Система оповещения</a:t>
              </a:r>
              <a:endParaRPr lang="ru-RU" dirty="0"/>
            </a:p>
          </p:txBody>
        </p:sp>
        <p:grpSp>
          <p:nvGrpSpPr>
            <p:cNvPr id="34841" name="Группа 31"/>
            <p:cNvGrpSpPr>
              <a:grpSpLocks/>
            </p:cNvGrpSpPr>
            <p:nvPr/>
          </p:nvGrpSpPr>
          <p:grpSpPr bwMode="auto">
            <a:xfrm>
              <a:off x="199982" y="5000631"/>
              <a:ext cx="12401637" cy="1600215"/>
              <a:chOff x="214282" y="5357826"/>
              <a:chExt cx="8929718" cy="1143010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14282" y="5357958"/>
                <a:ext cx="8786991" cy="20943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Оконечные устройства системы оповещения </a:t>
                </a:r>
              </a:p>
            </p:txBody>
          </p:sp>
          <p:grpSp>
            <p:nvGrpSpPr>
              <p:cNvPr id="34866" name="Группа 56"/>
              <p:cNvGrpSpPr>
                <a:grpSpLocks/>
              </p:cNvGrpSpPr>
              <p:nvPr/>
            </p:nvGrpSpPr>
            <p:grpSpPr bwMode="auto">
              <a:xfrm>
                <a:off x="214282" y="5572142"/>
                <a:ext cx="8929718" cy="928694"/>
                <a:chOff x="214282" y="5732872"/>
                <a:chExt cx="8929718" cy="1125127"/>
              </a:xfrm>
            </p:grpSpPr>
            <p:grpSp>
              <p:nvGrpSpPr>
                <p:cNvPr id="34869" name="Группа 59"/>
                <p:cNvGrpSpPr>
                  <a:grpSpLocks/>
                </p:cNvGrpSpPr>
                <p:nvPr/>
              </p:nvGrpSpPr>
              <p:grpSpPr bwMode="auto">
                <a:xfrm>
                  <a:off x="214282" y="5732872"/>
                  <a:ext cx="8929718" cy="1125127"/>
                  <a:chOff x="214282" y="5857881"/>
                  <a:chExt cx="8929718" cy="1000109"/>
                </a:xfrm>
              </p:grpSpPr>
              <p:sp>
                <p:nvSpPr>
                  <p:cNvPr id="62" name="Прямоугольник 61"/>
                  <p:cNvSpPr/>
                  <p:nvPr/>
                </p:nvSpPr>
                <p:spPr>
                  <a:xfrm>
                    <a:off x="214282" y="5857820"/>
                    <a:ext cx="8788542" cy="99979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4872" name="Text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55598" y="6319480"/>
                    <a:ext cx="2088402" cy="3077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000" b="1">
                        <a:solidFill>
                          <a:schemeClr val="tx2"/>
                        </a:solidFill>
                        <a:latin typeface="Calibri" pitchFamily="34" charset="0"/>
                      </a:rPr>
                      <a:t>Видео стены (на улице, внутри объектов с массовым пребыванием людей)</a:t>
                    </a:r>
                  </a:p>
                </p:txBody>
              </p:sp>
              <p:sp>
                <p:nvSpPr>
                  <p:cNvPr id="34873" name="Text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282" y="6242550"/>
                    <a:ext cx="1440277" cy="2604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800" b="1">
                        <a:solidFill>
                          <a:schemeClr val="tx2"/>
                        </a:solidFill>
                        <a:latin typeface="Calibri" pitchFamily="34" charset="0"/>
                      </a:rPr>
                      <a:t>Телевизионный приемник (цифровое и эфирное вещания)</a:t>
                    </a:r>
                  </a:p>
                </p:txBody>
              </p:sp>
              <p:sp>
                <p:nvSpPr>
                  <p:cNvPr id="34874" name="Text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7404" y="6319473"/>
                    <a:ext cx="1008194" cy="189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000" b="1">
                        <a:solidFill>
                          <a:schemeClr val="tx2"/>
                        </a:solidFill>
                        <a:latin typeface="Calibri" pitchFamily="34" charset="0"/>
                      </a:rPr>
                      <a:t>Проводной телефон</a:t>
                    </a:r>
                  </a:p>
                </p:txBody>
              </p:sp>
              <p:pic>
                <p:nvPicPr>
                  <p:cNvPr id="34875" name="Picture 1728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7559695" y="5934814"/>
                    <a:ext cx="850313" cy="3846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4876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4175044" y="6011752"/>
                    <a:ext cx="428628" cy="3025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4877" name="Text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4975" y="6319480"/>
                    <a:ext cx="1278957" cy="189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000" b="1">
                        <a:solidFill>
                          <a:schemeClr val="tx2"/>
                        </a:solidFill>
                        <a:latin typeface="Calibri" pitchFamily="34" charset="0"/>
                      </a:rPr>
                      <a:t>Уличные громкоговорители</a:t>
                    </a:r>
                  </a:p>
                </p:txBody>
              </p:sp>
              <p:sp>
                <p:nvSpPr>
                  <p:cNvPr id="34878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0808" y="6319480"/>
                    <a:ext cx="936180" cy="189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000" b="1">
                        <a:solidFill>
                          <a:schemeClr val="tx2"/>
                        </a:solidFill>
                        <a:latin typeface="Calibri" pitchFamily="34" charset="0"/>
                      </a:rPr>
                      <a:t>Сотовые телефоны</a:t>
                    </a:r>
                  </a:p>
                </p:txBody>
              </p:sp>
            </p:grpSp>
            <p:sp>
              <p:nvSpPr>
                <p:cNvPr id="34870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1582545" y="6165623"/>
                  <a:ext cx="1440277" cy="346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000" b="1">
                      <a:solidFill>
                        <a:schemeClr val="tx2"/>
                      </a:solidFill>
                      <a:latin typeface="Calibri" pitchFamily="34" charset="0"/>
                    </a:rPr>
                    <a:t>Радио приемник (цифровое и эфирное вещания)</a:t>
                  </a:r>
                </a:p>
              </p:txBody>
            </p:sp>
          </p:grpSp>
          <p:pic>
            <p:nvPicPr>
              <p:cNvPr id="3486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8379" y="5643578"/>
                <a:ext cx="390525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68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086642" y="5643578"/>
                <a:ext cx="357190" cy="30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Стрелка вниз 32"/>
            <p:cNvSpPr/>
            <p:nvPr/>
          </p:nvSpPr>
          <p:spPr>
            <a:xfrm>
              <a:off x="5401085" y="4600384"/>
              <a:ext cx="1900320" cy="41356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 dirty="0"/>
            </a:p>
          </p:txBody>
        </p:sp>
        <p:grpSp>
          <p:nvGrpSpPr>
            <p:cNvPr id="34843" name="Группа 33"/>
            <p:cNvGrpSpPr>
              <a:grpSpLocks/>
            </p:cNvGrpSpPr>
            <p:nvPr/>
          </p:nvGrpSpPr>
          <p:grpSpPr bwMode="auto">
            <a:xfrm>
              <a:off x="299995" y="6700851"/>
              <a:ext cx="12001584" cy="800106"/>
              <a:chOff x="285720" y="4786322"/>
              <a:chExt cx="8572560" cy="571504"/>
            </a:xfrm>
          </p:grpSpPr>
          <p:grpSp>
            <p:nvGrpSpPr>
              <p:cNvPr id="34859" name="Группа 49"/>
              <p:cNvGrpSpPr>
                <a:grpSpLocks/>
              </p:cNvGrpSpPr>
              <p:nvPr/>
            </p:nvGrpSpPr>
            <p:grpSpPr bwMode="auto">
              <a:xfrm>
                <a:off x="2143108" y="4786322"/>
                <a:ext cx="6715172" cy="571504"/>
                <a:chOff x="2000232" y="6072206"/>
                <a:chExt cx="6715172" cy="571504"/>
              </a:xfrm>
            </p:grpSpPr>
            <p:sp>
              <p:nvSpPr>
                <p:cNvPr id="52" name="Стрелка вниз 51"/>
                <p:cNvSpPr/>
                <p:nvPr/>
              </p:nvSpPr>
              <p:spPr>
                <a:xfrm>
                  <a:off x="3643355" y="6072325"/>
                  <a:ext cx="1571289" cy="572047"/>
                </a:xfrm>
                <a:prstGeom prst="downArrow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100" dirty="0">
                      <a:solidFill>
                        <a:schemeClr val="tx2"/>
                      </a:solidFill>
                    </a:rPr>
                    <a:t>Оповещаются</a:t>
                  </a:r>
                  <a:endParaRPr lang="ru-RU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3" name="Стрелка вниз 52"/>
                <p:cNvSpPr/>
                <p:nvPr/>
              </p:nvSpPr>
              <p:spPr>
                <a:xfrm>
                  <a:off x="1999735" y="6072325"/>
                  <a:ext cx="1571289" cy="572047"/>
                </a:xfrm>
                <a:prstGeom prst="downArrow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dirty="0"/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100" dirty="0">
                      <a:solidFill>
                        <a:schemeClr val="tx2"/>
                      </a:solidFill>
                    </a:rPr>
                    <a:t>Оповещаются</a:t>
                  </a:r>
                  <a:endParaRPr lang="ru-RU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4" name="Стрелка вниз 53"/>
                <p:cNvSpPr/>
                <p:nvPr/>
              </p:nvSpPr>
              <p:spPr>
                <a:xfrm>
                  <a:off x="7144512" y="6072325"/>
                  <a:ext cx="1571288" cy="572047"/>
                </a:xfrm>
                <a:prstGeom prst="downArrow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100" dirty="0">
                      <a:solidFill>
                        <a:schemeClr val="tx2"/>
                      </a:solidFill>
                    </a:rPr>
                    <a:t>Оповещаются</a:t>
                  </a:r>
                  <a:endParaRPr lang="ru-RU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5" name="Стрелка вниз 54"/>
                <p:cNvSpPr/>
                <p:nvPr/>
              </p:nvSpPr>
              <p:spPr>
                <a:xfrm>
                  <a:off x="5357768" y="6072325"/>
                  <a:ext cx="1571289" cy="572047"/>
                </a:xfrm>
                <a:prstGeom prst="downArrow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100" dirty="0">
                      <a:solidFill>
                        <a:schemeClr val="tx2"/>
                      </a:solidFill>
                    </a:rPr>
                    <a:t>Оповещаются</a:t>
                  </a:r>
                  <a:endParaRPr lang="ru-RU" sz="11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51" name="Стрелка вниз 50"/>
              <p:cNvSpPr/>
              <p:nvPr/>
            </p:nvSpPr>
            <p:spPr>
              <a:xfrm>
                <a:off x="285074" y="4786441"/>
                <a:ext cx="1571288" cy="572047"/>
              </a:xfrm>
              <a:prstGeom prst="down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dirty="0">
                    <a:solidFill>
                      <a:schemeClr val="tx2"/>
                    </a:solidFill>
                  </a:rPr>
                  <a:t>Оповещаются</a:t>
                </a:r>
                <a:endParaRPr lang="ru-RU" sz="11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4844" name="Группа 52"/>
            <p:cNvGrpSpPr>
              <a:grpSpLocks/>
            </p:cNvGrpSpPr>
            <p:nvPr/>
          </p:nvGrpSpPr>
          <p:grpSpPr bwMode="auto">
            <a:xfrm>
              <a:off x="297705" y="3900481"/>
              <a:ext cx="12003874" cy="700092"/>
              <a:chOff x="283998" y="4500570"/>
              <a:chExt cx="8860002" cy="500066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285022" y="4500349"/>
                <a:ext cx="8859389" cy="500152"/>
              </a:xfrm>
              <a:prstGeom prst="rect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solidFill>
                      <a:srgbClr val="FF0000"/>
                    </a:solidFill>
                  </a:rPr>
                  <a:t>Сигнал «Внимание всем!» -</a:t>
                </a:r>
                <a:r>
                  <a:rPr lang="ru-RU" sz="1600" b="1" dirty="0">
                    <a:solidFill>
                      <a:schemeClr val="tx2"/>
                    </a:solidFill>
                  </a:rPr>
                  <a:t> предварительный сигнал для привлечения внимания граждан</a:t>
                </a:r>
                <a:endParaRPr lang="ru-RU" sz="16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4858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3998" y="4572008"/>
                <a:ext cx="516735" cy="3647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pic>
          <p:nvPicPr>
            <p:cNvPr id="34845" name="Picture 2" descr="I:\! WORK\For prezentations\Technics\phone\bb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00536" y="5500693"/>
              <a:ext cx="300040" cy="42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6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801117" y="5500692"/>
              <a:ext cx="500066" cy="369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Стрелка вниз 37"/>
            <p:cNvSpPr/>
            <p:nvPr/>
          </p:nvSpPr>
          <p:spPr>
            <a:xfrm>
              <a:off x="900213" y="2701061"/>
              <a:ext cx="900605" cy="398245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 dirty="0"/>
            </a:p>
          </p:txBody>
        </p:sp>
        <p:sp>
          <p:nvSpPr>
            <p:cNvPr id="39" name="Стрелка вниз 38"/>
            <p:cNvSpPr/>
            <p:nvPr/>
          </p:nvSpPr>
          <p:spPr>
            <a:xfrm>
              <a:off x="10800408" y="2701061"/>
              <a:ext cx="900605" cy="398245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 dirty="0"/>
            </a:p>
          </p:txBody>
        </p:sp>
        <p:sp>
          <p:nvSpPr>
            <p:cNvPr id="40" name="Стрелка вниз 39"/>
            <p:cNvSpPr/>
            <p:nvPr/>
          </p:nvSpPr>
          <p:spPr>
            <a:xfrm>
              <a:off x="8202011" y="2701061"/>
              <a:ext cx="898450" cy="39824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 dirty="0"/>
            </a:p>
          </p:txBody>
        </p:sp>
        <p:sp>
          <p:nvSpPr>
            <p:cNvPr id="41" name="Стрелка вниз 40"/>
            <p:cNvSpPr/>
            <p:nvPr/>
          </p:nvSpPr>
          <p:spPr>
            <a:xfrm>
              <a:off x="6000053" y="2701061"/>
              <a:ext cx="900605" cy="39824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 dirty="0"/>
            </a:p>
          </p:txBody>
        </p:sp>
        <p:sp>
          <p:nvSpPr>
            <p:cNvPr id="42" name="Стрелка вниз 41"/>
            <p:cNvSpPr/>
            <p:nvPr/>
          </p:nvSpPr>
          <p:spPr>
            <a:xfrm>
              <a:off x="3701138" y="2701061"/>
              <a:ext cx="898451" cy="39824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 dirty="0"/>
            </a:p>
          </p:txBody>
        </p:sp>
        <p:sp>
          <p:nvSpPr>
            <p:cNvPr id="43" name="Двойная стрелка влево/вправо 42"/>
            <p:cNvSpPr/>
            <p:nvPr/>
          </p:nvSpPr>
          <p:spPr>
            <a:xfrm>
              <a:off x="2399785" y="1099327"/>
              <a:ext cx="499858" cy="201311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Двойная стрелка влево/вправо 43"/>
            <p:cNvSpPr/>
            <p:nvPr/>
          </p:nvSpPr>
          <p:spPr>
            <a:xfrm>
              <a:off x="9701584" y="1099327"/>
              <a:ext cx="400748" cy="201311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10100176" y="7615668"/>
              <a:ext cx="2201958" cy="1700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64008" rIns="128016" bIns="6400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" b="1" dirty="0">
                  <a:solidFill>
                    <a:schemeClr val="tx2"/>
                  </a:solidFill>
                </a:rPr>
                <a:t>  Население в зоне ЧС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" b="1" dirty="0">
                  <a:solidFill>
                    <a:schemeClr val="tx2"/>
                  </a:solidFill>
                </a:rPr>
                <a:t>  Работники объекта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" b="1" dirty="0">
                  <a:solidFill>
                    <a:schemeClr val="tx2"/>
                  </a:solidFill>
                </a:rPr>
                <a:t>  Физические лица находящиеся на объекте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" b="1" dirty="0">
                  <a:solidFill>
                    <a:schemeClr val="tx2"/>
                  </a:solidFill>
                </a:rPr>
                <a:t>  Объектовые АСС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" b="1" dirty="0">
                  <a:solidFill>
                    <a:schemeClr val="tx2"/>
                  </a:solidFill>
                </a:rPr>
                <a:t>  Руководители и ДДС юридических лиц в зоне ЧС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ru-RU" sz="800" b="1" dirty="0"/>
            </a:p>
          </p:txBody>
        </p:sp>
        <p:pic>
          <p:nvPicPr>
            <p:cNvPr id="34855" name="Picture 30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00919" y="5500693"/>
              <a:ext cx="600079" cy="4605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4856" name="TextBox 46"/>
            <p:cNvSpPr txBox="1">
              <a:spLocks noChangeArrowheads="1"/>
            </p:cNvSpPr>
            <p:nvPr/>
          </p:nvSpPr>
          <p:spPr bwMode="auto">
            <a:xfrm>
              <a:off x="7200907" y="5900745"/>
              <a:ext cx="900117" cy="43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r>
                <a:rPr lang="ru-RU" sz="1000" b="1">
                  <a:solidFill>
                    <a:schemeClr val="tx2"/>
                  </a:solidFill>
                  <a:latin typeface="Calibri" pitchFamily="34" charset="0"/>
                </a:rPr>
                <a:t>Интернет</a:t>
              </a:r>
            </a:p>
            <a:p>
              <a:endParaRPr lang="ru-RU" sz="1000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392113" y="142875"/>
            <a:ext cx="8359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600" b="1">
                <a:cs typeface="Arial" charset="0"/>
              </a:rPr>
              <a:t>Основная деятельность МЧС - реализация заблаговременных мер по предупреждению и эффективной защите населения, территории страны от негативного воздействия чрезвычайных ситуаций.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22" y="1700808"/>
            <a:ext cx="9001156" cy="2286016"/>
          </a:xfrm>
          <a:prstGeom prst="roundRect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2012 год</a:t>
            </a:r>
            <a:endParaRPr 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Спасено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6 969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человек;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Эвакуировано из зоны ЧС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6 010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человек;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Оказана первая медпомощь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2 704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пострадавшим.</a:t>
            </a: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Результат: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Снижено число пострадавших и погибших 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2,5%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;</a:t>
            </a:r>
            <a:endParaRPr lang="ru-RU" sz="14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Сокращение материального ущерба в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3,5 раза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(2011 г. – 22,5 и 6,3 млрд. тенге в 2012 г.).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marL="177800"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1 квартал 2013 года</a:t>
            </a:r>
          </a:p>
          <a:p>
            <a:pPr marL="177800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Спасено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2 087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человек;</a:t>
            </a:r>
          </a:p>
          <a:p>
            <a:pPr marL="177800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Эвакуировано из зоны ЧС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3 717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человек;</a:t>
            </a:r>
          </a:p>
          <a:p>
            <a:pPr marL="177800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Оказана первая медпомощь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581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пострадавшему.</a:t>
            </a:r>
          </a:p>
          <a:p>
            <a:pPr marL="177800" algn="ctr">
              <a:defRPr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177800"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Сравнительно с 1 кварталом 2012 года</a:t>
            </a:r>
          </a:p>
          <a:p>
            <a:pPr marL="177800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Снизилось количество ЧС – 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29,3%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;</a:t>
            </a:r>
            <a:endParaRPr lang="ru-RU" sz="14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marL="177800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погибших – 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15%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; пострадавших – 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38,3%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;</a:t>
            </a:r>
            <a:endParaRPr lang="ru-RU" sz="14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marL="177800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материальный ущерб – 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33,2%.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sz="1400" dirty="0"/>
          </a:p>
        </p:txBody>
      </p:sp>
      <p:pic>
        <p:nvPicPr>
          <p:cNvPr id="16388" name="Picture 2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71563"/>
            <a:ext cx="857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Documents and Settings\Admin\Рабочий стол\SAM_4110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365625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Z:\camera\2013\январь\фотоматериалы с января месяца 2013 года\январь\14.01.2013 Актюб обл сход вагонов\DSC01022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75" y="4365625"/>
            <a:ext cx="251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5992813" y="6310313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Последствия урагана</a:t>
            </a:r>
          </a:p>
          <a:p>
            <a:pPr algn="ctr"/>
            <a:r>
              <a:rPr lang="ru-RU" sz="1400">
                <a:cs typeface="Arial" charset="0"/>
              </a:rPr>
              <a:t>в Южно-Казахстанской области.</a:t>
            </a: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3106738" y="6310313"/>
            <a:ext cx="2814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Ликвидация схода грузового</a:t>
            </a:r>
          </a:p>
          <a:p>
            <a:pPr algn="ctr"/>
            <a:r>
              <a:rPr lang="ru-RU" sz="1400">
                <a:cs typeface="Arial" charset="0"/>
              </a:rPr>
              <a:t>поезда в Актюбинской области.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141288" y="6308725"/>
            <a:ext cx="291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Закрытие автодорог Жамбылской области.</a:t>
            </a:r>
          </a:p>
        </p:txBody>
      </p:sp>
      <p:pic>
        <p:nvPicPr>
          <p:cNvPr id="16394" name="Picture 2" descr="G:\Фото от Окасова\Тюлькубас фото\DSC06400.JP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113" y="4365625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Прямая со стрелкой 115"/>
          <p:cNvCxnSpPr/>
          <p:nvPr/>
        </p:nvCxnSpPr>
        <p:spPr bwMode="auto">
          <a:xfrm>
            <a:off x="3794125" y="3598863"/>
            <a:ext cx="214313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5842" name="Группа 37"/>
          <p:cNvGrpSpPr>
            <a:grpSpLocks/>
          </p:cNvGrpSpPr>
          <p:nvPr/>
        </p:nvGrpSpPr>
        <p:grpSpPr bwMode="auto">
          <a:xfrm>
            <a:off x="5686425" y="3598863"/>
            <a:ext cx="1708150" cy="1974850"/>
            <a:chOff x="5786445" y="1961740"/>
            <a:chExt cx="1857389" cy="922294"/>
          </a:xfrm>
        </p:grpSpPr>
        <p:sp>
          <p:nvSpPr>
            <p:cNvPr id="88" name="Rounded Rectangle 12"/>
            <p:cNvSpPr/>
            <p:nvPr/>
          </p:nvSpPr>
          <p:spPr bwMode="auto">
            <a:xfrm>
              <a:off x="5786445" y="1961740"/>
              <a:ext cx="1857388" cy="197635"/>
            </a:xfrm>
            <a:prstGeom prst="roundRect">
              <a:avLst>
                <a:gd name="adj" fmla="val 2602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ДДС – 102 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ounded Rectangle 12"/>
            <p:cNvSpPr/>
            <p:nvPr/>
          </p:nvSpPr>
          <p:spPr bwMode="auto">
            <a:xfrm>
              <a:off x="5786445" y="2192314"/>
              <a:ext cx="1857388" cy="208334"/>
            </a:xfrm>
            <a:prstGeom prst="roundRect">
              <a:avLst>
                <a:gd name="adj" fmla="val 2602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ДДС - 103 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ounded Rectangle 12"/>
            <p:cNvSpPr/>
            <p:nvPr/>
          </p:nvSpPr>
          <p:spPr bwMode="auto">
            <a:xfrm>
              <a:off x="5786446" y="2434428"/>
              <a:ext cx="1857388" cy="186093"/>
            </a:xfrm>
            <a:prstGeom prst="roundRect">
              <a:avLst>
                <a:gd name="adj" fmla="val 2602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ДДС - 104 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ounded Rectangle 12"/>
            <p:cNvSpPr/>
            <p:nvPr/>
          </p:nvSpPr>
          <p:spPr bwMode="auto">
            <a:xfrm>
              <a:off x="5786446" y="2653459"/>
              <a:ext cx="1857388" cy="230575"/>
            </a:xfrm>
            <a:prstGeom prst="roundRect">
              <a:avLst>
                <a:gd name="adj" fmla="val 2602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ДДС коммунальных служб   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843" name="Группа 98"/>
          <p:cNvGrpSpPr>
            <a:grpSpLocks/>
          </p:cNvGrpSpPr>
          <p:nvPr/>
        </p:nvGrpSpPr>
        <p:grpSpPr bwMode="auto">
          <a:xfrm>
            <a:off x="1423988" y="1228725"/>
            <a:ext cx="4160837" cy="4486275"/>
            <a:chOff x="12301656" y="1528749"/>
            <a:chExt cx="5900969" cy="5100674"/>
          </a:xfrm>
        </p:grpSpPr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15653119" y="4075871"/>
              <a:ext cx="5096627" cy="2384"/>
            </a:xfrm>
            <a:prstGeom prst="line">
              <a:avLst/>
            </a:prstGeom>
            <a:ln w="190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31" name="Группа 106"/>
            <p:cNvGrpSpPr>
              <a:grpSpLocks/>
            </p:cNvGrpSpPr>
            <p:nvPr/>
          </p:nvGrpSpPr>
          <p:grpSpPr bwMode="auto">
            <a:xfrm>
              <a:off x="12301656" y="1528750"/>
              <a:ext cx="5898584" cy="5100673"/>
              <a:chOff x="1643042" y="1071546"/>
              <a:chExt cx="3929090" cy="2001852"/>
            </a:xfrm>
          </p:grpSpPr>
          <p:cxnSp>
            <p:nvCxnSpPr>
              <p:cNvPr id="85" name="Прямая соединительная линия 78"/>
              <p:cNvCxnSpPr/>
              <p:nvPr/>
            </p:nvCxnSpPr>
            <p:spPr>
              <a:xfrm>
                <a:off x="1643042" y="1071546"/>
                <a:ext cx="392909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1643042" y="3071810"/>
                <a:ext cx="392909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5"/>
              <p:cNvCxnSpPr/>
              <p:nvPr/>
            </p:nvCxnSpPr>
            <p:spPr>
              <a:xfrm rot="5400000">
                <a:off x="643704" y="2070884"/>
                <a:ext cx="2000264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3062288" y="2316163"/>
            <a:ext cx="1922462" cy="436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8016" tIns="64008" rIns="128016" bIns="6400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Отдача распоряжений подчиненным силам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845" name="Группа 99"/>
          <p:cNvGrpSpPr>
            <a:grpSpLocks/>
          </p:cNvGrpSpPr>
          <p:nvPr/>
        </p:nvGrpSpPr>
        <p:grpSpPr bwMode="auto">
          <a:xfrm>
            <a:off x="1566863" y="3246438"/>
            <a:ext cx="3916362" cy="744537"/>
            <a:chOff x="12501617" y="3571876"/>
            <a:chExt cx="5500727" cy="75433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501617" y="3571876"/>
              <a:ext cx="1400266" cy="59831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8016" tIns="64008" rIns="128016" bIns="6400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Прием сообщений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901945" y="3571876"/>
              <a:ext cx="2100399" cy="754331"/>
            </a:xfrm>
            <a:prstGeom prst="rect">
              <a:avLst/>
            </a:prstGeom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8016" tIns="64008" rIns="128016" bIns="6400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Arial" pitchFamily="34" charset="0"/>
                  <a:cs typeface="Arial" pitchFamily="34" charset="0"/>
                </a:rPr>
                <a:t>Передача сообщений в  ДДС экстренных служб по компетенции</a:t>
              </a:r>
              <a:endParaRPr lang="ru-R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202895" y="3571876"/>
              <a:ext cx="1498374" cy="59831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8016" tIns="64008" rIns="128016" bIns="6400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Обработка сообщений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>
            <a:off x="5483225" y="3740150"/>
            <a:ext cx="2127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70438" y="4305300"/>
            <a:ext cx="925512" cy="15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70438" y="4799013"/>
            <a:ext cx="925512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849" name="Picture 8" descr="D:\Works\Elbit\Models\Ambulance-64x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6950" y="4022725"/>
            <a:ext cx="425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9" descr="D:\Works\Elbit\Models\Police-64x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5363" y="3529013"/>
            <a:ext cx="355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 bwMode="auto">
          <a:xfrm>
            <a:off x="2563813" y="3598863"/>
            <a:ext cx="212725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3149600" y="2117725"/>
            <a:ext cx="3952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46450" y="1920875"/>
            <a:ext cx="26336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4" name="TextBox 26"/>
          <p:cNvSpPr txBox="1">
            <a:spLocks noChangeArrowheads="1"/>
          </p:cNvSpPr>
          <p:nvPr/>
        </p:nvSpPr>
        <p:spPr bwMode="auto">
          <a:xfrm>
            <a:off x="3346450" y="1327150"/>
            <a:ext cx="20653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ctr"/>
            <a:r>
              <a:rPr lang="ru-RU" sz="1000" b="1">
                <a:solidFill>
                  <a:srgbClr val="FF0000"/>
                </a:solidFill>
                <a:cs typeface="Arial" charset="0"/>
              </a:rPr>
              <a:t>Управление силами МЧС РК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404100" y="4786313"/>
            <a:ext cx="1211263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56" name="Группа 103"/>
          <p:cNvGrpSpPr>
            <a:grpSpLocks/>
          </p:cNvGrpSpPr>
          <p:nvPr/>
        </p:nvGrpSpPr>
        <p:grpSpPr bwMode="auto">
          <a:xfrm>
            <a:off x="7159625" y="5292725"/>
            <a:ext cx="1866900" cy="1565275"/>
            <a:chOff x="20359004" y="6629420"/>
            <a:chExt cx="2622797" cy="1585930"/>
          </a:xfrm>
        </p:grpSpPr>
        <p:grpSp>
          <p:nvGrpSpPr>
            <p:cNvPr id="35914" name="Группа 184"/>
            <p:cNvGrpSpPr>
              <a:grpSpLocks/>
            </p:cNvGrpSpPr>
            <p:nvPr/>
          </p:nvGrpSpPr>
          <p:grpSpPr bwMode="auto">
            <a:xfrm>
              <a:off x="20637079" y="6629420"/>
              <a:ext cx="2344722" cy="1585930"/>
              <a:chOff x="7751796" y="3214684"/>
              <a:chExt cx="1508406" cy="911386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 rot="5400000" flipH="1" flipV="1">
                <a:off x="7399608" y="3665818"/>
                <a:ext cx="910461" cy="10043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918" name="Группа 183"/>
              <p:cNvGrpSpPr>
                <a:grpSpLocks/>
              </p:cNvGrpSpPr>
              <p:nvPr/>
            </p:nvGrpSpPr>
            <p:grpSpPr bwMode="auto">
              <a:xfrm>
                <a:off x="7751796" y="3214684"/>
                <a:ext cx="1508406" cy="865092"/>
                <a:chOff x="7751796" y="3214684"/>
                <a:chExt cx="1508406" cy="865092"/>
              </a:xfrm>
            </p:grpSpPr>
            <p:pic>
              <p:nvPicPr>
                <p:cNvPr id="35921" name="Picture 2" descr="C:\Documents and Settings\tc24632\My Documents\My Pictures\Picture103.em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629339" y="3214684"/>
                  <a:ext cx="450326" cy="3979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22" name="Picture 3" descr="C:\Users\Администратор\Desktop\831fdcf31124666552712c3094e8d3d0.pn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921682" y="3219490"/>
                  <a:ext cx="450328" cy="368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23" name="Picture 8" descr="C:\Users\Администратор\Desktop\Для ГуЗеК\spbig45.1315817802.pn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8565007" y="3617007"/>
                  <a:ext cx="514658" cy="2940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24" name="Picture 11" descr="C:\Users\Администратор\Desktop\Для ГуЗеК\avto_1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793015" y="3587308"/>
                  <a:ext cx="707657" cy="3266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925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7751796" y="3846909"/>
                  <a:ext cx="1508406" cy="2328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000" b="1">
                      <a:cs typeface="Arial" charset="0"/>
                    </a:rPr>
                    <a:t>Аварийные группы коммунальных   служб </a:t>
                  </a:r>
                </a:p>
              </p:txBody>
            </p: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 flipV="1">
                  <a:off x="7858426" y="3214684"/>
                  <a:ext cx="1285560" cy="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Прямая соединительная линия 69"/>
              <p:cNvCxnSpPr/>
              <p:nvPr/>
            </p:nvCxnSpPr>
            <p:spPr>
              <a:xfrm rot="5400000">
                <a:off x="8685167" y="3665818"/>
                <a:ext cx="910461" cy="10043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10800000">
                <a:off x="7858426" y="4126070"/>
                <a:ext cx="128556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20038430" y="7236298"/>
              <a:ext cx="643379" cy="22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20359004" y="7555886"/>
              <a:ext cx="401449" cy="16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57" name="Группа 211"/>
          <p:cNvGrpSpPr>
            <a:grpSpLocks/>
          </p:cNvGrpSpPr>
          <p:nvPr/>
        </p:nvGrpSpPr>
        <p:grpSpPr bwMode="auto">
          <a:xfrm>
            <a:off x="5980113" y="1130300"/>
            <a:ext cx="2655887" cy="2119313"/>
            <a:chOff x="5999966" y="214290"/>
            <a:chExt cx="2663617" cy="1533092"/>
          </a:xfrm>
        </p:grpSpPr>
        <p:grpSp>
          <p:nvGrpSpPr>
            <p:cNvPr id="35902" name="Группа 119"/>
            <p:cNvGrpSpPr>
              <a:grpSpLocks/>
            </p:cNvGrpSpPr>
            <p:nvPr/>
          </p:nvGrpSpPr>
          <p:grpSpPr bwMode="auto">
            <a:xfrm>
              <a:off x="6000760" y="285728"/>
              <a:ext cx="2662823" cy="1461654"/>
              <a:chOff x="6000760" y="285728"/>
              <a:chExt cx="2662823" cy="1018216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 rot="16200000" flipH="1">
                <a:off x="5496751" y="789577"/>
                <a:ext cx="1015982" cy="955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5999966" y="285562"/>
                <a:ext cx="2644512" cy="16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16200000" flipH="1">
                <a:off x="8146435" y="785197"/>
                <a:ext cx="1016782" cy="17513"/>
              </a:xfrm>
              <a:prstGeom prst="line">
                <a:avLst/>
              </a:pr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5999966" y="1302344"/>
                <a:ext cx="2644512" cy="1600"/>
              </a:xfrm>
              <a:prstGeom prst="line">
                <a:avLst/>
              </a:prstGeom>
              <a:ln w="19050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35903" name="Picture 10" descr="D:\Works\Elbit\Models\FireEscape-64x64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43107" y="214290"/>
              <a:ext cx="49052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04" name="Picture 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43106" y="857232"/>
              <a:ext cx="428628" cy="38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05" name="Picture 8" descr="D:\Works\Elbit\Models\Ambulance-64x64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43106" y="1071546"/>
              <a:ext cx="463288" cy="472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06" name="TextBox 59"/>
            <p:cNvSpPr txBox="1">
              <a:spLocks noChangeArrowheads="1"/>
            </p:cNvSpPr>
            <p:nvPr/>
          </p:nvSpPr>
          <p:spPr bwMode="auto">
            <a:xfrm>
              <a:off x="6000760" y="357166"/>
              <a:ext cx="1381095" cy="178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>
                  <a:cs typeface="Arial" charset="0"/>
                </a:rPr>
                <a:t>Пожарный расчет</a:t>
              </a:r>
            </a:p>
          </p:txBody>
        </p:sp>
        <p:sp>
          <p:nvSpPr>
            <p:cNvPr id="35907" name="TextBox 60"/>
            <p:cNvSpPr txBox="1">
              <a:spLocks noChangeArrowheads="1"/>
            </p:cNvSpPr>
            <p:nvPr/>
          </p:nvSpPr>
          <p:spPr bwMode="auto">
            <a:xfrm>
              <a:off x="5999966" y="657801"/>
              <a:ext cx="2286016" cy="178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cs typeface="Arial" charset="0"/>
                </a:rPr>
                <a:t>Спасательные подразделения </a:t>
              </a:r>
            </a:p>
          </p:txBody>
        </p:sp>
        <p:sp>
          <p:nvSpPr>
            <p:cNvPr id="35908" name="TextBox 61"/>
            <p:cNvSpPr txBox="1">
              <a:spLocks noChangeArrowheads="1"/>
            </p:cNvSpPr>
            <p:nvPr/>
          </p:nvSpPr>
          <p:spPr bwMode="auto">
            <a:xfrm>
              <a:off x="6000760" y="1000108"/>
              <a:ext cx="2214578" cy="178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000" b="1">
                <a:cs typeface="Arial" charset="0"/>
              </a:endParaRPr>
            </a:p>
          </p:txBody>
        </p:sp>
        <p:sp>
          <p:nvSpPr>
            <p:cNvPr id="35909" name="TextBox 62"/>
            <p:cNvSpPr txBox="1">
              <a:spLocks noChangeArrowheads="1"/>
            </p:cNvSpPr>
            <p:nvPr/>
          </p:nvSpPr>
          <p:spPr bwMode="auto">
            <a:xfrm>
              <a:off x="5999966" y="1071546"/>
              <a:ext cx="2213784" cy="289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cs typeface="Arial" charset="0"/>
                </a:rPr>
                <a:t>Трассовые медико-спасательные пункты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7404100" y="3857625"/>
            <a:ext cx="121126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404100" y="4375150"/>
            <a:ext cx="121126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60" name="Группа 95"/>
          <p:cNvGrpSpPr>
            <a:grpSpLocks/>
          </p:cNvGrpSpPr>
          <p:nvPr/>
        </p:nvGrpSpPr>
        <p:grpSpPr bwMode="auto">
          <a:xfrm>
            <a:off x="0" y="2895600"/>
            <a:ext cx="1211263" cy="1819275"/>
            <a:chOff x="10300692" y="3729040"/>
            <a:chExt cx="1700860" cy="18431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501354" y="4129092"/>
              <a:ext cx="1500198" cy="44291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Население</a:t>
              </a:r>
              <a:endPara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300692" y="5229239"/>
              <a:ext cx="1700860" cy="3429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Организации</a:t>
              </a:r>
              <a:endPara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894" name="Группа 3104"/>
            <p:cNvGrpSpPr>
              <a:grpSpLocks/>
            </p:cNvGrpSpPr>
            <p:nvPr/>
          </p:nvGrpSpPr>
          <p:grpSpPr bwMode="auto">
            <a:xfrm>
              <a:off x="11101430" y="3729040"/>
              <a:ext cx="500065" cy="405198"/>
              <a:chOff x="1928794" y="4786322"/>
              <a:chExt cx="588299" cy="548405"/>
            </a:xfrm>
          </p:grpSpPr>
          <p:pic>
            <p:nvPicPr>
              <p:cNvPr id="35896" name="Picture 13" descr="D:\Works\C4IOS\GUI\User-32x32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928794" y="4786322"/>
                <a:ext cx="302547" cy="348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97" name="Picture 13" descr="D:\Works\C4IOS\GUI\User-32x32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71670" y="4786322"/>
                <a:ext cx="302547" cy="348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98" name="Picture 13" descr="D:\Works\C4IOS\GUI\User-32x32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214546" y="4786322"/>
                <a:ext cx="302547" cy="348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15" descr="D:\Works\Elbit\מצגות\CalCenter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928249" y="4999639"/>
                <a:ext cx="280607" cy="33521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" name="Picture 15" descr="D:\Works\Elbit\מצגות\CalCenter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072486" y="4999639"/>
                <a:ext cx="280608" cy="33521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" name="Picture 15" descr="D:\Works\Elbit\מצגות\CalCenter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214101" y="4999639"/>
                <a:ext cx="283230" cy="33521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5895" name="Picture 5" descr="图形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101434" y="4729172"/>
              <a:ext cx="531781" cy="47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6" name="Прямая со стрелкой 35"/>
          <p:cNvCxnSpPr/>
          <p:nvPr/>
        </p:nvCxnSpPr>
        <p:spPr>
          <a:xfrm>
            <a:off x="1211263" y="3570288"/>
            <a:ext cx="3556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5862" name="Picture 8" descr="C:\Users\Администратор\Desktop\Для ГуЗеК\spbig45.13158178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4088" y="4586288"/>
            <a:ext cx="5699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3" name="TextBox 37"/>
          <p:cNvSpPr txBox="1">
            <a:spLocks noChangeArrowheads="1"/>
          </p:cNvSpPr>
          <p:nvPr/>
        </p:nvSpPr>
        <p:spPr bwMode="auto">
          <a:xfrm>
            <a:off x="7313613" y="4778375"/>
            <a:ext cx="16160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r>
              <a:rPr lang="ru-RU" sz="1000" b="1">
                <a:cs typeface="Arial" charset="0"/>
              </a:rPr>
              <a:t>Аварийная группа</a:t>
            </a:r>
          </a:p>
          <a:p>
            <a:r>
              <a:rPr lang="ru-RU" sz="1000" b="1">
                <a:cs typeface="Arial" charset="0"/>
              </a:rPr>
              <a:t>по газовым сетям</a:t>
            </a:r>
          </a:p>
        </p:txBody>
      </p:sp>
      <p:sp>
        <p:nvSpPr>
          <p:cNvPr id="35864" name="TextBox 38"/>
          <p:cNvSpPr txBox="1">
            <a:spLocks noChangeArrowheads="1"/>
          </p:cNvSpPr>
          <p:nvPr/>
        </p:nvSpPr>
        <p:spPr bwMode="auto">
          <a:xfrm>
            <a:off x="7313613" y="4143375"/>
            <a:ext cx="1616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r>
              <a:rPr lang="ru-RU" sz="1000" b="1">
                <a:cs typeface="Arial" charset="0"/>
              </a:rPr>
              <a:t>Бригада скорой медицинской помощи </a:t>
            </a:r>
          </a:p>
        </p:txBody>
      </p:sp>
      <p:sp>
        <p:nvSpPr>
          <p:cNvPr id="35865" name="TextBox 39"/>
          <p:cNvSpPr txBox="1">
            <a:spLocks noChangeArrowheads="1"/>
          </p:cNvSpPr>
          <p:nvPr/>
        </p:nvSpPr>
        <p:spPr bwMode="auto">
          <a:xfrm>
            <a:off x="7404100" y="3571875"/>
            <a:ext cx="13827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r>
              <a:rPr lang="ru-RU" sz="1000" b="1">
                <a:cs typeface="Arial" charset="0"/>
              </a:rPr>
              <a:t>Расчет полиции</a:t>
            </a:r>
          </a:p>
        </p:txBody>
      </p:sp>
      <p:pic>
        <p:nvPicPr>
          <p:cNvPr id="35866" name="Picture 2" descr="C:\Users\Администратор\Desktop\Для ГуЗеК\trans_lab_2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16888" y="1722438"/>
            <a:ext cx="4984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2136775" y="142875"/>
            <a:ext cx="4983163" cy="6905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Единая дежурно-диспетчерская служба 112</a:t>
            </a:r>
          </a:p>
        </p:txBody>
      </p:sp>
      <p:cxnSp>
        <p:nvCxnSpPr>
          <p:cNvPr id="43" name="Прямая со стрелкой 42"/>
          <p:cNvCxnSpPr/>
          <p:nvPr/>
        </p:nvCxnSpPr>
        <p:spPr bwMode="auto">
          <a:xfrm rot="5400000" flipH="1" flipV="1">
            <a:off x="3219450" y="3019425"/>
            <a:ext cx="3952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5072063" y="2500313"/>
            <a:ext cx="908050" cy="142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5870" name="Группа 97"/>
          <p:cNvGrpSpPr>
            <a:grpSpLocks/>
          </p:cNvGrpSpPr>
          <p:nvPr/>
        </p:nvGrpSpPr>
        <p:grpSpPr bwMode="auto">
          <a:xfrm>
            <a:off x="4770438" y="3951288"/>
            <a:ext cx="925512" cy="1425575"/>
            <a:chOff x="17002212" y="5429264"/>
            <a:chExt cx="1300170" cy="300041"/>
          </a:xfrm>
        </p:grpSpPr>
        <p:cxnSp>
          <p:nvCxnSpPr>
            <p:cNvPr id="45" name="Прямая со стрелкой 44"/>
            <p:cNvCxnSpPr/>
            <p:nvPr/>
          </p:nvCxnSpPr>
          <p:spPr>
            <a:xfrm>
              <a:off x="17002212" y="5726298"/>
              <a:ext cx="1300170" cy="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16852191" y="5579285"/>
              <a:ext cx="30004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871" name="Группа 101"/>
          <p:cNvGrpSpPr>
            <a:grpSpLocks/>
          </p:cNvGrpSpPr>
          <p:nvPr/>
        </p:nvGrpSpPr>
        <p:grpSpPr bwMode="auto">
          <a:xfrm>
            <a:off x="1566863" y="5645150"/>
            <a:ext cx="5553075" cy="1128713"/>
            <a:chOff x="12501618" y="6557986"/>
            <a:chExt cx="7801029" cy="114300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3500721" y="7057952"/>
              <a:ext cx="5802824" cy="16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 flipH="1" flipV="1">
              <a:off x="19052758" y="6808772"/>
              <a:ext cx="5015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78" name="Группа 100"/>
            <p:cNvGrpSpPr>
              <a:grpSpLocks/>
            </p:cNvGrpSpPr>
            <p:nvPr/>
          </p:nvGrpSpPr>
          <p:grpSpPr bwMode="auto">
            <a:xfrm>
              <a:off x="12501618" y="6557986"/>
              <a:ext cx="7801029" cy="1143008"/>
              <a:chOff x="12501618" y="6557986"/>
              <a:chExt cx="7801029" cy="1143008"/>
            </a:xfrm>
          </p:grpSpPr>
          <p:grpSp>
            <p:nvGrpSpPr>
              <p:cNvPr id="35879" name="Группа 109"/>
              <p:cNvGrpSpPr>
                <a:grpSpLocks/>
              </p:cNvGrpSpPr>
              <p:nvPr/>
            </p:nvGrpSpPr>
            <p:grpSpPr bwMode="auto">
              <a:xfrm>
                <a:off x="12901670" y="6557986"/>
                <a:ext cx="7400977" cy="1143008"/>
                <a:chOff x="1428728" y="4092351"/>
                <a:chExt cx="5286412" cy="816434"/>
              </a:xfrm>
            </p:grpSpPr>
            <p:grpSp>
              <p:nvGrpSpPr>
                <p:cNvPr id="35881" name="Группа 105"/>
                <p:cNvGrpSpPr>
                  <a:grpSpLocks/>
                </p:cNvGrpSpPr>
                <p:nvPr/>
              </p:nvGrpSpPr>
              <p:grpSpPr bwMode="auto">
                <a:xfrm>
                  <a:off x="1428728" y="4092351"/>
                  <a:ext cx="5286412" cy="816434"/>
                  <a:chOff x="1428728" y="4092351"/>
                  <a:chExt cx="5286412" cy="816434"/>
                </a:xfrm>
              </p:grpSpPr>
              <p:sp>
                <p:nvSpPr>
                  <p:cNvPr id="81" name="Стрелка вправо 80"/>
                  <p:cNvSpPr/>
                  <p:nvPr/>
                </p:nvSpPr>
                <p:spPr>
                  <a:xfrm rot="16200000">
                    <a:off x="6020987" y="4214632"/>
                    <a:ext cx="816434" cy="571872"/>
                  </a:xfrm>
                  <a:prstGeom prst="rightArrow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0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Прямоугольник 81"/>
                  <p:cNvSpPr/>
                  <p:nvPr/>
                </p:nvSpPr>
                <p:spPr>
                  <a:xfrm>
                    <a:off x="1428115" y="4622861"/>
                    <a:ext cx="4930203" cy="285924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000" dirty="0">
                        <a:latin typeface="Arial" pitchFamily="34" charset="0"/>
                        <a:cs typeface="Arial" pitchFamily="34" charset="0"/>
                      </a:rPr>
                      <a:t>Координация действий при ЧС природного и техногенного характера</a:t>
                    </a:r>
                    <a:endParaRPr lang="ru-RU" sz="1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882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1857356" y="4194857"/>
                  <a:ext cx="4071966" cy="289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000" b="1">
                      <a:cs typeface="Arial" charset="0"/>
                    </a:rPr>
                    <a:t>Информационное взаимодействие при повседневной деятельности   </a:t>
                  </a:r>
                </a:p>
              </p:txBody>
            </p:sp>
            <p:cxnSp>
              <p:nvCxnSpPr>
                <p:cNvPr id="80" name="Прямая со стрелкой 79"/>
                <p:cNvCxnSpPr/>
                <p:nvPr/>
              </p:nvCxnSpPr>
              <p:spPr>
                <a:xfrm rot="5400000" flipH="1" flipV="1">
                  <a:off x="1704120" y="4295376"/>
                  <a:ext cx="306594" cy="159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Прямоугольник 47"/>
              <p:cNvSpPr/>
              <p:nvPr/>
            </p:nvSpPr>
            <p:spPr>
              <a:xfrm>
                <a:off x="12501618" y="6628721"/>
                <a:ext cx="399194" cy="107227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5872" name="TextBox 48"/>
          <p:cNvSpPr txBox="1">
            <a:spLocks noChangeArrowheads="1"/>
          </p:cNvSpPr>
          <p:nvPr/>
        </p:nvSpPr>
        <p:spPr bwMode="auto">
          <a:xfrm>
            <a:off x="6072188" y="2932113"/>
            <a:ext cx="13208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ctr"/>
            <a:r>
              <a:rPr lang="ru-RU" sz="1000" b="1">
                <a:solidFill>
                  <a:srgbClr val="0070C0"/>
                </a:solidFill>
                <a:cs typeface="Arial" charset="0"/>
              </a:rPr>
              <a:t>Силы МЧС РК</a:t>
            </a:r>
            <a:endParaRPr lang="ru-RU" sz="1000">
              <a:cs typeface="Arial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414463" y="1200150"/>
            <a:ext cx="996950" cy="5921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8016" tIns="64008" rIns="128016" bIns="6400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ЕДДС-112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Прямая соединительная линия 127"/>
          <p:cNvCxnSpPr>
            <a:stCxn id="0" idx="3"/>
          </p:cNvCxnSpPr>
          <p:nvPr/>
        </p:nvCxnSpPr>
        <p:spPr>
          <a:xfrm flipV="1">
            <a:off x="1211263" y="4500563"/>
            <a:ext cx="860425" cy="44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 bwMode="auto">
          <a:xfrm rot="5400000" flipH="1" flipV="1">
            <a:off x="1731963" y="4159250"/>
            <a:ext cx="681038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Группа 1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36869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620688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53"/>
          <p:cNvSpPr txBox="1">
            <a:spLocks/>
          </p:cNvSpPr>
          <p:nvPr/>
        </p:nvSpPr>
        <p:spPr>
          <a:xfrm>
            <a:off x="285750" y="188913"/>
            <a:ext cx="8570913" cy="428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Преобразования в сфере образования</a:t>
            </a: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430213" y="981075"/>
            <a:ext cx="845185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8" tIns="41724" rIns="83448" bIns="41724">
            <a:spAutoFit/>
          </a:bodyPr>
          <a:lstStyle/>
          <a:p>
            <a:pPr marL="176213" indent="-176213" defTabSz="912813">
              <a:lnSpc>
                <a:spcPct val="150000"/>
              </a:lnSpc>
            </a:pPr>
            <a:r>
              <a:rPr lang="en-US" sz="1400" b="1">
                <a:cs typeface="Arial" charset="0"/>
              </a:rPr>
              <a:t>I</a:t>
            </a:r>
            <a:r>
              <a:rPr lang="en-US" sz="1400">
                <a:cs typeface="Arial" charset="0"/>
              </a:rPr>
              <a:t>   </a:t>
            </a:r>
            <a:r>
              <a:rPr lang="ru-RU" sz="1400">
                <a:cs typeface="Arial" charset="0"/>
              </a:rPr>
              <a:t>В Кокшетауском техническом институте МЧС специалисты проходят курсы обучения на новых кафедрах - «Защита в чрезвычайных ситуациях» и «Гражданская оборона и военная подготовка»;</a:t>
            </a:r>
          </a:p>
          <a:p>
            <a:pPr marL="176213" indent="-176213" defTabSz="912813">
              <a:lnSpc>
                <a:spcPct val="150000"/>
              </a:lnSpc>
            </a:pPr>
            <a:endParaRPr lang="en-US" sz="1400" b="1">
              <a:cs typeface="Arial" charset="0"/>
            </a:endParaRPr>
          </a:p>
          <a:p>
            <a:pPr marL="176213" indent="-176213" defTabSz="912813">
              <a:lnSpc>
                <a:spcPct val="150000"/>
              </a:lnSpc>
            </a:pPr>
            <a:r>
              <a:rPr lang="en-US" sz="1400" b="1">
                <a:cs typeface="Arial" charset="0"/>
              </a:rPr>
              <a:t>II</a:t>
            </a:r>
            <a:r>
              <a:rPr lang="en-US" sz="1400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В соответствии с ратифицированным казахстанско-кыргызским Межправительственным соглашением в Институте обучаются граждане Кыргызской Республики;</a:t>
            </a:r>
            <a:endParaRPr lang="en-US" sz="1400">
              <a:cs typeface="Arial" charset="0"/>
            </a:endParaRPr>
          </a:p>
          <a:p>
            <a:pPr marL="176213" indent="-176213" defTabSz="912813">
              <a:lnSpc>
                <a:spcPct val="150000"/>
              </a:lnSpc>
            </a:pPr>
            <a:endParaRPr lang="en-US" sz="1400" b="1">
              <a:cs typeface="Arial" charset="0"/>
            </a:endParaRPr>
          </a:p>
          <a:p>
            <a:pPr marL="176213" indent="-176213" defTabSz="912813">
              <a:lnSpc>
                <a:spcPct val="150000"/>
              </a:lnSpc>
            </a:pPr>
            <a:r>
              <a:rPr lang="en-US" sz="1400" b="1">
                <a:cs typeface="Arial" charset="0"/>
              </a:rPr>
              <a:t>III</a:t>
            </a:r>
            <a:r>
              <a:rPr lang="en-US" sz="1400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В учебных заведениях МЧС России </a:t>
            </a:r>
            <a:r>
              <a:rPr lang="kk-KZ" sz="1400">
                <a:cs typeface="Arial" charset="0"/>
              </a:rPr>
              <a:t>обучаются </a:t>
            </a:r>
            <a:r>
              <a:rPr lang="ru-RU" sz="1400" b="1">
                <a:cs typeface="Arial" charset="0"/>
              </a:rPr>
              <a:t>85</a:t>
            </a:r>
            <a:r>
              <a:rPr lang="ru-RU" sz="1400">
                <a:cs typeface="Arial" charset="0"/>
              </a:rPr>
              <a:t>  казахстанских </a:t>
            </a:r>
            <a:r>
              <a:rPr lang="kk-KZ" sz="1400">
                <a:cs typeface="Arial" charset="0"/>
              </a:rPr>
              <a:t>сотрудников</a:t>
            </a:r>
            <a:r>
              <a:rPr lang="ru-RU" sz="1400">
                <a:cs typeface="Arial" charset="0"/>
              </a:rPr>
              <a:t>.</a:t>
            </a:r>
          </a:p>
          <a:p>
            <a:pPr marL="176213" indent="-176213" defTabSz="912813">
              <a:lnSpc>
                <a:spcPct val="150000"/>
              </a:lnSpc>
            </a:pPr>
            <a:r>
              <a:rPr lang="ru-RU" sz="1400">
                <a:cs typeface="Arial" charset="0"/>
              </a:rPr>
              <a:t>    В Институте переподготовки и повышения квалификации МЧС  Беларусии - 255 сотрудников;</a:t>
            </a:r>
            <a:r>
              <a:rPr lang="en-US" sz="1400" b="1">
                <a:cs typeface="Arial" charset="0"/>
              </a:rPr>
              <a:t> </a:t>
            </a:r>
            <a:endParaRPr lang="ru-RU" sz="1400" b="1">
              <a:cs typeface="Arial" charset="0"/>
            </a:endParaRPr>
          </a:p>
          <a:p>
            <a:pPr marL="176213" indent="-176213" defTabSz="912813">
              <a:lnSpc>
                <a:spcPct val="150000"/>
              </a:lnSpc>
            </a:pPr>
            <a:endParaRPr lang="ru-RU" sz="1400" b="1">
              <a:cs typeface="Arial" charset="0"/>
            </a:endParaRPr>
          </a:p>
          <a:p>
            <a:pPr marL="176213" indent="-176213" defTabSz="912813">
              <a:lnSpc>
                <a:spcPct val="150000"/>
              </a:lnSpc>
            </a:pPr>
            <a:r>
              <a:rPr lang="en-US" sz="1400" b="1">
                <a:cs typeface="Arial" charset="0"/>
              </a:rPr>
              <a:t>IV</a:t>
            </a:r>
            <a:r>
              <a:rPr lang="en-US" sz="1400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В соответствии с Госпрограммой развития образования Казахстана на 2011 - 2020 годы в Кокшетауском техническом институте читали лекции 8 ведущих ученых России и Беларусии.</a:t>
            </a:r>
          </a:p>
          <a:p>
            <a:pPr marL="176213" indent="-176213" defTabSz="912813">
              <a:lnSpc>
                <a:spcPct val="150000"/>
              </a:lnSpc>
            </a:pPr>
            <a:r>
              <a:rPr lang="ru-RU" sz="1400">
                <a:cs typeface="Arial" charset="0"/>
              </a:rPr>
              <a:t>    На 2013 год запланированы лекции еще 15 ученых.</a:t>
            </a:r>
          </a:p>
        </p:txBody>
      </p:sp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358775" y="5646738"/>
            <a:ext cx="84264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cs typeface="Arial" charset="0"/>
              </a:rPr>
              <a:t>Проведенная работа повысила уровень взаимодействия чрезвычайных ведомств стран Таможенного союза по созданию эффективной системы предупреждения и ликвидации ЧС,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cs typeface="Arial" charset="0"/>
              </a:rPr>
              <a:t> и подняла образовательный уровень пожарных и спасателей.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37895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620688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53"/>
          <p:cNvSpPr txBox="1">
            <a:spLocks/>
          </p:cNvSpPr>
          <p:nvPr/>
        </p:nvSpPr>
        <p:spPr>
          <a:xfrm>
            <a:off x="285750" y="188913"/>
            <a:ext cx="8570913" cy="428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Обучение органов управления </a:t>
            </a:r>
            <a:r>
              <a:rPr lang="ru-RU" sz="16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 населения</a:t>
            </a:r>
            <a:endParaRPr lang="ru-RU" sz="16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30213" y="908050"/>
            <a:ext cx="84518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8" tIns="41724" rIns="83448" bIns="41724">
            <a:spAutoFit/>
          </a:bodyPr>
          <a:lstStyle/>
          <a:p>
            <a:pPr marL="342900" indent="-342900"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 26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марта по 8 апреля 2013 года проведены высшие курсы повышения квалификации руководящего состава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МЧС;</a:t>
            </a:r>
          </a:p>
          <a:p>
            <a:pPr marL="342900" indent="-342900"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342900" indent="-342900"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 учебно-методическом центре гражданской защиты МЧС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Алматы)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прошли обучение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1 466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сотрудников и руководителей центральных и местных исполнительных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органов;</a:t>
            </a:r>
          </a:p>
          <a:p>
            <a:pPr marL="342900" indent="-342900"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342900" indent="-342900"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 сфере Гражданской обороны территориальными подразделениями Министерства обучено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35 тысяч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руководителей и специалистов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предприятий;</a:t>
            </a:r>
          </a:p>
          <a:p>
            <a:pPr marL="342900" indent="-342900"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indent="-342900"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Правилам поведения при ЧС посредством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378</a:t>
            </a: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интерактивных уроков обучено свыше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521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тысячи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учеников;</a:t>
            </a:r>
          </a:p>
        </p:txBody>
      </p:sp>
      <p:sp>
        <p:nvSpPr>
          <p:cNvPr id="37892" name="Прямоугольник 7"/>
          <p:cNvSpPr>
            <a:spLocks noChangeArrowheads="1"/>
          </p:cNvSpPr>
          <p:nvPr/>
        </p:nvSpPr>
        <p:spPr bwMode="auto">
          <a:xfrm>
            <a:off x="427038" y="4508500"/>
            <a:ext cx="50085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defTabSz="912813">
              <a:lnSpc>
                <a:spcPct val="150000"/>
              </a:lnSpc>
            </a:pPr>
            <a:r>
              <a:rPr lang="ru-RU" sz="1400">
                <a:cs typeface="Arial" charset="0"/>
              </a:rPr>
              <a:t>5. На телеканалах состоялось </a:t>
            </a:r>
            <a:r>
              <a:rPr lang="ru-RU" sz="1400" b="1">
                <a:cs typeface="Arial" charset="0"/>
              </a:rPr>
              <a:t>3 125 </a:t>
            </a:r>
            <a:r>
              <a:rPr lang="ru-RU" sz="1400">
                <a:cs typeface="Arial" charset="0"/>
              </a:rPr>
              <a:t>выступлений;</a:t>
            </a:r>
          </a:p>
          <a:p>
            <a:pPr marL="265113" indent="-265113" defTabSz="912813">
              <a:lnSpc>
                <a:spcPct val="150000"/>
              </a:lnSpc>
            </a:pPr>
            <a:r>
              <a:rPr lang="ru-RU" sz="1400">
                <a:cs typeface="Arial" charset="0"/>
              </a:rPr>
              <a:t>  	- на радио </a:t>
            </a:r>
            <a:r>
              <a:rPr lang="ru-RU" sz="1400" b="1">
                <a:cs typeface="Arial" charset="0"/>
              </a:rPr>
              <a:t>4 109 </a:t>
            </a:r>
            <a:r>
              <a:rPr lang="ru-RU" sz="1400">
                <a:cs typeface="Arial" charset="0"/>
              </a:rPr>
              <a:t>выступлений;</a:t>
            </a:r>
          </a:p>
          <a:p>
            <a:pPr marL="265113" indent="-265113" defTabSz="912813">
              <a:lnSpc>
                <a:spcPct val="150000"/>
              </a:lnSpc>
            </a:pPr>
            <a:r>
              <a:rPr lang="ru-RU" sz="1400">
                <a:cs typeface="Arial" charset="0"/>
              </a:rPr>
              <a:t>	- в печатных изданиях опубликовано </a:t>
            </a:r>
            <a:r>
              <a:rPr lang="ru-RU" sz="1400" b="1">
                <a:cs typeface="Arial" charset="0"/>
              </a:rPr>
              <a:t>3 115 </a:t>
            </a:r>
            <a:r>
              <a:rPr lang="ru-RU" sz="1400">
                <a:cs typeface="Arial" charset="0"/>
              </a:rPr>
              <a:t>статей;</a:t>
            </a:r>
          </a:p>
          <a:p>
            <a:pPr marL="265113" indent="-265113" defTabSz="912813">
              <a:lnSpc>
                <a:spcPct val="150000"/>
              </a:lnSpc>
            </a:pPr>
            <a:r>
              <a:rPr lang="ru-RU" sz="1400">
                <a:cs typeface="Arial" charset="0"/>
              </a:rPr>
              <a:t>	- на лентах («бегущая строка») информационных агентств показана </a:t>
            </a:r>
            <a:r>
              <a:rPr lang="ru-RU" sz="1400" b="1">
                <a:cs typeface="Arial" charset="0"/>
              </a:rPr>
              <a:t>2 581 </a:t>
            </a:r>
            <a:r>
              <a:rPr lang="ru-RU" sz="1400">
                <a:cs typeface="Arial" charset="0"/>
              </a:rPr>
              <a:t>актуальная информация.</a:t>
            </a:r>
          </a:p>
        </p:txBody>
      </p:sp>
      <p:pic>
        <p:nvPicPr>
          <p:cNvPr id="37893" name="Picture 8" descr="http://bnews.kz/picture/641/conference/002be478ab2534dcfeb6b0445e603884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5013325"/>
            <a:ext cx="2519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057525"/>
            <a:ext cx="2519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20713"/>
            <a:ext cx="857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3"/>
          <p:cNvSpPr txBox="1">
            <a:spLocks/>
          </p:cNvSpPr>
          <p:nvPr/>
        </p:nvSpPr>
        <p:spPr>
          <a:xfrm>
            <a:off x="285750" y="188913"/>
            <a:ext cx="8570913" cy="428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Внеочередная аттестация</a:t>
            </a:r>
          </a:p>
        </p:txBody>
      </p:sp>
      <p:sp>
        <p:nvSpPr>
          <p:cNvPr id="38916" name="Прямоугольник 10"/>
          <p:cNvSpPr>
            <a:spLocks noChangeArrowheads="1"/>
          </p:cNvSpPr>
          <p:nvPr/>
        </p:nvSpPr>
        <p:spPr bwMode="auto">
          <a:xfrm>
            <a:off x="1350963" y="765175"/>
            <a:ext cx="64420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cs typeface="Arial" charset="0"/>
              </a:rPr>
              <a:t>Аттестации подлежали:</a:t>
            </a:r>
          </a:p>
          <a:p>
            <a:pPr>
              <a:lnSpc>
                <a:spcPct val="150000"/>
              </a:lnSpc>
            </a:pPr>
            <a:r>
              <a:rPr lang="ru-RU" sz="1400">
                <a:cs typeface="Arial" charset="0"/>
              </a:rPr>
              <a:t>- в Высшей аттестационной комиссии при Президенте РК – </a:t>
            </a:r>
            <a:r>
              <a:rPr lang="ru-RU" sz="1400" b="1">
                <a:cs typeface="Arial" charset="0"/>
              </a:rPr>
              <a:t>22</a:t>
            </a:r>
            <a:r>
              <a:rPr lang="ru-RU" sz="1400">
                <a:cs typeface="Arial" charset="0"/>
              </a:rPr>
              <a:t> сотрудника;</a:t>
            </a:r>
          </a:p>
          <a:p>
            <a:pPr>
              <a:lnSpc>
                <a:spcPct val="150000"/>
              </a:lnSpc>
            </a:pPr>
            <a:r>
              <a:rPr lang="ru-RU" sz="1400">
                <a:cs typeface="Arial" charset="0"/>
              </a:rPr>
              <a:t>- в Центральной аттестационной комиссии – </a:t>
            </a:r>
            <a:r>
              <a:rPr lang="ru-RU" sz="1400" b="1">
                <a:cs typeface="Arial" charset="0"/>
              </a:rPr>
              <a:t>392</a:t>
            </a:r>
            <a:r>
              <a:rPr lang="ru-RU" sz="1400">
                <a:cs typeface="Arial" charset="0"/>
              </a:rPr>
              <a:t> сотрудника;</a:t>
            </a:r>
          </a:p>
          <a:p>
            <a:pPr>
              <a:lnSpc>
                <a:spcPct val="150000"/>
              </a:lnSpc>
            </a:pPr>
            <a:r>
              <a:rPr lang="ru-RU" sz="1400">
                <a:cs typeface="Arial" charset="0"/>
              </a:rPr>
              <a:t>- в Региональной аттестационной комиссии – </a:t>
            </a:r>
            <a:r>
              <a:rPr lang="ru-RU" sz="1400" b="1">
                <a:cs typeface="Arial" charset="0"/>
              </a:rPr>
              <a:t>16 1</a:t>
            </a:r>
            <a:r>
              <a:rPr lang="en-US" sz="1400" b="1">
                <a:cs typeface="Arial" charset="0"/>
              </a:rPr>
              <a:t>28</a:t>
            </a:r>
            <a:r>
              <a:rPr lang="ru-RU" sz="1400" b="1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сотрудников.</a:t>
            </a:r>
          </a:p>
        </p:txBody>
      </p:sp>
      <p:sp>
        <p:nvSpPr>
          <p:cNvPr id="38917" name="Прямоугольник 11"/>
          <p:cNvSpPr>
            <a:spLocks noChangeArrowheads="1"/>
          </p:cNvSpPr>
          <p:nvPr/>
        </p:nvSpPr>
        <p:spPr bwMode="auto">
          <a:xfrm>
            <a:off x="285750" y="4025900"/>
            <a:ext cx="8572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6213">
              <a:lnSpc>
                <a:spcPct val="150000"/>
              </a:lnSpc>
            </a:pPr>
            <a:r>
              <a:rPr lang="ru-RU" sz="1400">
                <a:cs typeface="Arial" charset="0"/>
              </a:rPr>
              <a:t>Внеочередную аттестацию прошли </a:t>
            </a:r>
            <a:r>
              <a:rPr lang="ru-RU" sz="1400" b="1">
                <a:cs typeface="Arial" charset="0"/>
              </a:rPr>
              <a:t>15 942 </a:t>
            </a:r>
            <a:r>
              <a:rPr lang="ru-RU" sz="1400">
                <a:cs typeface="Arial" charset="0"/>
              </a:rPr>
              <a:t>сотрудника противопожарной службы, из которых:	  </a:t>
            </a:r>
            <a:r>
              <a:rPr lang="ru-RU" sz="1400" b="1">
                <a:cs typeface="Arial" charset="0"/>
              </a:rPr>
              <a:t>1 096 </a:t>
            </a:r>
            <a:r>
              <a:rPr lang="ru-RU" sz="1400">
                <a:cs typeface="Arial" charset="0"/>
              </a:rPr>
              <a:t>рекомендованы к зачислению в кадровый резерв, </a:t>
            </a:r>
            <a:r>
              <a:rPr lang="ru-RU" sz="1400" b="1">
                <a:cs typeface="Arial" charset="0"/>
              </a:rPr>
              <a:t>672</a:t>
            </a:r>
            <a:r>
              <a:rPr lang="ru-RU" sz="1400">
                <a:cs typeface="Arial" charset="0"/>
              </a:rPr>
              <a:t> понижены в должности и </a:t>
            </a:r>
            <a:r>
              <a:rPr lang="ru-RU" sz="1400" b="1">
                <a:cs typeface="Arial" charset="0"/>
              </a:rPr>
              <a:t>852</a:t>
            </a:r>
            <a:r>
              <a:rPr lang="ru-RU" sz="1400">
                <a:cs typeface="Arial" charset="0"/>
              </a:rPr>
              <a:t> уволены. </a:t>
            </a:r>
          </a:p>
        </p:txBody>
      </p:sp>
      <p:grpSp>
        <p:nvGrpSpPr>
          <p:cNvPr id="38918" name="Группа 1"/>
          <p:cNvGrpSpPr>
            <a:grpSpLocks/>
          </p:cNvGrpSpPr>
          <p:nvPr/>
        </p:nvGrpSpPr>
        <p:grpSpPr bwMode="auto">
          <a:xfrm>
            <a:off x="395288" y="2205038"/>
            <a:ext cx="8353425" cy="1800225"/>
            <a:chOff x="395536" y="1996670"/>
            <a:chExt cx="8352928" cy="1800000"/>
          </a:xfrm>
        </p:grpSpPr>
        <p:pic>
          <p:nvPicPr>
            <p:cNvPr id="38923" name="Picture 2" descr="G:\замечания на 6 мая 2013 года\аттестация\DSC_0023.JPG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536" y="1996670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3" descr="G:\замечания на 6 мая 2013 года\аттестация\DSC_0235.JP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8464" y="1996670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4" descr="G:\замечания на 6 мая 2013 года\аттестация\DSC_0037.JPG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48144" y="1996670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9" name="Группа 5"/>
          <p:cNvGrpSpPr>
            <a:grpSpLocks/>
          </p:cNvGrpSpPr>
          <p:nvPr/>
        </p:nvGrpSpPr>
        <p:grpSpPr bwMode="auto">
          <a:xfrm>
            <a:off x="395288" y="4800600"/>
            <a:ext cx="8353425" cy="1800225"/>
            <a:chOff x="395536" y="4801113"/>
            <a:chExt cx="8352928" cy="1800000"/>
          </a:xfrm>
        </p:grpSpPr>
        <p:pic>
          <p:nvPicPr>
            <p:cNvPr id="38920" name="Picture 5" descr="G:\замечания на 6 мая 2013 года\аттестация\DSC_0016.JP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5536" y="4801113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6" descr="G:\замечания на 6 мая 2013 года\аттестация\DSC_0028.JPG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48144" y="4801113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8" descr="G:\замечания на 6 мая 2013 года\аттестация\DSC00151[1].jpg"/>
            <p:cNvPicPr preferRelativeResize="0"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28464" y="4801113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20713"/>
            <a:ext cx="857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1"/>
          <p:cNvSpPr>
            <a:spLocks noChangeArrowheads="1"/>
          </p:cNvSpPr>
          <p:nvPr/>
        </p:nvSpPr>
        <p:spPr bwMode="auto">
          <a:xfrm>
            <a:off x="431800" y="138113"/>
            <a:ext cx="828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Спортивная жизнь</a:t>
            </a:r>
          </a:p>
        </p:txBody>
      </p:sp>
      <p:sp>
        <p:nvSpPr>
          <p:cNvPr id="39940" name="Прямоугольник 7"/>
          <p:cNvSpPr>
            <a:spLocks noChangeArrowheads="1"/>
          </p:cNvSpPr>
          <p:nvPr/>
        </p:nvSpPr>
        <p:spPr bwMode="auto">
          <a:xfrm>
            <a:off x="3492500" y="2852738"/>
            <a:ext cx="54721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>
                <a:cs typeface="Arial" charset="0"/>
              </a:rPr>
              <a:t>2012 год - </a:t>
            </a:r>
            <a:r>
              <a:rPr lang="ru-RU" sz="1400">
                <a:cs typeface="Arial" charset="0"/>
              </a:rPr>
              <a:t>Сборная команда Кокшетауского технического института заняла 3 общекомандное место на I Чемпионате Мира среди молодёжи и студентов по пожарно-спасательному спорту (Республика Болгария).</a:t>
            </a:r>
          </a:p>
        </p:txBody>
      </p:sp>
      <p:pic>
        <p:nvPicPr>
          <p:cNvPr id="39941" name="Рисунок 9" descr="SAM_047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915988"/>
            <a:ext cx="251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Прямоугольник 10"/>
          <p:cNvSpPr>
            <a:spLocks noChangeArrowheads="1"/>
          </p:cNvSpPr>
          <p:nvPr/>
        </p:nvSpPr>
        <p:spPr bwMode="auto">
          <a:xfrm>
            <a:off x="3097213" y="908050"/>
            <a:ext cx="561498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>
                <a:cs typeface="Arial" charset="0"/>
              </a:rPr>
              <a:t>2011 год - </a:t>
            </a:r>
            <a:r>
              <a:rPr lang="ru-RU" sz="1400">
                <a:cs typeface="Arial" charset="0"/>
              </a:rPr>
              <a:t>Национальная сборная команда по пожарно-спасательному спорту заняла 3 место на </a:t>
            </a:r>
            <a:r>
              <a:rPr lang="en-US" sz="1400">
                <a:cs typeface="Arial" charset="0"/>
              </a:rPr>
              <a:t>VIII</a:t>
            </a:r>
            <a:r>
              <a:rPr lang="ru-RU" sz="1400">
                <a:cs typeface="Arial" charset="0"/>
              </a:rPr>
              <a:t> Чемпионате Мира (Федеративная Республика Германия).</a:t>
            </a:r>
          </a:p>
        </p:txBody>
      </p:sp>
      <p:sp>
        <p:nvSpPr>
          <p:cNvPr id="39943" name="Прямоугольник 8"/>
          <p:cNvSpPr>
            <a:spLocks noChangeArrowheads="1"/>
          </p:cNvSpPr>
          <p:nvPr/>
        </p:nvSpPr>
        <p:spPr bwMode="auto">
          <a:xfrm>
            <a:off x="3563938" y="4872038"/>
            <a:ext cx="54006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>
                <a:cs typeface="Arial" charset="0"/>
              </a:rPr>
              <a:t>2013 год - </a:t>
            </a:r>
            <a:r>
              <a:rPr lang="ru-RU" sz="1400">
                <a:cs typeface="Arial" charset="0"/>
              </a:rPr>
              <a:t>Сборная команда МЧС заняла 1 общекомандное место (3 золотых и 4 серебряных медали) на Межотраслевой Спартакиаде по зимним видам спорта среди центральных государственных органов.</a:t>
            </a:r>
          </a:p>
        </p:txBody>
      </p:sp>
      <p:pic>
        <p:nvPicPr>
          <p:cNvPr id="39944" name="Рисунок 11" descr="C:\Documents and Settings\kozhakeev\Рабочий стол\СТЕНД 27.12.2012\IMG_6723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852738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Рисунок 12" descr="C:\Documents and Settings\kozhakeev\Рабочий стол\СТЕНД 27.12.2012\наверх\УТС Астана 031.jp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4872038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90488" y="212725"/>
            <a:ext cx="8963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ea typeface="Times New Roman" pitchFamily="18" charset="0"/>
                <a:cs typeface="Arial" charset="0"/>
              </a:rPr>
              <a:t>Министерство по чрезвычайным ситуациям Республики Казахстан</a:t>
            </a:r>
            <a:endParaRPr lang="ru-RU" sz="2000">
              <a:ea typeface="Times New Roman" pitchFamily="18" charset="0"/>
              <a:cs typeface="Arial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187450" y="1444625"/>
            <a:ext cx="67691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9250" algn="ctr">
              <a:lnSpc>
                <a:spcPct val="150000"/>
              </a:lnSpc>
            </a:pPr>
            <a:r>
              <a:rPr lang="ru-RU" sz="1600" b="1">
                <a:ea typeface="Times New Roman" pitchFamily="18" charset="0"/>
                <a:cs typeface="Arial" charset="0"/>
              </a:rPr>
              <a:t>Уважаемый господин председатель!</a:t>
            </a:r>
          </a:p>
          <a:p>
            <a:pPr indent="349250" algn="ctr">
              <a:lnSpc>
                <a:spcPct val="150000"/>
              </a:lnSpc>
            </a:pPr>
            <a:endParaRPr lang="ru-RU" sz="1600" b="1">
              <a:ea typeface="Times New Roman" pitchFamily="18" charset="0"/>
              <a:cs typeface="Arial" charset="0"/>
            </a:endParaRPr>
          </a:p>
          <a:p>
            <a:pPr indent="349250" algn="ctr">
              <a:lnSpc>
                <a:spcPct val="150000"/>
              </a:lnSpc>
            </a:pPr>
            <a:r>
              <a:rPr lang="ru-RU" sz="1600" b="1">
                <a:ea typeface="Times New Roman" pitchFamily="18" charset="0"/>
                <a:cs typeface="Arial" charset="0"/>
              </a:rPr>
              <a:t>Уважаемые господа депутаты!</a:t>
            </a:r>
          </a:p>
          <a:p>
            <a:pPr indent="349250" algn="ctr">
              <a:lnSpc>
                <a:spcPct val="150000"/>
              </a:lnSpc>
            </a:pPr>
            <a:endParaRPr lang="ru-RU" sz="1600" b="1">
              <a:ea typeface="Times New Roman" pitchFamily="18" charset="0"/>
              <a:cs typeface="Arial" charset="0"/>
            </a:endParaRPr>
          </a:p>
          <a:p>
            <a:pPr indent="349250" algn="ctr">
              <a:lnSpc>
                <a:spcPct val="150000"/>
              </a:lnSpc>
            </a:pPr>
            <a:r>
              <a:rPr lang="ru-RU" sz="1600">
                <a:ea typeface="Times New Roman" pitchFamily="18" charset="0"/>
                <a:cs typeface="Arial" charset="0"/>
              </a:rPr>
              <a:t>Таковы краткие итоги деятельности МЧС </a:t>
            </a:r>
            <a:r>
              <a:rPr lang="kk-KZ" sz="1600">
                <a:ea typeface="Times New Roman" pitchFamily="18" charset="0"/>
                <a:cs typeface="Arial" charset="0"/>
              </a:rPr>
              <a:t>Республики Казахстан</a:t>
            </a:r>
          </a:p>
          <a:p>
            <a:pPr indent="349250" algn="ctr">
              <a:lnSpc>
                <a:spcPct val="150000"/>
              </a:lnSpc>
            </a:pPr>
            <a:r>
              <a:rPr lang="ru-RU" sz="1600">
                <a:ea typeface="Times New Roman" pitchFamily="18" charset="0"/>
                <a:cs typeface="Arial" charset="0"/>
              </a:rPr>
              <a:t>в области предупреждения и ликвидации чрезвычайных</a:t>
            </a:r>
          </a:p>
          <a:p>
            <a:pPr indent="349250" algn="ctr">
              <a:lnSpc>
                <a:spcPct val="150000"/>
              </a:lnSpc>
            </a:pPr>
            <a:r>
              <a:rPr lang="ru-RU" sz="1600">
                <a:ea typeface="Times New Roman" pitchFamily="18" charset="0"/>
                <a:cs typeface="Arial" charset="0"/>
              </a:rPr>
              <a:t> ситуаций за 2012 год </a:t>
            </a:r>
            <a:r>
              <a:rPr lang="kk-KZ" sz="1600">
                <a:ea typeface="Times New Roman" pitchFamily="18" charset="0"/>
                <a:cs typeface="Arial" charset="0"/>
              </a:rPr>
              <a:t>и 1 квартал 2013 года</a:t>
            </a:r>
            <a:r>
              <a:rPr lang="ru-RU" sz="1600">
                <a:ea typeface="Times New Roman" pitchFamily="18" charset="0"/>
                <a:cs typeface="Arial" charset="0"/>
              </a:rPr>
              <a:t>.</a:t>
            </a:r>
          </a:p>
          <a:p>
            <a:pPr indent="349250" algn="ctr">
              <a:lnSpc>
                <a:spcPct val="150000"/>
              </a:lnSpc>
            </a:pPr>
            <a:endParaRPr lang="ru-RU" sz="1600">
              <a:ea typeface="Times New Roman" pitchFamily="18" charset="0"/>
              <a:cs typeface="Arial" charset="0"/>
            </a:endParaRPr>
          </a:p>
          <a:p>
            <a:pPr indent="349250" algn="just">
              <a:lnSpc>
                <a:spcPct val="150000"/>
              </a:lnSpc>
            </a:pPr>
            <a:endParaRPr lang="ru-RU" sz="1600">
              <a:ea typeface="Times New Roman" pitchFamily="18" charset="0"/>
              <a:cs typeface="Arial" charset="0"/>
            </a:endParaRPr>
          </a:p>
          <a:p>
            <a:pPr indent="349250" algn="ctr">
              <a:lnSpc>
                <a:spcPct val="150000"/>
              </a:lnSpc>
            </a:pPr>
            <a:r>
              <a:rPr lang="ru-RU" sz="1600" b="1">
                <a:ea typeface="Times New Roman" pitchFamily="18" charset="0"/>
                <a:cs typeface="Arial" charset="0"/>
              </a:rPr>
              <a:t>Благодарю за внимание!</a:t>
            </a:r>
          </a:p>
        </p:txBody>
      </p:sp>
      <p:pic>
        <p:nvPicPr>
          <p:cNvPr id="40964" name="Picture 2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09613"/>
            <a:ext cx="857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09613"/>
            <a:ext cx="857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92113" y="233363"/>
            <a:ext cx="8359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Необычно суровая зима проверила на прочность службы спасения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580" y="1857364"/>
            <a:ext cx="8536841" cy="2147700"/>
          </a:xfrm>
          <a:prstGeom prst="roundRect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Спасены и эвакуированы: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- 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3 937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граждан;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1 702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пассажира рейсовых автобусов, </a:t>
            </a:r>
          </a:p>
          <a:p>
            <a:pPr marL="95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 том числе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458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граждан Узбекистана и Кыргызстана;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1 245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единиц автомобильной техники.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Проведено поисково-спасательных работ: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Алматинская область -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37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выездов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             (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857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человек и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377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ед. техники);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Восточно-Казахстанская область -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32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выезда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             (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809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человек и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286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ед. техники);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Павлодарская область -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27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выездов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             (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502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человека и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146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ед. техники). </a:t>
            </a: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911225" y="1071563"/>
            <a:ext cx="73215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Более 150 раз закрывалось движение на автомобильных дорогах.</a:t>
            </a:r>
          </a:p>
          <a:p>
            <a:pPr algn="ctr"/>
            <a:endParaRPr 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О закрытии дорог население информировалось посредством смс-оповещения.</a:t>
            </a:r>
          </a:p>
        </p:txBody>
      </p:sp>
      <p:pic>
        <p:nvPicPr>
          <p:cNvPr id="17414" name="Picture 3" descr="Z:\camera\2013\февраль\зима 2013 фото\акмол обл\ФОТО проведения АСР\ФОТО проведения АСР\4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3" y="4217988"/>
            <a:ext cx="2519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587375" y="6145213"/>
            <a:ext cx="2189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Автотрасса на Боровое.</a:t>
            </a: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6302375" y="6145213"/>
            <a:ext cx="230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Автотрасса на Павлодар.</a:t>
            </a:r>
          </a:p>
        </p:txBody>
      </p:sp>
      <p:pic>
        <p:nvPicPr>
          <p:cNvPr id="17417" name="Picture 4" descr="Z:\camera\2013\февраль\зима 2013 фото\акмол обл\ФОТО проведения АСР\ФОТО проведения АСР\Фото-0365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6013" y="4217988"/>
            <a:ext cx="2519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15"/>
          <p:cNvSpPr>
            <a:spLocks noChangeArrowheads="1"/>
          </p:cNvSpPr>
          <p:nvPr/>
        </p:nvSpPr>
        <p:spPr bwMode="auto">
          <a:xfrm>
            <a:off x="428625" y="6448425"/>
            <a:ext cx="835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Гибель людей в условиях аномально низких температур не допущена.</a:t>
            </a:r>
          </a:p>
        </p:txBody>
      </p:sp>
      <p:sp>
        <p:nvSpPr>
          <p:cNvPr id="17419" name="Прямоугольник 3"/>
          <p:cNvSpPr>
            <a:spLocks noChangeArrowheads="1"/>
          </p:cNvSpPr>
          <p:nvPr/>
        </p:nvSpPr>
        <p:spPr bwMode="auto">
          <a:xfrm>
            <a:off x="1692275" y="1908175"/>
            <a:ext cx="575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С 1 декабря 2012 года по 27 января 2013 года</a:t>
            </a:r>
          </a:p>
        </p:txBody>
      </p:sp>
      <p:pic>
        <p:nvPicPr>
          <p:cNvPr id="17420" name="Picture 2" descr="G:\Фото от Окасова\Тюлькубас фото ветер\Тюлькубас фото\DSC06391.JP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217988"/>
            <a:ext cx="251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3379788" y="6145213"/>
            <a:ext cx="236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Автотрасса на Тюлькубас.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27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18446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548680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8" name="Прямоугольник 5"/>
            <p:cNvSpPr>
              <a:spLocks noChangeArrowheads="1"/>
            </p:cNvSpPr>
            <p:nvPr/>
          </p:nvSpPr>
          <p:spPr bwMode="auto">
            <a:xfrm>
              <a:off x="431540" y="138118"/>
              <a:ext cx="82809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cs typeface="Arial" charset="0"/>
                </a:rPr>
                <a:t>Приоритет деятельности - повышение уровня защиты территорий от паводков</a:t>
              </a:r>
            </a:p>
          </p:txBody>
        </p:sp>
      </p:grpSp>
      <p:grpSp>
        <p:nvGrpSpPr>
          <p:cNvPr id="18434" name="Группа 3"/>
          <p:cNvGrpSpPr>
            <a:grpSpLocks/>
          </p:cNvGrpSpPr>
          <p:nvPr/>
        </p:nvGrpSpPr>
        <p:grpSpPr bwMode="auto">
          <a:xfrm>
            <a:off x="539750" y="836613"/>
            <a:ext cx="8064500" cy="2447925"/>
            <a:chOff x="539553" y="980728"/>
            <a:chExt cx="8064895" cy="2448272"/>
          </a:xfrm>
        </p:grpSpPr>
        <p:sp>
          <p:nvSpPr>
            <p:cNvPr id="9" name="Выноска со стрелкой вправо 8"/>
            <p:cNvSpPr/>
            <p:nvPr/>
          </p:nvSpPr>
          <p:spPr>
            <a:xfrm rot="5400000">
              <a:off x="1969663" y="-215357"/>
              <a:ext cx="758180" cy="3582398"/>
            </a:xfrm>
            <a:prstGeom prst="rightArrowCallout">
              <a:avLst>
                <a:gd name="adj1" fmla="val 18682"/>
                <a:gd name="adj2" fmla="val 21841"/>
                <a:gd name="adj3" fmla="val 25000"/>
                <a:gd name="adj4" fmla="val 67894"/>
              </a:avLst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Президент Республики Казахстан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39553" y="2925691"/>
              <a:ext cx="3600626" cy="43186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Госорганы 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Республики Казахстан</a:t>
              </a:r>
            </a:p>
          </p:txBody>
        </p:sp>
        <p:sp>
          <p:nvSpPr>
            <p:cNvPr id="16" name="Выноска со стрелкой вправо 15"/>
            <p:cNvSpPr/>
            <p:nvPr/>
          </p:nvSpPr>
          <p:spPr>
            <a:xfrm rot="5400000">
              <a:off x="1969663" y="648739"/>
              <a:ext cx="758180" cy="3582398"/>
            </a:xfrm>
            <a:prstGeom prst="rightArrowCallout">
              <a:avLst>
                <a:gd name="adj1" fmla="val 18682"/>
                <a:gd name="adj2" fmla="val 21841"/>
                <a:gd name="adj3" fmla="val 25000"/>
                <a:gd name="adj4" fmla="val 67894"/>
              </a:avLst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Правительство Республики Казахстан</a:t>
              </a:r>
            </a:p>
          </p:txBody>
        </p:sp>
        <p:sp>
          <p:nvSpPr>
            <p:cNvPr id="19" name="Блок-схема: перфолента 18"/>
            <p:cNvSpPr/>
            <p:nvPr/>
          </p:nvSpPr>
          <p:spPr>
            <a:xfrm>
              <a:off x="4140179" y="980728"/>
              <a:ext cx="4464269" cy="830380"/>
            </a:xfrm>
            <a:prstGeom prst="flowChartPunchedTape">
              <a:avLst/>
            </a:prstGeom>
            <a:solidFill>
              <a:schemeClr val="accent6">
                <a:lumMod val="75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Поручения 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 проведении противопаводковых мероприятий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Блок-схема: перфолента 21"/>
            <p:cNvSpPr/>
            <p:nvPr/>
          </p:nvSpPr>
          <p:spPr>
            <a:xfrm>
              <a:off x="4140179" y="1806345"/>
              <a:ext cx="4464269" cy="830380"/>
            </a:xfrm>
            <a:prstGeom prst="flowChartPunchedTape">
              <a:avLst/>
            </a:prstGeom>
            <a:solidFill>
              <a:schemeClr val="accent6">
                <a:lumMod val="75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Принятие управленческих решений и контроль исполнения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Блок-схема: перфолента 22"/>
            <p:cNvSpPr/>
            <p:nvPr/>
          </p:nvSpPr>
          <p:spPr>
            <a:xfrm>
              <a:off x="4140179" y="2598619"/>
              <a:ext cx="4464269" cy="830381"/>
            </a:xfrm>
            <a:prstGeom prst="flowChartPunchedTape">
              <a:avLst/>
            </a:prstGeom>
            <a:solidFill>
              <a:schemeClr val="accent6">
                <a:lumMod val="75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Реализация мероприятий и анализ причин возникновения паводков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79388" y="4076700"/>
            <a:ext cx="5741987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>
                <a:ea typeface="Times New Roman" pitchFamily="18" charset="0"/>
                <a:cs typeface="Arial" charset="0"/>
              </a:rPr>
              <a:t>Проверено состояние </a:t>
            </a:r>
            <a:r>
              <a:rPr lang="ru-RU" sz="1400" b="1">
                <a:ea typeface="Times New Roman" pitchFamily="18" charset="0"/>
                <a:cs typeface="Arial" charset="0"/>
              </a:rPr>
              <a:t>759</a:t>
            </a:r>
            <a:r>
              <a:rPr lang="ru-RU" sz="1400">
                <a:ea typeface="Times New Roman" pitchFamily="18" charset="0"/>
                <a:cs typeface="Arial" charset="0"/>
              </a:rPr>
              <a:t> гидротехнических сооружений;</a:t>
            </a:r>
          </a:p>
          <a:p>
            <a:pPr>
              <a:lnSpc>
                <a:spcPct val="150000"/>
              </a:lnSpc>
            </a:pPr>
            <a:endParaRPr lang="ru-RU" sz="1000">
              <a:ea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1400">
                <a:ea typeface="Times New Roman" pitchFamily="18" charset="0"/>
                <a:cs typeface="Arial" charset="0"/>
              </a:rPr>
              <a:t>Укреплено </a:t>
            </a:r>
            <a:r>
              <a:rPr lang="ru-RU" sz="1400" b="1">
                <a:ea typeface="Times New Roman" pitchFamily="18" charset="0"/>
                <a:cs typeface="Arial" charset="0"/>
              </a:rPr>
              <a:t>129 км</a:t>
            </a:r>
            <a:r>
              <a:rPr lang="ru-RU" sz="1400">
                <a:ea typeface="Times New Roman" pitchFamily="18" charset="0"/>
                <a:cs typeface="Arial" charset="0"/>
              </a:rPr>
              <a:t> дамб и углублено </a:t>
            </a:r>
            <a:r>
              <a:rPr lang="ru-RU" sz="1400" b="1">
                <a:ea typeface="Times New Roman" pitchFamily="18" charset="0"/>
                <a:cs typeface="Arial" charset="0"/>
              </a:rPr>
              <a:t>42,3 км</a:t>
            </a:r>
            <a:r>
              <a:rPr lang="ru-RU" sz="1400">
                <a:ea typeface="Times New Roman" pitchFamily="18" charset="0"/>
                <a:cs typeface="Arial" charset="0"/>
              </a:rPr>
              <a:t> русел рек;</a:t>
            </a:r>
          </a:p>
          <a:p>
            <a:pPr>
              <a:lnSpc>
                <a:spcPct val="150000"/>
              </a:lnSpc>
            </a:pPr>
            <a:endParaRPr lang="ru-RU" sz="1000">
              <a:ea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1400">
                <a:ea typeface="Times New Roman" pitchFamily="18" charset="0"/>
                <a:cs typeface="Arial" charset="0"/>
              </a:rPr>
              <a:t>Проведены взрывные работы на </a:t>
            </a:r>
            <a:r>
              <a:rPr lang="ru-RU" sz="1400" b="1">
                <a:ea typeface="Times New Roman" pitchFamily="18" charset="0"/>
                <a:cs typeface="Arial" charset="0"/>
              </a:rPr>
              <a:t>50</a:t>
            </a:r>
            <a:r>
              <a:rPr lang="ru-RU" sz="1400">
                <a:ea typeface="Times New Roman" pitchFamily="18" charset="0"/>
                <a:cs typeface="Arial" charset="0"/>
              </a:rPr>
              <a:t> опасных участках рек;</a:t>
            </a:r>
          </a:p>
          <a:p>
            <a:pPr>
              <a:lnSpc>
                <a:spcPct val="150000"/>
              </a:lnSpc>
            </a:pPr>
            <a:endParaRPr lang="ru-RU" sz="1000">
              <a:ea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1400">
                <a:ea typeface="Times New Roman" pitchFamily="18" charset="0"/>
                <a:cs typeface="Arial" charset="0"/>
              </a:rPr>
              <a:t>Вывезено </a:t>
            </a:r>
            <a:r>
              <a:rPr lang="ru-RU" sz="1400" b="1">
                <a:ea typeface="Times New Roman" pitchFamily="18" charset="0"/>
                <a:cs typeface="Arial" charset="0"/>
              </a:rPr>
              <a:t>7,5 млн. м</a:t>
            </a:r>
            <a:r>
              <a:rPr lang="ru-RU" sz="1400" b="1" baseline="30000">
                <a:ea typeface="Times New Roman" pitchFamily="18" charset="0"/>
                <a:cs typeface="Arial" charset="0"/>
              </a:rPr>
              <a:t>3</a:t>
            </a:r>
            <a:r>
              <a:rPr lang="ru-RU" sz="1400">
                <a:ea typeface="Times New Roman" pitchFamily="18" charset="0"/>
                <a:cs typeface="Arial" charset="0"/>
              </a:rPr>
              <a:t> снега, из дворов откачано </a:t>
            </a:r>
            <a:r>
              <a:rPr lang="ru-RU" sz="1400" b="1">
                <a:ea typeface="Times New Roman" pitchFamily="18" charset="0"/>
                <a:cs typeface="Arial" charset="0"/>
              </a:rPr>
              <a:t>425 тыс. м</a:t>
            </a:r>
            <a:r>
              <a:rPr lang="ru-RU" sz="1400" b="1" baseline="30000">
                <a:ea typeface="Times New Roman" pitchFamily="18" charset="0"/>
                <a:cs typeface="Arial" charset="0"/>
              </a:rPr>
              <a:t>3</a:t>
            </a:r>
            <a:r>
              <a:rPr lang="ru-RU" sz="1400">
                <a:ea typeface="Times New Roman" pitchFamily="18" charset="0"/>
                <a:cs typeface="Arial" charset="0"/>
              </a:rPr>
              <a:t> воды;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2268538" y="3667125"/>
            <a:ext cx="3132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ea typeface="Times New Roman" pitchFamily="18" charset="0"/>
                <a:cs typeface="Arial" charset="0"/>
              </a:rPr>
              <a:t>Выполненные мероприятия:</a:t>
            </a: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179388" y="6165850"/>
            <a:ext cx="67135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>
                <a:ea typeface="Times New Roman" pitchFamily="18" charset="0"/>
                <a:cs typeface="Arial" charset="0"/>
              </a:rPr>
              <a:t>Финансовый резерв областных центров увеличен с </a:t>
            </a:r>
            <a:r>
              <a:rPr lang="ru-RU" sz="1400" b="1">
                <a:ea typeface="Times New Roman" pitchFamily="18" charset="0"/>
                <a:cs typeface="Arial" charset="0"/>
              </a:rPr>
              <a:t>5,4</a:t>
            </a:r>
            <a:r>
              <a:rPr lang="ru-RU" sz="1400">
                <a:ea typeface="Times New Roman" pitchFamily="18" charset="0"/>
                <a:cs typeface="Arial" charset="0"/>
              </a:rPr>
              <a:t> до </a:t>
            </a:r>
            <a:r>
              <a:rPr lang="ru-RU" sz="1400" b="1">
                <a:ea typeface="Times New Roman" pitchFamily="18" charset="0"/>
                <a:cs typeface="Arial" charset="0"/>
              </a:rPr>
              <a:t>14,5</a:t>
            </a:r>
            <a:r>
              <a:rPr lang="ru-RU" sz="1400">
                <a:ea typeface="Times New Roman" pitchFamily="18" charset="0"/>
                <a:cs typeface="Arial" charset="0"/>
              </a:rPr>
              <a:t> млрд. тенге.</a:t>
            </a:r>
          </a:p>
        </p:txBody>
      </p:sp>
      <p:pic>
        <p:nvPicPr>
          <p:cNvPr id="18438" name="Picture 2" descr="G:\замечания на 6 мая 2013 года\берегоукрепление_фото к слайду 4\Берегоукрепление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1150" y="3756025"/>
            <a:ext cx="2159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G:\замечания на 6 мая 2013 года\берегоукрепление_фото к слайду 4\Фото откачка талой воды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1150" y="5300663"/>
            <a:ext cx="2159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1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19469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548680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Прямоугольник 4"/>
            <p:cNvSpPr>
              <a:spLocks noChangeArrowheads="1"/>
            </p:cNvSpPr>
            <p:nvPr/>
          </p:nvSpPr>
          <p:spPr bwMode="auto">
            <a:xfrm>
              <a:off x="431540" y="138118"/>
              <a:ext cx="82809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cs typeface="Arial" charset="0"/>
                </a:rPr>
                <a:t>Противодействие стихиям природы</a:t>
              </a:r>
            </a:p>
          </p:txBody>
        </p:sp>
      </p:grpSp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1150938" y="1552575"/>
            <a:ext cx="68421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cs typeface="Arial" charset="0"/>
              </a:rPr>
              <a:t>Отключились электричество и связь, газовое и теплоснабжение;</a:t>
            </a:r>
          </a:p>
        </p:txBody>
      </p:sp>
      <p:sp>
        <p:nvSpPr>
          <p:cNvPr id="19459" name="Прямоугольник 7"/>
          <p:cNvSpPr>
            <a:spLocks noChangeArrowheads="1"/>
          </p:cNvSpPr>
          <p:nvPr/>
        </p:nvSpPr>
        <p:spPr bwMode="auto">
          <a:xfrm>
            <a:off x="684213" y="981075"/>
            <a:ext cx="8027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cs typeface="Arial" charset="0"/>
              </a:rPr>
              <a:t>Жамбылская и Южно-Казахстанская области - </a:t>
            </a:r>
            <a:r>
              <a:rPr lang="ru-RU" sz="1600">
                <a:cs typeface="Arial" charset="0"/>
              </a:rPr>
              <a:t>скорость ветра до 165 км/ч.</a:t>
            </a:r>
            <a:r>
              <a:rPr lang="ru-RU" sz="1600" b="1">
                <a:cs typeface="Arial" charset="0"/>
              </a:rPr>
              <a:t> 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19460" name="Прямоугольник 9"/>
          <p:cNvSpPr>
            <a:spLocks noChangeArrowheads="1"/>
          </p:cNvSpPr>
          <p:nvPr/>
        </p:nvSpPr>
        <p:spPr bwMode="auto">
          <a:xfrm>
            <a:off x="2724150" y="4249738"/>
            <a:ext cx="3495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Разрушены кровли и подтоплены дома.</a:t>
            </a:r>
          </a:p>
        </p:txBody>
      </p:sp>
      <p:grpSp>
        <p:nvGrpSpPr>
          <p:cNvPr id="19461" name="Группа 12"/>
          <p:cNvGrpSpPr>
            <a:grpSpLocks/>
          </p:cNvGrpSpPr>
          <p:nvPr/>
        </p:nvGrpSpPr>
        <p:grpSpPr bwMode="auto">
          <a:xfrm>
            <a:off x="3311525" y="2181225"/>
            <a:ext cx="5437188" cy="1800225"/>
            <a:chOff x="3312000" y="1988840"/>
            <a:chExt cx="5436464" cy="1800000"/>
          </a:xfrm>
        </p:grpSpPr>
        <p:pic>
          <p:nvPicPr>
            <p:cNvPr id="19467" name="Picture 8" descr="G:\Фото от Окасова\Жамбыл\Жамбыл Каратау\Фото319.jpg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464" y="1988840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7" descr="G:\Фото от Окасова\Жамбыл\Жамбыл Каратау\IMG_0456.JP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000" y="1988840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2" name="Группа 13"/>
          <p:cNvGrpSpPr>
            <a:grpSpLocks/>
          </p:cNvGrpSpPr>
          <p:nvPr/>
        </p:nvGrpSpPr>
        <p:grpSpPr bwMode="auto">
          <a:xfrm>
            <a:off x="3276600" y="4629150"/>
            <a:ext cx="5464175" cy="1800225"/>
            <a:chOff x="3275856" y="4430135"/>
            <a:chExt cx="5464351" cy="1800000"/>
          </a:xfrm>
        </p:grpSpPr>
        <p:pic>
          <p:nvPicPr>
            <p:cNvPr id="19465" name="Picture 6" descr="G:\Фото от Окасова\Жамбыл\Жамбыл Каратау\IMG_0444.JPG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75856" y="4430135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3" descr="G:\Фото от Окасова\Жамбыл\Жамбыл\DSCF4828.jp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20207" y="4430135"/>
              <a:ext cx="252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3" name="Прямоугольник 19"/>
          <p:cNvSpPr>
            <a:spLocks noChangeArrowheads="1"/>
          </p:cNvSpPr>
          <p:nvPr/>
        </p:nvSpPr>
        <p:spPr bwMode="auto">
          <a:xfrm>
            <a:off x="285750" y="2308225"/>
            <a:ext cx="2928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cs typeface="Arial" charset="0"/>
              </a:rPr>
              <a:t>В Жамбылскую область была направлена спасательная группа МЧС: </a:t>
            </a:r>
          </a:p>
          <a:p>
            <a:pPr>
              <a:buFontTx/>
              <a:buChar char="-"/>
            </a:pPr>
            <a:r>
              <a:rPr lang="ru-RU" sz="1400" b="1">
                <a:cs typeface="Arial" charset="0"/>
              </a:rPr>
              <a:t> 250</a:t>
            </a:r>
            <a:r>
              <a:rPr lang="ru-RU" sz="1400">
                <a:cs typeface="Arial" charset="0"/>
              </a:rPr>
              <a:t> спасателей;</a:t>
            </a:r>
          </a:p>
          <a:p>
            <a:pPr>
              <a:buFontTx/>
              <a:buChar char="-"/>
            </a:pPr>
            <a:r>
              <a:rPr lang="ru-RU" sz="1400" b="1">
                <a:cs typeface="Arial" charset="0"/>
              </a:rPr>
              <a:t> 43</a:t>
            </a:r>
            <a:r>
              <a:rPr lang="ru-RU" sz="1400">
                <a:cs typeface="Arial" charset="0"/>
              </a:rPr>
              <a:t> единиц техники;</a:t>
            </a:r>
          </a:p>
          <a:p>
            <a:pPr>
              <a:buFontTx/>
              <a:buChar char="-"/>
            </a:pPr>
            <a:r>
              <a:rPr lang="ru-RU" sz="1400" b="1">
                <a:cs typeface="Arial" charset="0"/>
              </a:rPr>
              <a:t> 1</a:t>
            </a:r>
            <a:r>
              <a:rPr lang="ru-RU" sz="1400">
                <a:cs typeface="Arial" charset="0"/>
              </a:rPr>
              <a:t> вертолет;</a:t>
            </a:r>
          </a:p>
          <a:p>
            <a:pPr>
              <a:buFontTx/>
              <a:buChar char="-"/>
            </a:pPr>
            <a:r>
              <a:rPr lang="ru-RU" sz="1400" b="1">
                <a:cs typeface="Arial" charset="0"/>
              </a:rPr>
              <a:t> 4</a:t>
            </a:r>
            <a:r>
              <a:rPr lang="ru-RU" sz="1400">
                <a:cs typeface="Arial" charset="0"/>
              </a:rPr>
              <a:t> узла связи. </a:t>
            </a:r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357188" y="480853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Для ликвидации ЧС в Южно-Казахстанской области от МЧС были привлечены:</a:t>
            </a:r>
          </a:p>
          <a:p>
            <a:pPr>
              <a:buFontTx/>
              <a:buChar char="-"/>
            </a:pPr>
            <a:r>
              <a:rPr lang="ru-RU" sz="1400" b="1">
                <a:cs typeface="Times New Roman" pitchFamily="18" charset="0"/>
              </a:rPr>
              <a:t> 151</a:t>
            </a:r>
            <a:r>
              <a:rPr lang="ru-RU" sz="1400">
                <a:cs typeface="Times New Roman" pitchFamily="18" charset="0"/>
              </a:rPr>
              <a:t> спасателей;</a:t>
            </a:r>
          </a:p>
          <a:p>
            <a:pPr>
              <a:buFontTx/>
              <a:buChar char="-"/>
            </a:pPr>
            <a:r>
              <a:rPr lang="ru-RU" sz="1400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20</a:t>
            </a:r>
            <a:r>
              <a:rPr lang="ru-RU" sz="1400">
                <a:cs typeface="Times New Roman" pitchFamily="18" charset="0"/>
              </a:rPr>
              <a:t> единиц техники;</a:t>
            </a:r>
          </a:p>
          <a:p>
            <a:pPr>
              <a:buFontTx/>
              <a:buChar char="-"/>
            </a:pPr>
            <a:r>
              <a:rPr lang="ru-RU" sz="1400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5</a:t>
            </a:r>
            <a:r>
              <a:rPr lang="ru-RU" sz="1400">
                <a:cs typeface="Times New Roman" pitchFamily="18" charset="0"/>
              </a:rPr>
              <a:t> лодок;</a:t>
            </a:r>
          </a:p>
          <a:p>
            <a:pPr>
              <a:buFontTx/>
              <a:buChar char="-"/>
            </a:pPr>
            <a:r>
              <a:rPr lang="ru-RU" sz="1400" b="1">
                <a:cs typeface="Times New Roman" pitchFamily="18" charset="0"/>
              </a:rPr>
              <a:t> 11</a:t>
            </a:r>
            <a:r>
              <a:rPr lang="ru-RU" sz="1400">
                <a:cs typeface="Times New Roman" pitchFamily="18" charset="0"/>
              </a:rPr>
              <a:t> мотопомп.</a:t>
            </a:r>
            <a:endParaRPr lang="ru-RU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1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20488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548680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Прямоугольник 4"/>
            <p:cNvSpPr>
              <a:spLocks noChangeArrowheads="1"/>
            </p:cNvSpPr>
            <p:nvPr/>
          </p:nvSpPr>
          <p:spPr bwMode="auto">
            <a:xfrm>
              <a:off x="431540" y="138118"/>
              <a:ext cx="82809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354013" algn="l"/>
                </a:tabLst>
              </a:pPr>
              <a:r>
                <a:rPr lang="ru-RU" sz="1600" b="1">
                  <a:cs typeface="Arial" charset="0"/>
                </a:rPr>
                <a:t>Выполнен комплекс инженерно-защитных мер</a:t>
              </a:r>
            </a:p>
          </p:txBody>
        </p:sp>
      </p:grpSp>
      <p:sp>
        <p:nvSpPr>
          <p:cNvPr id="20482" name="Прямоугольник 7"/>
          <p:cNvSpPr>
            <a:spLocks noChangeArrowheads="1"/>
          </p:cNvSpPr>
          <p:nvPr/>
        </p:nvSpPr>
        <p:spPr bwMode="auto">
          <a:xfrm>
            <a:off x="3357563" y="2071688"/>
            <a:ext cx="24288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168400">
              <a:lnSpc>
                <a:spcPct val="150000"/>
              </a:lnSpc>
              <a:buFontTx/>
              <a:buChar char="-"/>
            </a:pPr>
            <a:r>
              <a:rPr lang="en-US" sz="1400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№ 6 в бассейне</a:t>
            </a:r>
            <a:endParaRPr lang="en-US" sz="1400">
              <a:cs typeface="Arial" charset="0"/>
            </a:endParaRPr>
          </a:p>
          <a:p>
            <a:pPr algn="ctr" defTabSz="1168400">
              <a:lnSpc>
                <a:spcPct val="150000"/>
              </a:lnSpc>
            </a:pPr>
            <a:r>
              <a:rPr lang="ru-RU" sz="1400">
                <a:cs typeface="Arial" charset="0"/>
              </a:rPr>
              <a:t>реки Киши Алматы </a:t>
            </a:r>
          </a:p>
          <a:p>
            <a:pPr algn="ctr" defTabSz="1168400">
              <a:lnSpc>
                <a:spcPct val="150000"/>
              </a:lnSpc>
            </a:pPr>
            <a:endParaRPr lang="ru-RU" sz="1400">
              <a:cs typeface="Arial" charset="0"/>
            </a:endParaRPr>
          </a:p>
          <a:p>
            <a:pPr algn="ctr" defTabSz="1168400">
              <a:lnSpc>
                <a:spcPct val="150000"/>
              </a:lnSpc>
              <a:buFontTx/>
              <a:buChar char="-"/>
            </a:pPr>
            <a:r>
              <a:rPr lang="en-US" sz="1400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№ 13-бис в бассейне</a:t>
            </a:r>
            <a:endParaRPr lang="en-US" sz="1400">
              <a:cs typeface="Arial" charset="0"/>
            </a:endParaRPr>
          </a:p>
          <a:p>
            <a:pPr algn="ctr" defTabSz="1168400">
              <a:lnSpc>
                <a:spcPct val="150000"/>
              </a:lnSpc>
            </a:pPr>
            <a:r>
              <a:rPr lang="ru-RU" sz="1400">
                <a:cs typeface="Arial" charset="0"/>
              </a:rPr>
              <a:t>реки Улкен Алматы.</a:t>
            </a:r>
          </a:p>
        </p:txBody>
      </p:sp>
      <p:sp>
        <p:nvSpPr>
          <p:cNvPr id="20483" name="Прямоугольник 9"/>
          <p:cNvSpPr>
            <a:spLocks noChangeArrowheads="1"/>
          </p:cNvSpPr>
          <p:nvPr/>
        </p:nvSpPr>
        <p:spPr bwMode="auto">
          <a:xfrm>
            <a:off x="609600" y="4818063"/>
            <a:ext cx="33845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>
                <a:cs typeface="Arial" charset="0"/>
              </a:rPr>
              <a:t>С 3,7 млн.м³  до 2 млн.м³ талых вод снижен объем моренного озера «Капкан» (бассейн р. Хоргос).</a:t>
            </a:r>
          </a:p>
        </p:txBody>
      </p:sp>
      <p:pic>
        <p:nvPicPr>
          <p:cNvPr id="20484" name="Picture 1" descr="E:\Хоргос\Хоргос2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184467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E:\Хоргос\P1300497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8988" y="184467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E:\капкан.jp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8275" y="4268788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17"/>
          <p:cNvSpPr>
            <a:spLocks noChangeArrowheads="1"/>
          </p:cNvSpPr>
          <p:nvPr/>
        </p:nvSpPr>
        <p:spPr bwMode="auto">
          <a:xfrm>
            <a:off x="1500188" y="998538"/>
            <a:ext cx="616743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168400">
              <a:lnSpc>
                <a:spcPct val="150000"/>
              </a:lnSpc>
            </a:pPr>
            <a:r>
              <a:rPr lang="ru-RU" sz="1400" b="1">
                <a:cs typeface="Arial" charset="0"/>
              </a:rPr>
              <a:t>Проведены работы - по расширению русла реки Хоргос;</a:t>
            </a:r>
          </a:p>
          <a:p>
            <a:pPr algn="ctr" defTabSz="1168400">
              <a:lnSpc>
                <a:spcPct val="150000"/>
              </a:lnSpc>
            </a:pPr>
            <a:r>
              <a:rPr lang="ru-RU" sz="1400" b="1">
                <a:cs typeface="Arial" charset="0"/>
              </a:rPr>
              <a:t> - очистке, углублению и укреплению эвакуационных каналов моренных озер: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1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21510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620688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Прямоугольник 4"/>
            <p:cNvSpPr>
              <a:spLocks noChangeArrowheads="1"/>
            </p:cNvSpPr>
            <p:nvPr/>
          </p:nvSpPr>
          <p:spPr bwMode="auto">
            <a:xfrm>
              <a:off x="431540" y="138118"/>
              <a:ext cx="82809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cs typeface="Arial" charset="0"/>
                </a:rPr>
                <a:t>Межведомственное взаимодействие – основа защиты населения</a:t>
              </a:r>
            </a:p>
          </p:txBody>
        </p:sp>
      </p:grpSp>
      <p:pic>
        <p:nvPicPr>
          <p:cNvPr id="21506" name="Picture 1" descr="Z:\camera\2012\ноябрь\МВГК\_DSC0059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473450"/>
            <a:ext cx="25209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9"/>
          <p:cNvSpPr>
            <a:spLocks noChangeArrowheads="1"/>
          </p:cNvSpPr>
          <p:nvPr/>
        </p:nvSpPr>
        <p:spPr bwMode="auto">
          <a:xfrm>
            <a:off x="412750" y="1000125"/>
            <a:ext cx="84804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cs typeface="Arial" charset="0"/>
              </a:rPr>
              <a:t>I. </a:t>
            </a:r>
            <a:r>
              <a:rPr lang="ru-RU" sz="1600" b="1">
                <a:cs typeface="Arial" charset="0"/>
              </a:rPr>
              <a:t>Межведомственная госкомиссия по предупреждению и ликвидации ЧС -</a:t>
            </a:r>
            <a:r>
              <a:rPr lang="ru-RU" sz="1600">
                <a:cs typeface="Arial" charset="0"/>
              </a:rPr>
              <a:t>рассмотрены вопросы: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cs typeface="Arial" charset="0"/>
              </a:rPr>
              <a:t>-</a:t>
            </a:r>
            <a:r>
              <a:rPr lang="ru-RU" sz="1400" b="1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контроля и развитию</a:t>
            </a:r>
            <a:r>
              <a:rPr lang="ru-RU" sz="1400" b="1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инфраструктуры противодействия ЧС;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400">
                <a:cs typeface="Arial" charset="0"/>
              </a:rPr>
              <a:t> эффективности работы комиссий по ЧС исполнительных органов;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400">
                <a:cs typeface="Arial" charset="0"/>
              </a:rPr>
              <a:t> состояния систем наблюдения, контроля, прогнозирования и оповещения;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400">
                <a:cs typeface="Arial" charset="0"/>
              </a:rPr>
              <a:t> состояния пожарной безопасности объектов силовых структур и правоохранительных органов;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400">
                <a:cs typeface="Arial" charset="0"/>
              </a:rPr>
              <a:t> обеспечения промышленной безопасности на нефтегазовых месторождениях, а также на рудниках ТОО «Корпорация Казахмыс».</a:t>
            </a:r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412750" y="3684588"/>
            <a:ext cx="557212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>
                <a:cs typeface="Arial" charset="0"/>
              </a:rPr>
              <a:t>II. </a:t>
            </a:r>
            <a:r>
              <a:rPr lang="ru-RU" sz="1600" b="1">
                <a:cs typeface="Arial" charset="0"/>
              </a:rPr>
              <a:t>Национальная комиссия</a:t>
            </a:r>
            <a:r>
              <a:rPr lang="ru-RU" sz="1600">
                <a:cs typeface="Arial" charset="0"/>
              </a:rPr>
              <a:t> </a:t>
            </a:r>
            <a:r>
              <a:rPr lang="ru-RU" sz="1600" b="1">
                <a:cs typeface="Arial" charset="0"/>
              </a:rPr>
              <a:t>по реагированию на нефтяные разливы </a:t>
            </a:r>
            <a:r>
              <a:rPr lang="ru-RU" sz="1400" b="1">
                <a:cs typeface="Arial" charset="0"/>
              </a:rPr>
              <a:t>- </a:t>
            </a:r>
            <a:r>
              <a:rPr lang="ru-RU" sz="1400">
                <a:cs typeface="Arial" charset="0"/>
              </a:rPr>
              <a:t>рассмотрены вопросы: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cs typeface="Arial" charset="0"/>
              </a:rPr>
              <a:t>- исполнения Национального плана по предупреждению нефтяных разливов и реагированию на них в море и внутренних водоёмах.</a:t>
            </a:r>
          </a:p>
        </p:txBody>
      </p:sp>
      <p:sp>
        <p:nvSpPr>
          <p:cNvPr id="21509" name="Прямоугольник 11"/>
          <p:cNvSpPr>
            <a:spLocks noChangeArrowheads="1"/>
          </p:cNvSpPr>
          <p:nvPr/>
        </p:nvSpPr>
        <p:spPr bwMode="auto">
          <a:xfrm>
            <a:off x="412750" y="5634038"/>
            <a:ext cx="8191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>
                <a:ea typeface="Times New Roman" pitchFamily="18" charset="0"/>
                <a:cs typeface="Arial" charset="0"/>
              </a:rPr>
              <a:t>III. </a:t>
            </a:r>
            <a:r>
              <a:rPr lang="ru-RU" sz="1600" b="1">
                <a:ea typeface="Times New Roman" pitchFamily="18" charset="0"/>
                <a:cs typeface="Arial" charset="0"/>
              </a:rPr>
              <a:t>Совет по взрывному делу - </a:t>
            </a:r>
            <a:r>
              <a:rPr lang="ru-RU" sz="1600">
                <a:ea typeface="Times New Roman" pitchFamily="18" charset="0"/>
                <a:cs typeface="Arial" charset="0"/>
              </a:rPr>
              <a:t>рассмотрены вопросы:</a:t>
            </a:r>
          </a:p>
          <a:p>
            <a:pPr>
              <a:lnSpc>
                <a:spcPct val="150000"/>
              </a:lnSpc>
            </a:pPr>
            <a:r>
              <a:rPr lang="ru-RU" sz="1400">
                <a:ea typeface="Times New Roman" pitchFamily="18" charset="0"/>
                <a:cs typeface="Arial" charset="0"/>
              </a:rPr>
              <a:t>- меры уполномоченных государственных органов по усилению контроля и надзора в сфере производства, маркирования  и мониторинга оборота промышленных взрывчатых веществ.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0" name="Группа 17"/>
          <p:cNvGrpSpPr>
            <a:grpSpLocks/>
          </p:cNvGrpSpPr>
          <p:nvPr/>
        </p:nvGrpSpPr>
        <p:grpSpPr bwMode="auto">
          <a:xfrm>
            <a:off x="984250" y="2708275"/>
            <a:ext cx="7032625" cy="3652838"/>
            <a:chOff x="98751" y="2276872"/>
            <a:chExt cx="6647739" cy="3652458"/>
          </a:xfrm>
        </p:grpSpPr>
        <p:pic>
          <p:nvPicPr>
            <p:cNvPr id="22535" name="Рисунок 2" descr="Emblema МЧС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4828" y="2917910"/>
              <a:ext cx="2133188" cy="2127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" name="Схема 1"/>
            <p:cNvGraphicFramePr/>
            <p:nvPr/>
          </p:nvGraphicFramePr>
          <p:xfrm>
            <a:off x="98751" y="2276872"/>
            <a:ext cx="6647739" cy="36524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431800" y="138113"/>
            <a:ext cx="828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Нормотворческая деятельность</a:t>
            </a:r>
          </a:p>
        </p:txBody>
      </p:sp>
      <p:pic>
        <p:nvPicPr>
          <p:cNvPr id="22532" name="Picture 2" descr="C:\Documents and Settings\TEMP.MICROSOF-8D2138\Рабочий стол\Untitled-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620713"/>
            <a:ext cx="8572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3850" y="1125538"/>
            <a:ext cx="8574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cs typeface="Arial" charset="0"/>
              </a:rPr>
              <a:t>IV. </a:t>
            </a:r>
            <a:r>
              <a:rPr lang="ru-RU" sz="1600" b="1">
                <a:cs typeface="Arial" charset="0"/>
              </a:rPr>
              <a:t>Определяются условия для создания системы страхования от природных ЧС.</a:t>
            </a:r>
          </a:p>
        </p:txBody>
      </p:sp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323850" y="1755775"/>
            <a:ext cx="81740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/>
            <a:r>
              <a:rPr lang="en-US" sz="1600" b="1">
                <a:cs typeface="Arial" charset="0"/>
              </a:rPr>
              <a:t>V.</a:t>
            </a:r>
            <a:r>
              <a:rPr lang="ru-RU" sz="1600" b="1">
                <a:cs typeface="Arial" charset="0"/>
              </a:rPr>
              <a:t> Консолидированный Закон Республики Казахстан «О гражданской защите»</a:t>
            </a:r>
            <a:r>
              <a:rPr lang="ru-RU" sz="1400" b="1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обеспечит правовую стабильность в сфере предупреждения и ликвидации ЧС.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-32" y="-27384"/>
            <a:chExt cx="9144000" cy="6858000"/>
          </a:xfrm>
        </p:grpSpPr>
        <p:pic>
          <p:nvPicPr>
            <p:cNvPr id="23566" name="Picture 5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-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36" y="620688"/>
              <a:ext cx="8572528" cy="21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8" name="Прямоугольник 4"/>
            <p:cNvSpPr>
              <a:spLocks noChangeArrowheads="1"/>
            </p:cNvSpPr>
            <p:nvPr/>
          </p:nvSpPr>
          <p:spPr bwMode="auto">
            <a:xfrm>
              <a:off x="431540" y="138118"/>
              <a:ext cx="82809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cs typeface="Arial" charset="0"/>
                </a:rPr>
                <a:t>Финансовое обеспечение деятельности МЧС</a:t>
              </a:r>
            </a:p>
          </p:txBody>
        </p:sp>
      </p:grpSp>
      <p:grpSp>
        <p:nvGrpSpPr>
          <p:cNvPr id="23554" name="Группа 6"/>
          <p:cNvGrpSpPr>
            <a:grpSpLocks/>
          </p:cNvGrpSpPr>
          <p:nvPr/>
        </p:nvGrpSpPr>
        <p:grpSpPr bwMode="auto">
          <a:xfrm>
            <a:off x="473075" y="908050"/>
            <a:ext cx="8280400" cy="5616575"/>
            <a:chOff x="473640" y="908720"/>
            <a:chExt cx="8280400" cy="5616624"/>
          </a:xfrm>
        </p:grpSpPr>
        <p:sp>
          <p:nvSpPr>
            <p:cNvPr id="23555" name="Прямоугольник 1"/>
            <p:cNvSpPr>
              <a:spLocks noChangeArrowheads="1"/>
            </p:cNvSpPr>
            <p:nvPr/>
          </p:nvSpPr>
          <p:spPr bwMode="auto">
            <a:xfrm>
              <a:off x="473640" y="908720"/>
              <a:ext cx="8280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cs typeface="Arial" charset="0"/>
                </a:rPr>
                <a:t>Динамика финансирования МЧС РК в 2011-2013 годах</a:t>
              </a:r>
            </a:p>
          </p:txBody>
        </p:sp>
        <p:pic>
          <p:nvPicPr>
            <p:cNvPr id="2355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9552" y="1844824"/>
              <a:ext cx="2617926" cy="1933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57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47864" y="1844824"/>
              <a:ext cx="2592288" cy="1933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818" y="4797152"/>
              <a:ext cx="2819542" cy="1728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59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43608" y="4797152"/>
              <a:ext cx="2838023" cy="1728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60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48865" y="1844824"/>
              <a:ext cx="2383575" cy="1933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61" name="TextBox 13"/>
            <p:cNvSpPr txBox="1">
              <a:spLocks noChangeArrowheads="1"/>
            </p:cNvSpPr>
            <p:nvPr/>
          </p:nvSpPr>
          <p:spPr bwMode="auto">
            <a:xfrm>
              <a:off x="6143480" y="1307872"/>
              <a:ext cx="23762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cs typeface="Arial" charset="0"/>
                </a:rPr>
                <a:t>Финансирование подразделений МЧС</a:t>
              </a:r>
            </a:p>
          </p:txBody>
        </p:sp>
        <p:sp>
          <p:nvSpPr>
            <p:cNvPr id="23562" name="TextBox 14"/>
            <p:cNvSpPr txBox="1">
              <a:spLocks noChangeArrowheads="1"/>
            </p:cNvSpPr>
            <p:nvPr/>
          </p:nvSpPr>
          <p:spPr bwMode="auto">
            <a:xfrm>
              <a:off x="3396754" y="130787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cs typeface="Arial" charset="0"/>
                </a:rPr>
                <a:t>Бюджет развития МЧС</a:t>
              </a:r>
            </a:p>
          </p:txBody>
        </p:sp>
        <p:sp>
          <p:nvSpPr>
            <p:cNvPr id="23563" name="TextBox 15"/>
            <p:cNvSpPr txBox="1">
              <a:spLocks noChangeArrowheads="1"/>
            </p:cNvSpPr>
            <p:nvPr/>
          </p:nvSpPr>
          <p:spPr bwMode="auto">
            <a:xfrm>
              <a:off x="503548" y="1307872"/>
              <a:ext cx="26899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cs typeface="Arial" charset="0"/>
                </a:rPr>
                <a:t>Общий бюджет МЧС</a:t>
              </a:r>
            </a:p>
            <a:p>
              <a:pPr algn="ctr"/>
              <a:r>
                <a:rPr lang="ru-RU" sz="1400">
                  <a:cs typeface="Arial" charset="0"/>
                </a:rPr>
                <a:t>по видам расходов</a:t>
              </a:r>
            </a:p>
          </p:txBody>
        </p:sp>
        <p:sp>
          <p:nvSpPr>
            <p:cNvPr id="23564" name="TextBox 16"/>
            <p:cNvSpPr txBox="1">
              <a:spLocks noChangeArrowheads="1"/>
            </p:cNvSpPr>
            <p:nvPr/>
          </p:nvSpPr>
          <p:spPr bwMode="auto">
            <a:xfrm>
              <a:off x="4355976" y="4221088"/>
              <a:ext cx="40324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cs typeface="Arial" charset="0"/>
                </a:rPr>
                <a:t>Финансирование материально-технического оснащения МЧС РК в 2011-2013 годах</a:t>
              </a:r>
            </a:p>
          </p:txBody>
        </p:sp>
        <p:sp>
          <p:nvSpPr>
            <p:cNvPr id="23565" name="TextBox 17"/>
            <p:cNvSpPr txBox="1">
              <a:spLocks noChangeArrowheads="1"/>
            </p:cNvSpPr>
            <p:nvPr/>
          </p:nvSpPr>
          <p:spPr bwMode="auto">
            <a:xfrm>
              <a:off x="857295" y="4221088"/>
              <a:ext cx="30243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cs typeface="Arial" charset="0"/>
                </a:rPr>
                <a:t>Процент оснащения сил быстрого реагирования в 2013 году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1598</Words>
  <Application>Microsoft Office PowerPoint</Application>
  <PresentationFormat>Экран (4:3)</PresentationFormat>
  <Paragraphs>305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Arial</vt:lpstr>
      <vt:lpstr>Times New Roman</vt:lpstr>
      <vt:lpstr>Wingdings</vt:lpstr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Alike</dc:creator>
  <cp:lastModifiedBy>ertaev</cp:lastModifiedBy>
  <cp:revision>235</cp:revision>
  <dcterms:modified xsi:type="dcterms:W3CDTF">2013-05-08T10:19:56Z</dcterms:modified>
</cp:coreProperties>
</file>