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96" r:id="rId2"/>
    <p:sldId id="397" r:id="rId3"/>
    <p:sldId id="428" r:id="rId4"/>
    <p:sldId id="414" r:id="rId5"/>
    <p:sldId id="416" r:id="rId6"/>
    <p:sldId id="427" r:id="rId7"/>
    <p:sldId id="417" r:id="rId8"/>
    <p:sldId id="418" r:id="rId9"/>
    <p:sldId id="419" r:id="rId10"/>
    <p:sldId id="420" r:id="rId11"/>
    <p:sldId id="421" r:id="rId12"/>
    <p:sldId id="422" r:id="rId13"/>
    <p:sldId id="413" r:id="rId14"/>
    <p:sldId id="424" r:id="rId15"/>
    <p:sldId id="425" r:id="rId16"/>
    <p:sldId id="426" r:id="rId17"/>
    <p:sldId id="423" r:id="rId18"/>
    <p:sldId id="410" r:id="rId19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3333FF"/>
    <a:srgbClr val="E1FFF6"/>
    <a:srgbClr val="000099"/>
    <a:srgbClr val="6600FF"/>
    <a:srgbClr val="00CCFF"/>
    <a:srgbClr val="E7FF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5" autoAdjust="0"/>
    <p:restoredTop sz="97459" autoAdjust="0"/>
  </p:normalViewPr>
  <p:slideViewPr>
    <p:cSldViewPr>
      <p:cViewPr>
        <p:scale>
          <a:sx n="80" d="100"/>
          <a:sy n="80" d="100"/>
        </p:scale>
        <p:origin x="-2550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8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5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AB20012-0066-437F-B019-367F7AAA4815}" type="datetimeFigureOut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35C947-98E4-4C66-9C60-0D86E387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248F02FE-B7A6-4925-90CA-BEB1022BAABB}" type="datetimeFigureOut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AF1A19BA-F7A0-4BFA-9A3B-F360AB65F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0C2E0-63D7-44B4-9B4A-E2D9DBA5C5BE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D6AB4-4F12-482D-B93C-68A49262C353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8A18F8-4D05-46B6-8940-AAE78072F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D87E-8526-4A94-8DA8-2968755E36A7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15B9-B3F5-40CB-9C90-8B1385A21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AFDA-2BF4-4569-9680-AB792B1D0934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B5FA-DD64-4674-A90E-513DD65B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28600"/>
            <a:ext cx="8156575" cy="589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78B1-19F5-4839-B629-515AB4E57011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F8B6-B145-4C80-8397-8FA585D2E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E32A-D369-49F0-A15B-0C3EED1BC6FF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D166-B05C-4253-A0DF-ECD9302DA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9868-A581-4744-A17E-79A78E92CD5A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E347-5183-44D6-99B9-AA1C846F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F192-2572-4BCD-A4D8-1C49E3983969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C432-3E69-451B-9B40-F26D42DB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9952-FC79-438F-BA93-63EAB1F20B5C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4640-DA2C-46DB-938A-E338B8752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9842-06CE-42F3-A82A-B806BD83D5D6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8ABC-DDA5-49CD-9F1D-FB771B10D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707A-6C50-4F9A-9BBF-4745C0E62CE2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4481-83E4-4B2C-90D7-D03F3514A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6348-04F0-4B81-A59C-4B5211170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0E41-113C-4687-B706-7626B613EE6E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FBA0-8C43-4D3A-98A1-0D807E39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79CC-459A-4F85-A1A1-D9A2E67865D7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5B56E5-7A59-4315-982D-DC9FBC24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1AF386-64A7-4580-BDDF-C510F29DCCE2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EA8C31-F7D5-4B77-BA84-7181CE6DE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B5DD6A-5DAA-4B8C-9B47-E86B4FA2665D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F15819-D3DB-4D2B-8E25-5AEAD111F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978E-9371-41D9-8576-CBB438EA2114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017A-FC92-4BE6-964F-880702A30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DAB0-18EC-4057-8855-DDFAF858AE43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68A594-0235-49B0-A2B1-56DE49594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EE52-5CA0-48AF-88BA-F2B71C61663B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EC4D-8BC1-47AC-B3F1-B7369EC49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D8E82E-EA89-48FE-B392-48E597CD4659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031E34D-54C9-4CFC-BE54-B7EB840C4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6626A4C-E567-4FE5-B678-E0C865BCAB66}" type="datetime1">
              <a:rPr lang="ru-RU"/>
              <a:pPr>
                <a:defRPr/>
              </a:pPr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0C9A4E4-F794-49EE-816E-35B68EEF2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44" r:id="rId2"/>
    <p:sldLayoutId id="2147485355" r:id="rId3"/>
    <p:sldLayoutId id="2147485356" r:id="rId4"/>
    <p:sldLayoutId id="2147485357" r:id="rId5"/>
    <p:sldLayoutId id="2147485345" r:id="rId6"/>
    <p:sldLayoutId id="2147485358" r:id="rId7"/>
    <p:sldLayoutId id="2147485346" r:id="rId8"/>
    <p:sldLayoutId id="2147485359" r:id="rId9"/>
    <p:sldLayoutId id="2147485347" r:id="rId10"/>
    <p:sldLayoutId id="2147485360" r:id="rId11"/>
    <p:sldLayoutId id="2147485348" r:id="rId12"/>
    <p:sldLayoutId id="2147485349" r:id="rId13"/>
    <p:sldLayoutId id="2147485350" r:id="rId14"/>
    <p:sldLayoutId id="2147485351" r:id="rId15"/>
    <p:sldLayoutId id="2147485352" r:id="rId16"/>
    <p:sldLayoutId id="2147485353" r:id="rId17"/>
    <p:sldLayoutId id="2147485361" r:id="rId18"/>
    <p:sldLayoutId id="214748536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jpe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_____Microsoft_Office_Excel_97-20037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oleObject" Target="../embeddings/_____Microsoft_Office_Excel_97-20031.xls"/><Relationship Id="rId7" Type="http://schemas.openxmlformats.org/officeDocument/2006/relationships/image" Target="../media/image9.jpe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5.xml"/><Relationship Id="rId21" Type="http://schemas.openxmlformats.org/officeDocument/2006/relationships/tags" Target="../tags/tag20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84" Type="http://schemas.openxmlformats.org/officeDocument/2006/relationships/tags" Target="../tags/tag83.xml"/><Relationship Id="rId89" Type="http://schemas.openxmlformats.org/officeDocument/2006/relationships/image" Target="../media/image21.png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92" Type="http://schemas.openxmlformats.org/officeDocument/2006/relationships/image" Target="../media/image24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07" Type="http://schemas.openxmlformats.org/officeDocument/2006/relationships/image" Target="../media/image39.png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tags" Target="../tags/tag73.xml"/><Relationship Id="rId79" Type="http://schemas.openxmlformats.org/officeDocument/2006/relationships/tags" Target="../tags/tag78.xml"/><Relationship Id="rId87" Type="http://schemas.openxmlformats.org/officeDocument/2006/relationships/oleObject" Target="../embeddings/oleObject3.bin"/><Relationship Id="rId102" Type="http://schemas.openxmlformats.org/officeDocument/2006/relationships/image" Target="../media/image34.png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90" Type="http://schemas.openxmlformats.org/officeDocument/2006/relationships/image" Target="../media/image22.png"/><Relationship Id="rId95" Type="http://schemas.openxmlformats.org/officeDocument/2006/relationships/image" Target="../media/image27.png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tags" Target="../tags/tag76.xml"/><Relationship Id="rId100" Type="http://schemas.openxmlformats.org/officeDocument/2006/relationships/image" Target="../media/image32.png"/><Relationship Id="rId105" Type="http://schemas.openxmlformats.org/officeDocument/2006/relationships/image" Target="../media/image37.png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80" Type="http://schemas.openxmlformats.org/officeDocument/2006/relationships/tags" Target="../tags/tag79.xml"/><Relationship Id="rId85" Type="http://schemas.openxmlformats.org/officeDocument/2006/relationships/tags" Target="../tags/tag84.xml"/><Relationship Id="rId93" Type="http://schemas.openxmlformats.org/officeDocument/2006/relationships/image" Target="../media/image25.png"/><Relationship Id="rId98" Type="http://schemas.openxmlformats.org/officeDocument/2006/relationships/image" Target="../media/image30.png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103" Type="http://schemas.openxmlformats.org/officeDocument/2006/relationships/image" Target="../media/image35.png"/><Relationship Id="rId108" Type="http://schemas.openxmlformats.org/officeDocument/2006/relationships/image" Target="../media/image14.wmf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tags" Target="../tags/tag74.xml"/><Relationship Id="rId83" Type="http://schemas.openxmlformats.org/officeDocument/2006/relationships/tags" Target="../tags/tag82.xml"/><Relationship Id="rId88" Type="http://schemas.openxmlformats.org/officeDocument/2006/relationships/image" Target="../media/image20.jpeg"/><Relationship Id="rId91" Type="http://schemas.openxmlformats.org/officeDocument/2006/relationships/image" Target="../media/image23.png"/><Relationship Id="rId96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6" Type="http://schemas.openxmlformats.org/officeDocument/2006/relationships/image" Target="../media/image38.png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81" Type="http://schemas.openxmlformats.org/officeDocument/2006/relationships/tags" Target="../tags/tag80.xml"/><Relationship Id="rId86" Type="http://schemas.openxmlformats.org/officeDocument/2006/relationships/slideLayout" Target="../slideLayouts/slideLayout6.xml"/><Relationship Id="rId94" Type="http://schemas.openxmlformats.org/officeDocument/2006/relationships/image" Target="../media/image26.png"/><Relationship Id="rId99" Type="http://schemas.openxmlformats.org/officeDocument/2006/relationships/image" Target="../media/image31.png"/><Relationship Id="rId101" Type="http://schemas.openxmlformats.org/officeDocument/2006/relationships/image" Target="../media/image33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9" Type="http://schemas.openxmlformats.org/officeDocument/2006/relationships/tags" Target="../tags/tag38.xml"/><Relationship Id="rId34" Type="http://schemas.openxmlformats.org/officeDocument/2006/relationships/tags" Target="../tags/tag33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76" Type="http://schemas.openxmlformats.org/officeDocument/2006/relationships/tags" Target="../tags/tag75.xml"/><Relationship Id="rId97" Type="http://schemas.openxmlformats.org/officeDocument/2006/relationships/image" Target="../media/image29.png"/><Relationship Id="rId10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88" y="785813"/>
            <a:ext cx="3643312" cy="10715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охраны </a:t>
            </a:r>
            <a:br>
              <a:rPr lang="ru-RU" sz="18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окружающей среды </a:t>
            </a:r>
            <a:br>
              <a:rPr lang="ru-RU" sz="18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642938" y="2143125"/>
            <a:ext cx="8101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339933"/>
                </a:solidFill>
                <a:latin typeface="Arial" charset="0"/>
              </a:rPr>
              <a:t>Доклад </a:t>
            </a:r>
          </a:p>
          <a:p>
            <a:r>
              <a:rPr lang="ru-RU" sz="2400" b="1" dirty="0">
                <a:solidFill>
                  <a:srgbClr val="339933"/>
                </a:solidFill>
                <a:latin typeface="Arial" charset="0"/>
              </a:rPr>
              <a:t>Министра охраны окружающей среды </a:t>
            </a:r>
          </a:p>
          <a:p>
            <a:r>
              <a:rPr lang="ru-RU" sz="2400" b="1" dirty="0" err="1">
                <a:solidFill>
                  <a:srgbClr val="339933"/>
                </a:solidFill>
                <a:latin typeface="Arial" charset="0"/>
              </a:rPr>
              <a:t>Нурлана</a:t>
            </a:r>
            <a:r>
              <a:rPr lang="ru-RU" sz="2400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339933"/>
                </a:solidFill>
                <a:latin typeface="Arial" charset="0"/>
              </a:rPr>
              <a:t>Каппарова</a:t>
            </a:r>
            <a:r>
              <a:rPr lang="ru-RU" sz="2400" b="1" dirty="0">
                <a:solidFill>
                  <a:srgbClr val="339933"/>
                </a:solidFill>
                <a:latin typeface="Arial" charset="0"/>
              </a:rPr>
              <a:t> на Правительственном часе </a:t>
            </a:r>
          </a:p>
          <a:p>
            <a:r>
              <a:rPr lang="ru-RU" sz="2400" b="1" dirty="0">
                <a:solidFill>
                  <a:srgbClr val="339933"/>
                </a:solidFill>
                <a:latin typeface="Arial" charset="0"/>
              </a:rPr>
              <a:t>в Мажилисе Парламента Республики </a:t>
            </a:r>
            <a:r>
              <a:rPr lang="ru-RU" sz="2400" b="1" dirty="0" smtClean="0">
                <a:solidFill>
                  <a:srgbClr val="339933"/>
                </a:solidFill>
                <a:latin typeface="Arial" charset="0"/>
              </a:rPr>
              <a:t>Казахстан</a:t>
            </a:r>
          </a:p>
          <a:p>
            <a:r>
              <a:rPr lang="ru-RU" sz="2400" b="1" dirty="0" smtClean="0">
                <a:solidFill>
                  <a:srgbClr val="339933"/>
                </a:solidFill>
                <a:latin typeface="Arial" charset="0"/>
              </a:rPr>
              <a:t>на </a:t>
            </a:r>
            <a:r>
              <a:rPr lang="ru-RU" sz="2400" b="1" dirty="0">
                <a:solidFill>
                  <a:srgbClr val="339933"/>
                </a:solidFill>
                <a:latin typeface="Arial" charset="0"/>
              </a:rPr>
              <a:t>тему: </a:t>
            </a:r>
          </a:p>
          <a:p>
            <a:r>
              <a:rPr lang="ru-RU" sz="2400" b="1" dirty="0">
                <a:solidFill>
                  <a:srgbClr val="339933"/>
                </a:solidFill>
                <a:latin typeface="Arial" charset="0"/>
                <a:cs typeface="Arial" charset="0"/>
              </a:rPr>
              <a:t>«О мерах, принимаемых Министерством охраны окружающей среды по решению экологических проблем и переходу Республики Казахстан к «зеленой экономике»</a:t>
            </a:r>
          </a:p>
        </p:txBody>
      </p:sp>
      <p:sp>
        <p:nvSpPr>
          <p:cNvPr id="12292" name="Прямоугольник 10"/>
          <p:cNvSpPr>
            <a:spLocks noChangeArrowheads="1"/>
          </p:cNvSpPr>
          <p:nvPr/>
        </p:nvSpPr>
        <p:spPr bwMode="auto">
          <a:xfrm>
            <a:off x="285750" y="500063"/>
            <a:ext cx="3000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600" b="1">
                <a:solidFill>
                  <a:srgbClr val="002060"/>
                </a:solidFill>
                <a:latin typeface="Arial" charset="0"/>
                <a:cs typeface="Arial" charset="0"/>
              </a:rPr>
              <a:t>Қазақстан Республикасы Қоршаған ортаны </a:t>
            </a:r>
          </a:p>
          <a:p>
            <a:r>
              <a:rPr lang="kk-KZ" sz="1600" b="1">
                <a:solidFill>
                  <a:srgbClr val="002060"/>
                </a:solidFill>
                <a:latin typeface="Arial" charset="0"/>
                <a:cs typeface="Arial" charset="0"/>
              </a:rPr>
              <a:t>қорғау министрлігі</a:t>
            </a:r>
            <a:endParaRPr lang="ru-RU" sz="16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2714625" y="5786438"/>
            <a:ext cx="3643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8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180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800">
                <a:solidFill>
                  <a:srgbClr val="002060"/>
                </a:solidFill>
                <a:latin typeface="Arial" charset="0"/>
                <a:cs typeface="Arial" charset="0"/>
              </a:rPr>
              <a:t>Астана, 2013 год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6188" y="214313"/>
          <a:ext cx="1643062" cy="1420812"/>
        </p:xfrm>
        <a:graphic>
          <a:graphicData uri="http://schemas.openxmlformats.org/presentationml/2006/ole">
            <p:oleObj spid="_x0000_s12294" r:id="rId5" imgW="3176016" imgH="3319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187450" y="204788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339933"/>
                </a:solidFill>
                <a:latin typeface="Arial" charset="0"/>
                <a:cs typeface="Arial" charset="0"/>
              </a:rPr>
              <a:t>Динамика объемов работ </a:t>
            </a:r>
          </a:p>
          <a:p>
            <a:r>
              <a:rPr lang="ru-RU" sz="2400" b="1" dirty="0">
                <a:solidFill>
                  <a:srgbClr val="339933"/>
                </a:solidFill>
                <a:latin typeface="Arial" charset="0"/>
                <a:cs typeface="Arial" charset="0"/>
              </a:rPr>
              <a:t>по воспроизводству лесов и лесоразведению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23850" y="1844675"/>
          <a:ext cx="8429625" cy="4652963"/>
        </p:xfrm>
        <a:graphic>
          <a:graphicData uri="http://schemas.openxmlformats.org/presentationml/2006/ole">
            <p:oleObj spid="_x0000_s66562" r:id="rId3" imgW="8431499" imgH="4651651" progId="Excel.Sheet.8">
              <p:embed/>
            </p:oleObj>
          </a:graphicData>
        </a:graphic>
      </p:graphicFrame>
      <p:sp>
        <p:nvSpPr>
          <p:cNvPr id="30724" name="Rectangle 1167"/>
          <p:cNvSpPr>
            <a:spLocks noChangeArrowheads="1"/>
          </p:cNvSpPr>
          <p:nvPr/>
        </p:nvSpPr>
        <p:spPr bwMode="auto">
          <a:xfrm>
            <a:off x="7885113" y="65246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400" b="1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76375" y="304800"/>
            <a:ext cx="6905625" cy="8382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Динамика численности сайгаков </a:t>
            </a:r>
            <a:b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за 2003-2013 годы, тыс. особей</a:t>
            </a:r>
          </a:p>
        </p:txBody>
      </p:sp>
      <p:graphicFrame>
        <p:nvGraphicFramePr>
          <p:cNvPr id="31747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468313" y="1844675"/>
          <a:ext cx="5111750" cy="4749800"/>
        </p:xfrm>
        <a:graphic>
          <a:graphicData uri="http://schemas.openxmlformats.org/presentationml/2006/ole">
            <p:oleObj spid="_x0000_s67586" name="Worksheet" r:id="rId3" imgW="8086868" imgH="4771882" progId="Excel.Sheet.8">
              <p:embed/>
            </p:oleObj>
          </a:graphicData>
        </a:graphic>
      </p:graphicFrame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5088"/>
            <a:ext cx="1042988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ttp://farm7.staticflickr.com/6057/6383856545_85725fb3d6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2571750"/>
            <a:ext cx="33353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DD558-41C4-43B1-ACA5-6393EAD4BA9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57188" y="214313"/>
          <a:ext cx="1000125" cy="981075"/>
        </p:xfrm>
        <a:graphic>
          <a:graphicData uri="http://schemas.openxmlformats.org/presentationml/2006/ole">
            <p:oleObj spid="_x0000_s68610" name="CorelDRAW" r:id="rId3" imgW="3176016" imgH="3319272" progId="">
              <p:embed/>
            </p:oleObj>
          </a:graphicData>
        </a:graphic>
      </p:graphicFrame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1928794" y="214291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9933"/>
                </a:solidFill>
                <a:latin typeface="Arial" charset="0"/>
                <a:cs typeface="Arial" charset="0"/>
              </a:rPr>
              <a:t>Управление отходами</a:t>
            </a:r>
          </a:p>
        </p:txBody>
      </p:sp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428596" y="1714500"/>
            <a:ext cx="521497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МОДЕРНИЗАЦИИ СИСТЕМЫ УПРАВЛЕНИЯ ТБО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– 2050 годы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ПРОГРАММА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УПРАВЛЕНИЯ ПРОМЫШЛЕННЫМИ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ОТХОДАМИ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аудит накопленных промышленных отходов;</a:t>
            </a:r>
          </a:p>
          <a:p>
            <a:pPr algn="just">
              <a:defRPr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создание инфраструктуры и предприятий по переработке промышленных отходов)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ПРОГРАММА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ОТХОДАМИ</a:t>
            </a:r>
          </a:p>
          <a:p>
            <a:pPr algn="just">
              <a:defRPr/>
            </a:pP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мероприятия по сокращению образования и увеличению утилизации и переработки отходов в специальные условия природопользования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7" descr="https://encrypted-tbn1.gstatic.com/images?q=tbn:ANd9GcSk0xeBtTfhMFf6lHvJsWc9XTTNwwMe13ia0QXXZ1LM2yhjY4-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643050"/>
            <a:ext cx="2928927" cy="23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s://encrypted-tbn2.gstatic.com/images?q=tbn:ANd9GcTeZ8GZOt8T-HlTNZTspBqpcYFgojdXnx3urWL_9vero-eR8Byih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86256"/>
            <a:ext cx="2624688" cy="22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835150" y="188913"/>
            <a:ext cx="6554788" cy="9906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339933"/>
                </a:solidFill>
                <a:latin typeface="Arial" charset="0"/>
                <a:cs typeface="Arial" charset="0"/>
              </a:rPr>
              <a:t>Управление бесхозяйными отходами</a:t>
            </a:r>
            <a:r>
              <a:rPr lang="ru-RU" sz="3400" b="1" smtClean="0">
                <a:solidFill>
                  <a:srgbClr val="339933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00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7188" y="2349500"/>
            <a:ext cx="8535987" cy="2159000"/>
            <a:chOff x="3374" y="1824"/>
            <a:chExt cx="1440" cy="562"/>
          </a:xfrm>
          <a:noFill/>
        </p:grpSpPr>
        <p:sp>
          <p:nvSpPr>
            <p:cNvPr id="11279" name="Freeform 10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400">
                <a:cs typeface="Arial" charset="0"/>
              </a:endParaRPr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7188" y="1412875"/>
            <a:ext cx="8462962" cy="785813"/>
            <a:chOff x="3374" y="1824"/>
            <a:chExt cx="1440" cy="562"/>
          </a:xfrm>
          <a:noFill/>
        </p:grpSpPr>
        <p:sp>
          <p:nvSpPr>
            <p:cNvPr id="11277" name="Freeform 10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400">
                <a:cs typeface="Arial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539750" y="1933575"/>
            <a:ext cx="824709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Экологический кодекс РК (ст.284)</a:t>
            </a:r>
          </a:p>
          <a:p>
            <a:pPr algn="just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Правительства Республики Казахстан от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октября 2007 года № 919 «Об утверждении Правил управления бесхозяйными опасными отходами, признанными решением  суда поступившими в республиканскую собственность»  (внесены соответствующие изменения)</a:t>
            </a:r>
          </a:p>
          <a:p>
            <a:pPr algn="just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подведомственной организации уполномоченного органа в области охраны окружающей среды – АО «Жасыл Даму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342900" indent="-342900" algn="just">
              <a:defRPr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этап – начнутся работы в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Костанайской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Карагандинской и Актюбинской областях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95288" y="4286257"/>
            <a:ext cx="8462962" cy="1357321"/>
            <a:chOff x="3374" y="1824"/>
            <a:chExt cx="1440" cy="562"/>
          </a:xfrm>
          <a:noFill/>
        </p:grpSpPr>
        <p:sp>
          <p:nvSpPr>
            <p:cNvPr id="11275" name="Freeform 10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400">
                <a:cs typeface="Arial" charset="0"/>
              </a:endParaRP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536" name="Object 3"/>
          <p:cNvGraphicFramePr>
            <a:graphicFrameLocks noChangeAspect="1"/>
          </p:cNvGraphicFramePr>
          <p:nvPr/>
        </p:nvGraphicFramePr>
        <p:xfrm>
          <a:off x="357188" y="214313"/>
          <a:ext cx="939800" cy="981075"/>
        </p:xfrm>
        <a:graphic>
          <a:graphicData uri="http://schemas.openxmlformats.org/presentationml/2006/ole">
            <p:oleObj spid="_x0000_s63490" name="CorelDRAW" r:id="rId3" imgW="3176016" imgH="3319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95405" y="188913"/>
            <a:ext cx="7762875" cy="107156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Государственный экологический контроль. Динамика проведенных проверок и выявленных нарушений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363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00063" y="1571625"/>
          <a:ext cx="8131175" cy="4525963"/>
        </p:xfrm>
        <a:graphic>
          <a:graphicData uri="http://schemas.openxmlformats.org/presentationml/2006/ole">
            <p:oleObj spid="_x0000_s70658" r:id="rId3" imgW="8132769" imgH="4523624" progId="Excel.Sheet.8">
              <p:embed/>
            </p:oleObj>
          </a:graphicData>
        </a:graphic>
      </p:graphicFrame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250825" y="115888"/>
          <a:ext cx="939800" cy="981075"/>
        </p:xfrm>
        <a:graphic>
          <a:graphicData uri="http://schemas.openxmlformats.org/presentationml/2006/ole">
            <p:oleObj spid="_x0000_s70659" name="CorelDRAW" r:id="rId4" imgW="3176016" imgH="3319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86836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Административные штрафы</a:t>
            </a:r>
          </a:p>
        </p:txBody>
      </p:sp>
      <p:graphicFrame>
        <p:nvGraphicFramePr>
          <p:cNvPr id="16387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571500" y="1477963"/>
          <a:ext cx="7929563" cy="4273550"/>
        </p:xfrm>
        <a:graphic>
          <a:graphicData uri="http://schemas.openxmlformats.org/presentationml/2006/ole">
            <p:oleObj spid="_x0000_s71682" r:id="rId3" imgW="7931583" imgH="4273666" progId="Excel.Sheet.8">
              <p:embed/>
            </p:oleObj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500313" y="2000250"/>
            <a:ext cx="785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3423,3</a:t>
            </a:r>
            <a:r>
              <a:rPr lang="ru-RU" sz="1600" b="1"/>
              <a:t> 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357313" y="2286000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1"/>
                </a:solidFill>
              </a:rPr>
              <a:t>2913,7</a:t>
            </a:r>
            <a:r>
              <a:rPr lang="ru-RU" sz="1600" b="1"/>
              <a:t> </a:t>
            </a:r>
            <a:endParaRPr lang="ru-RU" sz="160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071938" y="2714625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2511, 8 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642938" y="5715000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200" b="1">
                <a:solidFill>
                  <a:srgbClr val="000099"/>
                </a:solidFill>
              </a:rPr>
              <a:t>* Превышение суммы взысканных штрафов над суммой наложенных штрафов образовалось в связи с перерасчетом сумм штрафов в ходе принудительного взыскания</a:t>
            </a:r>
          </a:p>
        </p:txBody>
      </p:sp>
      <p:graphicFrame>
        <p:nvGraphicFramePr>
          <p:cNvPr id="16392" name="Object 3"/>
          <p:cNvGraphicFramePr>
            <a:graphicFrameLocks noChangeAspect="1"/>
          </p:cNvGraphicFramePr>
          <p:nvPr/>
        </p:nvGraphicFramePr>
        <p:xfrm>
          <a:off x="0" y="0"/>
          <a:ext cx="939800" cy="981075"/>
        </p:xfrm>
        <a:graphic>
          <a:graphicData uri="http://schemas.openxmlformats.org/presentationml/2006/ole">
            <p:oleObj spid="_x0000_s71683" name="CorelDRAW" r:id="rId4" imgW="3176016" imgH="3319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85875" y="228600"/>
            <a:ext cx="7480300" cy="990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Требования по возмещению вреда, причиненного окружающей среде (Претензии)</a:t>
            </a: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428625" y="1714500"/>
          <a:ext cx="8455025" cy="4116388"/>
        </p:xfrm>
        <a:graphic>
          <a:graphicData uri="http://schemas.openxmlformats.org/presentationml/2006/ole">
            <p:oleObj spid="_x0000_s72706" r:id="rId4" imgW="8455885" imgH="4121253" progId="Excel.Sheet.8">
              <p:embed/>
            </p:oleObj>
          </a:graphicData>
        </a:graphic>
      </p:graphicFrame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4214813" y="37861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15420 (36,4 %)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143125" y="4214813"/>
            <a:ext cx="78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6038,2 (16,5 %)</a:t>
            </a:r>
          </a:p>
        </p:txBody>
      </p:sp>
      <p:graphicFrame>
        <p:nvGraphicFramePr>
          <p:cNvPr id="17414" name="Object 3"/>
          <p:cNvGraphicFramePr>
            <a:graphicFrameLocks noChangeAspect="1"/>
          </p:cNvGraphicFramePr>
          <p:nvPr/>
        </p:nvGraphicFramePr>
        <p:xfrm>
          <a:off x="142875" y="142875"/>
          <a:ext cx="939800" cy="981075"/>
        </p:xfrm>
        <a:graphic>
          <a:graphicData uri="http://schemas.openxmlformats.org/presentationml/2006/ole">
            <p:oleObj spid="_x0000_s72707" name="CorelDRAW" r:id="rId5" imgW="3176016" imgH="3319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142976" y="228600"/>
            <a:ext cx="7620024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339933"/>
                </a:solidFill>
                <a:latin typeface="Arial" charset="0"/>
              </a:rPr>
              <a:t>Программа Партнерства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339933"/>
                </a:solidFill>
                <a:latin typeface="Arial" charset="0"/>
              </a:rPr>
              <a:t> «Зеленый мост»</a:t>
            </a:r>
            <a:endParaRPr lang="ru-RU" sz="2800" dirty="0" smtClean="0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85750" y="1571613"/>
            <a:ext cx="4929188" cy="49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" charset="0"/>
              </a:rPr>
              <a:t>повысит роль Казахстана как лидера в трансферте передового опыта и зеленых технологий.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2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" charset="0"/>
              </a:rPr>
              <a:t>30 сентября -1 октября – Международная Конференция с участием министров охраны окружающей среды стран-членов ЭСКАТО и ЕЭК ООН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2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" charset="0"/>
              </a:rPr>
              <a:t>подписана Хартия о Программе партнерства «Зеленый мост»</a:t>
            </a:r>
          </a:p>
          <a:p>
            <a:pPr>
              <a:lnSpc>
                <a:spcPct val="90000"/>
              </a:lnSpc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Arial" charset="0"/>
            </a:endParaRPr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214282" y="214290"/>
          <a:ext cx="939800" cy="981075"/>
        </p:xfrm>
        <a:graphic>
          <a:graphicData uri="http://schemas.openxmlformats.org/presentationml/2006/ole">
            <p:oleObj spid="_x0000_s69634" name="CorelDRAW" r:id="rId4" imgW="3176016" imgH="3319272" progId="">
              <p:embed/>
            </p:oleObj>
          </a:graphicData>
        </a:graphic>
      </p:graphicFrame>
      <p:sp>
        <p:nvSpPr>
          <p:cNvPr id="14342" name="AutoShape 8" descr="data:image/jpeg;base64,/9j/4AAQSkZJRgABAQAAAQABAAD/2wCEAAkGBxQTEhUUExQWFhUXGBsaGBgYGRodHBkeGhwdHBsgHhoYHiggHBolHhwaITEhJSkrLi4uHx8zODMsNygtLiwBCgoKDg0OGxAQGywkICQ3LC0sLy0sLDQsLCwsMiwsLSwsNCwsLCwsLywsLCwsLCwsLCwsNCwsLCwsLCwsLCwsLP/AABEIAKABIAMBIgACEQEDEQH/xAAbAAABBQEBAAAAAAAAAAAAAAAGAgMEBQcBAP/EAEIQAAIBAgQEAwUFBgUDBAMAAAECEQADBBIhMQUGQVETImFScYGRoQcUIzKxFULB0eHwYnKCkqIkM5MWQ1TxU2PC/8QAGgEAAwEBAQEAAAAAAAAAAAAAAQIDAAQFBv/EADQRAAICAQQABAIIBQUAAAAAAAECABEDEiExQQQTUWEioUJxgZGxweHwBTJi0fEGFCMzUv/aAAwDAQACEQMRAD8Ak8atZcThnncuh/1CR+lEC29N6qObBFpbnsXEb5Nr9DV3Z2rilZExuFz22X2lI+Yil8sXM+FsMdzbWfeBB/SpNQeUtLLJ7F24vwDEj6EUVgMrObML+Z1zZwygFSZiNdqFct2SZuSdzLSfj1o940v5/ek/I1VIlN5Wo3cXTcGh4/tXfm1eZLx38U9dc246++iW3ircxnHbfT57VOVKcYQO4dMDw2I9q983rv8A1HtXvm9GapTgt1QJUNQGt276iFN0D0zD9K8fvPtX/m9Hot0oJTihDM9NvETM3p2nzz868fvXe/8AN60TJXclOHA6msTNrlvFGQTfIPfOf1pPh4vocR/zrTClcyU4zV0JtQmYvbxh64j/AJ1y1ZxizH3gZt4z6+/vWnla94dP/uP6RNYmWHD4zvif+dJbC4s7i+f99aoRG532r3h0pz39EQhgOpln3XGdr/8AyrhwWLP7t/8A5VqirOo1Fe8OkOS+o3m+0yj9nYvbLfA9M1dXh+M9nEfN/wCdasbdcyUhMYZq6mVfs7F75L//ACrh4djPZv8Azb+dasbdJKUpFxh4ojoTKf2ZjPZv/Nv5179mY32b/wDub+daqUpJt0hS5QeNI+iJlJ4VjPYv/M/zpH7Gxn/47vz/AK1q5t0gpQ8sRx/EWH0RM95d4XfW8DdR8uVh5tpjSrwGcV/ksgf7j/Sr3FrCzVBw/W9fbsUX5Cf41F10zmz5jlbURUtbh0ql5gc+ER7RA+Zq3uGqLjhlrS92J/2j+tIJGTMIIFVHFyfEPuFXNkaVU8USXY+lYQrzCbjOPN201oogLqQv4qGT0Ajr74Fdw/HXtjK1sMVADFbikTHQxr8KmfZ7gfEu4hCtt8rKxJUQAQwB21bTRdhDGrTmfgQtibaWiSxgG3PaTofh7qJU6dQkmYiQ7ePJUN+CJ6HEJInvpUbgd50a8xFvK751/FX2QGHzWaoVa2ylfCUP1IUZTptTtuxnVLKW0zEHMAo9NzHv16RUvNo8RPOuXmJxviEiFgxEOrbT0Gp3+FRMWoC6kAHuQP1r2A4awYuVAVMy7dyIipmItLAzGNfKexFdeI6ks7SyfEJCwrkrltrmBYgkj8ONj1kj9an8PskLlJBgkaTAHQa9qS1osILKJEEidR/kOn1qwwdlQoC7DSrA9CWZdK3GMUcqMw3A0pvPkCrq7HeOk9T2E1Z3MOGUg9ah2MLBIdDmIy5l/eHqR19aqlVvImRcPdNxXZZAGqgjaN/Qg1a2RmUHuAai2MIQvhpmidWYfQCrZLUAAdKOSuppX4jCZiNY3B03BIOmu/lpl8CI1udesmTIPf0q0vYQMQT0/p/IUlsCuXLqBM6fKlBruEGVl3h+nmuaSWM/A9+kfrpS72BUsWDwTvtH5YE69NTPrUxsAh3nWfr092tdOBSSTJMj6TH60b94bld9wVR/3N4E9dmA1naD9K7+zwZGczBHXTcHSdp/QVNPDk/xdqXZwSBpAM0S3vNcgraVirBxoAuoGvXSfyk7z/Kmv2eogG4TH8YG0/3JqwHD0kaE5Yiddth7q4vD7Y6HSB8jpQsQXIFrAICPxJHlAE+x039PhrSbXD0gfizGk5hPm+O5j9anfs5P8UREd9o+UCl/s62f3dv6/wAzRv3muQcPhUDqRcBOUgKIjTfQH1Ej3VOyUu3glUggREj5x/IU46wNppGg5g3jp81wOMqsARrvOoqVZxV0kA24BjvrO8GIGX1qY+ALmWGQBswCmDPtEx8IpqzwQKwadQZ0AHWdPZ9Y3opWmjCwUcc9+k5xHEi0oYiZIHzqvTjqFsoB6dus9Jmr3FYNbgyuJEz8RUU8Fs6/hrrvp20/QmpOrn+UxO5UPx5MuYKTqR7vU66ClYTjK3LhRRtrOkbx3qxucDsGJtrp6CkHgVjMG8NZBkGBod6Qpl/9fKNYvaM8VbJaZu0dY696DcNxMWWughWJuMdHE76aR6VpmCwyu4DqHUz5WEgwCRM+tENrl3CFQThrBJAJJtrv8qLpZi3Mbbjc/uD/AHrVZj8YWuq5yBVBH5x1/wDqt7HLuEG2Gsf+Nf5Ur9g4X/41n/xr/Kk8qCzMOXiiga5P/IKYu3w8sIiI0M1vA4Fhf/jWf/Gv8qyv7RcMlvGMttVRcq6KABt2FA46j4zvL77JbYnEvBBfJue0n5yaO8RYV/zCe3xrOOU77WbwUGAwg9iAetEOL44xLZWgenp1rY3AWpFmEZ4hyultHZOpn3QNI7a61Ucj4Q3LjM2gy6/AnX03FW7cZZrRQgyZOaZn091O8vulvDugBzlGYt0JjpSlFLj2iCrkzHBfBYjTMFIHoSYoew1625IVlaN41inOeOYLWDs2Gu5mLWwERIliAJknQKAd/Wsw4zxG9gwgw10A3bYfNlkqv7gE6TBPTtV7OwnUlaSYe8q8dt4wXMlspkYaNBzBpIOmx0OlWz8RsJcW01xVdtl7yY+p+dZPyjjfFa4gWAFa4ACIzdT/AJux6RTpW9jS+MtlVFsWwAT5rhtnNI0rAnf2r5ymjUAR3fymyi3TipWV/wDrA5GF57s38oteWApLanNpCAFZir/lnmy0s2C7F1GYELKkHUwRsRMQabV67RSnQNmHAt0oW6AeE8TbDPibpt+Q5QozCbrZmIaeghhJ1Pyqr4Lxdf2k+LvlrY1SJLSWAhYAkqACRpQDiY4iJqQicsjNExImO8bxSxbrPb3GsOt/77JCG5AYoc5JDJGWM0eU6em1SOZuMDEPbbDMX8Fc2YTCsWHTqYER7x1o3N5e4F/v0hyywCToBqT2AqPgMXbvLmttIBg6EEHfUHXYg0LcX5he9Yf7qFdbqhFYHXM8ax2ExVQmPezdxVpXYK3g5GAImM2YSugJHqD2pWyAGMuEkb87VNI8OuFKDbnNLYfAG4IuXFcL5zsCSZaDOginrfPAW9lvpkTww0AEspKgmZiRqenamLgcxPLYkgQr8OuZKpOO8wLav2kF1FUwXkiIJGpPQZdqrsdz7bRPMuRrhy2QDmLZtATpAIkHtrW1i9M3lNp1dfsQsNukgDoQY0Pp7+1Z7yVzJZwuHZXLs2bO8CcnlEdfMSNTFQuX+Z8HhLty4cym7bUkKslyCTrH7/m3PzrBrNV9ftMUoE39XvNJF9C5thlzgSVnWnfDrPuIcxrhbxxLWs+zFFdSVDyszsW029RrV+3MpD2ilvPauqjli0GLhgZVggkddRRDbWZmxnVpXeEXh0ylxCzIGUssZlBErO0jcVRc1A3Li+GzE21YlUYyhnRiFPpAnsaoeW+I2UvPiDraYsUK6kG6SxzAdPKdp6UdW9VN5fw3cPjbrht0I4XmW5bRnxF+2VZQQSFUW2M6Dqy7b66VI4fxg27V1XugXSFNsOdSDuRO/uFbWJjhYWD7fOEht021ugDjHG7l27bRXabLKXy/mPiHymBGYgKRHrU7nfm5ktW2wbjMbrI8jzKQAVUq20k/HpRDXA2MrtC1rxtecCY6dxsR8qub3GvDsoQMzFggHeBqdPSh7jOIKWl8oLPA9AQMx26aUF8Q5quJdCtbkZgwBOWAwggQNZJ39K5c7MrUsQoxFjubDgOJ5/zQp6CdTO1WNZ1y9w22HNy+zCSCksQOwGXqdqL+MY/JbARvMeo6CjiclbMmDtvLUNWQ/aYf+tf/ACJ+lFGHxOVp1kGdzr74FCPO9zxMWzHfKgMegpmO0piazJ2Ds5wLinSJ0HeInpVimGcqXynQxIiAT3p3ki899PECJbVbzSs5tIUiDA21G1FthFUExMqunSTP86RUFSZXeAl626AFl0JgdNR/e9WfBePWg5sMy5nWApPmj3bxrvS+Zcfhgma4WVwzwQszHTTcaVl/GE8fD3r9ryySwlsrSrC37wc2gE7HWmPO0OPFZJuh+PtF/aFe8ZS1w+ex5LYB0CyJHqTANCWDd7160pVrkZFIUahBoB29NTVxheGk8KZ/GIUEt4cKVkGdzqD1inuROYLVuy2GZTnvXlyt0GgALE9F1gDv0rLdEDedRAVk1bChK3mvAtZuC/h1a1Zf8OVMZX/eUgGRPrvBipvJeNFqzeVgzIxgAEKB5IaCQdTK6dpq94txBcPaxNq7bLJigGS7oB5U0BTcAMSQZ6mh3kTF2g5t4kA2cjuBt5gFJ98hIg06C0mdtOU+n3cyDg+INefBWSqsLTJbVR1lxvvrr9BWj8UwRV79/wAPdApysAxygmQsZY1IpjmMpbOAxSWvIjhswXKIFssoJjckae6oXLXHzjFuWb8KreEAJJ8oBVhJ6mE98mgU1C5VG8p9BN+/v1Ocvtaxt1bTWhcy2iVU+YAkgNoewAg+pqhwfEguKtW7J0DhUY9YESW3Mkb+tSsXibfDeIXDanKbNwRB8udSBBO4mNRUbmHgd8WrbpbDLaQFyhEICoZZOm4PvrKoFH1is7WR2vz/AMSbx7hVz73b8L8QgG84gAKJAJgHbcjvVhy/xO2yY3LcXKEVw2UjVlfQAnXVN9NxVo/MVvFY0jDBRFkomZYDM1ySfdrPrFCA5TvDG/cxeUs4zNcggQJMlQZ0k6SN62kA00bWxXXjsWf0kThnHXw+EIVgt1LiZG6gQdR6Ag/Oi3iIe4lyxabxL1zw7ssV1A/OZAAA0WBE6mrG7ythbeIt57edIcS50Z/KZB3mAT8qewPGWxOIe3asErYOV765ZkkaBY/KQJk9hA1pKviOqlNmN9e9Sq5axVq8b2YJ4hX8TN0Ou5jT8p+Aod4VxdcRfK3lZVg5QreeZk5mbuJ06VcccsYe1w25etKxY3nUXSPMwNxl1bYqR1qq5S5eFyxcxRdgySFAKgRpmzE/CmIABPcQamZVHA329JF4BwLxMPiWa6qFCSy5JzHKWENOkkEainMTZGJsW2S2E+7SGIOpzBIgb6FWPxqy5ewtu5cxaBrq27gjQgsQC0Ekjffp1p3lVLYsYy2WYlHuKGBjy+C7Bo1iSneqEdLz3IgULf8Al3qQMFh7Z4S7lBmVyC+mYywGh3I1GlDFjhr3QWBgZlQadTJn0UDr8KNeK8tXBYs2cKZFxsxBMCSonX2TA091XWPwYZLaXUyMLZXQ/lKkRqP3Z19fSpO1L8Hc6sXh9b1k2oUPc0e4LYTg93FW7ttSgcwskwsWiGkddZHurlzidzCKEygMVBtHMDkjQkDURsY99FH2doLpuXbZChPw4kkvrOY9F6kb7n3VnuHt+JiWW8xIDOCS3XMdj2kzWx2B8XUGfTqGjva5ecr8LuW2xDXbVwFrQuTMEhsxzbyTINNcN4Kh4a2JF1gSwLAEKhUHLBI1U+b+lEHMnDcTdtJcDqFTD+cQVL6yYI0OwMdNe9e5TxaXcL91ZQBLi4RGYq4lCJ6zmE76CqfR1EyQHxjHV819sGudrBL2bQtwyhvKsECcoP5RBnLv6etTuUsS/wB0a4xBW1dXNJJbyFCIHcBhA61Gs4G4XZwcwQFYBzEQT0mcsdvpTWD4BdOGxJFxcphysHzdSJOg6TPYVrUbH7I3lZbL1zd/dt98J7GDbEXcNiVIFo/hs5BObzMEMdjK69KpuNvdwd/FOrIykhWIEQAQdu41+tSeDY/JwqM/nDQBEbsYE+gBPyq4wd209qzi2TJda8SzHYFyRqW0ygnQxVGvkjcyagMAoO3O/rIfEAuFFlLOiMmYIxYqYgZlnqQxmPSofDeHs9wEWwcssSxII/LGUnsF0HSSetU/FLt9cZZc2XVM8or+XRmgkEjQGZ2o641dIxaIyuZtSMkOT5irSADERoddjSaTVAfbPQPiMPlHCUWxW/fr+hkDF8VZcx8xW2wVpkESJWJM5do+NEHCMd4loOI7GstxWJxV/Fst1D4rAC5bUETkX2Z6AE6a70X8AypbNs3BbuAyUYwcp1WR0BB313rkdDiOobzxci3bD14hU2L1j6Cg/mO6RiCP8u9XowsHxS3iKBoE3ad/cKG+Nz941XL+XQmfrQx5i5oiDCCG3hdyDfy4dpJHnJ3j90U9zBjAxQI5aFMqMxPQKY7bgUHcL5pXD2WUqWbU7bSoC+bpqDS+ZOaxav2blpw6FCxIIOkqyDTaSp31rKjM2/E7MA0/8h5HA+UVxLjKYwJh7QOaxHiXifKxaEYAAEtrrJj8poW4DZDtdtGbkOy2tpOYnZSdCcszsOtUPCbN93Ishicvny9vWjflzhrjBXfwGDLLO0ZWXQlSGiYgHWRtV2QKtVf4w+HtiOqs78Sr4bxVBw9rBQElmE6dWVu2ugYT60hOEWlwhxKxnRs4AJjy65Y6ExVbc4LfW2XZMmUKSOsMJWAOhGtS8Dx+4uDOEAGVi+ZupVyhy/ND/uirVq/l2qQUlP8AsF2NoT854IX7uEwqXBmuO2ZguijIhmP9TaT+7VJzlyumANvLcLrckajYqB9asOCcst90HEDcb8Ns4UE5its6iekxFc+1DHWMVetNaullRWG86s5gxAH5VE+8UFWjSymQ2pZ/5jVfVOpxUYy1h8LccrbtqzuwEmVUKgA9FB/3VBHDr3D8Zh7ly2yp4ylc0CQCs7dppHBsDewxs425amwG6keYEEdDPWdulFX2tWc74dFykIGfMp7wqiOx1NVAZnscf2iaVGI3yN/vlhxXg2GxiYq/cMXLZa2jltEFkdfjNDvLnFWucOxIDIMoQAESWLrAG8fuxrtTnIGMsmbF7VnxNsqDqSSGG5G2YLVhztbP31gghXs22crqGgtBIXQAa++aXJtd7gzq8Dh8/IqBgvRP2X+W3vKuxwuzg3wN9VuMr5TczTtKk77aTp6U5w3jwfiNm8UyfulgdW8pHaNTHTrRly1iFxGGY3Qrsgyx0WBIgDSY/hWS3L4FzMuwIK/rvTYKb4WEbxuAYjanZTRH37j7t9obX+bgMXdlVuWicoadUGgJ2giQe2nWinlriljE4q+ljRQEOYrAJY5NOp2696AuN8EvLhlvsbQUCPDRWzKD7THcie1VfK/FBb8cM0C7aZPjoV92oitYbHQnI2rHk5jmP4k9rDXsK5DgXiUb2vxCzGNhJ1+PpRFFq1wkuoWLtog6/mZhoQsfmGtNca5IQ4G7iVZluLLZBGTKuh+O+s1R8p37t0+Aoz5UYoJEDMfMdT3YVJzqHG4lV+FtJ7FXLjg/CglsNhyGutADOfJBILaL0gR8ahcc4X4CP4UpeIm8LZ/CIJI2P5ZzMB76j/ebuBxJssA9qxdAcJJHfKGO0THTarXhSpjnxNwubByjyaNKi20kExrmXXf847asVa7EmGStJ/ST+AcdGIucOsW2ym3aueLp+ZsoCr6jKpPxp3j/ABAJiHD5igbKr5fIYUFgrdSNZ9ZoLt4R8FcsYgsNCjQOx3+BEii7m1zc4RbFtQQ91MgDajxGbIQOhaP1oEDYqI66lQqxojqUv2Y47wbl3IA+dFkMxAGSei6yQYnpVfyjcFvFggBgoYOrRDBgQROo379qJOFcvjhpF3EItxXENBMpHm6jUEAjTeaHeSsPba+7sSMtljCndgRlBnTrT1eorxE4CBh2Yfcf5hVsAblsEAXDaZDuMyuAOwiA3uoU5Cv5L5gAjJlbNGmxB19QPrVfzOrWGuWm0ts/iqubNuIEtAkgelQuW+JvauMyqzrCh8swgJ1Yx09K3CfDvMd8tPtDQgrhr2Nt3MjZ3uC2VBTVjmBnYnbpVZwBLhs4z7zaZCbXiW8ylVYAMGAEbCUPxqR+1MHe4W9kMVvlNVhoa5nkHsVImpv2j57mBwxRhFyQ0FgYKKSAfZ1Ejrp2plRrBIu4TlUpSkivn+/zglwzgwxDJaW4QsZnO8Ej0G2n0pbY25btNhDBFu4mrDTKrtcOn+oVc8ucxi7ddcWRb8uZMi5fxBlVp0MlkHXrQrx28Ev3jbMq1xiskkwWOWZ6xFZbBIbiJkZCoZRRhZ9p95rjWVUKVRC2YGSJOgnoIAMe6q7lPjjNjluXG8oslZJ2CAHf5/Ordby3+E4cImW410WgdNSTDZjEkbHvpVBzRymcC6BbhdWU6xGuxABJPXf1rK6sNBEORWU+apuQ+Zcdc++fegAoLTbidViNZ6kTS+EY1r+NUgSxQAajXw1HQ6HRakc58Dixh2S6rKysZykaAJBbUwfMRA00qhs4S5bRMQjQ6MGED8uU6GaRh8Olou/ma03reaD/AOolw7G01q4zqQSViPMMwG0TqNKp+JcU8fEhshTMV0b8wjSlcC5hX7tf8QQwbNBJObMfL66RHypvhthsVca74qqVgjQ+aP0riVQrWRUs+O3tN7syJw3hRxFq7c8RUCEBgZkDIzAiN5ysPQ0MY0EWxMab/wB+8miC1bv2beYo6JdAAYjQ9voT86o8WfMR0GX+NdoVeRIOWAoyx5L42+E8VhZa4rEEspIyRI10MzOgMUajitkWMebVxbi3MLaMqZghijAzrIzVC5BDvhr6ookNoT+8WWI9YjaeooEv4K7Ydrd0FWAiPhoNNxSLjOuyK95cZ/LQAG/b0N39u80Xjty5jcMcQlg2bItBBFxSWCiFZtBB7gdANazhcJ4QgNIbb4VpXJuPL8NdSyqyl7dvKkuSqBwAoBzNqNTtWbC2yhVcEMCRlIMyY07z0qmOtRBkcxsKQSYc8t8Sw37LvYW5cPiEXSq5oliVyACNZLExPQ0FYlCMojWdfhWmtgTcwOHtG0bT6Qzr/wBuATmgQZJ2+tAPHLN1LrC6xdyT5mJlthOtbG6kkcGUz4WVQ3ImhcOtXcZwq3atMC5BVhlAgW2EgkmNQRqBOtCVi0XxItXjGWFOusKNPjV99leOt2xdW7eS2Ha2ttX/AHnaQYPSAFn4UP8AEr5s8TuXrv4mS+0LEBkRioAB0iAQPWmQlSyrwZi+ylt/bogSw41y3fwBTEiMi3EZe4Mhlkddt6J+R7l2+2ILW3bOFAPdBIA1G0yZ9aTzxxPx+GWXQ6sbTOoloG8FtlAIFUOI5zuWz/0rZZSGYjXXcAHQR31oBQ6fFzGOXyiQvB3/ABH5wx4slrh+CuG3pnQoB5R5mGVYI1JEzNZHi1XQCBA109K0znS8j8Ls6eYmxl0On4ZZtZM6g7elAXBOAXsXdKWQDAGZ2MKs7Se5109KfHQHxyGQhj8Ah5zlhLv7Lt5mTOvh50RpgAQP83SR76yu0sGCZ3J+dajxrhGKuYZLNtFa6c05YAhWyt+YjLJ+NZzxHhz2HXP/AO4sqe4BIb1BB0IqeFg3W8fxCkEEGxDFeMte4W1hbcwD4t0uQQS8rlT9+RvqNe9BPCMYcNeDg7qVPoDH8QKM+UsXbGGvI5eS2VVtrmJzIdQZ0grr76BuIYYoQGIkGDFYKdbK0Zm0hMi9fiIecsJfxVvEMCvnZmYuTqWJYhRHckUKcAxT2nuHScjIwYe0CDHY6UX/AGX3bhW9btmWJUgMYVQQZIME5p6RBoRxuFbDX7lu6ZI3I6k6yPfNDGPjYGDLvjQiEHMWCQ2UUZmZAviOAoVcyggRJLHzanpHrVVj8XcTD2sNnnw2Zh20/wC3PxZ5FFnKHCzjLJIuBFdjl8oLjw4HXTU60G844A2LxshsxGgIG87VXw9WymL4rgOpuGH2jcfGJwmHVAfN5nlWAByiACeklvlQNyziDbvrPlVnVHPUKXEke6Jo9w/BWxVrD2C6rKB8+4CsNI6gkg79jQRzJwY4TEmyWzgiQ0RINHDRUo3M3iBTh0Njbf3lr9pWGzYgKrlsiQdIAYkzsT2HWh7l/GGybg0IZSddwQOnc9KI+HrbfB3nuMfGJMnUeboBrEH3frQhgSys4MjT56z8RpSUhGkDiKXdXDkizvt90IU4ZksriS+YuRmWNu2tTuLcQH3a2PYL6dYbLH8aIeV+DWMVZspByhc7ayA4MEBRBAOnUxFC/M3LAGIKF3RRtsTHoffO47VXw2fSNDbkcRvEYttSbAgX+MI+VeVnsYhcUbiMrWyTuptwJOskHTeY2oL+0VSMff8AKBlImDMyoMn11o88dsRb8JLzotu2swozOxBGUnXSBtpM0E8z4e4b/wCK4LXwYI6QFBn6VzYjqdi3Mt4lQuFQvBjnLljEYvC/d7CAi1e+8SJzFthqDAHlq5+1XiVtnslBGW20zPml9NT2AP1q5+zqx91wl/Kxc2zmytp00ggGATIIoL50sHxhmDqjIoXOIYganb1NUTsnnqc71pAB+uXHHOXLqYFLpvrcCrJTKF8MXPNowY5tY6VxeFYZ+GeIhIu+FMFtPEW6qOYI2IKnUwN4pfMPFrN/h1mzbADqLJKqST5Q4uaRoohT/qoHfEsqtbDGDqPjv84X5U+NQwOrmDMShBUUCB84l3y7g67fH/6os5AWblxJKl2TKFiPNmnfb8ulS2wtscLzNYyvkUhsq5jmIg541Wqvl7A38PiLT3bboudDJBymCDodjpSIqPYYfVDkbJjIZTfe0uObsLeHD85KBctkrDTPiajKI7BpJ2y1m0sCc/z91GHGeLtcsYVAxHh24MHqsoPpPzoewi571rsCx+U/0orhC7CDNlZzbTR/s3xKJYuobiCWlcw1gjcSROtZ9zNjGu4lnP5RKqY/MB+97jROgB3iD6T9Kh8e1V1kE7kjXc6R9ascBF7/ALEm2XUAK4l59jdyHvqASwAdY7Hytp/pSnuF4QPxXG3ChVrEQGIJzNMtB00UfCh7kXiq4e+SwGRsoaeio6udPcsVT8U4ibl17u1x2e4WBMyzE79N406CufyqbVOhc2lVBHEOrPN33jEWrRAt2GcS5OYyAQrRoqgmPKO+9VHPOFRbiIrBvKtwudCHYSQACYXKVEegNVHA8M16/btoJc3AFHrv8tKj8cvN4j5oD52DQZAIMQD2EQKv5SA6q6iHxDsmknk/L91DzkrBonD8U10ZvzCQoMDIPyk9ZJnaKzPxDmYMSSDEnr6zVtg+ab1uw1hT+Exkr74ke7Sq2xdDPmO2unvIrlxKQ28t4jIjLS9TV+V7ofg9xMjMAtyR7RAJMNGgrJmuny94E1pfCOK+FgMoI0w14FdYLXbwGoG+g+prPMfrlA6NBq4x6bM53za6HpNK+zW1YxFpheVbj2gFAuahVYsQV7Tsf8oqx5RsW7WHd7ZORr1xszaaKcs+7ymPSg77PuOtg7tyIIdQTmMCbfmXXufMPjVL+17qB1FxouZsyknKcxJOh21NSKm7l8eZVqxxNf4bxvD4m7ct2CLhQs5MeXK5TQEjU5y1Zz9oWNt3GVQCLmHuXkbSFIJGqnqJWkfZ1xIWcXmJ8rK6n/T5h9Voe4xjRdgQ2dpLktMlmmAIGUCT1NZUCU0GtmTQO4WfZbdKYsHLqyFV166Hb3A1T/aBgWXGXyEAGcGB0kSSfeTNPYTENbdXQwykEH3V7jeON57t0iC5JjtPT4CoeeS+qfYZP9OYkxkFjQUm+9Q3+6uvnLn7JbrriWtyAr2ySD1Kagg9DBNU/wBothzjsSWYHK0DpoFGg92tJ5Rx4t4uy5PlF0K3+VvK361G5gxpu3rrE/na4fqYrrVQG1T4g5CRp6hb9kttw9xc0AIum8lnUDqIgkn40O87YRmxF66GDL4jddYBgfptUjlLifhtd9UPzVgR9RTXGOJG4q2oUZEOqiC0mSWP7xrKaYmWyb4ls+vyr9ZO5C4kVxVsO0KLToI9AXAM+oMe+mPtGtTj7rZ5CquX3ZFP8f1qg4fiYZXG6sD74NSOPYzPdYzILAA+ggD6Ct9O4hCtgonvj2P+I9w7F2/u9y2Q+ZzbLGdAA8EqAJJynbeauftT4XYs+C1gZGyElAPLlBAzSToZO38tYXLttks2sSFVBnKBhBJa2TJIPuq445xBuIPbV7VsuPKsDfN0JJ0FdC+AfJWRWFd+0jiyrixnGw36943yFca0lso+rgvB2BI6943jTapfNuFK2hdGyuQAd2DGZPbUzHqa7ynw/wAK4bRGtpcmvpEiRvrXubGP3a6rnXxh9QD/AArlTHpe53ZsoOJUXob/AF2fwkPki9bfEOl46sFggwIDQ4j1U776UPcQfxXDk6IWKegbp7gABUfh+IIAYfmiD8dDS7l2XUbzMnvVVQBifWpyPktAL3F/l+sJMOHwwT8a0xuNblEaWIzaHbad6nfbMR4OHH76uxECDlACt9SulZ/h0AzDuWH1/rRTx/jzYlLJcHMniSxMyWyTv/iU/AigMJLA3Ac40soEifZDjVt374ckM4UKekDNI2OslY71Vc32bdvG3lSMoO3YnUj0M9Kr7PGrmGuXTaYo7keYRGWNIEbyZmocaNmktuSdSZ1mvQ8P/CS7F9W3UuGGTEEmhYTj9tuFDCvcVbq3rYTMJ8hcNJHsrrPpFWnPVyLVqwzpaPiMuaSwTIASFj/Mp6TWZcPIyqGGYayJjNB1E9JHWr7j/FnvWrDOZjxN+4FtDr7kX+zXE2He+xOZcxUFTwYOYp4UgU5wMdeoV/1FV1y/mE+v06VecA+7tcw9oXcrOji6zflVjsADGunftUxkCsCYy4y+wlxYuQu+wqrv3sy3if8AD9JqdigUzqSDlkSNjHWoHH8N4GFtuzLN9gco3VRrJ/vqKvkygCTXGxuhxzK2y2/vNNlvP8K87AEgMGEkBhsfUelJlJYs+SEYjSZYbLEjfvXOW2j0eJY4a+yMWRirAyCCQR7iNqYzp4ls3p8POufLvlnzRO5pOOxaDM1rUECPQx1mol+7JWnLgpAV0vUJOZuWmtYxbFj8UX4bDn21buRpp1I6a0nmyzh7d9bGHObwLYS5cmRcuZhmgbALEaUvl3nq7hbLWMguKQwRsxV7QYahTB0nWNIqn5ctWmdlutlAtOVMgS6iVBkHfXSudSb3lmAIpe5ObEECJ03iq69dhSTpDD60trw76xXuO27S4fD5GZrl0sbkxlAUgCBvvIn0PerO8iqk2R1HrV32qjG6SxYmASAPnV9ydzGmDVs9hLswVc6OpHTMZ8vuj40yuNOPxrteAJZTAXQCIjUCSek71EsZdcYagDuepV2mjN7zTVl/xQemn6ip3NKWrd+4tj/tmMkEtuBIk67zUfhtywqX2vwSLX4Yk6sSBoBuYoM1iHGCmQex/CEF62ykqwKsNwRBHwNR8afI3urnOHMC3cVcuWGBtsqGY65df4VT2+N5GBvDOmsqNJMGOu01yLja7n22b/UXhXxFCDqII42s7evEesaE9pNcuvLCOx+UVzFcSS8zXLdoWVbUWwZC6a6wPftXeG8Yt4d1uXbK3kKlSpO0x5hoZIHT6ivQ1ULnwmkFquTOEGGJ/wARp25/3HP+Bv4VHvYlM9y5ZEWmuSgOnlJ2jpUnFcTs2sPdDWWe+5/DaRlUdZ19/fpQ1bTad6uVuCO9NYq6dKfxfFbTublu34aFR5fUb7dajYPFAXLTXFzDMCV3ntp193Whq2mIANX9sMEIHDMKoO9/EN8mj+NN4DFZLtt/ZdT8mFN4bGWbmB8hyumJvEW/ZS4cwH0GvvpjCoHuIrGAWAJ9CdfpXueBo+Eo/wBV/P8AKcniLGcV7V+/rh9hwBi74/8A2OQfipP61Uc94geGoH/uXW+Sp/OkW8Wl29ee2Qym6wVh1Agb9dvjUDn7ia2ruC8RQUtm5mgTIbLqR3/rXiBtKgz0mUEneDOBML8qdZvxFHvNQsXiRlc2xAJJX0Bp5OLW7Wa5ct58yQo7Ez/GNfSqF6W5zBAW039sjLd2bpmapeIuwPhNQ+EYcvhWu5li2wDAnzeY9F6jXenMS+g16HT3VRHBG0gykcyDiMOWuWyFJDBQIG5AGg9dRpT2NwFyy7pdQo+7KdwOm1WWI4rfwLi3auWzKq2ZYYqWWBqdmA6etVFy8SpJMkmSSdT3Jr3/AOHs7JvWnr1P9vn9k78KhVrvuLtCFHof1pWJueWNY7dp3pXC8P4lq/cNxFNqPIT5mmNh89ajXWExO/0rx/EsnmNo4ucuRabbgytw7+f3/wAKjOgzGe5p+x+ce6kr+YmAd9/jXmHiNCdiM9v1Vv4UOcUEuB6AVeA+a36T9R/SqXFDM8jsKvlO0UczpuQg9DTOPbX4166Dlg1zELJ/vtUSdo0dtny/E07fO3upFvRY6k17FLmAI7CqfQi9z2bWkXTofnVxh8PbKYaV8zXCLnr/AHpVVj7Aa65UQuYgD0GlRuUK0I7ebzr/AH0pnEAZ/wBKcYar8aTcTMacmJO3H8g94ok5KI+8uT0t6UMFYAHrU7AY17LsygEkZddqQy+BwmQMZb4i0H4io0jxQT8INU/FLAFy6vRWuD5NA/Sm3xdwubgaHJmV01Onwpp3LTJ8xMk9yTJmtM7g3XqTPBxlMUnEMIE03kgEU4FJiDFYneSi8K/kb0mu4kgokidP4U1EBx3pzXIoBgimuCTrVyMMP760ri1ycp9f1BNRlMWCJ1GlKxS5kUTtH6VgamMZspKD4/SnHeMh9n+ApGFXSJnea7fAI9+3pWuYjaTuAtMqNWMEAamI7CrZ2jfQAkE9BG89qhcjYnwMdhiSILhJ/wA0gfUiiTHcTzYPioMebFFB/qMf/wAmuzH/ABN8QCabir4FXUsWrn5CDvKXFri57a5SqhriyNyDtM7VM5/xrXLqK4AAt5hHXMRM69Iof4L5LpmNbbjT3VK5xuG5iN/yW0XfqBr+tcOo3OnbyveM2QcgB7VE4qfKBTi3Ys6HULv7tq9xBcwHzB9DVSdpzSNw2Jbtp/GpRIKOffUPCiC3w/jUix/22HvpkO0VhvImEEq3w/jU1D5B8KjYW0y6EfmgbjqYoktcr3Fs3muOieBqw3JJEgCNNe9e3h8fhTGNTdfnO3CtjaDNg/it60+7fn/vYVHVYee9L6H1mvHyOGZiPUzkbcyKhgyAa6pnXpTgn2T9a7J9k/WuS40mPjVBAknL1APbfWopIZ+qjYkjbvoK5J9k/I1wE+yfrTFyZqiXMDYntXQJaCSB3ienala+ya7r7J+tLc0RmjYe6vGYAg0vX2TXtfZNHUZto9hcQFyTOjFv+MfrUe2ojWZ7RM/ypcn2TXQx9k0IbjbmYMbUtY1Os9v60rMfYNdk+wa1wRnXtTinvNKzH2a8Ce1aGNkHp1+ldUbU5mb2fpXMx9mtNPQuU/mz5u4y5Y+czXhlyiA2aTOogjpHUGvZj7NeDH2aE0QDvpXQe4/hSszezXsx9kUZpxWMERofjFLN0mJAEdq5mPs/Suhm7fStNGxmBJEV5C22kf3pTmc9vpXsx7VppI4Zk8a0XOVQ6kntBmfmBRDxjiNm7YxgVlDNixdQRGcQBP6/2aFsx7V7Oe1KVs3KLkKqV9f8RVl8pmJJge4Tr8SK5xC5nuO3tGd64S3avSe1GJe1RDOSgSAKUL7ZQkaDrNKk9hXtewo2YKjKyGlRv3pYbcQQCekGP0pwsewrhJ9miGMFCdwzgMMwlQZIneOkxRPiOZEuYXE5x+NfZYRRooXaWO8a0K5j7Nek9qUi5VMrICB3GXBkV74U7J9muEn2aazJVP/Z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10" descr="data:image/jpeg;base64,/9j/4AAQSkZJRgABAQAAAQABAAD/2wCEAAkGBxQTEhUUExQWFhUXGBsaGBgYGRodHBkeGhwdHBsgHhoYHiggHBolHhwaITEhJSkrLi4uHx8zODMsNygtLiwBCgoKDg0OGxAQGywkICQ3LC0sLy0sLDQsLCwsMiwsLSwsNCwsLCwsLywsLCwsLCwsLCwsNCwsLCwsLCwsLCwsLP/AABEIAKABIAMBIgACEQEDEQH/xAAbAAABBQEBAAAAAAAAAAAAAAAGAgMEBQcBAP/EAEIQAAIBAgQEAwUFBgUDBAMAAAECEQADBBIhMQUGQVETImFScYGRoQcUIzKxFULB0eHwYnKCkqIkM5MWQ1TxU2PC/8QAGgEAAwEBAQEAAAAAAAAAAAAAAQIDAAQFBv/EADQRAAICAQQABAIIBQUAAAAAAAECABEDEiExQQQTUWEioUJxgZGxweHwBTJi0fEGFCMzUv/aAAwDAQACEQMRAD8Ak8atZcThnncuh/1CR+lEC29N6qObBFpbnsXEb5Nr9DV3Z2rilZExuFz22X2lI+Yil8sXM+FsMdzbWfeBB/SpNQeUtLLJ7F24vwDEj6EUVgMrObML+Z1zZwygFSZiNdqFct2SZuSdzLSfj1o940v5/ek/I1VIlN5Wo3cXTcGh4/tXfm1eZLx38U9dc246++iW3ircxnHbfT57VOVKcYQO4dMDw2I9q983rv8A1HtXvm9GapTgt1QJUNQGt276iFN0D0zD9K8fvPtX/m9Hot0oJTihDM9NvETM3p2nzz868fvXe/8AN60TJXclOHA6msTNrlvFGQTfIPfOf1pPh4vocR/zrTClcyU4zV0JtQmYvbxh64j/AJ1y1ZxizH3gZt4z6+/vWnla94dP/uP6RNYmWHD4zvif+dJbC4s7i+f99aoRG532r3h0pz39EQhgOpln3XGdr/8AyrhwWLP7t/8A5VqirOo1Fe8OkOS+o3m+0yj9nYvbLfA9M1dXh+M9nEfN/wCdasbdcyUhMYZq6mVfs7F75L//ACrh4djPZv8Azb+dasbdJKUpFxh4ojoTKf2ZjPZv/Nv5179mY32b/wDub+daqUpJt0hS5QeNI+iJlJ4VjPYv/M/zpH7Gxn/47vz/AK1q5t0gpQ8sRx/EWH0RM95d4XfW8DdR8uVh5tpjSrwGcV/ksgf7j/Sr3FrCzVBw/W9fbsUX5Cf41F10zmz5jlbURUtbh0ql5gc+ER7RA+Zq3uGqLjhlrS92J/2j+tIJGTMIIFVHFyfEPuFXNkaVU8USXY+lYQrzCbjOPN201oogLqQv4qGT0Ajr74Fdw/HXtjK1sMVADFbikTHQxr8KmfZ7gfEu4hCtt8rKxJUQAQwB21bTRdhDGrTmfgQtibaWiSxgG3PaTofh7qJU6dQkmYiQ7ePJUN+CJ6HEJInvpUbgd50a8xFvK751/FX2QGHzWaoVa2ylfCUP1IUZTptTtuxnVLKW0zEHMAo9NzHv16RUvNo8RPOuXmJxviEiFgxEOrbT0Gp3+FRMWoC6kAHuQP1r2A4awYuVAVMy7dyIipmItLAzGNfKexFdeI6ks7SyfEJCwrkrltrmBYgkj8ONj1kj9an8PskLlJBgkaTAHQa9qS1osILKJEEidR/kOn1qwwdlQoC7DSrA9CWZdK3GMUcqMw3A0pvPkCrq7HeOk9T2E1Z3MOGUg9ah2MLBIdDmIy5l/eHqR19aqlVvImRcPdNxXZZAGqgjaN/Qg1a2RmUHuAai2MIQvhpmidWYfQCrZLUAAdKOSuppX4jCZiNY3B03BIOmu/lpl8CI1udesmTIPf0q0vYQMQT0/p/IUlsCuXLqBM6fKlBruEGVl3h+nmuaSWM/A9+kfrpS72BUsWDwTvtH5YE69NTPrUxsAh3nWfr092tdOBSSTJMj6TH60b94bld9wVR/3N4E9dmA1naD9K7+zwZGczBHXTcHSdp/QVNPDk/xdqXZwSBpAM0S3vNcgraVirBxoAuoGvXSfyk7z/Kmv2eogG4TH8YG0/3JqwHD0kaE5Yiddth7q4vD7Y6HSB8jpQsQXIFrAICPxJHlAE+x039PhrSbXD0gfizGk5hPm+O5j9anfs5P8UREd9o+UCl/s62f3dv6/wAzRv3muQcPhUDqRcBOUgKIjTfQH1Ej3VOyUu3glUggREj5x/IU46wNppGg5g3jp81wOMqsARrvOoqVZxV0kA24BjvrO8GIGX1qY+ALmWGQBswCmDPtEx8IpqzwQKwadQZ0AHWdPZ9Y3opWmjCwUcc9+k5xHEi0oYiZIHzqvTjqFsoB6dus9Jmr3FYNbgyuJEz8RUU8Fs6/hrrvp20/QmpOrn+UxO5UPx5MuYKTqR7vU66ClYTjK3LhRRtrOkbx3qxucDsGJtrp6CkHgVjMG8NZBkGBod6Qpl/9fKNYvaM8VbJaZu0dY696DcNxMWWughWJuMdHE76aR6VpmCwyu4DqHUz5WEgwCRM+tENrl3CFQThrBJAJJtrv8qLpZi3Mbbjc/uD/AHrVZj8YWuq5yBVBH5x1/wDqt7HLuEG2Gsf+Nf5Ur9g4X/41n/xr/Kk8qCzMOXiiga5P/IKYu3w8sIiI0M1vA4Fhf/jWf/Gv8qyv7RcMlvGMttVRcq6KABt2FA46j4zvL77JbYnEvBBfJue0n5yaO8RYV/zCe3xrOOU77WbwUGAwg9iAetEOL44xLZWgenp1rY3AWpFmEZ4hyultHZOpn3QNI7a61Ucj4Q3LjM2gy6/AnX03FW7cZZrRQgyZOaZn091O8vulvDugBzlGYt0JjpSlFLj2iCrkzHBfBYjTMFIHoSYoew1625IVlaN41inOeOYLWDs2Gu5mLWwERIliAJknQKAd/Wsw4zxG9gwgw10A3bYfNlkqv7gE6TBPTtV7OwnUlaSYe8q8dt4wXMlspkYaNBzBpIOmx0OlWz8RsJcW01xVdtl7yY+p+dZPyjjfFa4gWAFa4ACIzdT/AJux6RTpW9jS+MtlVFsWwAT5rhtnNI0rAnf2r5ymjUAR3fymyi3TipWV/wDrA5GF57s38oteWApLanNpCAFZir/lnmy0s2C7F1GYELKkHUwRsRMQabV67RSnQNmHAt0oW6AeE8TbDPibpt+Q5QozCbrZmIaeghhJ1Pyqr4Lxdf2k+LvlrY1SJLSWAhYAkqACRpQDiY4iJqQicsjNExImO8bxSxbrPb3GsOt/77JCG5AYoc5JDJGWM0eU6em1SOZuMDEPbbDMX8Fc2YTCsWHTqYER7x1o3N5e4F/v0hyywCToBqT2AqPgMXbvLmttIBg6EEHfUHXYg0LcX5he9Yf7qFdbqhFYHXM8ax2ExVQmPezdxVpXYK3g5GAImM2YSugJHqD2pWyAGMuEkb87VNI8OuFKDbnNLYfAG4IuXFcL5zsCSZaDOginrfPAW9lvpkTww0AEspKgmZiRqenamLgcxPLYkgQr8OuZKpOO8wLav2kF1FUwXkiIJGpPQZdqrsdz7bRPMuRrhy2QDmLZtATpAIkHtrW1i9M3lNp1dfsQsNukgDoQY0Pp7+1Z7yVzJZwuHZXLs2bO8CcnlEdfMSNTFQuX+Z8HhLty4cym7bUkKslyCTrH7/m3PzrBrNV9ftMUoE39XvNJF9C5thlzgSVnWnfDrPuIcxrhbxxLWs+zFFdSVDyszsW029RrV+3MpD2ilvPauqjli0GLhgZVggkddRRDbWZmxnVpXeEXh0ylxCzIGUssZlBErO0jcVRc1A3Li+GzE21YlUYyhnRiFPpAnsaoeW+I2UvPiDraYsUK6kG6SxzAdPKdp6UdW9VN5fw3cPjbrht0I4XmW5bRnxF+2VZQQSFUW2M6Dqy7b66VI4fxg27V1XugXSFNsOdSDuRO/uFbWJjhYWD7fOEht021ugDjHG7l27bRXabLKXy/mPiHymBGYgKRHrU7nfm5ktW2wbjMbrI8jzKQAVUq20k/HpRDXA2MrtC1rxtecCY6dxsR8qub3GvDsoQMzFggHeBqdPSh7jOIKWl8oLPA9AQMx26aUF8Q5quJdCtbkZgwBOWAwggQNZJ39K5c7MrUsQoxFjubDgOJ5/zQp6CdTO1WNZ1y9w22HNy+zCSCksQOwGXqdqL+MY/JbARvMeo6CjiclbMmDtvLUNWQ/aYf+tf/ACJ+lFGHxOVp1kGdzr74FCPO9zxMWzHfKgMegpmO0piazJ2Ds5wLinSJ0HeInpVimGcqXynQxIiAT3p3ki899PECJbVbzSs5tIUiDA21G1FthFUExMqunSTP86RUFSZXeAl626AFl0JgdNR/e9WfBePWg5sMy5nWApPmj3bxrvS+Zcfhgma4WVwzwQszHTTcaVl/GE8fD3r9ryySwlsrSrC37wc2gE7HWmPO0OPFZJuh+PtF/aFe8ZS1w+ex5LYB0CyJHqTANCWDd7160pVrkZFIUahBoB29NTVxheGk8KZ/GIUEt4cKVkGdzqD1inuROYLVuy2GZTnvXlyt0GgALE9F1gDv0rLdEDedRAVk1bChK3mvAtZuC/h1a1Zf8OVMZX/eUgGRPrvBipvJeNFqzeVgzIxgAEKB5IaCQdTK6dpq94txBcPaxNq7bLJigGS7oB5U0BTcAMSQZ6mh3kTF2g5t4kA2cjuBt5gFJ98hIg06C0mdtOU+n3cyDg+INefBWSqsLTJbVR1lxvvrr9BWj8UwRV79/wAPdApysAxygmQsZY1IpjmMpbOAxSWvIjhswXKIFssoJjckae6oXLXHzjFuWb8KreEAJJ8oBVhJ6mE98mgU1C5VG8p9BN+/v1Ocvtaxt1bTWhcy2iVU+YAkgNoewAg+pqhwfEguKtW7J0DhUY9YESW3Mkb+tSsXibfDeIXDanKbNwRB8udSBBO4mNRUbmHgd8WrbpbDLaQFyhEICoZZOm4PvrKoFH1is7WR2vz/AMSbx7hVz73b8L8QgG84gAKJAJgHbcjvVhy/xO2yY3LcXKEVw2UjVlfQAnXVN9NxVo/MVvFY0jDBRFkomZYDM1ySfdrPrFCA5TvDG/cxeUs4zNcggQJMlQZ0k6SN62kA00bWxXXjsWf0kThnHXw+EIVgt1LiZG6gQdR6Ag/Oi3iIe4lyxabxL1zw7ssV1A/OZAAA0WBE6mrG7ythbeIt57edIcS50Z/KZB3mAT8qewPGWxOIe3asErYOV765ZkkaBY/KQJk9hA1pKviOqlNmN9e9Sq5axVq8b2YJ4hX8TN0Ou5jT8p+Aod4VxdcRfK3lZVg5QreeZk5mbuJ06VcccsYe1w25etKxY3nUXSPMwNxl1bYqR1qq5S5eFyxcxRdgySFAKgRpmzE/CmIABPcQamZVHA329JF4BwLxMPiWa6qFCSy5JzHKWENOkkEainMTZGJsW2S2E+7SGIOpzBIgb6FWPxqy5ewtu5cxaBrq27gjQgsQC0Ekjffp1p3lVLYsYy2WYlHuKGBjy+C7Bo1iSneqEdLz3IgULf8Al3qQMFh7Z4S7lBmVyC+mYywGh3I1GlDFjhr3QWBgZlQadTJn0UDr8KNeK8tXBYs2cKZFxsxBMCSonX2TA091XWPwYZLaXUyMLZXQ/lKkRqP3Z19fSpO1L8Hc6sXh9b1k2oUPc0e4LYTg93FW7ttSgcwskwsWiGkddZHurlzidzCKEygMVBtHMDkjQkDURsY99FH2doLpuXbZChPw4kkvrOY9F6kb7n3VnuHt+JiWW8xIDOCS3XMdj2kzWx2B8XUGfTqGjva5ecr8LuW2xDXbVwFrQuTMEhsxzbyTINNcN4Kh4a2JF1gSwLAEKhUHLBI1U+b+lEHMnDcTdtJcDqFTD+cQVL6yYI0OwMdNe9e5TxaXcL91ZQBLi4RGYq4lCJ6zmE76CqfR1EyQHxjHV819sGudrBL2bQtwyhvKsECcoP5RBnLv6etTuUsS/wB0a4xBW1dXNJJbyFCIHcBhA61Gs4G4XZwcwQFYBzEQT0mcsdvpTWD4BdOGxJFxcphysHzdSJOg6TPYVrUbH7I3lZbL1zd/dt98J7GDbEXcNiVIFo/hs5BObzMEMdjK69KpuNvdwd/FOrIykhWIEQAQdu41+tSeDY/JwqM/nDQBEbsYE+gBPyq4wd209qzi2TJda8SzHYFyRqW0ygnQxVGvkjcyagMAoO3O/rIfEAuFFlLOiMmYIxYqYgZlnqQxmPSofDeHs9wEWwcssSxII/LGUnsF0HSSetU/FLt9cZZc2XVM8or+XRmgkEjQGZ2o641dIxaIyuZtSMkOT5irSADERoddjSaTVAfbPQPiMPlHCUWxW/fr+hkDF8VZcx8xW2wVpkESJWJM5do+NEHCMd4loOI7GstxWJxV/Fst1D4rAC5bUETkX2Z6AE6a70X8AypbNs3BbuAyUYwcp1WR0BB313rkdDiOobzxci3bD14hU2L1j6Cg/mO6RiCP8u9XowsHxS3iKBoE3ad/cKG+Nz941XL+XQmfrQx5i5oiDCCG3hdyDfy4dpJHnJ3j90U9zBjAxQI5aFMqMxPQKY7bgUHcL5pXD2WUqWbU7bSoC+bpqDS+ZOaxav2blpw6FCxIIOkqyDTaSp31rKjM2/E7MA0/8h5HA+UVxLjKYwJh7QOaxHiXifKxaEYAAEtrrJj8poW4DZDtdtGbkOy2tpOYnZSdCcszsOtUPCbN93Ishicvny9vWjflzhrjBXfwGDLLO0ZWXQlSGiYgHWRtV2QKtVf4w+HtiOqs78Sr4bxVBw9rBQElmE6dWVu2ugYT60hOEWlwhxKxnRs4AJjy65Y6ExVbc4LfW2XZMmUKSOsMJWAOhGtS8Dx+4uDOEAGVi+ZupVyhy/ND/uirVq/l2qQUlP8AsF2NoT854IX7uEwqXBmuO2ZguijIhmP9TaT+7VJzlyumANvLcLrckajYqB9asOCcst90HEDcb8Ns4UE5its6iekxFc+1DHWMVetNaullRWG86s5gxAH5VE+8UFWjSymQ2pZ/5jVfVOpxUYy1h8LccrbtqzuwEmVUKgA9FB/3VBHDr3D8Zh7ly2yp4ylc0CQCs7dppHBsDewxs425amwG6keYEEdDPWdulFX2tWc74dFykIGfMp7wqiOx1NVAZnscf2iaVGI3yN/vlhxXg2GxiYq/cMXLZa2jltEFkdfjNDvLnFWucOxIDIMoQAESWLrAG8fuxrtTnIGMsmbF7VnxNsqDqSSGG5G2YLVhztbP31gghXs22crqGgtBIXQAa++aXJtd7gzq8Dh8/IqBgvRP2X+W3vKuxwuzg3wN9VuMr5TczTtKk77aTp6U5w3jwfiNm8UyfulgdW8pHaNTHTrRly1iFxGGY3Qrsgyx0WBIgDSY/hWS3L4FzMuwIK/rvTYKb4WEbxuAYjanZTRH37j7t9obX+bgMXdlVuWicoadUGgJ2giQe2nWinlriljE4q+ljRQEOYrAJY5NOp2696AuN8EvLhlvsbQUCPDRWzKD7THcie1VfK/FBb8cM0C7aZPjoV92oitYbHQnI2rHk5jmP4k9rDXsK5DgXiUb2vxCzGNhJ1+PpRFFq1wkuoWLtog6/mZhoQsfmGtNca5IQ4G7iVZluLLZBGTKuh+O+s1R8p37t0+Aoz5UYoJEDMfMdT3YVJzqHG4lV+FtJ7FXLjg/CglsNhyGutADOfJBILaL0gR8ahcc4X4CP4UpeIm8LZ/CIJI2P5ZzMB76j/ebuBxJssA9qxdAcJJHfKGO0THTarXhSpjnxNwubByjyaNKi20kExrmXXf847asVa7EmGStJ/ST+AcdGIucOsW2ym3aueLp+ZsoCr6jKpPxp3j/ABAJiHD5igbKr5fIYUFgrdSNZ9ZoLt4R8FcsYgsNCjQOx3+BEii7m1zc4RbFtQQ91MgDajxGbIQOhaP1oEDYqI66lQqxojqUv2Y47wbl3IA+dFkMxAGSei6yQYnpVfyjcFvFggBgoYOrRDBgQROo379qJOFcvjhpF3EItxXENBMpHm6jUEAjTeaHeSsPba+7sSMtljCndgRlBnTrT1eorxE4CBh2Yfcf5hVsAblsEAXDaZDuMyuAOwiA3uoU5Cv5L5gAjJlbNGmxB19QPrVfzOrWGuWm0ts/iqubNuIEtAkgelQuW+JvauMyqzrCh8swgJ1Yx09K3CfDvMd8tPtDQgrhr2Nt3MjZ3uC2VBTVjmBnYnbpVZwBLhs4z7zaZCbXiW8ylVYAMGAEbCUPxqR+1MHe4W9kMVvlNVhoa5nkHsVImpv2j57mBwxRhFyQ0FgYKKSAfZ1Ejrp2plRrBIu4TlUpSkivn+/zglwzgwxDJaW4QsZnO8Ej0G2n0pbY25btNhDBFu4mrDTKrtcOn+oVc8ucxi7ddcWRb8uZMi5fxBlVp0MlkHXrQrx28Ev3jbMq1xiskkwWOWZ6xFZbBIbiJkZCoZRRhZ9p95rjWVUKVRC2YGSJOgnoIAMe6q7lPjjNjluXG8oslZJ2CAHf5/Ordby3+E4cImW410WgdNSTDZjEkbHvpVBzRymcC6BbhdWU6xGuxABJPXf1rK6sNBEORWU+apuQ+Zcdc++fegAoLTbidViNZ6kTS+EY1r+NUgSxQAajXw1HQ6HRakc58Dixh2S6rKysZykaAJBbUwfMRA00qhs4S5bRMQjQ6MGED8uU6GaRh8Olou/ma03reaD/AOolw7G01q4zqQSViPMMwG0TqNKp+JcU8fEhshTMV0b8wjSlcC5hX7tf8QQwbNBJObMfL66RHypvhthsVca74qqVgjQ+aP0riVQrWRUs+O3tN7syJw3hRxFq7c8RUCEBgZkDIzAiN5ysPQ0MY0EWxMab/wB+8miC1bv2beYo6JdAAYjQ9voT86o8WfMR0GX+NdoVeRIOWAoyx5L42+E8VhZa4rEEspIyRI10MzOgMUajitkWMebVxbi3MLaMqZghijAzrIzVC5BDvhr6ookNoT+8WWI9YjaeooEv4K7Ydrd0FWAiPhoNNxSLjOuyK95cZ/LQAG/b0N39u80Xjty5jcMcQlg2bItBBFxSWCiFZtBB7gdANazhcJ4QgNIbb4VpXJuPL8NdSyqyl7dvKkuSqBwAoBzNqNTtWbC2yhVcEMCRlIMyY07z0qmOtRBkcxsKQSYc8t8Sw37LvYW5cPiEXSq5oliVyACNZLExPQ0FYlCMojWdfhWmtgTcwOHtG0bT6Qzr/wBuATmgQZJ2+tAPHLN1LrC6xdyT5mJlthOtbG6kkcGUz4WVQ3ImhcOtXcZwq3atMC5BVhlAgW2EgkmNQRqBOtCVi0XxItXjGWFOusKNPjV99leOt2xdW7eS2Ha2ttX/AHnaQYPSAFn4UP8AEr5s8TuXrv4mS+0LEBkRioAB0iAQPWmQlSyrwZi+ylt/bogSw41y3fwBTEiMi3EZe4Mhlkddt6J+R7l2+2ILW3bOFAPdBIA1G0yZ9aTzxxPx+GWXQ6sbTOoloG8FtlAIFUOI5zuWz/0rZZSGYjXXcAHQR31oBQ6fFzGOXyiQvB3/ABH5wx4slrh+CuG3pnQoB5R5mGVYI1JEzNZHi1XQCBA109K0znS8j8Ls6eYmxl0On4ZZtZM6g7elAXBOAXsXdKWQDAGZ2MKs7Se5109KfHQHxyGQhj8Ah5zlhLv7Lt5mTOvh50RpgAQP83SR76yu0sGCZ3J+dajxrhGKuYZLNtFa6c05YAhWyt+YjLJ+NZzxHhz2HXP/AO4sqe4BIb1BB0IqeFg3W8fxCkEEGxDFeMte4W1hbcwD4t0uQQS8rlT9+RvqNe9BPCMYcNeDg7qVPoDH8QKM+UsXbGGvI5eS2VVtrmJzIdQZ0grr76BuIYYoQGIkGDFYKdbK0Zm0hMi9fiIecsJfxVvEMCvnZmYuTqWJYhRHckUKcAxT2nuHScjIwYe0CDHY6UX/AGX3bhW9btmWJUgMYVQQZIME5p6RBoRxuFbDX7lu6ZI3I6k6yPfNDGPjYGDLvjQiEHMWCQ2UUZmZAviOAoVcyggRJLHzanpHrVVj8XcTD2sNnnw2Zh20/wC3PxZ5FFnKHCzjLJIuBFdjl8oLjw4HXTU60G844A2LxshsxGgIG87VXw9WymL4rgOpuGH2jcfGJwmHVAfN5nlWAByiACeklvlQNyziDbvrPlVnVHPUKXEke6Jo9w/BWxVrD2C6rKB8+4CsNI6gkg79jQRzJwY4TEmyWzgiQ0RINHDRUo3M3iBTh0Njbf3lr9pWGzYgKrlsiQdIAYkzsT2HWh7l/GGybg0IZSddwQOnc9KI+HrbfB3nuMfGJMnUeboBrEH3frQhgSys4MjT56z8RpSUhGkDiKXdXDkizvt90IU4ZksriS+YuRmWNu2tTuLcQH3a2PYL6dYbLH8aIeV+DWMVZspByhc7ayA4MEBRBAOnUxFC/M3LAGIKF3RRtsTHoffO47VXw2fSNDbkcRvEYttSbAgX+MI+VeVnsYhcUbiMrWyTuptwJOskHTeY2oL+0VSMff8AKBlImDMyoMn11o88dsRb8JLzotu2swozOxBGUnXSBtpM0E8z4e4b/wCK4LXwYI6QFBn6VzYjqdi3Mt4lQuFQvBjnLljEYvC/d7CAi1e+8SJzFthqDAHlq5+1XiVtnslBGW20zPml9NT2AP1q5+zqx91wl/Kxc2zmytp00ggGATIIoL50sHxhmDqjIoXOIYganb1NUTsnnqc71pAB+uXHHOXLqYFLpvrcCrJTKF8MXPNowY5tY6VxeFYZ+GeIhIu+FMFtPEW6qOYI2IKnUwN4pfMPFrN/h1mzbADqLJKqST5Q4uaRoohT/qoHfEsqtbDGDqPjv84X5U+NQwOrmDMShBUUCB84l3y7g67fH/6os5AWblxJKl2TKFiPNmnfb8ulS2wtscLzNYyvkUhsq5jmIg541Wqvl7A38PiLT3bboudDJBymCDodjpSIqPYYfVDkbJjIZTfe0uObsLeHD85KBctkrDTPiajKI7BpJ2y1m0sCc/z91GHGeLtcsYVAxHh24MHqsoPpPzoewi571rsCx+U/0orhC7CDNlZzbTR/s3xKJYuobiCWlcw1gjcSROtZ9zNjGu4lnP5RKqY/MB+97jROgB3iD6T9Kh8e1V1kE7kjXc6R9ascBF7/ALEm2XUAK4l59jdyHvqASwAdY7Hytp/pSnuF4QPxXG3ChVrEQGIJzNMtB00UfCh7kXiq4e+SwGRsoaeio6udPcsVT8U4ibl17u1x2e4WBMyzE79N406CufyqbVOhc2lVBHEOrPN33jEWrRAt2GcS5OYyAQrRoqgmPKO+9VHPOFRbiIrBvKtwudCHYSQACYXKVEegNVHA8M16/btoJc3AFHrv8tKj8cvN4j5oD52DQZAIMQD2EQKv5SA6q6iHxDsmknk/L91DzkrBonD8U10ZvzCQoMDIPyk9ZJnaKzPxDmYMSSDEnr6zVtg+ab1uw1hT+Exkr74ke7Sq2xdDPmO2unvIrlxKQ28t4jIjLS9TV+V7ofg9xMjMAtyR7RAJMNGgrJmuny94E1pfCOK+FgMoI0w14FdYLXbwGoG+g+prPMfrlA6NBq4x6bM53za6HpNK+zW1YxFpheVbj2gFAuahVYsQV7Tsf8oqx5RsW7WHd7ZORr1xszaaKcs+7ymPSg77PuOtg7tyIIdQTmMCbfmXXufMPjVL+17qB1FxouZsyknKcxJOh21NSKm7l8eZVqxxNf4bxvD4m7ct2CLhQs5MeXK5TQEjU5y1Zz9oWNt3GVQCLmHuXkbSFIJGqnqJWkfZ1xIWcXmJ8rK6n/T5h9Voe4xjRdgQ2dpLktMlmmAIGUCT1NZUCU0GtmTQO4WfZbdKYsHLqyFV166Hb3A1T/aBgWXGXyEAGcGB0kSSfeTNPYTENbdXQwykEH3V7jeON57t0iC5JjtPT4CoeeS+qfYZP9OYkxkFjQUm+9Q3+6uvnLn7JbrriWtyAr2ySD1Kagg9DBNU/wBothzjsSWYHK0DpoFGg92tJ5Rx4t4uy5PlF0K3+VvK361G5gxpu3rrE/na4fqYrrVQG1T4g5CRp6hb9kttw9xc0AIum8lnUDqIgkn40O87YRmxF66GDL4jddYBgfptUjlLifhtd9UPzVgR9RTXGOJG4q2oUZEOqiC0mSWP7xrKaYmWyb4ls+vyr9ZO5C4kVxVsO0KLToI9AXAM+oMe+mPtGtTj7rZ5CquX3ZFP8f1qg4fiYZXG6sD74NSOPYzPdYzILAA+ggD6Ct9O4hCtgonvj2P+I9w7F2/u9y2Q+ZzbLGdAA8EqAJJynbeauftT4XYs+C1gZGyElAPLlBAzSToZO38tYXLttks2sSFVBnKBhBJa2TJIPuq445xBuIPbV7VsuPKsDfN0JJ0FdC+AfJWRWFd+0jiyrixnGw36943yFca0lso+rgvB2BI6943jTapfNuFK2hdGyuQAd2DGZPbUzHqa7ynw/wAK4bRGtpcmvpEiRvrXubGP3a6rnXxh9QD/AArlTHpe53ZsoOJUXob/AF2fwkPki9bfEOl46sFggwIDQ4j1U776UPcQfxXDk6IWKegbp7gABUfh+IIAYfmiD8dDS7l2XUbzMnvVVQBifWpyPktAL3F/l+sJMOHwwT8a0xuNblEaWIzaHbad6nfbMR4OHH76uxECDlACt9SulZ/h0AzDuWH1/rRTx/jzYlLJcHMniSxMyWyTv/iU/AigMJLA3Ac40soEifZDjVt374ckM4UKekDNI2OslY71Vc32bdvG3lSMoO3YnUj0M9Kr7PGrmGuXTaYo7keYRGWNIEbyZmocaNmktuSdSZ1mvQ8P/CS7F9W3UuGGTEEmhYTj9tuFDCvcVbq3rYTMJ8hcNJHsrrPpFWnPVyLVqwzpaPiMuaSwTIASFj/Mp6TWZcPIyqGGYayJjNB1E9JHWr7j/FnvWrDOZjxN+4FtDr7kX+zXE2He+xOZcxUFTwYOYp4UgU5wMdeoV/1FV1y/mE+v06VecA+7tcw9oXcrOji6zflVjsADGunftUxkCsCYy4y+wlxYuQu+wqrv3sy3if8AD9JqdigUzqSDlkSNjHWoHH8N4GFtuzLN9gco3VRrJ/vqKvkygCTXGxuhxzK2y2/vNNlvP8K87AEgMGEkBhsfUelJlJYs+SEYjSZYbLEjfvXOW2j0eJY4a+yMWRirAyCCQR7iNqYzp4ls3p8POufLvlnzRO5pOOxaDM1rUECPQx1mol+7JWnLgpAV0vUJOZuWmtYxbFj8UX4bDn21buRpp1I6a0nmyzh7d9bGHObwLYS5cmRcuZhmgbALEaUvl3nq7hbLWMguKQwRsxV7QYahTB0nWNIqn5ctWmdlutlAtOVMgS6iVBkHfXSudSb3lmAIpe5ObEECJ03iq69dhSTpDD60trw76xXuO27S4fD5GZrl0sbkxlAUgCBvvIn0PerO8iqk2R1HrV32qjG6SxYmASAPnV9ydzGmDVs9hLswVc6OpHTMZ8vuj40yuNOPxrteAJZTAXQCIjUCSek71EsZdcYagDuepV2mjN7zTVl/xQemn6ip3NKWrd+4tj/tmMkEtuBIk67zUfhtywqX2vwSLX4Yk6sSBoBuYoM1iHGCmQex/CEF62ykqwKsNwRBHwNR8afI3urnOHMC3cVcuWGBtsqGY65df4VT2+N5GBvDOmsqNJMGOu01yLja7n22b/UXhXxFCDqII42s7evEesaE9pNcuvLCOx+UVzFcSS8zXLdoWVbUWwZC6a6wPftXeG8Yt4d1uXbK3kKlSpO0x5hoZIHT6ivQ1ULnwmkFquTOEGGJ/wARp25/3HP+Bv4VHvYlM9y5ZEWmuSgOnlJ2jpUnFcTs2sPdDWWe+5/DaRlUdZ19/fpQ1bTad6uVuCO9NYq6dKfxfFbTublu34aFR5fUb7dajYPFAXLTXFzDMCV3ntp193Whq2mIANX9sMEIHDMKoO9/EN8mj+NN4DFZLtt/ZdT8mFN4bGWbmB8hyumJvEW/ZS4cwH0GvvpjCoHuIrGAWAJ9CdfpXueBo+Eo/wBV/P8AKcniLGcV7V+/rh9hwBi74/8A2OQfipP61Uc94geGoH/uXW+Sp/OkW8Wl29ee2Qym6wVh1Agb9dvjUDn7ia2ruC8RQUtm5mgTIbLqR3/rXiBtKgz0mUEneDOBML8qdZvxFHvNQsXiRlc2xAJJX0Bp5OLW7Wa5ct58yQo7Ez/GNfSqF6W5zBAW039sjLd2bpmapeIuwPhNQ+EYcvhWu5li2wDAnzeY9F6jXenMS+g16HT3VRHBG0gykcyDiMOWuWyFJDBQIG5AGg9dRpT2NwFyy7pdQo+7KdwOm1WWI4rfwLi3auWzKq2ZYYqWWBqdmA6etVFy8SpJMkmSSdT3Jr3/AOHs7JvWnr1P9vn9k78KhVrvuLtCFHof1pWJueWNY7dp3pXC8P4lq/cNxFNqPIT5mmNh89ajXWExO/0rx/EsnmNo4ucuRabbgytw7+f3/wAKjOgzGe5p+x+ce6kr+YmAd9/jXmHiNCdiM9v1Vv4UOcUEuB6AVeA+a36T9R/SqXFDM8jsKvlO0UczpuQg9DTOPbX4166Dlg1zELJ/vtUSdo0dtny/E07fO3upFvRY6k17FLmAI7CqfQi9z2bWkXTofnVxh8PbKYaV8zXCLnr/AHpVVj7Aa65UQuYgD0GlRuUK0I7ebzr/AH0pnEAZ/wBKcYar8aTcTMacmJO3H8g94ok5KI+8uT0t6UMFYAHrU7AY17LsygEkZddqQy+BwmQMZb4i0H4io0jxQT8INU/FLAFy6vRWuD5NA/Sm3xdwubgaHJmV01Onwpp3LTJ8xMk9yTJmtM7g3XqTPBxlMUnEMIE03kgEU4FJiDFYneSi8K/kb0mu4kgokidP4U1EBx3pzXIoBgimuCTrVyMMP760ri1ycp9f1BNRlMWCJ1GlKxS5kUTtH6VgamMZspKD4/SnHeMh9n+ApGFXSJnea7fAI9+3pWuYjaTuAtMqNWMEAamI7CrZ2jfQAkE9BG89qhcjYnwMdhiSILhJ/wA0gfUiiTHcTzYPioMebFFB/qMf/wAmuzH/ABN8QCabir4FXUsWrn5CDvKXFri57a5SqhriyNyDtM7VM5/xrXLqK4AAt5hHXMRM69Iof4L5LpmNbbjT3VK5xuG5iN/yW0XfqBr+tcOo3OnbyveM2QcgB7VE4qfKBTi3Ys6HULv7tq9xBcwHzB9DVSdpzSNw2Jbtp/GpRIKOffUPCiC3w/jUix/22HvpkO0VhvImEEq3w/jU1D5B8KjYW0y6EfmgbjqYoktcr3Fs3muOieBqw3JJEgCNNe9e3h8fhTGNTdfnO3CtjaDNg/it60+7fn/vYVHVYee9L6H1mvHyOGZiPUzkbcyKhgyAa6pnXpTgn2T9a7J9k/WuS40mPjVBAknL1APbfWopIZ+qjYkjbvoK5J9k/I1wE+yfrTFyZqiXMDYntXQJaCSB3ienala+ya7r7J+tLc0RmjYe6vGYAg0vX2TXtfZNHUZto9hcQFyTOjFv+MfrUe2ojWZ7RM/ypcn2TXQx9k0IbjbmYMbUtY1Os9v60rMfYNdk+wa1wRnXtTinvNKzH2a8Ce1aGNkHp1+ldUbU5mb2fpXMx9mtNPQuU/mz5u4y5Y+czXhlyiA2aTOogjpHUGvZj7NeDH2aE0QDvpXQe4/hSszezXsx9kUZpxWMERofjFLN0mJAEdq5mPs/Suhm7fStNGxmBJEV5C22kf3pTmc9vpXsx7VppI4Zk8a0XOVQ6kntBmfmBRDxjiNm7YxgVlDNixdQRGcQBP6/2aFsx7V7Oe1KVs3KLkKqV9f8RVl8pmJJge4Tr8SK5xC5nuO3tGd64S3avSe1GJe1RDOSgSAKUL7ZQkaDrNKk9hXtewo2YKjKyGlRv3pYbcQQCekGP0pwsewrhJ9miGMFCdwzgMMwlQZIneOkxRPiOZEuYXE5x+NfZYRRooXaWO8a0K5j7Nek9qUi5VMrICB3GXBkV74U7J9muEn2aazJVP/Z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4" name="Picture 12" descr="http://thenews.kz/static/news/0/5/05qaFqq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781" y="1571613"/>
            <a:ext cx="3671937" cy="21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78619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dirty="0" smtClean="0">
              <a:solidFill>
                <a:srgbClr val="339933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dirty="0" smtClean="0">
              <a:solidFill>
                <a:srgbClr val="339933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dirty="0" smtClean="0">
              <a:solidFill>
                <a:srgbClr val="339933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6331191-49B2-42AC-A7E5-FA63ED03BC2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723187" cy="990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Концепция по переходу Республики Казахстан к </a:t>
            </a:r>
            <a:b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«Зеленой экономике»</a:t>
            </a:r>
            <a:endParaRPr lang="ru-RU" sz="2400" b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0" y="0"/>
          <a:ext cx="939800" cy="981075"/>
        </p:xfrm>
        <a:graphic>
          <a:graphicData uri="http://schemas.openxmlformats.org/presentationml/2006/ole">
            <p:oleObj spid="_x0000_s13316" name="CorelDRAW" r:id="rId3" imgW="3176016" imgH="3319272" progId="">
              <p:embed/>
            </p:oleObj>
          </a:graphicData>
        </a:graphic>
      </p:graphicFrame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00063" y="1714500"/>
            <a:ext cx="7500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1"/>
                </a:solidFill>
                <a:latin typeface="Arial" charset="0"/>
                <a:cs typeface="Arial" charset="0"/>
              </a:rPr>
              <a:t> Указ Президента Республики Казахстан от 30 мая 2013 года № 577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2286000"/>
          <a:ext cx="8429625" cy="3905251"/>
        </p:xfrm>
        <a:graphic>
          <a:graphicData uri="http://schemas.openxmlformats.org/drawingml/2006/table">
            <a:tbl>
              <a:tblPr/>
              <a:tblGrid>
                <a:gridCol w="1760538"/>
                <a:gridCol w="2297112"/>
                <a:gridCol w="1501775"/>
                <a:gridCol w="1555750"/>
                <a:gridCol w="13144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C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Сектор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5C8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C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 цели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5C8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C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2020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5C8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C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2030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5C8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C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2050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5C8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Водные ресурсы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Упразднение дефицита водных ресурсов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национальном уровне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Обеспечить водой население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Обеспечить водой  сельское хозяйство (к 2040 г.)</a:t>
                      </a: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Решить раз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навсегда проблемы водоснабжения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</a:tr>
              <a:tr h="2222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Сельское хозяйство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Урожайность пшеницы (т/га)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Затраты воды на орошение (м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/т)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Энергоэффективность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Снижение энергоемкости ВВП от уровня 2008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                   (10% к 2015 г.)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</a:tr>
              <a:tr h="704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Электроэнергетика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Доля альтернативных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источников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выработке электроэнергии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Солнечных и ветряных: не менее 3%  к 2020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Доля газовых электростанций в выработке электроэнергии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Загрязнение воздуха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Выбросы оксидов серы и азота в окружающую среду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Европейский уровень выбросов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Утилизация отходов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Доля переработанных отходов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69977" marR="6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000375" y="150813"/>
            <a:ext cx="5686425" cy="563562"/>
          </a:xfrm>
        </p:spPr>
        <p:txBody>
          <a:bodyPr/>
          <a:lstStyle/>
          <a:p>
            <a:r>
              <a:rPr lang="ru-RU" smtClean="0"/>
              <a:t>         </a:t>
            </a:r>
            <a:r>
              <a:rPr lang="ru-RU" sz="2400" smtClean="0">
                <a:latin typeface="Arial" charset="0"/>
                <a:cs typeface="Arial" charset="0"/>
              </a:rPr>
              <a:t>                  </a:t>
            </a:r>
            <a:endParaRPr lang="ru-RU" sz="2400" smtClean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C35797-50A5-494F-BB0D-D36C712A12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1285852" y="109538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Arial" charset="0"/>
                <a:cs typeface="Arial" charset="0"/>
              </a:rPr>
              <a:t>Развитие возобновляемых источников энергии</a:t>
            </a:r>
          </a:p>
        </p:txBody>
      </p:sp>
      <p:sp>
        <p:nvSpPr>
          <p:cNvPr id="25605" name="Прямоугольник 11"/>
          <p:cNvSpPr>
            <a:spLocks noChangeArrowheads="1"/>
          </p:cNvSpPr>
          <p:nvPr/>
        </p:nvSpPr>
        <p:spPr bwMode="auto">
          <a:xfrm>
            <a:off x="1142977" y="547689"/>
            <a:ext cx="7786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200" b="1" dirty="0">
                <a:solidFill>
                  <a:srgbClr val="339933"/>
                </a:solidFill>
                <a:latin typeface="Arial" charset="0"/>
                <a:cs typeface="Arial" charset="0"/>
              </a:rPr>
              <a:t>ЗАДАЧА: Увеличение доли возобновляемых источников энергии в энергобалансе страны</a:t>
            </a:r>
            <a:r>
              <a:rPr lang="ru-RU" sz="12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.</a:t>
            </a:r>
            <a:endParaRPr lang="en-US" sz="1200" b="1" dirty="0">
              <a:solidFill>
                <a:srgbClr val="339933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sz="1200" b="1" dirty="0">
                <a:solidFill>
                  <a:srgbClr val="339933"/>
                </a:solidFill>
                <a:latin typeface="Arial" charset="0"/>
                <a:cs typeface="Arial" charset="0"/>
              </a:rPr>
              <a:t>ЦЕЛЬ: Достижение объема вырабатываемой электроэнергии  ВИЭ 1 млрд. кВтч </a:t>
            </a:r>
            <a:r>
              <a:rPr lang="en-US" sz="1200" b="1" dirty="0">
                <a:solidFill>
                  <a:srgbClr val="339933"/>
                </a:solidFill>
                <a:latin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339933"/>
                </a:solidFill>
                <a:latin typeface="Arial" charset="0"/>
                <a:cs typeface="Arial" charset="0"/>
              </a:rPr>
              <a:t>в 2014 году. </a:t>
            </a:r>
          </a:p>
          <a:p>
            <a:endParaRPr lang="ru-RU" sz="1200" b="1" dirty="0">
              <a:solidFill>
                <a:srgbClr val="339933"/>
              </a:solidFill>
              <a:latin typeface="Arial" charset="0"/>
              <a:cs typeface="Arial" charset="0"/>
            </a:endParaRPr>
          </a:p>
        </p:txBody>
      </p:sp>
      <p:sp>
        <p:nvSpPr>
          <p:cNvPr id="25606" name="Прямоугольник 20"/>
          <p:cNvSpPr>
            <a:spLocks noChangeArrowheads="1"/>
          </p:cNvSpPr>
          <p:nvPr/>
        </p:nvSpPr>
        <p:spPr bwMode="auto">
          <a:xfrm>
            <a:off x="7286625" y="1928813"/>
            <a:ext cx="17859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Солнечная крыша» на базе ЕНУ</a:t>
            </a:r>
          </a:p>
        </p:txBody>
      </p:sp>
      <p:graphicFrame>
        <p:nvGraphicFramePr>
          <p:cNvPr id="25607" name="Object 3"/>
          <p:cNvGraphicFramePr>
            <a:graphicFrameLocks/>
          </p:cNvGraphicFramePr>
          <p:nvPr/>
        </p:nvGraphicFramePr>
        <p:xfrm>
          <a:off x="76200" y="1714500"/>
          <a:ext cx="2566988" cy="1857375"/>
        </p:xfrm>
        <a:graphic>
          <a:graphicData uri="http://schemas.openxmlformats.org/presentationml/2006/ole">
            <p:oleObj spid="_x0000_s81922" name="Worksheet" r:id="rId3" imgW="4086177" imgH="4733747" progId="Excel.Sheet.8">
              <p:embed/>
            </p:oleObj>
          </a:graphicData>
        </a:graphic>
      </p:graphicFrame>
      <p:sp>
        <p:nvSpPr>
          <p:cNvPr id="25608" name="Прямоугольник 38"/>
          <p:cNvSpPr>
            <a:spLocks noChangeArrowheads="1"/>
          </p:cNvSpPr>
          <p:nvPr/>
        </p:nvSpPr>
        <p:spPr bwMode="auto">
          <a:xfrm>
            <a:off x="357188" y="1517650"/>
            <a:ext cx="19288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ru-RU" sz="10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Потенциал возобновляемых источников энергии</a:t>
            </a:r>
          </a:p>
          <a:p>
            <a:pPr rtl="1"/>
            <a:r>
              <a:rPr lang="ru-RU" sz="10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(млрд.кВтч)</a:t>
            </a:r>
            <a:endParaRPr lang="ru-RU" sz="1000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9" name="Прямоугольник 17"/>
          <p:cNvSpPr>
            <a:spLocks noChangeArrowheads="1"/>
          </p:cNvSpPr>
          <p:nvPr/>
        </p:nvSpPr>
        <p:spPr bwMode="auto">
          <a:xfrm>
            <a:off x="1404938" y="3571875"/>
            <a:ext cx="20955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План размещения объектов ВИЭ</a:t>
            </a:r>
          </a:p>
        </p:txBody>
      </p:sp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786188"/>
            <a:ext cx="4372010" cy="24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204"/>
          <p:cNvSpPr txBox="1">
            <a:spLocks noChangeArrowheads="1"/>
          </p:cNvSpPr>
          <p:nvPr/>
        </p:nvSpPr>
        <p:spPr bwMode="auto">
          <a:xfrm>
            <a:off x="4572000" y="4319151"/>
            <a:ext cx="1357322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700" dirty="0" smtClean="0">
                <a:solidFill>
                  <a:srgbClr val="000000"/>
                </a:solidFill>
              </a:rPr>
              <a:t>До 2020 г. планируется запуск малых ГЭС в </a:t>
            </a:r>
            <a:r>
              <a:rPr lang="ru-RU" sz="700" dirty="0" err="1" smtClean="0">
                <a:solidFill>
                  <a:srgbClr val="000000"/>
                </a:solidFill>
              </a:rPr>
              <a:t>Алматинской</a:t>
            </a:r>
            <a:r>
              <a:rPr lang="ru-RU" sz="700" dirty="0" smtClean="0">
                <a:solidFill>
                  <a:srgbClr val="000000"/>
                </a:solidFill>
              </a:rPr>
              <a:t>, ЮКО, ВКО и Жамбылской областях установленной мощностью свыше 200 МВт. 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4572000" y="4214372"/>
            <a:ext cx="1357322" cy="1077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anchor="ctr" anchorCtr="1">
            <a:spAutoFit/>
          </a:bodyPr>
          <a:lstStyle/>
          <a:p>
            <a:pPr>
              <a:defRPr/>
            </a:pPr>
            <a:r>
              <a:rPr lang="ru-RU" sz="700" dirty="0">
                <a:solidFill>
                  <a:schemeClr val="bg1"/>
                </a:solidFill>
              </a:rPr>
              <a:t>Малые Гидроэлектростанции</a:t>
            </a:r>
          </a:p>
        </p:txBody>
      </p:sp>
      <p:sp>
        <p:nvSpPr>
          <p:cNvPr id="44" name="Овал 43"/>
          <p:cNvSpPr/>
          <p:nvPr/>
        </p:nvSpPr>
        <p:spPr bwMode="auto">
          <a:xfrm>
            <a:off x="2532063" y="5072063"/>
            <a:ext cx="504825" cy="503237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3143250" y="4929188"/>
            <a:ext cx="503238" cy="503237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3925888" y="4425950"/>
            <a:ext cx="360362" cy="35877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2857500" y="4714884"/>
            <a:ext cx="1643062" cy="798505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flipV="1">
            <a:off x="4143375" y="4429132"/>
            <a:ext cx="357187" cy="111118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3429000" y="4572008"/>
            <a:ext cx="1071562" cy="64293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Прямоугольник 16"/>
          <p:cNvSpPr>
            <a:spLocks noChangeArrowheads="1"/>
          </p:cNvSpPr>
          <p:nvPr/>
        </p:nvSpPr>
        <p:spPr bwMode="auto">
          <a:xfrm>
            <a:off x="4714875" y="1528752"/>
            <a:ext cx="36258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Реализованные проекты в Республике Казахстан</a:t>
            </a:r>
            <a:r>
              <a:rPr lang="en-US" sz="10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с 2012 года по настоящее время</a:t>
            </a:r>
          </a:p>
        </p:txBody>
      </p:sp>
      <p:pic>
        <p:nvPicPr>
          <p:cNvPr id="25620" name="Picture 8" descr="DSC085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000250"/>
            <a:ext cx="157163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Прямоугольник 21"/>
          <p:cNvSpPr>
            <a:spLocks noChangeArrowheads="1"/>
          </p:cNvSpPr>
          <p:nvPr/>
        </p:nvSpPr>
        <p:spPr bwMode="auto">
          <a:xfrm>
            <a:off x="2428860" y="2714625"/>
            <a:ext cx="19288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  ВЭС в СКО, мощность: 1,5 МВт</a:t>
            </a:r>
          </a:p>
        </p:txBody>
      </p:sp>
      <p:pic>
        <p:nvPicPr>
          <p:cNvPr id="25622" name="Picture 2" descr="C:\Users\atrauov_rs\Desktop\СЭС\DSC026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35" y="2000250"/>
            <a:ext cx="164307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Прямоугольник 33"/>
          <p:cNvSpPr>
            <a:spLocks noChangeArrowheads="1"/>
          </p:cNvSpPr>
          <p:nvPr/>
        </p:nvSpPr>
        <p:spPr bwMode="auto">
          <a:xfrm>
            <a:off x="4143372" y="2713034"/>
            <a:ext cx="1928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50" b="1" dirty="0">
                <a:solidFill>
                  <a:srgbClr val="FFFF00"/>
                </a:solidFill>
                <a:latin typeface="Calibri" pitchFamily="34" charset="0"/>
              </a:rPr>
              <a:t>СЭС в Жамбылской области, 0,5 МВт</a:t>
            </a:r>
          </a:p>
        </p:txBody>
      </p:sp>
      <p:pic>
        <p:nvPicPr>
          <p:cNvPr id="25624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73" y="2000250"/>
            <a:ext cx="150019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Прямоугольник 20"/>
          <p:cNvSpPr>
            <a:spLocks noChangeArrowheads="1"/>
          </p:cNvSpPr>
          <p:nvPr/>
        </p:nvSpPr>
        <p:spPr bwMode="auto">
          <a:xfrm>
            <a:off x="5857896" y="2714625"/>
            <a:ext cx="1785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FFFF00"/>
                </a:solidFill>
                <a:latin typeface="Calibri" pitchFamily="34" charset="0"/>
              </a:rPr>
              <a:t>Солнечная крыша» на базе ЕНУ</a:t>
            </a:r>
          </a:p>
        </p:txBody>
      </p:sp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59" y="3071810"/>
            <a:ext cx="171450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5627" name="Прямоугольник 21"/>
          <p:cNvSpPr>
            <a:spLocks noChangeArrowheads="1"/>
          </p:cNvSpPr>
          <p:nvPr/>
        </p:nvSpPr>
        <p:spPr bwMode="auto">
          <a:xfrm>
            <a:off x="3428992" y="3784604"/>
            <a:ext cx="2000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FFFF00"/>
                </a:solidFill>
                <a:latin typeface="Calibri" pitchFamily="34" charset="0"/>
              </a:rPr>
              <a:t>  ВЭС в Акмолинской области 0,75МВт</a:t>
            </a:r>
          </a:p>
        </p:txBody>
      </p:sp>
      <p:pic>
        <p:nvPicPr>
          <p:cNvPr id="25628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7" y="3071810"/>
            <a:ext cx="17859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9" name="Прямоугольник 34"/>
          <p:cNvSpPr>
            <a:spLocks noChangeArrowheads="1"/>
          </p:cNvSpPr>
          <p:nvPr/>
        </p:nvSpPr>
        <p:spPr bwMode="auto">
          <a:xfrm>
            <a:off x="7072330" y="3571876"/>
            <a:ext cx="2143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FFFF00"/>
                </a:solidFill>
                <a:latin typeface="Calibri" pitchFamily="34" charset="0"/>
              </a:rPr>
              <a:t>«Зеленая деревня», Алматинская обл.</a:t>
            </a:r>
          </a:p>
        </p:txBody>
      </p:sp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3071810"/>
            <a:ext cx="17145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5631" name="Прямоугольник 76"/>
          <p:cNvSpPr>
            <a:spLocks noChangeArrowheads="1"/>
          </p:cNvSpPr>
          <p:nvPr/>
        </p:nvSpPr>
        <p:spPr bwMode="auto">
          <a:xfrm>
            <a:off x="5357818" y="3786185"/>
            <a:ext cx="1801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FFFF00"/>
                </a:solidFill>
                <a:latin typeface="Calibri" pitchFamily="34" charset="0"/>
              </a:rPr>
              <a:t>ГЭС в Жамбылской области, 2,1 МВт</a:t>
            </a:r>
          </a:p>
        </p:txBody>
      </p:sp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2000240"/>
            <a:ext cx="142876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5633" name="Прямоугольник 78"/>
          <p:cNvSpPr>
            <a:spLocks noChangeArrowheads="1"/>
          </p:cNvSpPr>
          <p:nvPr/>
        </p:nvSpPr>
        <p:spPr bwMode="auto">
          <a:xfrm>
            <a:off x="7500958" y="2714615"/>
            <a:ext cx="161947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50" b="1" dirty="0">
                <a:solidFill>
                  <a:srgbClr val="FFFF00"/>
                </a:solidFill>
                <a:latin typeface="Calibri" pitchFamily="34" charset="0"/>
              </a:rPr>
              <a:t>ГЭС в Жамбылской </a:t>
            </a:r>
            <a:r>
              <a:rPr lang="ru-RU" sz="750" b="1" dirty="0" smtClean="0">
                <a:solidFill>
                  <a:srgbClr val="FFFF00"/>
                </a:solidFill>
                <a:latin typeface="Calibri" pitchFamily="34" charset="0"/>
              </a:rPr>
              <a:t>обл., </a:t>
            </a:r>
            <a:r>
              <a:rPr lang="ru-RU" sz="750" b="1" dirty="0">
                <a:solidFill>
                  <a:srgbClr val="FFFF00"/>
                </a:solidFill>
                <a:latin typeface="Calibri" pitchFamily="34" charset="0"/>
              </a:rPr>
              <a:t>9,2  МВт</a:t>
            </a:r>
          </a:p>
        </p:txBody>
      </p:sp>
      <p:pic>
        <p:nvPicPr>
          <p:cNvPr id="25634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5072074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6" name="TextBox 35"/>
          <p:cNvSpPr txBox="1"/>
          <p:nvPr/>
        </p:nvSpPr>
        <p:spPr>
          <a:xfrm>
            <a:off x="4714876" y="551933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00"/>
                </a:solidFill>
                <a:latin typeface="+mn-lt"/>
              </a:rPr>
              <a:t>ВЭС в Кордайском районе Жамбылской области, 21МВт (первый этап 4 МВт)</a:t>
            </a:r>
            <a:endParaRPr lang="ru-RU" sz="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7" name="Прямоугольник 16"/>
          <p:cNvSpPr>
            <a:spLocks noChangeArrowheads="1"/>
          </p:cNvSpPr>
          <p:nvPr/>
        </p:nvSpPr>
        <p:spPr bwMode="auto">
          <a:xfrm>
            <a:off x="5018116" y="4825853"/>
            <a:ext cx="362585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Проекты которые  будут введены до конца  2013 года</a:t>
            </a:r>
            <a:endParaRPr lang="ru-RU" sz="1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" name="Picture 3" descr="C:\Users\kerey\Desktop\00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29454" y="5072074"/>
            <a:ext cx="2071702" cy="785818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858016" y="5642448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00"/>
                </a:solidFill>
                <a:latin typeface="+mn-lt"/>
              </a:rPr>
              <a:t>СЭС в г. </a:t>
            </a:r>
            <a:r>
              <a:rPr lang="ru-RU" sz="800" b="1" dirty="0" err="1" smtClean="0">
                <a:solidFill>
                  <a:srgbClr val="FFFF00"/>
                </a:solidFill>
                <a:latin typeface="+mn-lt"/>
              </a:rPr>
              <a:t>Капшагай</a:t>
            </a:r>
            <a:r>
              <a:rPr lang="ru-RU" sz="800" b="1" dirty="0" smtClean="0">
                <a:solidFill>
                  <a:srgbClr val="FFFF00"/>
                </a:solidFill>
                <a:latin typeface="+mn-lt"/>
              </a:rPr>
              <a:t> Алматинская обл., 2 МВт</a:t>
            </a:r>
            <a:endParaRPr lang="ru-RU" sz="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2468" name="Picture 4" descr="C:\Users\kerey\Desktop\00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4876" y="5929330"/>
            <a:ext cx="2071702" cy="857256"/>
          </a:xfrm>
          <a:prstGeom prst="rect">
            <a:avLst/>
          </a:prstGeom>
          <a:noFill/>
        </p:spPr>
      </p:pic>
      <p:pic>
        <p:nvPicPr>
          <p:cNvPr id="62469" name="Picture 5" descr="C:\Users\kerey\Desktop\00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5929330"/>
            <a:ext cx="2071702" cy="857232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643438" y="6572272"/>
            <a:ext cx="2214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00"/>
                </a:solidFill>
                <a:latin typeface="+mn-lt"/>
              </a:rPr>
              <a:t>ГЭС на реке Иссык, Алматинская обл., 1 МВт</a:t>
            </a:r>
            <a:endParaRPr lang="ru-RU" sz="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16" y="6571142"/>
            <a:ext cx="2214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00"/>
                </a:solidFill>
                <a:latin typeface="+mn-lt"/>
              </a:rPr>
              <a:t>ГЭС на реке </a:t>
            </a:r>
            <a:r>
              <a:rPr lang="ru-RU" sz="800" b="1" dirty="0" err="1" smtClean="0">
                <a:solidFill>
                  <a:srgbClr val="FFFF00"/>
                </a:solidFill>
                <a:latin typeface="+mn-lt"/>
              </a:rPr>
              <a:t>Келес</a:t>
            </a:r>
            <a:r>
              <a:rPr lang="ru-RU" sz="800" b="1" dirty="0" smtClean="0">
                <a:solidFill>
                  <a:srgbClr val="FFFF00"/>
                </a:solidFill>
                <a:latin typeface="+mn-lt"/>
              </a:rPr>
              <a:t>, ЮКО., 2 МВт</a:t>
            </a:r>
            <a:endParaRPr lang="ru-RU" sz="8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87450" y="228600"/>
            <a:ext cx="7578725" cy="990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Национальная система торговли выбросами парниковых газов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288" y="1700213"/>
            <a:ext cx="8153400" cy="439261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2013 год – стартовал казахстанский углеродный рынок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Приняты 30 подзаконных актов:</a:t>
            </a:r>
          </a:p>
          <a:p>
            <a:pPr lvl="1" indent="450850" algn="just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17 постановлений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Правительства;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1" indent="450850" algn="just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13 приказов Министра охраны окружающей среды;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 indent="450850" algn="just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13 декабря 2012 года принят Национальный план распределения квот на выбросы парниковых газов на 2013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год.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604838" indent="-285750" algn="just"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Аккредитованы шесть независимых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организаций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604838" indent="-285750" algn="just"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Ежегодно проводится инвентаризация выбросов парниковых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газов.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604838" indent="-285750" algn="just"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Разрабатывается проект Национального плана распределения квот на 2014-2015 годы.</a:t>
            </a:r>
          </a:p>
          <a:p>
            <a:pPr indent="450850" algn="just"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indent="450850" algn="just"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0850" algn="just"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0850" algn="just"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285875" y="214313"/>
            <a:ext cx="74295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39933"/>
                </a:solidFill>
                <a:latin typeface="Arial" charset="0"/>
                <a:cs typeface="Arial" charset="0"/>
              </a:rPr>
              <a:t>Совершенствование национальной системы торговли выбросами парниковых газов</a:t>
            </a:r>
          </a:p>
          <a:p>
            <a:r>
              <a:rPr lang="ru-RU" b="1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57188" y="2428875"/>
            <a:ext cx="4143375" cy="2428875"/>
          </a:xfrm>
          <a:prstGeom prst="wedgeRectCallout">
            <a:avLst>
              <a:gd name="adj1" fmla="val 28910"/>
              <a:gd name="adj2" fmla="val -66899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 проект постановления Правительства Республики Казахстан </a:t>
            </a:r>
            <a:r>
              <a:rPr lang="kk-K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проекте закона РК "О внесении изменения в Кодекс Республики Казахстан об административных правонарушениях в части ответственности по вопросам выбросов парниковых газов</a:t>
            </a:r>
            <a:r>
              <a:rPr lang="kk-K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000625" y="2428875"/>
            <a:ext cx="3929063" cy="2286000"/>
          </a:xfrm>
          <a:prstGeom prst="wedgeRectCallout">
            <a:avLst>
              <a:gd name="adj1" fmla="val -47603"/>
              <a:gd name="adj2" fmla="val -88004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Разрабатывается проект постановления Правительства Республики Казахстан по внесению изменения и дополнения в Экологический кодекс РК в части регулирования выбросов парниковых газов. </a:t>
            </a:r>
          </a:p>
          <a:p>
            <a:pPr>
              <a:defRPr/>
            </a:pPr>
            <a:endParaRPr lang="ru-RU" sz="1600" b="1" dirty="0"/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49" name="Object 15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74754" name="think-cell Slide" r:id="rId87" imgW="360" imgH="360" progId="">
              <p:embed/>
            </p:oleObj>
          </a:graphicData>
        </a:graphic>
      </p:graphicFrame>
      <p:pic>
        <p:nvPicPr>
          <p:cNvPr id="33950" name="Picture 3" descr="C:\Users\Irina Rogacheva\Desktop\Picture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8"/>
          <a:srcRect/>
          <a:stretch>
            <a:fillRect/>
          </a:stretch>
        </p:blipFill>
        <p:spPr bwMode="auto">
          <a:xfrm>
            <a:off x="285720" y="1643050"/>
            <a:ext cx="8631502" cy="48602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951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28728" y="428604"/>
            <a:ext cx="4643470" cy="6631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Водные ресурсы Казахстана</a:t>
            </a:r>
            <a:endParaRPr lang="en-US" sz="3200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52" name="McK 3. Unit of measur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2845" y="1388122"/>
            <a:ext cx="87727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526"/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Водные ресурсы, </a:t>
            </a:r>
            <a:r>
              <a:rPr lang="ru-RU" dirty="0" err="1">
                <a:solidFill>
                  <a:schemeClr val="tx1"/>
                </a:solidFill>
                <a:latin typeface="Candara" pitchFamily="34" charset="0"/>
              </a:rPr>
              <a:t>млрд</a:t>
            </a: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 м3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3953" name="Rectangle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457" y="4601696"/>
            <a:ext cx="1647378" cy="15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000" b="1" i="1" dirty="0">
                <a:solidFill>
                  <a:schemeClr val="bg1"/>
                </a:solidFill>
                <a:latin typeface="Candara" pitchFamily="34" charset="0"/>
              </a:rPr>
              <a:t>Каспийское море</a:t>
            </a:r>
            <a:endParaRPr lang="en-US" sz="10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33954" name="Picture 2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9"/>
          <a:srcRect b="5325"/>
          <a:stretch>
            <a:fillRect/>
          </a:stretch>
        </p:blipFill>
        <p:spPr bwMode="auto">
          <a:xfrm>
            <a:off x="3016144" y="3046741"/>
            <a:ext cx="1091772" cy="102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>
            <p:custDataLst>
              <p:tags r:id="rId8"/>
            </p:custDataLst>
          </p:nvPr>
        </p:nvSpPr>
        <p:spPr>
          <a:xfrm>
            <a:off x="2700275" y="4071942"/>
            <a:ext cx="596101" cy="359583"/>
          </a:xfrm>
          <a:custGeom>
            <a:avLst/>
            <a:gdLst>
              <a:gd name="connsiteX0" fmla="*/ 327025 w 327025"/>
              <a:gd name="connsiteY0" fmla="*/ 0 h 536575"/>
              <a:gd name="connsiteX1" fmla="*/ 327025 w 327025"/>
              <a:gd name="connsiteY1" fmla="*/ 130175 h 536575"/>
              <a:gd name="connsiteX2" fmla="*/ 92075 w 327025"/>
              <a:gd name="connsiteY2" fmla="*/ 130175 h 536575"/>
              <a:gd name="connsiteX3" fmla="*/ 57150 w 327025"/>
              <a:gd name="connsiteY3" fmla="*/ 130175 h 536575"/>
              <a:gd name="connsiteX4" fmla="*/ 57150 w 327025"/>
              <a:gd name="connsiteY4" fmla="*/ 174625 h 536575"/>
              <a:gd name="connsiteX5" fmla="*/ 57150 w 327025"/>
              <a:gd name="connsiteY5" fmla="*/ 536575 h 536575"/>
              <a:gd name="connsiteX6" fmla="*/ 0 w 327025"/>
              <a:gd name="connsiteY6" fmla="*/ 536575 h 536575"/>
              <a:gd name="connsiteX7" fmla="*/ 0 w 327025"/>
              <a:gd name="connsiteY7" fmla="*/ 158750 h 536575"/>
              <a:gd name="connsiteX8" fmla="*/ 0 w 327025"/>
              <a:gd name="connsiteY8" fmla="*/ 79375 h 536575"/>
              <a:gd name="connsiteX9" fmla="*/ 31750 w 327025"/>
              <a:gd name="connsiteY9" fmla="*/ 79375 h 536575"/>
              <a:gd name="connsiteX10" fmla="*/ 269875 w 327025"/>
              <a:gd name="connsiteY10" fmla="*/ 79375 h 536575"/>
              <a:gd name="connsiteX11" fmla="*/ 269875 w 327025"/>
              <a:gd name="connsiteY11" fmla="*/ 0 h 536575"/>
              <a:gd name="connsiteX12" fmla="*/ 273050 w 327025"/>
              <a:gd name="connsiteY12" fmla="*/ 9525 h 536575"/>
              <a:gd name="connsiteX0" fmla="*/ 327025 w 344428"/>
              <a:gd name="connsiteY0" fmla="*/ 0 h 536575"/>
              <a:gd name="connsiteX1" fmla="*/ 327025 w 344428"/>
              <a:gd name="connsiteY1" fmla="*/ 130175 h 536575"/>
              <a:gd name="connsiteX2" fmla="*/ 92075 w 344428"/>
              <a:gd name="connsiteY2" fmla="*/ 130175 h 536575"/>
              <a:gd name="connsiteX3" fmla="*/ 57150 w 344428"/>
              <a:gd name="connsiteY3" fmla="*/ 130175 h 536575"/>
              <a:gd name="connsiteX4" fmla="*/ 57150 w 344428"/>
              <a:gd name="connsiteY4" fmla="*/ 174625 h 536575"/>
              <a:gd name="connsiteX5" fmla="*/ 57150 w 344428"/>
              <a:gd name="connsiteY5" fmla="*/ 536575 h 536575"/>
              <a:gd name="connsiteX6" fmla="*/ 0 w 344428"/>
              <a:gd name="connsiteY6" fmla="*/ 536575 h 536575"/>
              <a:gd name="connsiteX7" fmla="*/ 0 w 344428"/>
              <a:gd name="connsiteY7" fmla="*/ 158750 h 536575"/>
              <a:gd name="connsiteX8" fmla="*/ 0 w 344428"/>
              <a:gd name="connsiteY8" fmla="*/ 79375 h 536575"/>
              <a:gd name="connsiteX9" fmla="*/ 31750 w 344428"/>
              <a:gd name="connsiteY9" fmla="*/ 79375 h 536575"/>
              <a:gd name="connsiteX10" fmla="*/ 269875 w 344428"/>
              <a:gd name="connsiteY10" fmla="*/ 79375 h 536575"/>
              <a:gd name="connsiteX11" fmla="*/ 269875 w 344428"/>
              <a:gd name="connsiteY11" fmla="*/ 0 h 536575"/>
              <a:gd name="connsiteX12" fmla="*/ 273050 w 344428"/>
              <a:gd name="connsiteY12" fmla="*/ 9525 h 536575"/>
              <a:gd name="connsiteX0" fmla="*/ 327025 w 332186"/>
              <a:gd name="connsiteY0" fmla="*/ 0 h 536575"/>
              <a:gd name="connsiteX1" fmla="*/ 307975 w 332186"/>
              <a:gd name="connsiteY1" fmla="*/ 127794 h 536575"/>
              <a:gd name="connsiteX2" fmla="*/ 92075 w 332186"/>
              <a:gd name="connsiteY2" fmla="*/ 130175 h 536575"/>
              <a:gd name="connsiteX3" fmla="*/ 57150 w 332186"/>
              <a:gd name="connsiteY3" fmla="*/ 130175 h 536575"/>
              <a:gd name="connsiteX4" fmla="*/ 57150 w 332186"/>
              <a:gd name="connsiteY4" fmla="*/ 174625 h 536575"/>
              <a:gd name="connsiteX5" fmla="*/ 57150 w 332186"/>
              <a:gd name="connsiteY5" fmla="*/ 536575 h 536575"/>
              <a:gd name="connsiteX6" fmla="*/ 0 w 332186"/>
              <a:gd name="connsiteY6" fmla="*/ 536575 h 536575"/>
              <a:gd name="connsiteX7" fmla="*/ 0 w 332186"/>
              <a:gd name="connsiteY7" fmla="*/ 158750 h 536575"/>
              <a:gd name="connsiteX8" fmla="*/ 0 w 332186"/>
              <a:gd name="connsiteY8" fmla="*/ 79375 h 536575"/>
              <a:gd name="connsiteX9" fmla="*/ 31750 w 332186"/>
              <a:gd name="connsiteY9" fmla="*/ 79375 h 536575"/>
              <a:gd name="connsiteX10" fmla="*/ 269875 w 332186"/>
              <a:gd name="connsiteY10" fmla="*/ 79375 h 536575"/>
              <a:gd name="connsiteX11" fmla="*/ 269875 w 332186"/>
              <a:gd name="connsiteY11" fmla="*/ 0 h 536575"/>
              <a:gd name="connsiteX12" fmla="*/ 273050 w 332186"/>
              <a:gd name="connsiteY12" fmla="*/ 9525 h 536575"/>
              <a:gd name="connsiteX0" fmla="*/ 327025 w 332186"/>
              <a:gd name="connsiteY0" fmla="*/ 0 h 536575"/>
              <a:gd name="connsiteX1" fmla="*/ 307975 w 332186"/>
              <a:gd name="connsiteY1" fmla="*/ 127794 h 536575"/>
              <a:gd name="connsiteX2" fmla="*/ 92075 w 332186"/>
              <a:gd name="connsiteY2" fmla="*/ 130175 h 536575"/>
              <a:gd name="connsiteX3" fmla="*/ 57150 w 332186"/>
              <a:gd name="connsiteY3" fmla="*/ 130175 h 536575"/>
              <a:gd name="connsiteX4" fmla="*/ 57150 w 332186"/>
              <a:gd name="connsiteY4" fmla="*/ 174625 h 536575"/>
              <a:gd name="connsiteX5" fmla="*/ 57150 w 332186"/>
              <a:gd name="connsiteY5" fmla="*/ 536575 h 536575"/>
              <a:gd name="connsiteX6" fmla="*/ 0 w 332186"/>
              <a:gd name="connsiteY6" fmla="*/ 536575 h 536575"/>
              <a:gd name="connsiteX7" fmla="*/ 0 w 332186"/>
              <a:gd name="connsiteY7" fmla="*/ 158750 h 536575"/>
              <a:gd name="connsiteX8" fmla="*/ 0 w 332186"/>
              <a:gd name="connsiteY8" fmla="*/ 79375 h 536575"/>
              <a:gd name="connsiteX9" fmla="*/ 31750 w 332186"/>
              <a:gd name="connsiteY9" fmla="*/ 79375 h 536575"/>
              <a:gd name="connsiteX10" fmla="*/ 269875 w 332186"/>
              <a:gd name="connsiteY10" fmla="*/ 79375 h 536575"/>
              <a:gd name="connsiteX11" fmla="*/ 269875 w 332186"/>
              <a:gd name="connsiteY11" fmla="*/ 0 h 536575"/>
              <a:gd name="connsiteX12" fmla="*/ 273050 w 332186"/>
              <a:gd name="connsiteY12" fmla="*/ 9525 h 536575"/>
              <a:gd name="connsiteX0" fmla="*/ 327025 w 332186"/>
              <a:gd name="connsiteY0" fmla="*/ 0 h 536575"/>
              <a:gd name="connsiteX1" fmla="*/ 307975 w 332186"/>
              <a:gd name="connsiteY1" fmla="*/ 127794 h 536575"/>
              <a:gd name="connsiteX2" fmla="*/ 92075 w 332186"/>
              <a:gd name="connsiteY2" fmla="*/ 130175 h 536575"/>
              <a:gd name="connsiteX3" fmla="*/ 57150 w 332186"/>
              <a:gd name="connsiteY3" fmla="*/ 130175 h 536575"/>
              <a:gd name="connsiteX4" fmla="*/ 57150 w 332186"/>
              <a:gd name="connsiteY4" fmla="*/ 174625 h 536575"/>
              <a:gd name="connsiteX5" fmla="*/ 57150 w 332186"/>
              <a:gd name="connsiteY5" fmla="*/ 536575 h 536575"/>
              <a:gd name="connsiteX6" fmla="*/ 0 w 332186"/>
              <a:gd name="connsiteY6" fmla="*/ 536575 h 536575"/>
              <a:gd name="connsiteX7" fmla="*/ 0 w 332186"/>
              <a:gd name="connsiteY7" fmla="*/ 158750 h 536575"/>
              <a:gd name="connsiteX8" fmla="*/ 0 w 332186"/>
              <a:gd name="connsiteY8" fmla="*/ 79375 h 536575"/>
              <a:gd name="connsiteX9" fmla="*/ 31750 w 332186"/>
              <a:gd name="connsiteY9" fmla="*/ 79375 h 536575"/>
              <a:gd name="connsiteX10" fmla="*/ 248444 w 332186"/>
              <a:gd name="connsiteY10" fmla="*/ 79375 h 536575"/>
              <a:gd name="connsiteX11" fmla="*/ 269875 w 332186"/>
              <a:gd name="connsiteY11" fmla="*/ 0 h 536575"/>
              <a:gd name="connsiteX12" fmla="*/ 273050 w 332186"/>
              <a:gd name="connsiteY12" fmla="*/ 9525 h 536575"/>
              <a:gd name="connsiteX0" fmla="*/ 327025 w 327101"/>
              <a:gd name="connsiteY0" fmla="*/ 0 h 536575"/>
              <a:gd name="connsiteX1" fmla="*/ 291306 w 327101"/>
              <a:gd name="connsiteY1" fmla="*/ 127794 h 536575"/>
              <a:gd name="connsiteX2" fmla="*/ 92075 w 327101"/>
              <a:gd name="connsiteY2" fmla="*/ 130175 h 536575"/>
              <a:gd name="connsiteX3" fmla="*/ 57150 w 327101"/>
              <a:gd name="connsiteY3" fmla="*/ 130175 h 536575"/>
              <a:gd name="connsiteX4" fmla="*/ 57150 w 327101"/>
              <a:gd name="connsiteY4" fmla="*/ 174625 h 536575"/>
              <a:gd name="connsiteX5" fmla="*/ 57150 w 327101"/>
              <a:gd name="connsiteY5" fmla="*/ 536575 h 536575"/>
              <a:gd name="connsiteX6" fmla="*/ 0 w 327101"/>
              <a:gd name="connsiteY6" fmla="*/ 536575 h 536575"/>
              <a:gd name="connsiteX7" fmla="*/ 0 w 327101"/>
              <a:gd name="connsiteY7" fmla="*/ 158750 h 536575"/>
              <a:gd name="connsiteX8" fmla="*/ 0 w 327101"/>
              <a:gd name="connsiteY8" fmla="*/ 79375 h 536575"/>
              <a:gd name="connsiteX9" fmla="*/ 31750 w 327101"/>
              <a:gd name="connsiteY9" fmla="*/ 79375 h 536575"/>
              <a:gd name="connsiteX10" fmla="*/ 248444 w 327101"/>
              <a:gd name="connsiteY10" fmla="*/ 79375 h 536575"/>
              <a:gd name="connsiteX11" fmla="*/ 269875 w 327101"/>
              <a:gd name="connsiteY11" fmla="*/ 0 h 536575"/>
              <a:gd name="connsiteX12" fmla="*/ 273050 w 327101"/>
              <a:gd name="connsiteY12" fmla="*/ 9525 h 536575"/>
              <a:gd name="connsiteX0" fmla="*/ 327025 w 327101"/>
              <a:gd name="connsiteY0" fmla="*/ 0 h 536575"/>
              <a:gd name="connsiteX1" fmla="*/ 291306 w 327101"/>
              <a:gd name="connsiteY1" fmla="*/ 127794 h 536575"/>
              <a:gd name="connsiteX2" fmla="*/ 92075 w 327101"/>
              <a:gd name="connsiteY2" fmla="*/ 130175 h 536575"/>
              <a:gd name="connsiteX3" fmla="*/ 57150 w 327101"/>
              <a:gd name="connsiteY3" fmla="*/ 130175 h 536575"/>
              <a:gd name="connsiteX4" fmla="*/ 57150 w 327101"/>
              <a:gd name="connsiteY4" fmla="*/ 174625 h 536575"/>
              <a:gd name="connsiteX5" fmla="*/ 57150 w 327101"/>
              <a:gd name="connsiteY5" fmla="*/ 536575 h 536575"/>
              <a:gd name="connsiteX6" fmla="*/ 0 w 327101"/>
              <a:gd name="connsiteY6" fmla="*/ 536575 h 536575"/>
              <a:gd name="connsiteX7" fmla="*/ 0 w 327101"/>
              <a:gd name="connsiteY7" fmla="*/ 158750 h 536575"/>
              <a:gd name="connsiteX8" fmla="*/ 0 w 327101"/>
              <a:gd name="connsiteY8" fmla="*/ 79375 h 536575"/>
              <a:gd name="connsiteX9" fmla="*/ 248444 w 327101"/>
              <a:gd name="connsiteY9" fmla="*/ 79375 h 536575"/>
              <a:gd name="connsiteX10" fmla="*/ 269875 w 327101"/>
              <a:gd name="connsiteY10" fmla="*/ 0 h 536575"/>
              <a:gd name="connsiteX11" fmla="*/ 273050 w 327101"/>
              <a:gd name="connsiteY11" fmla="*/ 9525 h 536575"/>
              <a:gd name="connsiteX0" fmla="*/ 327025 w 327812"/>
              <a:gd name="connsiteY0" fmla="*/ 0 h 536575"/>
              <a:gd name="connsiteX1" fmla="*/ 291306 w 327812"/>
              <a:gd name="connsiteY1" fmla="*/ 127794 h 536575"/>
              <a:gd name="connsiteX2" fmla="*/ 57150 w 327812"/>
              <a:gd name="connsiteY2" fmla="*/ 130175 h 536575"/>
              <a:gd name="connsiteX3" fmla="*/ 57150 w 327812"/>
              <a:gd name="connsiteY3" fmla="*/ 174625 h 536575"/>
              <a:gd name="connsiteX4" fmla="*/ 57150 w 327812"/>
              <a:gd name="connsiteY4" fmla="*/ 536575 h 536575"/>
              <a:gd name="connsiteX5" fmla="*/ 0 w 327812"/>
              <a:gd name="connsiteY5" fmla="*/ 536575 h 536575"/>
              <a:gd name="connsiteX6" fmla="*/ 0 w 327812"/>
              <a:gd name="connsiteY6" fmla="*/ 158750 h 536575"/>
              <a:gd name="connsiteX7" fmla="*/ 0 w 327812"/>
              <a:gd name="connsiteY7" fmla="*/ 79375 h 536575"/>
              <a:gd name="connsiteX8" fmla="*/ 248444 w 327812"/>
              <a:gd name="connsiteY8" fmla="*/ 79375 h 536575"/>
              <a:gd name="connsiteX9" fmla="*/ 269875 w 327812"/>
              <a:gd name="connsiteY9" fmla="*/ 0 h 536575"/>
              <a:gd name="connsiteX10" fmla="*/ 273050 w 327812"/>
              <a:gd name="connsiteY10" fmla="*/ 9525 h 536575"/>
              <a:gd name="connsiteX0" fmla="*/ 327025 w 327812"/>
              <a:gd name="connsiteY0" fmla="*/ 0 h 536575"/>
              <a:gd name="connsiteX1" fmla="*/ 291306 w 327812"/>
              <a:gd name="connsiteY1" fmla="*/ 127794 h 536575"/>
              <a:gd name="connsiteX2" fmla="*/ 57150 w 327812"/>
              <a:gd name="connsiteY2" fmla="*/ 130175 h 536575"/>
              <a:gd name="connsiteX3" fmla="*/ 57150 w 327812"/>
              <a:gd name="connsiteY3" fmla="*/ 536575 h 536575"/>
              <a:gd name="connsiteX4" fmla="*/ 0 w 327812"/>
              <a:gd name="connsiteY4" fmla="*/ 536575 h 536575"/>
              <a:gd name="connsiteX5" fmla="*/ 0 w 327812"/>
              <a:gd name="connsiteY5" fmla="*/ 158750 h 536575"/>
              <a:gd name="connsiteX6" fmla="*/ 0 w 327812"/>
              <a:gd name="connsiteY6" fmla="*/ 79375 h 536575"/>
              <a:gd name="connsiteX7" fmla="*/ 248444 w 327812"/>
              <a:gd name="connsiteY7" fmla="*/ 79375 h 536575"/>
              <a:gd name="connsiteX8" fmla="*/ 269875 w 327812"/>
              <a:gd name="connsiteY8" fmla="*/ 0 h 536575"/>
              <a:gd name="connsiteX9" fmla="*/ 273050 w 327812"/>
              <a:gd name="connsiteY9" fmla="*/ 9525 h 536575"/>
              <a:gd name="connsiteX0" fmla="*/ 327025 w 327885"/>
              <a:gd name="connsiteY0" fmla="*/ 0 h 536575"/>
              <a:gd name="connsiteX1" fmla="*/ 291306 w 327885"/>
              <a:gd name="connsiteY1" fmla="*/ 127794 h 536575"/>
              <a:gd name="connsiteX2" fmla="*/ 54769 w 327885"/>
              <a:gd name="connsiteY2" fmla="*/ 139321 h 536575"/>
              <a:gd name="connsiteX3" fmla="*/ 57150 w 327885"/>
              <a:gd name="connsiteY3" fmla="*/ 536575 h 536575"/>
              <a:gd name="connsiteX4" fmla="*/ 0 w 327885"/>
              <a:gd name="connsiteY4" fmla="*/ 536575 h 536575"/>
              <a:gd name="connsiteX5" fmla="*/ 0 w 327885"/>
              <a:gd name="connsiteY5" fmla="*/ 158750 h 536575"/>
              <a:gd name="connsiteX6" fmla="*/ 0 w 327885"/>
              <a:gd name="connsiteY6" fmla="*/ 79375 h 536575"/>
              <a:gd name="connsiteX7" fmla="*/ 248444 w 327885"/>
              <a:gd name="connsiteY7" fmla="*/ 79375 h 536575"/>
              <a:gd name="connsiteX8" fmla="*/ 269875 w 327885"/>
              <a:gd name="connsiteY8" fmla="*/ 0 h 536575"/>
              <a:gd name="connsiteX9" fmla="*/ 273050 w 327885"/>
              <a:gd name="connsiteY9" fmla="*/ 9525 h 536575"/>
              <a:gd name="connsiteX0" fmla="*/ 327025 w 327885"/>
              <a:gd name="connsiteY0" fmla="*/ 0 h 536575"/>
              <a:gd name="connsiteX1" fmla="*/ 291306 w 327885"/>
              <a:gd name="connsiteY1" fmla="*/ 127794 h 536575"/>
              <a:gd name="connsiteX2" fmla="*/ 54769 w 327885"/>
              <a:gd name="connsiteY2" fmla="*/ 139321 h 536575"/>
              <a:gd name="connsiteX3" fmla="*/ 57150 w 327885"/>
              <a:gd name="connsiteY3" fmla="*/ 536575 h 536575"/>
              <a:gd name="connsiteX4" fmla="*/ 0 w 327885"/>
              <a:gd name="connsiteY4" fmla="*/ 536575 h 536575"/>
              <a:gd name="connsiteX5" fmla="*/ 0 w 327885"/>
              <a:gd name="connsiteY5" fmla="*/ 79375 h 536575"/>
              <a:gd name="connsiteX6" fmla="*/ 248444 w 327885"/>
              <a:gd name="connsiteY6" fmla="*/ 79375 h 536575"/>
              <a:gd name="connsiteX7" fmla="*/ 269875 w 327885"/>
              <a:gd name="connsiteY7" fmla="*/ 0 h 536575"/>
              <a:gd name="connsiteX8" fmla="*/ 273050 w 327885"/>
              <a:gd name="connsiteY8" fmla="*/ 9525 h 536575"/>
              <a:gd name="connsiteX0" fmla="*/ 327025 w 327885"/>
              <a:gd name="connsiteY0" fmla="*/ 0 h 536575"/>
              <a:gd name="connsiteX1" fmla="*/ 291306 w 327885"/>
              <a:gd name="connsiteY1" fmla="*/ 127794 h 536575"/>
              <a:gd name="connsiteX2" fmla="*/ 54769 w 327885"/>
              <a:gd name="connsiteY2" fmla="*/ 139321 h 536575"/>
              <a:gd name="connsiteX3" fmla="*/ 57150 w 327885"/>
              <a:gd name="connsiteY3" fmla="*/ 536575 h 536575"/>
              <a:gd name="connsiteX4" fmla="*/ 0 w 327885"/>
              <a:gd name="connsiteY4" fmla="*/ 536575 h 536575"/>
              <a:gd name="connsiteX5" fmla="*/ 0 w 327885"/>
              <a:gd name="connsiteY5" fmla="*/ 79375 h 536575"/>
              <a:gd name="connsiteX6" fmla="*/ 248444 w 327885"/>
              <a:gd name="connsiteY6" fmla="*/ 79375 h 536575"/>
              <a:gd name="connsiteX7" fmla="*/ 269875 w 327885"/>
              <a:gd name="connsiteY7" fmla="*/ 0 h 536575"/>
              <a:gd name="connsiteX0" fmla="*/ 327025 w 327885"/>
              <a:gd name="connsiteY0" fmla="*/ 2286 h 538861"/>
              <a:gd name="connsiteX1" fmla="*/ 291306 w 327885"/>
              <a:gd name="connsiteY1" fmla="*/ 130080 h 538861"/>
              <a:gd name="connsiteX2" fmla="*/ 54769 w 327885"/>
              <a:gd name="connsiteY2" fmla="*/ 141607 h 538861"/>
              <a:gd name="connsiteX3" fmla="*/ 57150 w 327885"/>
              <a:gd name="connsiteY3" fmla="*/ 538861 h 538861"/>
              <a:gd name="connsiteX4" fmla="*/ 0 w 327885"/>
              <a:gd name="connsiteY4" fmla="*/ 538861 h 538861"/>
              <a:gd name="connsiteX5" fmla="*/ 0 w 327885"/>
              <a:gd name="connsiteY5" fmla="*/ 81661 h 538861"/>
              <a:gd name="connsiteX6" fmla="*/ 248444 w 327885"/>
              <a:gd name="connsiteY6" fmla="*/ 81661 h 538861"/>
              <a:gd name="connsiteX7" fmla="*/ 274637 w 327885"/>
              <a:gd name="connsiteY7" fmla="*/ 0 h 538861"/>
              <a:gd name="connsiteX0" fmla="*/ 334169 w 334238"/>
              <a:gd name="connsiteY0" fmla="*/ 2286 h 538861"/>
              <a:gd name="connsiteX1" fmla="*/ 291306 w 334238"/>
              <a:gd name="connsiteY1" fmla="*/ 130080 h 538861"/>
              <a:gd name="connsiteX2" fmla="*/ 54769 w 334238"/>
              <a:gd name="connsiteY2" fmla="*/ 141607 h 538861"/>
              <a:gd name="connsiteX3" fmla="*/ 57150 w 334238"/>
              <a:gd name="connsiteY3" fmla="*/ 538861 h 538861"/>
              <a:gd name="connsiteX4" fmla="*/ 0 w 334238"/>
              <a:gd name="connsiteY4" fmla="*/ 538861 h 538861"/>
              <a:gd name="connsiteX5" fmla="*/ 0 w 334238"/>
              <a:gd name="connsiteY5" fmla="*/ 81661 h 538861"/>
              <a:gd name="connsiteX6" fmla="*/ 248444 w 334238"/>
              <a:gd name="connsiteY6" fmla="*/ 81661 h 538861"/>
              <a:gd name="connsiteX7" fmla="*/ 274637 w 334238"/>
              <a:gd name="connsiteY7" fmla="*/ 0 h 538861"/>
              <a:gd name="connsiteX0" fmla="*/ 334169 w 334238"/>
              <a:gd name="connsiteY0" fmla="*/ 0 h 536575"/>
              <a:gd name="connsiteX1" fmla="*/ 291306 w 334238"/>
              <a:gd name="connsiteY1" fmla="*/ 127794 h 536575"/>
              <a:gd name="connsiteX2" fmla="*/ 54769 w 334238"/>
              <a:gd name="connsiteY2" fmla="*/ 139321 h 536575"/>
              <a:gd name="connsiteX3" fmla="*/ 57150 w 334238"/>
              <a:gd name="connsiteY3" fmla="*/ 536575 h 536575"/>
              <a:gd name="connsiteX4" fmla="*/ 0 w 334238"/>
              <a:gd name="connsiteY4" fmla="*/ 536575 h 536575"/>
              <a:gd name="connsiteX5" fmla="*/ 0 w 334238"/>
              <a:gd name="connsiteY5" fmla="*/ 79375 h 536575"/>
              <a:gd name="connsiteX6" fmla="*/ 248444 w 334238"/>
              <a:gd name="connsiteY6" fmla="*/ 79375 h 536575"/>
              <a:gd name="connsiteX7" fmla="*/ 272256 w 334238"/>
              <a:gd name="connsiteY7" fmla="*/ 0 h 536575"/>
              <a:gd name="connsiteX0" fmla="*/ 334169 w 334238"/>
              <a:gd name="connsiteY0" fmla="*/ 0 h 536575"/>
              <a:gd name="connsiteX1" fmla="*/ 291306 w 334238"/>
              <a:gd name="connsiteY1" fmla="*/ 127794 h 536575"/>
              <a:gd name="connsiteX2" fmla="*/ 54769 w 334238"/>
              <a:gd name="connsiteY2" fmla="*/ 139321 h 536575"/>
              <a:gd name="connsiteX3" fmla="*/ 57150 w 334238"/>
              <a:gd name="connsiteY3" fmla="*/ 536575 h 536575"/>
              <a:gd name="connsiteX4" fmla="*/ 0 w 334238"/>
              <a:gd name="connsiteY4" fmla="*/ 536575 h 536575"/>
              <a:gd name="connsiteX5" fmla="*/ 0 w 334238"/>
              <a:gd name="connsiteY5" fmla="*/ 79375 h 536575"/>
              <a:gd name="connsiteX6" fmla="*/ 246063 w 334238"/>
              <a:gd name="connsiteY6" fmla="*/ 74802 h 536575"/>
              <a:gd name="connsiteX7" fmla="*/ 272256 w 334238"/>
              <a:gd name="connsiteY7" fmla="*/ 0 h 536575"/>
              <a:gd name="connsiteX0" fmla="*/ 334169 w 334238"/>
              <a:gd name="connsiteY0" fmla="*/ 29725 h 566300"/>
              <a:gd name="connsiteX1" fmla="*/ 291306 w 334238"/>
              <a:gd name="connsiteY1" fmla="*/ 157519 h 566300"/>
              <a:gd name="connsiteX2" fmla="*/ 54769 w 334238"/>
              <a:gd name="connsiteY2" fmla="*/ 169046 h 566300"/>
              <a:gd name="connsiteX3" fmla="*/ 57150 w 334238"/>
              <a:gd name="connsiteY3" fmla="*/ 566300 h 566300"/>
              <a:gd name="connsiteX4" fmla="*/ 0 w 334238"/>
              <a:gd name="connsiteY4" fmla="*/ 566300 h 566300"/>
              <a:gd name="connsiteX5" fmla="*/ 0 w 334238"/>
              <a:gd name="connsiteY5" fmla="*/ 109100 h 566300"/>
              <a:gd name="connsiteX6" fmla="*/ 246063 w 334238"/>
              <a:gd name="connsiteY6" fmla="*/ 104527 h 566300"/>
              <a:gd name="connsiteX7" fmla="*/ 277018 w 334238"/>
              <a:gd name="connsiteY7" fmla="*/ 0 h 566300"/>
              <a:gd name="connsiteX0" fmla="*/ 331787 w 332009"/>
              <a:gd name="connsiteY0" fmla="*/ 4573 h 566300"/>
              <a:gd name="connsiteX1" fmla="*/ 291306 w 332009"/>
              <a:gd name="connsiteY1" fmla="*/ 157519 h 566300"/>
              <a:gd name="connsiteX2" fmla="*/ 54769 w 332009"/>
              <a:gd name="connsiteY2" fmla="*/ 169046 h 566300"/>
              <a:gd name="connsiteX3" fmla="*/ 57150 w 332009"/>
              <a:gd name="connsiteY3" fmla="*/ 566300 h 566300"/>
              <a:gd name="connsiteX4" fmla="*/ 0 w 332009"/>
              <a:gd name="connsiteY4" fmla="*/ 566300 h 566300"/>
              <a:gd name="connsiteX5" fmla="*/ 0 w 332009"/>
              <a:gd name="connsiteY5" fmla="*/ 109100 h 566300"/>
              <a:gd name="connsiteX6" fmla="*/ 246063 w 332009"/>
              <a:gd name="connsiteY6" fmla="*/ 104527 h 566300"/>
              <a:gd name="connsiteX7" fmla="*/ 277018 w 332009"/>
              <a:gd name="connsiteY7" fmla="*/ 0 h 566300"/>
              <a:gd name="connsiteX0" fmla="*/ 331787 w 332965"/>
              <a:gd name="connsiteY0" fmla="*/ 4573 h 566300"/>
              <a:gd name="connsiteX1" fmla="*/ 291306 w 332965"/>
              <a:gd name="connsiteY1" fmla="*/ 157519 h 566300"/>
              <a:gd name="connsiteX2" fmla="*/ 54769 w 332965"/>
              <a:gd name="connsiteY2" fmla="*/ 169046 h 566300"/>
              <a:gd name="connsiteX3" fmla="*/ 57150 w 332965"/>
              <a:gd name="connsiteY3" fmla="*/ 566300 h 566300"/>
              <a:gd name="connsiteX4" fmla="*/ 0 w 332965"/>
              <a:gd name="connsiteY4" fmla="*/ 566300 h 566300"/>
              <a:gd name="connsiteX5" fmla="*/ 0 w 332965"/>
              <a:gd name="connsiteY5" fmla="*/ 109100 h 566300"/>
              <a:gd name="connsiteX6" fmla="*/ 246063 w 332965"/>
              <a:gd name="connsiteY6" fmla="*/ 104527 h 566300"/>
              <a:gd name="connsiteX7" fmla="*/ 277018 w 332965"/>
              <a:gd name="connsiteY7" fmla="*/ 0 h 566300"/>
              <a:gd name="connsiteX0" fmla="*/ 331787 w 332965"/>
              <a:gd name="connsiteY0" fmla="*/ 0 h 561727"/>
              <a:gd name="connsiteX1" fmla="*/ 291306 w 332965"/>
              <a:gd name="connsiteY1" fmla="*/ 152946 h 561727"/>
              <a:gd name="connsiteX2" fmla="*/ 54769 w 332965"/>
              <a:gd name="connsiteY2" fmla="*/ 164473 h 561727"/>
              <a:gd name="connsiteX3" fmla="*/ 57150 w 332965"/>
              <a:gd name="connsiteY3" fmla="*/ 561727 h 561727"/>
              <a:gd name="connsiteX4" fmla="*/ 0 w 332965"/>
              <a:gd name="connsiteY4" fmla="*/ 561727 h 561727"/>
              <a:gd name="connsiteX5" fmla="*/ 0 w 332965"/>
              <a:gd name="connsiteY5" fmla="*/ 104527 h 561727"/>
              <a:gd name="connsiteX6" fmla="*/ 246063 w 332965"/>
              <a:gd name="connsiteY6" fmla="*/ 99954 h 561727"/>
              <a:gd name="connsiteX7" fmla="*/ 274636 w 332965"/>
              <a:gd name="connsiteY7" fmla="*/ 0 h 561727"/>
              <a:gd name="connsiteX0" fmla="*/ 334168 w 335095"/>
              <a:gd name="connsiteY0" fmla="*/ 0 h 564013"/>
              <a:gd name="connsiteX1" fmla="*/ 291306 w 335095"/>
              <a:gd name="connsiteY1" fmla="*/ 155232 h 564013"/>
              <a:gd name="connsiteX2" fmla="*/ 54769 w 335095"/>
              <a:gd name="connsiteY2" fmla="*/ 166759 h 564013"/>
              <a:gd name="connsiteX3" fmla="*/ 57150 w 335095"/>
              <a:gd name="connsiteY3" fmla="*/ 564013 h 564013"/>
              <a:gd name="connsiteX4" fmla="*/ 0 w 335095"/>
              <a:gd name="connsiteY4" fmla="*/ 564013 h 564013"/>
              <a:gd name="connsiteX5" fmla="*/ 0 w 335095"/>
              <a:gd name="connsiteY5" fmla="*/ 106813 h 564013"/>
              <a:gd name="connsiteX6" fmla="*/ 246063 w 335095"/>
              <a:gd name="connsiteY6" fmla="*/ 102240 h 564013"/>
              <a:gd name="connsiteX7" fmla="*/ 274636 w 335095"/>
              <a:gd name="connsiteY7" fmla="*/ 2286 h 564013"/>
              <a:gd name="connsiteX0" fmla="*/ 500715 w 501642"/>
              <a:gd name="connsiteY0" fmla="*/ 0 h 564013"/>
              <a:gd name="connsiteX1" fmla="*/ 457853 w 501642"/>
              <a:gd name="connsiteY1" fmla="*/ 155232 h 564013"/>
              <a:gd name="connsiteX2" fmla="*/ 221316 w 501642"/>
              <a:gd name="connsiteY2" fmla="*/ 166759 h 564013"/>
              <a:gd name="connsiteX3" fmla="*/ 223697 w 501642"/>
              <a:gd name="connsiteY3" fmla="*/ 564013 h 564013"/>
              <a:gd name="connsiteX4" fmla="*/ 166547 w 501642"/>
              <a:gd name="connsiteY4" fmla="*/ 564013 h 564013"/>
              <a:gd name="connsiteX5" fmla="*/ 0 w 501642"/>
              <a:gd name="connsiteY5" fmla="*/ 111696 h 564013"/>
              <a:gd name="connsiteX6" fmla="*/ 412610 w 501642"/>
              <a:gd name="connsiteY6" fmla="*/ 102240 h 564013"/>
              <a:gd name="connsiteX7" fmla="*/ 441183 w 501642"/>
              <a:gd name="connsiteY7" fmla="*/ 2286 h 564013"/>
              <a:gd name="connsiteX0" fmla="*/ 500715 w 501642"/>
              <a:gd name="connsiteY0" fmla="*/ 0 h 564013"/>
              <a:gd name="connsiteX1" fmla="*/ 457853 w 501642"/>
              <a:gd name="connsiteY1" fmla="*/ 155232 h 564013"/>
              <a:gd name="connsiteX2" fmla="*/ 221316 w 501642"/>
              <a:gd name="connsiteY2" fmla="*/ 166759 h 564013"/>
              <a:gd name="connsiteX3" fmla="*/ 223697 w 501642"/>
              <a:gd name="connsiteY3" fmla="*/ 564013 h 564013"/>
              <a:gd name="connsiteX4" fmla="*/ 166547 w 501642"/>
              <a:gd name="connsiteY4" fmla="*/ 564013 h 564013"/>
              <a:gd name="connsiteX5" fmla="*/ 0 w 501642"/>
              <a:gd name="connsiteY5" fmla="*/ 111696 h 564013"/>
              <a:gd name="connsiteX6" fmla="*/ 412610 w 501642"/>
              <a:gd name="connsiteY6" fmla="*/ 102240 h 564013"/>
              <a:gd name="connsiteX7" fmla="*/ 441183 w 501642"/>
              <a:gd name="connsiteY7" fmla="*/ 2286 h 564013"/>
              <a:gd name="connsiteX0" fmla="*/ 500715 w 501642"/>
              <a:gd name="connsiteY0" fmla="*/ 0 h 564013"/>
              <a:gd name="connsiteX1" fmla="*/ 457853 w 501642"/>
              <a:gd name="connsiteY1" fmla="*/ 155232 h 564013"/>
              <a:gd name="connsiteX2" fmla="*/ 221316 w 501642"/>
              <a:gd name="connsiteY2" fmla="*/ 166759 h 564013"/>
              <a:gd name="connsiteX3" fmla="*/ 223697 w 501642"/>
              <a:gd name="connsiteY3" fmla="*/ 564013 h 564013"/>
              <a:gd name="connsiteX4" fmla="*/ 166547 w 501642"/>
              <a:gd name="connsiteY4" fmla="*/ 564013 h 564013"/>
              <a:gd name="connsiteX5" fmla="*/ 0 w 501642"/>
              <a:gd name="connsiteY5" fmla="*/ 106813 h 564013"/>
              <a:gd name="connsiteX6" fmla="*/ 412610 w 501642"/>
              <a:gd name="connsiteY6" fmla="*/ 102240 h 564013"/>
              <a:gd name="connsiteX7" fmla="*/ 441183 w 501642"/>
              <a:gd name="connsiteY7" fmla="*/ 2286 h 564013"/>
              <a:gd name="connsiteX0" fmla="*/ 500715 w 508830"/>
              <a:gd name="connsiteY0" fmla="*/ 0 h 564013"/>
              <a:gd name="connsiteX1" fmla="*/ 457853 w 508830"/>
              <a:gd name="connsiteY1" fmla="*/ 155232 h 564013"/>
              <a:gd name="connsiteX2" fmla="*/ 45252 w 508830"/>
              <a:gd name="connsiteY2" fmla="*/ 181412 h 564013"/>
              <a:gd name="connsiteX3" fmla="*/ 223697 w 508830"/>
              <a:gd name="connsiteY3" fmla="*/ 564013 h 564013"/>
              <a:gd name="connsiteX4" fmla="*/ 166547 w 508830"/>
              <a:gd name="connsiteY4" fmla="*/ 564013 h 564013"/>
              <a:gd name="connsiteX5" fmla="*/ 0 w 508830"/>
              <a:gd name="connsiteY5" fmla="*/ 106813 h 564013"/>
              <a:gd name="connsiteX6" fmla="*/ 412610 w 508830"/>
              <a:gd name="connsiteY6" fmla="*/ 102240 h 564013"/>
              <a:gd name="connsiteX7" fmla="*/ 441183 w 508830"/>
              <a:gd name="connsiteY7" fmla="*/ 2286 h 564013"/>
              <a:gd name="connsiteX0" fmla="*/ 500715 w 508830"/>
              <a:gd name="connsiteY0" fmla="*/ 0 h 564013"/>
              <a:gd name="connsiteX1" fmla="*/ 457853 w 508830"/>
              <a:gd name="connsiteY1" fmla="*/ 155232 h 564013"/>
              <a:gd name="connsiteX2" fmla="*/ 45252 w 508830"/>
              <a:gd name="connsiteY2" fmla="*/ 171644 h 564013"/>
              <a:gd name="connsiteX3" fmla="*/ 223697 w 508830"/>
              <a:gd name="connsiteY3" fmla="*/ 564013 h 564013"/>
              <a:gd name="connsiteX4" fmla="*/ 166547 w 508830"/>
              <a:gd name="connsiteY4" fmla="*/ 564013 h 564013"/>
              <a:gd name="connsiteX5" fmla="*/ 0 w 508830"/>
              <a:gd name="connsiteY5" fmla="*/ 106813 h 564013"/>
              <a:gd name="connsiteX6" fmla="*/ 412610 w 508830"/>
              <a:gd name="connsiteY6" fmla="*/ 102240 h 564013"/>
              <a:gd name="connsiteX7" fmla="*/ 441183 w 508830"/>
              <a:gd name="connsiteY7" fmla="*/ 2286 h 564013"/>
              <a:gd name="connsiteX0" fmla="*/ 500715 w 508029"/>
              <a:gd name="connsiteY0" fmla="*/ 0 h 564013"/>
              <a:gd name="connsiteX1" fmla="*/ 457853 w 508029"/>
              <a:gd name="connsiteY1" fmla="*/ 155232 h 564013"/>
              <a:gd name="connsiteX2" fmla="*/ 59527 w 508029"/>
              <a:gd name="connsiteY2" fmla="*/ 161876 h 564013"/>
              <a:gd name="connsiteX3" fmla="*/ 223697 w 508029"/>
              <a:gd name="connsiteY3" fmla="*/ 564013 h 564013"/>
              <a:gd name="connsiteX4" fmla="*/ 166547 w 508029"/>
              <a:gd name="connsiteY4" fmla="*/ 564013 h 564013"/>
              <a:gd name="connsiteX5" fmla="*/ 0 w 508029"/>
              <a:gd name="connsiteY5" fmla="*/ 106813 h 564013"/>
              <a:gd name="connsiteX6" fmla="*/ 412610 w 508029"/>
              <a:gd name="connsiteY6" fmla="*/ 102240 h 564013"/>
              <a:gd name="connsiteX7" fmla="*/ 441183 w 508029"/>
              <a:gd name="connsiteY7" fmla="*/ 2286 h 564013"/>
              <a:gd name="connsiteX0" fmla="*/ 500715 w 508293"/>
              <a:gd name="connsiteY0" fmla="*/ 0 h 564013"/>
              <a:gd name="connsiteX1" fmla="*/ 457853 w 508293"/>
              <a:gd name="connsiteY1" fmla="*/ 155232 h 564013"/>
              <a:gd name="connsiteX2" fmla="*/ 54769 w 508293"/>
              <a:gd name="connsiteY2" fmla="*/ 171644 h 564013"/>
              <a:gd name="connsiteX3" fmla="*/ 223697 w 508293"/>
              <a:gd name="connsiteY3" fmla="*/ 564013 h 564013"/>
              <a:gd name="connsiteX4" fmla="*/ 166547 w 508293"/>
              <a:gd name="connsiteY4" fmla="*/ 564013 h 564013"/>
              <a:gd name="connsiteX5" fmla="*/ 0 w 508293"/>
              <a:gd name="connsiteY5" fmla="*/ 106813 h 564013"/>
              <a:gd name="connsiteX6" fmla="*/ 412610 w 508293"/>
              <a:gd name="connsiteY6" fmla="*/ 102240 h 564013"/>
              <a:gd name="connsiteX7" fmla="*/ 441183 w 508293"/>
              <a:gd name="connsiteY7" fmla="*/ 2286 h 564013"/>
              <a:gd name="connsiteX0" fmla="*/ 505474 w 513052"/>
              <a:gd name="connsiteY0" fmla="*/ 0 h 564013"/>
              <a:gd name="connsiteX1" fmla="*/ 462612 w 513052"/>
              <a:gd name="connsiteY1" fmla="*/ 155232 h 564013"/>
              <a:gd name="connsiteX2" fmla="*/ 59528 w 513052"/>
              <a:gd name="connsiteY2" fmla="*/ 171644 h 564013"/>
              <a:gd name="connsiteX3" fmla="*/ 228456 w 513052"/>
              <a:gd name="connsiteY3" fmla="*/ 564013 h 564013"/>
              <a:gd name="connsiteX4" fmla="*/ 0 w 513052"/>
              <a:gd name="connsiteY4" fmla="*/ 324697 h 564013"/>
              <a:gd name="connsiteX5" fmla="*/ 4759 w 513052"/>
              <a:gd name="connsiteY5" fmla="*/ 106813 h 564013"/>
              <a:gd name="connsiteX6" fmla="*/ 417369 w 513052"/>
              <a:gd name="connsiteY6" fmla="*/ 102240 h 564013"/>
              <a:gd name="connsiteX7" fmla="*/ 445942 w 513052"/>
              <a:gd name="connsiteY7" fmla="*/ 2286 h 564013"/>
              <a:gd name="connsiteX0" fmla="*/ 505474 w 513052"/>
              <a:gd name="connsiteY0" fmla="*/ 0 h 339349"/>
              <a:gd name="connsiteX1" fmla="*/ 462612 w 513052"/>
              <a:gd name="connsiteY1" fmla="*/ 155232 h 339349"/>
              <a:gd name="connsiteX2" fmla="*/ 59528 w 513052"/>
              <a:gd name="connsiteY2" fmla="*/ 171644 h 339349"/>
              <a:gd name="connsiteX3" fmla="*/ 61908 w 513052"/>
              <a:gd name="connsiteY3" fmla="*/ 339349 h 339349"/>
              <a:gd name="connsiteX4" fmla="*/ 0 w 513052"/>
              <a:gd name="connsiteY4" fmla="*/ 324697 h 339349"/>
              <a:gd name="connsiteX5" fmla="*/ 4759 w 513052"/>
              <a:gd name="connsiteY5" fmla="*/ 106813 h 339349"/>
              <a:gd name="connsiteX6" fmla="*/ 417369 w 513052"/>
              <a:gd name="connsiteY6" fmla="*/ 102240 h 339349"/>
              <a:gd name="connsiteX7" fmla="*/ 445942 w 513052"/>
              <a:gd name="connsiteY7" fmla="*/ 2286 h 339349"/>
              <a:gd name="connsiteX0" fmla="*/ 505474 w 512788"/>
              <a:gd name="connsiteY0" fmla="*/ 0 h 339349"/>
              <a:gd name="connsiteX1" fmla="*/ 462612 w 512788"/>
              <a:gd name="connsiteY1" fmla="*/ 155232 h 339349"/>
              <a:gd name="connsiteX2" fmla="*/ 64287 w 512788"/>
              <a:gd name="connsiteY2" fmla="*/ 176529 h 339349"/>
              <a:gd name="connsiteX3" fmla="*/ 61908 w 512788"/>
              <a:gd name="connsiteY3" fmla="*/ 339349 h 339349"/>
              <a:gd name="connsiteX4" fmla="*/ 0 w 512788"/>
              <a:gd name="connsiteY4" fmla="*/ 324697 h 339349"/>
              <a:gd name="connsiteX5" fmla="*/ 4759 w 512788"/>
              <a:gd name="connsiteY5" fmla="*/ 106813 h 339349"/>
              <a:gd name="connsiteX6" fmla="*/ 417369 w 512788"/>
              <a:gd name="connsiteY6" fmla="*/ 102240 h 339349"/>
              <a:gd name="connsiteX7" fmla="*/ 445942 w 512788"/>
              <a:gd name="connsiteY7" fmla="*/ 2286 h 339349"/>
              <a:gd name="connsiteX0" fmla="*/ 505474 w 512788"/>
              <a:gd name="connsiteY0" fmla="*/ 0 h 339349"/>
              <a:gd name="connsiteX1" fmla="*/ 462612 w 512788"/>
              <a:gd name="connsiteY1" fmla="*/ 155232 h 339349"/>
              <a:gd name="connsiteX2" fmla="*/ 64287 w 512788"/>
              <a:gd name="connsiteY2" fmla="*/ 176529 h 339349"/>
              <a:gd name="connsiteX3" fmla="*/ 61908 w 512788"/>
              <a:gd name="connsiteY3" fmla="*/ 339349 h 339349"/>
              <a:gd name="connsiteX4" fmla="*/ 0 w 512788"/>
              <a:gd name="connsiteY4" fmla="*/ 339349 h 339349"/>
              <a:gd name="connsiteX5" fmla="*/ 4759 w 512788"/>
              <a:gd name="connsiteY5" fmla="*/ 106813 h 339349"/>
              <a:gd name="connsiteX6" fmla="*/ 417369 w 512788"/>
              <a:gd name="connsiteY6" fmla="*/ 102240 h 339349"/>
              <a:gd name="connsiteX7" fmla="*/ 445942 w 512788"/>
              <a:gd name="connsiteY7" fmla="*/ 2286 h 339349"/>
              <a:gd name="connsiteX0" fmla="*/ 511819 w 517008"/>
              <a:gd name="connsiteY0" fmla="*/ 0 h 339349"/>
              <a:gd name="connsiteX1" fmla="*/ 462612 w 517008"/>
              <a:gd name="connsiteY1" fmla="*/ 155232 h 339349"/>
              <a:gd name="connsiteX2" fmla="*/ 64287 w 517008"/>
              <a:gd name="connsiteY2" fmla="*/ 176529 h 339349"/>
              <a:gd name="connsiteX3" fmla="*/ 61908 w 517008"/>
              <a:gd name="connsiteY3" fmla="*/ 339349 h 339349"/>
              <a:gd name="connsiteX4" fmla="*/ 0 w 517008"/>
              <a:gd name="connsiteY4" fmla="*/ 339349 h 339349"/>
              <a:gd name="connsiteX5" fmla="*/ 4759 w 517008"/>
              <a:gd name="connsiteY5" fmla="*/ 106813 h 339349"/>
              <a:gd name="connsiteX6" fmla="*/ 417369 w 517008"/>
              <a:gd name="connsiteY6" fmla="*/ 102240 h 339349"/>
              <a:gd name="connsiteX7" fmla="*/ 445942 w 517008"/>
              <a:gd name="connsiteY7" fmla="*/ 2286 h 339349"/>
              <a:gd name="connsiteX0" fmla="*/ 511819 w 512970"/>
              <a:gd name="connsiteY0" fmla="*/ 0 h 339349"/>
              <a:gd name="connsiteX1" fmla="*/ 462612 w 512970"/>
              <a:gd name="connsiteY1" fmla="*/ 155232 h 339349"/>
              <a:gd name="connsiteX2" fmla="*/ 64287 w 512970"/>
              <a:gd name="connsiteY2" fmla="*/ 176529 h 339349"/>
              <a:gd name="connsiteX3" fmla="*/ 61908 w 512970"/>
              <a:gd name="connsiteY3" fmla="*/ 339349 h 339349"/>
              <a:gd name="connsiteX4" fmla="*/ 0 w 512970"/>
              <a:gd name="connsiteY4" fmla="*/ 339349 h 339349"/>
              <a:gd name="connsiteX5" fmla="*/ 4759 w 512970"/>
              <a:gd name="connsiteY5" fmla="*/ 106813 h 339349"/>
              <a:gd name="connsiteX6" fmla="*/ 417369 w 512970"/>
              <a:gd name="connsiteY6" fmla="*/ 102240 h 339349"/>
              <a:gd name="connsiteX7" fmla="*/ 445942 w 512970"/>
              <a:gd name="connsiteY7" fmla="*/ 2286 h 339349"/>
              <a:gd name="connsiteX0" fmla="*/ 511819 w 512970"/>
              <a:gd name="connsiteY0" fmla="*/ 0 h 339349"/>
              <a:gd name="connsiteX1" fmla="*/ 462612 w 512970"/>
              <a:gd name="connsiteY1" fmla="*/ 155232 h 339349"/>
              <a:gd name="connsiteX2" fmla="*/ 64287 w 512970"/>
              <a:gd name="connsiteY2" fmla="*/ 176529 h 339349"/>
              <a:gd name="connsiteX3" fmla="*/ 61908 w 512970"/>
              <a:gd name="connsiteY3" fmla="*/ 339349 h 339349"/>
              <a:gd name="connsiteX4" fmla="*/ 0 w 512970"/>
              <a:gd name="connsiteY4" fmla="*/ 339349 h 339349"/>
              <a:gd name="connsiteX5" fmla="*/ 1587 w 512970"/>
              <a:gd name="connsiteY5" fmla="*/ 110069 h 339349"/>
              <a:gd name="connsiteX6" fmla="*/ 417369 w 512970"/>
              <a:gd name="connsiteY6" fmla="*/ 102240 h 339349"/>
              <a:gd name="connsiteX7" fmla="*/ 445942 w 512970"/>
              <a:gd name="connsiteY7" fmla="*/ 2286 h 339349"/>
              <a:gd name="connsiteX0" fmla="*/ 511819 w 512970"/>
              <a:gd name="connsiteY0" fmla="*/ 0 h 339349"/>
              <a:gd name="connsiteX1" fmla="*/ 462612 w 512970"/>
              <a:gd name="connsiteY1" fmla="*/ 161744 h 339349"/>
              <a:gd name="connsiteX2" fmla="*/ 64287 w 512970"/>
              <a:gd name="connsiteY2" fmla="*/ 176529 h 339349"/>
              <a:gd name="connsiteX3" fmla="*/ 61908 w 512970"/>
              <a:gd name="connsiteY3" fmla="*/ 339349 h 339349"/>
              <a:gd name="connsiteX4" fmla="*/ 0 w 512970"/>
              <a:gd name="connsiteY4" fmla="*/ 339349 h 339349"/>
              <a:gd name="connsiteX5" fmla="*/ 1587 w 512970"/>
              <a:gd name="connsiteY5" fmla="*/ 110069 h 339349"/>
              <a:gd name="connsiteX6" fmla="*/ 417369 w 512970"/>
              <a:gd name="connsiteY6" fmla="*/ 102240 h 339349"/>
              <a:gd name="connsiteX7" fmla="*/ 445942 w 512970"/>
              <a:gd name="connsiteY7" fmla="*/ 2286 h 339349"/>
              <a:gd name="connsiteX0" fmla="*/ 511819 w 517160"/>
              <a:gd name="connsiteY0" fmla="*/ 0 h 339349"/>
              <a:gd name="connsiteX1" fmla="*/ 462612 w 517160"/>
              <a:gd name="connsiteY1" fmla="*/ 161744 h 339349"/>
              <a:gd name="connsiteX2" fmla="*/ 61115 w 517160"/>
              <a:gd name="connsiteY2" fmla="*/ 173273 h 339349"/>
              <a:gd name="connsiteX3" fmla="*/ 61908 w 517160"/>
              <a:gd name="connsiteY3" fmla="*/ 339349 h 339349"/>
              <a:gd name="connsiteX4" fmla="*/ 0 w 517160"/>
              <a:gd name="connsiteY4" fmla="*/ 339349 h 339349"/>
              <a:gd name="connsiteX5" fmla="*/ 1587 w 517160"/>
              <a:gd name="connsiteY5" fmla="*/ 110069 h 339349"/>
              <a:gd name="connsiteX6" fmla="*/ 417369 w 517160"/>
              <a:gd name="connsiteY6" fmla="*/ 102240 h 339349"/>
              <a:gd name="connsiteX7" fmla="*/ 445942 w 517160"/>
              <a:gd name="connsiteY7" fmla="*/ 2286 h 339349"/>
              <a:gd name="connsiteX0" fmla="*/ 511819 w 517008"/>
              <a:gd name="connsiteY0" fmla="*/ 0 h 339349"/>
              <a:gd name="connsiteX1" fmla="*/ 462612 w 517008"/>
              <a:gd name="connsiteY1" fmla="*/ 161744 h 339349"/>
              <a:gd name="connsiteX2" fmla="*/ 64287 w 517008"/>
              <a:gd name="connsiteY2" fmla="*/ 176529 h 339349"/>
              <a:gd name="connsiteX3" fmla="*/ 61908 w 517008"/>
              <a:gd name="connsiteY3" fmla="*/ 339349 h 339349"/>
              <a:gd name="connsiteX4" fmla="*/ 0 w 517008"/>
              <a:gd name="connsiteY4" fmla="*/ 339349 h 339349"/>
              <a:gd name="connsiteX5" fmla="*/ 1587 w 517008"/>
              <a:gd name="connsiteY5" fmla="*/ 110069 h 339349"/>
              <a:gd name="connsiteX6" fmla="*/ 417369 w 517008"/>
              <a:gd name="connsiteY6" fmla="*/ 102240 h 339349"/>
              <a:gd name="connsiteX7" fmla="*/ 445942 w 517008"/>
              <a:gd name="connsiteY7" fmla="*/ 2286 h 339349"/>
              <a:gd name="connsiteX0" fmla="*/ 511819 w 517160"/>
              <a:gd name="connsiteY0" fmla="*/ 0 h 339349"/>
              <a:gd name="connsiteX1" fmla="*/ 462612 w 517160"/>
              <a:gd name="connsiteY1" fmla="*/ 161744 h 339349"/>
              <a:gd name="connsiteX2" fmla="*/ 61115 w 517160"/>
              <a:gd name="connsiteY2" fmla="*/ 176529 h 339349"/>
              <a:gd name="connsiteX3" fmla="*/ 61908 w 517160"/>
              <a:gd name="connsiteY3" fmla="*/ 339349 h 339349"/>
              <a:gd name="connsiteX4" fmla="*/ 0 w 517160"/>
              <a:gd name="connsiteY4" fmla="*/ 339349 h 339349"/>
              <a:gd name="connsiteX5" fmla="*/ 1587 w 517160"/>
              <a:gd name="connsiteY5" fmla="*/ 110069 h 339349"/>
              <a:gd name="connsiteX6" fmla="*/ 417369 w 517160"/>
              <a:gd name="connsiteY6" fmla="*/ 102240 h 339349"/>
              <a:gd name="connsiteX7" fmla="*/ 445942 w 517160"/>
              <a:gd name="connsiteY7" fmla="*/ 2286 h 339349"/>
              <a:gd name="connsiteX0" fmla="*/ 511819 w 512823"/>
              <a:gd name="connsiteY0" fmla="*/ 0 h 339349"/>
              <a:gd name="connsiteX1" fmla="*/ 462612 w 512823"/>
              <a:gd name="connsiteY1" fmla="*/ 161744 h 339349"/>
              <a:gd name="connsiteX2" fmla="*/ 61115 w 512823"/>
              <a:gd name="connsiteY2" fmla="*/ 176529 h 339349"/>
              <a:gd name="connsiteX3" fmla="*/ 61908 w 512823"/>
              <a:gd name="connsiteY3" fmla="*/ 339349 h 339349"/>
              <a:gd name="connsiteX4" fmla="*/ 0 w 512823"/>
              <a:gd name="connsiteY4" fmla="*/ 339349 h 339349"/>
              <a:gd name="connsiteX5" fmla="*/ 1587 w 512823"/>
              <a:gd name="connsiteY5" fmla="*/ 110069 h 339349"/>
              <a:gd name="connsiteX6" fmla="*/ 417369 w 512823"/>
              <a:gd name="connsiteY6" fmla="*/ 102240 h 339349"/>
              <a:gd name="connsiteX7" fmla="*/ 445942 w 512823"/>
              <a:gd name="connsiteY7" fmla="*/ 2286 h 3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823" h="339349">
                <a:moveTo>
                  <a:pt x="511819" y="0"/>
                </a:moveTo>
                <a:cubicBezTo>
                  <a:pt x="514200" y="84550"/>
                  <a:pt x="516830" y="127744"/>
                  <a:pt x="462612" y="161744"/>
                </a:cubicBezTo>
                <a:cubicBezTo>
                  <a:pt x="408394" y="195744"/>
                  <a:pt x="100141" y="168724"/>
                  <a:pt x="61115" y="176529"/>
                </a:cubicBezTo>
                <a:cubicBezTo>
                  <a:pt x="61909" y="308947"/>
                  <a:pt x="61114" y="206931"/>
                  <a:pt x="61908" y="339349"/>
                </a:cubicBezTo>
                <a:lnTo>
                  <a:pt x="0" y="339349"/>
                </a:lnTo>
                <a:cubicBezTo>
                  <a:pt x="0" y="186949"/>
                  <a:pt x="1587" y="262469"/>
                  <a:pt x="1587" y="110069"/>
                </a:cubicBezTo>
                <a:cubicBezTo>
                  <a:pt x="84402" y="110069"/>
                  <a:pt x="371596" y="119661"/>
                  <a:pt x="417369" y="102240"/>
                </a:cubicBezTo>
                <a:cubicBezTo>
                  <a:pt x="463142" y="84819"/>
                  <a:pt x="445413" y="13928"/>
                  <a:pt x="445942" y="2286"/>
                </a:cubicBezTo>
              </a:path>
            </a:pathLst>
          </a:custGeom>
          <a:solidFill>
            <a:srgbClr val="60A1CE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661399" y="4371692"/>
            <a:ext cx="132827" cy="11338"/>
            <a:chOff x="2678481" y="4284909"/>
            <a:chExt cx="130121" cy="1079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678481" y="4295703"/>
              <a:ext cx="130121" cy="0"/>
            </a:xfrm>
            <a:prstGeom prst="line">
              <a:avLst/>
            </a:prstGeom>
            <a:ln w="6350">
              <a:solidFill>
                <a:srgbClr val="60A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678481" y="4284909"/>
              <a:ext cx="130121" cy="0"/>
            </a:xfrm>
            <a:prstGeom prst="line">
              <a:avLst/>
            </a:prstGeom>
            <a:ln w="6350">
              <a:solidFill>
                <a:srgbClr val="60A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>
            <p:custDataLst>
              <p:tags r:id="rId10"/>
            </p:custDataLst>
          </p:nvPr>
        </p:nvCxnSpPr>
        <p:spPr>
          <a:xfrm>
            <a:off x="3215384" y="4013728"/>
            <a:ext cx="971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81" name="Freeform 310280"/>
          <p:cNvSpPr/>
          <p:nvPr>
            <p:custDataLst>
              <p:tags r:id="rId11"/>
            </p:custDataLst>
          </p:nvPr>
        </p:nvSpPr>
        <p:spPr>
          <a:xfrm>
            <a:off x="2593365" y="2332433"/>
            <a:ext cx="583143" cy="851986"/>
          </a:xfrm>
          <a:custGeom>
            <a:avLst/>
            <a:gdLst>
              <a:gd name="connsiteX0" fmla="*/ 0 w 562708"/>
              <a:gd name="connsiteY0" fmla="*/ 0 h 439615"/>
              <a:gd name="connsiteX1" fmla="*/ 562708 w 562708"/>
              <a:gd name="connsiteY1" fmla="*/ 0 h 439615"/>
              <a:gd name="connsiteX2" fmla="*/ 562708 w 562708"/>
              <a:gd name="connsiteY2" fmla="*/ 439615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708" h="439615">
                <a:moveTo>
                  <a:pt x="0" y="0"/>
                </a:moveTo>
                <a:lnTo>
                  <a:pt x="562708" y="0"/>
                </a:lnTo>
                <a:lnTo>
                  <a:pt x="562708" y="439615"/>
                </a:lnTo>
              </a:path>
            </a:pathLst>
          </a:custGeom>
          <a:noFill/>
          <a:ln w="190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1100" b="1" dirty="0"/>
          </a:p>
        </p:txBody>
      </p:sp>
      <p:grpSp>
        <p:nvGrpSpPr>
          <p:cNvPr id="4" name="Group 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827739" y="1951793"/>
            <a:ext cx="1806122" cy="562051"/>
            <a:chOff x="269754" y="1688123"/>
            <a:chExt cx="1770061" cy="1206500"/>
          </a:xfrm>
        </p:grpSpPr>
        <p:pic>
          <p:nvPicPr>
            <p:cNvPr id="311334" name="Picture 38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69754" y="1688123"/>
              <a:ext cx="1770061" cy="12065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310282" name="Rectangle 310281"/>
            <p:cNvSpPr/>
            <p:nvPr/>
          </p:nvSpPr>
          <p:spPr>
            <a:xfrm>
              <a:off x="315791" y="1719414"/>
              <a:ext cx="1668462" cy="1074378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3960" name="Rectangle 31027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45987" y="2055457"/>
            <a:ext cx="1566386" cy="3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00846" lvl="1" indent="-199227" defTabSz="931343">
              <a:buClr>
                <a:schemeClr val="tx2"/>
              </a:buClr>
              <a:buSzPct val="125000"/>
              <a:buFont typeface="Symbol" pitchFamily="18" charset="2"/>
              <a:buChar char=""/>
            </a:pPr>
            <a:r>
              <a:rPr lang="ru-RU" sz="1000" dirty="0">
                <a:solidFill>
                  <a:schemeClr val="tx1"/>
                </a:solidFill>
                <a:latin typeface="Candara" pitchFamily="34" charset="0"/>
              </a:rPr>
              <a:t>Высокая стоимость опреснения воды</a:t>
            </a:r>
            <a:endParaRPr lang="en-US" sz="10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3961" name="Rectangle 31028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7215" y="3714076"/>
            <a:ext cx="793722" cy="3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000" i="1" dirty="0">
                <a:latin typeface="Candara" pitchFamily="34" charset="0"/>
              </a:rPr>
              <a:t>Опреснение воды,</a:t>
            </a:r>
          </a:p>
        </p:txBody>
      </p:sp>
      <p:sp>
        <p:nvSpPr>
          <p:cNvPr id="310286" name="Oval 310285"/>
          <p:cNvSpPr/>
          <p:nvPr>
            <p:custDataLst>
              <p:tags r:id="rId15"/>
            </p:custDataLst>
          </p:nvPr>
        </p:nvSpPr>
        <p:spPr>
          <a:xfrm>
            <a:off x="3309335" y="3020825"/>
            <a:ext cx="424398" cy="26563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1,5</a:t>
            </a:r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672179" y="1554955"/>
            <a:ext cx="427638" cy="1064173"/>
            <a:chOff x="4653417" y="1514457"/>
            <a:chExt cx="466450" cy="1175471"/>
          </a:xfrm>
        </p:grpSpPr>
        <p:pic>
          <p:nvPicPr>
            <p:cNvPr id="311304" name="Picture 8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 rotWithShape="1">
            <a:blip r:embed="rId9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 r="65172" b="56572"/>
            <a:stretch/>
          </p:blipFill>
          <p:spPr bwMode="auto">
            <a:xfrm rot="20559445">
              <a:off x="4653417" y="1514457"/>
              <a:ext cx="466162" cy="11754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33" name="Picture 8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 rotWithShape="1">
            <a:blip r:embed="rId9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 r="70384" b="57036"/>
            <a:stretch/>
          </p:blipFill>
          <p:spPr bwMode="auto">
            <a:xfrm rot="20559445">
              <a:off x="4723467" y="1525141"/>
              <a:ext cx="396400" cy="11628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pSp>
        <p:nvGrpSpPr>
          <p:cNvPr id="6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 rot="-465911">
            <a:off x="4297438" y="2225530"/>
            <a:ext cx="1018879" cy="2510605"/>
            <a:chOff x="4996700" y="1364069"/>
            <a:chExt cx="1407134" cy="2716303"/>
          </a:xfrm>
        </p:grpSpPr>
        <p:pic>
          <p:nvPicPr>
            <p:cNvPr id="35" name="Picture 8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9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20559445">
              <a:off x="4996700" y="1364069"/>
              <a:ext cx="1338462" cy="27066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36" name="Picture 8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9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20559445">
              <a:off x="5065367" y="1373683"/>
              <a:ext cx="1338467" cy="27066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pic>
        <p:nvPicPr>
          <p:cNvPr id="311343" name="Picture 4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3" cstate="print">
            <a:extLst/>
          </a:blip>
          <a:srcRect/>
          <a:stretch>
            <a:fillRect/>
          </a:stretch>
        </p:blipFill>
        <p:spPr bwMode="auto">
          <a:xfrm rot="21152355">
            <a:off x="3291560" y="1972181"/>
            <a:ext cx="1106668" cy="82698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chemeClr val="bg2">
                <a:lumMod val="50000"/>
                <a:alpha val="50000"/>
              </a:schemeClr>
            </a:innerShdw>
          </a:effectLst>
          <a:extLst/>
        </p:spPr>
      </p:pic>
      <p:sp>
        <p:nvSpPr>
          <p:cNvPr id="29" name="Oval 28"/>
          <p:cNvSpPr/>
          <p:nvPr>
            <p:custDataLst>
              <p:tags r:id="rId19"/>
            </p:custDataLst>
          </p:nvPr>
        </p:nvSpPr>
        <p:spPr>
          <a:xfrm>
            <a:off x="3558791" y="2036020"/>
            <a:ext cx="424398" cy="265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96</a:t>
            </a:r>
          </a:p>
        </p:txBody>
      </p:sp>
      <p:sp>
        <p:nvSpPr>
          <p:cNvPr id="33967" name="Rectangle 31028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04905" y="2342151"/>
            <a:ext cx="1287774" cy="34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Дамбы и </a:t>
            </a:r>
          </a:p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водохранилища</a:t>
            </a:r>
          </a:p>
        </p:txBody>
      </p:sp>
      <p:grpSp>
        <p:nvGrpSpPr>
          <p:cNvPr id="7" name="Group 53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 rot="-4210021">
            <a:off x="5468615" y="2458714"/>
            <a:ext cx="1104666" cy="2021561"/>
            <a:chOff x="4158411" y="-904903"/>
            <a:chExt cx="2151400" cy="5277452"/>
          </a:xfrm>
        </p:grpSpPr>
        <p:pic>
          <p:nvPicPr>
            <p:cNvPr id="55" name="Picture 8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20559445">
              <a:off x="4861804" y="1349642"/>
              <a:ext cx="1338463" cy="27066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6" name="Picture 8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9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20559445">
              <a:off x="4921568" y="1312884"/>
              <a:ext cx="1338462" cy="27066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7" name="Picture 8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20559445">
              <a:off x="4893523" y="1459916"/>
              <a:ext cx="1338463" cy="27066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8" name="Picture 8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20559445">
              <a:off x="4158411" y="-904903"/>
              <a:ext cx="1690358" cy="52774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9" name="Picture 8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 rotWithShape="1">
            <a:blip r:embed="rId9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 t="24138"/>
            <a:stretch/>
          </p:blipFill>
          <p:spPr bwMode="auto">
            <a:xfrm rot="20559445">
              <a:off x="4971347" y="2235479"/>
              <a:ext cx="1338464" cy="20533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pSp>
        <p:nvGrpSpPr>
          <p:cNvPr id="8" name="Group 1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996705" y="4311761"/>
            <a:ext cx="6050105" cy="2347011"/>
            <a:chOff x="2497842" y="4225635"/>
            <a:chExt cx="6369050" cy="2301129"/>
          </a:xfrm>
        </p:grpSpPr>
        <p:pic>
          <p:nvPicPr>
            <p:cNvPr id="311390" name="Picture 94" descr="C:\Users\Irina Rogacheva\Desktop\Picture3 copy.pn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497842" y="4225635"/>
              <a:ext cx="6369050" cy="2301129"/>
            </a:xfrm>
            <a:prstGeom prst="rect">
              <a:avLst/>
            </a:prstGeom>
            <a:noFill/>
            <a:extLst/>
          </p:spPr>
        </p:pic>
        <p:pic>
          <p:nvPicPr>
            <p:cNvPr id="311393" name="Picture 97" descr="C:\Users\Irina Rogacheva\Desktop\Pictur3 copy.pn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 rotWithShape="1">
            <a:blip r:embed="rId98" cstate="print">
              <a:extLst/>
            </a:blip>
            <a:srcRect l="1955" b="22597"/>
            <a:stretch/>
          </p:blipFill>
          <p:spPr bwMode="auto">
            <a:xfrm>
              <a:off x="2951017" y="4378903"/>
              <a:ext cx="5880389" cy="387061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</p:grpSp>
      <p:grpSp>
        <p:nvGrpSpPr>
          <p:cNvPr id="9" name="Group 5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6929454" y="4500570"/>
            <a:ext cx="2000264" cy="2070737"/>
            <a:chOff x="5800113" y="4340224"/>
            <a:chExt cx="2921856" cy="1313229"/>
          </a:xfrm>
        </p:grpSpPr>
        <p:grpSp>
          <p:nvGrpSpPr>
            <p:cNvPr id="10" name="Group 73"/>
            <p:cNvGrpSpPr>
              <a:grpSpLocks/>
            </p:cNvGrpSpPr>
            <p:nvPr>
              <p:custDataLst>
                <p:tags r:id="rId71"/>
              </p:custDataLst>
            </p:nvPr>
          </p:nvGrpSpPr>
          <p:grpSpPr bwMode="auto">
            <a:xfrm>
              <a:off x="5800113" y="4340224"/>
              <a:ext cx="2921856" cy="1313229"/>
              <a:chOff x="287338" y="1787525"/>
              <a:chExt cx="2481262" cy="1206500"/>
            </a:xfrm>
          </p:grpSpPr>
          <p:pic>
            <p:nvPicPr>
              <p:cNvPr id="75" name="Picture 38"/>
              <p:cNvPicPr>
                <a:picLocks noChangeAspect="1" noChangeArrowheads="1"/>
              </p:cNvPicPr>
              <p:nvPr>
                <p:custDataLst>
                  <p:tags r:id="rId73"/>
                </p:custDataLst>
              </p:nvPr>
            </p:nvPicPr>
            <p:blipFill>
              <a:blip r:embed="rId9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287338" y="1787525"/>
                <a:ext cx="2481262" cy="12065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sp>
            <p:nvSpPr>
              <p:cNvPr id="76" name="Rectangle 75"/>
              <p:cNvSpPr/>
              <p:nvPr/>
            </p:nvSpPr>
            <p:spPr>
              <a:xfrm>
                <a:off x="350751" y="1820608"/>
                <a:ext cx="2340118" cy="107218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025" name="Rectangle 310277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907037" y="4377925"/>
              <a:ext cx="2780048" cy="105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200846" lvl="1" indent="-199227" defTabSz="931343">
                <a:buClr>
                  <a:schemeClr val="tx2"/>
                </a:buClr>
                <a:buSzPct val="125000"/>
                <a:buFont typeface="Symbol" pitchFamily="18" charset="2"/>
                <a:buChar char=""/>
              </a:pPr>
              <a:r>
                <a:rPr lang="ru-RU" dirty="0" smtClean="0">
                  <a:solidFill>
                    <a:schemeClr val="tx1"/>
                  </a:solidFill>
                  <a:latin typeface="Candara" pitchFamily="34" charset="0"/>
                </a:rPr>
                <a:t>Существенное увеличение водозабора может </a:t>
              </a:r>
              <a:r>
                <a:rPr lang="ru-RU" dirty="0">
                  <a:solidFill>
                    <a:schemeClr val="tx1"/>
                  </a:solidFill>
                  <a:latin typeface="Candara" pitchFamily="34" charset="0"/>
                </a:rPr>
                <a:t>оказать негативное влияние на поверхностный слой почвы </a:t>
              </a:r>
            </a:p>
            <a:p>
              <a:pPr marL="200846" lvl="1" indent="-199227" defTabSz="931343">
                <a:buClr>
                  <a:schemeClr val="tx2"/>
                </a:buClr>
                <a:buSzPct val="125000"/>
                <a:buFont typeface="Symbol" pitchFamily="18" charset="2"/>
                <a:buChar char=""/>
              </a:pPr>
              <a:r>
                <a:rPr lang="ru-RU" dirty="0">
                  <a:solidFill>
                    <a:schemeClr val="tx1"/>
                  </a:solidFill>
                  <a:latin typeface="Candara" pitchFamily="34" charset="0"/>
                </a:rPr>
                <a:t>Производственные затраты и скорость возобновления - ключевые факторы запуска в эксплуатацию </a:t>
              </a:r>
              <a:endParaRPr lang="en-US" dirty="0">
                <a:solidFill>
                  <a:schemeClr val="tx1"/>
                </a:solidFill>
                <a:latin typeface="Candara" pitchFamily="34" charset="0"/>
              </a:endParaRPr>
            </a:p>
            <a:p>
              <a:pPr marL="200846" lvl="1" indent="-199227" defTabSz="931343">
                <a:buClr>
                  <a:schemeClr val="tx2"/>
                </a:buClr>
                <a:buSzPct val="125000"/>
                <a:buFont typeface="Symbol" pitchFamily="18" charset="2"/>
                <a:buChar char=""/>
              </a:pPr>
              <a:r>
                <a:rPr lang="ru-RU" dirty="0">
                  <a:solidFill>
                    <a:schemeClr val="tx1"/>
                  </a:solidFill>
                  <a:latin typeface="Candara" pitchFamily="34" charset="0"/>
                </a:rPr>
                <a:t>Необходимы дополнительные исследования для подтверждения величины запасов</a:t>
              </a:r>
              <a:endParaRPr lang="en-US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33971" name="Rectangle 31028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96476" y="4977477"/>
            <a:ext cx="1561526" cy="3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Подтвержденные используемые запасы</a:t>
            </a:r>
          </a:p>
        </p:txBody>
      </p:sp>
      <p:sp>
        <p:nvSpPr>
          <p:cNvPr id="33972" name="Rectangle 31028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96477" y="5991437"/>
            <a:ext cx="1300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Предполагаемые запасы</a:t>
            </a:r>
          </a:p>
        </p:txBody>
      </p:sp>
      <p:pic>
        <p:nvPicPr>
          <p:cNvPr id="311404" name="Picture 108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9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078077" y="4651785"/>
            <a:ext cx="1747808" cy="171045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2" name="Oval 111"/>
          <p:cNvSpPr/>
          <p:nvPr>
            <p:custDataLst>
              <p:tags r:id="rId27"/>
            </p:custDataLst>
          </p:nvPr>
        </p:nvSpPr>
        <p:spPr>
          <a:xfrm>
            <a:off x="5750434" y="5009872"/>
            <a:ext cx="422779" cy="265638"/>
          </a:xfrm>
          <a:prstGeom prst="ellipse">
            <a:avLst/>
          </a:prstGeom>
          <a:gradFill flip="none" rotWithShape="1">
            <a:gsLst>
              <a:gs pos="86000">
                <a:schemeClr val="tx1">
                  <a:lumMod val="50000"/>
                  <a:lumOff val="50000"/>
                </a:schemeClr>
              </a:gs>
              <a:gs pos="22000">
                <a:schemeClr val="bg2">
                  <a:lumMod val="65000"/>
                </a:schemeClr>
              </a:gs>
            </a:gsLst>
            <a:lin ang="4200000" scaled="0"/>
            <a:tileRect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~14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14" name="Oval 113"/>
          <p:cNvSpPr/>
          <p:nvPr>
            <p:custDataLst>
              <p:tags r:id="rId28"/>
            </p:custDataLst>
          </p:nvPr>
        </p:nvSpPr>
        <p:spPr>
          <a:xfrm>
            <a:off x="5750434" y="5955803"/>
            <a:ext cx="422779" cy="265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tx1"/>
                </a:solidFill>
              </a:rPr>
              <a:t>41,5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33976" name="Picture 125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0">
            <a:grayscl/>
            <a:biLevel thresh="50000"/>
          </a:blip>
          <a:srcRect r="1611"/>
          <a:stretch>
            <a:fillRect/>
          </a:stretch>
        </p:blipFill>
        <p:spPr bwMode="auto">
          <a:xfrm>
            <a:off x="5194829" y="4449440"/>
            <a:ext cx="1559906" cy="3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77" name="Picture 59" descr="C:\Users\Irina Rogacheva\Desktop\Picture2 copy.pn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1"/>
          <a:srcRect/>
          <a:stretch>
            <a:fillRect/>
          </a:stretch>
        </p:blipFill>
        <p:spPr bwMode="auto">
          <a:xfrm>
            <a:off x="5547954" y="3952178"/>
            <a:ext cx="830978" cy="7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>
            <p:custDataLst>
              <p:tags r:id="rId31"/>
            </p:custDataLst>
          </p:nvPr>
        </p:nvSpPr>
        <p:spPr>
          <a:xfrm>
            <a:off x="5335755" y="4109293"/>
            <a:ext cx="424398" cy="26563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1.2</a:t>
            </a:r>
          </a:p>
        </p:txBody>
      </p:sp>
      <p:sp>
        <p:nvSpPr>
          <p:cNvPr id="33979" name="Rectangle 31028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34573" y="4000504"/>
            <a:ext cx="1551807" cy="5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Используемые грунтовые водные ресурсы</a:t>
            </a:r>
          </a:p>
        </p:txBody>
      </p:sp>
      <p:sp>
        <p:nvSpPr>
          <p:cNvPr id="122" name="Freeform 121"/>
          <p:cNvSpPr/>
          <p:nvPr>
            <p:custDataLst>
              <p:tags r:id="rId33"/>
            </p:custDataLst>
          </p:nvPr>
        </p:nvSpPr>
        <p:spPr>
          <a:xfrm rot="5400000">
            <a:off x="6750687" y="4871373"/>
            <a:ext cx="46972" cy="375803"/>
          </a:xfrm>
          <a:custGeom>
            <a:avLst/>
            <a:gdLst>
              <a:gd name="connsiteX0" fmla="*/ 0 w 562708"/>
              <a:gd name="connsiteY0" fmla="*/ 0 h 439615"/>
              <a:gd name="connsiteX1" fmla="*/ 562708 w 562708"/>
              <a:gd name="connsiteY1" fmla="*/ 0 h 439615"/>
              <a:gd name="connsiteX2" fmla="*/ 562708 w 562708"/>
              <a:gd name="connsiteY2" fmla="*/ 439615 h 439615"/>
              <a:gd name="connsiteX0" fmla="*/ 0 w 0"/>
              <a:gd name="connsiteY0" fmla="*/ 0 h 439615"/>
              <a:gd name="connsiteX1" fmla="*/ 0 w 0"/>
              <a:gd name="connsiteY1" fmla="*/ 439615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9615">
                <a:moveTo>
                  <a:pt x="0" y="0"/>
                </a:moveTo>
                <a:lnTo>
                  <a:pt x="0" y="439615"/>
                </a:lnTo>
              </a:path>
            </a:pathLst>
          </a:custGeom>
          <a:noFill/>
          <a:ln w="190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1100" b="1" dirty="0"/>
          </a:p>
        </p:txBody>
      </p:sp>
      <p:sp>
        <p:nvSpPr>
          <p:cNvPr id="123" name="Freeform 122"/>
          <p:cNvSpPr/>
          <p:nvPr>
            <p:custDataLst>
              <p:tags r:id="rId34"/>
            </p:custDataLst>
          </p:nvPr>
        </p:nvSpPr>
        <p:spPr>
          <a:xfrm rot="5400000">
            <a:off x="4370103" y="1794913"/>
            <a:ext cx="68006" cy="621538"/>
          </a:xfrm>
          <a:custGeom>
            <a:avLst/>
            <a:gdLst>
              <a:gd name="connsiteX0" fmla="*/ 0 w 562708"/>
              <a:gd name="connsiteY0" fmla="*/ 0 h 439615"/>
              <a:gd name="connsiteX1" fmla="*/ 562708 w 562708"/>
              <a:gd name="connsiteY1" fmla="*/ 0 h 439615"/>
              <a:gd name="connsiteX2" fmla="*/ 562708 w 562708"/>
              <a:gd name="connsiteY2" fmla="*/ 439615 h 439615"/>
              <a:gd name="connsiteX0" fmla="*/ 0 w 0"/>
              <a:gd name="connsiteY0" fmla="*/ 0 h 439615"/>
              <a:gd name="connsiteX1" fmla="*/ 0 w 0"/>
              <a:gd name="connsiteY1" fmla="*/ 439615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9615">
                <a:moveTo>
                  <a:pt x="0" y="0"/>
                </a:moveTo>
                <a:lnTo>
                  <a:pt x="0" y="439615"/>
                </a:lnTo>
              </a:path>
            </a:pathLst>
          </a:custGeom>
          <a:noFill/>
          <a:ln w="190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1100" b="1" dirty="0"/>
          </a:p>
        </p:txBody>
      </p:sp>
      <p:pic>
        <p:nvPicPr>
          <p:cNvPr id="33982" name="Picture 124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02"/>
          <a:srcRect t="2306" r="34422"/>
          <a:stretch>
            <a:fillRect/>
          </a:stretch>
        </p:blipFill>
        <p:spPr bwMode="auto">
          <a:xfrm>
            <a:off x="7004190" y="1648901"/>
            <a:ext cx="1904932" cy="30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83" name="Picture 127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3"/>
          <a:srcRect/>
          <a:stretch>
            <a:fillRect/>
          </a:stretch>
        </p:blipFill>
        <p:spPr bwMode="auto">
          <a:xfrm rot="-649804">
            <a:off x="7801152" y="2236869"/>
            <a:ext cx="733788" cy="12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84" name="Picture 129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04"/>
          <a:srcRect r="29387" b="3772"/>
          <a:stretch>
            <a:fillRect/>
          </a:stretch>
        </p:blipFill>
        <p:spPr bwMode="auto">
          <a:xfrm>
            <a:off x="7916161" y="1951793"/>
            <a:ext cx="997822" cy="12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90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4643438" y="1713691"/>
            <a:ext cx="3643338" cy="1000929"/>
            <a:chOff x="287339" y="1787525"/>
            <a:chExt cx="2462480" cy="1206500"/>
          </a:xfrm>
        </p:grpSpPr>
        <p:pic>
          <p:nvPicPr>
            <p:cNvPr id="93" name="Picture 38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9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87339" y="1787525"/>
              <a:ext cx="2462480" cy="12065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94" name="Rectangle 93"/>
            <p:cNvSpPr/>
            <p:nvPr/>
          </p:nvSpPr>
          <p:spPr>
            <a:xfrm>
              <a:off x="351606" y="1820231"/>
              <a:ext cx="2339303" cy="1072041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3986" name="Rectangle 31027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500562" y="1788199"/>
            <a:ext cx="3537087" cy="8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00846" lvl="1" indent="-199227" defTabSz="931343">
              <a:buClr>
                <a:schemeClr val="tx2"/>
              </a:buClr>
              <a:buSzPct val="125000"/>
              <a:buFont typeface="Symbol" pitchFamily="18" charset="2"/>
              <a:buChar char=""/>
            </a:pP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Водные ресурсы в водных бассейнах и озерах используются для компенсации дефицита воды в маловодные годы, но данные ресурсы не могут быть использованы систематически </a:t>
            </a:r>
            <a:br>
              <a:rPr lang="ru-RU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без повышения </a:t>
            </a:r>
            <a:r>
              <a:rPr lang="ru-RU" dirty="0" err="1">
                <a:solidFill>
                  <a:schemeClr val="tx1"/>
                </a:solidFill>
                <a:latin typeface="Candara" pitchFamily="34" charset="0"/>
              </a:rPr>
              <a:t>водопритока</a:t>
            </a: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 / ресурсов грунтовых вод</a:t>
            </a:r>
          </a:p>
          <a:p>
            <a:pPr marL="200846" lvl="1" indent="-199227" defTabSz="931343">
              <a:buClr>
                <a:schemeClr val="tx2"/>
              </a:buClr>
              <a:buSzPct val="125000"/>
              <a:buFont typeface="Symbol" pitchFamily="18" charset="2"/>
              <a:buChar char=""/>
            </a:pP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Ледники питают реки и уменьшение их размеров приведет к неизбежному ухудшению и сокращению водотока</a:t>
            </a:r>
          </a:p>
        </p:txBody>
      </p:sp>
      <p:sp>
        <p:nvSpPr>
          <p:cNvPr id="33987" name="Rectangle 31028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04392" y="4109294"/>
            <a:ext cx="1077194" cy="3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Трансграничные реки</a:t>
            </a:r>
          </a:p>
        </p:txBody>
      </p:sp>
      <p:sp>
        <p:nvSpPr>
          <p:cNvPr id="173" name="Oval 172"/>
          <p:cNvSpPr/>
          <p:nvPr>
            <p:custDataLst>
              <p:tags r:id="rId41"/>
            </p:custDataLst>
          </p:nvPr>
        </p:nvSpPr>
        <p:spPr>
          <a:xfrm>
            <a:off x="8134839" y="3765908"/>
            <a:ext cx="424398" cy="26563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45</a:t>
            </a:r>
          </a:p>
        </p:txBody>
      </p:sp>
      <p:grpSp>
        <p:nvGrpSpPr>
          <p:cNvPr id="12" name="Group 311370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753116" y="492213"/>
            <a:ext cx="2134950" cy="165214"/>
            <a:chOff x="6618407" y="443324"/>
            <a:chExt cx="2091513" cy="161366"/>
          </a:xfrm>
        </p:grpSpPr>
        <p:sp>
          <p:nvSpPr>
            <p:cNvPr id="34020" name="Rectangle 31028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6945920" y="454758"/>
              <a:ext cx="1764000" cy="12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931343">
                <a:buClr>
                  <a:schemeClr val="tx2"/>
                </a:buClr>
              </a:pPr>
              <a:r>
                <a:rPr lang="ru-RU" sz="800" b="1" dirty="0">
                  <a:solidFill>
                    <a:schemeClr val="tx1"/>
                  </a:solidFill>
                  <a:latin typeface="Candara" pitchFamily="34" charset="0"/>
                </a:rPr>
                <a:t>Возобновляемые и </a:t>
              </a:r>
              <a:r>
                <a:rPr lang="ru-RU" sz="800" b="1" dirty="0" smtClean="0">
                  <a:solidFill>
                    <a:schemeClr val="tx1"/>
                  </a:solidFill>
                  <a:latin typeface="Candara" pitchFamily="34" charset="0"/>
                </a:rPr>
                <a:t>используемые</a:t>
              </a:r>
              <a:endParaRPr lang="en-US" sz="8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1" name="Oval 180"/>
            <p:cNvSpPr/>
            <p:nvPr>
              <p:custDataLst>
                <p:tags r:id="rId69"/>
              </p:custDataLst>
            </p:nvPr>
          </p:nvSpPr>
          <p:spPr>
            <a:xfrm>
              <a:off x="6618407" y="443324"/>
              <a:ext cx="257075" cy="16136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>
                <a:defRPr/>
              </a:pPr>
              <a:r>
                <a:rPr lang="ru" b="1" dirty="0">
                  <a:solidFill>
                    <a:schemeClr val="bg1"/>
                  </a:solidFill>
                </a:rPr>
                <a:t>х</a:t>
              </a:r>
            </a:p>
          </p:txBody>
        </p:sp>
      </p:grpSp>
      <p:grpSp>
        <p:nvGrpSpPr>
          <p:cNvPr id="13" name="Group 31136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753116" y="682673"/>
            <a:ext cx="2264537" cy="163594"/>
            <a:chOff x="6618407" y="667528"/>
            <a:chExt cx="2219738" cy="161366"/>
          </a:xfrm>
        </p:grpSpPr>
        <p:sp>
          <p:nvSpPr>
            <p:cNvPr id="34018" name="Rectangle 31028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945919" y="678963"/>
              <a:ext cx="1892226" cy="12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931343">
                <a:buClr>
                  <a:schemeClr val="tx2"/>
                </a:buClr>
              </a:pPr>
              <a:r>
                <a:rPr lang="ru-RU" sz="800" b="1" dirty="0">
                  <a:solidFill>
                    <a:schemeClr val="tx1"/>
                  </a:solidFill>
                  <a:latin typeface="Candara" pitchFamily="34" charset="0"/>
                </a:rPr>
                <a:t>Признанные </a:t>
              </a:r>
              <a:r>
                <a:rPr lang="ru-RU" sz="800" b="1" dirty="0" smtClean="0">
                  <a:solidFill>
                    <a:schemeClr val="tx1"/>
                  </a:solidFill>
                  <a:latin typeface="Candara" pitchFamily="34" charset="0"/>
                </a:rPr>
                <a:t>возобновляемыми</a:t>
              </a:r>
              <a:endParaRPr lang="en-US" sz="8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3" name="Oval 182"/>
            <p:cNvSpPr/>
            <p:nvPr>
              <p:custDataLst>
                <p:tags r:id="rId67"/>
              </p:custDataLst>
            </p:nvPr>
          </p:nvSpPr>
          <p:spPr>
            <a:xfrm>
              <a:off x="6618407" y="667528"/>
              <a:ext cx="257223" cy="161366"/>
            </a:xfrm>
            <a:prstGeom prst="ellipse">
              <a:avLst/>
            </a:prstGeom>
            <a:gradFill flip="none" rotWithShape="1">
              <a:gsLst>
                <a:gs pos="86000">
                  <a:schemeClr val="tx1">
                    <a:lumMod val="50000"/>
                    <a:lumOff val="50000"/>
                  </a:schemeClr>
                </a:gs>
                <a:gs pos="22000">
                  <a:schemeClr val="bg2">
                    <a:lumMod val="65000"/>
                  </a:schemeClr>
                </a:gs>
              </a:gsLst>
              <a:lin ang="4200000" scaled="0"/>
              <a:tileRect/>
            </a:gra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>
                <a:defRPr/>
              </a:pPr>
              <a:r>
                <a:rPr lang="ru" b="1" dirty="0">
                  <a:solidFill>
                    <a:schemeClr val="bg1"/>
                  </a:solidFill>
                </a:rPr>
                <a:t>х</a:t>
              </a:r>
            </a:p>
          </p:txBody>
        </p:sp>
      </p:grpSp>
      <p:grpSp>
        <p:nvGrpSpPr>
          <p:cNvPr id="14" name="Group 311368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6753116" y="862892"/>
            <a:ext cx="1525890" cy="173887"/>
            <a:chOff x="6618407" y="891732"/>
            <a:chExt cx="1495237" cy="169632"/>
          </a:xfrm>
        </p:grpSpPr>
        <p:sp>
          <p:nvSpPr>
            <p:cNvPr id="34016" name="Rectangle 310284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945920" y="941266"/>
              <a:ext cx="1167724" cy="12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931343">
                <a:buClr>
                  <a:schemeClr val="tx2"/>
                </a:buClr>
              </a:pPr>
              <a:r>
                <a:rPr lang="ru-RU" sz="800" b="1" dirty="0" err="1">
                  <a:solidFill>
                    <a:schemeClr val="tx1"/>
                  </a:solidFill>
                  <a:latin typeface="Candara" pitchFamily="34" charset="0"/>
                </a:rPr>
                <a:t>Невозобновляемые</a:t>
              </a:r>
              <a:r>
                <a:rPr lang="ru-RU" sz="800" b="1" dirty="0">
                  <a:solidFill>
                    <a:schemeClr val="tx1"/>
                  </a:solidFill>
                  <a:latin typeface="Candara" pitchFamily="34" charset="0"/>
                </a:rPr>
                <a:t> </a:t>
              </a:r>
            </a:p>
          </p:txBody>
        </p:sp>
        <p:sp>
          <p:nvSpPr>
            <p:cNvPr id="184" name="Oval 183"/>
            <p:cNvSpPr/>
            <p:nvPr>
              <p:custDataLst>
                <p:tags r:id="rId65"/>
              </p:custDataLst>
            </p:nvPr>
          </p:nvSpPr>
          <p:spPr>
            <a:xfrm>
              <a:off x="6618407" y="891732"/>
              <a:ext cx="257143" cy="1611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>
                <a:defRPr/>
              </a:pPr>
              <a:r>
                <a:rPr lang="ru" b="1" dirty="0">
                  <a:solidFill>
                    <a:schemeClr val="tx1"/>
                  </a:solidFill>
                </a:rPr>
                <a:t>х</a:t>
              </a:r>
            </a:p>
          </p:txBody>
        </p:sp>
      </p:grpSp>
      <p:cxnSp>
        <p:nvCxnSpPr>
          <p:cNvPr id="22" name="Straight Connector 21"/>
          <p:cNvCxnSpPr/>
          <p:nvPr>
            <p:custDataLst>
              <p:tags r:id="rId45"/>
            </p:custDataLst>
          </p:nvPr>
        </p:nvCxnSpPr>
        <p:spPr>
          <a:xfrm>
            <a:off x="6753116" y="502121"/>
            <a:ext cx="21284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94" name="Rectangle 31028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16675" y="4686067"/>
            <a:ext cx="2269396" cy="1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Подземные ресурсы </a:t>
            </a:r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4665141" y="2756807"/>
            <a:ext cx="1553428" cy="1007481"/>
            <a:chOff x="3514725" y="2732088"/>
            <a:chExt cx="1970088" cy="1278572"/>
          </a:xfrm>
        </p:grpSpPr>
        <p:pic>
          <p:nvPicPr>
            <p:cNvPr id="99" name="Picture 7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0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552825" y="2754948"/>
              <a:ext cx="1931988" cy="12557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34015" name="Picture 7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05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3514725" y="2732088"/>
              <a:ext cx="1931988" cy="125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997" name="Picture 65" descr="http://ian.umces.edu/imagelibrary/albums/userpics/12789/normal_ian-symbol-mountains-3d-laminated-lake.pn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06"/>
          <a:srcRect t="2" b="40654"/>
          <a:stretch>
            <a:fillRect/>
          </a:stretch>
        </p:blipFill>
        <p:spPr bwMode="auto">
          <a:xfrm>
            <a:off x="6129476" y="2735750"/>
            <a:ext cx="1465956" cy="8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>
            <p:custDataLst>
              <p:tags r:id="rId49"/>
            </p:custDataLst>
          </p:nvPr>
        </p:nvSpPr>
        <p:spPr>
          <a:xfrm>
            <a:off x="6715140" y="2857496"/>
            <a:ext cx="422778" cy="265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33999" name="Rectangle 31028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72264" y="3214686"/>
            <a:ext cx="667374" cy="1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Ледники</a:t>
            </a:r>
            <a:endParaRPr lang="en-US" sz="11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39" name="Freeform 138"/>
          <p:cNvSpPr/>
          <p:nvPr>
            <p:custDataLst>
              <p:tags r:id="rId51"/>
            </p:custDataLst>
          </p:nvPr>
        </p:nvSpPr>
        <p:spPr>
          <a:xfrm>
            <a:off x="5214942" y="2643183"/>
            <a:ext cx="83557" cy="176794"/>
          </a:xfrm>
          <a:custGeom>
            <a:avLst/>
            <a:gdLst>
              <a:gd name="connsiteX0" fmla="*/ 0 w 562708"/>
              <a:gd name="connsiteY0" fmla="*/ 0 h 439615"/>
              <a:gd name="connsiteX1" fmla="*/ 562708 w 562708"/>
              <a:gd name="connsiteY1" fmla="*/ 0 h 439615"/>
              <a:gd name="connsiteX2" fmla="*/ 562708 w 562708"/>
              <a:gd name="connsiteY2" fmla="*/ 439615 h 439615"/>
              <a:gd name="connsiteX0" fmla="*/ 0 w 0"/>
              <a:gd name="connsiteY0" fmla="*/ 0 h 439615"/>
              <a:gd name="connsiteX1" fmla="*/ 0 w 0"/>
              <a:gd name="connsiteY1" fmla="*/ 439615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9615">
                <a:moveTo>
                  <a:pt x="0" y="0"/>
                </a:moveTo>
                <a:lnTo>
                  <a:pt x="0" y="439615"/>
                </a:lnTo>
              </a:path>
            </a:pathLst>
          </a:custGeom>
          <a:noFill/>
          <a:ln w="190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1100" b="1" dirty="0"/>
          </a:p>
        </p:txBody>
      </p:sp>
      <p:sp>
        <p:nvSpPr>
          <p:cNvPr id="140" name="Oval 139"/>
          <p:cNvSpPr/>
          <p:nvPr>
            <p:custDataLst>
              <p:tags r:id="rId52"/>
            </p:custDataLst>
          </p:nvPr>
        </p:nvSpPr>
        <p:spPr>
          <a:xfrm>
            <a:off x="5042565" y="2925259"/>
            <a:ext cx="424398" cy="265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190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4002" name="Rectangle 31028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796349" y="3202237"/>
            <a:ext cx="890912" cy="3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Озера и болота</a:t>
            </a:r>
            <a:endParaRPr lang="en-US" sz="11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34003" name="Picture 130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07"/>
          <a:srcRect l="18497" t="28818" r="12357" b="28818"/>
          <a:stretch>
            <a:fillRect/>
          </a:stretch>
        </p:blipFill>
        <p:spPr bwMode="auto">
          <a:xfrm>
            <a:off x="8055467" y="2789201"/>
            <a:ext cx="853655" cy="60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04" name="Rectangle 31028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196393" y="3059699"/>
            <a:ext cx="667374" cy="3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1343">
              <a:buClr>
                <a:schemeClr val="tx2"/>
              </a:buClr>
            </a:pPr>
            <a:r>
              <a:rPr lang="ru-RU" sz="1100" b="1" dirty="0">
                <a:solidFill>
                  <a:schemeClr val="tx1"/>
                </a:solidFill>
                <a:latin typeface="Candara" pitchFamily="34" charset="0"/>
              </a:rPr>
              <a:t>Местные реки</a:t>
            </a:r>
            <a:endParaRPr lang="en-US" sz="11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1" name="Oval 170"/>
          <p:cNvSpPr/>
          <p:nvPr>
            <p:custDataLst>
              <p:tags r:id="rId56"/>
            </p:custDataLst>
          </p:nvPr>
        </p:nvSpPr>
        <p:spPr>
          <a:xfrm>
            <a:off x="8251468" y="2771385"/>
            <a:ext cx="424398" cy="267257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" sz="11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17" name="Freeform 16"/>
          <p:cNvSpPr/>
          <p:nvPr>
            <p:custDataLst>
              <p:tags r:id="rId57"/>
            </p:custDataLst>
          </p:nvPr>
        </p:nvSpPr>
        <p:spPr>
          <a:xfrm>
            <a:off x="6962074" y="3417662"/>
            <a:ext cx="1937329" cy="1112765"/>
          </a:xfrm>
          <a:custGeom>
            <a:avLst/>
            <a:gdLst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60585 w 2215662"/>
              <a:gd name="connsiteY16" fmla="*/ 351693 h 1090246"/>
              <a:gd name="connsiteX17" fmla="*/ 1107831 w 2215662"/>
              <a:gd name="connsiteY17" fmla="*/ 369277 h 1090246"/>
              <a:gd name="connsiteX18" fmla="*/ 1081454 w 2215662"/>
              <a:gd name="connsiteY18" fmla="*/ 378069 h 1090246"/>
              <a:gd name="connsiteX19" fmla="*/ 1046285 w 2215662"/>
              <a:gd name="connsiteY19" fmla="*/ 386862 h 1090246"/>
              <a:gd name="connsiteX20" fmla="*/ 958362 w 2215662"/>
              <a:gd name="connsiteY20" fmla="*/ 430823 h 1090246"/>
              <a:gd name="connsiteX21" fmla="*/ 931985 w 2215662"/>
              <a:gd name="connsiteY21" fmla="*/ 439616 h 1090246"/>
              <a:gd name="connsiteX22" fmla="*/ 914400 w 2215662"/>
              <a:gd name="connsiteY22" fmla="*/ 465993 h 1090246"/>
              <a:gd name="connsiteX23" fmla="*/ 835270 w 2215662"/>
              <a:gd name="connsiteY23" fmla="*/ 509954 h 1090246"/>
              <a:gd name="connsiteX24" fmla="*/ 808893 w 2215662"/>
              <a:gd name="connsiteY24" fmla="*/ 527539 h 1090246"/>
              <a:gd name="connsiteX25" fmla="*/ 782516 w 2215662"/>
              <a:gd name="connsiteY25" fmla="*/ 553916 h 1090246"/>
              <a:gd name="connsiteX26" fmla="*/ 756139 w 2215662"/>
              <a:gd name="connsiteY26" fmla="*/ 562708 h 1090246"/>
              <a:gd name="connsiteX27" fmla="*/ 659424 w 2215662"/>
              <a:gd name="connsiteY27" fmla="*/ 624254 h 1090246"/>
              <a:gd name="connsiteX28" fmla="*/ 562708 w 2215662"/>
              <a:gd name="connsiteY28" fmla="*/ 694593 h 1090246"/>
              <a:gd name="connsiteX29" fmla="*/ 536331 w 2215662"/>
              <a:gd name="connsiteY29" fmla="*/ 712177 h 1090246"/>
              <a:gd name="connsiteX30" fmla="*/ 474785 w 2215662"/>
              <a:gd name="connsiteY30" fmla="*/ 738554 h 1090246"/>
              <a:gd name="connsiteX31" fmla="*/ 448408 w 2215662"/>
              <a:gd name="connsiteY31" fmla="*/ 764931 h 1090246"/>
              <a:gd name="connsiteX32" fmla="*/ 378070 w 2215662"/>
              <a:gd name="connsiteY32" fmla="*/ 808893 h 1090246"/>
              <a:gd name="connsiteX33" fmla="*/ 351693 w 2215662"/>
              <a:gd name="connsiteY33" fmla="*/ 826477 h 1090246"/>
              <a:gd name="connsiteX34" fmla="*/ 298939 w 2215662"/>
              <a:gd name="connsiteY34" fmla="*/ 861646 h 1090246"/>
              <a:gd name="connsiteX35" fmla="*/ 246185 w 2215662"/>
              <a:gd name="connsiteY35" fmla="*/ 896816 h 1090246"/>
              <a:gd name="connsiteX36" fmla="*/ 184639 w 2215662"/>
              <a:gd name="connsiteY36" fmla="*/ 923193 h 1090246"/>
              <a:gd name="connsiteX37" fmla="*/ 131885 w 2215662"/>
              <a:gd name="connsiteY37" fmla="*/ 967154 h 1090246"/>
              <a:gd name="connsiteX38" fmla="*/ 105508 w 2215662"/>
              <a:gd name="connsiteY38" fmla="*/ 975946 h 1090246"/>
              <a:gd name="connsiteX39" fmla="*/ 79131 w 2215662"/>
              <a:gd name="connsiteY39" fmla="*/ 1002323 h 1090246"/>
              <a:gd name="connsiteX40" fmla="*/ 61547 w 2215662"/>
              <a:gd name="connsiteY40" fmla="*/ 1028700 h 1090246"/>
              <a:gd name="connsiteX41" fmla="*/ 35170 w 2215662"/>
              <a:gd name="connsiteY41" fmla="*/ 1037493 h 1090246"/>
              <a:gd name="connsiteX42" fmla="*/ 35170 w 2215662"/>
              <a:gd name="connsiteY42" fmla="*/ 1063869 h 1090246"/>
              <a:gd name="connsiteX43" fmla="*/ 0 w 2215662"/>
              <a:gd name="connsiteY43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60585 w 2215662"/>
              <a:gd name="connsiteY16" fmla="*/ 351693 h 1090246"/>
              <a:gd name="connsiteX17" fmla="*/ 1107831 w 2215662"/>
              <a:gd name="connsiteY17" fmla="*/ 369277 h 1090246"/>
              <a:gd name="connsiteX18" fmla="*/ 1046285 w 2215662"/>
              <a:gd name="connsiteY18" fmla="*/ 386862 h 1090246"/>
              <a:gd name="connsiteX19" fmla="*/ 958362 w 2215662"/>
              <a:gd name="connsiteY19" fmla="*/ 430823 h 1090246"/>
              <a:gd name="connsiteX20" fmla="*/ 931985 w 2215662"/>
              <a:gd name="connsiteY20" fmla="*/ 439616 h 1090246"/>
              <a:gd name="connsiteX21" fmla="*/ 914400 w 2215662"/>
              <a:gd name="connsiteY21" fmla="*/ 465993 h 1090246"/>
              <a:gd name="connsiteX22" fmla="*/ 835270 w 2215662"/>
              <a:gd name="connsiteY22" fmla="*/ 509954 h 1090246"/>
              <a:gd name="connsiteX23" fmla="*/ 808893 w 2215662"/>
              <a:gd name="connsiteY23" fmla="*/ 527539 h 1090246"/>
              <a:gd name="connsiteX24" fmla="*/ 782516 w 2215662"/>
              <a:gd name="connsiteY24" fmla="*/ 553916 h 1090246"/>
              <a:gd name="connsiteX25" fmla="*/ 756139 w 2215662"/>
              <a:gd name="connsiteY25" fmla="*/ 562708 h 1090246"/>
              <a:gd name="connsiteX26" fmla="*/ 659424 w 2215662"/>
              <a:gd name="connsiteY26" fmla="*/ 624254 h 1090246"/>
              <a:gd name="connsiteX27" fmla="*/ 562708 w 2215662"/>
              <a:gd name="connsiteY27" fmla="*/ 694593 h 1090246"/>
              <a:gd name="connsiteX28" fmla="*/ 536331 w 2215662"/>
              <a:gd name="connsiteY28" fmla="*/ 712177 h 1090246"/>
              <a:gd name="connsiteX29" fmla="*/ 474785 w 2215662"/>
              <a:gd name="connsiteY29" fmla="*/ 738554 h 1090246"/>
              <a:gd name="connsiteX30" fmla="*/ 448408 w 2215662"/>
              <a:gd name="connsiteY30" fmla="*/ 764931 h 1090246"/>
              <a:gd name="connsiteX31" fmla="*/ 378070 w 2215662"/>
              <a:gd name="connsiteY31" fmla="*/ 808893 h 1090246"/>
              <a:gd name="connsiteX32" fmla="*/ 351693 w 2215662"/>
              <a:gd name="connsiteY32" fmla="*/ 826477 h 1090246"/>
              <a:gd name="connsiteX33" fmla="*/ 298939 w 2215662"/>
              <a:gd name="connsiteY33" fmla="*/ 861646 h 1090246"/>
              <a:gd name="connsiteX34" fmla="*/ 246185 w 2215662"/>
              <a:gd name="connsiteY34" fmla="*/ 896816 h 1090246"/>
              <a:gd name="connsiteX35" fmla="*/ 184639 w 2215662"/>
              <a:gd name="connsiteY35" fmla="*/ 923193 h 1090246"/>
              <a:gd name="connsiteX36" fmla="*/ 131885 w 2215662"/>
              <a:gd name="connsiteY36" fmla="*/ 967154 h 1090246"/>
              <a:gd name="connsiteX37" fmla="*/ 105508 w 2215662"/>
              <a:gd name="connsiteY37" fmla="*/ 975946 h 1090246"/>
              <a:gd name="connsiteX38" fmla="*/ 79131 w 2215662"/>
              <a:gd name="connsiteY38" fmla="*/ 1002323 h 1090246"/>
              <a:gd name="connsiteX39" fmla="*/ 61547 w 2215662"/>
              <a:gd name="connsiteY39" fmla="*/ 1028700 h 1090246"/>
              <a:gd name="connsiteX40" fmla="*/ 35170 w 2215662"/>
              <a:gd name="connsiteY40" fmla="*/ 1037493 h 1090246"/>
              <a:gd name="connsiteX41" fmla="*/ 35170 w 2215662"/>
              <a:gd name="connsiteY41" fmla="*/ 1063869 h 1090246"/>
              <a:gd name="connsiteX42" fmla="*/ 0 w 2215662"/>
              <a:gd name="connsiteY42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1046285 w 2215662"/>
              <a:gd name="connsiteY17" fmla="*/ 386862 h 1090246"/>
              <a:gd name="connsiteX18" fmla="*/ 958362 w 2215662"/>
              <a:gd name="connsiteY18" fmla="*/ 430823 h 1090246"/>
              <a:gd name="connsiteX19" fmla="*/ 931985 w 2215662"/>
              <a:gd name="connsiteY19" fmla="*/ 439616 h 1090246"/>
              <a:gd name="connsiteX20" fmla="*/ 914400 w 2215662"/>
              <a:gd name="connsiteY20" fmla="*/ 465993 h 1090246"/>
              <a:gd name="connsiteX21" fmla="*/ 835270 w 2215662"/>
              <a:gd name="connsiteY21" fmla="*/ 509954 h 1090246"/>
              <a:gd name="connsiteX22" fmla="*/ 808893 w 2215662"/>
              <a:gd name="connsiteY22" fmla="*/ 527539 h 1090246"/>
              <a:gd name="connsiteX23" fmla="*/ 782516 w 2215662"/>
              <a:gd name="connsiteY23" fmla="*/ 553916 h 1090246"/>
              <a:gd name="connsiteX24" fmla="*/ 756139 w 2215662"/>
              <a:gd name="connsiteY24" fmla="*/ 562708 h 1090246"/>
              <a:gd name="connsiteX25" fmla="*/ 659424 w 2215662"/>
              <a:gd name="connsiteY25" fmla="*/ 624254 h 1090246"/>
              <a:gd name="connsiteX26" fmla="*/ 562708 w 2215662"/>
              <a:gd name="connsiteY26" fmla="*/ 694593 h 1090246"/>
              <a:gd name="connsiteX27" fmla="*/ 536331 w 2215662"/>
              <a:gd name="connsiteY27" fmla="*/ 712177 h 1090246"/>
              <a:gd name="connsiteX28" fmla="*/ 474785 w 2215662"/>
              <a:gd name="connsiteY28" fmla="*/ 738554 h 1090246"/>
              <a:gd name="connsiteX29" fmla="*/ 448408 w 2215662"/>
              <a:gd name="connsiteY29" fmla="*/ 764931 h 1090246"/>
              <a:gd name="connsiteX30" fmla="*/ 378070 w 2215662"/>
              <a:gd name="connsiteY30" fmla="*/ 808893 h 1090246"/>
              <a:gd name="connsiteX31" fmla="*/ 351693 w 2215662"/>
              <a:gd name="connsiteY31" fmla="*/ 826477 h 1090246"/>
              <a:gd name="connsiteX32" fmla="*/ 298939 w 2215662"/>
              <a:gd name="connsiteY32" fmla="*/ 861646 h 1090246"/>
              <a:gd name="connsiteX33" fmla="*/ 246185 w 2215662"/>
              <a:gd name="connsiteY33" fmla="*/ 896816 h 1090246"/>
              <a:gd name="connsiteX34" fmla="*/ 184639 w 2215662"/>
              <a:gd name="connsiteY34" fmla="*/ 923193 h 1090246"/>
              <a:gd name="connsiteX35" fmla="*/ 131885 w 2215662"/>
              <a:gd name="connsiteY35" fmla="*/ 967154 h 1090246"/>
              <a:gd name="connsiteX36" fmla="*/ 105508 w 2215662"/>
              <a:gd name="connsiteY36" fmla="*/ 975946 h 1090246"/>
              <a:gd name="connsiteX37" fmla="*/ 79131 w 2215662"/>
              <a:gd name="connsiteY37" fmla="*/ 1002323 h 1090246"/>
              <a:gd name="connsiteX38" fmla="*/ 61547 w 2215662"/>
              <a:gd name="connsiteY38" fmla="*/ 1028700 h 1090246"/>
              <a:gd name="connsiteX39" fmla="*/ 35170 w 2215662"/>
              <a:gd name="connsiteY39" fmla="*/ 1037493 h 1090246"/>
              <a:gd name="connsiteX40" fmla="*/ 35170 w 2215662"/>
              <a:gd name="connsiteY40" fmla="*/ 1063869 h 1090246"/>
              <a:gd name="connsiteX41" fmla="*/ 0 w 2215662"/>
              <a:gd name="connsiteY41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914400 w 2215662"/>
              <a:gd name="connsiteY19" fmla="*/ 465993 h 1090246"/>
              <a:gd name="connsiteX20" fmla="*/ 835270 w 2215662"/>
              <a:gd name="connsiteY20" fmla="*/ 509954 h 1090246"/>
              <a:gd name="connsiteX21" fmla="*/ 808893 w 2215662"/>
              <a:gd name="connsiteY21" fmla="*/ 527539 h 1090246"/>
              <a:gd name="connsiteX22" fmla="*/ 782516 w 2215662"/>
              <a:gd name="connsiteY22" fmla="*/ 553916 h 1090246"/>
              <a:gd name="connsiteX23" fmla="*/ 756139 w 2215662"/>
              <a:gd name="connsiteY23" fmla="*/ 562708 h 1090246"/>
              <a:gd name="connsiteX24" fmla="*/ 659424 w 2215662"/>
              <a:gd name="connsiteY24" fmla="*/ 624254 h 1090246"/>
              <a:gd name="connsiteX25" fmla="*/ 562708 w 2215662"/>
              <a:gd name="connsiteY25" fmla="*/ 694593 h 1090246"/>
              <a:gd name="connsiteX26" fmla="*/ 536331 w 2215662"/>
              <a:gd name="connsiteY26" fmla="*/ 712177 h 1090246"/>
              <a:gd name="connsiteX27" fmla="*/ 474785 w 2215662"/>
              <a:gd name="connsiteY27" fmla="*/ 738554 h 1090246"/>
              <a:gd name="connsiteX28" fmla="*/ 448408 w 2215662"/>
              <a:gd name="connsiteY28" fmla="*/ 764931 h 1090246"/>
              <a:gd name="connsiteX29" fmla="*/ 378070 w 2215662"/>
              <a:gd name="connsiteY29" fmla="*/ 808893 h 1090246"/>
              <a:gd name="connsiteX30" fmla="*/ 351693 w 2215662"/>
              <a:gd name="connsiteY30" fmla="*/ 826477 h 1090246"/>
              <a:gd name="connsiteX31" fmla="*/ 298939 w 2215662"/>
              <a:gd name="connsiteY31" fmla="*/ 861646 h 1090246"/>
              <a:gd name="connsiteX32" fmla="*/ 246185 w 2215662"/>
              <a:gd name="connsiteY32" fmla="*/ 896816 h 1090246"/>
              <a:gd name="connsiteX33" fmla="*/ 184639 w 2215662"/>
              <a:gd name="connsiteY33" fmla="*/ 923193 h 1090246"/>
              <a:gd name="connsiteX34" fmla="*/ 131885 w 2215662"/>
              <a:gd name="connsiteY34" fmla="*/ 967154 h 1090246"/>
              <a:gd name="connsiteX35" fmla="*/ 105508 w 2215662"/>
              <a:gd name="connsiteY35" fmla="*/ 975946 h 1090246"/>
              <a:gd name="connsiteX36" fmla="*/ 79131 w 2215662"/>
              <a:gd name="connsiteY36" fmla="*/ 1002323 h 1090246"/>
              <a:gd name="connsiteX37" fmla="*/ 61547 w 2215662"/>
              <a:gd name="connsiteY37" fmla="*/ 1028700 h 1090246"/>
              <a:gd name="connsiteX38" fmla="*/ 35170 w 2215662"/>
              <a:gd name="connsiteY38" fmla="*/ 1037493 h 1090246"/>
              <a:gd name="connsiteX39" fmla="*/ 35170 w 2215662"/>
              <a:gd name="connsiteY39" fmla="*/ 1063869 h 1090246"/>
              <a:gd name="connsiteX40" fmla="*/ 0 w 2215662"/>
              <a:gd name="connsiteY40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808893 w 2215662"/>
              <a:gd name="connsiteY20" fmla="*/ 527539 h 1090246"/>
              <a:gd name="connsiteX21" fmla="*/ 782516 w 2215662"/>
              <a:gd name="connsiteY21" fmla="*/ 553916 h 1090246"/>
              <a:gd name="connsiteX22" fmla="*/ 756139 w 2215662"/>
              <a:gd name="connsiteY22" fmla="*/ 562708 h 1090246"/>
              <a:gd name="connsiteX23" fmla="*/ 659424 w 2215662"/>
              <a:gd name="connsiteY23" fmla="*/ 624254 h 1090246"/>
              <a:gd name="connsiteX24" fmla="*/ 562708 w 2215662"/>
              <a:gd name="connsiteY24" fmla="*/ 694593 h 1090246"/>
              <a:gd name="connsiteX25" fmla="*/ 536331 w 2215662"/>
              <a:gd name="connsiteY25" fmla="*/ 712177 h 1090246"/>
              <a:gd name="connsiteX26" fmla="*/ 474785 w 2215662"/>
              <a:gd name="connsiteY26" fmla="*/ 738554 h 1090246"/>
              <a:gd name="connsiteX27" fmla="*/ 448408 w 2215662"/>
              <a:gd name="connsiteY27" fmla="*/ 764931 h 1090246"/>
              <a:gd name="connsiteX28" fmla="*/ 378070 w 2215662"/>
              <a:gd name="connsiteY28" fmla="*/ 808893 h 1090246"/>
              <a:gd name="connsiteX29" fmla="*/ 351693 w 2215662"/>
              <a:gd name="connsiteY29" fmla="*/ 826477 h 1090246"/>
              <a:gd name="connsiteX30" fmla="*/ 298939 w 2215662"/>
              <a:gd name="connsiteY30" fmla="*/ 861646 h 1090246"/>
              <a:gd name="connsiteX31" fmla="*/ 246185 w 2215662"/>
              <a:gd name="connsiteY31" fmla="*/ 896816 h 1090246"/>
              <a:gd name="connsiteX32" fmla="*/ 184639 w 2215662"/>
              <a:gd name="connsiteY32" fmla="*/ 923193 h 1090246"/>
              <a:gd name="connsiteX33" fmla="*/ 131885 w 2215662"/>
              <a:gd name="connsiteY33" fmla="*/ 967154 h 1090246"/>
              <a:gd name="connsiteX34" fmla="*/ 105508 w 2215662"/>
              <a:gd name="connsiteY34" fmla="*/ 975946 h 1090246"/>
              <a:gd name="connsiteX35" fmla="*/ 79131 w 2215662"/>
              <a:gd name="connsiteY35" fmla="*/ 1002323 h 1090246"/>
              <a:gd name="connsiteX36" fmla="*/ 61547 w 2215662"/>
              <a:gd name="connsiteY36" fmla="*/ 1028700 h 1090246"/>
              <a:gd name="connsiteX37" fmla="*/ 35170 w 2215662"/>
              <a:gd name="connsiteY37" fmla="*/ 1037493 h 1090246"/>
              <a:gd name="connsiteX38" fmla="*/ 35170 w 2215662"/>
              <a:gd name="connsiteY38" fmla="*/ 1063869 h 1090246"/>
              <a:gd name="connsiteX39" fmla="*/ 0 w 2215662"/>
              <a:gd name="connsiteY39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756139 w 2215662"/>
              <a:gd name="connsiteY21" fmla="*/ 562708 h 1090246"/>
              <a:gd name="connsiteX22" fmla="*/ 659424 w 2215662"/>
              <a:gd name="connsiteY22" fmla="*/ 624254 h 1090246"/>
              <a:gd name="connsiteX23" fmla="*/ 562708 w 2215662"/>
              <a:gd name="connsiteY23" fmla="*/ 694593 h 1090246"/>
              <a:gd name="connsiteX24" fmla="*/ 536331 w 2215662"/>
              <a:gd name="connsiteY24" fmla="*/ 712177 h 1090246"/>
              <a:gd name="connsiteX25" fmla="*/ 474785 w 2215662"/>
              <a:gd name="connsiteY25" fmla="*/ 738554 h 1090246"/>
              <a:gd name="connsiteX26" fmla="*/ 448408 w 2215662"/>
              <a:gd name="connsiteY26" fmla="*/ 764931 h 1090246"/>
              <a:gd name="connsiteX27" fmla="*/ 378070 w 2215662"/>
              <a:gd name="connsiteY27" fmla="*/ 808893 h 1090246"/>
              <a:gd name="connsiteX28" fmla="*/ 351693 w 2215662"/>
              <a:gd name="connsiteY28" fmla="*/ 826477 h 1090246"/>
              <a:gd name="connsiteX29" fmla="*/ 298939 w 2215662"/>
              <a:gd name="connsiteY29" fmla="*/ 861646 h 1090246"/>
              <a:gd name="connsiteX30" fmla="*/ 246185 w 2215662"/>
              <a:gd name="connsiteY30" fmla="*/ 896816 h 1090246"/>
              <a:gd name="connsiteX31" fmla="*/ 184639 w 2215662"/>
              <a:gd name="connsiteY31" fmla="*/ 923193 h 1090246"/>
              <a:gd name="connsiteX32" fmla="*/ 131885 w 2215662"/>
              <a:gd name="connsiteY32" fmla="*/ 967154 h 1090246"/>
              <a:gd name="connsiteX33" fmla="*/ 105508 w 2215662"/>
              <a:gd name="connsiteY33" fmla="*/ 975946 h 1090246"/>
              <a:gd name="connsiteX34" fmla="*/ 79131 w 2215662"/>
              <a:gd name="connsiteY34" fmla="*/ 1002323 h 1090246"/>
              <a:gd name="connsiteX35" fmla="*/ 61547 w 2215662"/>
              <a:gd name="connsiteY35" fmla="*/ 1028700 h 1090246"/>
              <a:gd name="connsiteX36" fmla="*/ 35170 w 2215662"/>
              <a:gd name="connsiteY36" fmla="*/ 1037493 h 1090246"/>
              <a:gd name="connsiteX37" fmla="*/ 35170 w 2215662"/>
              <a:gd name="connsiteY37" fmla="*/ 1063869 h 1090246"/>
              <a:gd name="connsiteX38" fmla="*/ 0 w 2215662"/>
              <a:gd name="connsiteY38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536331 w 2215662"/>
              <a:gd name="connsiteY23" fmla="*/ 712177 h 1090246"/>
              <a:gd name="connsiteX24" fmla="*/ 474785 w 2215662"/>
              <a:gd name="connsiteY24" fmla="*/ 738554 h 1090246"/>
              <a:gd name="connsiteX25" fmla="*/ 448408 w 2215662"/>
              <a:gd name="connsiteY25" fmla="*/ 764931 h 1090246"/>
              <a:gd name="connsiteX26" fmla="*/ 378070 w 2215662"/>
              <a:gd name="connsiteY26" fmla="*/ 808893 h 1090246"/>
              <a:gd name="connsiteX27" fmla="*/ 351693 w 2215662"/>
              <a:gd name="connsiteY27" fmla="*/ 826477 h 1090246"/>
              <a:gd name="connsiteX28" fmla="*/ 298939 w 2215662"/>
              <a:gd name="connsiteY28" fmla="*/ 861646 h 1090246"/>
              <a:gd name="connsiteX29" fmla="*/ 246185 w 2215662"/>
              <a:gd name="connsiteY29" fmla="*/ 896816 h 1090246"/>
              <a:gd name="connsiteX30" fmla="*/ 184639 w 2215662"/>
              <a:gd name="connsiteY30" fmla="*/ 923193 h 1090246"/>
              <a:gd name="connsiteX31" fmla="*/ 131885 w 2215662"/>
              <a:gd name="connsiteY31" fmla="*/ 967154 h 1090246"/>
              <a:gd name="connsiteX32" fmla="*/ 105508 w 2215662"/>
              <a:gd name="connsiteY32" fmla="*/ 975946 h 1090246"/>
              <a:gd name="connsiteX33" fmla="*/ 79131 w 2215662"/>
              <a:gd name="connsiteY33" fmla="*/ 1002323 h 1090246"/>
              <a:gd name="connsiteX34" fmla="*/ 61547 w 2215662"/>
              <a:gd name="connsiteY34" fmla="*/ 1028700 h 1090246"/>
              <a:gd name="connsiteX35" fmla="*/ 35170 w 2215662"/>
              <a:gd name="connsiteY35" fmla="*/ 1037493 h 1090246"/>
              <a:gd name="connsiteX36" fmla="*/ 35170 w 2215662"/>
              <a:gd name="connsiteY36" fmla="*/ 1063869 h 1090246"/>
              <a:gd name="connsiteX37" fmla="*/ 0 w 2215662"/>
              <a:gd name="connsiteY37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474785 w 2215662"/>
              <a:gd name="connsiteY23" fmla="*/ 738554 h 1090246"/>
              <a:gd name="connsiteX24" fmla="*/ 448408 w 2215662"/>
              <a:gd name="connsiteY24" fmla="*/ 764931 h 1090246"/>
              <a:gd name="connsiteX25" fmla="*/ 378070 w 2215662"/>
              <a:gd name="connsiteY25" fmla="*/ 808893 h 1090246"/>
              <a:gd name="connsiteX26" fmla="*/ 351693 w 2215662"/>
              <a:gd name="connsiteY26" fmla="*/ 826477 h 1090246"/>
              <a:gd name="connsiteX27" fmla="*/ 298939 w 2215662"/>
              <a:gd name="connsiteY27" fmla="*/ 861646 h 1090246"/>
              <a:gd name="connsiteX28" fmla="*/ 246185 w 2215662"/>
              <a:gd name="connsiteY28" fmla="*/ 896816 h 1090246"/>
              <a:gd name="connsiteX29" fmla="*/ 184639 w 2215662"/>
              <a:gd name="connsiteY29" fmla="*/ 923193 h 1090246"/>
              <a:gd name="connsiteX30" fmla="*/ 131885 w 2215662"/>
              <a:gd name="connsiteY30" fmla="*/ 967154 h 1090246"/>
              <a:gd name="connsiteX31" fmla="*/ 105508 w 2215662"/>
              <a:gd name="connsiteY31" fmla="*/ 975946 h 1090246"/>
              <a:gd name="connsiteX32" fmla="*/ 79131 w 2215662"/>
              <a:gd name="connsiteY32" fmla="*/ 1002323 h 1090246"/>
              <a:gd name="connsiteX33" fmla="*/ 61547 w 2215662"/>
              <a:gd name="connsiteY33" fmla="*/ 1028700 h 1090246"/>
              <a:gd name="connsiteX34" fmla="*/ 35170 w 2215662"/>
              <a:gd name="connsiteY34" fmla="*/ 1037493 h 1090246"/>
              <a:gd name="connsiteX35" fmla="*/ 35170 w 2215662"/>
              <a:gd name="connsiteY35" fmla="*/ 1063869 h 1090246"/>
              <a:gd name="connsiteX36" fmla="*/ 0 w 2215662"/>
              <a:gd name="connsiteY36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474785 w 2215662"/>
              <a:gd name="connsiteY23" fmla="*/ 738554 h 1090246"/>
              <a:gd name="connsiteX24" fmla="*/ 448408 w 2215662"/>
              <a:gd name="connsiteY24" fmla="*/ 764931 h 1090246"/>
              <a:gd name="connsiteX25" fmla="*/ 378070 w 2215662"/>
              <a:gd name="connsiteY25" fmla="*/ 808893 h 1090246"/>
              <a:gd name="connsiteX26" fmla="*/ 298939 w 2215662"/>
              <a:gd name="connsiteY26" fmla="*/ 861646 h 1090246"/>
              <a:gd name="connsiteX27" fmla="*/ 246185 w 2215662"/>
              <a:gd name="connsiteY27" fmla="*/ 896816 h 1090246"/>
              <a:gd name="connsiteX28" fmla="*/ 184639 w 2215662"/>
              <a:gd name="connsiteY28" fmla="*/ 923193 h 1090246"/>
              <a:gd name="connsiteX29" fmla="*/ 131885 w 2215662"/>
              <a:gd name="connsiteY29" fmla="*/ 967154 h 1090246"/>
              <a:gd name="connsiteX30" fmla="*/ 105508 w 2215662"/>
              <a:gd name="connsiteY30" fmla="*/ 975946 h 1090246"/>
              <a:gd name="connsiteX31" fmla="*/ 79131 w 2215662"/>
              <a:gd name="connsiteY31" fmla="*/ 1002323 h 1090246"/>
              <a:gd name="connsiteX32" fmla="*/ 61547 w 2215662"/>
              <a:gd name="connsiteY32" fmla="*/ 1028700 h 1090246"/>
              <a:gd name="connsiteX33" fmla="*/ 35170 w 2215662"/>
              <a:gd name="connsiteY33" fmla="*/ 1037493 h 1090246"/>
              <a:gd name="connsiteX34" fmla="*/ 35170 w 2215662"/>
              <a:gd name="connsiteY34" fmla="*/ 1063869 h 1090246"/>
              <a:gd name="connsiteX35" fmla="*/ 0 w 2215662"/>
              <a:gd name="connsiteY35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474785 w 2215662"/>
              <a:gd name="connsiteY23" fmla="*/ 738554 h 1090246"/>
              <a:gd name="connsiteX24" fmla="*/ 448408 w 2215662"/>
              <a:gd name="connsiteY24" fmla="*/ 764931 h 1090246"/>
              <a:gd name="connsiteX25" fmla="*/ 378070 w 2215662"/>
              <a:gd name="connsiteY25" fmla="*/ 808893 h 1090246"/>
              <a:gd name="connsiteX26" fmla="*/ 246185 w 2215662"/>
              <a:gd name="connsiteY26" fmla="*/ 896816 h 1090246"/>
              <a:gd name="connsiteX27" fmla="*/ 184639 w 2215662"/>
              <a:gd name="connsiteY27" fmla="*/ 923193 h 1090246"/>
              <a:gd name="connsiteX28" fmla="*/ 131885 w 2215662"/>
              <a:gd name="connsiteY28" fmla="*/ 967154 h 1090246"/>
              <a:gd name="connsiteX29" fmla="*/ 105508 w 2215662"/>
              <a:gd name="connsiteY29" fmla="*/ 975946 h 1090246"/>
              <a:gd name="connsiteX30" fmla="*/ 79131 w 2215662"/>
              <a:gd name="connsiteY30" fmla="*/ 1002323 h 1090246"/>
              <a:gd name="connsiteX31" fmla="*/ 61547 w 2215662"/>
              <a:gd name="connsiteY31" fmla="*/ 1028700 h 1090246"/>
              <a:gd name="connsiteX32" fmla="*/ 35170 w 2215662"/>
              <a:gd name="connsiteY32" fmla="*/ 1037493 h 1090246"/>
              <a:gd name="connsiteX33" fmla="*/ 35170 w 2215662"/>
              <a:gd name="connsiteY33" fmla="*/ 1063869 h 1090246"/>
              <a:gd name="connsiteX34" fmla="*/ 0 w 2215662"/>
              <a:gd name="connsiteY34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474785 w 2215662"/>
              <a:gd name="connsiteY23" fmla="*/ 738554 h 1090246"/>
              <a:gd name="connsiteX24" fmla="*/ 448408 w 2215662"/>
              <a:gd name="connsiteY24" fmla="*/ 764931 h 1090246"/>
              <a:gd name="connsiteX25" fmla="*/ 378070 w 2215662"/>
              <a:gd name="connsiteY25" fmla="*/ 808893 h 1090246"/>
              <a:gd name="connsiteX26" fmla="*/ 246185 w 2215662"/>
              <a:gd name="connsiteY26" fmla="*/ 896816 h 1090246"/>
              <a:gd name="connsiteX27" fmla="*/ 184639 w 2215662"/>
              <a:gd name="connsiteY27" fmla="*/ 923193 h 1090246"/>
              <a:gd name="connsiteX28" fmla="*/ 105508 w 2215662"/>
              <a:gd name="connsiteY28" fmla="*/ 975946 h 1090246"/>
              <a:gd name="connsiteX29" fmla="*/ 79131 w 2215662"/>
              <a:gd name="connsiteY29" fmla="*/ 1002323 h 1090246"/>
              <a:gd name="connsiteX30" fmla="*/ 61547 w 2215662"/>
              <a:gd name="connsiteY30" fmla="*/ 1028700 h 1090246"/>
              <a:gd name="connsiteX31" fmla="*/ 35170 w 2215662"/>
              <a:gd name="connsiteY31" fmla="*/ 1037493 h 1090246"/>
              <a:gd name="connsiteX32" fmla="*/ 35170 w 2215662"/>
              <a:gd name="connsiteY32" fmla="*/ 1063869 h 1090246"/>
              <a:gd name="connsiteX33" fmla="*/ 0 w 2215662"/>
              <a:gd name="connsiteY33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474785 w 2215662"/>
              <a:gd name="connsiteY23" fmla="*/ 738554 h 1090246"/>
              <a:gd name="connsiteX24" fmla="*/ 448408 w 2215662"/>
              <a:gd name="connsiteY24" fmla="*/ 764931 h 1090246"/>
              <a:gd name="connsiteX25" fmla="*/ 378070 w 2215662"/>
              <a:gd name="connsiteY25" fmla="*/ 808893 h 1090246"/>
              <a:gd name="connsiteX26" fmla="*/ 246185 w 2215662"/>
              <a:gd name="connsiteY26" fmla="*/ 896816 h 1090246"/>
              <a:gd name="connsiteX27" fmla="*/ 184639 w 2215662"/>
              <a:gd name="connsiteY27" fmla="*/ 923193 h 1090246"/>
              <a:gd name="connsiteX28" fmla="*/ 105508 w 2215662"/>
              <a:gd name="connsiteY28" fmla="*/ 975946 h 1090246"/>
              <a:gd name="connsiteX29" fmla="*/ 79131 w 2215662"/>
              <a:gd name="connsiteY29" fmla="*/ 1002323 h 1090246"/>
              <a:gd name="connsiteX30" fmla="*/ 61547 w 2215662"/>
              <a:gd name="connsiteY30" fmla="*/ 1028700 h 1090246"/>
              <a:gd name="connsiteX31" fmla="*/ 35170 w 2215662"/>
              <a:gd name="connsiteY31" fmla="*/ 1063869 h 1090246"/>
              <a:gd name="connsiteX32" fmla="*/ 0 w 2215662"/>
              <a:gd name="connsiteY32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782516 w 2215662"/>
              <a:gd name="connsiteY20" fmla="*/ 553916 h 1090246"/>
              <a:gd name="connsiteX21" fmla="*/ 659424 w 2215662"/>
              <a:gd name="connsiteY21" fmla="*/ 624254 h 1090246"/>
              <a:gd name="connsiteX22" fmla="*/ 562708 w 2215662"/>
              <a:gd name="connsiteY22" fmla="*/ 694593 h 1090246"/>
              <a:gd name="connsiteX23" fmla="*/ 474785 w 2215662"/>
              <a:gd name="connsiteY23" fmla="*/ 738554 h 1090246"/>
              <a:gd name="connsiteX24" fmla="*/ 448408 w 2215662"/>
              <a:gd name="connsiteY24" fmla="*/ 764931 h 1090246"/>
              <a:gd name="connsiteX25" fmla="*/ 378070 w 2215662"/>
              <a:gd name="connsiteY25" fmla="*/ 808893 h 1090246"/>
              <a:gd name="connsiteX26" fmla="*/ 246185 w 2215662"/>
              <a:gd name="connsiteY26" fmla="*/ 896816 h 1090246"/>
              <a:gd name="connsiteX27" fmla="*/ 184639 w 2215662"/>
              <a:gd name="connsiteY27" fmla="*/ 923193 h 1090246"/>
              <a:gd name="connsiteX28" fmla="*/ 105508 w 2215662"/>
              <a:gd name="connsiteY28" fmla="*/ 975946 h 1090246"/>
              <a:gd name="connsiteX29" fmla="*/ 61547 w 2215662"/>
              <a:gd name="connsiteY29" fmla="*/ 1028700 h 1090246"/>
              <a:gd name="connsiteX30" fmla="*/ 35170 w 2215662"/>
              <a:gd name="connsiteY30" fmla="*/ 1063869 h 1090246"/>
              <a:gd name="connsiteX31" fmla="*/ 0 w 2215662"/>
              <a:gd name="connsiteY31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931985 w 2215662"/>
              <a:gd name="connsiteY18" fmla="*/ 439616 h 1090246"/>
              <a:gd name="connsiteX19" fmla="*/ 835270 w 2215662"/>
              <a:gd name="connsiteY19" fmla="*/ 509954 h 1090246"/>
              <a:gd name="connsiteX20" fmla="*/ 659424 w 2215662"/>
              <a:gd name="connsiteY20" fmla="*/ 624254 h 1090246"/>
              <a:gd name="connsiteX21" fmla="*/ 562708 w 2215662"/>
              <a:gd name="connsiteY21" fmla="*/ 694593 h 1090246"/>
              <a:gd name="connsiteX22" fmla="*/ 474785 w 2215662"/>
              <a:gd name="connsiteY22" fmla="*/ 738554 h 1090246"/>
              <a:gd name="connsiteX23" fmla="*/ 448408 w 2215662"/>
              <a:gd name="connsiteY23" fmla="*/ 764931 h 1090246"/>
              <a:gd name="connsiteX24" fmla="*/ 378070 w 2215662"/>
              <a:gd name="connsiteY24" fmla="*/ 808893 h 1090246"/>
              <a:gd name="connsiteX25" fmla="*/ 246185 w 2215662"/>
              <a:gd name="connsiteY25" fmla="*/ 896816 h 1090246"/>
              <a:gd name="connsiteX26" fmla="*/ 184639 w 2215662"/>
              <a:gd name="connsiteY26" fmla="*/ 923193 h 1090246"/>
              <a:gd name="connsiteX27" fmla="*/ 105508 w 2215662"/>
              <a:gd name="connsiteY27" fmla="*/ 975946 h 1090246"/>
              <a:gd name="connsiteX28" fmla="*/ 61547 w 2215662"/>
              <a:gd name="connsiteY28" fmla="*/ 1028700 h 1090246"/>
              <a:gd name="connsiteX29" fmla="*/ 35170 w 2215662"/>
              <a:gd name="connsiteY29" fmla="*/ 1063869 h 1090246"/>
              <a:gd name="connsiteX30" fmla="*/ 0 w 2215662"/>
              <a:gd name="connsiteY30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406770 w 2215662"/>
              <a:gd name="connsiteY12" fmla="*/ 254977 h 1090246"/>
              <a:gd name="connsiteX13" fmla="*/ 1336431 w 2215662"/>
              <a:gd name="connsiteY13" fmla="*/ 290146 h 1090246"/>
              <a:gd name="connsiteX14" fmla="*/ 1283677 w 2215662"/>
              <a:gd name="connsiteY14" fmla="*/ 307731 h 1090246"/>
              <a:gd name="connsiteX15" fmla="*/ 1248508 w 2215662"/>
              <a:gd name="connsiteY15" fmla="*/ 316523 h 1090246"/>
              <a:gd name="connsiteX16" fmla="*/ 1107831 w 2215662"/>
              <a:gd name="connsiteY16" fmla="*/ 369277 h 1090246"/>
              <a:gd name="connsiteX17" fmla="*/ 958362 w 2215662"/>
              <a:gd name="connsiteY17" fmla="*/ 430823 h 1090246"/>
              <a:gd name="connsiteX18" fmla="*/ 835270 w 2215662"/>
              <a:gd name="connsiteY18" fmla="*/ 509954 h 1090246"/>
              <a:gd name="connsiteX19" fmla="*/ 659424 w 2215662"/>
              <a:gd name="connsiteY19" fmla="*/ 624254 h 1090246"/>
              <a:gd name="connsiteX20" fmla="*/ 562708 w 2215662"/>
              <a:gd name="connsiteY20" fmla="*/ 694593 h 1090246"/>
              <a:gd name="connsiteX21" fmla="*/ 474785 w 2215662"/>
              <a:gd name="connsiteY21" fmla="*/ 738554 h 1090246"/>
              <a:gd name="connsiteX22" fmla="*/ 448408 w 2215662"/>
              <a:gd name="connsiteY22" fmla="*/ 764931 h 1090246"/>
              <a:gd name="connsiteX23" fmla="*/ 378070 w 2215662"/>
              <a:gd name="connsiteY23" fmla="*/ 808893 h 1090246"/>
              <a:gd name="connsiteX24" fmla="*/ 246185 w 2215662"/>
              <a:gd name="connsiteY24" fmla="*/ 896816 h 1090246"/>
              <a:gd name="connsiteX25" fmla="*/ 184639 w 2215662"/>
              <a:gd name="connsiteY25" fmla="*/ 923193 h 1090246"/>
              <a:gd name="connsiteX26" fmla="*/ 105508 w 2215662"/>
              <a:gd name="connsiteY26" fmla="*/ 975946 h 1090246"/>
              <a:gd name="connsiteX27" fmla="*/ 61547 w 2215662"/>
              <a:gd name="connsiteY27" fmla="*/ 1028700 h 1090246"/>
              <a:gd name="connsiteX28" fmla="*/ 35170 w 2215662"/>
              <a:gd name="connsiteY28" fmla="*/ 1063869 h 1090246"/>
              <a:gd name="connsiteX29" fmla="*/ 0 w 2215662"/>
              <a:gd name="connsiteY29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1283677 w 2215662"/>
              <a:gd name="connsiteY13" fmla="*/ 307731 h 1090246"/>
              <a:gd name="connsiteX14" fmla="*/ 1248508 w 2215662"/>
              <a:gd name="connsiteY14" fmla="*/ 316523 h 1090246"/>
              <a:gd name="connsiteX15" fmla="*/ 1107831 w 2215662"/>
              <a:gd name="connsiteY15" fmla="*/ 369277 h 1090246"/>
              <a:gd name="connsiteX16" fmla="*/ 958362 w 2215662"/>
              <a:gd name="connsiteY16" fmla="*/ 430823 h 1090246"/>
              <a:gd name="connsiteX17" fmla="*/ 835270 w 2215662"/>
              <a:gd name="connsiteY17" fmla="*/ 509954 h 1090246"/>
              <a:gd name="connsiteX18" fmla="*/ 659424 w 2215662"/>
              <a:gd name="connsiteY18" fmla="*/ 624254 h 1090246"/>
              <a:gd name="connsiteX19" fmla="*/ 562708 w 2215662"/>
              <a:gd name="connsiteY19" fmla="*/ 694593 h 1090246"/>
              <a:gd name="connsiteX20" fmla="*/ 474785 w 2215662"/>
              <a:gd name="connsiteY20" fmla="*/ 738554 h 1090246"/>
              <a:gd name="connsiteX21" fmla="*/ 448408 w 2215662"/>
              <a:gd name="connsiteY21" fmla="*/ 764931 h 1090246"/>
              <a:gd name="connsiteX22" fmla="*/ 378070 w 2215662"/>
              <a:gd name="connsiteY22" fmla="*/ 808893 h 1090246"/>
              <a:gd name="connsiteX23" fmla="*/ 246185 w 2215662"/>
              <a:gd name="connsiteY23" fmla="*/ 896816 h 1090246"/>
              <a:gd name="connsiteX24" fmla="*/ 184639 w 2215662"/>
              <a:gd name="connsiteY24" fmla="*/ 923193 h 1090246"/>
              <a:gd name="connsiteX25" fmla="*/ 105508 w 2215662"/>
              <a:gd name="connsiteY25" fmla="*/ 975946 h 1090246"/>
              <a:gd name="connsiteX26" fmla="*/ 61547 w 2215662"/>
              <a:gd name="connsiteY26" fmla="*/ 1028700 h 1090246"/>
              <a:gd name="connsiteX27" fmla="*/ 35170 w 2215662"/>
              <a:gd name="connsiteY27" fmla="*/ 1063869 h 1090246"/>
              <a:gd name="connsiteX28" fmla="*/ 0 w 2215662"/>
              <a:gd name="connsiteY28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1283677 w 2215662"/>
              <a:gd name="connsiteY13" fmla="*/ 307731 h 1090246"/>
              <a:gd name="connsiteX14" fmla="*/ 1107831 w 2215662"/>
              <a:gd name="connsiteY14" fmla="*/ 369277 h 1090246"/>
              <a:gd name="connsiteX15" fmla="*/ 958362 w 2215662"/>
              <a:gd name="connsiteY15" fmla="*/ 430823 h 1090246"/>
              <a:gd name="connsiteX16" fmla="*/ 835270 w 2215662"/>
              <a:gd name="connsiteY16" fmla="*/ 509954 h 1090246"/>
              <a:gd name="connsiteX17" fmla="*/ 659424 w 2215662"/>
              <a:gd name="connsiteY17" fmla="*/ 624254 h 1090246"/>
              <a:gd name="connsiteX18" fmla="*/ 562708 w 2215662"/>
              <a:gd name="connsiteY18" fmla="*/ 694593 h 1090246"/>
              <a:gd name="connsiteX19" fmla="*/ 474785 w 2215662"/>
              <a:gd name="connsiteY19" fmla="*/ 738554 h 1090246"/>
              <a:gd name="connsiteX20" fmla="*/ 448408 w 2215662"/>
              <a:gd name="connsiteY20" fmla="*/ 764931 h 1090246"/>
              <a:gd name="connsiteX21" fmla="*/ 378070 w 2215662"/>
              <a:gd name="connsiteY21" fmla="*/ 808893 h 1090246"/>
              <a:gd name="connsiteX22" fmla="*/ 246185 w 2215662"/>
              <a:gd name="connsiteY22" fmla="*/ 896816 h 1090246"/>
              <a:gd name="connsiteX23" fmla="*/ 184639 w 2215662"/>
              <a:gd name="connsiteY23" fmla="*/ 923193 h 1090246"/>
              <a:gd name="connsiteX24" fmla="*/ 105508 w 2215662"/>
              <a:gd name="connsiteY24" fmla="*/ 975946 h 1090246"/>
              <a:gd name="connsiteX25" fmla="*/ 61547 w 2215662"/>
              <a:gd name="connsiteY25" fmla="*/ 1028700 h 1090246"/>
              <a:gd name="connsiteX26" fmla="*/ 35170 w 2215662"/>
              <a:gd name="connsiteY26" fmla="*/ 1063869 h 1090246"/>
              <a:gd name="connsiteX27" fmla="*/ 0 w 2215662"/>
              <a:gd name="connsiteY27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1107831 w 2215662"/>
              <a:gd name="connsiteY13" fmla="*/ 369277 h 1090246"/>
              <a:gd name="connsiteX14" fmla="*/ 958362 w 2215662"/>
              <a:gd name="connsiteY14" fmla="*/ 430823 h 1090246"/>
              <a:gd name="connsiteX15" fmla="*/ 835270 w 2215662"/>
              <a:gd name="connsiteY15" fmla="*/ 509954 h 1090246"/>
              <a:gd name="connsiteX16" fmla="*/ 659424 w 2215662"/>
              <a:gd name="connsiteY16" fmla="*/ 624254 h 1090246"/>
              <a:gd name="connsiteX17" fmla="*/ 562708 w 2215662"/>
              <a:gd name="connsiteY17" fmla="*/ 694593 h 1090246"/>
              <a:gd name="connsiteX18" fmla="*/ 474785 w 2215662"/>
              <a:gd name="connsiteY18" fmla="*/ 738554 h 1090246"/>
              <a:gd name="connsiteX19" fmla="*/ 448408 w 2215662"/>
              <a:gd name="connsiteY19" fmla="*/ 764931 h 1090246"/>
              <a:gd name="connsiteX20" fmla="*/ 378070 w 2215662"/>
              <a:gd name="connsiteY20" fmla="*/ 808893 h 1090246"/>
              <a:gd name="connsiteX21" fmla="*/ 246185 w 2215662"/>
              <a:gd name="connsiteY21" fmla="*/ 896816 h 1090246"/>
              <a:gd name="connsiteX22" fmla="*/ 184639 w 2215662"/>
              <a:gd name="connsiteY22" fmla="*/ 923193 h 1090246"/>
              <a:gd name="connsiteX23" fmla="*/ 105508 w 2215662"/>
              <a:gd name="connsiteY23" fmla="*/ 975946 h 1090246"/>
              <a:gd name="connsiteX24" fmla="*/ 61547 w 2215662"/>
              <a:gd name="connsiteY24" fmla="*/ 1028700 h 1090246"/>
              <a:gd name="connsiteX25" fmla="*/ 35170 w 2215662"/>
              <a:gd name="connsiteY25" fmla="*/ 1063869 h 1090246"/>
              <a:gd name="connsiteX26" fmla="*/ 0 w 2215662"/>
              <a:gd name="connsiteY26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958362 w 2215662"/>
              <a:gd name="connsiteY13" fmla="*/ 430823 h 1090246"/>
              <a:gd name="connsiteX14" fmla="*/ 835270 w 2215662"/>
              <a:gd name="connsiteY14" fmla="*/ 509954 h 1090246"/>
              <a:gd name="connsiteX15" fmla="*/ 659424 w 2215662"/>
              <a:gd name="connsiteY15" fmla="*/ 624254 h 1090246"/>
              <a:gd name="connsiteX16" fmla="*/ 562708 w 2215662"/>
              <a:gd name="connsiteY16" fmla="*/ 694593 h 1090246"/>
              <a:gd name="connsiteX17" fmla="*/ 474785 w 2215662"/>
              <a:gd name="connsiteY17" fmla="*/ 738554 h 1090246"/>
              <a:gd name="connsiteX18" fmla="*/ 448408 w 2215662"/>
              <a:gd name="connsiteY18" fmla="*/ 764931 h 1090246"/>
              <a:gd name="connsiteX19" fmla="*/ 378070 w 2215662"/>
              <a:gd name="connsiteY19" fmla="*/ 808893 h 1090246"/>
              <a:gd name="connsiteX20" fmla="*/ 246185 w 2215662"/>
              <a:gd name="connsiteY20" fmla="*/ 896816 h 1090246"/>
              <a:gd name="connsiteX21" fmla="*/ 184639 w 2215662"/>
              <a:gd name="connsiteY21" fmla="*/ 923193 h 1090246"/>
              <a:gd name="connsiteX22" fmla="*/ 105508 w 2215662"/>
              <a:gd name="connsiteY22" fmla="*/ 975946 h 1090246"/>
              <a:gd name="connsiteX23" fmla="*/ 61547 w 2215662"/>
              <a:gd name="connsiteY23" fmla="*/ 1028700 h 1090246"/>
              <a:gd name="connsiteX24" fmla="*/ 35170 w 2215662"/>
              <a:gd name="connsiteY24" fmla="*/ 1063869 h 1090246"/>
              <a:gd name="connsiteX25" fmla="*/ 0 w 2215662"/>
              <a:gd name="connsiteY25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835270 w 2215662"/>
              <a:gd name="connsiteY13" fmla="*/ 509954 h 1090246"/>
              <a:gd name="connsiteX14" fmla="*/ 659424 w 2215662"/>
              <a:gd name="connsiteY14" fmla="*/ 624254 h 1090246"/>
              <a:gd name="connsiteX15" fmla="*/ 562708 w 2215662"/>
              <a:gd name="connsiteY15" fmla="*/ 694593 h 1090246"/>
              <a:gd name="connsiteX16" fmla="*/ 474785 w 2215662"/>
              <a:gd name="connsiteY16" fmla="*/ 738554 h 1090246"/>
              <a:gd name="connsiteX17" fmla="*/ 448408 w 2215662"/>
              <a:gd name="connsiteY17" fmla="*/ 764931 h 1090246"/>
              <a:gd name="connsiteX18" fmla="*/ 378070 w 2215662"/>
              <a:gd name="connsiteY18" fmla="*/ 808893 h 1090246"/>
              <a:gd name="connsiteX19" fmla="*/ 246185 w 2215662"/>
              <a:gd name="connsiteY19" fmla="*/ 896816 h 1090246"/>
              <a:gd name="connsiteX20" fmla="*/ 184639 w 2215662"/>
              <a:gd name="connsiteY20" fmla="*/ 923193 h 1090246"/>
              <a:gd name="connsiteX21" fmla="*/ 105508 w 2215662"/>
              <a:gd name="connsiteY21" fmla="*/ 975946 h 1090246"/>
              <a:gd name="connsiteX22" fmla="*/ 61547 w 2215662"/>
              <a:gd name="connsiteY22" fmla="*/ 1028700 h 1090246"/>
              <a:gd name="connsiteX23" fmla="*/ 35170 w 2215662"/>
              <a:gd name="connsiteY23" fmla="*/ 1063869 h 1090246"/>
              <a:gd name="connsiteX24" fmla="*/ 0 w 2215662"/>
              <a:gd name="connsiteY24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562708 w 2215662"/>
              <a:gd name="connsiteY14" fmla="*/ 694593 h 1090246"/>
              <a:gd name="connsiteX15" fmla="*/ 474785 w 2215662"/>
              <a:gd name="connsiteY15" fmla="*/ 738554 h 1090246"/>
              <a:gd name="connsiteX16" fmla="*/ 448408 w 2215662"/>
              <a:gd name="connsiteY16" fmla="*/ 764931 h 1090246"/>
              <a:gd name="connsiteX17" fmla="*/ 378070 w 2215662"/>
              <a:gd name="connsiteY17" fmla="*/ 808893 h 1090246"/>
              <a:gd name="connsiteX18" fmla="*/ 246185 w 2215662"/>
              <a:gd name="connsiteY18" fmla="*/ 896816 h 1090246"/>
              <a:gd name="connsiteX19" fmla="*/ 184639 w 2215662"/>
              <a:gd name="connsiteY19" fmla="*/ 923193 h 1090246"/>
              <a:gd name="connsiteX20" fmla="*/ 105508 w 2215662"/>
              <a:gd name="connsiteY20" fmla="*/ 975946 h 1090246"/>
              <a:gd name="connsiteX21" fmla="*/ 61547 w 2215662"/>
              <a:gd name="connsiteY21" fmla="*/ 1028700 h 1090246"/>
              <a:gd name="connsiteX22" fmla="*/ 35170 w 2215662"/>
              <a:gd name="connsiteY22" fmla="*/ 1063869 h 1090246"/>
              <a:gd name="connsiteX23" fmla="*/ 0 w 2215662"/>
              <a:gd name="connsiteY23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562708 w 2215662"/>
              <a:gd name="connsiteY14" fmla="*/ 694593 h 1090246"/>
              <a:gd name="connsiteX15" fmla="*/ 474785 w 2215662"/>
              <a:gd name="connsiteY15" fmla="*/ 738554 h 1090246"/>
              <a:gd name="connsiteX16" fmla="*/ 448408 w 2215662"/>
              <a:gd name="connsiteY16" fmla="*/ 764931 h 1090246"/>
              <a:gd name="connsiteX17" fmla="*/ 378070 w 2215662"/>
              <a:gd name="connsiteY17" fmla="*/ 808893 h 1090246"/>
              <a:gd name="connsiteX18" fmla="*/ 246185 w 2215662"/>
              <a:gd name="connsiteY18" fmla="*/ 896816 h 1090246"/>
              <a:gd name="connsiteX19" fmla="*/ 105508 w 2215662"/>
              <a:gd name="connsiteY19" fmla="*/ 975946 h 1090246"/>
              <a:gd name="connsiteX20" fmla="*/ 61547 w 2215662"/>
              <a:gd name="connsiteY20" fmla="*/ 1028700 h 1090246"/>
              <a:gd name="connsiteX21" fmla="*/ 35170 w 2215662"/>
              <a:gd name="connsiteY21" fmla="*/ 1063869 h 1090246"/>
              <a:gd name="connsiteX22" fmla="*/ 0 w 2215662"/>
              <a:gd name="connsiteY22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562708 w 2215662"/>
              <a:gd name="connsiteY14" fmla="*/ 694593 h 1090246"/>
              <a:gd name="connsiteX15" fmla="*/ 474785 w 2215662"/>
              <a:gd name="connsiteY15" fmla="*/ 738554 h 1090246"/>
              <a:gd name="connsiteX16" fmla="*/ 448408 w 2215662"/>
              <a:gd name="connsiteY16" fmla="*/ 764931 h 1090246"/>
              <a:gd name="connsiteX17" fmla="*/ 378070 w 2215662"/>
              <a:gd name="connsiteY17" fmla="*/ 808893 h 1090246"/>
              <a:gd name="connsiteX18" fmla="*/ 246185 w 2215662"/>
              <a:gd name="connsiteY18" fmla="*/ 896816 h 1090246"/>
              <a:gd name="connsiteX19" fmla="*/ 105508 w 2215662"/>
              <a:gd name="connsiteY19" fmla="*/ 975946 h 1090246"/>
              <a:gd name="connsiteX20" fmla="*/ 35170 w 2215662"/>
              <a:gd name="connsiteY20" fmla="*/ 1063869 h 1090246"/>
              <a:gd name="connsiteX21" fmla="*/ 0 w 2215662"/>
              <a:gd name="connsiteY21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562708 w 2215662"/>
              <a:gd name="connsiteY14" fmla="*/ 694593 h 1090246"/>
              <a:gd name="connsiteX15" fmla="*/ 474785 w 2215662"/>
              <a:gd name="connsiteY15" fmla="*/ 738554 h 1090246"/>
              <a:gd name="connsiteX16" fmla="*/ 448408 w 2215662"/>
              <a:gd name="connsiteY16" fmla="*/ 764931 h 1090246"/>
              <a:gd name="connsiteX17" fmla="*/ 378070 w 2215662"/>
              <a:gd name="connsiteY17" fmla="*/ 808893 h 1090246"/>
              <a:gd name="connsiteX18" fmla="*/ 246185 w 2215662"/>
              <a:gd name="connsiteY18" fmla="*/ 896816 h 1090246"/>
              <a:gd name="connsiteX19" fmla="*/ 35170 w 2215662"/>
              <a:gd name="connsiteY19" fmla="*/ 1063869 h 1090246"/>
              <a:gd name="connsiteX20" fmla="*/ 0 w 2215662"/>
              <a:gd name="connsiteY20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562708 w 2215662"/>
              <a:gd name="connsiteY14" fmla="*/ 694593 h 1090246"/>
              <a:gd name="connsiteX15" fmla="*/ 448408 w 2215662"/>
              <a:gd name="connsiteY15" fmla="*/ 764931 h 1090246"/>
              <a:gd name="connsiteX16" fmla="*/ 378070 w 2215662"/>
              <a:gd name="connsiteY16" fmla="*/ 808893 h 1090246"/>
              <a:gd name="connsiteX17" fmla="*/ 246185 w 2215662"/>
              <a:gd name="connsiteY17" fmla="*/ 896816 h 1090246"/>
              <a:gd name="connsiteX18" fmla="*/ 35170 w 2215662"/>
              <a:gd name="connsiteY18" fmla="*/ 1063869 h 1090246"/>
              <a:gd name="connsiteX19" fmla="*/ 0 w 2215662"/>
              <a:gd name="connsiteY19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562708 w 2215662"/>
              <a:gd name="connsiteY14" fmla="*/ 694593 h 1090246"/>
              <a:gd name="connsiteX15" fmla="*/ 378070 w 2215662"/>
              <a:gd name="connsiteY15" fmla="*/ 808893 h 1090246"/>
              <a:gd name="connsiteX16" fmla="*/ 246185 w 2215662"/>
              <a:gd name="connsiteY16" fmla="*/ 896816 h 1090246"/>
              <a:gd name="connsiteX17" fmla="*/ 35170 w 2215662"/>
              <a:gd name="connsiteY17" fmla="*/ 1063869 h 1090246"/>
              <a:gd name="connsiteX18" fmla="*/ 0 w 2215662"/>
              <a:gd name="connsiteY18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378070 w 2215662"/>
              <a:gd name="connsiteY14" fmla="*/ 808893 h 1090246"/>
              <a:gd name="connsiteX15" fmla="*/ 246185 w 2215662"/>
              <a:gd name="connsiteY15" fmla="*/ 896816 h 1090246"/>
              <a:gd name="connsiteX16" fmla="*/ 35170 w 2215662"/>
              <a:gd name="connsiteY16" fmla="*/ 1063869 h 1090246"/>
              <a:gd name="connsiteX17" fmla="*/ 0 w 2215662"/>
              <a:gd name="connsiteY17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529862 w 2215662"/>
              <a:gd name="connsiteY9" fmla="*/ 219808 h 1090246"/>
              <a:gd name="connsiteX10" fmla="*/ 1494693 w 2215662"/>
              <a:gd name="connsiteY10" fmla="*/ 237393 h 1090246"/>
              <a:gd name="connsiteX11" fmla="*/ 1441939 w 2215662"/>
              <a:gd name="connsiteY11" fmla="*/ 246185 h 1090246"/>
              <a:gd name="connsiteX12" fmla="*/ 1336431 w 2215662"/>
              <a:gd name="connsiteY12" fmla="*/ 290146 h 1090246"/>
              <a:gd name="connsiteX13" fmla="*/ 659424 w 2215662"/>
              <a:gd name="connsiteY13" fmla="*/ 624254 h 1090246"/>
              <a:gd name="connsiteX14" fmla="*/ 246185 w 2215662"/>
              <a:gd name="connsiteY14" fmla="*/ 896816 h 1090246"/>
              <a:gd name="connsiteX15" fmla="*/ 35170 w 2215662"/>
              <a:gd name="connsiteY15" fmla="*/ 1063869 h 1090246"/>
              <a:gd name="connsiteX16" fmla="*/ 0 w 2215662"/>
              <a:gd name="connsiteY16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608993 w 2215662"/>
              <a:gd name="connsiteY8" fmla="*/ 193431 h 1090246"/>
              <a:gd name="connsiteX9" fmla="*/ 1494693 w 2215662"/>
              <a:gd name="connsiteY9" fmla="*/ 237393 h 1090246"/>
              <a:gd name="connsiteX10" fmla="*/ 1441939 w 2215662"/>
              <a:gd name="connsiteY10" fmla="*/ 246185 h 1090246"/>
              <a:gd name="connsiteX11" fmla="*/ 1336431 w 2215662"/>
              <a:gd name="connsiteY11" fmla="*/ 290146 h 1090246"/>
              <a:gd name="connsiteX12" fmla="*/ 659424 w 2215662"/>
              <a:gd name="connsiteY12" fmla="*/ 624254 h 1090246"/>
              <a:gd name="connsiteX13" fmla="*/ 246185 w 2215662"/>
              <a:gd name="connsiteY13" fmla="*/ 896816 h 1090246"/>
              <a:gd name="connsiteX14" fmla="*/ 35170 w 2215662"/>
              <a:gd name="connsiteY14" fmla="*/ 1063869 h 1090246"/>
              <a:gd name="connsiteX15" fmla="*/ 0 w 2215662"/>
              <a:gd name="connsiteY15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644162 w 2215662"/>
              <a:gd name="connsiteY7" fmla="*/ 184639 h 1090246"/>
              <a:gd name="connsiteX8" fmla="*/ 1494693 w 2215662"/>
              <a:gd name="connsiteY8" fmla="*/ 237393 h 1090246"/>
              <a:gd name="connsiteX9" fmla="*/ 1441939 w 2215662"/>
              <a:gd name="connsiteY9" fmla="*/ 246185 h 1090246"/>
              <a:gd name="connsiteX10" fmla="*/ 1336431 w 2215662"/>
              <a:gd name="connsiteY10" fmla="*/ 290146 h 1090246"/>
              <a:gd name="connsiteX11" fmla="*/ 659424 w 2215662"/>
              <a:gd name="connsiteY11" fmla="*/ 624254 h 1090246"/>
              <a:gd name="connsiteX12" fmla="*/ 246185 w 2215662"/>
              <a:gd name="connsiteY12" fmla="*/ 896816 h 1090246"/>
              <a:gd name="connsiteX13" fmla="*/ 35170 w 2215662"/>
              <a:gd name="connsiteY13" fmla="*/ 1063869 h 1090246"/>
              <a:gd name="connsiteX14" fmla="*/ 0 w 2215662"/>
              <a:gd name="connsiteY14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494693 w 2215662"/>
              <a:gd name="connsiteY7" fmla="*/ 237393 h 1090246"/>
              <a:gd name="connsiteX8" fmla="*/ 1441939 w 2215662"/>
              <a:gd name="connsiteY8" fmla="*/ 246185 h 1090246"/>
              <a:gd name="connsiteX9" fmla="*/ 1336431 w 2215662"/>
              <a:gd name="connsiteY9" fmla="*/ 290146 h 1090246"/>
              <a:gd name="connsiteX10" fmla="*/ 659424 w 2215662"/>
              <a:gd name="connsiteY10" fmla="*/ 624254 h 1090246"/>
              <a:gd name="connsiteX11" fmla="*/ 246185 w 2215662"/>
              <a:gd name="connsiteY11" fmla="*/ 896816 h 1090246"/>
              <a:gd name="connsiteX12" fmla="*/ 35170 w 2215662"/>
              <a:gd name="connsiteY12" fmla="*/ 1063869 h 1090246"/>
              <a:gd name="connsiteX13" fmla="*/ 0 w 2215662"/>
              <a:gd name="connsiteY13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441939 w 2215662"/>
              <a:gd name="connsiteY7" fmla="*/ 246185 h 1090246"/>
              <a:gd name="connsiteX8" fmla="*/ 1336431 w 2215662"/>
              <a:gd name="connsiteY8" fmla="*/ 290146 h 1090246"/>
              <a:gd name="connsiteX9" fmla="*/ 659424 w 2215662"/>
              <a:gd name="connsiteY9" fmla="*/ 624254 h 1090246"/>
              <a:gd name="connsiteX10" fmla="*/ 246185 w 2215662"/>
              <a:gd name="connsiteY10" fmla="*/ 896816 h 1090246"/>
              <a:gd name="connsiteX11" fmla="*/ 35170 w 2215662"/>
              <a:gd name="connsiteY11" fmla="*/ 1063869 h 1090246"/>
              <a:gd name="connsiteX12" fmla="*/ 0 w 2215662"/>
              <a:gd name="connsiteY12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136531 w 2215662"/>
              <a:gd name="connsiteY2" fmla="*/ 43962 h 1090246"/>
              <a:gd name="connsiteX3" fmla="*/ 2092570 w 2215662"/>
              <a:gd name="connsiteY3" fmla="*/ 52754 h 1090246"/>
              <a:gd name="connsiteX4" fmla="*/ 2048608 w 2215662"/>
              <a:gd name="connsiteY4" fmla="*/ 70339 h 1090246"/>
              <a:gd name="connsiteX5" fmla="*/ 1951893 w 2215662"/>
              <a:gd name="connsiteY5" fmla="*/ 87923 h 1090246"/>
              <a:gd name="connsiteX6" fmla="*/ 1688124 w 2215662"/>
              <a:gd name="connsiteY6" fmla="*/ 158262 h 1090246"/>
              <a:gd name="connsiteX7" fmla="*/ 1336431 w 2215662"/>
              <a:gd name="connsiteY7" fmla="*/ 290146 h 1090246"/>
              <a:gd name="connsiteX8" fmla="*/ 659424 w 2215662"/>
              <a:gd name="connsiteY8" fmla="*/ 624254 h 1090246"/>
              <a:gd name="connsiteX9" fmla="*/ 246185 w 2215662"/>
              <a:gd name="connsiteY9" fmla="*/ 896816 h 1090246"/>
              <a:gd name="connsiteX10" fmla="*/ 35170 w 2215662"/>
              <a:gd name="connsiteY10" fmla="*/ 1063869 h 1090246"/>
              <a:gd name="connsiteX11" fmla="*/ 0 w 2215662"/>
              <a:gd name="connsiteY11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092570 w 2215662"/>
              <a:gd name="connsiteY2" fmla="*/ 52754 h 1090246"/>
              <a:gd name="connsiteX3" fmla="*/ 2048608 w 2215662"/>
              <a:gd name="connsiteY3" fmla="*/ 70339 h 1090246"/>
              <a:gd name="connsiteX4" fmla="*/ 1951893 w 2215662"/>
              <a:gd name="connsiteY4" fmla="*/ 87923 h 1090246"/>
              <a:gd name="connsiteX5" fmla="*/ 1688124 w 2215662"/>
              <a:gd name="connsiteY5" fmla="*/ 158262 h 1090246"/>
              <a:gd name="connsiteX6" fmla="*/ 1336431 w 2215662"/>
              <a:gd name="connsiteY6" fmla="*/ 290146 h 1090246"/>
              <a:gd name="connsiteX7" fmla="*/ 659424 w 2215662"/>
              <a:gd name="connsiteY7" fmla="*/ 624254 h 1090246"/>
              <a:gd name="connsiteX8" fmla="*/ 246185 w 2215662"/>
              <a:gd name="connsiteY8" fmla="*/ 896816 h 1090246"/>
              <a:gd name="connsiteX9" fmla="*/ 35170 w 2215662"/>
              <a:gd name="connsiteY9" fmla="*/ 1063869 h 1090246"/>
              <a:gd name="connsiteX10" fmla="*/ 0 w 2215662"/>
              <a:gd name="connsiteY10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2092570 w 2215662"/>
              <a:gd name="connsiteY2" fmla="*/ 52754 h 1090246"/>
              <a:gd name="connsiteX3" fmla="*/ 1951893 w 2215662"/>
              <a:gd name="connsiteY3" fmla="*/ 87923 h 1090246"/>
              <a:gd name="connsiteX4" fmla="*/ 1688124 w 2215662"/>
              <a:gd name="connsiteY4" fmla="*/ 158262 h 1090246"/>
              <a:gd name="connsiteX5" fmla="*/ 1336431 w 2215662"/>
              <a:gd name="connsiteY5" fmla="*/ 290146 h 1090246"/>
              <a:gd name="connsiteX6" fmla="*/ 659424 w 2215662"/>
              <a:gd name="connsiteY6" fmla="*/ 624254 h 1090246"/>
              <a:gd name="connsiteX7" fmla="*/ 246185 w 2215662"/>
              <a:gd name="connsiteY7" fmla="*/ 896816 h 1090246"/>
              <a:gd name="connsiteX8" fmla="*/ 35170 w 2215662"/>
              <a:gd name="connsiteY8" fmla="*/ 1063869 h 1090246"/>
              <a:gd name="connsiteX9" fmla="*/ 0 w 2215662"/>
              <a:gd name="connsiteY9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1951893 w 2215662"/>
              <a:gd name="connsiteY2" fmla="*/ 87923 h 1090246"/>
              <a:gd name="connsiteX3" fmla="*/ 1688124 w 2215662"/>
              <a:gd name="connsiteY3" fmla="*/ 158262 h 1090246"/>
              <a:gd name="connsiteX4" fmla="*/ 1336431 w 2215662"/>
              <a:gd name="connsiteY4" fmla="*/ 290146 h 1090246"/>
              <a:gd name="connsiteX5" fmla="*/ 659424 w 2215662"/>
              <a:gd name="connsiteY5" fmla="*/ 624254 h 1090246"/>
              <a:gd name="connsiteX6" fmla="*/ 246185 w 2215662"/>
              <a:gd name="connsiteY6" fmla="*/ 896816 h 1090246"/>
              <a:gd name="connsiteX7" fmla="*/ 35170 w 2215662"/>
              <a:gd name="connsiteY7" fmla="*/ 1063869 h 1090246"/>
              <a:gd name="connsiteX8" fmla="*/ 0 w 2215662"/>
              <a:gd name="connsiteY8" fmla="*/ 1090246 h 1090246"/>
              <a:gd name="connsiteX0" fmla="*/ 2215662 w 2215662"/>
              <a:gd name="connsiteY0" fmla="*/ 0 h 1090246"/>
              <a:gd name="connsiteX1" fmla="*/ 2215662 w 2215662"/>
              <a:gd name="connsiteY1" fmla="*/ 0 h 1090246"/>
              <a:gd name="connsiteX2" fmla="*/ 1688124 w 2215662"/>
              <a:gd name="connsiteY2" fmla="*/ 158262 h 1090246"/>
              <a:gd name="connsiteX3" fmla="*/ 1336431 w 2215662"/>
              <a:gd name="connsiteY3" fmla="*/ 290146 h 1090246"/>
              <a:gd name="connsiteX4" fmla="*/ 659424 w 2215662"/>
              <a:gd name="connsiteY4" fmla="*/ 624254 h 1090246"/>
              <a:gd name="connsiteX5" fmla="*/ 246185 w 2215662"/>
              <a:gd name="connsiteY5" fmla="*/ 896816 h 1090246"/>
              <a:gd name="connsiteX6" fmla="*/ 35170 w 2215662"/>
              <a:gd name="connsiteY6" fmla="*/ 1063869 h 1090246"/>
              <a:gd name="connsiteX7" fmla="*/ 0 w 2215662"/>
              <a:gd name="connsiteY7" fmla="*/ 1090246 h 109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5662" h="1090246">
                <a:moveTo>
                  <a:pt x="2215662" y="0"/>
                </a:moveTo>
                <a:lnTo>
                  <a:pt x="2215662" y="0"/>
                </a:lnTo>
                <a:cubicBezTo>
                  <a:pt x="2127739" y="26377"/>
                  <a:pt x="1834663" y="109904"/>
                  <a:pt x="1688124" y="158262"/>
                </a:cubicBezTo>
                <a:cubicBezTo>
                  <a:pt x="1541586" y="206620"/>
                  <a:pt x="1507881" y="212481"/>
                  <a:pt x="1336431" y="290146"/>
                </a:cubicBezTo>
                <a:cubicBezTo>
                  <a:pt x="1164981" y="367811"/>
                  <a:pt x="841132" y="523142"/>
                  <a:pt x="659424" y="624254"/>
                </a:cubicBezTo>
                <a:cubicBezTo>
                  <a:pt x="477716" y="725366"/>
                  <a:pt x="350227" y="823547"/>
                  <a:pt x="246185" y="896816"/>
                </a:cubicBezTo>
                <a:cubicBezTo>
                  <a:pt x="142143" y="970085"/>
                  <a:pt x="76201" y="1031631"/>
                  <a:pt x="35170" y="1063869"/>
                </a:cubicBezTo>
                <a:lnTo>
                  <a:pt x="0" y="1090246"/>
                </a:lnTo>
              </a:path>
            </a:pathLst>
          </a:custGeom>
          <a:noFill/>
          <a:ln w="19050" cmpd="sng">
            <a:solidFill>
              <a:srgbClr val="E43202"/>
            </a:solidFill>
            <a:prstDash val="dashDot"/>
          </a:ln>
          <a:effectLst>
            <a:outerShdw blurRad="25400" dist="127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58"/>
            </p:custDataLst>
          </p:nvPr>
        </p:nvSpPr>
        <p:spPr>
          <a:xfrm>
            <a:off x="281853" y="1692635"/>
            <a:ext cx="8596494" cy="477014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anchor="ctr"/>
          <a:lstStyle/>
          <a:p>
            <a:pPr algn="ctr">
              <a:defRPr/>
            </a:pPr>
            <a:endParaRPr lang="ru-RU" sz="1000" dirty="0" err="1">
              <a:solidFill>
                <a:schemeClr val="tx1"/>
              </a:solidFill>
            </a:endParaRPr>
          </a:p>
        </p:txBody>
      </p:sp>
      <p:sp>
        <p:nvSpPr>
          <p:cNvPr id="34008" name="McK 5. Source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85720" y="6572272"/>
            <a:ext cx="7002570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20356" indent="-620356" algn="l" defTabSz="911906">
              <a:tabLst>
                <a:tab pos="623595" algn="l"/>
              </a:tabLst>
            </a:pPr>
            <a:r>
              <a:rPr lang="ru-RU" sz="1000" dirty="0">
                <a:solidFill>
                  <a:schemeClr val="tx1"/>
                </a:solidFill>
                <a:latin typeface="Candara" pitchFamily="34" charset="0"/>
              </a:rPr>
              <a:t>Источник: Комитет по водным ресурсам</a:t>
            </a:r>
          </a:p>
        </p:txBody>
      </p:sp>
      <p:grpSp>
        <p:nvGrpSpPr>
          <p:cNvPr id="16" name="Group 95"/>
          <p:cNvGrpSpPr>
            <a:grpSpLocks/>
          </p:cNvGrpSpPr>
          <p:nvPr/>
        </p:nvGrpSpPr>
        <p:grpSpPr bwMode="auto">
          <a:xfrm>
            <a:off x="6753116" y="1057038"/>
            <a:ext cx="1984304" cy="165214"/>
            <a:chOff x="6618407" y="891732"/>
            <a:chExt cx="1944567" cy="161366"/>
          </a:xfrm>
        </p:grpSpPr>
        <p:sp>
          <p:nvSpPr>
            <p:cNvPr id="34012" name="Rectangle 310284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945919" y="903166"/>
              <a:ext cx="1617055" cy="12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931343">
                <a:buClr>
                  <a:schemeClr val="tx2"/>
                </a:buClr>
              </a:pPr>
              <a:r>
                <a:rPr lang="ru-RU" sz="800" b="1" dirty="0">
                  <a:solidFill>
                    <a:schemeClr val="tx1"/>
                  </a:solidFill>
                  <a:latin typeface="Candara" pitchFamily="34" charset="0"/>
                </a:rPr>
                <a:t>Недостоверные данные</a:t>
              </a:r>
              <a:endParaRPr lang="en-US" sz="8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61"/>
              </p:custDataLst>
            </p:nvPr>
          </p:nvSpPr>
          <p:spPr>
            <a:xfrm>
              <a:off x="6618407" y="891732"/>
              <a:ext cx="257159" cy="1613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>
                <a:defRPr/>
              </a:pPr>
              <a:r>
                <a:rPr lang="ru" b="1" dirty="0">
                  <a:solidFill>
                    <a:schemeClr val="tx1"/>
                  </a:solidFill>
                </a:rPr>
                <a:t>х</a:t>
              </a:r>
            </a:p>
          </p:txBody>
        </p:sp>
      </p:grp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108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67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0" y="1484313"/>
            <a:ext cx="9144000" cy="5373687"/>
            <a:chOff x="428625" y="952500"/>
            <a:chExt cx="8339138" cy="5905500"/>
          </a:xfrm>
        </p:grpSpPr>
        <p:graphicFrame>
          <p:nvGraphicFramePr>
            <p:cNvPr id="27653" name="Object 0"/>
            <p:cNvGraphicFramePr>
              <a:graphicFrameLocks noChangeAspect="1"/>
            </p:cNvGraphicFramePr>
            <p:nvPr/>
          </p:nvGraphicFramePr>
          <p:xfrm>
            <a:off x="428625" y="952500"/>
            <a:ext cx="8339138" cy="5905500"/>
          </p:xfrm>
          <a:graphic>
            <a:graphicData uri="http://schemas.openxmlformats.org/presentationml/2006/ole">
              <p:oleObj spid="_x0000_s64514" r:id="rId3" imgW="9753600" imgH="6457950" progId="">
                <p:embed/>
              </p:oleObj>
            </a:graphicData>
          </a:graphic>
        </p:graphicFrame>
        <p:cxnSp>
          <p:nvCxnSpPr>
            <p:cNvPr id="4" name="Прямая со стрелкой 3"/>
            <p:cNvCxnSpPr/>
            <p:nvPr/>
          </p:nvCxnSpPr>
          <p:spPr>
            <a:xfrm>
              <a:off x="7500967" y="2929141"/>
              <a:ext cx="913541" cy="914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16200000" flipV="1">
              <a:off x="6002619" y="2142799"/>
              <a:ext cx="926388" cy="642809"/>
            </a:xfrm>
            <a:prstGeom prst="straightConnector1">
              <a:avLst/>
            </a:prstGeom>
            <a:ln w="539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16200000" flipV="1">
              <a:off x="5822258" y="2323478"/>
              <a:ext cx="357644" cy="14188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10800000">
              <a:off x="3215577" y="4787150"/>
              <a:ext cx="928018" cy="427429"/>
            </a:xfrm>
            <a:prstGeom prst="straightConnector1">
              <a:avLst/>
            </a:prstGeom>
            <a:ln w="539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8" name="TextBox 12"/>
            <p:cNvSpPr txBox="1">
              <a:spLocks noChangeArrowheads="1"/>
            </p:cNvSpPr>
            <p:nvPr/>
          </p:nvSpPr>
          <p:spPr bwMode="auto">
            <a:xfrm>
              <a:off x="3071813" y="5214938"/>
              <a:ext cx="12144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/>
                <a:t>3 км</a:t>
              </a:r>
              <a:r>
                <a:rPr lang="ru-RU" sz="3200" b="1" baseline="30000"/>
                <a:t>3</a:t>
              </a:r>
            </a:p>
          </p:txBody>
        </p:sp>
        <p:sp>
          <p:nvSpPr>
            <p:cNvPr id="27659" name="TextBox 13"/>
            <p:cNvSpPr txBox="1">
              <a:spLocks noChangeArrowheads="1"/>
            </p:cNvSpPr>
            <p:nvPr/>
          </p:nvSpPr>
          <p:spPr bwMode="auto">
            <a:xfrm>
              <a:off x="6429375" y="2000250"/>
              <a:ext cx="2143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5.36</a:t>
              </a:r>
              <a:r>
                <a:rPr lang="ru-RU" sz="2400" b="1"/>
                <a:t> км</a:t>
              </a:r>
              <a:r>
                <a:rPr lang="ru-RU" sz="2400" b="1" baseline="30000"/>
                <a:t>3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10800000">
              <a:off x="6144409" y="4787150"/>
              <a:ext cx="642809" cy="498958"/>
            </a:xfrm>
            <a:prstGeom prst="straightConnector1">
              <a:avLst/>
            </a:prstGeom>
            <a:ln w="539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1" name="TextBox 21"/>
            <p:cNvSpPr txBox="1">
              <a:spLocks noChangeArrowheads="1"/>
            </p:cNvSpPr>
            <p:nvPr/>
          </p:nvSpPr>
          <p:spPr bwMode="auto">
            <a:xfrm>
              <a:off x="6357938" y="4572000"/>
              <a:ext cx="1214437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/>
                <a:t>7.56</a:t>
              </a:r>
              <a:r>
                <a:rPr lang="ru-RU" sz="3200" b="1"/>
                <a:t> км</a:t>
              </a:r>
              <a:r>
                <a:rPr lang="ru-RU" sz="3200" b="1" baseline="30000"/>
                <a:t>3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rot="10800000">
              <a:off x="5071614" y="3215257"/>
              <a:ext cx="858525" cy="7153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3" name="TextBox 19"/>
            <p:cNvSpPr txBox="1">
              <a:spLocks noChangeArrowheads="1"/>
            </p:cNvSpPr>
            <p:nvPr/>
          </p:nvSpPr>
          <p:spPr bwMode="auto">
            <a:xfrm>
              <a:off x="5357813" y="2500313"/>
              <a:ext cx="157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/>
                <a:t>0,1 км</a:t>
              </a:r>
              <a:r>
                <a:rPr lang="ru-RU" sz="1800" b="1" baseline="30000"/>
                <a:t>3</a:t>
              </a:r>
            </a:p>
          </p:txBody>
        </p:sp>
        <p:sp>
          <p:nvSpPr>
            <p:cNvPr id="27664" name="TextBox 23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15001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/>
                <a:t>0,04 км</a:t>
              </a:r>
              <a:r>
                <a:rPr lang="ru-RU" sz="2000" b="1" baseline="30000"/>
                <a:t>3</a:t>
              </a:r>
            </a:p>
          </p:txBody>
        </p:sp>
      </p:grpSp>
      <p:sp>
        <p:nvSpPr>
          <p:cNvPr id="27651" name="Заголовок 20"/>
          <p:cNvSpPr>
            <a:spLocks noGrp="1"/>
          </p:cNvSpPr>
          <p:nvPr>
            <p:ph type="title"/>
          </p:nvPr>
        </p:nvSpPr>
        <p:spPr>
          <a:xfrm>
            <a:off x="1619250" y="228600"/>
            <a:ext cx="7146925" cy="990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Управление водными ресурсами</a:t>
            </a:r>
            <a:b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Экологические попуски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893074" cy="98268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Принимаемые меры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436563" y="1916113"/>
            <a:ext cx="83121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557213" algn="just" eaLnBrk="0" hangingPunct="0">
              <a:buFont typeface="Wingdings" pitchFamily="2" charset="2"/>
              <a:buChar char="ü"/>
            </a:pPr>
            <a:endParaRPr lang="ru-RU" sz="1100" dirty="0"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введен полный запрет на промысловый вылов осетровых видов рыб;</a:t>
            </a: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совместно с прикаспийскими странами прорабатывается вопрос введения моратория на коммерческий вылов осетровых видов рыб;  </a:t>
            </a:r>
          </a:p>
          <a:p>
            <a:pPr marL="342900" indent="557213" algn="just" eaLnBrk="0" hangingPunct="0">
              <a:buFont typeface="Wingdings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ежегодно организовывается рыбоохранная акция «</a:t>
            </a:r>
            <a:r>
              <a:rPr lang="kk-KZ" sz="1400" dirty="0">
                <a:solidFill>
                  <a:schemeClr val="tx1"/>
                </a:solidFill>
                <a:latin typeface="Arial" charset="0"/>
                <a:cs typeface="Arial" charset="0"/>
              </a:rPr>
              <a:t>БЕКІРЕ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»;</a:t>
            </a:r>
          </a:p>
          <a:p>
            <a:pPr marL="342900" indent="557213" algn="just" eaLnBrk="0" hangingPunct="0">
              <a:buFont typeface="Wingdings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осуществляется искусственное разведение осетровых видов рыб с последующим выпуском их молоди в естественную среду обитания;</a:t>
            </a:r>
          </a:p>
          <a:p>
            <a:pPr marL="342900" indent="557213" algn="just" eaLnBrk="0" hangingPunct="0"/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проводятся дноуглубительные работы на каналах-рыбоходах рек Урал и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Кигаш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для улучшение условий прохождения производителей осетровых к нерестилищам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;</a:t>
            </a:r>
          </a:p>
          <a:p>
            <a:pPr marL="342900" indent="557213" algn="just" eaLnBrk="0" hangingPunct="0"/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/>
            <a:r>
              <a:rPr lang="ru-RU" sz="1400" b="1" dirty="0">
                <a:solidFill>
                  <a:srgbClr val="008000"/>
                </a:solidFill>
                <a:latin typeface="Arial" charset="0"/>
                <a:cs typeface="Arial" charset="0"/>
              </a:rPr>
              <a:t>По воспроизводству ценных видов рыб:</a:t>
            </a:r>
          </a:p>
          <a:p>
            <a:pPr marL="342900" indent="557213" algn="just" eaLnBrk="0" hangingPunct="0"/>
            <a:endParaRPr lang="en-US" sz="1400" b="1" dirty="0">
              <a:solidFill>
                <a:srgbClr val="339933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разработка Программы развития рыбного хозяйства до 2020 год.</a:t>
            </a:r>
          </a:p>
          <a:p>
            <a:pPr marL="342900" indent="557213" algn="just" eaLnBrk="0" hangingPunct="0">
              <a:buFont typeface="Wingdings" pitchFamily="2" charset="2"/>
              <a:buChar char="ü"/>
            </a:pPr>
            <a:endParaRPr lang="en-US" sz="1400" dirty="0"/>
          </a:p>
          <a:p>
            <a:pPr marL="342900" indent="557213" algn="just" eaLnBrk="0" hangingPunct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разработка инвестиционных проектов по модернизации производственной базы пяти республиканских государственных казенных предприятий воспроизводственного назначения;</a:t>
            </a:r>
          </a:p>
          <a:p>
            <a:pPr marL="342900" indent="557213" algn="just" eaLnBrk="0" hangingPunct="0">
              <a:buFont typeface="Wingdings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557213" algn="just" eaLnBrk="0" hangingPunct="0"/>
            <a:endParaRPr lang="ru-RU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042988" y="1428750"/>
            <a:ext cx="581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 b="1">
                <a:solidFill>
                  <a:srgbClr val="008000"/>
                </a:solidFill>
                <a:latin typeface="Arial" charset="0"/>
                <a:cs typeface="Arial" charset="0"/>
              </a:rPr>
              <a:t>По сохранению  осетровых видов рыб</a:t>
            </a:r>
            <a:endParaRPr lang="ru-RU" sz="1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500188" y="115888"/>
            <a:ext cx="7507287" cy="100965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Динамика выпуска осетровыми рыбоводными заводами молоди в естественную среду обитания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en-US" dirty="0"/>
          </a:p>
        </p:txBody>
      </p:sp>
      <p:graphicFrame>
        <p:nvGraphicFramePr>
          <p:cNvPr id="29700" name="Диаграмма 3"/>
          <p:cNvGraphicFramePr>
            <a:graphicFrameLocks/>
          </p:cNvGraphicFramePr>
          <p:nvPr/>
        </p:nvGraphicFramePr>
        <p:xfrm>
          <a:off x="225425" y="1700213"/>
          <a:ext cx="7446963" cy="4637087"/>
        </p:xfrm>
        <a:graphic>
          <a:graphicData uri="http://schemas.openxmlformats.org/presentationml/2006/ole">
            <p:oleObj spid="_x0000_s65538" r:id="rId3" imgW="7449958" imgH="4639458" progId="Excel.Sheet.8">
              <p:embed/>
            </p:oleObj>
          </a:graphicData>
        </a:graphic>
      </p:graphicFrame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44675"/>
            <a:ext cx="2635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429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tgzaPRNUqN6slWoaEE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9_Gz21F0OjRD2MPOX6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pm9FCRa0muQF.RBGRy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OmyXjhCEmj6jF3YQjO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QeiWNw70e2HVmnryA76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6Msg1KSU2OzrFTBofxX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NNyL18YEO74YNbyh6O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xypiREmEu.U.aCwPmJ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laWZWunEyrLL4Ow9Qg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WryXcx20Gk8hl4ieyK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2yYgKAzUiC1rUshUDxU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iTNT9H7UuH3Zjj4XO_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d8TPaMu0uy6vrD1Xzx9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07d.LDikq9LmDyHJhf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tqzlM4tUitA0uX7UtE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odqVEhWkWBgn4hdjdC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7lKdj7gEOE6LhDAnEz1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ro8h3pEEKBGYyDs.3O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GGSiE6CkayVT8l.6zOM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rSkr35_EidIzbgBGESX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LnS4EAXkmL7M_m_2pa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NtCX05ykSs87RGXfZya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3p8ztw8EaNUmq._LaA9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eUr3zx1EWfvuTbniuZ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I5FtthT0OeIbbCBSvE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55sNcIUUWoD551yGCZ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UnL0FY0kOFDMidHyChZ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CGPLNb0E2rfb7lTWF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TCZ5tCBUqCYLmM0xgm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msZnIiYkqjfZ5uOWi.5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uKVg5MlkaSWcAcP.Y0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uZY9LFTkGxt5ZjKmjN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Yt3S260EWhiJ1IuJvMc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gHtU.kMkyb7ejW0Hg0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NyF2y.kyDpA48oovsW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0TbnT2f0aEt9.pwUEW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kv6NpM7EG7E6t_sYacR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mc9YMwa0SlZS4McILX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sjiIQFoUGxmG_viLeh_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0mpSaxTEu8J8Jiubjq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MvIIPmo02vCM6v0ogX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QQgWX8V0mMM9OQauiIk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7FpH.tEmQReKoUHrN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t_pfFE8UGGpXtTpavrM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5Z1Fjc4Ui_TKkktHup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Agf0ct9U6dD5ZFvlHN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SZ5uaSW0.9Y95NkUxw6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_VhVby7E2T_oflgwAL_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n8m1DKOUiAjftZMwlFB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XJ5NSX9UO2J39FvZvl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VDVIGI0m5DpE9HlWM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Wyd3wlU2U.wKwzn6V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7EF9fqCEKvD7Sg2IK3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1MxNY3.kSqkUx_ewgj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ZAz3j1_Easn.Lzhwgp7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kRKSPzokeCntUfwEUtl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pVhNNjr0WVS6udP4GXy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.pNdytGUiRRrQ14ZfOk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1MxNY3.kSqkUx_ewgjL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kRKSPzokeCntUfwEUtl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1MxNY3.kSqkUx_ewgj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kRKSPzokeCntUfwEUtl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1MxNY3.kSqkUx_ewgj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kRKSPzokeCntUfwEUtl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K46qxiFkqOpSPjql0z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c3dpjIlkWeWBp.W0L8H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4bsDf_UU.bktc7ciCz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Yw0Sfxi0qD7JjDwTPce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K46qxiFkqOpSPjql0za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D_jy5Fmk.Y_vMA10qP5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Ye_tD_7ESpRI1z.frk2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JB7N3_0G1AGA79bS7M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tB1k39Z0aGxjE8j9XeY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JB7N3_0G1AGA79bS7M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JB7N3_0G1AGA79bS7M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JB7N3_0G1AGA79bS7M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.gf174TE2vmIi7XbCrQ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JB7N3_0G1AGA79bS7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tB1k39Z0aGxjE8j9XeY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JB7N3_0G1AGA79bS7M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tB1k39Z0aGxjE8j9XeY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K46qxiFkqOpSPjql0z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P0ttq1M0qqyO9VCY36WQ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4062</TotalTime>
  <Words>953</Words>
  <Application>Microsoft Office PowerPoint</Application>
  <PresentationFormat>Экран (4:3)</PresentationFormat>
  <Paragraphs>210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Обычная</vt:lpstr>
      <vt:lpstr>CorelDRAW</vt:lpstr>
      <vt:lpstr>Worksheet</vt:lpstr>
      <vt:lpstr>think-cell Slide</vt:lpstr>
      <vt:lpstr>Лист Microsoft Office Excel 97-2003</vt:lpstr>
      <vt:lpstr>            Министерство охраны  окружающей среды  Республики Казахстан  </vt:lpstr>
      <vt:lpstr>Концепция по переходу Республики Казахстан к  «Зеленой экономике»</vt:lpstr>
      <vt:lpstr>                           </vt:lpstr>
      <vt:lpstr>Национальная система торговли выбросами парниковых газов</vt:lpstr>
      <vt:lpstr>Слайд 5</vt:lpstr>
      <vt:lpstr>Водные ресурсы Казахстана</vt:lpstr>
      <vt:lpstr>Управление водными ресурсами Экологические попуски</vt:lpstr>
      <vt:lpstr>Принимаемые меры</vt:lpstr>
      <vt:lpstr>Динамика выпуска осетровыми рыбоводными заводами молоди в естественную среду обитания   </vt:lpstr>
      <vt:lpstr>Слайд 10</vt:lpstr>
      <vt:lpstr>Динамика численности сайгаков  за 2003-2013 годы, тыс. особей</vt:lpstr>
      <vt:lpstr>Слайд 12</vt:lpstr>
      <vt:lpstr>Управление бесхозяйными отходами </vt:lpstr>
      <vt:lpstr>Государственный экологический контроль. Динамика проведенных проверок и выявленных нарушений  </vt:lpstr>
      <vt:lpstr>Административные штрафы</vt:lpstr>
      <vt:lpstr>Требования по возмещению вреда, причиненного окружающей среде (Претензии)</vt:lpstr>
      <vt:lpstr>Программа Партнерства  «Зеленый мост»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Версия от 18.01.2011</dc:title>
  <dc:creator>Sultan Satpayev</dc:creator>
  <cp:lastModifiedBy>Улжан Ахметова</cp:lastModifiedBy>
  <cp:revision>448</cp:revision>
  <dcterms:created xsi:type="dcterms:W3CDTF">2007-11-22T06:54:55Z</dcterms:created>
  <dcterms:modified xsi:type="dcterms:W3CDTF">2013-10-05T05:46:10Z</dcterms:modified>
</cp:coreProperties>
</file>