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4" r:id="rId1"/>
  </p:sldMasterIdLst>
  <p:notesMasterIdLst>
    <p:notesMasterId r:id="rId15"/>
  </p:notesMasterIdLst>
  <p:handoutMasterIdLst>
    <p:handoutMasterId r:id="rId16"/>
  </p:handoutMasterIdLst>
  <p:sldIdLst>
    <p:sldId id="308" r:id="rId2"/>
    <p:sldId id="295" r:id="rId3"/>
    <p:sldId id="262" r:id="rId4"/>
    <p:sldId id="315" r:id="rId5"/>
    <p:sldId id="332" r:id="rId6"/>
    <p:sldId id="338" r:id="rId7"/>
    <p:sldId id="282" r:id="rId8"/>
    <p:sldId id="301" r:id="rId9"/>
    <p:sldId id="326" r:id="rId10"/>
    <p:sldId id="340" r:id="rId11"/>
    <p:sldId id="322" r:id="rId12"/>
    <p:sldId id="320" r:id="rId13"/>
    <p:sldId id="280" r:id="rId14"/>
  </p:sldIdLst>
  <p:sldSz cx="9144000" cy="6858000" type="letter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2E01"/>
    <a:srgbClr val="3D572B"/>
    <a:srgbClr val="75B1C1"/>
    <a:srgbClr val="60B8B6"/>
    <a:srgbClr val="7DC5C3"/>
    <a:srgbClr val="95C3CF"/>
    <a:srgbClr val="A0C9D4"/>
    <a:srgbClr val="577F6C"/>
    <a:srgbClr val="A8C4B1"/>
    <a:srgbClr val="CDD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68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&#1051;&#1080;&#1089;&#1090;%20&#1074;%20&#1087;&#1088;&#1077;&#1079;&#1080;&#1076;&#1077;&#1085;&#1090;%20(&#1056;&#1077;&#1078;&#1080;&#1084;%20&#1089;&#1086;&#1074;&#1084;&#1077;&#1089;&#1090;&#1080;&#1084;&#1086;&#1089;&#1090;&#1080;)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6815944628901602E-3"/>
          <c:y val="2.454575851225645E-2"/>
          <c:w val="0.87383660806618524"/>
          <c:h val="0.79902066172823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'[Лист в президент (Режим совместимости)]Sheet1'!$A$2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</c:spPr>
          <c:invertIfNegative val="0"/>
          <c:dLbls>
            <c:dLbl>
              <c:idx val="2"/>
              <c:layout>
                <c:manualLayout>
                  <c:x val="-2.426127598519570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174183990130441E-2"/>
                  <c:y val="4.11067224380235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1302474858142613E-3"/>
                  <c:y val="2.1280310618807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25000"/>
                      </a:schemeClr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'[Лист в президент (Режим совместимости)]Sheet1'!$B$1:$F$1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'[Лист в президент (Режим совместимости)]Sheet1'!$B$2:$F$2</c:f>
              <c:numCache>
                <c:formatCode>#,##0.0</c:formatCode>
                <c:ptCount val="5"/>
                <c:pt idx="0">
                  <c:v>55.1</c:v>
                </c:pt>
                <c:pt idx="1">
                  <c:v>77.3</c:v>
                </c:pt>
                <c:pt idx="2">
                  <c:v>131</c:v>
                </c:pt>
                <c:pt idx="3">
                  <c:v>143.69999999999999</c:v>
                </c:pt>
                <c:pt idx="4">
                  <c:v>192</c:v>
                </c:pt>
              </c:numCache>
            </c:numRef>
          </c:val>
        </c:ser>
        <c:ser>
          <c:idx val="1"/>
          <c:order val="1"/>
          <c:tx>
            <c:strRef>
              <c:f>'[Лист в президент (Режим совместимости)]Sheet1'!$A$3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EEECE1">
                <a:lumMod val="9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998324674677936E-2"/>
                  <c:y val="7.35896410060968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25000"/>
                      </a:schemeClr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'[Лист в президент (Режим совместимости)]Sheet1'!$B$1:$F$1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'[Лист в президент (Режим совместимости)]Sheet1'!$B$3:$F$3</c:f>
              <c:numCache>
                <c:formatCode>General</c:formatCode>
                <c:ptCount val="5"/>
                <c:pt idx="0">
                  <c:v>57.5</c:v>
                </c:pt>
                <c:pt idx="1">
                  <c:v>98.2</c:v>
                </c:pt>
                <c:pt idx="2">
                  <c:v>142.80000000000001</c:v>
                </c:pt>
                <c:pt idx="3">
                  <c:v>208.8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042048"/>
        <c:axId val="209514880"/>
      </c:barChart>
      <c:catAx>
        <c:axId val="20904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0951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514880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20904204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chemeClr val="bg2">
                    <a:lumMod val="25000"/>
                  </a:schemeClr>
                </a:solidFill>
                <a:latin typeface="+mn-lt"/>
              </a:defRPr>
            </a:pPr>
            <a:endParaRPr lang="ru-RU"/>
          </a:p>
        </c:txPr>
      </c:legendEntry>
      <c:layout>
        <c:manualLayout>
          <c:xMode val="edge"/>
          <c:yMode val="edge"/>
          <c:x val="0.89516311405952953"/>
          <c:y val="0.35716195139660928"/>
          <c:w val="0.10203374580566779"/>
          <c:h val="0.22714711335523069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25000"/>
                </a:schemeClr>
              </a:solidFill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227546-1E85-4339-8E45-2C6C6B655730}" type="doc">
      <dgm:prSet loTypeId="urn:microsoft.com/office/officeart/2005/8/layout/radial5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72958-2292-42A9-9A2A-93479B91DCFE}">
      <dgm:prSet phldrT="[Текст]" custT="1"/>
      <dgm:spPr>
        <a:solidFill>
          <a:srgbClr val="60B8B6"/>
        </a:solidFill>
      </dgm:spPr>
      <dgm:t>
        <a:bodyPr/>
        <a:lstStyle/>
        <a:p>
          <a:r>
            <a:rPr lang="ru-RU" sz="2400" b="1" smtClean="0">
              <a:solidFill>
                <a:schemeClr val="tx1"/>
              </a:solidFill>
            </a:rPr>
            <a:t>1186 </a:t>
          </a:r>
          <a:r>
            <a:rPr lang="ru-RU" sz="1600" b="1" smtClean="0">
              <a:solidFill>
                <a:schemeClr val="tx1"/>
              </a:solidFill>
            </a:rPr>
            <a:t>субъектов по сферам:</a:t>
          </a:r>
          <a:endParaRPr lang="ru-RU" sz="1600" b="1" dirty="0">
            <a:solidFill>
              <a:schemeClr val="tx1"/>
            </a:solidFill>
          </a:endParaRPr>
        </a:p>
      </dgm:t>
    </dgm:pt>
    <dgm:pt modelId="{752F2357-0E4A-49E6-B31C-BA472C1D46C4}" type="parTrans" cxnId="{D8F3FA02-89C9-4BBD-891E-B62D321061B6}">
      <dgm:prSet/>
      <dgm:spPr/>
      <dgm:t>
        <a:bodyPr/>
        <a:lstStyle/>
        <a:p>
          <a:endParaRPr lang="ru-RU"/>
        </a:p>
      </dgm:t>
    </dgm:pt>
    <dgm:pt modelId="{7EC6AD4D-E77D-40EB-9F4A-572405A2F899}" type="sibTrans" cxnId="{D8F3FA02-89C9-4BBD-891E-B62D321061B6}">
      <dgm:prSet/>
      <dgm:spPr/>
      <dgm:t>
        <a:bodyPr/>
        <a:lstStyle/>
        <a:p>
          <a:endParaRPr lang="ru-RU"/>
        </a:p>
      </dgm:t>
    </dgm:pt>
    <dgm:pt modelId="{9A3CABAC-B9C9-4014-8FAA-9EC571465E2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3D572B"/>
              </a:solidFill>
            </a:rPr>
            <a:t>водоснабжение и </a:t>
          </a:r>
          <a:r>
            <a:rPr lang="ru-RU" sz="1600" b="1" dirty="0" err="1" smtClean="0">
              <a:solidFill>
                <a:srgbClr val="3D572B"/>
              </a:solidFill>
            </a:rPr>
            <a:t>воотведение</a:t>
          </a:r>
          <a:r>
            <a:rPr lang="ru-RU" sz="1600" b="1" dirty="0" smtClean="0">
              <a:solidFill>
                <a:srgbClr val="3D572B"/>
              </a:solidFill>
            </a:rPr>
            <a:t> </a:t>
          </a:r>
        </a:p>
        <a:p>
          <a:r>
            <a:rPr lang="ru-RU" sz="1600" b="1" dirty="0" smtClean="0">
              <a:solidFill>
                <a:srgbClr val="3D572B"/>
              </a:solidFill>
            </a:rPr>
            <a:t>537</a:t>
          </a:r>
          <a:endParaRPr lang="ru-RU" sz="1600" b="1" dirty="0">
            <a:solidFill>
              <a:srgbClr val="3D572B"/>
            </a:solidFill>
          </a:endParaRPr>
        </a:p>
      </dgm:t>
    </dgm:pt>
    <dgm:pt modelId="{F12EEE72-4C23-4357-B324-0C1049B04354}" type="parTrans" cxnId="{B4735E52-703A-4DBA-A24B-610225456EB4}">
      <dgm:prSet/>
      <dgm:spPr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E3EEF21-701C-4C70-B5E1-EE32A5339E30}" type="sibTrans" cxnId="{B4735E52-703A-4DBA-A24B-610225456EB4}">
      <dgm:prSet/>
      <dgm:spPr/>
      <dgm:t>
        <a:bodyPr/>
        <a:lstStyle/>
        <a:p>
          <a:endParaRPr lang="ru-RU"/>
        </a:p>
      </dgm:t>
    </dgm:pt>
    <dgm:pt modelId="{0DAF295C-AC3B-4148-986F-4E2FA69090D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3D572B"/>
              </a:solidFill>
            </a:rPr>
            <a:t>передача  и распределение электроэнергии </a:t>
          </a:r>
        </a:p>
        <a:p>
          <a:r>
            <a:rPr lang="ru-RU" sz="1600" b="1" dirty="0" smtClean="0">
              <a:solidFill>
                <a:srgbClr val="3D572B"/>
              </a:solidFill>
            </a:rPr>
            <a:t>133</a:t>
          </a:r>
          <a:endParaRPr lang="ru-RU" sz="1600" b="1" dirty="0">
            <a:solidFill>
              <a:srgbClr val="3D572B"/>
            </a:solidFill>
          </a:endParaRPr>
        </a:p>
      </dgm:t>
    </dgm:pt>
    <dgm:pt modelId="{CDE32485-1E39-4B65-8F7B-BEED51998019}" type="parTrans" cxnId="{474C4C9D-41FB-48DB-B397-A0861236C7C9}">
      <dgm:prSet/>
      <dgm:spPr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EFAD524C-BF4E-48C7-BAD6-9418F2734B91}" type="sibTrans" cxnId="{474C4C9D-41FB-48DB-B397-A0861236C7C9}">
      <dgm:prSet/>
      <dgm:spPr/>
      <dgm:t>
        <a:bodyPr/>
        <a:lstStyle/>
        <a:p>
          <a:endParaRPr lang="ru-RU"/>
        </a:p>
      </dgm:t>
    </dgm:pt>
    <dgm:pt modelId="{EAD97853-4E66-4FB9-85B8-3A6208B0D2D0}">
      <dgm:prSet phldrT="[Текст]" custT="1"/>
      <dgm:spPr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ru-RU" sz="1600" b="1" dirty="0" smtClean="0">
              <a:solidFill>
                <a:srgbClr val="3D572B"/>
              </a:solidFill>
            </a:rPr>
            <a:t>теплоснабжение </a:t>
          </a:r>
        </a:p>
        <a:p>
          <a:r>
            <a:rPr lang="ru-RU" sz="1600" b="1" dirty="0" smtClean="0">
              <a:solidFill>
                <a:srgbClr val="3D572B"/>
              </a:solidFill>
            </a:rPr>
            <a:t>305</a:t>
          </a:r>
          <a:endParaRPr lang="ru-RU" sz="1600" b="1" dirty="0">
            <a:solidFill>
              <a:srgbClr val="3D572B"/>
            </a:solidFill>
          </a:endParaRPr>
        </a:p>
      </dgm:t>
    </dgm:pt>
    <dgm:pt modelId="{E75D7719-C3C7-4A74-BA67-701D5B39DE3C}" type="parTrans" cxnId="{0B206B2F-44B3-477D-B98D-E0BACD592518}">
      <dgm:prSet/>
      <dgm:spPr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9497577-229F-438C-B3DD-11159DFBBF4C}" type="sibTrans" cxnId="{0B206B2F-44B3-477D-B98D-E0BACD592518}">
      <dgm:prSet/>
      <dgm:spPr/>
      <dgm:t>
        <a:bodyPr/>
        <a:lstStyle/>
        <a:p>
          <a:endParaRPr lang="ru-RU"/>
        </a:p>
      </dgm:t>
    </dgm:pt>
    <dgm:pt modelId="{72FCD0A4-B3C4-408F-9CE4-9909B1D7F580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rgbClr val="3D572B"/>
              </a:solidFill>
            </a:rPr>
            <a:t>траспортировка</a:t>
          </a:r>
          <a:r>
            <a:rPr lang="ru-RU" sz="1600" b="1" dirty="0" smtClean="0">
              <a:solidFill>
                <a:srgbClr val="3D572B"/>
              </a:solidFill>
            </a:rPr>
            <a:t> нефти и газа</a:t>
          </a:r>
        </a:p>
        <a:p>
          <a:r>
            <a:rPr lang="ru-RU" sz="1600" b="1" dirty="0" smtClean="0">
              <a:solidFill>
                <a:srgbClr val="3D572B"/>
              </a:solidFill>
            </a:rPr>
            <a:t>38</a:t>
          </a:r>
          <a:endParaRPr lang="ru-RU" sz="1600" b="1" dirty="0">
            <a:solidFill>
              <a:srgbClr val="3D572B"/>
            </a:solidFill>
          </a:endParaRPr>
        </a:p>
      </dgm:t>
    </dgm:pt>
    <dgm:pt modelId="{2E9F6162-40A8-462C-A877-E1FE5B104FEE}" type="parTrans" cxnId="{3BF6D1F8-F1E6-4BFD-B704-85ECD3970325}">
      <dgm:prSet/>
      <dgm:spPr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EA597995-27EF-4EE3-96DB-563C577D8D47}" type="sibTrans" cxnId="{3BF6D1F8-F1E6-4BFD-B704-85ECD3970325}">
      <dgm:prSet/>
      <dgm:spPr/>
      <dgm:t>
        <a:bodyPr/>
        <a:lstStyle/>
        <a:p>
          <a:endParaRPr lang="ru-RU"/>
        </a:p>
      </dgm:t>
    </dgm:pt>
    <dgm:pt modelId="{9A44B3B7-D197-47B2-B932-DB62AA00E7E4}">
      <dgm:prSet phldrT="[Текст]" custT="1"/>
      <dgm:spPr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ru-RU" sz="1600" b="1" dirty="0" smtClean="0">
              <a:solidFill>
                <a:srgbClr val="3D572B"/>
              </a:solidFill>
            </a:rPr>
            <a:t>аэропорты </a:t>
          </a:r>
        </a:p>
        <a:p>
          <a:r>
            <a:rPr lang="ru-RU" sz="1600" b="1" dirty="0" smtClean="0">
              <a:solidFill>
                <a:srgbClr val="3D572B"/>
              </a:solidFill>
            </a:rPr>
            <a:t>17</a:t>
          </a:r>
          <a:endParaRPr lang="ru-RU" sz="1600" b="1" dirty="0">
            <a:solidFill>
              <a:srgbClr val="3D572B"/>
            </a:solidFill>
          </a:endParaRPr>
        </a:p>
      </dgm:t>
    </dgm:pt>
    <dgm:pt modelId="{4FAC684E-F548-4EC0-9678-720804851948}" type="parTrans" cxnId="{6873FE07-8119-48D3-A3AD-4D39A8E630FD}">
      <dgm:prSet/>
      <dgm:spPr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607C063-2745-44EC-AA29-08FC565DA33B}" type="sibTrans" cxnId="{6873FE07-8119-48D3-A3AD-4D39A8E630FD}">
      <dgm:prSet/>
      <dgm:spPr/>
      <dgm:t>
        <a:bodyPr/>
        <a:lstStyle/>
        <a:p>
          <a:endParaRPr lang="ru-RU"/>
        </a:p>
      </dgm:t>
    </dgm:pt>
    <dgm:pt modelId="{64131F74-738C-42FB-845A-3F28580C76F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3D572B"/>
              </a:solidFill>
            </a:rPr>
            <a:t>транспорт</a:t>
          </a:r>
        </a:p>
        <a:p>
          <a:r>
            <a:rPr lang="ru-RU" sz="1600" b="1" dirty="0" smtClean="0">
              <a:solidFill>
                <a:srgbClr val="3D572B"/>
              </a:solidFill>
            </a:rPr>
            <a:t>156</a:t>
          </a:r>
          <a:endParaRPr lang="ru-RU" sz="1600" b="1" dirty="0">
            <a:solidFill>
              <a:srgbClr val="3D572B"/>
            </a:solidFill>
          </a:endParaRPr>
        </a:p>
      </dgm:t>
    </dgm:pt>
    <dgm:pt modelId="{DBD653CA-B110-4773-95B8-4BBE2461F2D7}" type="parTrans" cxnId="{FEA937F1-8057-4BDC-897A-560000DA7F54}">
      <dgm:prSet/>
      <dgm:spPr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5CDA4C55-0567-407C-8C66-7C60A88A7B34}" type="sibTrans" cxnId="{FEA937F1-8057-4BDC-897A-560000DA7F54}">
      <dgm:prSet/>
      <dgm:spPr/>
      <dgm:t>
        <a:bodyPr/>
        <a:lstStyle/>
        <a:p>
          <a:endParaRPr lang="ru-RU"/>
        </a:p>
      </dgm:t>
    </dgm:pt>
    <dgm:pt modelId="{9F5BD2AD-3139-4889-9925-38A9D577D495}" type="pres">
      <dgm:prSet presAssocID="{40227546-1E85-4339-8E45-2C6C6B65573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D0EF3C-DFBA-45B0-8B40-FFDCAB9BC182}" type="pres">
      <dgm:prSet presAssocID="{EA272958-2292-42A9-9A2A-93479B91DCFE}" presName="centerShape" presStyleLbl="node0" presStyleIdx="0" presStyleCnt="1" custScaleX="159054" custScaleY="154463"/>
      <dgm:spPr/>
      <dgm:t>
        <a:bodyPr/>
        <a:lstStyle/>
        <a:p>
          <a:endParaRPr lang="ru-RU"/>
        </a:p>
      </dgm:t>
    </dgm:pt>
    <dgm:pt modelId="{3EE0DD58-B944-45B0-A7F6-706166936FEF}" type="pres">
      <dgm:prSet presAssocID="{F12EEE72-4C23-4357-B324-0C1049B04354}" presName="parTrans" presStyleLbl="sibTrans2D1" presStyleIdx="0" presStyleCnt="6" custScaleX="112442"/>
      <dgm:spPr/>
      <dgm:t>
        <a:bodyPr/>
        <a:lstStyle/>
        <a:p>
          <a:endParaRPr lang="ru-RU"/>
        </a:p>
      </dgm:t>
    </dgm:pt>
    <dgm:pt modelId="{1D9CDD6B-0CB6-4684-AB7A-E99DAEB5F49F}" type="pres">
      <dgm:prSet presAssocID="{F12EEE72-4C23-4357-B324-0C1049B04354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995579AE-BBAA-4B3C-AD49-2645FD038A40}" type="pres">
      <dgm:prSet presAssocID="{9A3CABAC-B9C9-4014-8FAA-9EC571465E2C}" presName="node" presStyleLbl="node1" presStyleIdx="0" presStyleCnt="6" custScaleX="198696" custScaleY="67893" custRadScaleRad="107550" custRadScaleInc="132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D94A8A4-63FE-49AA-B01F-6E260A3DD1C3}" type="pres">
      <dgm:prSet presAssocID="{CDE32485-1E39-4B65-8F7B-BEED51998019}" presName="parTrans" presStyleLbl="sibTrans2D1" presStyleIdx="1" presStyleCnt="6" custLinFactNeighborX="-24188" custLinFactNeighborY="-62702"/>
      <dgm:spPr/>
      <dgm:t>
        <a:bodyPr/>
        <a:lstStyle/>
        <a:p>
          <a:endParaRPr lang="ru-RU"/>
        </a:p>
      </dgm:t>
    </dgm:pt>
    <dgm:pt modelId="{FE7A5CAA-93AA-42F0-BAD8-8E30EB74B296}" type="pres">
      <dgm:prSet presAssocID="{CDE32485-1E39-4B65-8F7B-BEED5199801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E846AFFC-C052-44B5-9178-69047338B92C}" type="pres">
      <dgm:prSet presAssocID="{0DAF295C-AC3B-4148-986F-4E2FA69090D7}" presName="node" presStyleLbl="node1" presStyleIdx="1" presStyleCnt="6" custScaleX="157642" custScaleY="75598" custRadScaleRad="151242" custRadScaleInc="4074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CF3E6B8-C933-412D-B8C1-20F802833F21}" type="pres">
      <dgm:prSet presAssocID="{E75D7719-C3C7-4A74-BA67-701D5B39DE3C}" presName="parTrans" presStyleLbl="sibTrans2D1" presStyleIdx="2" presStyleCnt="6" custLinFactNeighborX="-17263" custLinFactNeighborY="17912"/>
      <dgm:spPr/>
      <dgm:t>
        <a:bodyPr/>
        <a:lstStyle/>
        <a:p>
          <a:endParaRPr lang="ru-RU"/>
        </a:p>
      </dgm:t>
    </dgm:pt>
    <dgm:pt modelId="{90BC2367-4A9F-4BA6-A4B8-40B311999711}" type="pres">
      <dgm:prSet presAssocID="{E75D7719-C3C7-4A74-BA67-701D5B39DE3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9C09CC5D-7CBF-4205-A476-0FB18D9AC88C}" type="pres">
      <dgm:prSet presAssocID="{EAD97853-4E66-4FB9-85B8-3A6208B0D2D0}" presName="node" presStyleLbl="node1" presStyleIdx="2" presStyleCnt="6" custScaleX="153409" custScaleY="75598" custRadScaleRad="149733" custRadScaleInc="-3717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56317A5-E8C9-45C4-A056-CD13E1261DB0}" type="pres">
      <dgm:prSet presAssocID="{2E9F6162-40A8-462C-A877-E1FE5B104FEE}" presName="parTrans" presStyleLbl="sibTrans2D1" presStyleIdx="3" presStyleCnt="6" custScaleX="145898"/>
      <dgm:spPr/>
      <dgm:t>
        <a:bodyPr/>
        <a:lstStyle/>
        <a:p>
          <a:endParaRPr lang="ru-RU"/>
        </a:p>
      </dgm:t>
    </dgm:pt>
    <dgm:pt modelId="{67DB1C4D-11B2-4248-8340-01190B78512A}" type="pres">
      <dgm:prSet presAssocID="{2E9F6162-40A8-462C-A877-E1FE5B104FEE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30685CB1-96DE-4B30-A7DD-E4492BD7FDDD}" type="pres">
      <dgm:prSet presAssocID="{72FCD0A4-B3C4-408F-9CE4-9909B1D7F580}" presName="node" presStyleLbl="node1" presStyleIdx="3" presStyleCnt="6" custScaleX="181251" custScaleY="71196" custRadScaleRad="104717" custRadScaleInc="-571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E152CDF-8331-4134-8BF8-A3D8548B8479}" type="pres">
      <dgm:prSet presAssocID="{4FAC684E-F548-4EC0-9678-720804851948}" presName="parTrans" presStyleLbl="sibTrans2D1" presStyleIdx="4" presStyleCnt="6" custLinFactNeighborX="27023" custLinFactNeighborY="43619"/>
      <dgm:spPr/>
      <dgm:t>
        <a:bodyPr/>
        <a:lstStyle/>
        <a:p>
          <a:endParaRPr lang="ru-RU"/>
        </a:p>
      </dgm:t>
    </dgm:pt>
    <dgm:pt modelId="{03E9BB7E-8DF4-4C12-85E5-80A1B67C5B88}" type="pres">
      <dgm:prSet presAssocID="{4FAC684E-F548-4EC0-9678-720804851948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440BC04F-5AF0-4C24-AFF6-906C44287AA8}" type="pres">
      <dgm:prSet presAssocID="{9A44B3B7-D197-47B2-B932-DB62AA00E7E4}" presName="node" presStyleLbl="node1" presStyleIdx="4" presStyleCnt="6" custScaleX="158763" custScaleY="75597" custRadScaleRad="154682" custRadScaleInc="3415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803BDD6-F7A4-42E3-99D2-6BC6E02901A4}" type="pres">
      <dgm:prSet presAssocID="{DBD653CA-B110-4773-95B8-4BBE2461F2D7}" presName="parTrans" presStyleLbl="sibTrans2D1" presStyleIdx="5" presStyleCnt="6" custLinFactNeighborX="3343" custLinFactNeighborY="-60963"/>
      <dgm:spPr/>
      <dgm:t>
        <a:bodyPr/>
        <a:lstStyle/>
        <a:p>
          <a:endParaRPr lang="ru-RU"/>
        </a:p>
      </dgm:t>
    </dgm:pt>
    <dgm:pt modelId="{9CC1983B-06ED-41B0-8F14-97DAA2A854FD}" type="pres">
      <dgm:prSet presAssocID="{DBD653CA-B110-4773-95B8-4BBE2461F2D7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AE584E73-9054-4C6B-82DA-2072041AA748}" type="pres">
      <dgm:prSet presAssocID="{64131F74-738C-42FB-845A-3F28580C76F2}" presName="node" presStyleLbl="node1" presStyleIdx="5" presStyleCnt="6" custScaleX="159312" custScaleY="83656" custRadScaleRad="152465" custRadScaleInc="-4500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3C939D32-0955-4B30-8F27-8DDFF3C48C5E}" type="presOf" srcId="{40227546-1E85-4339-8E45-2C6C6B655730}" destId="{9F5BD2AD-3139-4889-9925-38A9D577D495}" srcOrd="0" destOrd="0" presId="urn:microsoft.com/office/officeart/2005/8/layout/radial5"/>
    <dgm:cxn modelId="{77730544-7E1F-4950-8A81-E69AA553ECAB}" type="presOf" srcId="{4FAC684E-F548-4EC0-9678-720804851948}" destId="{5E152CDF-8331-4134-8BF8-A3D8548B8479}" srcOrd="0" destOrd="0" presId="urn:microsoft.com/office/officeart/2005/8/layout/radial5"/>
    <dgm:cxn modelId="{13EF7EE3-1B7E-467E-A3DD-FA6FDD1D69E1}" type="presOf" srcId="{E75D7719-C3C7-4A74-BA67-701D5B39DE3C}" destId="{90BC2367-4A9F-4BA6-A4B8-40B311999711}" srcOrd="1" destOrd="0" presId="urn:microsoft.com/office/officeart/2005/8/layout/radial5"/>
    <dgm:cxn modelId="{CEE60BB1-61EB-4828-87B8-EB46E1BD2B83}" type="presOf" srcId="{EAD97853-4E66-4FB9-85B8-3A6208B0D2D0}" destId="{9C09CC5D-7CBF-4205-A476-0FB18D9AC88C}" srcOrd="0" destOrd="0" presId="urn:microsoft.com/office/officeart/2005/8/layout/radial5"/>
    <dgm:cxn modelId="{D8F3FA02-89C9-4BBD-891E-B62D321061B6}" srcId="{40227546-1E85-4339-8E45-2C6C6B655730}" destId="{EA272958-2292-42A9-9A2A-93479B91DCFE}" srcOrd="0" destOrd="0" parTransId="{752F2357-0E4A-49E6-B31C-BA472C1D46C4}" sibTransId="{7EC6AD4D-E77D-40EB-9F4A-572405A2F899}"/>
    <dgm:cxn modelId="{1C9052B6-4C3E-4B90-B694-5768CD7E9E0A}" type="presOf" srcId="{EA272958-2292-42A9-9A2A-93479B91DCFE}" destId="{E7D0EF3C-DFBA-45B0-8B40-FFDCAB9BC182}" srcOrd="0" destOrd="0" presId="urn:microsoft.com/office/officeart/2005/8/layout/radial5"/>
    <dgm:cxn modelId="{D5B9C360-375C-4048-9374-A8770E3F0794}" type="presOf" srcId="{0DAF295C-AC3B-4148-986F-4E2FA69090D7}" destId="{E846AFFC-C052-44B5-9178-69047338B92C}" srcOrd="0" destOrd="0" presId="urn:microsoft.com/office/officeart/2005/8/layout/radial5"/>
    <dgm:cxn modelId="{44BCBE7A-A7FE-4A2E-A901-6836A2DB654C}" type="presOf" srcId="{64131F74-738C-42FB-845A-3F28580C76F2}" destId="{AE584E73-9054-4C6B-82DA-2072041AA748}" srcOrd="0" destOrd="0" presId="urn:microsoft.com/office/officeart/2005/8/layout/radial5"/>
    <dgm:cxn modelId="{FEA937F1-8057-4BDC-897A-560000DA7F54}" srcId="{EA272958-2292-42A9-9A2A-93479B91DCFE}" destId="{64131F74-738C-42FB-845A-3F28580C76F2}" srcOrd="5" destOrd="0" parTransId="{DBD653CA-B110-4773-95B8-4BBE2461F2D7}" sibTransId="{5CDA4C55-0567-407C-8C66-7C60A88A7B34}"/>
    <dgm:cxn modelId="{D90EF550-13C2-4E66-989B-BFC53CED78B9}" type="presOf" srcId="{2E9F6162-40A8-462C-A877-E1FE5B104FEE}" destId="{67DB1C4D-11B2-4248-8340-01190B78512A}" srcOrd="1" destOrd="0" presId="urn:microsoft.com/office/officeart/2005/8/layout/radial5"/>
    <dgm:cxn modelId="{474C4C9D-41FB-48DB-B397-A0861236C7C9}" srcId="{EA272958-2292-42A9-9A2A-93479B91DCFE}" destId="{0DAF295C-AC3B-4148-986F-4E2FA69090D7}" srcOrd="1" destOrd="0" parTransId="{CDE32485-1E39-4B65-8F7B-BEED51998019}" sibTransId="{EFAD524C-BF4E-48C7-BAD6-9418F2734B91}"/>
    <dgm:cxn modelId="{84E3B521-FC58-49DF-B8F4-E180142CB440}" type="presOf" srcId="{CDE32485-1E39-4B65-8F7B-BEED51998019}" destId="{FE7A5CAA-93AA-42F0-BAD8-8E30EB74B296}" srcOrd="1" destOrd="0" presId="urn:microsoft.com/office/officeart/2005/8/layout/radial5"/>
    <dgm:cxn modelId="{C1C041A9-78D6-4EA7-82B4-2A3912833567}" type="presOf" srcId="{4FAC684E-F548-4EC0-9678-720804851948}" destId="{03E9BB7E-8DF4-4C12-85E5-80A1B67C5B88}" srcOrd="1" destOrd="0" presId="urn:microsoft.com/office/officeart/2005/8/layout/radial5"/>
    <dgm:cxn modelId="{F87EA95D-E9BC-41A2-8258-751A7DC217D5}" type="presOf" srcId="{CDE32485-1E39-4B65-8F7B-BEED51998019}" destId="{4D94A8A4-63FE-49AA-B01F-6E260A3DD1C3}" srcOrd="0" destOrd="0" presId="urn:microsoft.com/office/officeart/2005/8/layout/radial5"/>
    <dgm:cxn modelId="{DC3EAA15-F4FF-4752-9830-07EB168CDAE4}" type="presOf" srcId="{9A44B3B7-D197-47B2-B932-DB62AA00E7E4}" destId="{440BC04F-5AF0-4C24-AFF6-906C44287AA8}" srcOrd="0" destOrd="0" presId="urn:microsoft.com/office/officeart/2005/8/layout/radial5"/>
    <dgm:cxn modelId="{E816B9DF-B938-42DF-B0DA-BF71DB0B9AE9}" type="presOf" srcId="{DBD653CA-B110-4773-95B8-4BBE2461F2D7}" destId="{9CC1983B-06ED-41B0-8F14-97DAA2A854FD}" srcOrd="1" destOrd="0" presId="urn:microsoft.com/office/officeart/2005/8/layout/radial5"/>
    <dgm:cxn modelId="{3BF6D1F8-F1E6-4BFD-B704-85ECD3970325}" srcId="{EA272958-2292-42A9-9A2A-93479B91DCFE}" destId="{72FCD0A4-B3C4-408F-9CE4-9909B1D7F580}" srcOrd="3" destOrd="0" parTransId="{2E9F6162-40A8-462C-A877-E1FE5B104FEE}" sibTransId="{EA597995-27EF-4EE3-96DB-563C577D8D47}"/>
    <dgm:cxn modelId="{F1F4A837-63F6-47E6-9AE4-940805BF21AB}" type="presOf" srcId="{72FCD0A4-B3C4-408F-9CE4-9909B1D7F580}" destId="{30685CB1-96DE-4B30-A7DD-E4492BD7FDDD}" srcOrd="0" destOrd="0" presId="urn:microsoft.com/office/officeart/2005/8/layout/radial5"/>
    <dgm:cxn modelId="{6873FE07-8119-48D3-A3AD-4D39A8E630FD}" srcId="{EA272958-2292-42A9-9A2A-93479B91DCFE}" destId="{9A44B3B7-D197-47B2-B932-DB62AA00E7E4}" srcOrd="4" destOrd="0" parTransId="{4FAC684E-F548-4EC0-9678-720804851948}" sibTransId="{B607C063-2745-44EC-AA29-08FC565DA33B}"/>
    <dgm:cxn modelId="{3C6B8415-A8CC-4A28-9117-082B6E3334C2}" type="presOf" srcId="{F12EEE72-4C23-4357-B324-0C1049B04354}" destId="{1D9CDD6B-0CB6-4684-AB7A-E99DAEB5F49F}" srcOrd="1" destOrd="0" presId="urn:microsoft.com/office/officeart/2005/8/layout/radial5"/>
    <dgm:cxn modelId="{0B206B2F-44B3-477D-B98D-E0BACD592518}" srcId="{EA272958-2292-42A9-9A2A-93479B91DCFE}" destId="{EAD97853-4E66-4FB9-85B8-3A6208B0D2D0}" srcOrd="2" destOrd="0" parTransId="{E75D7719-C3C7-4A74-BA67-701D5B39DE3C}" sibTransId="{19497577-229F-438C-B3DD-11159DFBBF4C}"/>
    <dgm:cxn modelId="{AA25E64C-8842-4795-9970-4C7868716F38}" type="presOf" srcId="{E75D7719-C3C7-4A74-BA67-701D5B39DE3C}" destId="{BCF3E6B8-C933-412D-B8C1-20F802833F21}" srcOrd="0" destOrd="0" presId="urn:microsoft.com/office/officeart/2005/8/layout/radial5"/>
    <dgm:cxn modelId="{92F06C48-5757-47C1-B15B-BB20D9F1AA41}" type="presOf" srcId="{9A3CABAC-B9C9-4014-8FAA-9EC571465E2C}" destId="{995579AE-BBAA-4B3C-AD49-2645FD038A40}" srcOrd="0" destOrd="0" presId="urn:microsoft.com/office/officeart/2005/8/layout/radial5"/>
    <dgm:cxn modelId="{4D5A98E1-CF02-400B-956F-35D583C03F20}" type="presOf" srcId="{2E9F6162-40A8-462C-A877-E1FE5B104FEE}" destId="{656317A5-E8C9-45C4-A056-CD13E1261DB0}" srcOrd="0" destOrd="0" presId="urn:microsoft.com/office/officeart/2005/8/layout/radial5"/>
    <dgm:cxn modelId="{FD093274-8FF2-48D8-A625-27385AE5AC22}" type="presOf" srcId="{DBD653CA-B110-4773-95B8-4BBE2461F2D7}" destId="{A803BDD6-F7A4-42E3-99D2-6BC6E02901A4}" srcOrd="0" destOrd="0" presId="urn:microsoft.com/office/officeart/2005/8/layout/radial5"/>
    <dgm:cxn modelId="{2C7973E9-A153-4AF6-A296-123CB150E17D}" type="presOf" srcId="{F12EEE72-4C23-4357-B324-0C1049B04354}" destId="{3EE0DD58-B944-45B0-A7F6-706166936FEF}" srcOrd="0" destOrd="0" presId="urn:microsoft.com/office/officeart/2005/8/layout/radial5"/>
    <dgm:cxn modelId="{B4735E52-703A-4DBA-A24B-610225456EB4}" srcId="{EA272958-2292-42A9-9A2A-93479B91DCFE}" destId="{9A3CABAC-B9C9-4014-8FAA-9EC571465E2C}" srcOrd="0" destOrd="0" parTransId="{F12EEE72-4C23-4357-B324-0C1049B04354}" sibTransId="{6E3EEF21-701C-4C70-B5E1-EE32A5339E30}"/>
    <dgm:cxn modelId="{DE16F9BD-AFAA-4A98-9FE9-DD986B2E0E47}" type="presParOf" srcId="{9F5BD2AD-3139-4889-9925-38A9D577D495}" destId="{E7D0EF3C-DFBA-45B0-8B40-FFDCAB9BC182}" srcOrd="0" destOrd="0" presId="urn:microsoft.com/office/officeart/2005/8/layout/radial5"/>
    <dgm:cxn modelId="{6F39C5BB-9F17-45B3-8639-73F426B17F17}" type="presParOf" srcId="{9F5BD2AD-3139-4889-9925-38A9D577D495}" destId="{3EE0DD58-B944-45B0-A7F6-706166936FEF}" srcOrd="1" destOrd="0" presId="urn:microsoft.com/office/officeart/2005/8/layout/radial5"/>
    <dgm:cxn modelId="{E49FBBD1-4961-4D69-ABF7-3203CFBE682E}" type="presParOf" srcId="{3EE0DD58-B944-45B0-A7F6-706166936FEF}" destId="{1D9CDD6B-0CB6-4684-AB7A-E99DAEB5F49F}" srcOrd="0" destOrd="0" presId="urn:microsoft.com/office/officeart/2005/8/layout/radial5"/>
    <dgm:cxn modelId="{E94F7F13-4676-467D-827B-23E4BC84536E}" type="presParOf" srcId="{9F5BD2AD-3139-4889-9925-38A9D577D495}" destId="{995579AE-BBAA-4B3C-AD49-2645FD038A40}" srcOrd="2" destOrd="0" presId="urn:microsoft.com/office/officeart/2005/8/layout/radial5"/>
    <dgm:cxn modelId="{AFCEFE45-362E-40DF-9E90-A86249368883}" type="presParOf" srcId="{9F5BD2AD-3139-4889-9925-38A9D577D495}" destId="{4D94A8A4-63FE-49AA-B01F-6E260A3DD1C3}" srcOrd="3" destOrd="0" presId="urn:microsoft.com/office/officeart/2005/8/layout/radial5"/>
    <dgm:cxn modelId="{68CC1981-D3E4-4A0D-886B-FBA6FF06743A}" type="presParOf" srcId="{4D94A8A4-63FE-49AA-B01F-6E260A3DD1C3}" destId="{FE7A5CAA-93AA-42F0-BAD8-8E30EB74B296}" srcOrd="0" destOrd="0" presId="urn:microsoft.com/office/officeart/2005/8/layout/radial5"/>
    <dgm:cxn modelId="{A3FE254D-606E-4087-B284-9F32C38A6C35}" type="presParOf" srcId="{9F5BD2AD-3139-4889-9925-38A9D577D495}" destId="{E846AFFC-C052-44B5-9178-69047338B92C}" srcOrd="4" destOrd="0" presId="urn:microsoft.com/office/officeart/2005/8/layout/radial5"/>
    <dgm:cxn modelId="{11BC4952-1C88-4EF7-910D-F2C1BEDAB233}" type="presParOf" srcId="{9F5BD2AD-3139-4889-9925-38A9D577D495}" destId="{BCF3E6B8-C933-412D-B8C1-20F802833F21}" srcOrd="5" destOrd="0" presId="urn:microsoft.com/office/officeart/2005/8/layout/radial5"/>
    <dgm:cxn modelId="{BCA050EA-E460-49CD-B927-148BEB9E1D45}" type="presParOf" srcId="{BCF3E6B8-C933-412D-B8C1-20F802833F21}" destId="{90BC2367-4A9F-4BA6-A4B8-40B311999711}" srcOrd="0" destOrd="0" presId="urn:microsoft.com/office/officeart/2005/8/layout/radial5"/>
    <dgm:cxn modelId="{31E606C9-85EE-4516-8730-C2CA63CFB8C9}" type="presParOf" srcId="{9F5BD2AD-3139-4889-9925-38A9D577D495}" destId="{9C09CC5D-7CBF-4205-A476-0FB18D9AC88C}" srcOrd="6" destOrd="0" presId="urn:microsoft.com/office/officeart/2005/8/layout/radial5"/>
    <dgm:cxn modelId="{A27B930B-3C5F-4AD3-95DA-F0EDDC03DED0}" type="presParOf" srcId="{9F5BD2AD-3139-4889-9925-38A9D577D495}" destId="{656317A5-E8C9-45C4-A056-CD13E1261DB0}" srcOrd="7" destOrd="0" presId="urn:microsoft.com/office/officeart/2005/8/layout/radial5"/>
    <dgm:cxn modelId="{4899AD91-E80B-4EE9-8F86-01399C1BD256}" type="presParOf" srcId="{656317A5-E8C9-45C4-A056-CD13E1261DB0}" destId="{67DB1C4D-11B2-4248-8340-01190B78512A}" srcOrd="0" destOrd="0" presId="urn:microsoft.com/office/officeart/2005/8/layout/radial5"/>
    <dgm:cxn modelId="{6EB668DA-CC5B-4C3F-A63A-40940855A467}" type="presParOf" srcId="{9F5BD2AD-3139-4889-9925-38A9D577D495}" destId="{30685CB1-96DE-4B30-A7DD-E4492BD7FDDD}" srcOrd="8" destOrd="0" presId="urn:microsoft.com/office/officeart/2005/8/layout/radial5"/>
    <dgm:cxn modelId="{ED7BB606-E11B-4DD6-8155-328AB14AE476}" type="presParOf" srcId="{9F5BD2AD-3139-4889-9925-38A9D577D495}" destId="{5E152CDF-8331-4134-8BF8-A3D8548B8479}" srcOrd="9" destOrd="0" presId="urn:microsoft.com/office/officeart/2005/8/layout/radial5"/>
    <dgm:cxn modelId="{7FA40249-1207-4ED0-A328-98B47E98CF5B}" type="presParOf" srcId="{5E152CDF-8331-4134-8BF8-A3D8548B8479}" destId="{03E9BB7E-8DF4-4C12-85E5-80A1B67C5B88}" srcOrd="0" destOrd="0" presId="urn:microsoft.com/office/officeart/2005/8/layout/radial5"/>
    <dgm:cxn modelId="{22FAE196-E0D4-4085-9692-079D2D2B8594}" type="presParOf" srcId="{9F5BD2AD-3139-4889-9925-38A9D577D495}" destId="{440BC04F-5AF0-4C24-AFF6-906C44287AA8}" srcOrd="10" destOrd="0" presId="urn:microsoft.com/office/officeart/2005/8/layout/radial5"/>
    <dgm:cxn modelId="{108FDC7B-27BA-4948-AAB8-BA96C123096B}" type="presParOf" srcId="{9F5BD2AD-3139-4889-9925-38A9D577D495}" destId="{A803BDD6-F7A4-42E3-99D2-6BC6E02901A4}" srcOrd="11" destOrd="0" presId="urn:microsoft.com/office/officeart/2005/8/layout/radial5"/>
    <dgm:cxn modelId="{243B1A0D-1BD6-4937-8480-38D1B8E0B053}" type="presParOf" srcId="{A803BDD6-F7A4-42E3-99D2-6BC6E02901A4}" destId="{9CC1983B-06ED-41B0-8F14-97DAA2A854FD}" srcOrd="0" destOrd="0" presId="urn:microsoft.com/office/officeart/2005/8/layout/radial5"/>
    <dgm:cxn modelId="{0A1ADE6C-896E-43EE-B564-1E1D78272BCE}" type="presParOf" srcId="{9F5BD2AD-3139-4889-9925-38A9D577D495}" destId="{AE584E73-9054-4C6B-82DA-2072041AA74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4A6499-C9B3-4914-B34D-544390598F5C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27588E-628E-4BD6-934E-56B57A88F8FC}" type="asst">
      <dgm:prSet phldrT="[Текст]" custT="1"/>
      <dgm:spPr>
        <a:solidFill>
          <a:srgbClr val="60B8B6"/>
        </a:solidFill>
        <a:scene3d>
          <a:camera prst="orthographicFront"/>
          <a:lightRig rig="chilly" dir="t"/>
        </a:scene3d>
        <a:sp3d prstMaterial="translucentPowder">
          <a:bevelT h="190500" prst="softRound"/>
        </a:sp3d>
      </dgm:spPr>
      <dgm:t>
        <a:bodyPr/>
        <a:lstStyle/>
        <a:p>
          <a:r>
            <a:rPr lang="ru-RU" sz="1200" b="1" dirty="0" smtClean="0">
              <a:solidFill>
                <a:srgbClr val="605936"/>
              </a:solidFill>
              <a:latin typeface="Arial" pitchFamily="34" charset="0"/>
              <a:cs typeface="Arial" pitchFamily="34" charset="0"/>
            </a:rPr>
            <a:t>поступило - 1073</a:t>
          </a:r>
          <a:endParaRPr lang="ru-RU" sz="1200" b="1" dirty="0">
            <a:solidFill>
              <a:srgbClr val="605936"/>
            </a:solidFill>
            <a:latin typeface="Arial" pitchFamily="34" charset="0"/>
            <a:cs typeface="Arial" pitchFamily="34" charset="0"/>
          </a:endParaRPr>
        </a:p>
      </dgm:t>
    </dgm:pt>
    <dgm:pt modelId="{36E333FF-D68D-4792-978C-EB9E0C4A0A08}" type="parTrans" cxnId="{BC37CAF5-5BBD-4E88-AE8F-CDBFC5BC2CED}">
      <dgm:prSet/>
      <dgm:spPr>
        <a:ln>
          <a:solidFill>
            <a:srgbClr val="4B462B"/>
          </a:solidFill>
        </a:ln>
      </dgm:spPr>
      <dgm:t>
        <a:bodyPr/>
        <a:lstStyle/>
        <a:p>
          <a:endParaRPr lang="ru-RU"/>
        </a:p>
      </dgm:t>
    </dgm:pt>
    <dgm:pt modelId="{7A6D3306-B170-499C-B4B5-CCFBF9EC5D48}" type="sibTrans" cxnId="{BC37CAF5-5BBD-4E88-AE8F-CDBFC5BC2CED}">
      <dgm:prSet/>
      <dgm:spPr/>
      <dgm:t>
        <a:bodyPr/>
        <a:lstStyle/>
        <a:p>
          <a:endParaRPr lang="ru-RU"/>
        </a:p>
      </dgm:t>
    </dgm:pt>
    <dgm:pt modelId="{BBAABED1-4409-461A-B417-D445E131270E}">
      <dgm:prSet phldrT="[Текст]" custT="1"/>
      <dgm:spPr>
        <a:solidFill>
          <a:srgbClr val="60B8B6"/>
        </a:solidFill>
        <a:scene3d>
          <a:camera prst="orthographicFront"/>
          <a:lightRig rig="chilly" dir="t"/>
        </a:scene3d>
        <a:sp3d prstMaterial="translucentPowder">
          <a:bevelT h="190500" prst="softRound"/>
        </a:sp3d>
      </dgm:spPr>
      <dgm:t>
        <a:bodyPr/>
        <a:lstStyle/>
        <a:p>
          <a:r>
            <a:rPr lang="ru-RU" sz="1500" dirty="0" smtClean="0"/>
            <a:t> </a:t>
          </a:r>
          <a:r>
            <a:rPr lang="ru-RU" sz="1200" b="1" dirty="0" smtClean="0">
              <a:solidFill>
                <a:srgbClr val="605936"/>
              </a:solidFill>
              <a:latin typeface="Arial" pitchFamily="34" charset="0"/>
              <a:cs typeface="Arial" pitchFamily="34" charset="0"/>
            </a:rPr>
            <a:t>новые субъекты – 174 </a:t>
          </a:r>
          <a:endParaRPr lang="ru-RU" sz="1200" b="1" dirty="0">
            <a:solidFill>
              <a:srgbClr val="605936"/>
            </a:solidFill>
            <a:latin typeface="Arial" pitchFamily="34" charset="0"/>
            <a:cs typeface="Arial" pitchFamily="34" charset="0"/>
          </a:endParaRPr>
        </a:p>
      </dgm:t>
    </dgm:pt>
    <dgm:pt modelId="{9B440A33-4E3A-4B33-8826-684AFE8CC7ED}" type="parTrans" cxnId="{E4C497A3-A9E3-4BA7-8BEE-D73E5DF57540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ru-RU"/>
        </a:p>
      </dgm:t>
    </dgm:pt>
    <dgm:pt modelId="{B85C9B63-C0AD-422C-906A-B08A2A6F2259}" type="sibTrans" cxnId="{E4C497A3-A9E3-4BA7-8BEE-D73E5DF57540}">
      <dgm:prSet/>
      <dgm:spPr/>
      <dgm:t>
        <a:bodyPr/>
        <a:lstStyle/>
        <a:p>
          <a:endParaRPr lang="ru-RU"/>
        </a:p>
      </dgm:t>
    </dgm:pt>
    <dgm:pt modelId="{7536F60E-6699-4A80-AC18-957435A7866C}">
      <dgm:prSet phldrT="[Текст]" custT="1"/>
      <dgm:spPr>
        <a:solidFill>
          <a:srgbClr val="60B8B6"/>
        </a:solidFill>
        <a:scene3d>
          <a:camera prst="orthographicFront"/>
          <a:lightRig rig="chilly" dir="t"/>
        </a:scene3d>
        <a:sp3d prstMaterial="translucentPowder">
          <a:bevelT h="190500" prst="softRound"/>
        </a:sp3d>
      </dgm:spPr>
      <dgm:t>
        <a:bodyPr/>
        <a:lstStyle/>
        <a:p>
          <a:r>
            <a:rPr lang="ru-RU" sz="1200" b="1" dirty="0" smtClean="0">
              <a:solidFill>
                <a:srgbClr val="605936"/>
              </a:solidFill>
              <a:latin typeface="Arial" pitchFamily="34" charset="0"/>
              <a:cs typeface="Arial" pitchFamily="34" charset="0"/>
            </a:rPr>
            <a:t>отказано, утверждено со снижением - 421</a:t>
          </a:r>
          <a:endParaRPr lang="ru-RU" sz="1200" b="1" dirty="0">
            <a:solidFill>
              <a:srgbClr val="605936"/>
            </a:solidFill>
            <a:latin typeface="Arial" pitchFamily="34" charset="0"/>
            <a:cs typeface="Arial" pitchFamily="34" charset="0"/>
          </a:endParaRPr>
        </a:p>
      </dgm:t>
    </dgm:pt>
    <dgm:pt modelId="{58856D1E-54B0-4D75-AFE8-76E135F5FE59}" type="parTrans" cxnId="{1801C757-FBF1-4508-B755-2813B313C7FE}">
      <dgm:prSet/>
      <dgm:spPr>
        <a:solidFill>
          <a:srgbClr val="FFCC99"/>
        </a:solidFill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ru-RU"/>
        </a:p>
      </dgm:t>
    </dgm:pt>
    <dgm:pt modelId="{53AC194A-2F66-4594-9BD2-FB8C6265EA3F}" type="sibTrans" cxnId="{1801C757-FBF1-4508-B755-2813B313C7FE}">
      <dgm:prSet/>
      <dgm:spPr/>
      <dgm:t>
        <a:bodyPr/>
        <a:lstStyle/>
        <a:p>
          <a:endParaRPr lang="ru-RU"/>
        </a:p>
      </dgm:t>
    </dgm:pt>
    <dgm:pt modelId="{6A043C97-71B2-4E7E-99F1-39C4E1C54A24}">
      <dgm:prSet phldrT="[Текст]" custT="1"/>
      <dgm:spPr>
        <a:solidFill>
          <a:srgbClr val="60B8B6"/>
        </a:solidFill>
        <a:scene3d>
          <a:camera prst="orthographicFront"/>
          <a:lightRig rig="chilly" dir="t"/>
        </a:scene3d>
        <a:sp3d prstMaterial="translucentPowder">
          <a:bevelT h="190500" prst="softRound"/>
        </a:sp3d>
      </dgm:spPr>
      <dgm:t>
        <a:bodyPr/>
        <a:lstStyle/>
        <a:p>
          <a:r>
            <a:rPr lang="ru-RU" sz="1200" b="1" dirty="0" smtClean="0">
              <a:solidFill>
                <a:srgbClr val="605936"/>
              </a:solidFill>
              <a:latin typeface="Arial" pitchFamily="34" charset="0"/>
              <a:cs typeface="Arial" pitchFamily="34" charset="0"/>
            </a:rPr>
            <a:t>утверждено с повышением - 478</a:t>
          </a:r>
          <a:endParaRPr lang="ru-RU" sz="1200" b="1" dirty="0">
            <a:solidFill>
              <a:srgbClr val="605936"/>
            </a:solidFill>
            <a:latin typeface="Arial" pitchFamily="34" charset="0"/>
            <a:cs typeface="Arial" pitchFamily="34" charset="0"/>
          </a:endParaRPr>
        </a:p>
      </dgm:t>
    </dgm:pt>
    <dgm:pt modelId="{3AE15C27-35BB-4F01-B748-D9A9D82775A8}" type="sibTrans" cxnId="{4344746A-3623-4232-B903-891F4FB10FA4}">
      <dgm:prSet/>
      <dgm:spPr/>
      <dgm:t>
        <a:bodyPr/>
        <a:lstStyle/>
        <a:p>
          <a:endParaRPr lang="ru-RU"/>
        </a:p>
      </dgm:t>
    </dgm:pt>
    <dgm:pt modelId="{1CD976A3-0D07-4866-9FD7-C4DEDA60A181}" type="parTrans" cxnId="{4344746A-3623-4232-B903-891F4FB10FA4}">
      <dgm:prSet/>
      <dgm:spPr>
        <a:solidFill>
          <a:srgbClr val="DCCAAC"/>
        </a:solidFill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ru-RU"/>
        </a:p>
      </dgm:t>
    </dgm:pt>
    <dgm:pt modelId="{09419037-8750-40D1-9487-6DB37CBCBC1C}" type="pres">
      <dgm:prSet presAssocID="{3E4A6499-C9B3-4914-B34D-544390598F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4958F7-88CF-4B19-BA2A-088AB441F92C}" type="pres">
      <dgm:prSet presAssocID="{5927588E-628E-4BD6-934E-56B57A88F8FC}" presName="hierRoot1" presStyleCnt="0">
        <dgm:presLayoutVars>
          <dgm:hierBranch val="init"/>
        </dgm:presLayoutVars>
      </dgm:prSet>
      <dgm:spPr/>
    </dgm:pt>
    <dgm:pt modelId="{D032EBAD-38BB-4644-AFDE-6F1DBB3B3CE9}" type="pres">
      <dgm:prSet presAssocID="{5927588E-628E-4BD6-934E-56B57A88F8FC}" presName="rootComposite1" presStyleCnt="0"/>
      <dgm:spPr/>
    </dgm:pt>
    <dgm:pt modelId="{FC2FC4BB-128C-454B-8C89-18E465BE768B}" type="pres">
      <dgm:prSet presAssocID="{5927588E-628E-4BD6-934E-56B57A88F8FC}" presName="rootText1" presStyleLbl="node0" presStyleIdx="0" presStyleCnt="1" custLinFactY="-25062" custLinFactNeighborX="3863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774933-DAF1-4EA3-9B04-AECC85C35A30}" type="pres">
      <dgm:prSet presAssocID="{5927588E-628E-4BD6-934E-56B57A88F8FC}" presName="rootConnector1" presStyleLbl="asst0" presStyleIdx="0" presStyleCnt="0"/>
      <dgm:spPr/>
      <dgm:t>
        <a:bodyPr/>
        <a:lstStyle/>
        <a:p>
          <a:endParaRPr lang="ru-RU"/>
        </a:p>
      </dgm:t>
    </dgm:pt>
    <dgm:pt modelId="{47C8BCB1-3FDA-4E33-8636-F9AE67B42C44}" type="pres">
      <dgm:prSet presAssocID="{5927588E-628E-4BD6-934E-56B57A88F8FC}" presName="hierChild2" presStyleCnt="0"/>
      <dgm:spPr/>
    </dgm:pt>
    <dgm:pt modelId="{7A746549-5500-40CE-B3A1-22A414C31604}" type="pres">
      <dgm:prSet presAssocID="{1CD976A3-0D07-4866-9FD7-C4DEDA60A181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4AC1275-7B87-4649-BCCF-ED79B07C6427}" type="pres">
      <dgm:prSet presAssocID="{6A043C97-71B2-4E7E-99F1-39C4E1C54A24}" presName="hierRoot2" presStyleCnt="0">
        <dgm:presLayoutVars>
          <dgm:hierBranch val="init"/>
        </dgm:presLayoutVars>
      </dgm:prSet>
      <dgm:spPr/>
    </dgm:pt>
    <dgm:pt modelId="{966EE61F-3541-4BF9-8463-A9D5EAAA3BCA}" type="pres">
      <dgm:prSet presAssocID="{6A043C97-71B2-4E7E-99F1-39C4E1C54A24}" presName="rootComposite" presStyleCnt="0"/>
      <dgm:spPr/>
    </dgm:pt>
    <dgm:pt modelId="{6FF77569-B828-4A33-8DC9-C90C40D9785A}" type="pres">
      <dgm:prSet presAssocID="{6A043C97-71B2-4E7E-99F1-39C4E1C54A24}" presName="rootText" presStyleLbl="node2" presStyleIdx="0" presStyleCnt="3" custLinFactX="100000" custLinFactY="-8149" custLinFactNeighborX="13423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683BBF-3CC0-4F76-8CE8-A996D7010326}" type="pres">
      <dgm:prSet presAssocID="{6A043C97-71B2-4E7E-99F1-39C4E1C54A24}" presName="rootConnector" presStyleLbl="node2" presStyleIdx="0" presStyleCnt="3"/>
      <dgm:spPr/>
      <dgm:t>
        <a:bodyPr/>
        <a:lstStyle/>
        <a:p>
          <a:endParaRPr lang="ru-RU"/>
        </a:p>
      </dgm:t>
    </dgm:pt>
    <dgm:pt modelId="{69BFDC9A-39F6-43F3-9DC6-93D837290C86}" type="pres">
      <dgm:prSet presAssocID="{6A043C97-71B2-4E7E-99F1-39C4E1C54A24}" presName="hierChild4" presStyleCnt="0"/>
      <dgm:spPr/>
    </dgm:pt>
    <dgm:pt modelId="{02B69A2D-33B0-4CEF-BA5C-1DD419BC935C}" type="pres">
      <dgm:prSet presAssocID="{6A043C97-71B2-4E7E-99F1-39C4E1C54A24}" presName="hierChild5" presStyleCnt="0"/>
      <dgm:spPr/>
    </dgm:pt>
    <dgm:pt modelId="{E72459EA-BB51-4111-A6B0-005AD604C2D1}" type="pres">
      <dgm:prSet presAssocID="{9B440A33-4E3A-4B33-8826-684AFE8CC7E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B00D2CB-046B-4124-8D2C-62A3991279A6}" type="pres">
      <dgm:prSet presAssocID="{BBAABED1-4409-461A-B417-D445E131270E}" presName="hierRoot2" presStyleCnt="0">
        <dgm:presLayoutVars>
          <dgm:hierBranch val="init"/>
        </dgm:presLayoutVars>
      </dgm:prSet>
      <dgm:spPr/>
    </dgm:pt>
    <dgm:pt modelId="{52669332-7DBB-494B-BE4A-A71DCC3EFA74}" type="pres">
      <dgm:prSet presAssocID="{BBAABED1-4409-461A-B417-D445E131270E}" presName="rootComposite" presStyleCnt="0"/>
      <dgm:spPr/>
    </dgm:pt>
    <dgm:pt modelId="{C8893375-8FAA-4C06-8935-247F9AF9C19C}" type="pres">
      <dgm:prSet presAssocID="{BBAABED1-4409-461A-B417-D445E131270E}" presName="rootText" presStyleLbl="node2" presStyleIdx="1" presStyleCnt="3" custLinFactY="-8149" custLinFactNeighborX="201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87971E-B3EA-441E-99F6-21822E36FF1F}" type="pres">
      <dgm:prSet presAssocID="{BBAABED1-4409-461A-B417-D445E131270E}" presName="rootConnector" presStyleLbl="node2" presStyleIdx="1" presStyleCnt="3"/>
      <dgm:spPr/>
      <dgm:t>
        <a:bodyPr/>
        <a:lstStyle/>
        <a:p>
          <a:endParaRPr lang="ru-RU"/>
        </a:p>
      </dgm:t>
    </dgm:pt>
    <dgm:pt modelId="{C20CE651-F6F1-4BE4-BB75-EF09192690E2}" type="pres">
      <dgm:prSet presAssocID="{BBAABED1-4409-461A-B417-D445E131270E}" presName="hierChild4" presStyleCnt="0"/>
      <dgm:spPr/>
    </dgm:pt>
    <dgm:pt modelId="{AB763E6C-3617-4825-9302-23E87F30136D}" type="pres">
      <dgm:prSet presAssocID="{BBAABED1-4409-461A-B417-D445E131270E}" presName="hierChild5" presStyleCnt="0"/>
      <dgm:spPr/>
    </dgm:pt>
    <dgm:pt modelId="{D7533819-A277-4CAB-811B-1ADFB3B24B12}" type="pres">
      <dgm:prSet presAssocID="{58856D1E-54B0-4D75-AFE8-76E135F5FE5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065BA0D-6A5E-45A1-8F3A-2FD21F469C40}" type="pres">
      <dgm:prSet presAssocID="{7536F60E-6699-4A80-AC18-957435A7866C}" presName="hierRoot2" presStyleCnt="0">
        <dgm:presLayoutVars>
          <dgm:hierBranch val="init"/>
        </dgm:presLayoutVars>
      </dgm:prSet>
      <dgm:spPr/>
    </dgm:pt>
    <dgm:pt modelId="{19F2D45B-EA97-4703-96FA-84331ADA418C}" type="pres">
      <dgm:prSet presAssocID="{7536F60E-6699-4A80-AC18-957435A7866C}" presName="rootComposite" presStyleCnt="0"/>
      <dgm:spPr/>
    </dgm:pt>
    <dgm:pt modelId="{FCF6C843-A69E-4300-AA0F-7F2DFB759C9A}" type="pres">
      <dgm:prSet presAssocID="{7536F60E-6699-4A80-AC18-957435A7866C}" presName="rootText" presStyleLbl="node2" presStyleIdx="2" presStyleCnt="3" custScaleX="100258" custLinFactX="-100000" custLinFactY="-7758" custLinFactNeighborX="-13696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84A05F-62AC-4469-9C2D-227CBC8B2849}" type="pres">
      <dgm:prSet presAssocID="{7536F60E-6699-4A80-AC18-957435A7866C}" presName="rootConnector" presStyleLbl="node2" presStyleIdx="2" presStyleCnt="3"/>
      <dgm:spPr/>
      <dgm:t>
        <a:bodyPr/>
        <a:lstStyle/>
        <a:p>
          <a:endParaRPr lang="ru-RU"/>
        </a:p>
      </dgm:t>
    </dgm:pt>
    <dgm:pt modelId="{FCCD4E0A-95AB-4423-B41C-711FB7995FB3}" type="pres">
      <dgm:prSet presAssocID="{7536F60E-6699-4A80-AC18-957435A7866C}" presName="hierChild4" presStyleCnt="0"/>
      <dgm:spPr/>
    </dgm:pt>
    <dgm:pt modelId="{85566BD3-55DA-4954-A1E7-23F077C725A0}" type="pres">
      <dgm:prSet presAssocID="{7536F60E-6699-4A80-AC18-957435A7866C}" presName="hierChild5" presStyleCnt="0"/>
      <dgm:spPr/>
    </dgm:pt>
    <dgm:pt modelId="{53ADB14F-51A3-47BD-B392-7783787AC83C}" type="pres">
      <dgm:prSet presAssocID="{5927588E-628E-4BD6-934E-56B57A88F8FC}" presName="hierChild3" presStyleCnt="0"/>
      <dgm:spPr/>
    </dgm:pt>
  </dgm:ptLst>
  <dgm:cxnLst>
    <dgm:cxn modelId="{4275026B-A077-43DA-B1E8-19EC99AC5301}" type="presOf" srcId="{5927588E-628E-4BD6-934E-56B57A88F8FC}" destId="{FC2FC4BB-128C-454B-8C89-18E465BE768B}" srcOrd="0" destOrd="0" presId="urn:microsoft.com/office/officeart/2005/8/layout/orgChart1"/>
    <dgm:cxn modelId="{75BD3A52-090A-43DF-8A75-122A69A39602}" type="presOf" srcId="{58856D1E-54B0-4D75-AFE8-76E135F5FE59}" destId="{D7533819-A277-4CAB-811B-1ADFB3B24B12}" srcOrd="0" destOrd="0" presId="urn:microsoft.com/office/officeart/2005/8/layout/orgChart1"/>
    <dgm:cxn modelId="{EC10426E-652D-440C-A979-9598044E3F9F}" type="presOf" srcId="{7536F60E-6699-4A80-AC18-957435A7866C}" destId="{FCF6C843-A69E-4300-AA0F-7F2DFB759C9A}" srcOrd="0" destOrd="0" presId="urn:microsoft.com/office/officeart/2005/8/layout/orgChart1"/>
    <dgm:cxn modelId="{19A458CA-6491-4183-B2A0-9728592A7D11}" type="presOf" srcId="{6A043C97-71B2-4E7E-99F1-39C4E1C54A24}" destId="{59683BBF-3CC0-4F76-8CE8-A996D7010326}" srcOrd="1" destOrd="0" presId="urn:microsoft.com/office/officeart/2005/8/layout/orgChart1"/>
    <dgm:cxn modelId="{61E8289B-FA4E-4154-B4C4-E8FF33153FB5}" type="presOf" srcId="{3E4A6499-C9B3-4914-B34D-544390598F5C}" destId="{09419037-8750-40D1-9487-6DB37CBCBC1C}" srcOrd="0" destOrd="0" presId="urn:microsoft.com/office/officeart/2005/8/layout/orgChart1"/>
    <dgm:cxn modelId="{C24CE805-13C3-4671-9175-B6D9F2748B7B}" type="presOf" srcId="{9B440A33-4E3A-4B33-8826-684AFE8CC7ED}" destId="{E72459EA-BB51-4111-A6B0-005AD604C2D1}" srcOrd="0" destOrd="0" presId="urn:microsoft.com/office/officeart/2005/8/layout/orgChart1"/>
    <dgm:cxn modelId="{1801C757-FBF1-4508-B755-2813B313C7FE}" srcId="{5927588E-628E-4BD6-934E-56B57A88F8FC}" destId="{7536F60E-6699-4A80-AC18-957435A7866C}" srcOrd="2" destOrd="0" parTransId="{58856D1E-54B0-4D75-AFE8-76E135F5FE59}" sibTransId="{53AC194A-2F66-4594-9BD2-FB8C6265EA3F}"/>
    <dgm:cxn modelId="{BC37CAF5-5BBD-4E88-AE8F-CDBFC5BC2CED}" srcId="{3E4A6499-C9B3-4914-B34D-544390598F5C}" destId="{5927588E-628E-4BD6-934E-56B57A88F8FC}" srcOrd="0" destOrd="0" parTransId="{36E333FF-D68D-4792-978C-EB9E0C4A0A08}" sibTransId="{7A6D3306-B170-499C-B4B5-CCFBF9EC5D48}"/>
    <dgm:cxn modelId="{599FF925-5FA0-4884-9DBC-C8104EE93C82}" type="presOf" srcId="{1CD976A3-0D07-4866-9FD7-C4DEDA60A181}" destId="{7A746549-5500-40CE-B3A1-22A414C31604}" srcOrd="0" destOrd="0" presId="urn:microsoft.com/office/officeart/2005/8/layout/orgChart1"/>
    <dgm:cxn modelId="{6E61DE8E-5996-499B-8431-7597B885A48E}" type="presOf" srcId="{5927588E-628E-4BD6-934E-56B57A88F8FC}" destId="{A9774933-DAF1-4EA3-9B04-AECC85C35A30}" srcOrd="1" destOrd="0" presId="urn:microsoft.com/office/officeart/2005/8/layout/orgChart1"/>
    <dgm:cxn modelId="{E4C497A3-A9E3-4BA7-8BEE-D73E5DF57540}" srcId="{5927588E-628E-4BD6-934E-56B57A88F8FC}" destId="{BBAABED1-4409-461A-B417-D445E131270E}" srcOrd="1" destOrd="0" parTransId="{9B440A33-4E3A-4B33-8826-684AFE8CC7ED}" sibTransId="{B85C9B63-C0AD-422C-906A-B08A2A6F2259}"/>
    <dgm:cxn modelId="{C18EC23C-67B2-459B-921C-016707C82DD3}" type="presOf" srcId="{BBAABED1-4409-461A-B417-D445E131270E}" destId="{8287971E-B3EA-441E-99F6-21822E36FF1F}" srcOrd="1" destOrd="0" presId="urn:microsoft.com/office/officeart/2005/8/layout/orgChart1"/>
    <dgm:cxn modelId="{B34CC1D2-E2A8-474E-A471-D03F22E6D9A0}" type="presOf" srcId="{BBAABED1-4409-461A-B417-D445E131270E}" destId="{C8893375-8FAA-4C06-8935-247F9AF9C19C}" srcOrd="0" destOrd="0" presId="urn:microsoft.com/office/officeart/2005/8/layout/orgChart1"/>
    <dgm:cxn modelId="{0EE269E4-238C-4FC3-9E8A-06F3813791F3}" type="presOf" srcId="{6A043C97-71B2-4E7E-99F1-39C4E1C54A24}" destId="{6FF77569-B828-4A33-8DC9-C90C40D9785A}" srcOrd="0" destOrd="0" presId="urn:microsoft.com/office/officeart/2005/8/layout/orgChart1"/>
    <dgm:cxn modelId="{EE1FAE64-BB0C-46D4-B4E9-A769DFE148AA}" type="presOf" srcId="{7536F60E-6699-4A80-AC18-957435A7866C}" destId="{9084A05F-62AC-4469-9C2D-227CBC8B2849}" srcOrd="1" destOrd="0" presId="urn:microsoft.com/office/officeart/2005/8/layout/orgChart1"/>
    <dgm:cxn modelId="{4344746A-3623-4232-B903-891F4FB10FA4}" srcId="{5927588E-628E-4BD6-934E-56B57A88F8FC}" destId="{6A043C97-71B2-4E7E-99F1-39C4E1C54A24}" srcOrd="0" destOrd="0" parTransId="{1CD976A3-0D07-4866-9FD7-C4DEDA60A181}" sibTransId="{3AE15C27-35BB-4F01-B748-D9A9D82775A8}"/>
    <dgm:cxn modelId="{C96B1547-5C1B-4366-860C-36E56ED35B4F}" type="presParOf" srcId="{09419037-8750-40D1-9487-6DB37CBCBC1C}" destId="{2C4958F7-88CF-4B19-BA2A-088AB441F92C}" srcOrd="0" destOrd="0" presId="urn:microsoft.com/office/officeart/2005/8/layout/orgChart1"/>
    <dgm:cxn modelId="{E3BEDE73-9B6F-482E-9ED5-E32463FCD400}" type="presParOf" srcId="{2C4958F7-88CF-4B19-BA2A-088AB441F92C}" destId="{D032EBAD-38BB-4644-AFDE-6F1DBB3B3CE9}" srcOrd="0" destOrd="0" presId="urn:microsoft.com/office/officeart/2005/8/layout/orgChart1"/>
    <dgm:cxn modelId="{CB34D427-75EE-4A48-92F1-6014AE32D1A0}" type="presParOf" srcId="{D032EBAD-38BB-4644-AFDE-6F1DBB3B3CE9}" destId="{FC2FC4BB-128C-454B-8C89-18E465BE768B}" srcOrd="0" destOrd="0" presId="urn:microsoft.com/office/officeart/2005/8/layout/orgChart1"/>
    <dgm:cxn modelId="{288E9976-3A48-4C06-89E8-B8DBFB6879C3}" type="presParOf" srcId="{D032EBAD-38BB-4644-AFDE-6F1DBB3B3CE9}" destId="{A9774933-DAF1-4EA3-9B04-AECC85C35A30}" srcOrd="1" destOrd="0" presId="urn:microsoft.com/office/officeart/2005/8/layout/orgChart1"/>
    <dgm:cxn modelId="{EF90FD19-1E67-4B88-BE24-B6EDF481F65A}" type="presParOf" srcId="{2C4958F7-88CF-4B19-BA2A-088AB441F92C}" destId="{47C8BCB1-3FDA-4E33-8636-F9AE67B42C44}" srcOrd="1" destOrd="0" presId="urn:microsoft.com/office/officeart/2005/8/layout/orgChart1"/>
    <dgm:cxn modelId="{58F4539F-2B07-482A-A3C4-5EC7744B094F}" type="presParOf" srcId="{47C8BCB1-3FDA-4E33-8636-F9AE67B42C44}" destId="{7A746549-5500-40CE-B3A1-22A414C31604}" srcOrd="0" destOrd="0" presId="urn:microsoft.com/office/officeart/2005/8/layout/orgChart1"/>
    <dgm:cxn modelId="{829A0D28-652B-4629-930D-70CB274A6A1B}" type="presParOf" srcId="{47C8BCB1-3FDA-4E33-8636-F9AE67B42C44}" destId="{54AC1275-7B87-4649-BCCF-ED79B07C6427}" srcOrd="1" destOrd="0" presId="urn:microsoft.com/office/officeart/2005/8/layout/orgChart1"/>
    <dgm:cxn modelId="{0CD5E548-0C58-4226-B34B-A4BDBFD798E4}" type="presParOf" srcId="{54AC1275-7B87-4649-BCCF-ED79B07C6427}" destId="{966EE61F-3541-4BF9-8463-A9D5EAAA3BCA}" srcOrd="0" destOrd="0" presId="urn:microsoft.com/office/officeart/2005/8/layout/orgChart1"/>
    <dgm:cxn modelId="{58679C4A-3A95-4F92-9C35-77E2D5085CF9}" type="presParOf" srcId="{966EE61F-3541-4BF9-8463-A9D5EAAA3BCA}" destId="{6FF77569-B828-4A33-8DC9-C90C40D9785A}" srcOrd="0" destOrd="0" presId="urn:microsoft.com/office/officeart/2005/8/layout/orgChart1"/>
    <dgm:cxn modelId="{C83BB69E-1FBE-4C60-B00D-B1EE798C7D94}" type="presParOf" srcId="{966EE61F-3541-4BF9-8463-A9D5EAAA3BCA}" destId="{59683BBF-3CC0-4F76-8CE8-A996D7010326}" srcOrd="1" destOrd="0" presId="urn:microsoft.com/office/officeart/2005/8/layout/orgChart1"/>
    <dgm:cxn modelId="{AE04C582-21AD-4F81-A225-C0AFA6420538}" type="presParOf" srcId="{54AC1275-7B87-4649-BCCF-ED79B07C6427}" destId="{69BFDC9A-39F6-43F3-9DC6-93D837290C86}" srcOrd="1" destOrd="0" presId="urn:microsoft.com/office/officeart/2005/8/layout/orgChart1"/>
    <dgm:cxn modelId="{19332B30-536C-404A-AB73-CE9DC40921E9}" type="presParOf" srcId="{54AC1275-7B87-4649-BCCF-ED79B07C6427}" destId="{02B69A2D-33B0-4CEF-BA5C-1DD419BC935C}" srcOrd="2" destOrd="0" presId="urn:microsoft.com/office/officeart/2005/8/layout/orgChart1"/>
    <dgm:cxn modelId="{6947309D-3175-4C17-989F-3547981ECB3B}" type="presParOf" srcId="{47C8BCB1-3FDA-4E33-8636-F9AE67B42C44}" destId="{E72459EA-BB51-4111-A6B0-005AD604C2D1}" srcOrd="2" destOrd="0" presId="urn:microsoft.com/office/officeart/2005/8/layout/orgChart1"/>
    <dgm:cxn modelId="{43133F3C-E9E2-4A38-B134-144ADB5EC4B0}" type="presParOf" srcId="{47C8BCB1-3FDA-4E33-8636-F9AE67B42C44}" destId="{4B00D2CB-046B-4124-8D2C-62A3991279A6}" srcOrd="3" destOrd="0" presId="urn:microsoft.com/office/officeart/2005/8/layout/orgChart1"/>
    <dgm:cxn modelId="{17A70867-FB80-4A0A-95DC-BAEC778A648D}" type="presParOf" srcId="{4B00D2CB-046B-4124-8D2C-62A3991279A6}" destId="{52669332-7DBB-494B-BE4A-A71DCC3EFA74}" srcOrd="0" destOrd="0" presId="urn:microsoft.com/office/officeart/2005/8/layout/orgChart1"/>
    <dgm:cxn modelId="{5EBBC0AF-A86D-41DD-BA85-8E9D75A13099}" type="presParOf" srcId="{52669332-7DBB-494B-BE4A-A71DCC3EFA74}" destId="{C8893375-8FAA-4C06-8935-247F9AF9C19C}" srcOrd="0" destOrd="0" presId="urn:microsoft.com/office/officeart/2005/8/layout/orgChart1"/>
    <dgm:cxn modelId="{B947CF5B-B6F9-4B5C-BE88-EAEA962776AC}" type="presParOf" srcId="{52669332-7DBB-494B-BE4A-A71DCC3EFA74}" destId="{8287971E-B3EA-441E-99F6-21822E36FF1F}" srcOrd="1" destOrd="0" presId="urn:microsoft.com/office/officeart/2005/8/layout/orgChart1"/>
    <dgm:cxn modelId="{F91350D9-8382-4139-8D81-B960A371AC68}" type="presParOf" srcId="{4B00D2CB-046B-4124-8D2C-62A3991279A6}" destId="{C20CE651-F6F1-4BE4-BB75-EF09192690E2}" srcOrd="1" destOrd="0" presId="urn:microsoft.com/office/officeart/2005/8/layout/orgChart1"/>
    <dgm:cxn modelId="{5D4C3968-25CE-4E08-A7C2-AC4E1501104C}" type="presParOf" srcId="{4B00D2CB-046B-4124-8D2C-62A3991279A6}" destId="{AB763E6C-3617-4825-9302-23E87F30136D}" srcOrd="2" destOrd="0" presId="urn:microsoft.com/office/officeart/2005/8/layout/orgChart1"/>
    <dgm:cxn modelId="{269A603E-F1EF-4BB4-8188-CDDB4C1B03D5}" type="presParOf" srcId="{47C8BCB1-3FDA-4E33-8636-F9AE67B42C44}" destId="{D7533819-A277-4CAB-811B-1ADFB3B24B12}" srcOrd="4" destOrd="0" presId="urn:microsoft.com/office/officeart/2005/8/layout/orgChart1"/>
    <dgm:cxn modelId="{14EF962A-F32C-49B0-BDA8-A4DBEDFDCF35}" type="presParOf" srcId="{47C8BCB1-3FDA-4E33-8636-F9AE67B42C44}" destId="{6065BA0D-6A5E-45A1-8F3A-2FD21F469C40}" srcOrd="5" destOrd="0" presId="urn:microsoft.com/office/officeart/2005/8/layout/orgChart1"/>
    <dgm:cxn modelId="{B84C9216-4EFA-4468-B017-51050B3D7D48}" type="presParOf" srcId="{6065BA0D-6A5E-45A1-8F3A-2FD21F469C40}" destId="{19F2D45B-EA97-4703-96FA-84331ADA418C}" srcOrd="0" destOrd="0" presId="urn:microsoft.com/office/officeart/2005/8/layout/orgChart1"/>
    <dgm:cxn modelId="{F8954171-EE4E-4519-B8B6-3B59D5F2610A}" type="presParOf" srcId="{19F2D45B-EA97-4703-96FA-84331ADA418C}" destId="{FCF6C843-A69E-4300-AA0F-7F2DFB759C9A}" srcOrd="0" destOrd="0" presId="urn:microsoft.com/office/officeart/2005/8/layout/orgChart1"/>
    <dgm:cxn modelId="{DCD311A0-8A2A-430B-BB2E-6F536A601659}" type="presParOf" srcId="{19F2D45B-EA97-4703-96FA-84331ADA418C}" destId="{9084A05F-62AC-4469-9C2D-227CBC8B2849}" srcOrd="1" destOrd="0" presId="urn:microsoft.com/office/officeart/2005/8/layout/orgChart1"/>
    <dgm:cxn modelId="{4448A20A-50F9-4B9C-BE8E-4F830AC32C70}" type="presParOf" srcId="{6065BA0D-6A5E-45A1-8F3A-2FD21F469C40}" destId="{FCCD4E0A-95AB-4423-B41C-711FB7995FB3}" srcOrd="1" destOrd="0" presId="urn:microsoft.com/office/officeart/2005/8/layout/orgChart1"/>
    <dgm:cxn modelId="{1201C554-841D-4A5E-8588-FF0BDC40ABAE}" type="presParOf" srcId="{6065BA0D-6A5E-45A1-8F3A-2FD21F469C40}" destId="{85566BD3-55DA-4954-A1E7-23F077C725A0}" srcOrd="2" destOrd="0" presId="urn:microsoft.com/office/officeart/2005/8/layout/orgChart1"/>
    <dgm:cxn modelId="{388CE1AA-D37B-4343-9F15-A3B41B462BEF}" type="presParOf" srcId="{2C4958F7-88CF-4B19-BA2A-088AB441F92C}" destId="{53ADB14F-51A3-47BD-B392-7783787AC8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0EF3C-DFBA-45B0-8B40-FFDCAB9BC182}">
      <dsp:nvSpPr>
        <dsp:cNvPr id="0" name=""/>
        <dsp:cNvSpPr/>
      </dsp:nvSpPr>
      <dsp:spPr>
        <a:xfrm>
          <a:off x="3117344" y="1597349"/>
          <a:ext cx="1841189" cy="1788044"/>
        </a:xfrm>
        <a:prstGeom prst="ellipse">
          <a:avLst/>
        </a:prstGeom>
        <a:solidFill>
          <a:srgbClr val="60B8B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solidFill>
                <a:schemeClr val="tx1"/>
              </a:solidFill>
            </a:rPr>
            <a:t>1186 </a:t>
          </a:r>
          <a:r>
            <a:rPr lang="ru-RU" sz="1600" b="1" kern="1200" smtClean="0">
              <a:solidFill>
                <a:schemeClr val="tx1"/>
              </a:solidFill>
            </a:rPr>
            <a:t>субъектов по сферам: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386980" y="1859202"/>
        <a:ext cx="1301917" cy="1264338"/>
      </dsp:txXfrm>
    </dsp:sp>
    <dsp:sp modelId="{3EE0DD58-B944-45B0-A7F6-706166936FEF}">
      <dsp:nvSpPr>
        <dsp:cNvPr id="0" name=""/>
        <dsp:cNvSpPr/>
      </dsp:nvSpPr>
      <dsp:spPr>
        <a:xfrm rot="16223814">
          <a:off x="3855251" y="1062839"/>
          <a:ext cx="382068" cy="447192"/>
        </a:xfrm>
        <a:prstGeom prst="rightArrow">
          <a:avLst>
            <a:gd name="adj1" fmla="val 60000"/>
            <a:gd name="adj2" fmla="val 50000"/>
          </a:avLst>
        </a:prstGeom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912164" y="1209586"/>
        <a:ext cx="267448" cy="268316"/>
      </dsp:txXfrm>
    </dsp:sp>
    <dsp:sp modelId="{995579AE-BBAA-4B3C-AD49-2645FD038A40}">
      <dsp:nvSpPr>
        <dsp:cNvPr id="0" name=""/>
        <dsp:cNvSpPr/>
      </dsp:nvSpPr>
      <dsp:spPr>
        <a:xfrm>
          <a:off x="2744970" y="63292"/>
          <a:ext cx="2613391" cy="892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водоснабжение и </a:t>
          </a:r>
          <a:r>
            <a:rPr lang="ru-RU" sz="1600" b="1" kern="1200" dirty="0" err="1" smtClean="0">
              <a:solidFill>
                <a:srgbClr val="3D572B"/>
              </a:solidFill>
            </a:rPr>
            <a:t>воотведение</a:t>
          </a:r>
          <a:r>
            <a:rPr lang="ru-RU" sz="1600" b="1" kern="1200" dirty="0" smtClean="0">
              <a:solidFill>
                <a:srgbClr val="3D572B"/>
              </a:solidFill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537</a:t>
          </a:r>
          <a:endParaRPr lang="ru-RU" sz="1600" b="1" kern="1200" dirty="0">
            <a:solidFill>
              <a:srgbClr val="3D572B"/>
            </a:solidFill>
          </a:endParaRPr>
        </a:p>
      </dsp:txBody>
      <dsp:txXfrm>
        <a:off x="2744970" y="63292"/>
        <a:ext cx="2613391" cy="892977"/>
      </dsp:txXfrm>
    </dsp:sp>
    <dsp:sp modelId="{4D94A8A4-63FE-49AA-B01F-6E260A3DD1C3}">
      <dsp:nvSpPr>
        <dsp:cNvPr id="0" name=""/>
        <dsp:cNvSpPr/>
      </dsp:nvSpPr>
      <dsp:spPr>
        <a:xfrm rot="20533392">
          <a:off x="4978272" y="1564410"/>
          <a:ext cx="510713" cy="447192"/>
        </a:xfrm>
        <a:prstGeom prst="rightArrow">
          <a:avLst>
            <a:gd name="adj1" fmla="val 60000"/>
            <a:gd name="adj2" fmla="val 50000"/>
          </a:avLst>
        </a:prstGeom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981475" y="1674328"/>
        <a:ext cx="376555" cy="268316"/>
      </dsp:txXfrm>
    </dsp:sp>
    <dsp:sp modelId="{E846AFFC-C052-44B5-9178-69047338B92C}">
      <dsp:nvSpPr>
        <dsp:cNvPr id="0" name=""/>
        <dsp:cNvSpPr/>
      </dsp:nvSpPr>
      <dsp:spPr>
        <a:xfrm>
          <a:off x="5654849" y="1143413"/>
          <a:ext cx="2073419" cy="994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передача  и распределение электроэнергии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133</a:t>
          </a:r>
          <a:endParaRPr lang="ru-RU" sz="1600" b="1" kern="1200" dirty="0">
            <a:solidFill>
              <a:srgbClr val="3D572B"/>
            </a:solidFill>
          </a:endParaRPr>
        </a:p>
      </dsp:txBody>
      <dsp:txXfrm>
        <a:off x="5654849" y="1143413"/>
        <a:ext cx="2073419" cy="994318"/>
      </dsp:txXfrm>
    </dsp:sp>
    <dsp:sp modelId="{BCF3E6B8-C933-412D-B8C1-20F802833F21}">
      <dsp:nvSpPr>
        <dsp:cNvPr id="0" name=""/>
        <dsp:cNvSpPr/>
      </dsp:nvSpPr>
      <dsp:spPr>
        <a:xfrm rot="1130778">
          <a:off x="5005349" y="2795484"/>
          <a:ext cx="511357" cy="447192"/>
        </a:xfrm>
        <a:prstGeom prst="rightArrow">
          <a:avLst>
            <a:gd name="adj1" fmla="val 60000"/>
            <a:gd name="adj2" fmla="val 50000"/>
          </a:avLst>
        </a:prstGeom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008945" y="2863253"/>
        <a:ext cx="377199" cy="268316"/>
      </dsp:txXfrm>
    </dsp:sp>
    <dsp:sp modelId="{9C09CC5D-7CBF-4205-A476-0FB18D9AC88C}">
      <dsp:nvSpPr>
        <dsp:cNvPr id="0" name=""/>
        <dsp:cNvSpPr/>
      </dsp:nvSpPr>
      <dsp:spPr>
        <a:xfrm>
          <a:off x="5640031" y="2885412"/>
          <a:ext cx="2017744" cy="994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теплоснабжение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305</a:t>
          </a:r>
          <a:endParaRPr lang="ru-RU" sz="1600" b="1" kern="1200" dirty="0">
            <a:solidFill>
              <a:srgbClr val="3D572B"/>
            </a:solidFill>
          </a:endParaRPr>
        </a:p>
      </dsp:txBody>
      <dsp:txXfrm>
        <a:off x="5640031" y="2885412"/>
        <a:ext cx="2017744" cy="994318"/>
      </dsp:txXfrm>
    </dsp:sp>
    <dsp:sp modelId="{656317A5-E8C9-45C4-A056-CD13E1261DB0}">
      <dsp:nvSpPr>
        <dsp:cNvPr id="0" name=""/>
        <dsp:cNvSpPr/>
      </dsp:nvSpPr>
      <dsp:spPr>
        <a:xfrm rot="5297076">
          <a:off x="3853712" y="3436295"/>
          <a:ext cx="438443" cy="447192"/>
        </a:xfrm>
        <a:prstGeom prst="rightArrow">
          <a:avLst>
            <a:gd name="adj1" fmla="val 60000"/>
            <a:gd name="adj2" fmla="val 50000"/>
          </a:avLst>
        </a:prstGeom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917510" y="3459996"/>
        <a:ext cx="306910" cy="268316"/>
      </dsp:txXfrm>
    </dsp:sp>
    <dsp:sp modelId="{30685CB1-96DE-4B30-A7DD-E4492BD7FDDD}">
      <dsp:nvSpPr>
        <dsp:cNvPr id="0" name=""/>
        <dsp:cNvSpPr/>
      </dsp:nvSpPr>
      <dsp:spPr>
        <a:xfrm>
          <a:off x="2903725" y="3951736"/>
          <a:ext cx="2383942" cy="936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3D572B"/>
              </a:solidFill>
            </a:rPr>
            <a:t>траспортировка</a:t>
          </a:r>
          <a:r>
            <a:rPr lang="ru-RU" sz="1600" b="1" kern="1200" dirty="0" smtClean="0">
              <a:solidFill>
                <a:srgbClr val="3D572B"/>
              </a:solidFill>
            </a:rPr>
            <a:t> нефти и газа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38</a:t>
          </a:r>
          <a:endParaRPr lang="ru-RU" sz="1600" b="1" kern="1200" dirty="0">
            <a:solidFill>
              <a:srgbClr val="3D572B"/>
            </a:solidFill>
          </a:endParaRPr>
        </a:p>
      </dsp:txBody>
      <dsp:txXfrm>
        <a:off x="2903725" y="3951736"/>
        <a:ext cx="2383942" cy="936420"/>
      </dsp:txXfrm>
    </dsp:sp>
    <dsp:sp modelId="{5E152CDF-8331-4134-8BF8-A3D8548B8479}">
      <dsp:nvSpPr>
        <dsp:cNvPr id="0" name=""/>
        <dsp:cNvSpPr/>
      </dsp:nvSpPr>
      <dsp:spPr>
        <a:xfrm rot="9614844">
          <a:off x="2569124" y="2944490"/>
          <a:ext cx="554853" cy="447192"/>
        </a:xfrm>
        <a:prstGeom prst="rightArrow">
          <a:avLst>
            <a:gd name="adj1" fmla="val 60000"/>
            <a:gd name="adj2" fmla="val 50000"/>
          </a:avLst>
        </a:prstGeom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699335" y="3011258"/>
        <a:ext cx="420695" cy="268316"/>
      </dsp:txXfrm>
    </dsp:sp>
    <dsp:sp modelId="{440BC04F-5AF0-4C24-AFF6-906C44287AA8}">
      <dsp:nvSpPr>
        <dsp:cNvPr id="0" name=""/>
        <dsp:cNvSpPr/>
      </dsp:nvSpPr>
      <dsp:spPr>
        <a:xfrm>
          <a:off x="311494" y="2957422"/>
          <a:ext cx="2088163" cy="994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аэропорты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17</a:t>
          </a:r>
          <a:endParaRPr lang="ru-RU" sz="1600" b="1" kern="1200" dirty="0">
            <a:solidFill>
              <a:srgbClr val="3D572B"/>
            </a:solidFill>
          </a:endParaRPr>
        </a:p>
      </dsp:txBody>
      <dsp:txXfrm>
        <a:off x="311494" y="2957422"/>
        <a:ext cx="2088163" cy="994305"/>
      </dsp:txXfrm>
    </dsp:sp>
    <dsp:sp modelId="{A803BDD6-F7A4-42E3-99D2-6BC6E02901A4}">
      <dsp:nvSpPr>
        <dsp:cNvPr id="0" name=""/>
        <dsp:cNvSpPr/>
      </dsp:nvSpPr>
      <dsp:spPr>
        <a:xfrm rot="11789928">
          <a:off x="2488438" y="1604990"/>
          <a:ext cx="497735" cy="447192"/>
        </a:xfrm>
        <a:prstGeom prst="rightArrow">
          <a:avLst>
            <a:gd name="adj1" fmla="val 60000"/>
            <a:gd name="adj2" fmla="val 50000"/>
          </a:avLst>
        </a:prstGeom>
        <a:pattFill prst="pct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 w="25400">
          <a:solidFill>
            <a:schemeClr val="accent3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619834" y="1713478"/>
        <a:ext cx="363577" cy="268316"/>
      </dsp:txXfrm>
    </dsp:sp>
    <dsp:sp modelId="{AE584E73-9054-4C6B-82DA-2072041AA748}">
      <dsp:nvSpPr>
        <dsp:cNvPr id="0" name=""/>
        <dsp:cNvSpPr/>
      </dsp:nvSpPr>
      <dsp:spPr>
        <a:xfrm>
          <a:off x="296704" y="1143417"/>
          <a:ext cx="2095384" cy="11003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транспорт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3D572B"/>
              </a:solidFill>
            </a:rPr>
            <a:t>156</a:t>
          </a:r>
          <a:endParaRPr lang="ru-RU" sz="1600" b="1" kern="1200" dirty="0">
            <a:solidFill>
              <a:srgbClr val="3D572B"/>
            </a:solidFill>
          </a:endParaRPr>
        </a:p>
      </dsp:txBody>
      <dsp:txXfrm>
        <a:off x="296704" y="1143417"/>
        <a:ext cx="2095384" cy="1100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33819-A277-4CAB-811B-1ADFB3B24B12}">
      <dsp:nvSpPr>
        <dsp:cNvPr id="0" name=""/>
        <dsp:cNvSpPr/>
      </dsp:nvSpPr>
      <dsp:spPr>
        <a:xfrm>
          <a:off x="893256" y="808498"/>
          <a:ext cx="2499765" cy="474289"/>
        </a:xfrm>
        <a:custGeom>
          <a:avLst/>
          <a:gdLst/>
          <a:ahLst/>
          <a:cxnLst/>
          <a:rect l="0" t="0" r="0" b="0"/>
          <a:pathLst>
            <a:path>
              <a:moveTo>
                <a:pt x="2499765" y="0"/>
              </a:moveTo>
              <a:lnTo>
                <a:pt x="2499765" y="304504"/>
              </a:lnTo>
              <a:lnTo>
                <a:pt x="0" y="304504"/>
              </a:lnTo>
              <a:lnTo>
                <a:pt x="0" y="474289"/>
              </a:lnTo>
            </a:path>
          </a:pathLst>
        </a:custGeom>
        <a:noFill/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2459EA-BB51-4111-A6B0-005AD604C2D1}">
      <dsp:nvSpPr>
        <dsp:cNvPr id="0" name=""/>
        <dsp:cNvSpPr/>
      </dsp:nvSpPr>
      <dsp:spPr>
        <a:xfrm>
          <a:off x="2798888" y="808498"/>
          <a:ext cx="594133" cy="471128"/>
        </a:xfrm>
        <a:custGeom>
          <a:avLst/>
          <a:gdLst/>
          <a:ahLst/>
          <a:cxnLst/>
          <a:rect l="0" t="0" r="0" b="0"/>
          <a:pathLst>
            <a:path>
              <a:moveTo>
                <a:pt x="594133" y="0"/>
              </a:moveTo>
              <a:lnTo>
                <a:pt x="594133" y="301343"/>
              </a:lnTo>
              <a:lnTo>
                <a:pt x="0" y="301343"/>
              </a:lnTo>
              <a:lnTo>
                <a:pt x="0" y="471128"/>
              </a:lnTo>
            </a:path>
          </a:pathLst>
        </a:custGeom>
        <a:noFill/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46549-5500-40CE-B3A1-22A414C31604}">
      <dsp:nvSpPr>
        <dsp:cNvPr id="0" name=""/>
        <dsp:cNvSpPr/>
      </dsp:nvSpPr>
      <dsp:spPr>
        <a:xfrm>
          <a:off x="3393021" y="808498"/>
          <a:ext cx="1204178" cy="471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343"/>
              </a:lnTo>
              <a:lnTo>
                <a:pt x="1204178" y="301343"/>
              </a:lnTo>
              <a:lnTo>
                <a:pt x="1204178" y="471128"/>
              </a:lnTo>
            </a:path>
          </a:pathLst>
        </a:custGeom>
        <a:noFill/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FC4BB-128C-454B-8C89-18E465BE768B}">
      <dsp:nvSpPr>
        <dsp:cNvPr id="0" name=""/>
        <dsp:cNvSpPr/>
      </dsp:nvSpPr>
      <dsp:spPr>
        <a:xfrm>
          <a:off x="2584522" y="0"/>
          <a:ext cx="1616997" cy="808498"/>
        </a:xfrm>
        <a:prstGeom prst="rect">
          <a:avLst/>
        </a:prstGeom>
        <a:solidFill>
          <a:srgbClr val="60B8B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h="1905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605936"/>
              </a:solidFill>
              <a:latin typeface="Arial" pitchFamily="34" charset="0"/>
              <a:cs typeface="Arial" pitchFamily="34" charset="0"/>
            </a:rPr>
            <a:t>поступило - 1073</a:t>
          </a:r>
          <a:endParaRPr lang="ru-RU" sz="1200" b="1" kern="1200" dirty="0">
            <a:solidFill>
              <a:srgbClr val="605936"/>
            </a:solidFill>
            <a:latin typeface="Arial" pitchFamily="34" charset="0"/>
            <a:cs typeface="Arial" pitchFamily="34" charset="0"/>
          </a:endParaRPr>
        </a:p>
      </dsp:txBody>
      <dsp:txXfrm>
        <a:off x="2584522" y="0"/>
        <a:ext cx="1616997" cy="808498"/>
      </dsp:txXfrm>
    </dsp:sp>
    <dsp:sp modelId="{6FF77569-B828-4A33-8DC9-C90C40D9785A}">
      <dsp:nvSpPr>
        <dsp:cNvPr id="0" name=""/>
        <dsp:cNvSpPr/>
      </dsp:nvSpPr>
      <dsp:spPr>
        <a:xfrm>
          <a:off x="3788701" y="1279626"/>
          <a:ext cx="1616997" cy="808498"/>
        </a:xfrm>
        <a:prstGeom prst="rect">
          <a:avLst/>
        </a:prstGeom>
        <a:solidFill>
          <a:srgbClr val="60B8B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h="1905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605936"/>
              </a:solidFill>
              <a:latin typeface="Arial" pitchFamily="34" charset="0"/>
              <a:cs typeface="Arial" pitchFamily="34" charset="0"/>
            </a:rPr>
            <a:t>утверждено с повышением - 478</a:t>
          </a:r>
          <a:endParaRPr lang="ru-RU" sz="1200" b="1" kern="1200" dirty="0">
            <a:solidFill>
              <a:srgbClr val="605936"/>
            </a:solidFill>
            <a:latin typeface="Arial" pitchFamily="34" charset="0"/>
            <a:cs typeface="Arial" pitchFamily="34" charset="0"/>
          </a:endParaRPr>
        </a:p>
      </dsp:txBody>
      <dsp:txXfrm>
        <a:off x="3788701" y="1279626"/>
        <a:ext cx="1616997" cy="808498"/>
      </dsp:txXfrm>
    </dsp:sp>
    <dsp:sp modelId="{C8893375-8FAA-4C06-8935-247F9AF9C19C}">
      <dsp:nvSpPr>
        <dsp:cNvPr id="0" name=""/>
        <dsp:cNvSpPr/>
      </dsp:nvSpPr>
      <dsp:spPr>
        <a:xfrm>
          <a:off x="1990389" y="1279626"/>
          <a:ext cx="1616997" cy="808498"/>
        </a:xfrm>
        <a:prstGeom prst="rect">
          <a:avLst/>
        </a:prstGeom>
        <a:solidFill>
          <a:srgbClr val="60B8B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h="1905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</a:t>
          </a:r>
          <a:r>
            <a:rPr lang="ru-RU" sz="1200" b="1" kern="1200" dirty="0" smtClean="0">
              <a:solidFill>
                <a:srgbClr val="605936"/>
              </a:solidFill>
              <a:latin typeface="Arial" pitchFamily="34" charset="0"/>
              <a:cs typeface="Arial" pitchFamily="34" charset="0"/>
            </a:rPr>
            <a:t>новые субъекты – 174 </a:t>
          </a:r>
          <a:endParaRPr lang="ru-RU" sz="1200" b="1" kern="1200" dirty="0">
            <a:solidFill>
              <a:srgbClr val="605936"/>
            </a:solidFill>
            <a:latin typeface="Arial" pitchFamily="34" charset="0"/>
            <a:cs typeface="Arial" pitchFamily="34" charset="0"/>
          </a:endParaRPr>
        </a:p>
      </dsp:txBody>
      <dsp:txXfrm>
        <a:off x="1990389" y="1279626"/>
        <a:ext cx="1616997" cy="808498"/>
      </dsp:txXfrm>
    </dsp:sp>
    <dsp:sp modelId="{FCF6C843-A69E-4300-AA0F-7F2DFB759C9A}">
      <dsp:nvSpPr>
        <dsp:cNvPr id="0" name=""/>
        <dsp:cNvSpPr/>
      </dsp:nvSpPr>
      <dsp:spPr>
        <a:xfrm>
          <a:off x="82671" y="1282788"/>
          <a:ext cx="1621169" cy="808498"/>
        </a:xfrm>
        <a:prstGeom prst="rect">
          <a:avLst/>
        </a:prstGeom>
        <a:solidFill>
          <a:srgbClr val="60B8B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h="1905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605936"/>
              </a:solidFill>
              <a:latin typeface="Arial" pitchFamily="34" charset="0"/>
              <a:cs typeface="Arial" pitchFamily="34" charset="0"/>
            </a:rPr>
            <a:t>отказано, утверждено со снижением - 421</a:t>
          </a:r>
          <a:endParaRPr lang="ru-RU" sz="1200" b="1" kern="1200" dirty="0">
            <a:solidFill>
              <a:srgbClr val="605936"/>
            </a:solidFill>
            <a:latin typeface="Arial" pitchFamily="34" charset="0"/>
            <a:cs typeface="Arial" pitchFamily="34" charset="0"/>
          </a:endParaRPr>
        </a:p>
      </dsp:txBody>
      <dsp:txXfrm>
        <a:off x="82671" y="1282788"/>
        <a:ext cx="1621169" cy="808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0.79542</cdr:x>
      <cdr:y>0.02466</cdr:y>
    </cdr:from>
    <cdr:to>
      <cdr:x>0.84752</cdr:x>
      <cdr:y>0.80748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591481" y="72008"/>
          <a:ext cx="431741" cy="22861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chemeClr val="bg2">
              <a:lumMod val="25000"/>
            </a:schemeClr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defRPr/>
          </a:pPr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4534047E-71B7-46EF-A0C3-D5DDC24A321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3E80BE94-623E-40FB-9D47-BE1A13548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853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FA5A1B6D-1859-4D10-BB3F-D80083984351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4" tIns="45857" rIns="91714" bIns="4585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714" tIns="45857" rIns="91714" bIns="4585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377109C3-3075-4C41-A740-DE19E8D8A8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45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109C3-3075-4C41-A740-DE19E8D8A8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645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5D8D5F-6230-4F88-BC0D-E38990EE8299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4538"/>
            <a:ext cx="4964112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5"/>
            <a:ext cx="5438776" cy="4467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2" tIns="45799" rIns="91592" bIns="45799"/>
          <a:lstStyle/>
          <a:p>
            <a:pPr eaLnBrk="1" hangingPunct="1"/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C72BD5-700F-426A-880E-0AE66726FE4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706" indent="-28565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625" indent="-228525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675" indent="-228525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725" indent="-228525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776" indent="-228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825" indent="-228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875" indent="-228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925" indent="-228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EDDBD0A8-EBA6-42CE-B2B3-35861C09293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131" y="4717499"/>
            <a:ext cx="5439415" cy="44677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58" tIns="45633" rIns="91258" bIns="4563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831FFB-0877-4738-A2B7-F87311CEC3A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131" y="4717499"/>
            <a:ext cx="5439415" cy="44677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68" tIns="45638" rIns="91268" bIns="456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B0D09D-7A7C-4380-BE82-E564B14EF2E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4538"/>
            <a:ext cx="4964112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5"/>
            <a:ext cx="5438776" cy="4467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2" tIns="45799" rIns="91592" bIns="45799"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5179" indent="-28660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429" indent="-229286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5001" indent="-229286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3572" indent="-229286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144" indent="-2292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0715" indent="-2292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9287" indent="-2292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7859" indent="-2292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3010B29-2BEE-400B-937F-6446C99451B5}" type="slidenum">
              <a:rPr lang="ru-RU">
                <a:latin typeface="Arial" charset="0"/>
              </a:rPr>
              <a:pPr/>
              <a:t>11</a:t>
            </a:fld>
            <a:endParaRPr lang="ru-RU">
              <a:latin typeface="Arial" charset="0"/>
            </a:endParaRPr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3849689" y="9428165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43" tIns="45923" rIns="91843" bIns="45923" anchor="b"/>
          <a:lstStyle>
            <a:lvl1pPr defTabSz="915988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5988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5988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5988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5988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D375D42F-DA1F-4630-85F3-88EC366593A6}" type="slidenum">
              <a:rPr lang="en-US">
                <a:latin typeface="Times New Roman" pitchFamily="18" charset="0"/>
              </a:rPr>
              <a:pPr algn="r" eaLnBrk="1" hangingPunct="1"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64112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1" y="4718051"/>
            <a:ext cx="5438776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843" tIns="45923" rIns="91843" bIns="4592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5179" indent="-28660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429" indent="-229286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5001" indent="-229286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3572" indent="-229286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144" indent="-2292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0715" indent="-2292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9287" indent="-2292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7859" indent="-2292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64D1E0B-0669-4EDC-86FA-CA09D2CCC79B}" type="slidenum">
              <a:rPr lang="ru-RU">
                <a:latin typeface="Arial" pitchFamily="34" charset="0"/>
              </a:rPr>
              <a:pPr/>
              <a:t>12</a:t>
            </a:fld>
            <a:endParaRPr lang="ru-RU">
              <a:latin typeface="Arial" pitchFamily="34" charset="0"/>
            </a:endParaRPr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49689" y="9428165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43" tIns="45923" rIns="91843" bIns="45923" anchor="b"/>
          <a:lstStyle>
            <a:lvl1pPr defTabSz="915988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5988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5988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5988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5988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CF1CB43D-633E-4EBC-993C-9A06E53DCAA5}" type="slidenum">
              <a:rPr lang="en-US">
                <a:latin typeface="Times New Roman" pitchFamily="18" charset="0"/>
              </a:rPr>
              <a:pPr algn="r" eaLnBrk="1" hangingPunct="1"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64112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1" y="4718051"/>
            <a:ext cx="5438776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843" tIns="45923" rIns="91843" bIns="4592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06F03-C873-4B64-8E69-E0778FEC976D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2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5.png"/><Relationship Id="rId7" Type="http://schemas.openxmlformats.org/officeDocument/2006/relationships/diagramData" Target="../diagrams/data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microsoft.com/office/2007/relationships/diagramDrawing" Target="../diagrams/drawing2.xml"/><Relationship Id="rId5" Type="http://schemas.openxmlformats.org/officeDocument/2006/relationships/oleObject" Target="../embeddings/_____Microsoft_Excel_97-20031.xls"/><Relationship Id="rId10" Type="http://schemas.openxmlformats.org/officeDocument/2006/relationships/diagramColors" Target="../diagrams/colors2.xml"/><Relationship Id="rId4" Type="http://schemas.openxmlformats.org/officeDocument/2006/relationships/oleObject" Target="../embeddings/oleObject2.bin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_____Microsoft_Excel_97-20032.xls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189805" y="2924944"/>
            <a:ext cx="7128792" cy="12961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3300"/>
                </a:solidFill>
              </a:rPr>
              <a:t>Итоги  деятельности АРЕМ за 2013 год и задачи на 2014 </a:t>
            </a:r>
            <a:r>
              <a:rPr lang="ru-RU" sz="2800" b="1" dirty="0" smtClean="0">
                <a:solidFill>
                  <a:srgbClr val="003300"/>
                </a:solidFill>
              </a:rPr>
              <a:t>год</a:t>
            </a:r>
            <a:endParaRPr lang="es-ES" sz="2800" b="1" dirty="0" smtClean="0">
              <a:solidFill>
                <a:srgbClr val="003300"/>
              </a:solidFill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1979712" y="563632"/>
            <a:ext cx="4896544" cy="935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3300"/>
                </a:solidFill>
              </a:rPr>
              <a:t>Агентство Республики Казахстан </a:t>
            </a:r>
            <a:r>
              <a:rPr lang="ru-RU" sz="1400" b="1" dirty="0">
                <a:solidFill>
                  <a:srgbClr val="003300"/>
                </a:solidFill>
              </a:rPr>
              <a:t>по регулированию естественных </a:t>
            </a:r>
            <a:r>
              <a:rPr lang="ru-RU" sz="1400" b="1" dirty="0" smtClean="0">
                <a:solidFill>
                  <a:srgbClr val="003300"/>
                </a:solidFill>
              </a:rPr>
              <a:t>монополий</a:t>
            </a:r>
            <a:endParaRPr lang="es-ES" sz="1400" b="1" dirty="0" smtClean="0">
              <a:solidFill>
                <a:srgbClr val="003300"/>
              </a:solidFill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4664"/>
            <a:ext cx="1579816" cy="151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627784" y="6292164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+mn-cs"/>
              </a:rPr>
              <a:t>АСТАНА – </a:t>
            </a:r>
            <a:r>
              <a:rPr lang="ru-RU" sz="2000" dirty="0" smtClean="0">
                <a:latin typeface="Times New Roman" pitchFamily="18" charset="0"/>
                <a:cs typeface="+mn-cs"/>
              </a:rPr>
              <a:t>2014</a:t>
            </a:r>
            <a:endParaRPr lang="ru-RU" sz="2000" dirty="0"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038154"/>
              </p:ext>
            </p:extLst>
          </p:nvPr>
        </p:nvGraphicFramePr>
        <p:xfrm>
          <a:off x="414189" y="642233"/>
          <a:ext cx="11334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Точечный рисунок" r:id="rId4" imgW="2123810" imgH="2076740" progId="PBrush">
                  <p:embed/>
                </p:oleObj>
              </mc:Choice>
              <mc:Fallback>
                <p:oleObj name="Точечный рисунок" r:id="rId4" imgW="2123810" imgH="2076740" progId="PBrush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89" y="642233"/>
                        <a:ext cx="1133475" cy="1133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652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1145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539552" y="56057"/>
            <a:ext cx="8241929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altLang="zh-CN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Совершенствование тарифной политики</a:t>
            </a:r>
            <a:endParaRPr lang="ru-RU" sz="3200" b="1" cap="all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j-ea"/>
              <a:cs typeface="+mj-cs"/>
            </a:endParaRPr>
          </a:p>
        </p:txBody>
      </p:sp>
      <p:graphicFrame>
        <p:nvGraphicFramePr>
          <p:cNvPr id="2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610463"/>
              </p:ext>
            </p:extLst>
          </p:nvPr>
        </p:nvGraphicFramePr>
        <p:xfrm>
          <a:off x="179512" y="1412776"/>
          <a:ext cx="8784976" cy="5310572"/>
        </p:xfrm>
        <a:graphic>
          <a:graphicData uri="http://schemas.openxmlformats.org/drawingml/2006/table">
            <a:tbl>
              <a:tblPr firstRow="1" bandRow="1"/>
              <a:tblGrid>
                <a:gridCol w="5904656"/>
                <a:gridCol w="2880320"/>
              </a:tblGrid>
              <a:tr h="4762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sz="180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ЗАДАЧИ</a:t>
                      </a:r>
                      <a:endParaRPr lang="ru-RU" sz="18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58" marR="91458" marT="45685" marB="4568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B1C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РЕЗУЛЬТАТЫ</a:t>
                      </a:r>
                    </a:p>
                  </a:txBody>
                  <a:tcPr marL="91458" marR="91458" marT="45685" marB="4568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B1C1"/>
                    </a:solidFill>
                  </a:tcPr>
                </a:tc>
              </a:tr>
              <a:tr h="10801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Снижение барьеров для МСБ через уведомительный характер изменения тарифов и оптимизацию НПА </a:t>
                      </a:r>
                      <a:r>
                        <a:rPr lang="ru-RU" sz="1900" b="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(из 80 в 47)</a:t>
                      </a:r>
                    </a:p>
                  </a:txBody>
                  <a:tcPr marL="91458" marR="91458" marT="45685" marB="4568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eaLnBrk="1" hangingPunct="1"/>
                      <a:r>
                        <a:rPr lang="ru-RU" sz="1600" b="1" dirty="0" smtClean="0">
                          <a:solidFill>
                            <a:srgbClr val="960808"/>
                          </a:solidFill>
                          <a:latin typeface="+mn-lt"/>
                        </a:rPr>
                        <a:t>минимизация «человеческого фактора» </a:t>
                      </a:r>
                    </a:p>
                    <a:p>
                      <a:pPr algn="ctr" eaLnBrk="1" hangingPunct="1"/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при принятии решений</a:t>
                      </a:r>
                    </a:p>
                  </a:txBody>
                  <a:tcPr marL="91458" marR="91458" marT="45685" marB="4568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9087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Новые механизмы в сфере водоснабжения </a:t>
                      </a:r>
                      <a:r>
                        <a:rPr lang="ru-RU" sz="1400" b="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(Комплексный план внедрения новых механизмов тарифообразования на воду на 2013-2015 годы)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Разработка Комплексного плана модернизации тепловых сетей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58" marR="91458" marT="45685" marB="4568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eaLnBrk="1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b="1" dirty="0" smtClean="0">
                          <a:solidFill>
                            <a:srgbClr val="960808"/>
                          </a:solidFill>
                          <a:latin typeface="+mn-lt"/>
                        </a:rPr>
                        <a:t>широкомасштабная модернизация 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и реконструкция</a:t>
                      </a:r>
                    </a:p>
                  </a:txBody>
                  <a:tcPr marL="91458" marR="91458" marT="45685" marB="4568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960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Установление тарифов по степени эффективности </a:t>
                      </a:r>
                      <a:r>
                        <a:rPr lang="ru-RU" sz="1400" b="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(чем выше эффективность, тем выше тариф в сравнении с другими СЕМ) 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по методу </a:t>
                      </a:r>
                      <a:r>
                        <a:rPr lang="ru-RU" sz="1800" b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бенчмаркинга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 для РЭК с 2013г.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</a:endParaRPr>
                    </a:p>
                  </a:txBody>
                  <a:tcPr marL="91458" marR="91458" marT="45685" marB="4568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960808"/>
                          </a:solidFill>
                          <a:latin typeface="+mn-lt"/>
                        </a:rPr>
                        <a:t>стремление каждого РЭК к улучшению 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своих показателей</a:t>
                      </a:r>
                      <a:endParaRPr lang="ru-RU" sz="16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+mn-lt"/>
                      </a:endParaRPr>
                    </a:p>
                  </a:txBody>
                  <a:tcPr marL="91458" marR="91458" marT="45685" marB="4568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1209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Разработан законопроект, разрабатывается</a:t>
                      </a:r>
                      <a:r>
                        <a:rPr lang="ru-RU" sz="19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 д</a:t>
                      </a:r>
                      <a:r>
                        <a:rPr lang="ru-RU" sz="1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олгосрочная программа до 2030 года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</a:endParaRPr>
                    </a:p>
                  </a:txBody>
                  <a:tcPr marL="91458" marR="91458" marT="45685" marB="4568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960808"/>
                          </a:solidFill>
                          <a:latin typeface="+mn-lt"/>
                        </a:rPr>
                        <a:t>повышение прозрачности 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тарифообразования, </a:t>
                      </a:r>
                      <a:r>
                        <a:rPr lang="ru-RU" sz="1600" b="1" dirty="0" smtClean="0">
                          <a:solidFill>
                            <a:srgbClr val="960808"/>
                          </a:solidFill>
                          <a:latin typeface="+mn-lt"/>
                        </a:rPr>
                        <a:t>качества </a:t>
                      </a: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услуг,</a:t>
                      </a:r>
                      <a:r>
                        <a:rPr lang="ru-RU" sz="1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960808"/>
                          </a:solidFill>
                          <a:latin typeface="+mn-lt"/>
                          <a:ea typeface="+mn-ea"/>
                          <a:cs typeface="+mn-cs"/>
                        </a:rPr>
                        <a:t>усиление общественного контроля</a:t>
                      </a:r>
                    </a:p>
                  </a:txBody>
                  <a:tcPr marL="91458" marR="91458" marT="45685" marB="4568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42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1066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53"/>
          <p:cNvSpPr>
            <a:spLocks noChangeArrowheads="1"/>
          </p:cNvSpPr>
          <p:nvPr/>
        </p:nvSpPr>
        <p:spPr bwMode="auto">
          <a:xfrm>
            <a:off x="92075" y="-27384"/>
            <a:ext cx="8997950" cy="108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450850" algn="ctr" eaLnBrk="0" hangingPunct="0">
              <a:spcBef>
                <a:spcPts val="200"/>
              </a:spcBef>
              <a:spcAft>
                <a:spcPts val="200"/>
              </a:spcAft>
              <a:defRPr/>
            </a:pPr>
            <a:endParaRPr lang="ru-RU" sz="3200" b="1" cap="all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63055" y="1499195"/>
            <a:ext cx="2887835" cy="1642468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dirty="0"/>
          </a:p>
          <a:p>
            <a:pPr algn="ctr" eaLnBrk="0" hangingPunct="0"/>
            <a:r>
              <a:rPr lang="ru-RU" sz="1600" b="1" dirty="0" smtClean="0">
                <a:solidFill>
                  <a:schemeClr val="tx1"/>
                </a:solidFill>
              </a:rPr>
              <a:t>активное </a:t>
            </a:r>
            <a:r>
              <a:rPr lang="ru-RU" sz="1600" b="1" dirty="0">
                <a:solidFill>
                  <a:schemeClr val="tx1"/>
                </a:solidFill>
              </a:rPr>
              <a:t>участие потребителей в публичных слушаниях, усиление порядка </a:t>
            </a:r>
            <a:r>
              <a:rPr lang="ru-RU" sz="1600" b="1" dirty="0" smtClean="0">
                <a:solidFill>
                  <a:schemeClr val="tx1"/>
                </a:solidFill>
              </a:rPr>
              <a:t> их проведения;</a:t>
            </a:r>
          </a:p>
          <a:p>
            <a:pPr algn="ctr" eaLnBrk="0" hangingPunct="0"/>
            <a:r>
              <a:rPr lang="ru-RU" sz="1600" b="1" dirty="0" smtClean="0">
                <a:solidFill>
                  <a:schemeClr val="tx1"/>
                </a:solidFill>
              </a:rPr>
              <a:t> слушания для доминантов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(электроснабжение)</a:t>
            </a:r>
          </a:p>
          <a:p>
            <a:r>
              <a:rPr lang="ru-RU" sz="1600" dirty="0"/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0489" y="1763713"/>
            <a:ext cx="1961231" cy="137795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1700" b="1" dirty="0">
                <a:solidFill>
                  <a:schemeClr val="tx1"/>
                </a:solidFill>
              </a:rPr>
              <a:t>Формализм публичных мероприятий</a:t>
            </a:r>
          </a:p>
        </p:txBody>
      </p:sp>
      <p:sp>
        <p:nvSpPr>
          <p:cNvPr id="7180" name="Заголовок 1"/>
          <p:cNvSpPr txBox="1">
            <a:spLocks/>
          </p:cNvSpPr>
          <p:nvPr/>
        </p:nvSpPr>
        <p:spPr bwMode="auto">
          <a:xfrm>
            <a:off x="98425" y="1124744"/>
            <a:ext cx="277336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u="sng" dirty="0">
                <a:solidFill>
                  <a:srgbClr val="C00000"/>
                </a:solidFill>
                <a:latin typeface="+mn-lt"/>
              </a:rPr>
              <a:t>Проблемы:</a:t>
            </a:r>
          </a:p>
        </p:txBody>
      </p:sp>
      <p:sp>
        <p:nvSpPr>
          <p:cNvPr id="7188" name="Заголовок 1"/>
          <p:cNvSpPr txBox="1">
            <a:spLocks/>
          </p:cNvSpPr>
          <p:nvPr/>
        </p:nvSpPr>
        <p:spPr bwMode="auto">
          <a:xfrm>
            <a:off x="2824981" y="1124744"/>
            <a:ext cx="22510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u="sng" dirty="0">
                <a:solidFill>
                  <a:srgbClr val="00B050"/>
                </a:solidFill>
                <a:latin typeface="+mn-lt"/>
              </a:rPr>
              <a:t>Решение:</a:t>
            </a: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5868144" y="1499195"/>
            <a:ext cx="205044" cy="2289846"/>
          </a:xfrm>
          <a:prstGeom prst="righ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863056" y="3212976"/>
            <a:ext cx="2887836" cy="576063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/>
              <a:t>  </a:t>
            </a:r>
            <a:r>
              <a:rPr lang="ru-RU" sz="1600" b="1" dirty="0">
                <a:solidFill>
                  <a:schemeClr val="tx1"/>
                </a:solidFill>
              </a:rPr>
              <a:t>доступность населению информации по СЕМ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084169" y="1404722"/>
            <a:ext cx="3005857" cy="238431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lvl="1"/>
            <a:r>
              <a:rPr lang="ru-RU" sz="1400" b="1" dirty="0">
                <a:solidFill>
                  <a:srgbClr val="577F6C"/>
                </a:solidFill>
                <a:ea typeface="+mj-ea"/>
                <a:cs typeface="Arial" pitchFamily="34" charset="0"/>
              </a:rPr>
              <a:t>требования к:</a:t>
            </a:r>
          </a:p>
          <a:p>
            <a:pPr marL="444500" lvl="1" indent="-358775">
              <a:buFont typeface="Arial" pitchFamily="34" charset="0"/>
              <a:buChar char="•"/>
              <a:tabLst>
                <a:tab pos="271463" algn="l"/>
              </a:tabLst>
            </a:pPr>
            <a:r>
              <a:rPr lang="ru-RU" sz="1400" dirty="0">
                <a:solidFill>
                  <a:srgbClr val="577F6C"/>
                </a:solidFill>
                <a:ea typeface="+mj-ea"/>
                <a:cs typeface="Arial" pitchFamily="34" charset="0"/>
              </a:rPr>
              <a:t>выбору СМИ  и места проведения слушаний; </a:t>
            </a:r>
          </a:p>
          <a:p>
            <a:pPr marL="444500" lvl="1" indent="-358775">
              <a:buFont typeface="Arial" pitchFamily="34" charset="0"/>
              <a:buChar char="•"/>
              <a:tabLst>
                <a:tab pos="271463" algn="l"/>
              </a:tabLst>
            </a:pPr>
            <a:r>
              <a:rPr lang="ru-RU" sz="1400" dirty="0">
                <a:solidFill>
                  <a:srgbClr val="577F6C"/>
                </a:solidFill>
                <a:ea typeface="+mj-ea"/>
                <a:cs typeface="Arial" pitchFamily="34" charset="0"/>
              </a:rPr>
              <a:t>выступление с обосновывающими документами;</a:t>
            </a:r>
          </a:p>
          <a:p>
            <a:pPr marL="444500" lvl="1" indent="-358775">
              <a:buFont typeface="Arial" pitchFamily="34" charset="0"/>
              <a:buChar char="•"/>
              <a:tabLst>
                <a:tab pos="271463" algn="l"/>
              </a:tabLst>
            </a:pPr>
            <a:r>
              <a:rPr lang="ru-RU" sz="1400" dirty="0">
                <a:solidFill>
                  <a:srgbClr val="577F6C"/>
                </a:solidFill>
                <a:ea typeface="+mj-ea"/>
                <a:cs typeface="Arial" pitchFamily="34" charset="0"/>
              </a:rPr>
              <a:t>проведению в </a:t>
            </a:r>
            <a:r>
              <a:rPr lang="ru-RU" sz="1400" dirty="0" smtClean="0">
                <a:solidFill>
                  <a:srgbClr val="577F6C"/>
                </a:solidFill>
                <a:ea typeface="+mj-ea"/>
                <a:cs typeface="Arial" pitchFamily="34" charset="0"/>
              </a:rPr>
              <a:t>аудиториях большой вместимости. </a:t>
            </a:r>
            <a:endParaRPr lang="ru-RU" sz="1400" dirty="0">
              <a:solidFill>
                <a:srgbClr val="577F6C"/>
              </a:solidFill>
              <a:ea typeface="+mj-ea"/>
              <a:cs typeface="Arial" pitchFamily="34" charset="0"/>
            </a:endParaRPr>
          </a:p>
          <a:p>
            <a:pPr marL="0" lvl="1">
              <a:tabLst>
                <a:tab pos="271463" algn="l"/>
              </a:tabLst>
            </a:pPr>
            <a:r>
              <a:rPr lang="ru-RU" sz="1400" b="1" dirty="0">
                <a:solidFill>
                  <a:srgbClr val="577F6C"/>
                </a:solidFill>
                <a:ea typeface="+mj-ea"/>
                <a:cs typeface="Arial" pitchFamily="34" charset="0"/>
              </a:rPr>
              <a:t>размещаются на </a:t>
            </a:r>
            <a:r>
              <a:rPr lang="ru-RU" sz="1400" b="1" dirty="0" smtClean="0">
                <a:solidFill>
                  <a:srgbClr val="577F6C"/>
                </a:solidFill>
                <a:ea typeface="+mj-ea"/>
                <a:cs typeface="Arial" pitchFamily="34" charset="0"/>
              </a:rPr>
              <a:t>веб-сайте СЕМ:</a:t>
            </a:r>
            <a:endParaRPr lang="ru-RU" sz="1400" b="1" dirty="0">
              <a:solidFill>
                <a:srgbClr val="577F6C"/>
              </a:solidFill>
              <a:ea typeface="+mj-ea"/>
              <a:cs typeface="Arial" pitchFamily="34" charset="0"/>
            </a:endParaRPr>
          </a:p>
          <a:p>
            <a:pPr marL="444500" lvl="1" indent="-358775">
              <a:buFont typeface="Arial" pitchFamily="34" charset="0"/>
              <a:buChar char="•"/>
              <a:tabLst>
                <a:tab pos="271463" algn="l"/>
                <a:tab pos="444500" algn="l"/>
              </a:tabLst>
            </a:pPr>
            <a:r>
              <a:rPr lang="ru-RU" sz="1400" dirty="0" err="1">
                <a:solidFill>
                  <a:srgbClr val="577F6C"/>
                </a:solidFill>
                <a:ea typeface="+mj-ea"/>
                <a:cs typeface="Arial" pitchFamily="34" charset="0"/>
              </a:rPr>
              <a:t>инвестпрограммы</a:t>
            </a:r>
            <a:r>
              <a:rPr lang="ru-RU" sz="1400" dirty="0">
                <a:solidFill>
                  <a:srgbClr val="577F6C"/>
                </a:solidFill>
                <a:ea typeface="+mj-ea"/>
                <a:cs typeface="Arial" pitchFamily="34" charset="0"/>
              </a:rPr>
              <a:t> СЕМ, </a:t>
            </a:r>
          </a:p>
          <a:p>
            <a:pPr marL="444500" lvl="1" indent="-358775">
              <a:buFont typeface="Arial" pitchFamily="34" charset="0"/>
              <a:buChar char="•"/>
              <a:tabLst>
                <a:tab pos="271463" algn="l"/>
                <a:tab pos="444500" algn="l"/>
              </a:tabLst>
            </a:pPr>
            <a:r>
              <a:rPr lang="ru-RU" sz="1400" dirty="0">
                <a:solidFill>
                  <a:srgbClr val="577F6C"/>
                </a:solidFill>
                <a:ea typeface="+mj-ea"/>
                <a:cs typeface="Arial" pitchFamily="34" charset="0"/>
              </a:rPr>
              <a:t>материалы по СЕМ, понятные потребителю 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0489" y="4210110"/>
            <a:ext cx="1961230" cy="2387241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1700" b="1" dirty="0">
                <a:solidFill>
                  <a:schemeClr val="tx1"/>
                </a:solidFill>
              </a:rPr>
              <a:t>Закрытость </a:t>
            </a:r>
            <a:r>
              <a:rPr lang="ru-RU" sz="1700" b="1" dirty="0" smtClean="0">
                <a:solidFill>
                  <a:schemeClr val="tx1"/>
                </a:solidFill>
              </a:rPr>
              <a:t>монополистов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195736" y="2183249"/>
            <a:ext cx="648072" cy="576064"/>
          </a:xfrm>
          <a:prstGeom prst="rightArrow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2195736" y="4365104"/>
            <a:ext cx="648072" cy="576064"/>
          </a:xfrm>
          <a:prstGeom prst="rightArrow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2195736" y="5805264"/>
            <a:ext cx="648072" cy="576064"/>
          </a:xfrm>
          <a:prstGeom prst="rightArrow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871786" y="5445224"/>
            <a:ext cx="2879105" cy="1239838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1400" b="1" dirty="0" smtClean="0">
                <a:solidFill>
                  <a:schemeClr val="tx1"/>
                </a:solidFill>
              </a:rPr>
              <a:t>дополнительные обязанности монополистов обеспечить для </a:t>
            </a:r>
            <a:r>
              <a:rPr lang="ru-RU" sz="1400" b="1" dirty="0">
                <a:solidFill>
                  <a:schemeClr val="tx1"/>
                </a:solidFill>
              </a:rPr>
              <a:t>потребителей</a:t>
            </a:r>
          </a:p>
          <a:p>
            <a:pPr algn="ctr" eaLnBrk="0" hangingPunct="0"/>
            <a:r>
              <a:rPr lang="ru-RU" sz="1400" b="1" dirty="0" smtClean="0">
                <a:solidFill>
                  <a:schemeClr val="tx1"/>
                </a:solidFill>
              </a:rPr>
              <a:t> свободный доступ к информации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73188" y="5661248"/>
            <a:ext cx="2963308" cy="10801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 eaLnBrk="0" hangingPunct="0">
              <a:buFont typeface="Arial" pitchFamily="34" charset="0"/>
              <a:buChar char="•"/>
            </a:pPr>
            <a:r>
              <a:rPr lang="ru-RU" sz="1200" dirty="0">
                <a:solidFill>
                  <a:srgbClr val="577F6C"/>
                </a:solidFill>
                <a:ea typeface="+mj-ea"/>
                <a:cs typeface="Arial" pitchFamily="34" charset="0"/>
              </a:rPr>
              <a:t>е</a:t>
            </a:r>
            <a:r>
              <a:rPr lang="ru-RU" sz="1200" dirty="0" smtClean="0">
                <a:solidFill>
                  <a:srgbClr val="577F6C"/>
                </a:solidFill>
                <a:ea typeface="+mj-ea"/>
                <a:cs typeface="Arial" pitchFamily="34" charset="0"/>
              </a:rPr>
              <a:t>жеквартальное размещение на веб-сайте информации </a:t>
            </a:r>
            <a:r>
              <a:rPr lang="ru-RU" sz="1200" dirty="0">
                <a:solidFill>
                  <a:srgbClr val="577F6C"/>
                </a:solidFill>
                <a:ea typeface="+mj-ea"/>
                <a:cs typeface="Arial" pitchFamily="34" charset="0"/>
              </a:rPr>
              <a:t>о загруженности сетей и оборудования, наличии мощностей и </a:t>
            </a:r>
            <a:r>
              <a:rPr lang="ru-RU" sz="1200" dirty="0" smtClean="0">
                <a:solidFill>
                  <a:srgbClr val="577F6C"/>
                </a:solidFill>
                <a:ea typeface="+mj-ea"/>
                <a:cs typeface="Arial" pitchFamily="34" charset="0"/>
              </a:rPr>
              <a:t>пропускной способности сетей</a:t>
            </a:r>
          </a:p>
          <a:p>
            <a:pPr marL="285750" indent="-285750" algn="just" eaLnBrk="0" hangingPunct="0"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577F6C"/>
                </a:solidFill>
                <a:ea typeface="+mj-ea"/>
                <a:cs typeface="Arial" pitchFamily="34" charset="0"/>
              </a:rPr>
              <a:t>размещение предоставляемой финансовой и иной отчетности и информации на веб-сайте АРЕМ </a:t>
            </a:r>
            <a:endParaRPr lang="ru-RU" sz="1200" dirty="0">
              <a:solidFill>
                <a:srgbClr val="577F6C"/>
              </a:solidFill>
              <a:ea typeface="+mj-ea"/>
              <a:cs typeface="Arial" pitchFamily="34" charset="0"/>
            </a:endParaRPr>
          </a:p>
          <a:p>
            <a:pPr marL="371475" lvl="1" indent="-285750">
              <a:buFont typeface="Arial" pitchFamily="34" charset="0"/>
              <a:buChar char="•"/>
              <a:tabLst>
                <a:tab pos="271463" algn="l"/>
              </a:tabLst>
              <a:defRPr/>
            </a:pPr>
            <a:endParaRPr lang="ru-RU" sz="1400" dirty="0">
              <a:solidFill>
                <a:srgbClr val="577F6C"/>
              </a:solidFill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38128" y="-12385"/>
            <a:ext cx="8496944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Законопроект </a:t>
            </a:r>
            <a:endParaRPr lang="ru-RU" sz="3200" b="1" cap="all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j-ea"/>
              <a:cs typeface="+mj-cs"/>
            </a:endParaRPr>
          </a:p>
          <a:p>
            <a:pPr algn="ctr" eaLnBrk="0" hangingPunct="0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«</a:t>
            </a:r>
            <a:r>
              <a:rPr lang="ru-RU" sz="1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О внесении изменений и дополнений в  некоторые законодательные акты РК по вопросам естественных монополий и регулируемых рынках»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71787" y="4005064"/>
            <a:ext cx="2879103" cy="864096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1400" b="1" dirty="0">
                <a:solidFill>
                  <a:schemeClr val="tx1"/>
                </a:solidFill>
              </a:rPr>
              <a:t>разработка единого перечня товаров, работ, </a:t>
            </a:r>
            <a:r>
              <a:rPr lang="ru-RU" sz="1400" b="1" dirty="0" smtClean="0">
                <a:solidFill>
                  <a:schemeClr val="tx1"/>
                </a:solidFill>
              </a:rPr>
              <a:t>услуг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56175" y="3789040"/>
            <a:ext cx="2778897" cy="1440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lvl="1" indent="-285750" algn="just" eaLnBrk="0" hangingPunct="0">
              <a:buFont typeface="Arial" pitchFamily="34" charset="0"/>
              <a:buChar char="•"/>
              <a:tabLst>
                <a:tab pos="271463" algn="l"/>
              </a:tabLst>
            </a:pPr>
            <a:r>
              <a:rPr lang="ru-RU" sz="1200" dirty="0">
                <a:solidFill>
                  <a:srgbClr val="577F6C"/>
                </a:solidFill>
                <a:ea typeface="+mj-ea"/>
                <a:cs typeface="Arial" pitchFamily="34" charset="0"/>
              </a:rPr>
              <a:t>обоснованные цены учитываются при утверждении  </a:t>
            </a:r>
            <a:r>
              <a:rPr lang="ru-RU" sz="1200" dirty="0" err="1">
                <a:solidFill>
                  <a:srgbClr val="577F6C"/>
                </a:solidFill>
                <a:ea typeface="+mj-ea"/>
                <a:cs typeface="Arial" pitchFamily="34" charset="0"/>
              </a:rPr>
              <a:t>инвестпрограмм</a:t>
            </a:r>
            <a:r>
              <a:rPr lang="ru-RU" sz="1200" dirty="0">
                <a:solidFill>
                  <a:srgbClr val="577F6C"/>
                </a:solidFill>
                <a:ea typeface="+mj-ea"/>
                <a:cs typeface="Arial" pitchFamily="34" charset="0"/>
              </a:rPr>
              <a:t> и тарифов СЕМ, </a:t>
            </a:r>
          </a:p>
          <a:p>
            <a:pPr marL="285750" lvl="1" indent="-285750" algn="just" eaLnBrk="0" hangingPunct="0">
              <a:buFont typeface="Arial" pitchFamily="34" charset="0"/>
              <a:buChar char="•"/>
              <a:tabLst>
                <a:tab pos="271463" algn="l"/>
              </a:tabLst>
            </a:pPr>
            <a:r>
              <a:rPr lang="ru-RU" sz="1200" dirty="0">
                <a:solidFill>
                  <a:srgbClr val="577F6C"/>
                </a:solidFill>
                <a:ea typeface="+mj-ea"/>
                <a:cs typeface="Arial" pitchFamily="34" charset="0"/>
              </a:rPr>
              <a:t>размещается на веб-сайте Агентства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863054" y="5013176"/>
            <a:ext cx="6173441" cy="287760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1600" b="1" dirty="0" smtClean="0">
                <a:solidFill>
                  <a:schemeClr val="tx1"/>
                </a:solidFill>
              </a:rPr>
              <a:t>запрет </a:t>
            </a:r>
            <a:r>
              <a:rPr lang="ru-RU" sz="1600" b="1" dirty="0">
                <a:solidFill>
                  <a:schemeClr val="tx1"/>
                </a:solidFill>
              </a:rPr>
              <a:t>на взимание предоплаты</a:t>
            </a:r>
          </a:p>
        </p:txBody>
      </p:sp>
    </p:spTree>
    <p:extLst>
      <p:ext uri="{BB962C8B-B14F-4D97-AF65-F5344CB8AC3E}">
        <p14:creationId xmlns:p14="http://schemas.microsoft.com/office/powerpoint/2010/main" val="4051631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109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-22225" y="6453188"/>
            <a:ext cx="9144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ru-RU" sz="1400" b="1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7" name="Rectangle 253"/>
          <p:cNvSpPr>
            <a:spLocks noChangeArrowheads="1"/>
          </p:cNvSpPr>
          <p:nvPr/>
        </p:nvSpPr>
        <p:spPr bwMode="auto">
          <a:xfrm>
            <a:off x="413792" y="117477"/>
            <a:ext cx="867623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450850">
              <a:spcAft>
                <a:spcPts val="1200"/>
              </a:spcAft>
              <a:defRPr/>
            </a:pPr>
            <a:r>
              <a:rPr lang="ru-RU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Основные задачи на 2014 год</a:t>
            </a:r>
          </a:p>
        </p:txBody>
      </p:sp>
      <p:sp>
        <p:nvSpPr>
          <p:cNvPr id="15365" name="Прямоугольник 1"/>
          <p:cNvSpPr>
            <a:spLocks noChangeArrowheads="1"/>
          </p:cNvSpPr>
          <p:nvPr/>
        </p:nvSpPr>
        <p:spPr bwMode="auto">
          <a:xfrm>
            <a:off x="413792" y="1397089"/>
            <a:ext cx="842493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defRPr/>
            </a:pPr>
            <a:r>
              <a:rPr lang="ru-RU" sz="1800" b="1" dirty="0">
                <a:solidFill>
                  <a:srgbClr val="3D572B"/>
                </a:solidFill>
                <a:latin typeface="+mn-lt"/>
              </a:rPr>
              <a:t>обеспечение интересов </a:t>
            </a:r>
            <a:r>
              <a:rPr lang="ru-RU" sz="1800" b="1" dirty="0" smtClean="0">
                <a:solidFill>
                  <a:srgbClr val="3D572B"/>
                </a:solidFill>
                <a:latin typeface="+mn-lt"/>
              </a:rPr>
              <a:t>потребителей, </a:t>
            </a:r>
            <a:r>
              <a:rPr lang="ru-RU" sz="1800" b="1" dirty="0">
                <a:solidFill>
                  <a:srgbClr val="3D572B"/>
                </a:solidFill>
                <a:latin typeface="+mn-lt"/>
              </a:rPr>
              <a:t>прозрачность </a:t>
            </a:r>
            <a:r>
              <a:rPr lang="ru-RU" sz="1800" b="1" dirty="0" err="1" smtClean="0">
                <a:solidFill>
                  <a:srgbClr val="3D572B"/>
                </a:solidFill>
                <a:latin typeface="+mn-lt"/>
              </a:rPr>
              <a:t>тарифообразования</a:t>
            </a:r>
            <a:r>
              <a:rPr lang="ru-RU" sz="1800" b="1" dirty="0" smtClean="0">
                <a:solidFill>
                  <a:srgbClr val="3D572B"/>
                </a:solidFill>
                <a:latin typeface="+mn-lt"/>
              </a:rPr>
              <a:t> и </a:t>
            </a:r>
            <a:r>
              <a:rPr lang="ru-RU" sz="1800" b="1" dirty="0">
                <a:solidFill>
                  <a:srgbClr val="3D572B"/>
                </a:solidFill>
                <a:latin typeface="+mn-lt"/>
              </a:rPr>
              <a:t>благоприятные условия для развития малого и среднего бизнеса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ru-RU" sz="1800" b="1" dirty="0" smtClean="0">
              <a:solidFill>
                <a:srgbClr val="3D572B"/>
              </a:solidFill>
              <a:latin typeface="+mn-lt"/>
            </a:endParaRPr>
          </a:p>
          <a:p>
            <a:pPr algn="just">
              <a:spcBef>
                <a:spcPct val="0"/>
              </a:spcBef>
              <a:defRPr/>
            </a:pPr>
            <a:r>
              <a:rPr lang="ru-RU" sz="1800" b="1" dirty="0">
                <a:solidFill>
                  <a:srgbClr val="3D572B"/>
                </a:solidFill>
                <a:latin typeface="+mn-lt"/>
              </a:rPr>
              <a:t>усиление роли общественности в тарифном процессе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ru-RU" sz="1800" b="1" dirty="0" smtClean="0">
              <a:solidFill>
                <a:srgbClr val="3D572B"/>
              </a:solidFill>
              <a:latin typeface="+mn-lt"/>
            </a:endParaRPr>
          </a:p>
          <a:p>
            <a:pPr algn="just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rgbClr val="3D572B"/>
                </a:solidFill>
                <a:latin typeface="+mn-lt"/>
              </a:rPr>
              <a:t>усиление </a:t>
            </a:r>
            <a:r>
              <a:rPr lang="ru-RU" sz="1800" b="1" dirty="0">
                <a:solidFill>
                  <a:srgbClr val="3D572B"/>
                </a:solidFill>
                <a:latin typeface="+mn-lt"/>
              </a:rPr>
              <a:t>контроля за исполнением инвестиционных программ субъектов естественных </a:t>
            </a:r>
            <a:r>
              <a:rPr lang="ru-RU" sz="1800" b="1" dirty="0" smtClean="0">
                <a:solidFill>
                  <a:srgbClr val="3D572B"/>
                </a:solidFill>
                <a:latin typeface="+mn-lt"/>
              </a:rPr>
              <a:t>монополий</a:t>
            </a:r>
          </a:p>
          <a:p>
            <a:pPr algn="just">
              <a:spcBef>
                <a:spcPct val="0"/>
              </a:spcBef>
              <a:defRPr/>
            </a:pPr>
            <a:endParaRPr lang="ru-RU" sz="1800" b="1" dirty="0">
              <a:solidFill>
                <a:srgbClr val="3D572B"/>
              </a:solidFill>
              <a:latin typeface="+mn-lt"/>
            </a:endParaRPr>
          </a:p>
          <a:p>
            <a:pPr algn="just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rgbClr val="3D572B"/>
                </a:solidFill>
                <a:latin typeface="+mn-lt"/>
              </a:rPr>
              <a:t>обеспечение </a:t>
            </a:r>
            <a:r>
              <a:rPr lang="ru-RU" sz="1800" b="1" dirty="0">
                <a:solidFill>
                  <a:srgbClr val="3D572B"/>
                </a:solidFill>
                <a:latin typeface="+mn-lt"/>
              </a:rPr>
              <a:t>снижения уровня </a:t>
            </a:r>
            <a:r>
              <a:rPr lang="ru-RU" sz="1800" b="1" dirty="0" smtClean="0">
                <a:solidFill>
                  <a:srgbClr val="3D572B"/>
                </a:solidFill>
                <a:latin typeface="+mn-lt"/>
              </a:rPr>
              <a:t>потерь и износа сетей</a:t>
            </a:r>
            <a:endParaRPr lang="ru-RU" sz="1800" b="1" dirty="0">
              <a:solidFill>
                <a:srgbClr val="3D572B"/>
              </a:solidFill>
              <a:latin typeface="+mn-lt"/>
            </a:endParaRPr>
          </a:p>
          <a:p>
            <a:pPr algn="just">
              <a:spcBef>
                <a:spcPct val="0"/>
              </a:spcBef>
              <a:defRPr/>
            </a:pPr>
            <a:endParaRPr lang="ru-RU" sz="1800" b="1" dirty="0">
              <a:solidFill>
                <a:srgbClr val="3D572B"/>
              </a:solidFill>
              <a:latin typeface="+mn-lt"/>
            </a:endParaRPr>
          </a:p>
          <a:p>
            <a:pPr algn="just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rgbClr val="3D572B"/>
                </a:solidFill>
                <a:latin typeface="+mn-lt"/>
              </a:rPr>
              <a:t>дальнейшее </a:t>
            </a:r>
            <a:r>
              <a:rPr lang="ru-RU" sz="1800" b="1" dirty="0">
                <a:solidFill>
                  <a:srgbClr val="3D572B"/>
                </a:solidFill>
                <a:latin typeface="+mn-lt"/>
              </a:rPr>
              <a:t>продвижение </a:t>
            </a:r>
            <a:r>
              <a:rPr lang="ru-RU" sz="1800" b="1" dirty="0" smtClean="0">
                <a:solidFill>
                  <a:srgbClr val="3D572B"/>
                </a:solidFill>
                <a:latin typeface="+mn-lt"/>
              </a:rPr>
              <a:t>законопроекта </a:t>
            </a:r>
            <a:r>
              <a:rPr lang="ru-RU" sz="1800" b="1" dirty="0">
                <a:solidFill>
                  <a:srgbClr val="3D572B"/>
                </a:solidFill>
                <a:latin typeface="+mn-lt"/>
              </a:rPr>
              <a:t>«О внесении изменений и дополнений в  некоторые законодательные акты РК по вопросам естественных монополий и регулируемых рынках»</a:t>
            </a:r>
          </a:p>
          <a:p>
            <a:pPr algn="just">
              <a:spcBef>
                <a:spcPct val="0"/>
              </a:spcBef>
              <a:defRPr/>
            </a:pPr>
            <a:endParaRPr lang="ru-RU" sz="1800" b="1" dirty="0" smtClean="0">
              <a:solidFill>
                <a:srgbClr val="3D572B"/>
              </a:solidFill>
              <a:latin typeface="+mn-lt"/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sz="1800" b="1" dirty="0" smtClean="0">
              <a:solidFill>
                <a:srgbClr val="3D572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7245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3793" y="2564904"/>
            <a:ext cx="8572500" cy="863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A8C4B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85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10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704855" cy="404664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Объекты регулирования АРЕМ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11509" y="1052736"/>
            <a:ext cx="91670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latin typeface="Franklin Gothic Medium" pitchFamily="34" charset="0"/>
              </a:rPr>
              <a:t>Регулирование и контроль за деятельностью СЕМ, регулирование цен на товары субъектов-доминантов на определенных рынках 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816074156"/>
              </p:ext>
            </p:extLst>
          </p:nvPr>
        </p:nvGraphicFramePr>
        <p:xfrm>
          <a:off x="611560" y="1853535"/>
          <a:ext cx="8064896" cy="5004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962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10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919089" y="179931"/>
            <a:ext cx="7305824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30000"/>
              </a:spcBef>
              <a:spcAft>
                <a:spcPct val="30000"/>
              </a:spcAft>
              <a:defRPr/>
            </a:pPr>
            <a:r>
              <a:rPr lang="ru-RU" altLang="zh-CN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  <a:ea typeface="+mj-ea"/>
                <a:cs typeface="+mj-cs"/>
              </a:rPr>
              <a:t>Основные направления работы</a:t>
            </a:r>
            <a:endParaRPr lang="ru-RU" sz="3200" b="1" cap="all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Medium" pitchFamily="34" charset="0"/>
              <a:ea typeface="+mj-ea"/>
              <a:cs typeface="+mj-cs"/>
            </a:endParaRPr>
          </a:p>
        </p:txBody>
      </p:sp>
      <p:sp>
        <p:nvSpPr>
          <p:cNvPr id="9219" name="Text Box 14"/>
          <p:cNvSpPr txBox="1">
            <a:spLocks noChangeArrowheads="1"/>
          </p:cNvSpPr>
          <p:nvPr/>
        </p:nvSpPr>
        <p:spPr bwMode="auto">
          <a:xfrm>
            <a:off x="4906006" y="3429001"/>
            <a:ext cx="5354626" cy="902811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600" dirty="0" smtClean="0"/>
              <a:t> </a:t>
            </a:r>
            <a:r>
              <a:rPr lang="ru-RU" sz="1500" b="1" dirty="0" smtClean="0">
                <a:solidFill>
                  <a:srgbClr val="3D572B"/>
                </a:solidFill>
                <a:cs typeface="Arial" pitchFamily="34" charset="0"/>
              </a:rPr>
              <a:t>применение </a:t>
            </a:r>
            <a:r>
              <a:rPr lang="ru-RU" sz="1500" b="1" dirty="0">
                <a:solidFill>
                  <a:srgbClr val="3D572B"/>
                </a:solidFill>
                <a:cs typeface="Arial" pitchFamily="34" charset="0"/>
              </a:rPr>
              <a:t>новых </a:t>
            </a:r>
            <a:r>
              <a:rPr lang="ru-RU" sz="1500" b="1" dirty="0" smtClean="0">
                <a:solidFill>
                  <a:srgbClr val="3D572B"/>
                </a:solidFill>
                <a:cs typeface="Arial" pitchFamily="34" charset="0"/>
              </a:rPr>
              <a:t>методов</a:t>
            </a:r>
          </a:p>
          <a:p>
            <a:pPr algn="just" eaLnBrk="0" hangingPunct="0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500" b="1" dirty="0" smtClean="0">
                <a:solidFill>
                  <a:srgbClr val="3D572B"/>
                </a:solidFill>
                <a:cs typeface="Arial" pitchFamily="34" charset="0"/>
              </a:rPr>
              <a:t> </a:t>
            </a:r>
            <a:r>
              <a:rPr lang="ru-RU" sz="1500" b="1" dirty="0">
                <a:solidFill>
                  <a:srgbClr val="3D572B"/>
                </a:solidFill>
                <a:cs typeface="Arial" pitchFamily="34" charset="0"/>
              </a:rPr>
              <a:t>реализация инвестиционных программ</a:t>
            </a:r>
          </a:p>
          <a:p>
            <a:pPr algn="just" eaLnBrk="0" hangingPunct="0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500" b="1" dirty="0">
                <a:solidFill>
                  <a:srgbClr val="3D572B"/>
                </a:solidFill>
                <a:cs typeface="Arial" pitchFamily="34" charset="0"/>
              </a:rPr>
              <a:t> контроль за исполнением </a:t>
            </a:r>
            <a:r>
              <a:rPr lang="ru-RU" sz="1500" b="1" dirty="0" err="1">
                <a:solidFill>
                  <a:srgbClr val="3D572B"/>
                </a:solidFill>
                <a:cs typeface="Arial" pitchFamily="34" charset="0"/>
              </a:rPr>
              <a:t>инвестобязательств</a:t>
            </a:r>
            <a:r>
              <a:rPr lang="ru-RU" sz="1500" b="1" dirty="0">
                <a:solidFill>
                  <a:srgbClr val="3D572B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4921659" y="4485794"/>
            <a:ext cx="5122949" cy="88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sz="1500" dirty="0">
                <a:solidFill>
                  <a:srgbClr val="3D572B"/>
                </a:solidFill>
                <a:latin typeface="+mn-lt"/>
              </a:rPr>
              <a:t> и</a:t>
            </a:r>
            <a:r>
              <a:rPr lang="ru-RU" sz="1500" dirty="0" smtClean="0">
                <a:solidFill>
                  <a:srgbClr val="3D572B"/>
                </a:solidFill>
                <a:latin typeface="+mn-lt"/>
              </a:rPr>
              <a:t>нформированность</a:t>
            </a:r>
            <a:endParaRPr lang="ru-RU" sz="1500" dirty="0">
              <a:solidFill>
                <a:srgbClr val="3D572B"/>
              </a:solidFill>
              <a:latin typeface="+mn-lt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sz="1500" dirty="0">
                <a:solidFill>
                  <a:srgbClr val="3D572B"/>
                </a:solidFill>
                <a:latin typeface="+mn-lt"/>
              </a:rPr>
              <a:t> прозрачность принимаемых </a:t>
            </a:r>
            <a:r>
              <a:rPr lang="ru-RU" sz="1500" dirty="0" smtClean="0">
                <a:solidFill>
                  <a:srgbClr val="3D572B"/>
                </a:solidFill>
                <a:latin typeface="+mn-lt"/>
              </a:rPr>
              <a:t>решений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ru-RU" sz="1500" dirty="0">
                <a:solidFill>
                  <a:srgbClr val="3D572B"/>
                </a:solidFill>
                <a:latin typeface="+mn-lt"/>
              </a:rPr>
              <a:t> </a:t>
            </a:r>
            <a:r>
              <a:rPr lang="ru-RU" sz="1500" dirty="0" smtClean="0">
                <a:solidFill>
                  <a:srgbClr val="3D572B"/>
                </a:solidFill>
                <a:latin typeface="+mn-lt"/>
              </a:rPr>
              <a:t>контроль </a:t>
            </a:r>
            <a:r>
              <a:rPr lang="ru-RU" sz="1500" dirty="0">
                <a:solidFill>
                  <a:srgbClr val="3D572B"/>
                </a:solidFill>
                <a:latin typeface="+mn-lt"/>
              </a:rPr>
              <a:t>и принятие мер </a:t>
            </a:r>
            <a:r>
              <a:rPr lang="ru-RU" sz="1500" dirty="0" smtClean="0">
                <a:solidFill>
                  <a:srgbClr val="3D572B"/>
                </a:solidFill>
                <a:latin typeface="+mn-lt"/>
              </a:rPr>
              <a:t>реагирования</a:t>
            </a:r>
          </a:p>
        </p:txBody>
      </p:sp>
      <p:sp>
        <p:nvSpPr>
          <p:cNvPr id="9221" name="Text Box 12"/>
          <p:cNvSpPr txBox="1">
            <a:spLocks noChangeArrowheads="1"/>
          </p:cNvSpPr>
          <p:nvPr/>
        </p:nvSpPr>
        <p:spPr bwMode="auto">
          <a:xfrm>
            <a:off x="266780" y="1115444"/>
            <a:ext cx="3028951" cy="1089420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defRPr sz="1600" b="0"/>
            </a:lvl1pPr>
          </a:lstStyle>
          <a:p>
            <a:r>
              <a:rPr lang="ru-RU" b="1" dirty="0" smtClean="0">
                <a:solidFill>
                  <a:schemeClr val="tx1"/>
                </a:solidFill>
              </a:rPr>
              <a:t>Обеспечение интересов потребителей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1271610" y="3501008"/>
            <a:ext cx="2220270" cy="998992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defRPr sz="1600" b="0"/>
            </a:lvl1pPr>
          </a:lstStyle>
          <a:p>
            <a:r>
              <a:rPr lang="ru-RU" b="1" dirty="0" smtClean="0">
                <a:solidFill>
                  <a:schemeClr val="tx1"/>
                </a:solidFill>
              </a:rPr>
              <a:t>Модернизация регулируемого сектора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223" name="Text Box 28"/>
          <p:cNvSpPr txBox="1">
            <a:spLocks noChangeArrowheads="1"/>
          </p:cNvSpPr>
          <p:nvPr/>
        </p:nvSpPr>
        <p:spPr bwMode="auto">
          <a:xfrm>
            <a:off x="1259632" y="2420888"/>
            <a:ext cx="2232248" cy="887422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defRPr sz="1600" b="0"/>
            </a:lvl1pPr>
          </a:lstStyle>
          <a:p>
            <a:r>
              <a:rPr lang="ru-RU" b="1" dirty="0" smtClean="0">
                <a:solidFill>
                  <a:schemeClr val="tx1"/>
                </a:solidFill>
              </a:rPr>
              <a:t>Энергосбережение и </a:t>
            </a:r>
            <a:r>
              <a:rPr lang="ru-RU" b="1" dirty="0" err="1" smtClean="0">
                <a:solidFill>
                  <a:schemeClr val="tx1"/>
                </a:solidFill>
              </a:rPr>
              <a:t>энергоэффективность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265584" y="5626894"/>
            <a:ext cx="3028950" cy="1114474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defRPr sz="1600" b="0"/>
            </a:lvl1pPr>
          </a:lstStyle>
          <a:p>
            <a:endParaRPr lang="ru-RU" dirty="0"/>
          </a:p>
          <a:p>
            <a:r>
              <a:rPr lang="ru-RU" b="1" dirty="0" smtClean="0">
                <a:solidFill>
                  <a:schemeClr val="tx1"/>
                </a:solidFill>
              </a:rPr>
              <a:t>Совершенствование тарифной политики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3851920" y="4725144"/>
            <a:ext cx="648072" cy="576064"/>
          </a:xfrm>
          <a:prstGeom prst="rightArrow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851920" y="2492896"/>
            <a:ext cx="648072" cy="576064"/>
          </a:xfrm>
          <a:prstGeom prst="rightArrow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789508" y="3645024"/>
            <a:ext cx="648072" cy="576064"/>
          </a:xfrm>
          <a:prstGeom prst="rightArrow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4375397" y="5580528"/>
            <a:ext cx="617326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600" dirty="0">
                <a:ln>
                  <a:solidFill>
                    <a:srgbClr val="003300"/>
                  </a:solidFill>
                </a:ln>
                <a:latin typeface="+mn-lt"/>
                <a:cs typeface="+mn-cs"/>
              </a:rPr>
              <a:t>снижение барьеров для МСБ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600" dirty="0">
                <a:ln>
                  <a:solidFill>
                    <a:srgbClr val="003300"/>
                  </a:solidFill>
                </a:ln>
                <a:latin typeface="+mn-lt"/>
                <a:cs typeface="+mn-cs"/>
              </a:rPr>
              <a:t>повышение прозрачности </a:t>
            </a:r>
            <a:r>
              <a:rPr lang="ru-RU" sz="1600" dirty="0" err="1">
                <a:ln>
                  <a:solidFill>
                    <a:srgbClr val="003300"/>
                  </a:solidFill>
                </a:ln>
                <a:latin typeface="+mn-lt"/>
                <a:cs typeface="+mn-cs"/>
              </a:rPr>
              <a:t>тарифообразования</a:t>
            </a:r>
            <a:endParaRPr lang="ru-RU" sz="1600" dirty="0">
              <a:ln>
                <a:solidFill>
                  <a:srgbClr val="003300"/>
                </a:solidFill>
              </a:ln>
              <a:latin typeface="+mn-lt"/>
              <a:cs typeface="+mn-cs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600" dirty="0">
                <a:ln>
                  <a:solidFill>
                    <a:srgbClr val="003300"/>
                  </a:solidFill>
                </a:ln>
                <a:latin typeface="+mn-lt"/>
                <a:cs typeface="+mn-cs"/>
              </a:rPr>
              <a:t>повышение качества регулируемых услуг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600" dirty="0">
                <a:ln>
                  <a:solidFill>
                    <a:srgbClr val="003300"/>
                  </a:solidFill>
                </a:ln>
                <a:latin typeface="+mn-lt"/>
                <a:cs typeface="+mn-cs"/>
              </a:rPr>
              <a:t>усиление контроля за монополистами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1259632" y="4653136"/>
            <a:ext cx="2232248" cy="72008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defRPr sz="1600" b="1">
                <a:solidFill>
                  <a:schemeClr val="tx1"/>
                </a:solidFill>
              </a:defRPr>
            </a:lvl1pPr>
          </a:lstStyle>
          <a:p>
            <a:endParaRPr lang="ru-RU" dirty="0"/>
          </a:p>
          <a:p>
            <a:r>
              <a:rPr lang="ru-RU" dirty="0"/>
              <a:t>Усиление роли общественности 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7544" y="2210769"/>
            <a:ext cx="0" cy="2730401"/>
          </a:xfrm>
          <a:prstGeom prst="line">
            <a:avLst/>
          </a:prstGeom>
          <a:ln w="25400">
            <a:solidFill>
              <a:srgbClr val="577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7544" y="2913281"/>
            <a:ext cx="792088" cy="0"/>
          </a:xfrm>
          <a:prstGeom prst="line">
            <a:avLst/>
          </a:prstGeom>
          <a:ln w="25400">
            <a:solidFill>
              <a:srgbClr val="577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4005064"/>
            <a:ext cx="792088" cy="0"/>
          </a:xfrm>
          <a:prstGeom prst="line">
            <a:avLst/>
          </a:prstGeom>
          <a:ln w="25400">
            <a:solidFill>
              <a:srgbClr val="577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7544" y="4941168"/>
            <a:ext cx="792088" cy="0"/>
          </a:xfrm>
          <a:prstGeom prst="line">
            <a:avLst/>
          </a:prstGeom>
          <a:ln w="25400">
            <a:solidFill>
              <a:srgbClr val="577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951461" y="2276872"/>
            <a:ext cx="5237163" cy="88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500" dirty="0" smtClean="0">
                <a:solidFill>
                  <a:srgbClr val="3D572B"/>
                </a:solidFill>
                <a:latin typeface="+mn-lt"/>
              </a:rPr>
              <a:t>дифференциация </a:t>
            </a:r>
            <a:r>
              <a:rPr lang="ru-RU" sz="1500" dirty="0">
                <a:solidFill>
                  <a:srgbClr val="3D572B"/>
                </a:solidFill>
                <a:latin typeface="+mn-lt"/>
              </a:rPr>
              <a:t>тарифов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500" dirty="0" smtClean="0">
                <a:solidFill>
                  <a:srgbClr val="3D572B"/>
                </a:solidFill>
                <a:latin typeface="+mn-lt"/>
              </a:rPr>
              <a:t>снижение потерь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500" dirty="0" smtClean="0">
                <a:solidFill>
                  <a:srgbClr val="3D572B"/>
                </a:solidFill>
                <a:latin typeface="+mn-lt"/>
              </a:rPr>
              <a:t>ресурсосбережение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4375397" y="1332059"/>
            <a:ext cx="5237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600" dirty="0">
                <a:ln>
                  <a:solidFill>
                    <a:srgbClr val="003300"/>
                  </a:solidFill>
                </a:ln>
                <a:latin typeface="+mn-lt"/>
                <a:cs typeface="+mn-cs"/>
              </a:rPr>
              <a:t>Установление обоснованных  тарифов в рамках установленного коридора инфляции</a:t>
            </a:r>
          </a:p>
        </p:txBody>
      </p:sp>
    </p:spTree>
    <p:extLst>
      <p:ext uri="{BB962C8B-B14F-4D97-AF65-F5344CB8AC3E}">
        <p14:creationId xmlns:p14="http://schemas.microsoft.com/office/powerpoint/2010/main" val="713305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10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203200" y="6021390"/>
            <a:ext cx="88153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700" i="1">
              <a:latin typeface="Times New Roman" pitchFamily="18" charset="0"/>
            </a:endParaRPr>
          </a:p>
        </p:txBody>
      </p:sp>
      <p:graphicFrame>
        <p:nvGraphicFramePr>
          <p:cNvPr id="717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755964"/>
              </p:ext>
            </p:extLst>
          </p:nvPr>
        </p:nvGraphicFramePr>
        <p:xfrm>
          <a:off x="-36512" y="1497271"/>
          <a:ext cx="3633788" cy="290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r:id="rId5" imgW="3633531" imgH="2908044" progId="Excel.Chart.8">
                  <p:embed/>
                </p:oleObj>
              </mc:Choice>
              <mc:Fallback>
                <p:oleObj r:id="rId5" imgW="3633531" imgH="290804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1497271"/>
                        <a:ext cx="3633788" cy="290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89694" y="1229321"/>
            <a:ext cx="8802787" cy="47148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cs typeface="+mn-cs"/>
              </a:rPr>
              <a:t>Фактический вклад регулируемых услуг в инфляцию за 2013 год – </a:t>
            </a:r>
            <a:r>
              <a:rPr lang="ru-RU" b="1" dirty="0">
                <a:solidFill>
                  <a:srgbClr val="960808"/>
                </a:solidFill>
                <a:cs typeface="+mn-cs"/>
              </a:rPr>
              <a:t>1,1</a:t>
            </a:r>
            <a:r>
              <a:rPr lang="en-US" b="1" dirty="0">
                <a:solidFill>
                  <a:srgbClr val="960808"/>
                </a:solidFill>
                <a:cs typeface="+mn-cs"/>
              </a:rPr>
              <a:t>5</a:t>
            </a:r>
            <a:r>
              <a:rPr lang="ru-RU" b="1" dirty="0" smtClean="0">
                <a:solidFill>
                  <a:srgbClr val="960808"/>
                </a:solidFill>
                <a:cs typeface="+mn-cs"/>
              </a:rPr>
              <a:t>%</a:t>
            </a:r>
          </a:p>
          <a:p>
            <a:pPr algn="just"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при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cs typeface="+mn-cs"/>
              </a:rPr>
              <a:t>установленном годовом значении </a:t>
            </a:r>
            <a:r>
              <a:rPr lang="ru-RU" b="1" dirty="0">
                <a:solidFill>
                  <a:srgbClr val="960808"/>
                </a:solidFill>
                <a:cs typeface="+mn-cs"/>
              </a:rPr>
              <a:t>1,2%</a:t>
            </a:r>
          </a:p>
        </p:txBody>
      </p:sp>
      <p:sp>
        <p:nvSpPr>
          <p:cNvPr id="32" name="TextBox 13"/>
          <p:cNvSpPr txBox="1">
            <a:spLocks noChangeArrowheads="1"/>
          </p:cNvSpPr>
          <p:nvPr/>
        </p:nvSpPr>
        <p:spPr bwMode="auto">
          <a:xfrm>
            <a:off x="1043608" y="3533006"/>
            <a:ext cx="2570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Всего инфляция </a:t>
            </a:r>
          </a:p>
          <a:p>
            <a:pPr>
              <a:defRPr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за 2013 г. - 4,8%</a:t>
            </a:r>
          </a:p>
        </p:txBody>
      </p:sp>
      <p:sp>
        <p:nvSpPr>
          <p:cNvPr id="7181" name="Прямоугольник 9"/>
          <p:cNvSpPr>
            <a:spLocks noChangeArrowheads="1"/>
          </p:cNvSpPr>
          <p:nvPr/>
        </p:nvSpPr>
        <p:spPr bwMode="auto">
          <a:xfrm>
            <a:off x="2051720" y="2708920"/>
            <a:ext cx="1044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9D2E01"/>
                </a:solidFill>
                <a:latin typeface="+mj-lt"/>
              </a:rPr>
              <a:t>1,15%</a:t>
            </a:r>
            <a:endParaRPr lang="ru-RU" sz="2400" dirty="0">
              <a:solidFill>
                <a:srgbClr val="9D2E01"/>
              </a:solidFill>
              <a:latin typeface="+mj-lt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4560193" y="2894121"/>
            <a:ext cx="4332287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+mj-lt"/>
                <a:cs typeface="+mn-cs"/>
              </a:rPr>
              <a:t>Результаты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+mn-cs"/>
              </a:rPr>
              <a:t>по заявкам за 2013 год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03200" y="5805264"/>
            <a:ext cx="8761288" cy="831851"/>
          </a:xfrm>
          <a:prstGeom prst="rect">
            <a:avLst/>
          </a:prstGeom>
          <a:solidFill>
            <a:srgbClr val="A8C4B1"/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endParaRPr lang="ru-RU" dirty="0">
              <a:ln>
                <a:solidFill>
                  <a:srgbClr val="003300"/>
                </a:solidFill>
              </a:ln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r>
              <a:rPr lang="ru-RU" dirty="0" smtClean="0">
                <a:ln>
                  <a:solidFill>
                    <a:srgbClr val="003300"/>
                  </a:solidFill>
                </a:ln>
                <a:solidFill>
                  <a:schemeClr val="tx1"/>
                </a:solidFill>
                <a:latin typeface="+mj-lt"/>
              </a:rPr>
              <a:t>при </a:t>
            </a:r>
            <a:r>
              <a:rPr lang="ru-RU" dirty="0">
                <a:ln>
                  <a:solidFill>
                    <a:srgbClr val="003300"/>
                  </a:solidFill>
                </a:ln>
                <a:solidFill>
                  <a:schemeClr val="tx1"/>
                </a:solidFill>
                <a:latin typeface="+mj-lt"/>
              </a:rPr>
              <a:t>рассмотрении заявок в 2013 году запрашиваемые доходы монополистов сокращены </a:t>
            </a:r>
            <a:r>
              <a:rPr lang="ru-RU" sz="2400" dirty="0">
                <a:ln>
                  <a:solidFill>
                    <a:srgbClr val="003300"/>
                  </a:solidFill>
                </a:ln>
                <a:solidFill>
                  <a:srgbClr val="C00000"/>
                </a:solidFill>
                <a:latin typeface="+mj-lt"/>
              </a:rPr>
              <a:t>более чем на 175 млрд. тенге</a:t>
            </a:r>
          </a:p>
          <a:p>
            <a:endParaRPr lang="ru-RU" dirty="0">
              <a:ln>
                <a:solidFill>
                  <a:srgbClr val="003300"/>
                </a:solidFill>
              </a:ln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title"/>
          </p:nvPr>
        </p:nvSpPr>
        <p:spPr>
          <a:xfrm>
            <a:off x="37306" y="116632"/>
            <a:ext cx="8998744" cy="8509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Сдерживание  инфляции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410446745"/>
              </p:ext>
            </p:extLst>
          </p:nvPr>
        </p:nvGraphicFramePr>
        <p:xfrm>
          <a:off x="3571850" y="3429000"/>
          <a:ext cx="5536654" cy="3968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543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10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Rectangle 3"/>
          <p:cNvSpPr>
            <a:spLocks noGrp="1" noChangeArrowheads="1"/>
          </p:cNvSpPr>
          <p:nvPr>
            <p:ph type="title"/>
          </p:nvPr>
        </p:nvSpPr>
        <p:spPr>
          <a:xfrm>
            <a:off x="666750" y="193775"/>
            <a:ext cx="8170280" cy="64293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Реализация инвестиционных программ</a:t>
            </a:r>
          </a:p>
        </p:txBody>
      </p:sp>
      <p:sp>
        <p:nvSpPr>
          <p:cNvPr id="8198" name="Rectangle 11"/>
          <p:cNvSpPr>
            <a:spLocks noChangeArrowheads="1"/>
          </p:cNvSpPr>
          <p:nvPr/>
        </p:nvSpPr>
        <p:spPr bwMode="auto">
          <a:xfrm>
            <a:off x="203200" y="6021390"/>
            <a:ext cx="88153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700" i="1">
              <a:latin typeface="Times New Roman" pitchFamily="18" charset="0"/>
            </a:endParaRPr>
          </a:p>
        </p:txBody>
      </p:sp>
      <p:sp>
        <p:nvSpPr>
          <p:cNvPr id="8199" name="TextBox 13"/>
          <p:cNvSpPr txBox="1">
            <a:spLocks noChangeArrowheads="1"/>
          </p:cNvSpPr>
          <p:nvPr/>
        </p:nvSpPr>
        <p:spPr bwMode="auto">
          <a:xfrm>
            <a:off x="7247087" y="1866480"/>
            <a:ext cx="1870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млрд. тенге</a:t>
            </a:r>
          </a:p>
        </p:txBody>
      </p:sp>
      <p:graphicFrame>
        <p:nvGraphicFramePr>
          <p:cNvPr id="12" name="Диаграмм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33591"/>
              </p:ext>
            </p:extLst>
          </p:nvPr>
        </p:nvGraphicFramePr>
        <p:xfrm>
          <a:off x="467505" y="2004592"/>
          <a:ext cx="8286778" cy="2920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2" name="Заголовок 1"/>
          <p:cNvSpPr txBox="1">
            <a:spLocks/>
          </p:cNvSpPr>
          <p:nvPr/>
        </p:nvSpPr>
        <p:spPr bwMode="auto">
          <a:xfrm>
            <a:off x="395536" y="1340768"/>
            <a:ext cx="33845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Динамика инвестиций</a:t>
            </a:r>
          </a:p>
        </p:txBody>
      </p:sp>
      <p:sp>
        <p:nvSpPr>
          <p:cNvPr id="8203" name="TextBox 13"/>
          <p:cNvSpPr txBox="1">
            <a:spLocks noChangeArrowheads="1"/>
          </p:cNvSpPr>
          <p:nvPr/>
        </p:nvSpPr>
        <p:spPr bwMode="auto">
          <a:xfrm>
            <a:off x="6884982" y="1619408"/>
            <a:ext cx="6985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230</a:t>
            </a:r>
          </a:p>
        </p:txBody>
      </p:sp>
      <p:sp>
        <p:nvSpPr>
          <p:cNvPr id="2" name="TextBox 13"/>
          <p:cNvSpPr txBox="1">
            <a:spLocks noChangeArrowheads="1"/>
          </p:cNvSpPr>
          <p:nvPr/>
        </p:nvSpPr>
        <p:spPr bwMode="auto">
          <a:xfrm>
            <a:off x="7380313" y="4509120"/>
            <a:ext cx="679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sz="900" b="1" dirty="0">
                <a:latin typeface="Arial" charset="0"/>
              </a:rPr>
              <a:t>прогноз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54038" y="5301208"/>
            <a:ext cx="8318500" cy="4699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just">
              <a:defRPr/>
            </a:pPr>
            <a:r>
              <a:rPr lang="ru-RU" sz="2800" b="1" dirty="0">
                <a:solidFill>
                  <a:srgbClr val="960808"/>
                </a:solidFill>
              </a:rPr>
              <a:t>требования к </a:t>
            </a:r>
            <a:r>
              <a:rPr lang="ru-RU" sz="2800" b="1" dirty="0" err="1">
                <a:solidFill>
                  <a:srgbClr val="960808"/>
                </a:solidFill>
              </a:rPr>
              <a:t>инвестпрограммам</a:t>
            </a:r>
            <a:r>
              <a:rPr lang="ru-RU" sz="2800" b="1" dirty="0">
                <a:solidFill>
                  <a:srgbClr val="960808"/>
                </a:solidFill>
              </a:rPr>
              <a:t>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– снижение:</a:t>
            </a:r>
          </a:p>
        </p:txBody>
      </p:sp>
      <p:sp>
        <p:nvSpPr>
          <p:cNvPr id="8205" name="TextBox 3"/>
          <p:cNvSpPr txBox="1">
            <a:spLocks noChangeArrowheads="1"/>
          </p:cNvSpPr>
          <p:nvPr/>
        </p:nvSpPr>
        <p:spPr bwMode="auto">
          <a:xfrm>
            <a:off x="827089" y="5889327"/>
            <a:ext cx="3311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buFont typeface="Arial" charset="0"/>
              <a:buChar char="•"/>
            </a:pPr>
            <a:r>
              <a:rPr lang="ru-RU" sz="2000" b="1" dirty="0" smtClean="0">
                <a:solidFill>
                  <a:srgbClr val="960808"/>
                </a:solidFill>
                <a:latin typeface="+mn-lt"/>
              </a:rPr>
              <a:t>износа, </a:t>
            </a:r>
            <a:endParaRPr lang="ru-RU" sz="2000" b="1" dirty="0">
              <a:solidFill>
                <a:srgbClr val="960808"/>
              </a:solidFill>
              <a:latin typeface="+mn-lt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ru-RU" sz="2000" b="1" dirty="0">
                <a:solidFill>
                  <a:srgbClr val="960808"/>
                </a:solidFill>
                <a:latin typeface="+mn-lt"/>
              </a:rPr>
              <a:t>потерь,</a:t>
            </a:r>
            <a:endParaRPr lang="ru-RU" sz="2000" dirty="0">
              <a:solidFill>
                <a:srgbClr val="960808"/>
              </a:solidFill>
              <a:latin typeface="+mn-lt"/>
            </a:endParaRPr>
          </a:p>
        </p:txBody>
      </p:sp>
      <p:sp>
        <p:nvSpPr>
          <p:cNvPr id="8206" name="TextBox 1"/>
          <p:cNvSpPr txBox="1">
            <a:spLocks noChangeArrowheads="1"/>
          </p:cNvSpPr>
          <p:nvPr/>
        </p:nvSpPr>
        <p:spPr bwMode="auto">
          <a:xfrm>
            <a:off x="4221163" y="5889327"/>
            <a:ext cx="4760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buFont typeface="Arial" charset="0"/>
              <a:buChar char="•"/>
            </a:pPr>
            <a:r>
              <a:rPr lang="ru-RU" sz="2000" b="1" dirty="0">
                <a:solidFill>
                  <a:srgbClr val="960808"/>
                </a:solidFill>
                <a:latin typeface="+mn-lt"/>
              </a:rPr>
              <a:t>удельного расхода топлива, 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b="1" dirty="0">
                <a:solidFill>
                  <a:srgbClr val="960808"/>
                </a:solidFill>
                <a:latin typeface="+mn-lt"/>
              </a:rPr>
              <a:t>энергоемкости оборудования</a:t>
            </a:r>
            <a:endParaRPr lang="ru-RU" sz="2000" dirty="0">
              <a:solidFill>
                <a:srgbClr val="96080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06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106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0999" name="Rectangle 7"/>
          <p:cNvSpPr>
            <a:spLocks noChangeArrowheads="1"/>
          </p:cNvSpPr>
          <p:nvPr/>
        </p:nvSpPr>
        <p:spPr bwMode="auto">
          <a:xfrm>
            <a:off x="-252536" y="122337"/>
            <a:ext cx="856895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ru-RU" sz="3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Энергосбережение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3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и </a:t>
            </a:r>
            <a:r>
              <a:rPr lang="ru-RU" sz="3200" b="1" cap="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энергоэффективность</a:t>
            </a:r>
            <a:endParaRPr lang="ru-RU" sz="3200" b="1" cap="all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j-ea"/>
              <a:cs typeface="+mj-cs"/>
            </a:endParaRP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012579"/>
              </p:ext>
            </p:extLst>
          </p:nvPr>
        </p:nvGraphicFramePr>
        <p:xfrm>
          <a:off x="98425" y="1297493"/>
          <a:ext cx="8947150" cy="2896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Лист" r:id="rId6" imgW="6562610" imgH="2438370" progId="Excel.Sheet.8">
                  <p:embed/>
                </p:oleObj>
              </mc:Choice>
              <mc:Fallback>
                <p:oleObj name="Лист" r:id="rId6" imgW="6562610" imgH="243837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297493"/>
                        <a:ext cx="8947150" cy="2896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Line 16"/>
          <p:cNvSpPr>
            <a:spLocks noChangeShapeType="1"/>
          </p:cNvSpPr>
          <p:nvPr/>
        </p:nvSpPr>
        <p:spPr bwMode="auto">
          <a:xfrm>
            <a:off x="1619250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5368" name="TextBox 1"/>
          <p:cNvSpPr txBox="1">
            <a:spLocks noChangeArrowheads="1"/>
          </p:cNvSpPr>
          <p:nvPr/>
        </p:nvSpPr>
        <p:spPr bwMode="auto">
          <a:xfrm>
            <a:off x="1570631" y="1285285"/>
            <a:ext cx="5111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Нормативные потери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grpSp>
        <p:nvGrpSpPr>
          <p:cNvPr id="12296" name="Группа 16"/>
          <p:cNvGrpSpPr>
            <a:grpSpLocks/>
          </p:cNvGrpSpPr>
          <p:nvPr/>
        </p:nvGrpSpPr>
        <p:grpSpPr bwMode="auto">
          <a:xfrm>
            <a:off x="1397596" y="3356992"/>
            <a:ext cx="1468291" cy="292388"/>
            <a:chOff x="1275145" y="2928934"/>
            <a:chExt cx="1857996" cy="236037"/>
          </a:xfrm>
        </p:grpSpPr>
        <p:sp>
          <p:nvSpPr>
            <p:cNvPr id="12313" name="TextBox 13"/>
            <p:cNvSpPr txBox="1">
              <a:spLocks noChangeArrowheads="1"/>
            </p:cNvSpPr>
            <p:nvPr/>
          </p:nvSpPr>
          <p:spPr bwMode="auto">
            <a:xfrm>
              <a:off x="1275145" y="2928934"/>
              <a:ext cx="704282" cy="23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300" dirty="0">
                  <a:latin typeface="Arial" charset="0"/>
                </a:rPr>
                <a:t>2010</a:t>
              </a:r>
              <a:endParaRPr lang="ru-RU" sz="1300" dirty="0">
                <a:latin typeface="Arial" charset="0"/>
              </a:endParaRPr>
            </a:p>
          </p:txBody>
        </p:sp>
        <p:sp>
          <p:nvSpPr>
            <p:cNvPr id="12314" name="TextBox 14"/>
            <p:cNvSpPr txBox="1">
              <a:spLocks noChangeArrowheads="1"/>
            </p:cNvSpPr>
            <p:nvPr/>
          </p:nvSpPr>
          <p:spPr bwMode="auto">
            <a:xfrm>
              <a:off x="1857356" y="2928934"/>
              <a:ext cx="688623" cy="23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300" dirty="0">
                  <a:latin typeface="Arial" charset="0"/>
                </a:rPr>
                <a:t>2011</a:t>
              </a:r>
              <a:endParaRPr lang="ru-RU" sz="1300" dirty="0">
                <a:latin typeface="Arial" charset="0"/>
              </a:endParaRPr>
            </a:p>
          </p:txBody>
        </p:sp>
        <p:sp>
          <p:nvSpPr>
            <p:cNvPr id="12315" name="TextBox 15"/>
            <p:cNvSpPr txBox="1">
              <a:spLocks noChangeArrowheads="1"/>
            </p:cNvSpPr>
            <p:nvPr/>
          </p:nvSpPr>
          <p:spPr bwMode="auto">
            <a:xfrm>
              <a:off x="2428859" y="2928934"/>
              <a:ext cx="704282" cy="23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300" dirty="0">
                  <a:latin typeface="Arial" charset="0"/>
                </a:rPr>
                <a:t>2012</a:t>
              </a:r>
              <a:endParaRPr lang="ru-RU" sz="1300" dirty="0">
                <a:latin typeface="Arial" charset="0"/>
              </a:endParaRPr>
            </a:p>
          </p:txBody>
        </p:sp>
      </p:grpSp>
      <p:sp>
        <p:nvSpPr>
          <p:cNvPr id="981010" name="Text Box 18"/>
          <p:cNvSpPr txBox="1">
            <a:spLocks noChangeArrowheads="1"/>
          </p:cNvSpPr>
          <p:nvPr/>
        </p:nvSpPr>
        <p:spPr bwMode="auto">
          <a:xfrm>
            <a:off x="367208" y="1414487"/>
            <a:ext cx="334963" cy="42862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+mn-cs"/>
              </a:rPr>
              <a:t>%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00465" y="5517231"/>
            <a:ext cx="8784976" cy="917629"/>
          </a:xfrm>
          <a:prstGeom prst="rect">
            <a:avLst/>
          </a:prstGeom>
          <a:noFill/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ln>
                <a:solidFill>
                  <a:srgbClr val="003300"/>
                </a:solidFill>
              </a:ln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sz="3200" dirty="0" smtClean="0">
                <a:ln>
                  <a:solidFill>
                    <a:srgbClr val="003300"/>
                  </a:solidFill>
                </a:ln>
                <a:solidFill>
                  <a:schemeClr val="bg2">
                    <a:lumMod val="25000"/>
                  </a:schemeClr>
                </a:solidFill>
                <a:latin typeface="+mj-lt"/>
              </a:rPr>
              <a:t>Эффект </a:t>
            </a:r>
            <a:r>
              <a:rPr lang="ru-RU" sz="3200" dirty="0">
                <a:ln>
                  <a:solidFill>
                    <a:srgbClr val="003300"/>
                  </a:solidFill>
                </a:ln>
                <a:solidFill>
                  <a:srgbClr val="C00000"/>
                </a:solidFill>
                <a:latin typeface="+mj-lt"/>
              </a:rPr>
              <a:t>11,6 млрд. тенге за 2013 </a:t>
            </a:r>
            <a:r>
              <a:rPr lang="ru-RU" sz="3200" dirty="0" smtClean="0">
                <a:ln>
                  <a:solidFill>
                    <a:srgbClr val="003300"/>
                  </a:solidFill>
                </a:ln>
                <a:solidFill>
                  <a:srgbClr val="C00000"/>
                </a:solidFill>
                <a:latin typeface="+mj-lt"/>
              </a:rPr>
              <a:t>год:</a:t>
            </a:r>
            <a:endParaRPr lang="ru-RU" sz="1200" dirty="0" smtClean="0">
              <a:ln>
                <a:solidFill>
                  <a:srgbClr val="003300"/>
                </a:solidFill>
              </a:ln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indent="1074738" algn="just">
              <a:defRPr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снижение потерь – 6,5 млрд. тенге, </a:t>
            </a:r>
          </a:p>
          <a:p>
            <a:pPr indent="1074738" algn="just">
              <a:defRPr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применение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дифтарифов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– 4,4 млрд. тенге, </a:t>
            </a:r>
          </a:p>
          <a:p>
            <a:pPr indent="1074738" algn="just">
              <a:defRPr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оптимизация расхода топлива и материалов – 0,7  млрд. тенге </a:t>
            </a:r>
          </a:p>
          <a:p>
            <a:pPr indent="1074738" algn="just">
              <a:defRPr/>
            </a:pPr>
            <a:endParaRPr lang="ru-RU" sz="1600" dirty="0">
              <a:ln>
                <a:solidFill>
                  <a:srgbClr val="003300"/>
                </a:solidFill>
              </a:ln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194098" y="4233393"/>
            <a:ext cx="8497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b="1" dirty="0" smtClean="0">
                <a:solidFill>
                  <a:srgbClr val="960808"/>
                </a:solidFill>
                <a:latin typeface="+mn-lt"/>
              </a:rPr>
              <a:t>Удельный </a:t>
            </a:r>
            <a:r>
              <a:rPr lang="ru-RU" b="1" dirty="0">
                <a:solidFill>
                  <a:srgbClr val="960808"/>
                </a:solidFill>
                <a:latin typeface="+mn-lt"/>
              </a:rPr>
              <a:t>расход топлива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на производство тепловой энергии за 10 лет снижен 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более чем в 2 раза</a:t>
            </a:r>
            <a:r>
              <a:rPr lang="ru-RU" sz="16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(386,3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кг </a:t>
            </a:r>
            <a:r>
              <a:rPr lang="ru-RU" sz="1100" i="1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у.т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./Гкал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в 2001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году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к 180,6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кг </a:t>
            </a:r>
            <a:r>
              <a:rPr lang="ru-RU" sz="1100" i="1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у.т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./Гкал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в 2012 </a:t>
            </a:r>
            <a:r>
              <a:rPr lang="ru-RU" sz="11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году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) </a:t>
            </a:r>
            <a:endParaRPr lang="ru-RU" sz="1600" dirty="0">
              <a:latin typeface="+mn-lt"/>
            </a:endParaRPr>
          </a:p>
        </p:txBody>
      </p:sp>
      <p:sp>
        <p:nvSpPr>
          <p:cNvPr id="12304" name="TextBox 15"/>
          <p:cNvSpPr txBox="1">
            <a:spLocks noChangeArrowheads="1"/>
          </p:cNvSpPr>
          <p:nvPr/>
        </p:nvSpPr>
        <p:spPr bwMode="auto">
          <a:xfrm>
            <a:off x="2790082" y="3357004"/>
            <a:ext cx="55656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300" dirty="0">
                <a:latin typeface="Arial" charset="0"/>
              </a:rPr>
              <a:t>201</a:t>
            </a:r>
            <a:r>
              <a:rPr lang="ru-RU" sz="1300" dirty="0">
                <a:latin typeface="Arial" charset="0"/>
              </a:rPr>
              <a:t>3</a:t>
            </a:r>
          </a:p>
        </p:txBody>
      </p:sp>
      <p:sp>
        <p:nvSpPr>
          <p:cNvPr id="26" name="TextBox 15"/>
          <p:cNvSpPr txBox="1">
            <a:spLocks noChangeArrowheads="1"/>
          </p:cNvSpPr>
          <p:nvPr/>
        </p:nvSpPr>
        <p:spPr bwMode="auto">
          <a:xfrm>
            <a:off x="899594" y="3357004"/>
            <a:ext cx="55656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300" dirty="0" smtClean="0">
                <a:latin typeface="Arial" charset="0"/>
              </a:rPr>
              <a:t>20</a:t>
            </a:r>
            <a:r>
              <a:rPr lang="ru-RU" sz="1300" dirty="0" smtClean="0">
                <a:latin typeface="Arial" charset="0"/>
              </a:rPr>
              <a:t>06</a:t>
            </a:r>
            <a:endParaRPr lang="ru-RU" sz="1300" dirty="0">
              <a:latin typeface="Arial" charset="0"/>
            </a:endParaRPr>
          </a:p>
        </p:txBody>
      </p:sp>
      <p:grpSp>
        <p:nvGrpSpPr>
          <p:cNvPr id="29" name="Группа 16"/>
          <p:cNvGrpSpPr>
            <a:grpSpLocks/>
          </p:cNvGrpSpPr>
          <p:nvPr/>
        </p:nvGrpSpPr>
        <p:grpSpPr bwMode="auto">
          <a:xfrm>
            <a:off x="4067945" y="3356992"/>
            <a:ext cx="1468291" cy="626762"/>
            <a:chOff x="1275145" y="2928934"/>
            <a:chExt cx="1857996" cy="236037"/>
          </a:xfrm>
        </p:grpSpPr>
        <p:sp>
          <p:nvSpPr>
            <p:cNvPr id="31" name="TextBox 13"/>
            <p:cNvSpPr txBox="1">
              <a:spLocks noChangeArrowheads="1"/>
            </p:cNvSpPr>
            <p:nvPr/>
          </p:nvSpPr>
          <p:spPr bwMode="auto">
            <a:xfrm>
              <a:off x="1275145" y="2928934"/>
              <a:ext cx="704282" cy="23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300" dirty="0">
                  <a:latin typeface="Arial" charset="0"/>
                </a:rPr>
                <a:t>2010</a:t>
              </a:r>
              <a:endParaRPr lang="ru-RU" sz="1300" dirty="0">
                <a:latin typeface="Arial" charset="0"/>
              </a:endParaRPr>
            </a:p>
          </p:txBody>
        </p:sp>
        <p:sp>
          <p:nvSpPr>
            <p:cNvPr id="32" name="TextBox 14"/>
            <p:cNvSpPr txBox="1">
              <a:spLocks noChangeArrowheads="1"/>
            </p:cNvSpPr>
            <p:nvPr/>
          </p:nvSpPr>
          <p:spPr bwMode="auto">
            <a:xfrm>
              <a:off x="1857356" y="2928934"/>
              <a:ext cx="688623" cy="23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300" dirty="0">
                  <a:latin typeface="Arial" charset="0"/>
                </a:rPr>
                <a:t>2011</a:t>
              </a:r>
              <a:endParaRPr lang="ru-RU" sz="1300" dirty="0">
                <a:latin typeface="Arial" charset="0"/>
              </a:endParaRPr>
            </a:p>
          </p:txBody>
        </p:sp>
        <p:sp>
          <p:nvSpPr>
            <p:cNvPr id="33" name="TextBox 15"/>
            <p:cNvSpPr txBox="1">
              <a:spLocks noChangeArrowheads="1"/>
            </p:cNvSpPr>
            <p:nvPr/>
          </p:nvSpPr>
          <p:spPr bwMode="auto">
            <a:xfrm>
              <a:off x="2428859" y="2928934"/>
              <a:ext cx="704282" cy="23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300" dirty="0">
                  <a:latin typeface="Arial" charset="0"/>
                </a:rPr>
                <a:t>2012</a:t>
              </a:r>
              <a:endParaRPr lang="ru-RU" sz="1300" dirty="0">
                <a:latin typeface="Arial" charset="0"/>
              </a:endParaRPr>
            </a:p>
          </p:txBody>
        </p:sp>
      </p:grp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5460432" y="3357004"/>
            <a:ext cx="556563" cy="62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300" dirty="0">
                <a:latin typeface="Arial" charset="0"/>
              </a:rPr>
              <a:t>201</a:t>
            </a:r>
            <a:r>
              <a:rPr lang="ru-RU" sz="1300" dirty="0">
                <a:latin typeface="Arial" charset="0"/>
              </a:rPr>
              <a:t>3</a:t>
            </a:r>
          </a:p>
        </p:txBody>
      </p:sp>
      <p:sp>
        <p:nvSpPr>
          <p:cNvPr id="35" name="TextBox 15"/>
          <p:cNvSpPr txBox="1">
            <a:spLocks noChangeArrowheads="1"/>
          </p:cNvSpPr>
          <p:nvPr/>
        </p:nvSpPr>
        <p:spPr bwMode="auto">
          <a:xfrm>
            <a:off x="3569943" y="3357004"/>
            <a:ext cx="556563" cy="62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300" dirty="0" smtClean="0">
                <a:latin typeface="Arial" charset="0"/>
              </a:rPr>
              <a:t>20</a:t>
            </a:r>
            <a:r>
              <a:rPr lang="ru-RU" sz="1300" dirty="0" smtClean="0">
                <a:latin typeface="Arial" charset="0"/>
              </a:rPr>
              <a:t>06</a:t>
            </a:r>
            <a:endParaRPr lang="ru-RU" sz="1300" dirty="0">
              <a:latin typeface="Arial" charset="0"/>
            </a:endParaRPr>
          </a:p>
        </p:txBody>
      </p:sp>
      <p:grpSp>
        <p:nvGrpSpPr>
          <p:cNvPr id="42" name="Группа 16"/>
          <p:cNvGrpSpPr>
            <a:grpSpLocks/>
          </p:cNvGrpSpPr>
          <p:nvPr/>
        </p:nvGrpSpPr>
        <p:grpSpPr bwMode="auto">
          <a:xfrm>
            <a:off x="6775337" y="3356992"/>
            <a:ext cx="1468291" cy="292388"/>
            <a:chOff x="1275145" y="2928934"/>
            <a:chExt cx="1857996" cy="236037"/>
          </a:xfrm>
        </p:grpSpPr>
        <p:sp>
          <p:nvSpPr>
            <p:cNvPr id="43" name="TextBox 13"/>
            <p:cNvSpPr txBox="1">
              <a:spLocks noChangeArrowheads="1"/>
            </p:cNvSpPr>
            <p:nvPr/>
          </p:nvSpPr>
          <p:spPr bwMode="auto">
            <a:xfrm>
              <a:off x="1275145" y="2928934"/>
              <a:ext cx="704282" cy="23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300" dirty="0">
                  <a:latin typeface="Arial" charset="0"/>
                </a:rPr>
                <a:t>2010</a:t>
              </a:r>
              <a:endParaRPr lang="ru-RU" sz="1300" dirty="0">
                <a:latin typeface="Arial" charset="0"/>
              </a:endParaRPr>
            </a:p>
          </p:txBody>
        </p:sp>
        <p:sp>
          <p:nvSpPr>
            <p:cNvPr id="44" name="TextBox 14"/>
            <p:cNvSpPr txBox="1">
              <a:spLocks noChangeArrowheads="1"/>
            </p:cNvSpPr>
            <p:nvPr/>
          </p:nvSpPr>
          <p:spPr bwMode="auto">
            <a:xfrm>
              <a:off x="1857356" y="2928934"/>
              <a:ext cx="688623" cy="23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300" dirty="0">
                  <a:latin typeface="Arial" charset="0"/>
                </a:rPr>
                <a:t>2011</a:t>
              </a:r>
              <a:endParaRPr lang="ru-RU" sz="1300" dirty="0">
                <a:latin typeface="Arial" charset="0"/>
              </a:endParaRPr>
            </a:p>
          </p:txBody>
        </p:sp>
        <p:sp>
          <p:nvSpPr>
            <p:cNvPr id="45" name="TextBox 15"/>
            <p:cNvSpPr txBox="1">
              <a:spLocks noChangeArrowheads="1"/>
            </p:cNvSpPr>
            <p:nvPr/>
          </p:nvSpPr>
          <p:spPr bwMode="auto">
            <a:xfrm>
              <a:off x="2428859" y="2928934"/>
              <a:ext cx="704282" cy="23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300" dirty="0">
                  <a:latin typeface="Arial" charset="0"/>
                </a:rPr>
                <a:t>2012</a:t>
              </a:r>
              <a:endParaRPr lang="ru-RU" sz="1300" dirty="0">
                <a:latin typeface="Arial" charset="0"/>
              </a:endParaRPr>
            </a:p>
          </p:txBody>
        </p:sp>
      </p:grpSp>
      <p:sp>
        <p:nvSpPr>
          <p:cNvPr id="46" name="TextBox 15"/>
          <p:cNvSpPr txBox="1">
            <a:spLocks noChangeArrowheads="1"/>
          </p:cNvSpPr>
          <p:nvPr/>
        </p:nvSpPr>
        <p:spPr bwMode="auto">
          <a:xfrm>
            <a:off x="8167824" y="3357004"/>
            <a:ext cx="55656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300" dirty="0">
                <a:latin typeface="Arial" charset="0"/>
              </a:rPr>
              <a:t>201</a:t>
            </a:r>
            <a:r>
              <a:rPr lang="ru-RU" sz="1300" dirty="0">
                <a:latin typeface="Arial" charset="0"/>
              </a:rPr>
              <a:t>3</a:t>
            </a:r>
          </a:p>
        </p:txBody>
      </p:sp>
      <p:sp>
        <p:nvSpPr>
          <p:cNvPr id="47" name="TextBox 15"/>
          <p:cNvSpPr txBox="1">
            <a:spLocks noChangeArrowheads="1"/>
          </p:cNvSpPr>
          <p:nvPr/>
        </p:nvSpPr>
        <p:spPr bwMode="auto">
          <a:xfrm>
            <a:off x="6277335" y="3357004"/>
            <a:ext cx="55656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300" dirty="0" smtClean="0">
                <a:latin typeface="Arial" charset="0"/>
              </a:rPr>
              <a:t>20</a:t>
            </a:r>
            <a:r>
              <a:rPr lang="ru-RU" sz="1300" dirty="0" smtClean="0">
                <a:latin typeface="Arial" charset="0"/>
              </a:rPr>
              <a:t>06</a:t>
            </a:r>
            <a:endParaRPr lang="ru-RU" sz="1300" dirty="0">
              <a:latin typeface="Arial" charset="0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23389" cy="1269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9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99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868" y="1808165"/>
            <a:ext cx="5129681" cy="471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197757"/>
            <a:ext cx="9144000" cy="6572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Информированность и прозрачность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86682" y="2332362"/>
            <a:ext cx="3397486" cy="169301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Прозрачность Информированность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Доступность</a:t>
            </a: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 </a:t>
            </a:r>
            <a:endParaRPr lang="ru-RU" sz="2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3779" y="3705663"/>
            <a:ext cx="2137289" cy="79490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ea typeface="+mj-ea"/>
                <a:cs typeface="Arial" pitchFamily="34" charset="0"/>
              </a:rPr>
              <a:t>широкомасштабные мероприятия по </a:t>
            </a:r>
          </a:p>
          <a:p>
            <a:pPr algn="ctr">
              <a:defRPr/>
            </a:pP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ea typeface="+mj-ea"/>
                <a:cs typeface="Arial" pitchFamily="34" charset="0"/>
              </a:rPr>
              <a:t>разъяснению</a:t>
            </a:r>
          </a:p>
        </p:txBody>
      </p:sp>
      <p:sp>
        <p:nvSpPr>
          <p:cNvPr id="7182" name="Прямоугольник 17"/>
          <p:cNvSpPr>
            <a:spLocks noChangeArrowheads="1"/>
          </p:cNvSpPr>
          <p:nvPr/>
        </p:nvSpPr>
        <p:spPr bwMode="auto">
          <a:xfrm>
            <a:off x="773113" y="1268617"/>
            <a:ext cx="2200275" cy="915236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altLang="zh-CN" sz="1600" b="1" dirty="0">
                <a:solidFill>
                  <a:schemeClr val="tx1"/>
                </a:solidFill>
              </a:rPr>
              <a:t>внедрен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rgbClr val="9D2E01"/>
                </a:solidFill>
              </a:rPr>
              <a:t>«калькулятор потребителя»</a:t>
            </a:r>
            <a:endParaRPr lang="ru-RU" altLang="zh-CN" sz="1600" b="1" dirty="0">
              <a:solidFill>
                <a:srgbClr val="9D2E01"/>
              </a:solidFill>
            </a:endParaRPr>
          </a:p>
        </p:txBody>
      </p:sp>
      <p:sp>
        <p:nvSpPr>
          <p:cNvPr id="7184" name="Прямоугольник 23"/>
          <p:cNvSpPr>
            <a:spLocks noChangeArrowheads="1"/>
          </p:cNvSpPr>
          <p:nvPr/>
        </p:nvSpPr>
        <p:spPr bwMode="auto">
          <a:xfrm>
            <a:off x="303736" y="2751666"/>
            <a:ext cx="2324545" cy="1748904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ru-RU" sz="1600" b="1" dirty="0" smtClean="0"/>
          </a:p>
          <a:p>
            <a:pPr algn="ctr" eaLnBrk="0" hangingPunct="0"/>
            <a:r>
              <a:rPr lang="ru-RU" sz="1600" b="1" dirty="0" smtClean="0">
                <a:solidFill>
                  <a:srgbClr val="9D2E01"/>
                </a:solidFill>
              </a:rPr>
              <a:t>ежемесячно </a:t>
            </a:r>
            <a:r>
              <a:rPr lang="ru-RU" sz="1600" b="1" dirty="0">
                <a:solidFill>
                  <a:srgbClr val="9D2E01"/>
                </a:solidFill>
              </a:rPr>
              <a:t>проводится брифинг </a:t>
            </a:r>
            <a:r>
              <a:rPr lang="ru-RU" sz="1600" b="1" dirty="0">
                <a:solidFill>
                  <a:schemeClr val="tx1"/>
                </a:solidFill>
              </a:rPr>
              <a:t>по причинам изменения тарифов, вышло 1002 материала в СМИ</a:t>
            </a:r>
          </a:p>
          <a:p>
            <a:pPr algn="ctr" eaLnBrk="0" hangingPunct="0"/>
            <a:endParaRPr lang="ru-RU" sz="1600" b="1" dirty="0"/>
          </a:p>
        </p:txBody>
      </p:sp>
      <p:sp>
        <p:nvSpPr>
          <p:cNvPr id="7186" name="Прямоугольник 12"/>
          <p:cNvSpPr>
            <a:spLocks noChangeArrowheads="1"/>
          </p:cNvSpPr>
          <p:nvPr/>
        </p:nvSpPr>
        <p:spPr bwMode="auto">
          <a:xfrm>
            <a:off x="5491068" y="1355310"/>
            <a:ext cx="3262312" cy="741853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1600" b="1" dirty="0">
                <a:solidFill>
                  <a:schemeClr val="tx1"/>
                </a:solidFill>
              </a:rPr>
              <a:t>проведено </a:t>
            </a:r>
            <a:r>
              <a:rPr lang="en-US" sz="1600" b="1" dirty="0">
                <a:solidFill>
                  <a:srgbClr val="9D2E01"/>
                </a:solidFill>
              </a:rPr>
              <a:t>92 </a:t>
            </a:r>
            <a:r>
              <a:rPr lang="ru-RU" sz="1600" b="1" dirty="0">
                <a:solidFill>
                  <a:srgbClr val="9D2E01"/>
                </a:solidFill>
              </a:rPr>
              <a:t>пресс-тура </a:t>
            </a:r>
            <a:r>
              <a:rPr lang="ru-RU" sz="1600" b="1" dirty="0">
                <a:solidFill>
                  <a:schemeClr val="tx1"/>
                </a:solidFill>
              </a:rPr>
              <a:t>с участием СМИ, </a:t>
            </a:r>
            <a:r>
              <a:rPr lang="ru-RU" sz="1600" b="1" dirty="0" smtClean="0">
                <a:solidFill>
                  <a:schemeClr val="tx1"/>
                </a:solidFill>
              </a:rPr>
              <a:t>НПО </a:t>
            </a:r>
            <a:r>
              <a:rPr lang="ru-RU" sz="1600" b="1" dirty="0">
                <a:solidFill>
                  <a:schemeClr val="tx1"/>
                </a:solidFill>
              </a:rPr>
              <a:t>и партий</a:t>
            </a:r>
          </a:p>
        </p:txBody>
      </p:sp>
      <p:sp>
        <p:nvSpPr>
          <p:cNvPr id="7188" name="Прямоугольник 19"/>
          <p:cNvSpPr>
            <a:spLocks noChangeArrowheads="1"/>
          </p:cNvSpPr>
          <p:nvPr/>
        </p:nvSpPr>
        <p:spPr bwMode="auto">
          <a:xfrm>
            <a:off x="6422341" y="2416349"/>
            <a:ext cx="2556349" cy="2185194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1600" b="1" dirty="0">
                <a:solidFill>
                  <a:srgbClr val="9D2E01"/>
                </a:solidFill>
              </a:rPr>
              <a:t>ни один тариф не принимается без обсуждения с потребителями</a:t>
            </a:r>
            <a:r>
              <a:rPr lang="ru-RU" sz="1600" b="1" dirty="0">
                <a:solidFill>
                  <a:schemeClr val="tx1"/>
                </a:solidFill>
              </a:rPr>
              <a:t>, </a:t>
            </a:r>
            <a:r>
              <a:rPr lang="ru-RU" sz="1400" i="1" dirty="0">
                <a:solidFill>
                  <a:schemeClr val="tx1"/>
                </a:solidFill>
              </a:rPr>
              <a:t>исключен формальный подход к проведению публичных слушаний,</a:t>
            </a:r>
          </a:p>
          <a:p>
            <a:pPr algn="ctr" eaLnBrk="0" hangingPunct="0"/>
            <a:r>
              <a:rPr lang="ru-RU" sz="1400" i="1" dirty="0">
                <a:solidFill>
                  <a:schemeClr val="tx1"/>
                </a:solidFill>
              </a:rPr>
              <a:t>заключены меморандумы о сотрудничестве 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6164" name="Прямоугольник 13"/>
          <p:cNvSpPr>
            <a:spLocks noChangeArrowheads="1"/>
          </p:cNvSpPr>
          <p:nvPr/>
        </p:nvSpPr>
        <p:spPr bwMode="auto">
          <a:xfrm>
            <a:off x="1806575" y="5735638"/>
            <a:ext cx="2333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1600" b="1">
              <a:cs typeface="Calibri" pitchFamily="34" charset="0"/>
            </a:endParaRPr>
          </a:p>
        </p:txBody>
      </p:sp>
      <p:sp>
        <p:nvSpPr>
          <p:cNvPr id="7191" name="Прямоугольник 20"/>
          <p:cNvSpPr>
            <a:spLocks noChangeArrowheads="1"/>
          </p:cNvSpPr>
          <p:nvPr/>
        </p:nvSpPr>
        <p:spPr bwMode="auto">
          <a:xfrm>
            <a:off x="4932041" y="5051427"/>
            <a:ext cx="3024510" cy="1470025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/>
            <a:endParaRPr lang="ru-RU" dirty="0">
              <a:solidFill>
                <a:schemeClr val="lt1"/>
              </a:solidFill>
            </a:endParaRPr>
          </a:p>
          <a:p>
            <a:pPr lvl="1"/>
            <a:endParaRPr lang="ru-RU" dirty="0">
              <a:solidFill>
                <a:schemeClr val="lt1"/>
              </a:solidFill>
            </a:endParaRPr>
          </a:p>
          <a:p>
            <a:pPr marL="85725" lvl="1" algn="ctr"/>
            <a:r>
              <a:rPr lang="ru-RU" sz="1600" b="1" dirty="0">
                <a:solidFill>
                  <a:schemeClr val="tx1"/>
                </a:solidFill>
              </a:rPr>
              <a:t>Проведены </a:t>
            </a:r>
            <a:r>
              <a:rPr lang="ru-RU" sz="1600" b="1" dirty="0">
                <a:solidFill>
                  <a:srgbClr val="9D2E01"/>
                </a:solidFill>
              </a:rPr>
              <a:t>ежегодные отчеты СЕМ </a:t>
            </a:r>
            <a:r>
              <a:rPr lang="ru-RU" sz="1600" b="1" dirty="0">
                <a:solidFill>
                  <a:schemeClr val="tx1"/>
                </a:solidFill>
              </a:rPr>
              <a:t>перед потребителями </a:t>
            </a:r>
            <a:r>
              <a:rPr lang="ru-RU" sz="1400" i="1" dirty="0">
                <a:solidFill>
                  <a:schemeClr val="tx1"/>
                </a:solidFill>
              </a:rPr>
              <a:t>(655 СЕМ с охватом потребителей более 30 тыс. чел. и свыше 290 ОО)</a:t>
            </a:r>
          </a:p>
          <a:p>
            <a:pPr lvl="1"/>
            <a:endParaRPr lang="ru-RU" dirty="0">
              <a:solidFill>
                <a:schemeClr val="lt1"/>
              </a:solidFill>
            </a:endParaRPr>
          </a:p>
          <a:p>
            <a:pPr algn="ctr" eaLnBrk="0" hangingPunct="0"/>
            <a:endParaRPr lang="ru-RU" sz="1600" b="1" dirty="0">
              <a:solidFill>
                <a:schemeClr val="lt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73387" y="1988840"/>
            <a:ext cx="380392" cy="343522"/>
          </a:xfrm>
          <a:prstGeom prst="line">
            <a:avLst/>
          </a:prstGeom>
          <a:ln w="38100">
            <a:solidFill>
              <a:srgbClr val="A77C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652712" y="3708449"/>
            <a:ext cx="254000" cy="0"/>
          </a:xfrm>
          <a:prstGeom prst="line">
            <a:avLst/>
          </a:prstGeom>
          <a:ln w="38100">
            <a:solidFill>
              <a:srgbClr val="A77C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5418147" y="2153596"/>
            <a:ext cx="296862" cy="239712"/>
          </a:xfrm>
          <a:prstGeom prst="line">
            <a:avLst/>
          </a:prstGeom>
          <a:ln w="38100">
            <a:solidFill>
              <a:srgbClr val="A77C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924550" y="3508946"/>
            <a:ext cx="497791" cy="0"/>
          </a:xfrm>
          <a:prstGeom prst="line">
            <a:avLst/>
          </a:prstGeom>
          <a:ln w="38100">
            <a:solidFill>
              <a:srgbClr val="A77C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045483" y="4581525"/>
            <a:ext cx="314325" cy="469900"/>
          </a:xfrm>
          <a:prstGeom prst="line">
            <a:avLst/>
          </a:prstGeom>
          <a:ln w="38100">
            <a:solidFill>
              <a:srgbClr val="A77C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3353780" y="4581525"/>
            <a:ext cx="374650" cy="613386"/>
          </a:xfrm>
          <a:prstGeom prst="line">
            <a:avLst/>
          </a:prstGeom>
          <a:ln w="38100">
            <a:solidFill>
              <a:srgbClr val="A77C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8" name="Прямоугольник 1"/>
          <p:cNvSpPr>
            <a:spLocks noChangeArrowheads="1"/>
          </p:cNvSpPr>
          <p:nvPr/>
        </p:nvSpPr>
        <p:spPr bwMode="auto">
          <a:xfrm>
            <a:off x="1187625" y="5051427"/>
            <a:ext cx="2881312" cy="1473919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altLang="zh-CN" sz="1600" b="1" dirty="0">
                <a:solidFill>
                  <a:srgbClr val="9D2E01"/>
                </a:solidFill>
              </a:rPr>
              <a:t>на веб-сайте </a:t>
            </a:r>
            <a:r>
              <a:rPr lang="ru-RU" altLang="zh-CN" sz="1600" b="1" dirty="0">
                <a:solidFill>
                  <a:schemeClr val="tx1"/>
                </a:solidFill>
              </a:rPr>
              <a:t>Агентства размещена </a:t>
            </a:r>
            <a:r>
              <a:rPr lang="ru-RU" altLang="zh-CN" sz="1600" b="1" dirty="0">
                <a:solidFill>
                  <a:srgbClr val="9D2E01"/>
                </a:solidFill>
              </a:rPr>
              <a:t>детальная  информация об </a:t>
            </a:r>
            <a:r>
              <a:rPr lang="ru-RU" altLang="zh-CN" sz="1600" b="1" dirty="0" err="1">
                <a:solidFill>
                  <a:srgbClr val="9D2E01"/>
                </a:solidFill>
              </a:rPr>
              <a:t>инвест</a:t>
            </a:r>
            <a:r>
              <a:rPr lang="ru-RU" altLang="zh-CN" sz="1600" b="1" dirty="0">
                <a:solidFill>
                  <a:srgbClr val="9D2E01"/>
                </a:solidFill>
              </a:rPr>
              <a:t>-программах</a:t>
            </a:r>
            <a:r>
              <a:rPr lang="ru-RU" altLang="zh-CN" sz="1600" b="1" dirty="0">
                <a:solidFill>
                  <a:schemeClr val="tx1"/>
                </a:solidFill>
              </a:rPr>
              <a:t> всех СЕМ и их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val="4143500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106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Полилиния 34"/>
          <p:cNvSpPr/>
          <p:nvPr/>
        </p:nvSpPr>
        <p:spPr>
          <a:xfrm>
            <a:off x="158748" y="4235741"/>
            <a:ext cx="8824447" cy="489403"/>
          </a:xfrm>
          <a:custGeom>
            <a:avLst/>
            <a:gdLst>
              <a:gd name="connsiteX0" fmla="*/ 0 w 8496944"/>
              <a:gd name="connsiteY0" fmla="*/ 0 h 433125"/>
              <a:gd name="connsiteX1" fmla="*/ 8496944 w 8496944"/>
              <a:gd name="connsiteY1" fmla="*/ 0 h 433125"/>
              <a:gd name="connsiteX2" fmla="*/ 8496944 w 8496944"/>
              <a:gd name="connsiteY2" fmla="*/ 433125 h 433125"/>
              <a:gd name="connsiteX3" fmla="*/ 0 w 8496944"/>
              <a:gd name="connsiteY3" fmla="*/ 433125 h 433125"/>
              <a:gd name="connsiteX4" fmla="*/ 0 w 8496944"/>
              <a:gd name="connsiteY4" fmla="*/ 0 h 43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6944" h="433125">
                <a:moveTo>
                  <a:pt x="0" y="0"/>
                </a:moveTo>
                <a:lnTo>
                  <a:pt x="8496944" y="0"/>
                </a:lnTo>
                <a:lnTo>
                  <a:pt x="8496944" y="433125"/>
                </a:lnTo>
                <a:lnTo>
                  <a:pt x="0" y="433125"/>
                </a:lnTo>
                <a:lnTo>
                  <a:pt x="0" y="0"/>
                </a:lnTo>
                <a:close/>
              </a:path>
            </a:pathLst>
          </a:cu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indent="-371475"/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Вынесены предписания, всего </a:t>
            </a:r>
          </a:p>
        </p:txBody>
      </p:sp>
      <p:sp>
        <p:nvSpPr>
          <p:cNvPr id="2" name="Прямоугольник 9"/>
          <p:cNvSpPr>
            <a:spLocks noChangeArrowheads="1"/>
          </p:cNvSpPr>
          <p:nvPr/>
        </p:nvSpPr>
        <p:spPr bwMode="auto">
          <a:xfrm>
            <a:off x="1162513" y="234268"/>
            <a:ext cx="7321550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Усиление контроля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28663" y="31750"/>
            <a:ext cx="77724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z="2600" dirty="0" smtClean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160339" y="1340768"/>
            <a:ext cx="8796337" cy="720080"/>
          </a:xfrm>
          <a:custGeom>
            <a:avLst/>
            <a:gdLst>
              <a:gd name="connsiteX0" fmla="*/ 0 w 8496944"/>
              <a:gd name="connsiteY0" fmla="*/ 0 h 472500"/>
              <a:gd name="connsiteX1" fmla="*/ 8496944 w 8496944"/>
              <a:gd name="connsiteY1" fmla="*/ 0 h 472500"/>
              <a:gd name="connsiteX2" fmla="*/ 8496944 w 8496944"/>
              <a:gd name="connsiteY2" fmla="*/ 472500 h 472500"/>
              <a:gd name="connsiteX3" fmla="*/ 0 w 8496944"/>
              <a:gd name="connsiteY3" fmla="*/ 472500 h 472500"/>
              <a:gd name="connsiteX4" fmla="*/ 0 w 8496944"/>
              <a:gd name="connsiteY4" fmla="*/ 0 h 47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6944" h="472500">
                <a:moveTo>
                  <a:pt x="0" y="0"/>
                </a:moveTo>
                <a:lnTo>
                  <a:pt x="8496944" y="0"/>
                </a:lnTo>
                <a:lnTo>
                  <a:pt x="8496944" y="472500"/>
                </a:lnTo>
                <a:lnTo>
                  <a:pt x="0" y="472500"/>
                </a:lnTo>
                <a:lnTo>
                  <a:pt x="0" y="0"/>
                </a:lnTo>
                <a:close/>
              </a:path>
            </a:pathLst>
          </a:cu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lvl="1"/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Введены компенсирующие тарифы за неисполнение </a:t>
            </a:r>
            <a:endParaRPr lang="ru-RU" dirty="0" smtClean="0">
              <a:solidFill>
                <a:schemeClr val="tx1"/>
              </a:solidFill>
              <a:latin typeface="+mj-lt"/>
              <a:ea typeface="+mj-ea"/>
              <a:cs typeface="Arial" pitchFamily="34" charset="0"/>
            </a:endParaRPr>
          </a:p>
          <a:p>
            <a:pPr marL="85725" lvl="1"/>
            <a: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тарифных </a:t>
            </a: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смет и инвестиционных обязательств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158750" y="2348880"/>
            <a:ext cx="8797925" cy="647700"/>
          </a:xfrm>
          <a:custGeom>
            <a:avLst/>
            <a:gdLst>
              <a:gd name="connsiteX0" fmla="*/ 0 w 8496944"/>
              <a:gd name="connsiteY0" fmla="*/ 0 h 433125"/>
              <a:gd name="connsiteX1" fmla="*/ 8496944 w 8496944"/>
              <a:gd name="connsiteY1" fmla="*/ 0 h 433125"/>
              <a:gd name="connsiteX2" fmla="*/ 8496944 w 8496944"/>
              <a:gd name="connsiteY2" fmla="*/ 433125 h 433125"/>
              <a:gd name="connsiteX3" fmla="*/ 0 w 8496944"/>
              <a:gd name="connsiteY3" fmla="*/ 433125 h 433125"/>
              <a:gd name="connsiteX4" fmla="*/ 0 w 8496944"/>
              <a:gd name="connsiteY4" fmla="*/ 0 h 43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6944" h="433125">
                <a:moveTo>
                  <a:pt x="0" y="0"/>
                </a:moveTo>
                <a:lnTo>
                  <a:pt x="8496944" y="0"/>
                </a:lnTo>
                <a:lnTo>
                  <a:pt x="8496944" y="433125"/>
                </a:lnTo>
                <a:lnTo>
                  <a:pt x="0" y="433125"/>
                </a:lnTo>
                <a:lnTo>
                  <a:pt x="0" y="0"/>
                </a:lnTo>
                <a:close/>
              </a:path>
            </a:pathLst>
          </a:cu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lvl="1"/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Проведен перерасчет за услуги по теплоснабжению</a:t>
            </a:r>
          </a:p>
        </p:txBody>
      </p:sp>
      <p:sp>
        <p:nvSpPr>
          <p:cNvPr id="30" name="Полилиния 29"/>
          <p:cNvSpPr/>
          <p:nvPr/>
        </p:nvSpPr>
        <p:spPr>
          <a:xfrm>
            <a:off x="160338" y="6093296"/>
            <a:ext cx="8822859" cy="648072"/>
          </a:xfrm>
          <a:custGeom>
            <a:avLst/>
            <a:gdLst>
              <a:gd name="connsiteX0" fmla="*/ 0 w 8496944"/>
              <a:gd name="connsiteY0" fmla="*/ 0 h 433125"/>
              <a:gd name="connsiteX1" fmla="*/ 8496944 w 8496944"/>
              <a:gd name="connsiteY1" fmla="*/ 0 h 433125"/>
              <a:gd name="connsiteX2" fmla="*/ 8496944 w 8496944"/>
              <a:gd name="connsiteY2" fmla="*/ 433125 h 433125"/>
              <a:gd name="connsiteX3" fmla="*/ 0 w 8496944"/>
              <a:gd name="connsiteY3" fmla="*/ 433125 h 433125"/>
              <a:gd name="connsiteX4" fmla="*/ 0 w 8496944"/>
              <a:gd name="connsiteY4" fmla="*/ 0 h 43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6944" h="433125">
                <a:moveTo>
                  <a:pt x="0" y="0"/>
                </a:moveTo>
                <a:lnTo>
                  <a:pt x="8496944" y="0"/>
                </a:lnTo>
                <a:lnTo>
                  <a:pt x="8496944" y="433125"/>
                </a:lnTo>
                <a:lnTo>
                  <a:pt x="0" y="433125"/>
                </a:lnTo>
                <a:lnTo>
                  <a:pt x="0" y="0"/>
                </a:lnTo>
                <a:close/>
              </a:path>
            </a:pathLst>
          </a:cu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indent="-371475"/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Контроль </a:t>
            </a:r>
            <a: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применением </a:t>
            </a:r>
            <a:r>
              <a:rPr lang="ru-RU" b="1" dirty="0">
                <a:solidFill>
                  <a:srgbClr val="960808"/>
                </a:solidFill>
                <a:latin typeface="+mj-lt"/>
                <a:ea typeface="+mj-ea"/>
                <a:cs typeface="Arial" pitchFamily="34" charset="0"/>
              </a:rPr>
              <a:t>системы общественного мониторинга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140043" y="3284984"/>
            <a:ext cx="8824446" cy="616025"/>
          </a:xfrm>
          <a:custGeom>
            <a:avLst/>
            <a:gdLst>
              <a:gd name="connsiteX0" fmla="*/ 0 w 8496944"/>
              <a:gd name="connsiteY0" fmla="*/ 0 h 433125"/>
              <a:gd name="connsiteX1" fmla="*/ 8496944 w 8496944"/>
              <a:gd name="connsiteY1" fmla="*/ 0 h 433125"/>
              <a:gd name="connsiteX2" fmla="*/ 8496944 w 8496944"/>
              <a:gd name="connsiteY2" fmla="*/ 433125 h 433125"/>
              <a:gd name="connsiteX3" fmla="*/ 0 w 8496944"/>
              <a:gd name="connsiteY3" fmla="*/ 433125 h 433125"/>
              <a:gd name="connsiteX4" fmla="*/ 0 w 8496944"/>
              <a:gd name="connsiteY4" fmla="*/ 0 h 43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6944" h="433125">
                <a:moveTo>
                  <a:pt x="0" y="0"/>
                </a:moveTo>
                <a:lnTo>
                  <a:pt x="8496944" y="0"/>
                </a:lnTo>
                <a:lnTo>
                  <a:pt x="8496944" y="433125"/>
                </a:lnTo>
                <a:lnTo>
                  <a:pt x="0" y="433125"/>
                </a:lnTo>
                <a:lnTo>
                  <a:pt x="0" y="0"/>
                </a:lnTo>
                <a:close/>
              </a:path>
            </a:pathLst>
          </a:cu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indent="-371475"/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Наложены суммы по административным штрафам </a:t>
            </a:r>
            <a:endParaRPr lang="ru-RU" dirty="0" smtClean="0">
              <a:solidFill>
                <a:schemeClr val="tx1"/>
              </a:solidFill>
              <a:latin typeface="+mj-lt"/>
              <a:ea typeface="+mj-ea"/>
              <a:cs typeface="Arial" pitchFamily="34" charset="0"/>
            </a:endParaRPr>
          </a:p>
          <a:p>
            <a:pPr lvl="1" indent="-371475"/>
            <a: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предписаниям</a:t>
            </a:r>
          </a:p>
        </p:txBody>
      </p:sp>
      <p:pic>
        <p:nvPicPr>
          <p:cNvPr id="13334" name="Picture 34" descr="C:\Users\Amok\Desktop\Безымянный-2фафаыфыафыа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626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547" y="1513534"/>
            <a:ext cx="1387852" cy="517525"/>
          </a:xfrm>
          <a:prstGeom prst="rect">
            <a:avLst/>
          </a:prstGeom>
          <a:solidFill>
            <a:srgbClr val="A8C4B1"/>
          </a:solidFill>
          <a:ln>
            <a:noFill/>
          </a:ln>
          <a:extLst/>
        </p:spPr>
      </p:pic>
      <p:pic>
        <p:nvPicPr>
          <p:cNvPr id="13335" name="Picture 34" descr="C:\Users\Amok\Desktop\Безымянный-2фафаыфыафыа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626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547" y="2407419"/>
            <a:ext cx="1333476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Picture 34" descr="C:\Users\Amok\Desktop\Безымянный-2фафаыфыафыа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626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734" y="3356992"/>
            <a:ext cx="1272107" cy="46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7" name="Picture 34" descr="C:\Users\Amok\Desktop\Безымянный-2фафаыфыафыа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626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736" y="4279578"/>
            <a:ext cx="1333476" cy="44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олилиния 18"/>
          <p:cNvSpPr/>
          <p:nvPr/>
        </p:nvSpPr>
        <p:spPr>
          <a:xfrm>
            <a:off x="7148218" y="1296176"/>
            <a:ext cx="1871662" cy="936625"/>
          </a:xfrm>
          <a:custGeom>
            <a:avLst/>
            <a:gdLst>
              <a:gd name="connsiteX0" fmla="*/ 0 w 2388482"/>
              <a:gd name="connsiteY0" fmla="*/ 0 h 375993"/>
              <a:gd name="connsiteX1" fmla="*/ 2388482 w 2388482"/>
              <a:gd name="connsiteY1" fmla="*/ 0 h 375993"/>
              <a:gd name="connsiteX2" fmla="*/ 2388482 w 2388482"/>
              <a:gd name="connsiteY2" fmla="*/ 375993 h 375993"/>
              <a:gd name="connsiteX3" fmla="*/ 0 w 2388482"/>
              <a:gd name="connsiteY3" fmla="*/ 375993 h 375993"/>
              <a:gd name="connsiteX4" fmla="*/ 0 w 2388482"/>
              <a:gd name="connsiteY4" fmla="*/ 0 h 37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482" h="375993">
                <a:moveTo>
                  <a:pt x="0" y="0"/>
                </a:moveTo>
                <a:lnTo>
                  <a:pt x="2388482" y="0"/>
                </a:lnTo>
                <a:lnTo>
                  <a:pt x="2388482" y="375993"/>
                </a:lnTo>
                <a:lnTo>
                  <a:pt x="0" y="375993"/>
                </a:lnTo>
                <a:lnTo>
                  <a:pt x="0" y="0"/>
                </a:lnTo>
                <a:close/>
              </a:path>
            </a:pathLst>
          </a:custGeom>
          <a:noFill/>
          <a:ln w="2222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24815" tIns="0" rIns="224815" bIns="0" spcCol="1270" anchor="ctr"/>
          <a:lstStyle/>
          <a:p>
            <a:pPr algn="ctr" fontAlgn="auto"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960808"/>
                </a:solidFill>
                <a:latin typeface="+mj-lt"/>
                <a:ea typeface="+mj-ea"/>
                <a:cs typeface="Arial" pitchFamily="34" charset="0"/>
              </a:rPr>
              <a:t>2,8 </a:t>
            </a:r>
            <a:r>
              <a:rPr lang="ru-RU" sz="2000" b="1" dirty="0">
                <a:solidFill>
                  <a:srgbClr val="960808"/>
                </a:solidFill>
                <a:latin typeface="+mj-lt"/>
                <a:ea typeface="+mj-ea"/>
                <a:cs typeface="Arial" pitchFamily="34" charset="0"/>
              </a:rPr>
              <a:t>млрд. </a:t>
            </a:r>
            <a:endParaRPr lang="ru-RU" sz="2000" b="1" dirty="0">
              <a:solidFill>
                <a:srgbClr val="960808"/>
              </a:solidFill>
              <a:latin typeface="+mj-lt"/>
              <a:cs typeface="Arial" pitchFamily="34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 flipH="1">
            <a:off x="7280275" y="2276872"/>
            <a:ext cx="1720850" cy="687388"/>
          </a:xfrm>
          <a:custGeom>
            <a:avLst/>
            <a:gdLst>
              <a:gd name="connsiteX0" fmla="*/ 0 w 2386090"/>
              <a:gd name="connsiteY0" fmla="*/ 72381 h 434277"/>
              <a:gd name="connsiteX1" fmla="*/ 72381 w 2386090"/>
              <a:gd name="connsiteY1" fmla="*/ 0 h 434277"/>
              <a:gd name="connsiteX2" fmla="*/ 2313709 w 2386090"/>
              <a:gd name="connsiteY2" fmla="*/ 0 h 434277"/>
              <a:gd name="connsiteX3" fmla="*/ 2386090 w 2386090"/>
              <a:gd name="connsiteY3" fmla="*/ 72381 h 434277"/>
              <a:gd name="connsiteX4" fmla="*/ 2386090 w 2386090"/>
              <a:gd name="connsiteY4" fmla="*/ 361896 h 434277"/>
              <a:gd name="connsiteX5" fmla="*/ 2313709 w 2386090"/>
              <a:gd name="connsiteY5" fmla="*/ 434277 h 434277"/>
              <a:gd name="connsiteX6" fmla="*/ 72381 w 2386090"/>
              <a:gd name="connsiteY6" fmla="*/ 434277 h 434277"/>
              <a:gd name="connsiteX7" fmla="*/ 0 w 2386090"/>
              <a:gd name="connsiteY7" fmla="*/ 361896 h 434277"/>
              <a:gd name="connsiteX8" fmla="*/ 0 w 2386090"/>
              <a:gd name="connsiteY8" fmla="*/ 72381 h 43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6090" h="434277">
                <a:moveTo>
                  <a:pt x="0" y="72381"/>
                </a:moveTo>
                <a:cubicBezTo>
                  <a:pt x="0" y="32406"/>
                  <a:pt x="32406" y="0"/>
                  <a:pt x="72381" y="0"/>
                </a:cubicBezTo>
                <a:lnTo>
                  <a:pt x="2313709" y="0"/>
                </a:lnTo>
                <a:cubicBezTo>
                  <a:pt x="2353684" y="0"/>
                  <a:pt x="2386090" y="32406"/>
                  <a:pt x="2386090" y="72381"/>
                </a:cubicBezTo>
                <a:lnTo>
                  <a:pt x="2386090" y="361896"/>
                </a:lnTo>
                <a:cubicBezTo>
                  <a:pt x="2386090" y="401871"/>
                  <a:pt x="2353684" y="434277"/>
                  <a:pt x="2313709" y="434277"/>
                </a:cubicBezTo>
                <a:lnTo>
                  <a:pt x="72381" y="434277"/>
                </a:lnTo>
                <a:cubicBezTo>
                  <a:pt x="32406" y="434277"/>
                  <a:pt x="0" y="401871"/>
                  <a:pt x="0" y="361896"/>
                </a:cubicBezTo>
                <a:lnTo>
                  <a:pt x="0" y="72381"/>
                </a:lnTo>
                <a:close/>
              </a:path>
            </a:pathLst>
          </a:custGeom>
          <a:noFill/>
          <a:ln w="222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6015" tIns="21200" rIns="246015" bIns="21200" spcCol="1270" anchor="ctr"/>
          <a:lstStyle/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960808"/>
                </a:solidFill>
                <a:latin typeface="+mj-lt"/>
                <a:ea typeface="+mj-ea"/>
                <a:cs typeface="Arial" pitchFamily="34" charset="0"/>
              </a:rPr>
              <a:t>498 млн. </a:t>
            </a:r>
            <a:endParaRPr lang="ru-RU" sz="2000" b="1" dirty="0">
              <a:solidFill>
                <a:srgbClr val="960808"/>
              </a:solidFill>
              <a:latin typeface="+mj-lt"/>
              <a:cs typeface="Arial" pitchFamily="34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7262019" y="4149080"/>
            <a:ext cx="1739107" cy="384175"/>
          </a:xfrm>
          <a:custGeom>
            <a:avLst/>
            <a:gdLst>
              <a:gd name="connsiteX0" fmla="*/ 0 w 2388422"/>
              <a:gd name="connsiteY0" fmla="*/ 64111 h 384661"/>
              <a:gd name="connsiteX1" fmla="*/ 64111 w 2388422"/>
              <a:gd name="connsiteY1" fmla="*/ 0 h 384661"/>
              <a:gd name="connsiteX2" fmla="*/ 2324311 w 2388422"/>
              <a:gd name="connsiteY2" fmla="*/ 0 h 384661"/>
              <a:gd name="connsiteX3" fmla="*/ 2388422 w 2388422"/>
              <a:gd name="connsiteY3" fmla="*/ 64111 h 384661"/>
              <a:gd name="connsiteX4" fmla="*/ 2388422 w 2388422"/>
              <a:gd name="connsiteY4" fmla="*/ 320550 h 384661"/>
              <a:gd name="connsiteX5" fmla="*/ 2324311 w 2388422"/>
              <a:gd name="connsiteY5" fmla="*/ 384661 h 384661"/>
              <a:gd name="connsiteX6" fmla="*/ 64111 w 2388422"/>
              <a:gd name="connsiteY6" fmla="*/ 384661 h 384661"/>
              <a:gd name="connsiteX7" fmla="*/ 0 w 2388422"/>
              <a:gd name="connsiteY7" fmla="*/ 320550 h 384661"/>
              <a:gd name="connsiteX8" fmla="*/ 0 w 2388422"/>
              <a:gd name="connsiteY8" fmla="*/ 64111 h 384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8422" h="384661">
                <a:moveTo>
                  <a:pt x="0" y="64111"/>
                </a:moveTo>
                <a:cubicBezTo>
                  <a:pt x="0" y="28703"/>
                  <a:pt x="28703" y="0"/>
                  <a:pt x="64111" y="0"/>
                </a:cubicBezTo>
                <a:lnTo>
                  <a:pt x="2324311" y="0"/>
                </a:lnTo>
                <a:cubicBezTo>
                  <a:pt x="2359719" y="0"/>
                  <a:pt x="2388422" y="28703"/>
                  <a:pt x="2388422" y="64111"/>
                </a:cubicBezTo>
                <a:lnTo>
                  <a:pt x="2388422" y="320550"/>
                </a:lnTo>
                <a:cubicBezTo>
                  <a:pt x="2388422" y="355958"/>
                  <a:pt x="2359719" y="384661"/>
                  <a:pt x="2324311" y="384661"/>
                </a:cubicBezTo>
                <a:lnTo>
                  <a:pt x="64111" y="384661"/>
                </a:lnTo>
                <a:cubicBezTo>
                  <a:pt x="28703" y="384661"/>
                  <a:pt x="0" y="355958"/>
                  <a:pt x="0" y="320550"/>
                </a:cubicBezTo>
                <a:lnTo>
                  <a:pt x="0" y="64111"/>
                </a:lnTo>
                <a:close/>
              </a:path>
            </a:pathLst>
          </a:custGeom>
          <a:noFill/>
          <a:ln w="222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3593" tIns="18778" rIns="243593" bIns="18778" spcCol="1270" anchor="ctr"/>
          <a:lstStyle/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endParaRPr lang="ru-RU" sz="2000" b="1" dirty="0" smtClean="0">
              <a:solidFill>
                <a:srgbClr val="960808"/>
              </a:solidFill>
              <a:latin typeface="+mj-lt"/>
              <a:cs typeface="Arial" pitchFamily="34" charset="0"/>
            </a:endParaRPr>
          </a:p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960808"/>
                </a:solidFill>
                <a:latin typeface="+mj-lt"/>
                <a:cs typeface="Arial" pitchFamily="34" charset="0"/>
              </a:rPr>
              <a:t>1198</a:t>
            </a:r>
            <a:endParaRPr lang="ru-RU" sz="2000" b="1" dirty="0">
              <a:solidFill>
                <a:srgbClr val="960808"/>
              </a:solidFill>
              <a:latin typeface="+mj-lt"/>
              <a:cs typeface="Arial" pitchFamily="34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7262018" y="3356992"/>
            <a:ext cx="1658938" cy="444500"/>
          </a:xfrm>
          <a:custGeom>
            <a:avLst/>
            <a:gdLst>
              <a:gd name="connsiteX0" fmla="*/ 0 w 2388422"/>
              <a:gd name="connsiteY0" fmla="*/ 65182 h 391085"/>
              <a:gd name="connsiteX1" fmla="*/ 65182 w 2388422"/>
              <a:gd name="connsiteY1" fmla="*/ 0 h 391085"/>
              <a:gd name="connsiteX2" fmla="*/ 2323240 w 2388422"/>
              <a:gd name="connsiteY2" fmla="*/ 0 h 391085"/>
              <a:gd name="connsiteX3" fmla="*/ 2388422 w 2388422"/>
              <a:gd name="connsiteY3" fmla="*/ 65182 h 391085"/>
              <a:gd name="connsiteX4" fmla="*/ 2388422 w 2388422"/>
              <a:gd name="connsiteY4" fmla="*/ 325903 h 391085"/>
              <a:gd name="connsiteX5" fmla="*/ 2323240 w 2388422"/>
              <a:gd name="connsiteY5" fmla="*/ 391085 h 391085"/>
              <a:gd name="connsiteX6" fmla="*/ 65182 w 2388422"/>
              <a:gd name="connsiteY6" fmla="*/ 391085 h 391085"/>
              <a:gd name="connsiteX7" fmla="*/ 0 w 2388422"/>
              <a:gd name="connsiteY7" fmla="*/ 325903 h 391085"/>
              <a:gd name="connsiteX8" fmla="*/ 0 w 2388422"/>
              <a:gd name="connsiteY8" fmla="*/ 65182 h 39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8422" h="391085">
                <a:moveTo>
                  <a:pt x="0" y="65182"/>
                </a:moveTo>
                <a:cubicBezTo>
                  <a:pt x="0" y="29183"/>
                  <a:pt x="29183" y="0"/>
                  <a:pt x="65182" y="0"/>
                </a:cubicBezTo>
                <a:lnTo>
                  <a:pt x="2323240" y="0"/>
                </a:lnTo>
                <a:cubicBezTo>
                  <a:pt x="2359239" y="0"/>
                  <a:pt x="2388422" y="29183"/>
                  <a:pt x="2388422" y="65182"/>
                </a:cubicBezTo>
                <a:lnTo>
                  <a:pt x="2388422" y="325903"/>
                </a:lnTo>
                <a:cubicBezTo>
                  <a:pt x="2388422" y="361902"/>
                  <a:pt x="2359239" y="391085"/>
                  <a:pt x="2323240" y="391085"/>
                </a:cubicBezTo>
                <a:lnTo>
                  <a:pt x="65182" y="391085"/>
                </a:lnTo>
                <a:cubicBezTo>
                  <a:pt x="29183" y="391085"/>
                  <a:pt x="0" y="361902"/>
                  <a:pt x="0" y="325903"/>
                </a:cubicBezTo>
                <a:lnTo>
                  <a:pt x="0" y="65182"/>
                </a:lnTo>
                <a:close/>
              </a:path>
            </a:pathLst>
          </a:custGeom>
          <a:noFill/>
          <a:ln w="222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3906" tIns="19091" rIns="243906" bIns="19091" spcCol="1270" anchor="ctr"/>
          <a:lstStyle/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960808"/>
                </a:solidFill>
                <a:latin typeface="+mj-lt"/>
                <a:ea typeface="+mj-ea"/>
                <a:cs typeface="Arial" pitchFamily="34" charset="0"/>
              </a:rPr>
              <a:t>3,3 млрд </a:t>
            </a:r>
            <a:endParaRPr lang="ru-RU" sz="2000" b="1" dirty="0">
              <a:solidFill>
                <a:srgbClr val="960808"/>
              </a:solidFill>
              <a:latin typeface="+mj-lt"/>
              <a:cs typeface="Arial" pitchFamily="34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201614" y="5317235"/>
            <a:ext cx="8799512" cy="642938"/>
          </a:xfrm>
          <a:custGeom>
            <a:avLst/>
            <a:gdLst>
              <a:gd name="connsiteX0" fmla="*/ 0 w 8496944"/>
              <a:gd name="connsiteY0" fmla="*/ 0 h 433125"/>
              <a:gd name="connsiteX1" fmla="*/ 8496944 w 8496944"/>
              <a:gd name="connsiteY1" fmla="*/ 0 h 433125"/>
              <a:gd name="connsiteX2" fmla="*/ 8496944 w 8496944"/>
              <a:gd name="connsiteY2" fmla="*/ 433125 h 433125"/>
              <a:gd name="connsiteX3" fmla="*/ 0 w 8496944"/>
              <a:gd name="connsiteY3" fmla="*/ 433125 h 433125"/>
              <a:gd name="connsiteX4" fmla="*/ 0 w 8496944"/>
              <a:gd name="connsiteY4" fmla="*/ 0 h 43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6944" h="433125">
                <a:moveTo>
                  <a:pt x="0" y="0"/>
                </a:moveTo>
                <a:lnTo>
                  <a:pt x="8496944" y="0"/>
                </a:lnTo>
                <a:lnTo>
                  <a:pt x="8496944" y="433125"/>
                </a:lnTo>
                <a:lnTo>
                  <a:pt x="0" y="43312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59457" tIns="104140" rIns="659457" bIns="113792" spcCol="1270"/>
          <a:lstStyle/>
          <a:p>
            <a:pPr marL="0" lvl="1" algn="just" defTabSz="711200">
              <a:lnSpc>
                <a:spcPct val="90000"/>
              </a:lnSpc>
              <a:spcAft>
                <a:spcPts val="600"/>
              </a:spcAft>
              <a:defRPr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171544" y="4941168"/>
            <a:ext cx="8842377" cy="936103"/>
          </a:xfrm>
          <a:custGeom>
            <a:avLst/>
            <a:gdLst>
              <a:gd name="connsiteX0" fmla="*/ 0 w 8496944"/>
              <a:gd name="connsiteY0" fmla="*/ 0 h 433125"/>
              <a:gd name="connsiteX1" fmla="*/ 8496944 w 8496944"/>
              <a:gd name="connsiteY1" fmla="*/ 0 h 433125"/>
              <a:gd name="connsiteX2" fmla="*/ 8496944 w 8496944"/>
              <a:gd name="connsiteY2" fmla="*/ 433125 h 433125"/>
              <a:gd name="connsiteX3" fmla="*/ 0 w 8496944"/>
              <a:gd name="connsiteY3" fmla="*/ 433125 h 433125"/>
              <a:gd name="connsiteX4" fmla="*/ 0 w 8496944"/>
              <a:gd name="connsiteY4" fmla="*/ 0 h 43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6944" h="433125">
                <a:moveTo>
                  <a:pt x="0" y="0"/>
                </a:moveTo>
                <a:lnTo>
                  <a:pt x="8496944" y="0"/>
                </a:lnTo>
                <a:lnTo>
                  <a:pt x="8496944" y="433125"/>
                </a:lnTo>
                <a:lnTo>
                  <a:pt x="0" y="433125"/>
                </a:lnTo>
                <a:lnTo>
                  <a:pt x="0" y="0"/>
                </a:lnTo>
                <a:close/>
              </a:path>
            </a:pathLst>
          </a:cu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lvl="1"/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Полностью исключены посредники на рынке электроэнергии </a:t>
            </a:r>
            <a:r>
              <a:rPr lang="ru-RU" sz="1400" i="1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(кроме импорта электроэнергии)</a:t>
            </a:r>
            <a:r>
              <a:rPr lang="ru-RU" sz="1400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на ЭСО наложено </a:t>
            </a:r>
            <a:r>
              <a:rPr lang="ru-RU" b="1" dirty="0">
                <a:solidFill>
                  <a:srgbClr val="960808"/>
                </a:solidFill>
                <a:latin typeface="+mj-lt"/>
                <a:ea typeface="+mj-ea"/>
                <a:cs typeface="Arial" pitchFamily="34" charset="0"/>
              </a:rPr>
              <a:t>2,2 млрд. тенге </a:t>
            </a: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штрафов за нарушение законодательства об электроэнергетике</a:t>
            </a:r>
          </a:p>
        </p:txBody>
      </p:sp>
    </p:spTree>
    <p:extLst>
      <p:ext uri="{BB962C8B-B14F-4D97-AF65-F5344CB8AC3E}">
        <p14:creationId xmlns:p14="http://schemas.microsoft.com/office/powerpoint/2010/main" val="872033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5"/>
            <a:ext cx="9144000" cy="106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1520" y="3068960"/>
            <a:ext cx="4412835" cy="2376264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marL="185738"/>
            <a:r>
              <a:rPr lang="kk-KZ" sz="1600" b="1" dirty="0">
                <a:solidFill>
                  <a:schemeClr val="tx1"/>
                </a:solidFill>
              </a:rPr>
              <a:t>создание </a:t>
            </a:r>
            <a:endParaRPr lang="kk-KZ" sz="1600" b="1" dirty="0" smtClean="0">
              <a:solidFill>
                <a:schemeClr val="tx1"/>
              </a:solidFill>
            </a:endParaRPr>
          </a:p>
          <a:p>
            <a:pPr marL="185738"/>
            <a:r>
              <a:rPr lang="kk-KZ" sz="1600" b="1" dirty="0">
                <a:solidFill>
                  <a:srgbClr val="9D2E01"/>
                </a:solidFill>
              </a:rPr>
              <a:t>О</a:t>
            </a:r>
            <a:r>
              <a:rPr lang="kk-KZ" sz="1600" b="1" dirty="0" smtClean="0">
                <a:solidFill>
                  <a:srgbClr val="9D2E01"/>
                </a:solidFill>
              </a:rPr>
              <a:t>бщественного </a:t>
            </a:r>
          </a:p>
          <a:p>
            <a:pPr marL="185738"/>
            <a:r>
              <a:rPr lang="kk-KZ" sz="1600" b="1" dirty="0">
                <a:solidFill>
                  <a:srgbClr val="9D2E01"/>
                </a:solidFill>
              </a:rPr>
              <a:t>с</a:t>
            </a:r>
            <a:r>
              <a:rPr lang="kk-KZ" sz="1600" b="1" dirty="0" smtClean="0">
                <a:solidFill>
                  <a:srgbClr val="9D2E01"/>
                </a:solidFill>
              </a:rPr>
              <a:t>овета </a:t>
            </a:r>
            <a:r>
              <a:rPr lang="kk-KZ" sz="1600" b="1" dirty="0" smtClean="0">
                <a:solidFill>
                  <a:schemeClr val="tx1"/>
                </a:solidFill>
              </a:rPr>
              <a:t>при </a:t>
            </a:r>
          </a:p>
          <a:p>
            <a:pPr marL="185738"/>
            <a:r>
              <a:rPr lang="kk-KZ" sz="1600" b="1" dirty="0" smtClean="0">
                <a:solidFill>
                  <a:schemeClr val="tx1"/>
                </a:solidFill>
              </a:rPr>
              <a:t>Агентстве,</a:t>
            </a:r>
          </a:p>
          <a:p>
            <a:pPr marL="185738"/>
            <a:r>
              <a:rPr lang="kk-KZ" sz="1600" b="1" dirty="0" smtClean="0">
                <a:solidFill>
                  <a:schemeClr val="tx1"/>
                </a:solidFill>
              </a:rPr>
              <a:t> </a:t>
            </a:r>
          </a:p>
          <a:p>
            <a:pPr marL="185738"/>
            <a:r>
              <a:rPr lang="kk-KZ" sz="1600" b="1" dirty="0" smtClean="0">
                <a:solidFill>
                  <a:srgbClr val="9D2E01"/>
                </a:solidFill>
              </a:rPr>
              <a:t>общественный </a:t>
            </a:r>
          </a:p>
          <a:p>
            <a:pPr marL="185738"/>
            <a:r>
              <a:rPr lang="kk-KZ" sz="1600" b="1" dirty="0" smtClean="0">
                <a:solidFill>
                  <a:srgbClr val="9D2E01"/>
                </a:solidFill>
              </a:rPr>
              <a:t>мониторинг </a:t>
            </a:r>
          </a:p>
          <a:p>
            <a:pPr marL="185738"/>
            <a:r>
              <a:rPr lang="kk-KZ" sz="1600" b="1" dirty="0" smtClean="0">
                <a:solidFill>
                  <a:schemeClr val="tx1"/>
                </a:solidFill>
              </a:rPr>
              <a:t>на всех этапах утверждения тарифов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2406"/>
            <a:ext cx="9144000" cy="6572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Усиление взаимодействия с общественными организациями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4185" y="1196752"/>
            <a:ext cx="4420169" cy="1584176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5738"/>
            <a:r>
              <a:rPr lang="kk-KZ" sz="1600" b="1" dirty="0">
                <a:solidFill>
                  <a:srgbClr val="9D2E01"/>
                </a:solidFill>
              </a:rPr>
              <a:t>совершенствование действующих форм </a:t>
            </a:r>
            <a:r>
              <a:rPr lang="kk-KZ" sz="1600" b="1" dirty="0" smtClean="0">
                <a:solidFill>
                  <a:schemeClr val="tx1"/>
                </a:solidFill>
              </a:rPr>
              <a:t>взаимодействия:</a:t>
            </a:r>
            <a:endParaRPr lang="ru-RU" sz="1600" b="1" dirty="0">
              <a:solidFill>
                <a:schemeClr val="tx1"/>
              </a:solidFill>
            </a:endParaRPr>
          </a:p>
          <a:p>
            <a:pPr marL="185738" indent="258763">
              <a:buFont typeface="Arial" pitchFamily="34" charset="0"/>
              <a:buChar char="•"/>
            </a:pPr>
            <a:r>
              <a:rPr lang="kk-KZ" sz="1600" dirty="0">
                <a:solidFill>
                  <a:schemeClr val="tx1"/>
                </a:solidFill>
              </a:rPr>
              <a:t>институт аккредитации 	</a:t>
            </a:r>
          </a:p>
          <a:p>
            <a:pPr marL="185738" indent="258763">
              <a:buFont typeface="Arial" pitchFamily="34" charset="0"/>
              <a:buChar char="•"/>
            </a:pPr>
            <a:r>
              <a:rPr lang="kk-KZ" sz="1600" dirty="0">
                <a:solidFill>
                  <a:schemeClr val="tx1"/>
                </a:solidFill>
              </a:rPr>
              <a:t>экспертные советы</a:t>
            </a:r>
          </a:p>
          <a:p>
            <a:pPr marL="185738" indent="258763">
              <a:buFont typeface="Arial" pitchFamily="34" charset="0"/>
              <a:buChar char="•"/>
            </a:pPr>
            <a:r>
              <a:rPr lang="kk-KZ" sz="1600" dirty="0">
                <a:solidFill>
                  <a:schemeClr val="tx1"/>
                </a:solidFill>
              </a:rPr>
              <a:t>публичные слушания и отчеты</a:t>
            </a:r>
          </a:p>
        </p:txBody>
      </p:sp>
      <p:pic>
        <p:nvPicPr>
          <p:cNvPr id="26626" name="Picture 2" descr="http://www.oreninform.ru/upload/iblock/73e/1250928153_3d-humans-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229" y="3356992"/>
            <a:ext cx="1985755" cy="148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44186" y="5733256"/>
            <a:ext cx="4420170" cy="936104"/>
          </a:xfrm>
          <a:prstGeom prst="rect">
            <a:avLst/>
          </a:prstGeom>
          <a:solidFill>
            <a:srgbClr val="A8C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5738"/>
            <a:r>
              <a:rPr lang="kk-KZ" sz="1600" b="1" dirty="0">
                <a:solidFill>
                  <a:srgbClr val="9D2E01"/>
                </a:solidFill>
              </a:rPr>
              <a:t>создание объединений потребителей </a:t>
            </a:r>
            <a:r>
              <a:rPr lang="kk-KZ" sz="1600" b="1" dirty="0" smtClean="0">
                <a:solidFill>
                  <a:schemeClr val="tx1"/>
                </a:solidFill>
              </a:rPr>
              <a:t>для </a:t>
            </a:r>
            <a:r>
              <a:rPr lang="kk-KZ" sz="1600" b="1" dirty="0">
                <a:solidFill>
                  <a:schemeClr val="tx1"/>
                </a:solidFill>
              </a:rPr>
              <a:t>консолидированного выражения </a:t>
            </a:r>
            <a:r>
              <a:rPr lang="kk-KZ" sz="1600" b="1" dirty="0" smtClean="0">
                <a:solidFill>
                  <a:schemeClr val="tx1"/>
                </a:solidFill>
              </a:rPr>
              <a:t>мнений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220072" y="1772816"/>
            <a:ext cx="648072" cy="576064"/>
          </a:xfrm>
          <a:prstGeom prst="rightArrow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1196752"/>
            <a:ext cx="2448272" cy="5472607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eaLnBrk="0" hangingPunct="0">
              <a:buFont typeface="Arial" pitchFamily="34" charset="0"/>
              <a:buChar char="•"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максимальная открытость принятия решений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вовлечение общественности в процесс принятия </a:t>
            </a:r>
            <a:r>
              <a:rPr lang="ru-RU" sz="1600" b="1" dirty="0" smtClean="0">
                <a:solidFill>
                  <a:schemeClr val="tx1"/>
                </a:solidFill>
              </a:rPr>
              <a:t>решений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endParaRPr lang="ru-RU" sz="1600" b="1" dirty="0">
              <a:solidFill>
                <a:schemeClr val="tx1"/>
              </a:solidFill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обеспечение </a:t>
            </a:r>
            <a:r>
              <a:rPr lang="ru-RU" sz="1600" b="1" dirty="0">
                <a:solidFill>
                  <a:schemeClr val="tx1"/>
                </a:solidFill>
              </a:rPr>
              <a:t>участия потребителей в контроле </a:t>
            </a:r>
            <a:r>
              <a:rPr lang="ru-RU" sz="1600" b="1" dirty="0" smtClean="0">
                <a:solidFill>
                  <a:schemeClr val="tx1"/>
                </a:solidFill>
              </a:rPr>
              <a:t>за </a:t>
            </a:r>
            <a:r>
              <a:rPr lang="ru-RU" sz="1600" b="1" dirty="0">
                <a:solidFill>
                  <a:schemeClr val="tx1"/>
                </a:solidFill>
              </a:rPr>
              <a:t>реализацией </a:t>
            </a:r>
            <a:r>
              <a:rPr lang="ru-RU" sz="1600" b="1" dirty="0" err="1" smtClean="0">
                <a:solidFill>
                  <a:schemeClr val="tx1"/>
                </a:solidFill>
              </a:rPr>
              <a:t>инвестпрограмм</a:t>
            </a:r>
            <a:endParaRPr lang="ru-RU" sz="1600" b="1" dirty="0">
              <a:solidFill>
                <a:schemeClr val="tx1"/>
              </a:solidFill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endParaRPr lang="ru-RU" sz="1600" b="1" dirty="0">
              <a:solidFill>
                <a:schemeClr val="tx1"/>
              </a:solidFill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создание </a:t>
            </a:r>
            <a:r>
              <a:rPr lang="ru-RU" sz="1600" b="1" dirty="0">
                <a:solidFill>
                  <a:schemeClr val="tx1"/>
                </a:solidFill>
              </a:rPr>
              <a:t>условий для открытого диалога между потребителями и </a:t>
            </a:r>
            <a:r>
              <a:rPr lang="ru-RU" sz="1600" b="1" dirty="0" smtClean="0">
                <a:solidFill>
                  <a:schemeClr val="tx1"/>
                </a:solidFill>
              </a:rPr>
              <a:t>монополистами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endParaRPr lang="ru-RU" sz="1600" b="1" dirty="0">
              <a:solidFill>
                <a:schemeClr val="tx1"/>
              </a:solidFill>
            </a:endParaRPr>
          </a:p>
          <a:p>
            <a:pPr eaLnBrk="0" hangingPunct="0"/>
            <a:endParaRPr lang="ru-RU" sz="1600" b="1" dirty="0">
              <a:solidFill>
                <a:schemeClr val="tx1"/>
              </a:solidFill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220072" y="3861048"/>
            <a:ext cx="648072" cy="576064"/>
          </a:xfrm>
          <a:prstGeom prst="rightArrow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220072" y="5805264"/>
            <a:ext cx="648072" cy="576064"/>
          </a:xfrm>
          <a:prstGeom prst="rightArrow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9004</TotalTime>
  <Words>907</Words>
  <Application>Microsoft Office PowerPoint</Application>
  <PresentationFormat>Лист Letter (8,5x11")</PresentationFormat>
  <Paragraphs>207</Paragraphs>
  <Slides>13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Углы</vt:lpstr>
      <vt:lpstr>Точечный рисунок</vt:lpstr>
      <vt:lpstr>Диаграмма Microsoft Excel</vt:lpstr>
      <vt:lpstr>Лист</vt:lpstr>
      <vt:lpstr>Итоги  деятельности АРЕМ за 2013 год и задачи на 2014 год</vt:lpstr>
      <vt:lpstr>Объекты регулирования АРЕМ</vt:lpstr>
      <vt:lpstr>Презентация PowerPoint</vt:lpstr>
      <vt:lpstr>Сдерживание  инфляции</vt:lpstr>
      <vt:lpstr>Реализация инвестиционных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Ермакалиева_Л</dc:creator>
  <cp:lastModifiedBy>Ермакалиева_Л</cp:lastModifiedBy>
  <cp:revision>120</cp:revision>
  <cp:lastPrinted>2014-03-11T06:04:59Z</cp:lastPrinted>
  <dcterms:created xsi:type="dcterms:W3CDTF">2014-01-23T11:18:36Z</dcterms:created>
  <dcterms:modified xsi:type="dcterms:W3CDTF">2014-03-11T06:05:35Z</dcterms:modified>
</cp:coreProperties>
</file>