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ppt/charts/chart13.xml" ContentType="application/vnd.openxmlformats-officedocument.drawingml.chart+xml"/>
  <Override PartName="/ppt/theme/themeOverride7.xml" ContentType="application/vnd.openxmlformats-officedocument.themeOverr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6.xml" ContentType="application/vnd.openxmlformats-officedocument.drawingml.chart+xml"/>
  <Override PartName="/ppt/theme/themeOverride8.xml" ContentType="application/vnd.openxmlformats-officedocument.themeOverr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1.xml" ContentType="application/vnd.openxmlformats-officedocument.drawingml.chartshapes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91" r:id="rId3"/>
    <p:sldId id="281" r:id="rId4"/>
    <p:sldId id="288" r:id="rId5"/>
    <p:sldId id="273" r:id="rId6"/>
    <p:sldId id="259" r:id="rId7"/>
    <p:sldId id="292" r:id="rId8"/>
    <p:sldId id="301" r:id="rId9"/>
    <p:sldId id="265" r:id="rId10"/>
    <p:sldId id="263" r:id="rId11"/>
    <p:sldId id="264" r:id="rId12"/>
    <p:sldId id="266" r:id="rId13"/>
    <p:sldId id="283" r:id="rId14"/>
    <p:sldId id="287" r:id="rId15"/>
    <p:sldId id="294" r:id="rId16"/>
    <p:sldId id="285" r:id="rId17"/>
    <p:sldId id="309" r:id="rId18"/>
    <p:sldId id="307" r:id="rId19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CC"/>
    <a:srgbClr val="FFFF66"/>
    <a:srgbClr val="FFFF99"/>
    <a:srgbClr val="FFFFFF"/>
    <a:srgbClr val="2651B0"/>
    <a:srgbClr val="CCECFF"/>
    <a:srgbClr val="2A2B36"/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themeOverride" Target="../theme/themeOverride1.xml"/><Relationship Id="rId4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image" Target="../media/image15.jpeg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image" Target="../media/image15.jpeg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1111\Month\13-12\&#1043;&#1083;&#1072;&#1074;&#1072;%20&#1075;&#1086;&#1089;-&#1074;&#1072;\&#1044;&#1083;&#1103;%20&#1087;&#1088;&#1077;&#1079;&#1077;&#1085;&#1090;&#1072;&#1094;&#1080;&#1080;.xlsx" TargetMode="External"/><Relationship Id="rId1" Type="http://schemas.openxmlformats.org/officeDocument/2006/relationships/themeOverride" Target="../theme/themeOverride6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1111\Month\13-12\&#1043;&#1083;&#1072;&#1074;&#1072;%20&#1075;&#1086;&#1089;-&#1074;&#1072;\&#1044;&#1083;&#1103;%20&#1087;&#1088;&#1077;&#1079;&#1077;&#1085;&#1090;&#1072;&#1094;&#1080;&#1080;.xlsx" TargetMode="External"/><Relationship Id="rId1" Type="http://schemas.openxmlformats.org/officeDocument/2006/relationships/themeOverride" Target="../theme/themeOverride7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8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5.xlsx"/><Relationship Id="rId1" Type="http://schemas.openxmlformats.org/officeDocument/2006/relationships/image" Target="../media/image4.jpeg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image" Target="../media/image6.jpg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7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openxmlformats.org/officeDocument/2006/relationships/image" Target="../media/image6.jpg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openxmlformats.org/officeDocument/2006/relationships/image" Target="../media/image6.jpg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image" Target="../media/image7.jpg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image" Target="../media/image8.jpg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image" Target="../media/image9.jpg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openxmlformats.org/officeDocument/2006/relationships/image" Target="../media/image10.jpg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1111\Month\13-12\&#1043;&#1083;&#1072;&#1074;&#1072;%20&#1075;&#1086;&#1089;-&#1074;&#1072;\&#1044;&#1083;&#1103;%20&#1087;&#1088;&#1077;&#1079;&#1077;&#1085;&#1090;&#1072;&#1094;&#1080;&#1080;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kk-KZ" dirty="0" smtClean="0"/>
              <a:t>ЖІӨ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779775728846878E-2"/>
          <c:y val="0.24042707388497736"/>
          <c:w val="0.81498446117613899"/>
          <c:h val="0.63912014639766579"/>
        </c:manualLayout>
      </c:layout>
      <c:pie3DChart>
        <c:varyColors val="1"/>
        <c:ser>
          <c:idx val="0"/>
          <c:order val="0"/>
          <c:tx>
            <c:strRef>
              <c:f>Лист1!$B$3</c:f>
              <c:strCache>
                <c:ptCount val="1"/>
                <c:pt idx="0">
                  <c:v>ВВП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</c:spPr>
          <c:explosion val="25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</c:spPr>
          </c:dPt>
          <c:dLbls>
            <c:dLbl>
              <c:idx val="1"/>
              <c:layout>
                <c:manualLayout>
                  <c:x val="3.6666275725839642E-3"/>
                  <c:y val="-3.39430780058334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i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Лист1!$C$2:$D$2</c:f>
              <c:strCache>
                <c:ptCount val="2"/>
                <c:pt idx="0">
                  <c:v>РК</c:v>
                </c:pt>
                <c:pt idx="1">
                  <c:v>Нефтегазовая отрасль</c:v>
                </c:pt>
              </c:strCache>
            </c:strRef>
          </c:cat>
          <c:val>
            <c:numRef>
              <c:f>Лист1!$C$3:$D$3</c:f>
              <c:numCache>
                <c:formatCode>0.0%</c:formatCode>
                <c:ptCount val="2"/>
                <c:pt idx="0" formatCode="0%">
                  <c:v>0.751</c:v>
                </c:pt>
                <c:pt idx="1">
                  <c:v>0.249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2003-2013 </a:t>
            </a:r>
            <a:r>
              <a:rPr lang="ru-RU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жж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.,</a:t>
            </a:r>
          </a:p>
          <a:p>
            <a:pPr>
              <a:defRPr sz="14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ТШО-да </a:t>
            </a:r>
            <a:r>
              <a:rPr lang="ru-RU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мұнай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өндіру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динамикасы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ru-RU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млн. </a:t>
            </a:r>
            <a:r>
              <a:rPr lang="ru-RU" sz="1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тонна</a:t>
            </a:r>
            <a:endParaRPr lang="ru-RU" sz="14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spPr>
            <a:blipFill dpi="0" rotWithShape="1">
              <a:blip xmlns:r="http://schemas.openxmlformats.org/officeDocument/2006/relationships" r:embed="rId1"/>
              <a:srcRect/>
              <a:stretch>
                <a:fillRect l="-100000" t="-3000" r="-100000"/>
              </a:stretch>
            </a:blipFill>
          </c:spPr>
          <c:invertIfNegative val="1"/>
          <c:pictureOptions>
            <c:pictureFormat val="stretch"/>
          </c:pictureOptions>
          <c:dLbls>
            <c:dLbl>
              <c:idx val="0"/>
              <c:layout>
                <c:manualLayout>
                  <c:x val="2.7632904479359091E-3"/>
                  <c:y val="-3.9193176066856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265808958718183E-3"/>
                  <c:y val="-1.9596588033428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2898713438077278E-3"/>
                  <c:y val="-4.3112493673542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265808958718183E-3"/>
                  <c:y val="-2.7435223246799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816452239680051E-3"/>
                  <c:y val="-1.567727042674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5265808958718183E-3"/>
                  <c:y val="-3.1354540853485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2898713438077278E-3"/>
                  <c:y val="-1.1757952820057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2.7435223246799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8.2898713438077278E-3"/>
                  <c:y val="-3.1354540853485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4.1449356719038639E-3"/>
                  <c:y val="-4.3112493673542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9.6715165677756822E-3"/>
                  <c:y val="-4.7031811280228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11"/>
              <c:pt idx="0">
                <c:v>2003</c:v>
              </c:pt>
              <c:pt idx="1">
                <c:v>2004</c:v>
              </c:pt>
              <c:pt idx="2">
                <c:v>2005</c:v>
              </c:pt>
              <c:pt idx="3">
                <c:v>2006</c:v>
              </c:pt>
              <c:pt idx="4">
                <c:v>2007</c:v>
              </c:pt>
              <c:pt idx="5">
                <c:v>2008</c:v>
              </c:pt>
              <c:pt idx="6">
                <c:v>2009</c:v>
              </c:pt>
              <c:pt idx="7">
                <c:v>2010</c:v>
              </c:pt>
              <c:pt idx="8">
                <c:v>2011</c:v>
              </c:pt>
              <c:pt idx="9">
                <c:v>2012</c:v>
              </c:pt>
              <c:pt idx="10">
                <c:v>2013</c:v>
              </c:pt>
            </c:numLit>
          </c:cat>
          <c:val>
            <c:numRef>
              <c:f>Лист4!$B$4:$B$14</c:f>
              <c:numCache>
                <c:formatCode>General</c:formatCode>
                <c:ptCount val="11"/>
                <c:pt idx="0">
                  <c:v>12.7</c:v>
                </c:pt>
                <c:pt idx="1">
                  <c:v>13.7</c:v>
                </c:pt>
                <c:pt idx="2">
                  <c:v>13.6</c:v>
                </c:pt>
                <c:pt idx="3">
                  <c:v>13.3</c:v>
                </c:pt>
                <c:pt idx="4">
                  <c:v>13.9</c:v>
                </c:pt>
                <c:pt idx="5">
                  <c:v>17.3</c:v>
                </c:pt>
                <c:pt idx="6">
                  <c:v>22.5</c:v>
                </c:pt>
                <c:pt idx="7">
                  <c:v>25.9</c:v>
                </c:pt>
                <c:pt idx="8">
                  <c:v>25.8</c:v>
                </c:pt>
                <c:pt idx="9">
                  <c:v>24.2</c:v>
                </c:pt>
                <c:pt idx="10">
                  <c:v>27.1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shape val="cylinder"/>
        <c:axId val="109046400"/>
        <c:axId val="109048192"/>
        <c:axId val="0"/>
      </c:bar3DChart>
      <c:catAx>
        <c:axId val="10904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9048192"/>
        <c:crosses val="autoZero"/>
        <c:auto val="1"/>
        <c:lblAlgn val="ctr"/>
        <c:lblOffset val="100"/>
        <c:noMultiLvlLbl val="0"/>
      </c:catAx>
      <c:valAx>
        <c:axId val="1090481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90464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1998-2013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жж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Сұйық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көмірсутектер</a:t>
            </a:r>
            <a:r>
              <a:rPr lang="ru-RU" sz="120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және газ өндіру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8193426646362E-2"/>
          <c:y val="0.13608494258213732"/>
          <c:w val="0.94604102374700838"/>
          <c:h val="0.788911080587005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Лист5!$B$20</c:f>
              <c:strCache>
                <c:ptCount val="1"/>
                <c:pt idx="0">
                  <c:v>ЖУ, млн. тонн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invertIfNegative val="0"/>
          <c:dPt>
            <c:idx val="15"/>
            <c:invertIfNegative val="0"/>
            <c:bubble3D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</c:dPt>
          <c:cat>
            <c:numRef>
              <c:f>Лист5!$A$21:$A$36</c:f>
              <c:numCache>
                <c:formatCode>General</c:formatCode>
                <c:ptCount val="1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</c:numCache>
            </c:numRef>
          </c:cat>
          <c:val>
            <c:numRef>
              <c:f>Лист5!$B$21:$B$36</c:f>
              <c:numCache>
                <c:formatCode>General</c:formatCode>
                <c:ptCount val="16"/>
                <c:pt idx="0">
                  <c:v>2.1</c:v>
                </c:pt>
                <c:pt idx="1">
                  <c:v>3.4</c:v>
                </c:pt>
                <c:pt idx="2">
                  <c:v>4.5999999999999996</c:v>
                </c:pt>
                <c:pt idx="3">
                  <c:v>4</c:v>
                </c:pt>
                <c:pt idx="4">
                  <c:v>5.2</c:v>
                </c:pt>
                <c:pt idx="5">
                  <c:v>5.9</c:v>
                </c:pt>
                <c:pt idx="6">
                  <c:v>8.5</c:v>
                </c:pt>
                <c:pt idx="7">
                  <c:v>10.3</c:v>
                </c:pt>
                <c:pt idx="8">
                  <c:v>10.4</c:v>
                </c:pt>
                <c:pt idx="9">
                  <c:v>11.6</c:v>
                </c:pt>
                <c:pt idx="10">
                  <c:v>11.6</c:v>
                </c:pt>
                <c:pt idx="11">
                  <c:v>11.9</c:v>
                </c:pt>
                <c:pt idx="12">
                  <c:v>11.4</c:v>
                </c:pt>
                <c:pt idx="13">
                  <c:v>12.1</c:v>
                </c:pt>
                <c:pt idx="14">
                  <c:v>12.2</c:v>
                </c:pt>
                <c:pt idx="15">
                  <c:v>11.7</c:v>
                </c:pt>
              </c:numCache>
            </c:numRef>
          </c:val>
        </c:ser>
        <c:ser>
          <c:idx val="1"/>
          <c:order val="1"/>
          <c:tx>
            <c:strRef>
              <c:f>Лист5!$C$20</c:f>
              <c:strCache>
                <c:ptCount val="1"/>
                <c:pt idx="0">
                  <c:v>Газ, млрд. м3</c:v>
                </c:pt>
              </c:strCache>
            </c:strRef>
          </c:tx>
          <c:spPr>
            <a:solidFill>
              <a:srgbClr val="1F497D">
                <a:lumMod val="60000"/>
                <a:lumOff val="40000"/>
                <a:alpha val="99000"/>
              </a:srgbClr>
            </a:solidFill>
          </c:spPr>
          <c:invertIfNegative val="0"/>
          <c:dPt>
            <c:idx val="15"/>
            <c:invertIfNegative val="0"/>
            <c:bubble3D val="0"/>
            <c:spPr>
              <a:solidFill>
                <a:srgbClr val="1F497D">
                  <a:lumMod val="60000"/>
                  <a:lumOff val="40000"/>
                  <a:alpha val="75000"/>
                </a:srgbClr>
              </a:solidFill>
            </c:spPr>
          </c:dPt>
          <c:cat>
            <c:numRef>
              <c:f>Лист5!$A$21:$A$36</c:f>
              <c:numCache>
                <c:formatCode>General</c:formatCode>
                <c:ptCount val="1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</c:numCache>
            </c:numRef>
          </c:cat>
          <c:val>
            <c:numRef>
              <c:f>Лист5!$C$21:$C$36</c:f>
              <c:numCache>
                <c:formatCode>General</c:formatCode>
                <c:ptCount val="16"/>
                <c:pt idx="0">
                  <c:v>2.2999999999999998</c:v>
                </c:pt>
                <c:pt idx="1">
                  <c:v>3.6</c:v>
                </c:pt>
                <c:pt idx="2">
                  <c:v>4.7</c:v>
                </c:pt>
                <c:pt idx="3">
                  <c:v>3.8</c:v>
                </c:pt>
                <c:pt idx="4">
                  <c:v>4.8</c:v>
                </c:pt>
                <c:pt idx="5">
                  <c:v>5.8</c:v>
                </c:pt>
                <c:pt idx="6">
                  <c:v>9.1</c:v>
                </c:pt>
                <c:pt idx="7">
                  <c:v>11.5</c:v>
                </c:pt>
                <c:pt idx="8">
                  <c:v>11.9</c:v>
                </c:pt>
                <c:pt idx="9">
                  <c:v>14.2</c:v>
                </c:pt>
                <c:pt idx="10">
                  <c:v>15</c:v>
                </c:pt>
                <c:pt idx="11">
                  <c:v>15.6</c:v>
                </c:pt>
                <c:pt idx="12">
                  <c:v>15</c:v>
                </c:pt>
                <c:pt idx="13">
                  <c:v>16.899999999999999</c:v>
                </c:pt>
                <c:pt idx="14">
                  <c:v>17.5</c:v>
                </c:pt>
                <c:pt idx="15">
                  <c:v>17.5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84939520"/>
        <c:axId val="84941056"/>
        <c:axId val="0"/>
      </c:bar3DChart>
      <c:catAx>
        <c:axId val="8493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4941056"/>
        <c:crosses val="autoZero"/>
        <c:auto val="1"/>
        <c:lblAlgn val="ctr"/>
        <c:lblOffset val="100"/>
        <c:noMultiLvlLbl val="0"/>
      </c:catAx>
      <c:valAx>
        <c:axId val="849410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49395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488872531871259"/>
          <c:y val="0.25333296300411068"/>
          <c:w val="0.1846370974558913"/>
          <c:h val="0.1774752300249467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400" i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6773767714123741"/>
                  <c:y val="0.1266176198075186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9.4922202249502416E-2"/>
                  <c:y val="-0.1826635550773965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9168135711436091"/>
                  <c:y val="-9.824636481317802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8522151612723595"/>
                  <c:y val="9.923190138901671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0393913970425565"/>
                  <c:y val="0.1569196199435007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9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Лист5!$G$3:$G$7</c:f>
              <c:strCache>
                <c:ptCount val="5"/>
                <c:pt idx="0">
                  <c:v>ENI</c:v>
                </c:pt>
                <c:pt idx="1">
                  <c:v>BG</c:v>
                </c:pt>
                <c:pt idx="2">
                  <c:v>Chevron</c:v>
                </c:pt>
                <c:pt idx="3">
                  <c:v>Лукойл</c:v>
                </c:pt>
                <c:pt idx="4">
                  <c:v>КазМунайГаз</c:v>
                </c:pt>
              </c:strCache>
            </c:strRef>
          </c:cat>
          <c:val>
            <c:numRef>
              <c:f>Лист5!$H$3:$H$7</c:f>
              <c:numCache>
                <c:formatCode>0.00%</c:formatCode>
                <c:ptCount val="5"/>
                <c:pt idx="0">
                  <c:v>0.29250000000000015</c:v>
                </c:pt>
                <c:pt idx="1">
                  <c:v>0.29250000000000015</c:v>
                </c:pt>
                <c:pt idx="2" formatCode="0%">
                  <c:v>0.18000000000000008</c:v>
                </c:pt>
                <c:pt idx="3">
                  <c:v>0.13500000000000001</c:v>
                </c:pt>
                <c:pt idx="4" formatCode="0%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7.5151079024647724E-2"/>
                  <c:y val="0.1266394169302985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2978293253883821"/>
                  <c:y val="-8.208184503252882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0158263666508026"/>
                  <c:y val="-0.1579032012218833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8.0318776184917923E-2"/>
                  <c:y val="-0.1460347061880422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3421542516030738"/>
                  <c:y val="1.789973621718338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8.6213641062896446E-2"/>
                  <c:y val="0.1073732933919389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4.2238685849530742E-2"/>
                  <c:y val="9.830186859778977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Лист1!$D$3:$D$9</c:f>
              <c:strCache>
                <c:ptCount val="7"/>
                <c:pt idx="0">
                  <c:v>КазМунайГаз</c:v>
                </c:pt>
                <c:pt idx="1">
                  <c:v>Eni</c:v>
                </c:pt>
                <c:pt idx="2">
                  <c:v>Total</c:v>
                </c:pt>
                <c:pt idx="3">
                  <c:v>ExxonMobil</c:v>
                </c:pt>
                <c:pt idx="4">
                  <c:v>Royal Dutch Shell</c:v>
                </c:pt>
                <c:pt idx="5">
                  <c:v>CNPC</c:v>
                </c:pt>
                <c:pt idx="6">
                  <c:v>Inpex</c:v>
                </c:pt>
              </c:strCache>
            </c:strRef>
          </c:cat>
          <c:val>
            <c:numRef>
              <c:f>Лист1!$E$3:$E$9</c:f>
              <c:numCache>
                <c:formatCode>General</c:formatCode>
                <c:ptCount val="7"/>
                <c:pt idx="0">
                  <c:v>16.88</c:v>
                </c:pt>
                <c:pt idx="1">
                  <c:v>16.809999999999999</c:v>
                </c:pt>
                <c:pt idx="2">
                  <c:v>16.809999999999999</c:v>
                </c:pt>
                <c:pt idx="3">
                  <c:v>16.809999999999999</c:v>
                </c:pt>
                <c:pt idx="4">
                  <c:v>16.809999999999999</c:v>
                </c:pt>
                <c:pt idx="5">
                  <c:v>8.33</c:v>
                </c:pt>
                <c:pt idx="6">
                  <c:v>7.56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cat>
            <c:strRef>
              <c:f>Лист1!$B$3:$B$14</c:f>
              <c:strCache>
                <c:ptCount val="12"/>
                <c:pt idx="0">
                  <c:v>Түркия</c:v>
                </c:pt>
                <c:pt idx="1">
                  <c:v>Испания</c:v>
                </c:pt>
                <c:pt idx="2">
                  <c:v>Португалия</c:v>
                </c:pt>
                <c:pt idx="3">
                  <c:v>Израиль</c:v>
                </c:pt>
                <c:pt idx="4">
                  <c:v>Канада</c:v>
                </c:pt>
                <c:pt idx="5">
                  <c:v>Румыния</c:v>
                </c:pt>
                <c:pt idx="6">
                  <c:v>Швейцария</c:v>
                </c:pt>
                <c:pt idx="7">
                  <c:v>Австрия</c:v>
                </c:pt>
                <c:pt idx="8">
                  <c:v>Франция</c:v>
                </c:pt>
                <c:pt idx="9">
                  <c:v>Голландия</c:v>
                </c:pt>
                <c:pt idx="10">
                  <c:v>Қытай</c:v>
                </c:pt>
                <c:pt idx="11">
                  <c:v>Италия</c:v>
                </c:pt>
              </c:strCache>
            </c:strRef>
          </c:cat>
          <c:val>
            <c:numRef>
              <c:f>Лист1!$C$3:$C$14</c:f>
              <c:numCache>
                <c:formatCode>General</c:formatCode>
                <c:ptCount val="12"/>
                <c:pt idx="0">
                  <c:v>1.5</c:v>
                </c:pt>
                <c:pt idx="1">
                  <c:v>1.6</c:v>
                </c:pt>
                <c:pt idx="2">
                  <c:v>1.7</c:v>
                </c:pt>
                <c:pt idx="3">
                  <c:v>2</c:v>
                </c:pt>
                <c:pt idx="4">
                  <c:v>2.8</c:v>
                </c:pt>
                <c:pt idx="5">
                  <c:v>3</c:v>
                </c:pt>
                <c:pt idx="6">
                  <c:v>4.7</c:v>
                </c:pt>
                <c:pt idx="7">
                  <c:v>5</c:v>
                </c:pt>
                <c:pt idx="8">
                  <c:v>6.4</c:v>
                </c:pt>
                <c:pt idx="9">
                  <c:v>9.3000000000000007</c:v>
                </c:pt>
                <c:pt idx="10">
                  <c:v>12</c:v>
                </c:pt>
                <c:pt idx="11">
                  <c:v>19.2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18335744"/>
        <c:axId val="118030336"/>
        <c:axId val="0"/>
      </c:bar3DChart>
      <c:catAx>
        <c:axId val="11833574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8030336"/>
        <c:crosses val="autoZero"/>
        <c:auto val="1"/>
        <c:lblAlgn val="ctr"/>
        <c:lblOffset val="100"/>
        <c:noMultiLvlLbl val="0"/>
      </c:catAx>
      <c:valAx>
        <c:axId val="1180303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83357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20164633448688121"/>
                  <c:y val="6.863855993401862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9403760278708668E-2"/>
                  <c:y val="-0.1906443069414132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8967596054833044"/>
                  <c:y val="-9.774078774674753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Т/ж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err="1" smtClean="0"/>
                      <a:t>көлігімен</a:t>
                    </a:r>
                    <a:r>
                      <a:rPr lang="ru-RU" dirty="0"/>
                      <a:t>
12%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err="1" smtClean="0"/>
                      <a:t>Ақтау</a:t>
                    </a:r>
                    <a:r>
                      <a:rPr lang="ru-RU" dirty="0" smtClean="0"/>
                      <a:t> порты</a:t>
                    </a:r>
                    <a:r>
                      <a:rPr lang="ru-RU" dirty="0"/>
                      <a:t>
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7595308398950132"/>
                  <c:y val="2.2419825292481627E-3"/>
                </c:manualLayout>
              </c:layout>
              <c:tx>
                <c:rich>
                  <a:bodyPr/>
                  <a:lstStyle/>
                  <a:p>
                    <a:pPr>
                      <a:defRPr sz="9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dirty="0" err="1" smtClean="0"/>
                      <a:t>Орынбор</a:t>
                    </a:r>
                    <a:r>
                      <a:rPr lang="ru-RU" dirty="0" smtClean="0"/>
                      <a:t> ГӨЗ</a:t>
                    </a:r>
                    <a:r>
                      <a:rPr lang="ru-RU" dirty="0"/>
                      <a:t>
1%</a:t>
                    </a:r>
                  </a:p>
                </c:rich>
              </c:tx>
              <c:spPr>
                <a:solidFill>
                  <a:schemeClr val="bg1"/>
                </a:solidFill>
              </c:sp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Маршруты!$A$3:$A$8</c:f>
              <c:strCache>
                <c:ptCount val="6"/>
                <c:pt idx="0">
                  <c:v>КТК</c:v>
                </c:pt>
                <c:pt idx="1">
                  <c:v>Атырау-Самара</c:v>
                </c:pt>
                <c:pt idx="2">
                  <c:v>Атасу-Алашанькоу</c:v>
                </c:pt>
                <c:pt idx="3">
                  <c:v>Ж/д транспорт</c:v>
                </c:pt>
                <c:pt idx="4">
                  <c:v>порт Актау</c:v>
                </c:pt>
                <c:pt idx="5">
                  <c:v>Оренбургский ГПЗ</c:v>
                </c:pt>
              </c:strCache>
            </c:strRef>
          </c:cat>
          <c:val>
            <c:numRef>
              <c:f>Маршруты!$B$3:$B$8</c:f>
              <c:numCache>
                <c:formatCode>0%</c:formatCode>
                <c:ptCount val="6"/>
                <c:pt idx="0">
                  <c:v>0.4</c:v>
                </c:pt>
                <c:pt idx="1">
                  <c:v>0.21</c:v>
                </c:pt>
                <c:pt idx="2">
                  <c:v>0.17</c:v>
                </c:pt>
                <c:pt idx="3">
                  <c:v>0.12</c:v>
                </c:pt>
                <c:pt idx="4">
                  <c:v>0.09</c:v>
                </c:pt>
                <c:pt idx="5">
                  <c:v>0.01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779775728846878E-2"/>
          <c:y val="0.24042707388497736"/>
          <c:w val="0.81498446117613899"/>
          <c:h val="0.6391201463976657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ru-RU" dirty="0" smtClean="0">
                <a:solidFill>
                  <a:srgbClr val="002060"/>
                </a:solidFill>
              </a:rPr>
              <a:t>1991-2014 </a:t>
            </a:r>
            <a:r>
              <a:rPr lang="ru-RU" dirty="0" err="1" smtClean="0">
                <a:solidFill>
                  <a:srgbClr val="002060"/>
                </a:solidFill>
              </a:rPr>
              <a:t>жылдардағы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Брент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бағасының</a:t>
            </a: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dirty="0" err="1" smtClean="0">
                <a:solidFill>
                  <a:srgbClr val="002060"/>
                </a:solidFill>
              </a:rPr>
              <a:t>динамикасы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Лист1!$C$3</c:f>
              <c:strCache>
                <c:ptCount val="1"/>
                <c:pt idx="0">
                  <c:v>цена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cat>
            <c:strRef>
              <c:f>Лист1!$B$4:$B$27</c:f>
              <c:strCache>
                <c:ptCount val="24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</c:strCache>
            </c:strRef>
          </c:cat>
          <c:val>
            <c:numRef>
              <c:f>Лист1!$C$4:$C$27</c:f>
              <c:numCache>
                <c:formatCode>General</c:formatCode>
                <c:ptCount val="24"/>
                <c:pt idx="0">
                  <c:v>17.66</c:v>
                </c:pt>
                <c:pt idx="1">
                  <c:v>17.87</c:v>
                </c:pt>
                <c:pt idx="2">
                  <c:v>13.02</c:v>
                </c:pt>
                <c:pt idx="3">
                  <c:v>16.25</c:v>
                </c:pt>
                <c:pt idx="4">
                  <c:v>16.36</c:v>
                </c:pt>
                <c:pt idx="5">
                  <c:v>14.7</c:v>
                </c:pt>
                <c:pt idx="6">
                  <c:v>12.8</c:v>
                </c:pt>
                <c:pt idx="7">
                  <c:v>10.57</c:v>
                </c:pt>
                <c:pt idx="8">
                  <c:v>24.89</c:v>
                </c:pt>
                <c:pt idx="9">
                  <c:v>22.54</c:v>
                </c:pt>
                <c:pt idx="10">
                  <c:v>19.3</c:v>
                </c:pt>
                <c:pt idx="11">
                  <c:v>29.99</c:v>
                </c:pt>
                <c:pt idx="12">
                  <c:v>30.48</c:v>
                </c:pt>
                <c:pt idx="13">
                  <c:v>40.24</c:v>
                </c:pt>
                <c:pt idx="14">
                  <c:v>58.87</c:v>
                </c:pt>
                <c:pt idx="15">
                  <c:v>60.13</c:v>
                </c:pt>
                <c:pt idx="16">
                  <c:v>93.85</c:v>
                </c:pt>
                <c:pt idx="17">
                  <c:v>45.59</c:v>
                </c:pt>
                <c:pt idx="18">
                  <c:v>77.930000000000007</c:v>
                </c:pt>
                <c:pt idx="19">
                  <c:v>94.59</c:v>
                </c:pt>
                <c:pt idx="20">
                  <c:v>107.31</c:v>
                </c:pt>
                <c:pt idx="21">
                  <c:v>111.11</c:v>
                </c:pt>
                <c:pt idx="22">
                  <c:v>110.9</c:v>
                </c:pt>
                <c:pt idx="23">
                  <c:v>107.8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348096"/>
        <c:axId val="127435904"/>
      </c:lineChart>
      <c:catAx>
        <c:axId val="1273480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7435904"/>
        <c:crosses val="autoZero"/>
        <c:auto val="1"/>
        <c:lblAlgn val="ctr"/>
        <c:lblOffset val="100"/>
        <c:noMultiLvlLbl val="0"/>
      </c:catAx>
      <c:valAx>
        <c:axId val="127435904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  <a:prstDash val="lg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$/баррель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27348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Мұнайға</a:t>
            </a:r>
            <a:r>
              <a:rPr lang="ru-RU" sz="12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aseline="0" dirty="0" err="1" smtClean="0">
                <a:latin typeface="Arial" pitchFamily="34" charset="0"/>
                <a:cs typeface="Arial" pitchFamily="34" charset="0"/>
              </a:rPr>
              <a:t>деген</a:t>
            </a:r>
            <a:r>
              <a:rPr lang="ru-RU" sz="12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aseline="0" dirty="0" err="1" smtClean="0">
                <a:latin typeface="Arial" pitchFamily="34" charset="0"/>
                <a:cs typeface="Arial" pitchFamily="34" charset="0"/>
              </a:rPr>
              <a:t>әлемдік</a:t>
            </a:r>
            <a:r>
              <a:rPr lang="ru-RU" sz="12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aseline="0" dirty="0" err="1" smtClean="0">
                <a:latin typeface="Arial" pitchFamily="34" charset="0"/>
                <a:cs typeface="Arial" pitchFamily="34" charset="0"/>
              </a:rPr>
              <a:t>сұраныс</a:t>
            </a:r>
            <a:r>
              <a:rPr lang="ru-RU" sz="12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aseline="0" dirty="0" err="1" smtClean="0">
                <a:latin typeface="Arial" pitchFamily="34" charset="0"/>
                <a:cs typeface="Arial" pitchFamily="34" charset="0"/>
              </a:rPr>
              <a:t>динамикасы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200" b="0" i="1" dirty="0" err="1" smtClean="0">
                <a:latin typeface="Arial" pitchFamily="34" charset="0"/>
                <a:cs typeface="Arial" pitchFamily="34" charset="0"/>
              </a:rPr>
              <a:t>тәулігіне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 млн</a:t>
            </a:r>
            <a:r>
              <a:rPr lang="ru-RU" sz="1200" b="0" i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баррель) </a:t>
            </a:r>
            <a:endParaRPr lang="ru-RU" sz="1200" b="0" i="1" dirty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invertIfNegative val="0"/>
          <c:cat>
            <c:strRef>
              <c:f>Лист1!$A$12:$A$16</c:f>
              <c:strCach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 прогноз</c:v>
                </c:pt>
              </c:strCache>
            </c:strRef>
          </c:cat>
          <c:val>
            <c:numRef>
              <c:f>Лист1!$B$12:$B$16</c:f>
              <c:numCache>
                <c:formatCode>General</c:formatCode>
                <c:ptCount val="5"/>
                <c:pt idx="0">
                  <c:v>87</c:v>
                </c:pt>
                <c:pt idx="1">
                  <c:v>88.5</c:v>
                </c:pt>
                <c:pt idx="2">
                  <c:v>90</c:v>
                </c:pt>
                <c:pt idx="3">
                  <c:v>91.3</c:v>
                </c:pt>
                <c:pt idx="4">
                  <c:v>92.7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shape val="cylinder"/>
        <c:axId val="127464576"/>
        <c:axId val="127466112"/>
        <c:axId val="0"/>
      </c:bar3DChart>
      <c:catAx>
        <c:axId val="1274645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7466112"/>
        <c:crosses val="autoZero"/>
        <c:auto val="1"/>
        <c:lblAlgn val="ctr"/>
        <c:lblOffset val="100"/>
        <c:noMultiLvlLbl val="0"/>
      </c:catAx>
      <c:valAx>
        <c:axId val="127466112"/>
        <c:scaling>
          <c:orientation val="minMax"/>
          <c:min val="8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7464576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r>
              <a:rPr lang="ru-RU" sz="1600">
                <a:latin typeface="Arial" pitchFamily="34" charset="0"/>
                <a:cs typeface="Arial" pitchFamily="34" charset="0"/>
              </a:rPr>
              <a:t>Қазақстандық</a:t>
            </a:r>
            <a:r>
              <a:rPr lang="ru-RU" sz="1600" baseline="0">
                <a:latin typeface="Arial" pitchFamily="34" charset="0"/>
                <a:cs typeface="Arial" pitchFamily="34" charset="0"/>
              </a:rPr>
              <a:t> МӨЗ-дерді жанғырту</a:t>
            </a:r>
            <a:endParaRPr lang="ru-RU" sz="16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Өндеудің ағымдағы тереңдегі</c:v>
                </c:pt>
              </c:strCache>
            </c:strRef>
          </c:tx>
          <c:invertIfNegative val="0"/>
          <c:cat>
            <c:strRef>
              <c:f>Лист1!$B$3:$B$8</c:f>
              <c:strCache>
                <c:ptCount val="6"/>
                <c:pt idx="0">
                  <c:v>АҚШ</c:v>
                </c:pt>
                <c:pt idx="1">
                  <c:v>Батыс Европа</c:v>
                </c:pt>
                <c:pt idx="2">
                  <c:v>Ресей МӨЗ-дері</c:v>
                </c:pt>
                <c:pt idx="3">
                  <c:v>Шымкент МӨЗ-і</c:v>
                </c:pt>
                <c:pt idx="4">
                  <c:v>Павлодар МХЗ</c:v>
                </c:pt>
                <c:pt idx="5">
                  <c:v>Атырау МӨЗ-і</c:v>
                </c:pt>
              </c:strCache>
            </c:strRef>
          </c:cat>
          <c:val>
            <c:numRef>
              <c:f>Лист1!$C$3:$C$8</c:f>
              <c:numCache>
                <c:formatCode>0%</c:formatCode>
                <c:ptCount val="6"/>
                <c:pt idx="0">
                  <c:v>0.95</c:v>
                </c:pt>
                <c:pt idx="1">
                  <c:v>0.85</c:v>
                </c:pt>
                <c:pt idx="2">
                  <c:v>0.71</c:v>
                </c:pt>
                <c:pt idx="3">
                  <c:v>0.76</c:v>
                </c:pt>
                <c:pt idx="4">
                  <c:v>0.72</c:v>
                </c:pt>
                <c:pt idx="5">
                  <c:v>0.57999999999999996</c:v>
                </c:pt>
              </c:numCache>
            </c:numRef>
          </c:val>
        </c:ser>
        <c:ser>
          <c:idx val="1"/>
          <c:order val="1"/>
          <c:tx>
            <c:strRef>
              <c:f>Лист1!$D$2</c:f>
              <c:strCache>
                <c:ptCount val="1"/>
                <c:pt idx="0">
                  <c:v>Жаңгыртудан кеінгі тереңдік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Лист1!$B$3:$B$8</c:f>
              <c:strCache>
                <c:ptCount val="6"/>
                <c:pt idx="0">
                  <c:v>АҚШ</c:v>
                </c:pt>
                <c:pt idx="1">
                  <c:v>Батыс Европа</c:v>
                </c:pt>
                <c:pt idx="2">
                  <c:v>Ресей МӨЗ-дері</c:v>
                </c:pt>
                <c:pt idx="3">
                  <c:v>Шымкент МӨЗ-і</c:v>
                </c:pt>
                <c:pt idx="4">
                  <c:v>Павлодар МХЗ</c:v>
                </c:pt>
                <c:pt idx="5">
                  <c:v>Атырау МӨЗ-і</c:v>
                </c:pt>
              </c:strCache>
            </c:strRef>
          </c:cat>
          <c:val>
            <c:numRef>
              <c:f>Лист1!$D$3:$D$8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 formatCode="0%">
                  <c:v>0.14000000000000001</c:v>
                </c:pt>
                <c:pt idx="3" formatCode="0%">
                  <c:v>0.14000000000000001</c:v>
                </c:pt>
                <c:pt idx="4" formatCode="0%">
                  <c:v>0.18</c:v>
                </c:pt>
                <c:pt idx="5" formatCode="0%">
                  <c:v>0.28999999999999998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27851520"/>
        <c:axId val="128127744"/>
      </c:barChart>
      <c:catAx>
        <c:axId val="12785152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8127744"/>
        <c:crosses val="autoZero"/>
        <c:auto val="1"/>
        <c:lblAlgn val="ctr"/>
        <c:lblOffset val="100"/>
        <c:noMultiLvlLbl val="0"/>
      </c:catAx>
      <c:valAx>
        <c:axId val="128127744"/>
        <c:scaling>
          <c:orientation val="minMax"/>
        </c:scaling>
        <c:delete val="0"/>
        <c:axPos val="b"/>
        <c:majorGridlines>
          <c:spPr>
            <a:ln>
              <a:prstDash val="sysDash"/>
            </a:ln>
          </c:spPr>
        </c:majorGridlines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785152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err="1" smtClean="0"/>
              <a:t>Ұлттық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қор</a:t>
            </a:r>
            <a:r>
              <a:rPr lang="ru-RU" dirty="0" smtClean="0"/>
              <a:t> 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Лист1!$B$4</c:f>
              <c:strCache>
                <c:ptCount val="1"/>
                <c:pt idx="0">
                  <c:v>Национальный Фонд 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</c:dPt>
          <c:dLbls>
            <c:dLbl>
              <c:idx val="1"/>
              <c:layout>
                <c:manualLayout>
                  <c:x val="-0.24721653543307087"/>
                  <c:y val="-0.5786072768508400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600" b="0" i="1" u="none" strike="noStrike" kern="1200" baseline="0">
                    <a:solidFill>
                      <a:srgbClr val="002060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Лист1!$C$4:$D$4</c:f>
              <c:numCache>
                <c:formatCode>0.0%</c:formatCode>
                <c:ptCount val="2"/>
                <c:pt idx="0" formatCode="0%">
                  <c:v>0.01</c:v>
                </c:pt>
                <c:pt idx="1">
                  <c:v>0.99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4"/>
          <c:order val="14"/>
          <c:tx>
            <c:strRef>
              <c:f>Лист1!$B$27</c:f>
              <c:strCache>
                <c:ptCount val="1"/>
                <c:pt idx="0">
                  <c:v>Нефть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Лист1!$C$26:$N$26</c:f>
              <c:numCache>
                <c:formatCode>General</c:formatCode>
                <c:ptCount val="12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</c:numCache>
            </c:numRef>
          </c:cat>
          <c:val>
            <c:numRef>
              <c:f>Лист1!$C$27:$N$27</c:f>
              <c:numCache>
                <c:formatCode>General</c:formatCode>
                <c:ptCount val="12"/>
                <c:pt idx="0">
                  <c:v>3.1</c:v>
                </c:pt>
                <c:pt idx="1">
                  <c:v>2.8</c:v>
                </c:pt>
                <c:pt idx="2">
                  <c:v>3.23</c:v>
                </c:pt>
                <c:pt idx="3">
                  <c:v>3.35</c:v>
                </c:pt>
                <c:pt idx="4">
                  <c:v>3.6</c:v>
                </c:pt>
                <c:pt idx="5">
                  <c:v>3.95</c:v>
                </c:pt>
                <c:pt idx="6">
                  <c:v>4.05</c:v>
                </c:pt>
                <c:pt idx="7">
                  <c:v>4.25</c:v>
                </c:pt>
                <c:pt idx="8">
                  <c:v>4.47</c:v>
                </c:pt>
                <c:pt idx="9">
                  <c:v>4.55</c:v>
                </c:pt>
                <c:pt idx="10">
                  <c:v>4.5999999999999996</c:v>
                </c:pt>
                <c:pt idx="11">
                  <c:v>4.7</c:v>
                </c:pt>
              </c:numCache>
            </c:numRef>
          </c:val>
          <c:smooth val="0"/>
        </c:ser>
        <c:ser>
          <c:idx val="15"/>
          <c:order val="15"/>
          <c:tx>
            <c:strRef>
              <c:f>Лист1!$B$28</c:f>
              <c:strCache>
                <c:ptCount val="1"/>
                <c:pt idx="0">
                  <c:v>Уголь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Лист1!$C$26:$N$26</c:f>
              <c:numCache>
                <c:formatCode>General</c:formatCode>
                <c:ptCount val="12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</c:numCache>
            </c:numRef>
          </c:cat>
          <c:val>
            <c:numRef>
              <c:f>Лист1!$C$28:$N$28</c:f>
              <c:numCache>
                <c:formatCode>General</c:formatCode>
                <c:ptCount val="12"/>
                <c:pt idx="0">
                  <c:v>1.85</c:v>
                </c:pt>
                <c:pt idx="1">
                  <c:v>2</c:v>
                </c:pt>
                <c:pt idx="2">
                  <c:v>2.2000000000000002</c:v>
                </c:pt>
                <c:pt idx="3">
                  <c:v>2.2000000000000002</c:v>
                </c:pt>
                <c:pt idx="4">
                  <c:v>2.2999999999999998</c:v>
                </c:pt>
                <c:pt idx="5">
                  <c:v>2.9</c:v>
                </c:pt>
                <c:pt idx="6">
                  <c:v>3.5</c:v>
                </c:pt>
                <c:pt idx="7">
                  <c:v>4</c:v>
                </c:pt>
                <c:pt idx="8">
                  <c:v>4.2</c:v>
                </c:pt>
                <c:pt idx="9">
                  <c:v>4.3</c:v>
                </c:pt>
                <c:pt idx="10">
                  <c:v>4.38</c:v>
                </c:pt>
                <c:pt idx="11">
                  <c:v>4.43</c:v>
                </c:pt>
              </c:numCache>
            </c:numRef>
          </c:val>
          <c:smooth val="0"/>
        </c:ser>
        <c:ser>
          <c:idx val="16"/>
          <c:order val="16"/>
          <c:tx>
            <c:strRef>
              <c:f>Лист1!$B$29</c:f>
              <c:strCache>
                <c:ptCount val="1"/>
                <c:pt idx="0">
                  <c:v>Газ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Лист1!$C$26:$N$26</c:f>
              <c:numCache>
                <c:formatCode>General</c:formatCode>
                <c:ptCount val="12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</c:numCache>
            </c:numRef>
          </c:cat>
          <c:val>
            <c:numRef>
              <c:f>Лист1!$C$29:$N$29</c:f>
              <c:numCache>
                <c:formatCode>General</c:formatCode>
                <c:ptCount val="12"/>
                <c:pt idx="0">
                  <c:v>1.2</c:v>
                </c:pt>
                <c:pt idx="1">
                  <c:v>1.35</c:v>
                </c:pt>
                <c:pt idx="2">
                  <c:v>1.7</c:v>
                </c:pt>
                <c:pt idx="3">
                  <c:v>1.85</c:v>
                </c:pt>
                <c:pt idx="4">
                  <c:v>2.1</c:v>
                </c:pt>
                <c:pt idx="5">
                  <c:v>2.4</c:v>
                </c:pt>
                <c:pt idx="6">
                  <c:v>2.79</c:v>
                </c:pt>
                <c:pt idx="7">
                  <c:v>3</c:v>
                </c:pt>
                <c:pt idx="8">
                  <c:v>3.27</c:v>
                </c:pt>
                <c:pt idx="9">
                  <c:v>3.58</c:v>
                </c:pt>
                <c:pt idx="10">
                  <c:v>3.85</c:v>
                </c:pt>
                <c:pt idx="11">
                  <c:v>4.12</c:v>
                </c:pt>
              </c:numCache>
            </c:numRef>
          </c:val>
          <c:smooth val="0"/>
        </c:ser>
        <c:ser>
          <c:idx val="17"/>
          <c:order val="17"/>
          <c:tx>
            <c:strRef>
              <c:f>Лист1!$B$30</c:f>
              <c:strCache>
                <c:ptCount val="1"/>
                <c:pt idx="0">
                  <c:v>Биотопливо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Лист1!$C$26:$N$26</c:f>
              <c:numCache>
                <c:formatCode>General</c:formatCode>
                <c:ptCount val="12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</c:numCache>
            </c:numRef>
          </c:cat>
          <c:val>
            <c:numRef>
              <c:f>Лист1!$C$30:$N$30</c:f>
              <c:numCache>
                <c:formatCode>General</c:formatCode>
                <c:ptCount val="12"/>
                <c:pt idx="0">
                  <c:v>0.75</c:v>
                </c:pt>
                <c:pt idx="1">
                  <c:v>0.8</c:v>
                </c:pt>
                <c:pt idx="2">
                  <c:v>0.9</c:v>
                </c:pt>
                <c:pt idx="3">
                  <c:v>0.95</c:v>
                </c:pt>
                <c:pt idx="4">
                  <c:v>1</c:v>
                </c:pt>
                <c:pt idx="5">
                  <c:v>1.2</c:v>
                </c:pt>
                <c:pt idx="6">
                  <c:v>1.3</c:v>
                </c:pt>
                <c:pt idx="7">
                  <c:v>1.4</c:v>
                </c:pt>
                <c:pt idx="8">
                  <c:v>1.5</c:v>
                </c:pt>
                <c:pt idx="9">
                  <c:v>1.6</c:v>
                </c:pt>
                <c:pt idx="10">
                  <c:v>1.72</c:v>
                </c:pt>
                <c:pt idx="11">
                  <c:v>1.85</c:v>
                </c:pt>
              </c:numCache>
            </c:numRef>
          </c:val>
          <c:smooth val="0"/>
        </c:ser>
        <c:ser>
          <c:idx val="18"/>
          <c:order val="18"/>
          <c:tx>
            <c:strRef>
              <c:f>Лист1!$B$31</c:f>
              <c:strCache>
                <c:ptCount val="1"/>
                <c:pt idx="0">
                  <c:v>Ядер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Лист1!$C$26:$N$26</c:f>
              <c:numCache>
                <c:formatCode>General</c:formatCode>
                <c:ptCount val="12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</c:numCache>
            </c:numRef>
          </c:cat>
          <c:val>
            <c:numRef>
              <c:f>Лист1!$C$31:$N$31</c:f>
              <c:numCache>
                <c:formatCode>General</c:formatCode>
                <c:ptCount val="12"/>
                <c:pt idx="0">
                  <c:v>0.15</c:v>
                </c:pt>
                <c:pt idx="1">
                  <c:v>0.45</c:v>
                </c:pt>
                <c:pt idx="2">
                  <c:v>0.53</c:v>
                </c:pt>
                <c:pt idx="3">
                  <c:v>0.65</c:v>
                </c:pt>
                <c:pt idx="4">
                  <c:v>0.67</c:v>
                </c:pt>
                <c:pt idx="5">
                  <c:v>0.68</c:v>
                </c:pt>
                <c:pt idx="6">
                  <c:v>0.67</c:v>
                </c:pt>
                <c:pt idx="7">
                  <c:v>0.8</c:v>
                </c:pt>
                <c:pt idx="8">
                  <c:v>0.89</c:v>
                </c:pt>
                <c:pt idx="9">
                  <c:v>0.98</c:v>
                </c:pt>
                <c:pt idx="10">
                  <c:v>1.05</c:v>
                </c:pt>
                <c:pt idx="11">
                  <c:v>1.1200000000000001</c:v>
                </c:pt>
              </c:numCache>
            </c:numRef>
          </c:val>
          <c:smooth val="0"/>
        </c:ser>
        <c:ser>
          <c:idx val="19"/>
          <c:order val="19"/>
          <c:tx>
            <c:strRef>
              <c:f>Лист1!$B$32</c:f>
              <c:strCache>
                <c:ptCount val="1"/>
                <c:pt idx="0">
                  <c:v>Гидроэнергия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Лист1!$C$26:$N$26</c:f>
              <c:numCache>
                <c:formatCode>General</c:formatCode>
                <c:ptCount val="12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</c:numCache>
            </c:numRef>
          </c:cat>
          <c:val>
            <c:numRef>
              <c:f>Лист1!$C$32:$N$32</c:f>
              <c:numCache>
                <c:formatCode>General</c:formatCode>
                <c:ptCount val="12"/>
                <c:pt idx="0">
                  <c:v>0.1</c:v>
                </c:pt>
                <c:pt idx="1">
                  <c:v>0.15</c:v>
                </c:pt>
                <c:pt idx="2">
                  <c:v>0.184</c:v>
                </c:pt>
                <c:pt idx="3">
                  <c:v>0.23</c:v>
                </c:pt>
                <c:pt idx="4">
                  <c:v>0.24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0.39</c:v>
                </c:pt>
                <c:pt idx="9">
                  <c:v>0.43</c:v>
                </c:pt>
                <c:pt idx="10">
                  <c:v>0.47</c:v>
                </c:pt>
                <c:pt idx="11">
                  <c:v>0.5</c:v>
                </c:pt>
              </c:numCache>
            </c:numRef>
          </c:val>
          <c:smooth val="0"/>
        </c:ser>
        <c:ser>
          <c:idx val="20"/>
          <c:order val="20"/>
          <c:tx>
            <c:strRef>
              <c:f>Лист1!$B$33</c:f>
              <c:strCache>
                <c:ptCount val="1"/>
                <c:pt idx="0">
                  <c:v>Др возобновл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Лист1!$C$26:$N$26</c:f>
              <c:numCache>
                <c:formatCode>General</c:formatCode>
                <c:ptCount val="12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</c:numCache>
            </c:numRef>
          </c:cat>
          <c:val>
            <c:numRef>
              <c:f>Лист1!$C$33:$N$33</c:f>
              <c:numCache>
                <c:formatCode>General</c:formatCode>
                <c:ptCount val="12"/>
                <c:pt idx="0">
                  <c:v>2.5000000000000001E-2</c:v>
                </c:pt>
                <c:pt idx="1">
                  <c:v>0.03</c:v>
                </c:pt>
                <c:pt idx="2">
                  <c:v>3.5999999999999997E-2</c:v>
                </c:pt>
                <c:pt idx="3">
                  <c:v>0.08</c:v>
                </c:pt>
                <c:pt idx="4">
                  <c:v>0.09</c:v>
                </c:pt>
                <c:pt idx="5">
                  <c:v>0.1</c:v>
                </c:pt>
                <c:pt idx="6">
                  <c:v>0.127</c:v>
                </c:pt>
                <c:pt idx="7">
                  <c:v>0.25</c:v>
                </c:pt>
                <c:pt idx="8">
                  <c:v>0.31</c:v>
                </c:pt>
                <c:pt idx="9">
                  <c:v>0.42599999999999999</c:v>
                </c:pt>
                <c:pt idx="10">
                  <c:v>0.56000000000000005</c:v>
                </c:pt>
                <c:pt idx="11">
                  <c:v>0.71</c:v>
                </c:pt>
              </c:numCache>
            </c:numRef>
          </c:val>
          <c:smooth val="0"/>
        </c:ser>
        <c:ser>
          <c:idx val="21"/>
          <c:order val="21"/>
          <c:tx>
            <c:strRef>
              <c:f>Лист1!$B$27</c:f>
              <c:strCache>
                <c:ptCount val="1"/>
                <c:pt idx="0">
                  <c:v>Нефть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Лист1!$C$26:$N$26</c:f>
              <c:numCache>
                <c:formatCode>General</c:formatCode>
                <c:ptCount val="12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</c:numCache>
            </c:numRef>
          </c:cat>
          <c:val>
            <c:numRef>
              <c:f>Лист1!$C$27:$N$27</c:f>
              <c:numCache>
                <c:formatCode>General</c:formatCode>
                <c:ptCount val="12"/>
                <c:pt idx="0">
                  <c:v>3.1</c:v>
                </c:pt>
                <c:pt idx="1">
                  <c:v>2.8</c:v>
                </c:pt>
                <c:pt idx="2">
                  <c:v>3.23</c:v>
                </c:pt>
                <c:pt idx="3">
                  <c:v>3.35</c:v>
                </c:pt>
                <c:pt idx="4">
                  <c:v>3.6</c:v>
                </c:pt>
                <c:pt idx="5">
                  <c:v>3.95</c:v>
                </c:pt>
                <c:pt idx="6">
                  <c:v>4.05</c:v>
                </c:pt>
                <c:pt idx="7">
                  <c:v>4.25</c:v>
                </c:pt>
                <c:pt idx="8">
                  <c:v>4.47</c:v>
                </c:pt>
                <c:pt idx="9">
                  <c:v>4.55</c:v>
                </c:pt>
                <c:pt idx="10">
                  <c:v>4.5999999999999996</c:v>
                </c:pt>
                <c:pt idx="11">
                  <c:v>4.7</c:v>
                </c:pt>
              </c:numCache>
            </c:numRef>
          </c:val>
          <c:smooth val="0"/>
        </c:ser>
        <c:ser>
          <c:idx val="22"/>
          <c:order val="22"/>
          <c:tx>
            <c:strRef>
              <c:f>Лист1!$B$28</c:f>
              <c:strCache>
                <c:ptCount val="1"/>
                <c:pt idx="0">
                  <c:v>Уголь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Лист1!$C$26:$N$26</c:f>
              <c:numCache>
                <c:formatCode>General</c:formatCode>
                <c:ptCount val="12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</c:numCache>
            </c:numRef>
          </c:cat>
          <c:val>
            <c:numRef>
              <c:f>Лист1!$C$28:$N$28</c:f>
              <c:numCache>
                <c:formatCode>General</c:formatCode>
                <c:ptCount val="12"/>
                <c:pt idx="0">
                  <c:v>1.85</c:v>
                </c:pt>
                <c:pt idx="1">
                  <c:v>2</c:v>
                </c:pt>
                <c:pt idx="2">
                  <c:v>2.2000000000000002</c:v>
                </c:pt>
                <c:pt idx="3">
                  <c:v>2.2000000000000002</c:v>
                </c:pt>
                <c:pt idx="4">
                  <c:v>2.2999999999999998</c:v>
                </c:pt>
                <c:pt idx="5">
                  <c:v>2.9</c:v>
                </c:pt>
                <c:pt idx="6">
                  <c:v>3.5</c:v>
                </c:pt>
                <c:pt idx="7">
                  <c:v>4</c:v>
                </c:pt>
                <c:pt idx="8">
                  <c:v>4.2</c:v>
                </c:pt>
                <c:pt idx="9">
                  <c:v>4.3</c:v>
                </c:pt>
                <c:pt idx="10">
                  <c:v>4.38</c:v>
                </c:pt>
                <c:pt idx="11">
                  <c:v>4.43</c:v>
                </c:pt>
              </c:numCache>
            </c:numRef>
          </c:val>
          <c:smooth val="0"/>
        </c:ser>
        <c:ser>
          <c:idx val="23"/>
          <c:order val="23"/>
          <c:tx>
            <c:strRef>
              <c:f>Лист1!$B$29</c:f>
              <c:strCache>
                <c:ptCount val="1"/>
                <c:pt idx="0">
                  <c:v>Газ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Лист1!$C$26:$N$26</c:f>
              <c:numCache>
                <c:formatCode>General</c:formatCode>
                <c:ptCount val="12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</c:numCache>
            </c:numRef>
          </c:cat>
          <c:val>
            <c:numRef>
              <c:f>Лист1!$C$29:$N$29</c:f>
              <c:numCache>
                <c:formatCode>General</c:formatCode>
                <c:ptCount val="12"/>
                <c:pt idx="0">
                  <c:v>1.2</c:v>
                </c:pt>
                <c:pt idx="1">
                  <c:v>1.35</c:v>
                </c:pt>
                <c:pt idx="2">
                  <c:v>1.7</c:v>
                </c:pt>
                <c:pt idx="3">
                  <c:v>1.85</c:v>
                </c:pt>
                <c:pt idx="4">
                  <c:v>2.1</c:v>
                </c:pt>
                <c:pt idx="5">
                  <c:v>2.4</c:v>
                </c:pt>
                <c:pt idx="6">
                  <c:v>2.79</c:v>
                </c:pt>
                <c:pt idx="7">
                  <c:v>3</c:v>
                </c:pt>
                <c:pt idx="8">
                  <c:v>3.27</c:v>
                </c:pt>
                <c:pt idx="9">
                  <c:v>3.58</c:v>
                </c:pt>
                <c:pt idx="10">
                  <c:v>3.85</c:v>
                </c:pt>
                <c:pt idx="11">
                  <c:v>4.12</c:v>
                </c:pt>
              </c:numCache>
            </c:numRef>
          </c:val>
          <c:smooth val="0"/>
        </c:ser>
        <c:ser>
          <c:idx val="24"/>
          <c:order val="24"/>
          <c:tx>
            <c:strRef>
              <c:f>Лист1!$B$30</c:f>
              <c:strCache>
                <c:ptCount val="1"/>
                <c:pt idx="0">
                  <c:v>Биотопливо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Лист1!$C$26:$N$26</c:f>
              <c:numCache>
                <c:formatCode>General</c:formatCode>
                <c:ptCount val="12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</c:numCache>
            </c:numRef>
          </c:cat>
          <c:val>
            <c:numRef>
              <c:f>Лист1!$C$30:$N$30</c:f>
              <c:numCache>
                <c:formatCode>General</c:formatCode>
                <c:ptCount val="12"/>
                <c:pt idx="0">
                  <c:v>0.75</c:v>
                </c:pt>
                <c:pt idx="1">
                  <c:v>0.8</c:v>
                </c:pt>
                <c:pt idx="2">
                  <c:v>0.9</c:v>
                </c:pt>
                <c:pt idx="3">
                  <c:v>0.95</c:v>
                </c:pt>
                <c:pt idx="4">
                  <c:v>1</c:v>
                </c:pt>
                <c:pt idx="5">
                  <c:v>1.2</c:v>
                </c:pt>
                <c:pt idx="6">
                  <c:v>1.3</c:v>
                </c:pt>
                <c:pt idx="7">
                  <c:v>1.4</c:v>
                </c:pt>
                <c:pt idx="8">
                  <c:v>1.5</c:v>
                </c:pt>
                <c:pt idx="9">
                  <c:v>1.6</c:v>
                </c:pt>
                <c:pt idx="10">
                  <c:v>1.72</c:v>
                </c:pt>
                <c:pt idx="11">
                  <c:v>1.85</c:v>
                </c:pt>
              </c:numCache>
            </c:numRef>
          </c:val>
          <c:smooth val="0"/>
        </c:ser>
        <c:ser>
          <c:idx val="25"/>
          <c:order val="25"/>
          <c:tx>
            <c:strRef>
              <c:f>Лист1!$B$31</c:f>
              <c:strCache>
                <c:ptCount val="1"/>
                <c:pt idx="0">
                  <c:v>Ядер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Лист1!$C$26:$N$26</c:f>
              <c:numCache>
                <c:formatCode>General</c:formatCode>
                <c:ptCount val="12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</c:numCache>
            </c:numRef>
          </c:cat>
          <c:val>
            <c:numRef>
              <c:f>Лист1!$C$31:$N$31</c:f>
              <c:numCache>
                <c:formatCode>General</c:formatCode>
                <c:ptCount val="12"/>
                <c:pt idx="0">
                  <c:v>0.15</c:v>
                </c:pt>
                <c:pt idx="1">
                  <c:v>0.45</c:v>
                </c:pt>
                <c:pt idx="2">
                  <c:v>0.53</c:v>
                </c:pt>
                <c:pt idx="3">
                  <c:v>0.65</c:v>
                </c:pt>
                <c:pt idx="4">
                  <c:v>0.67</c:v>
                </c:pt>
                <c:pt idx="5">
                  <c:v>0.68</c:v>
                </c:pt>
                <c:pt idx="6">
                  <c:v>0.67</c:v>
                </c:pt>
                <c:pt idx="7">
                  <c:v>0.8</c:v>
                </c:pt>
                <c:pt idx="8">
                  <c:v>0.89</c:v>
                </c:pt>
                <c:pt idx="9">
                  <c:v>0.98</c:v>
                </c:pt>
                <c:pt idx="10">
                  <c:v>1.05</c:v>
                </c:pt>
                <c:pt idx="11">
                  <c:v>1.1200000000000001</c:v>
                </c:pt>
              </c:numCache>
            </c:numRef>
          </c:val>
          <c:smooth val="0"/>
        </c:ser>
        <c:ser>
          <c:idx val="26"/>
          <c:order val="26"/>
          <c:tx>
            <c:strRef>
              <c:f>Лист1!$B$32</c:f>
              <c:strCache>
                <c:ptCount val="1"/>
                <c:pt idx="0">
                  <c:v>Гидроэнергия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Лист1!$C$26:$N$26</c:f>
              <c:numCache>
                <c:formatCode>General</c:formatCode>
                <c:ptCount val="12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</c:numCache>
            </c:numRef>
          </c:cat>
          <c:val>
            <c:numRef>
              <c:f>Лист1!$C$32:$N$32</c:f>
              <c:numCache>
                <c:formatCode>General</c:formatCode>
                <c:ptCount val="12"/>
                <c:pt idx="0">
                  <c:v>0.1</c:v>
                </c:pt>
                <c:pt idx="1">
                  <c:v>0.15</c:v>
                </c:pt>
                <c:pt idx="2">
                  <c:v>0.184</c:v>
                </c:pt>
                <c:pt idx="3">
                  <c:v>0.23</c:v>
                </c:pt>
                <c:pt idx="4">
                  <c:v>0.24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0.39</c:v>
                </c:pt>
                <c:pt idx="9">
                  <c:v>0.43</c:v>
                </c:pt>
                <c:pt idx="10">
                  <c:v>0.47</c:v>
                </c:pt>
                <c:pt idx="11">
                  <c:v>0.5</c:v>
                </c:pt>
              </c:numCache>
            </c:numRef>
          </c:val>
          <c:smooth val="0"/>
        </c:ser>
        <c:ser>
          <c:idx val="27"/>
          <c:order val="27"/>
          <c:tx>
            <c:strRef>
              <c:f>Лист1!$B$33</c:f>
              <c:strCache>
                <c:ptCount val="1"/>
                <c:pt idx="0">
                  <c:v>Др возобновл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Лист1!$C$26:$N$26</c:f>
              <c:numCache>
                <c:formatCode>General</c:formatCode>
                <c:ptCount val="12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</c:numCache>
            </c:numRef>
          </c:cat>
          <c:val>
            <c:numRef>
              <c:f>Лист1!$C$33:$N$33</c:f>
              <c:numCache>
                <c:formatCode>General</c:formatCode>
                <c:ptCount val="12"/>
                <c:pt idx="0">
                  <c:v>2.5000000000000001E-2</c:v>
                </c:pt>
                <c:pt idx="1">
                  <c:v>0.03</c:v>
                </c:pt>
                <c:pt idx="2">
                  <c:v>3.5999999999999997E-2</c:v>
                </c:pt>
                <c:pt idx="3">
                  <c:v>0.08</c:v>
                </c:pt>
                <c:pt idx="4">
                  <c:v>0.09</c:v>
                </c:pt>
                <c:pt idx="5">
                  <c:v>0.1</c:v>
                </c:pt>
                <c:pt idx="6">
                  <c:v>0.127</c:v>
                </c:pt>
                <c:pt idx="7">
                  <c:v>0.25</c:v>
                </c:pt>
                <c:pt idx="8">
                  <c:v>0.31</c:v>
                </c:pt>
                <c:pt idx="9">
                  <c:v>0.42599999999999999</c:v>
                </c:pt>
                <c:pt idx="10">
                  <c:v>0.56000000000000005</c:v>
                </c:pt>
                <c:pt idx="11">
                  <c:v>0.71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Лист1!$B$27</c:f>
              <c:strCache>
                <c:ptCount val="1"/>
                <c:pt idx="0">
                  <c:v>Нефть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Лист1!$C$26:$N$26</c:f>
              <c:numCache>
                <c:formatCode>General</c:formatCode>
                <c:ptCount val="12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</c:numCache>
            </c:numRef>
          </c:cat>
          <c:val>
            <c:numRef>
              <c:f>Лист1!$C$27:$N$27</c:f>
              <c:numCache>
                <c:formatCode>General</c:formatCode>
                <c:ptCount val="12"/>
                <c:pt idx="0">
                  <c:v>3.1</c:v>
                </c:pt>
                <c:pt idx="1">
                  <c:v>2.8</c:v>
                </c:pt>
                <c:pt idx="2">
                  <c:v>3.23</c:v>
                </c:pt>
                <c:pt idx="3">
                  <c:v>3.35</c:v>
                </c:pt>
                <c:pt idx="4">
                  <c:v>3.6</c:v>
                </c:pt>
                <c:pt idx="5">
                  <c:v>3.95</c:v>
                </c:pt>
                <c:pt idx="6">
                  <c:v>4.05</c:v>
                </c:pt>
                <c:pt idx="7">
                  <c:v>4.25</c:v>
                </c:pt>
                <c:pt idx="8">
                  <c:v>4.47</c:v>
                </c:pt>
                <c:pt idx="9">
                  <c:v>4.55</c:v>
                </c:pt>
                <c:pt idx="10">
                  <c:v>4.5999999999999996</c:v>
                </c:pt>
                <c:pt idx="11">
                  <c:v>4.7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Лист1!$B$28</c:f>
              <c:strCache>
                <c:ptCount val="1"/>
                <c:pt idx="0">
                  <c:v>Уголь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Лист1!$C$26:$N$26</c:f>
              <c:numCache>
                <c:formatCode>General</c:formatCode>
                <c:ptCount val="12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</c:numCache>
            </c:numRef>
          </c:cat>
          <c:val>
            <c:numRef>
              <c:f>Лист1!$C$28:$N$28</c:f>
              <c:numCache>
                <c:formatCode>General</c:formatCode>
                <c:ptCount val="12"/>
                <c:pt idx="0">
                  <c:v>1.85</c:v>
                </c:pt>
                <c:pt idx="1">
                  <c:v>2</c:v>
                </c:pt>
                <c:pt idx="2">
                  <c:v>2.2000000000000002</c:v>
                </c:pt>
                <c:pt idx="3">
                  <c:v>2.2000000000000002</c:v>
                </c:pt>
                <c:pt idx="4">
                  <c:v>2.2999999999999998</c:v>
                </c:pt>
                <c:pt idx="5">
                  <c:v>2.9</c:v>
                </c:pt>
                <c:pt idx="6">
                  <c:v>3.5</c:v>
                </c:pt>
                <c:pt idx="7">
                  <c:v>4</c:v>
                </c:pt>
                <c:pt idx="8">
                  <c:v>4.2</c:v>
                </c:pt>
                <c:pt idx="9">
                  <c:v>4.3</c:v>
                </c:pt>
                <c:pt idx="10">
                  <c:v>4.38</c:v>
                </c:pt>
                <c:pt idx="11">
                  <c:v>4.43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Лист1!$B$29</c:f>
              <c:strCache>
                <c:ptCount val="1"/>
                <c:pt idx="0">
                  <c:v>Газ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Лист1!$C$26:$N$26</c:f>
              <c:numCache>
                <c:formatCode>General</c:formatCode>
                <c:ptCount val="12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</c:numCache>
            </c:numRef>
          </c:cat>
          <c:val>
            <c:numRef>
              <c:f>Лист1!$C$29:$N$29</c:f>
              <c:numCache>
                <c:formatCode>General</c:formatCode>
                <c:ptCount val="12"/>
                <c:pt idx="0">
                  <c:v>1.2</c:v>
                </c:pt>
                <c:pt idx="1">
                  <c:v>1.35</c:v>
                </c:pt>
                <c:pt idx="2">
                  <c:v>1.7</c:v>
                </c:pt>
                <c:pt idx="3">
                  <c:v>1.85</c:v>
                </c:pt>
                <c:pt idx="4">
                  <c:v>2.1</c:v>
                </c:pt>
                <c:pt idx="5">
                  <c:v>2.4</c:v>
                </c:pt>
                <c:pt idx="6">
                  <c:v>2.79</c:v>
                </c:pt>
                <c:pt idx="7">
                  <c:v>3</c:v>
                </c:pt>
                <c:pt idx="8">
                  <c:v>3.27</c:v>
                </c:pt>
                <c:pt idx="9">
                  <c:v>3.58</c:v>
                </c:pt>
                <c:pt idx="10">
                  <c:v>3.85</c:v>
                </c:pt>
                <c:pt idx="11">
                  <c:v>4.12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Лист1!$B$30</c:f>
              <c:strCache>
                <c:ptCount val="1"/>
                <c:pt idx="0">
                  <c:v>Биотопливо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Лист1!$C$26:$N$26</c:f>
              <c:numCache>
                <c:formatCode>General</c:formatCode>
                <c:ptCount val="12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</c:numCache>
            </c:numRef>
          </c:cat>
          <c:val>
            <c:numRef>
              <c:f>Лист1!$C$30:$N$30</c:f>
              <c:numCache>
                <c:formatCode>General</c:formatCode>
                <c:ptCount val="12"/>
                <c:pt idx="0">
                  <c:v>0.75</c:v>
                </c:pt>
                <c:pt idx="1">
                  <c:v>0.8</c:v>
                </c:pt>
                <c:pt idx="2">
                  <c:v>0.9</c:v>
                </c:pt>
                <c:pt idx="3">
                  <c:v>0.95</c:v>
                </c:pt>
                <c:pt idx="4">
                  <c:v>1</c:v>
                </c:pt>
                <c:pt idx="5">
                  <c:v>1.2</c:v>
                </c:pt>
                <c:pt idx="6">
                  <c:v>1.3</c:v>
                </c:pt>
                <c:pt idx="7">
                  <c:v>1.4</c:v>
                </c:pt>
                <c:pt idx="8">
                  <c:v>1.5</c:v>
                </c:pt>
                <c:pt idx="9">
                  <c:v>1.6</c:v>
                </c:pt>
                <c:pt idx="10">
                  <c:v>1.72</c:v>
                </c:pt>
                <c:pt idx="11">
                  <c:v>1.85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Лист1!$B$31</c:f>
              <c:strCache>
                <c:ptCount val="1"/>
                <c:pt idx="0">
                  <c:v>Ядер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Лист1!$C$26:$N$26</c:f>
              <c:numCache>
                <c:formatCode>General</c:formatCode>
                <c:ptCount val="12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</c:numCache>
            </c:numRef>
          </c:cat>
          <c:val>
            <c:numRef>
              <c:f>Лист1!$C$31:$N$31</c:f>
              <c:numCache>
                <c:formatCode>General</c:formatCode>
                <c:ptCount val="12"/>
                <c:pt idx="0">
                  <c:v>0.15</c:v>
                </c:pt>
                <c:pt idx="1">
                  <c:v>0.45</c:v>
                </c:pt>
                <c:pt idx="2">
                  <c:v>0.53</c:v>
                </c:pt>
                <c:pt idx="3">
                  <c:v>0.65</c:v>
                </c:pt>
                <c:pt idx="4">
                  <c:v>0.67</c:v>
                </c:pt>
                <c:pt idx="5">
                  <c:v>0.68</c:v>
                </c:pt>
                <c:pt idx="6">
                  <c:v>0.67</c:v>
                </c:pt>
                <c:pt idx="7">
                  <c:v>0.8</c:v>
                </c:pt>
                <c:pt idx="8">
                  <c:v>0.89</c:v>
                </c:pt>
                <c:pt idx="9">
                  <c:v>0.98</c:v>
                </c:pt>
                <c:pt idx="10">
                  <c:v>1.05</c:v>
                </c:pt>
                <c:pt idx="11">
                  <c:v>1.1200000000000001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Лист1!$B$32</c:f>
              <c:strCache>
                <c:ptCount val="1"/>
                <c:pt idx="0">
                  <c:v>Гидроэнергия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Лист1!$C$26:$N$26</c:f>
              <c:numCache>
                <c:formatCode>General</c:formatCode>
                <c:ptCount val="12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</c:numCache>
            </c:numRef>
          </c:cat>
          <c:val>
            <c:numRef>
              <c:f>Лист1!$C$32:$N$32</c:f>
              <c:numCache>
                <c:formatCode>General</c:formatCode>
                <c:ptCount val="12"/>
                <c:pt idx="0">
                  <c:v>0.1</c:v>
                </c:pt>
                <c:pt idx="1">
                  <c:v>0.15</c:v>
                </c:pt>
                <c:pt idx="2">
                  <c:v>0.184</c:v>
                </c:pt>
                <c:pt idx="3">
                  <c:v>0.23</c:v>
                </c:pt>
                <c:pt idx="4">
                  <c:v>0.24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0.39</c:v>
                </c:pt>
                <c:pt idx="9">
                  <c:v>0.43</c:v>
                </c:pt>
                <c:pt idx="10">
                  <c:v>0.47</c:v>
                </c:pt>
                <c:pt idx="11">
                  <c:v>0.5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Лист1!$B$33</c:f>
              <c:strCache>
                <c:ptCount val="1"/>
                <c:pt idx="0">
                  <c:v>Др возобновл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Лист1!$C$26:$N$26</c:f>
              <c:numCache>
                <c:formatCode>General</c:formatCode>
                <c:ptCount val="12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</c:numCache>
            </c:numRef>
          </c:cat>
          <c:val>
            <c:numRef>
              <c:f>Лист1!$C$33:$N$33</c:f>
              <c:numCache>
                <c:formatCode>General</c:formatCode>
                <c:ptCount val="12"/>
                <c:pt idx="0">
                  <c:v>2.5000000000000001E-2</c:v>
                </c:pt>
                <c:pt idx="1">
                  <c:v>0.03</c:v>
                </c:pt>
                <c:pt idx="2">
                  <c:v>3.5999999999999997E-2</c:v>
                </c:pt>
                <c:pt idx="3">
                  <c:v>0.08</c:v>
                </c:pt>
                <c:pt idx="4">
                  <c:v>0.09</c:v>
                </c:pt>
                <c:pt idx="5">
                  <c:v>0.1</c:v>
                </c:pt>
                <c:pt idx="6">
                  <c:v>0.127</c:v>
                </c:pt>
                <c:pt idx="7">
                  <c:v>0.25</c:v>
                </c:pt>
                <c:pt idx="8">
                  <c:v>0.31</c:v>
                </c:pt>
                <c:pt idx="9">
                  <c:v>0.42599999999999999</c:v>
                </c:pt>
                <c:pt idx="10">
                  <c:v>0.56000000000000005</c:v>
                </c:pt>
                <c:pt idx="11">
                  <c:v>0.71</c:v>
                </c:pt>
              </c:numCache>
            </c:numRef>
          </c:val>
          <c:smooth val="0"/>
        </c:ser>
        <c:ser>
          <c:idx val="0"/>
          <c:order val="0"/>
          <c:tx>
            <c:strRef>
              <c:f>Лист1!$B$27</c:f>
              <c:strCache>
                <c:ptCount val="1"/>
                <c:pt idx="0">
                  <c:v>Нефть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Лист1!$C$26:$N$26</c:f>
              <c:numCache>
                <c:formatCode>General</c:formatCode>
                <c:ptCount val="12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</c:numCache>
            </c:numRef>
          </c:cat>
          <c:val>
            <c:numRef>
              <c:f>Лист1!$C$27:$N$27</c:f>
              <c:numCache>
                <c:formatCode>General</c:formatCode>
                <c:ptCount val="12"/>
                <c:pt idx="0">
                  <c:v>3.1</c:v>
                </c:pt>
                <c:pt idx="1">
                  <c:v>2.8</c:v>
                </c:pt>
                <c:pt idx="2">
                  <c:v>3.23</c:v>
                </c:pt>
                <c:pt idx="3">
                  <c:v>3.35</c:v>
                </c:pt>
                <c:pt idx="4">
                  <c:v>3.6</c:v>
                </c:pt>
                <c:pt idx="5">
                  <c:v>3.95</c:v>
                </c:pt>
                <c:pt idx="6">
                  <c:v>4.05</c:v>
                </c:pt>
                <c:pt idx="7">
                  <c:v>4.25</c:v>
                </c:pt>
                <c:pt idx="8">
                  <c:v>4.47</c:v>
                </c:pt>
                <c:pt idx="9">
                  <c:v>4.55</c:v>
                </c:pt>
                <c:pt idx="10">
                  <c:v>4.5999999999999996</c:v>
                </c:pt>
                <c:pt idx="11">
                  <c:v>4.7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Лист1!$B$28</c:f>
              <c:strCache>
                <c:ptCount val="1"/>
                <c:pt idx="0">
                  <c:v>Уголь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Лист1!$C$26:$N$26</c:f>
              <c:numCache>
                <c:formatCode>General</c:formatCode>
                <c:ptCount val="12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</c:numCache>
            </c:numRef>
          </c:cat>
          <c:val>
            <c:numRef>
              <c:f>Лист1!$C$28:$N$28</c:f>
              <c:numCache>
                <c:formatCode>General</c:formatCode>
                <c:ptCount val="12"/>
                <c:pt idx="0">
                  <c:v>1.85</c:v>
                </c:pt>
                <c:pt idx="1">
                  <c:v>2</c:v>
                </c:pt>
                <c:pt idx="2">
                  <c:v>2.2000000000000002</c:v>
                </c:pt>
                <c:pt idx="3">
                  <c:v>2.2000000000000002</c:v>
                </c:pt>
                <c:pt idx="4">
                  <c:v>2.2999999999999998</c:v>
                </c:pt>
                <c:pt idx="5">
                  <c:v>2.9</c:v>
                </c:pt>
                <c:pt idx="6">
                  <c:v>3.5</c:v>
                </c:pt>
                <c:pt idx="7">
                  <c:v>4</c:v>
                </c:pt>
                <c:pt idx="8">
                  <c:v>4.2</c:v>
                </c:pt>
                <c:pt idx="9">
                  <c:v>4.3</c:v>
                </c:pt>
                <c:pt idx="10">
                  <c:v>4.38</c:v>
                </c:pt>
                <c:pt idx="11">
                  <c:v>4.43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Лист1!$B$29</c:f>
              <c:strCache>
                <c:ptCount val="1"/>
                <c:pt idx="0">
                  <c:v>Газ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Лист1!$C$26:$N$26</c:f>
              <c:numCache>
                <c:formatCode>General</c:formatCode>
                <c:ptCount val="12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</c:numCache>
            </c:numRef>
          </c:cat>
          <c:val>
            <c:numRef>
              <c:f>Лист1!$C$29:$N$29</c:f>
              <c:numCache>
                <c:formatCode>General</c:formatCode>
                <c:ptCount val="12"/>
                <c:pt idx="0">
                  <c:v>1.2</c:v>
                </c:pt>
                <c:pt idx="1">
                  <c:v>1.35</c:v>
                </c:pt>
                <c:pt idx="2">
                  <c:v>1.7</c:v>
                </c:pt>
                <c:pt idx="3">
                  <c:v>1.85</c:v>
                </c:pt>
                <c:pt idx="4">
                  <c:v>2.1</c:v>
                </c:pt>
                <c:pt idx="5">
                  <c:v>2.4</c:v>
                </c:pt>
                <c:pt idx="6">
                  <c:v>2.79</c:v>
                </c:pt>
                <c:pt idx="7">
                  <c:v>3</c:v>
                </c:pt>
                <c:pt idx="8">
                  <c:v>3.27</c:v>
                </c:pt>
                <c:pt idx="9">
                  <c:v>3.58</c:v>
                </c:pt>
                <c:pt idx="10">
                  <c:v>3.85</c:v>
                </c:pt>
                <c:pt idx="11">
                  <c:v>4.12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Лист1!$B$30</c:f>
              <c:strCache>
                <c:ptCount val="1"/>
                <c:pt idx="0">
                  <c:v>Биотопливо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Лист1!$C$26:$N$26</c:f>
              <c:numCache>
                <c:formatCode>General</c:formatCode>
                <c:ptCount val="12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</c:numCache>
            </c:numRef>
          </c:cat>
          <c:val>
            <c:numRef>
              <c:f>Лист1!$C$30:$N$30</c:f>
              <c:numCache>
                <c:formatCode>General</c:formatCode>
                <c:ptCount val="12"/>
                <c:pt idx="0">
                  <c:v>0.75</c:v>
                </c:pt>
                <c:pt idx="1">
                  <c:v>0.8</c:v>
                </c:pt>
                <c:pt idx="2">
                  <c:v>0.9</c:v>
                </c:pt>
                <c:pt idx="3">
                  <c:v>0.95</c:v>
                </c:pt>
                <c:pt idx="4">
                  <c:v>1</c:v>
                </c:pt>
                <c:pt idx="5">
                  <c:v>1.2</c:v>
                </c:pt>
                <c:pt idx="6">
                  <c:v>1.3</c:v>
                </c:pt>
                <c:pt idx="7">
                  <c:v>1.4</c:v>
                </c:pt>
                <c:pt idx="8">
                  <c:v>1.5</c:v>
                </c:pt>
                <c:pt idx="9">
                  <c:v>1.6</c:v>
                </c:pt>
                <c:pt idx="10">
                  <c:v>1.72</c:v>
                </c:pt>
                <c:pt idx="11">
                  <c:v>1.85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Лист1!$B$31</c:f>
              <c:strCache>
                <c:ptCount val="1"/>
                <c:pt idx="0">
                  <c:v>Ядер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Лист1!$C$26:$N$26</c:f>
              <c:numCache>
                <c:formatCode>General</c:formatCode>
                <c:ptCount val="12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</c:numCache>
            </c:numRef>
          </c:cat>
          <c:val>
            <c:numRef>
              <c:f>Лист1!$C$31:$N$31</c:f>
              <c:numCache>
                <c:formatCode>General</c:formatCode>
                <c:ptCount val="12"/>
                <c:pt idx="0">
                  <c:v>0.15</c:v>
                </c:pt>
                <c:pt idx="1">
                  <c:v>0.45</c:v>
                </c:pt>
                <c:pt idx="2">
                  <c:v>0.53</c:v>
                </c:pt>
                <c:pt idx="3">
                  <c:v>0.65</c:v>
                </c:pt>
                <c:pt idx="4">
                  <c:v>0.67</c:v>
                </c:pt>
                <c:pt idx="5">
                  <c:v>0.68</c:v>
                </c:pt>
                <c:pt idx="6">
                  <c:v>0.67</c:v>
                </c:pt>
                <c:pt idx="7">
                  <c:v>0.8</c:v>
                </c:pt>
                <c:pt idx="8">
                  <c:v>0.89</c:v>
                </c:pt>
                <c:pt idx="9">
                  <c:v>0.98</c:v>
                </c:pt>
                <c:pt idx="10">
                  <c:v>1.05</c:v>
                </c:pt>
                <c:pt idx="11">
                  <c:v>1.1200000000000001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Лист1!$B$32</c:f>
              <c:strCache>
                <c:ptCount val="1"/>
                <c:pt idx="0">
                  <c:v>Гидроэнергия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Лист1!$C$26:$N$26</c:f>
              <c:numCache>
                <c:formatCode>General</c:formatCode>
                <c:ptCount val="12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</c:numCache>
            </c:numRef>
          </c:cat>
          <c:val>
            <c:numRef>
              <c:f>Лист1!$C$32:$N$32</c:f>
              <c:numCache>
                <c:formatCode>General</c:formatCode>
                <c:ptCount val="12"/>
                <c:pt idx="0">
                  <c:v>0.1</c:v>
                </c:pt>
                <c:pt idx="1">
                  <c:v>0.15</c:v>
                </c:pt>
                <c:pt idx="2">
                  <c:v>0.184</c:v>
                </c:pt>
                <c:pt idx="3">
                  <c:v>0.23</c:v>
                </c:pt>
                <c:pt idx="4">
                  <c:v>0.24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0.39</c:v>
                </c:pt>
                <c:pt idx="9">
                  <c:v>0.43</c:v>
                </c:pt>
                <c:pt idx="10">
                  <c:v>0.47</c:v>
                </c:pt>
                <c:pt idx="11">
                  <c:v>0.5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Лист1!$B$33</c:f>
              <c:strCache>
                <c:ptCount val="1"/>
                <c:pt idx="0">
                  <c:v>Др возобновл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Лист1!$C$26:$N$26</c:f>
              <c:numCache>
                <c:formatCode>General</c:formatCode>
                <c:ptCount val="12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</c:numCache>
            </c:numRef>
          </c:cat>
          <c:val>
            <c:numRef>
              <c:f>Лист1!$C$33:$N$33</c:f>
              <c:numCache>
                <c:formatCode>General</c:formatCode>
                <c:ptCount val="12"/>
                <c:pt idx="0">
                  <c:v>2.5000000000000001E-2</c:v>
                </c:pt>
                <c:pt idx="1">
                  <c:v>0.03</c:v>
                </c:pt>
                <c:pt idx="2">
                  <c:v>3.5999999999999997E-2</c:v>
                </c:pt>
                <c:pt idx="3">
                  <c:v>0.08</c:v>
                </c:pt>
                <c:pt idx="4">
                  <c:v>0.09</c:v>
                </c:pt>
                <c:pt idx="5">
                  <c:v>0.1</c:v>
                </c:pt>
                <c:pt idx="6">
                  <c:v>0.127</c:v>
                </c:pt>
                <c:pt idx="7">
                  <c:v>0.25</c:v>
                </c:pt>
                <c:pt idx="8">
                  <c:v>0.31</c:v>
                </c:pt>
                <c:pt idx="9">
                  <c:v>0.42599999999999999</c:v>
                </c:pt>
                <c:pt idx="10">
                  <c:v>0.56000000000000005</c:v>
                </c:pt>
                <c:pt idx="11">
                  <c:v>0.71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000384"/>
        <c:axId val="128001920"/>
      </c:lineChart>
      <c:catAx>
        <c:axId val="12800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8001920"/>
        <c:crosses val="autoZero"/>
        <c:auto val="1"/>
        <c:lblAlgn val="ctr"/>
        <c:lblOffset val="100"/>
        <c:noMultiLvlLbl val="0"/>
      </c:catAx>
      <c:valAx>
        <c:axId val="128001920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 i="1">
                    <a:solidFill>
                      <a:srgbClr val="002060"/>
                    </a:solidFill>
                  </a:defRPr>
                </a:pPr>
                <a:r>
                  <a:rPr lang="ru-RU" sz="1400" i="1" dirty="0" err="1">
                    <a:solidFill>
                      <a:srgbClr val="002060"/>
                    </a:solidFill>
                  </a:rPr>
                  <a:t>Шартты</a:t>
                </a:r>
                <a:r>
                  <a:rPr lang="ru-RU" sz="1400" i="1" dirty="0">
                    <a:solidFill>
                      <a:srgbClr val="002060"/>
                    </a:solidFill>
                  </a:rPr>
                  <a:t> </a:t>
                </a:r>
                <a:r>
                  <a:rPr lang="ru-RU" sz="1400" i="1" dirty="0" err="1">
                    <a:solidFill>
                      <a:srgbClr val="002060"/>
                    </a:solidFill>
                  </a:rPr>
                  <a:t>отын</a:t>
                </a:r>
                <a:r>
                  <a:rPr lang="ru-RU" sz="1400" i="1" dirty="0">
                    <a:solidFill>
                      <a:srgbClr val="002060"/>
                    </a:solidFill>
                  </a:rPr>
                  <a:t>,</a:t>
                </a:r>
                <a:r>
                  <a:rPr lang="ru-RU" sz="1400" i="1" baseline="0" dirty="0">
                    <a:solidFill>
                      <a:srgbClr val="002060"/>
                    </a:solidFill>
                  </a:rPr>
                  <a:t> млрд. </a:t>
                </a:r>
                <a:r>
                  <a:rPr lang="ru-RU" sz="1400" i="1" baseline="0" dirty="0" smtClean="0">
                    <a:solidFill>
                      <a:srgbClr val="002060"/>
                    </a:solidFill>
                  </a:rPr>
                  <a:t>тонна</a:t>
                </a:r>
                <a:endParaRPr lang="ru-RU" sz="1400" i="1" dirty="0">
                  <a:solidFill>
                    <a:srgbClr val="002060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28000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CCCC"/>
            </a:solidFill>
            <a:ln>
              <a:solidFill>
                <a:schemeClr val="bg1"/>
              </a:solidFill>
            </a:ln>
          </c:spPr>
          <c:dPt>
            <c:idx val="1"/>
            <c:bubble3D val="0"/>
            <c:spPr>
              <a:solidFill>
                <a:srgbClr val="FFFF99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FFFF99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</c:dPt>
          <c:cat>
            <c:numRef>
              <c:f>Лист1!$A$2:$A$9</c:f>
              <c:numCache>
                <c:formatCode>General</c:formatCode>
                <c:ptCount val="8"/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7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FF99"/>
            </a:solidFill>
            <a:ln w="2222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2225"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2225"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2225">
                <a:solidFill>
                  <a:schemeClr val="bg1"/>
                </a:solidFill>
              </a:ln>
            </c:spPr>
          </c:dPt>
          <c:cat>
            <c:strRef>
              <c:f>Лист1!$A$2:$A$7</c:f>
              <c:strCache>
                <c:ptCount val="5"/>
                <c:pt idx="0">
                  <c:v>Питание </c:v>
                </c:pt>
                <c:pt idx="1">
                  <c:v>Ком. услуги</c:v>
                </c:pt>
                <c:pt idx="2">
                  <c:v>утилизация отходов</c:v>
                </c:pt>
                <c:pt idx="3">
                  <c:v>Обеспечение безопасности</c:v>
                </c:pt>
                <c:pt idx="4">
                  <c:v>Транспорт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4"/>
        <c:holeSize val="61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dPt>
            <c:idx val="3"/>
            <c:bubble3D val="0"/>
          </c:dPt>
          <c:cat>
            <c:strRef>
              <c:f>Лист1!$A$2:$A$6</c:f>
              <c:strCache>
                <c:ptCount val="5"/>
                <c:pt idx="0">
                  <c:v>Питание </c:v>
                </c:pt>
                <c:pt idx="1">
                  <c:v>Ком. услуги</c:v>
                </c:pt>
                <c:pt idx="2">
                  <c:v>утилизация отходов</c:v>
                </c:pt>
                <c:pt idx="3">
                  <c:v>Обеспечение безопасности</c:v>
                </c:pt>
                <c:pt idx="4">
                  <c:v>Транспорт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7"/>
        <c:holeSize val="52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CCCC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FFFF99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</c:dPt>
          <c:dPt>
            <c:idx val="4"/>
            <c:bubble3D val="0"/>
            <c:spPr>
              <a:solidFill>
                <a:srgbClr val="FFFF99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rgbClr val="FFFF99"/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rgbClr val="FFFF99"/>
              </a:solidFill>
              <a:ln>
                <a:solidFill>
                  <a:schemeClr val="bg1"/>
                </a:solidFill>
              </a:ln>
            </c:spPr>
          </c:dPt>
          <c:cat>
            <c:numRef>
              <c:f>Лист1!$A$2:$A$9</c:f>
              <c:numCache>
                <c:formatCode>General</c:formatCode>
                <c:ptCount val="8"/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1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FF99"/>
            </a:solidFill>
            <a:ln w="2222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2225"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2225"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2225"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2225"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2225">
                <a:solidFill>
                  <a:schemeClr val="bg1"/>
                </a:solidFill>
              </a:ln>
            </c:spPr>
          </c:dPt>
          <c:cat>
            <c:strRef>
              <c:f>Лист1!$A$2:$A$7</c:f>
              <c:strCache>
                <c:ptCount val="5"/>
                <c:pt idx="0">
                  <c:v>Питание </c:v>
                </c:pt>
                <c:pt idx="1">
                  <c:v>Ком. услуги</c:v>
                </c:pt>
                <c:pt idx="2">
                  <c:v>утилизация отходов</c:v>
                </c:pt>
                <c:pt idx="3">
                  <c:v>Обеспечение безопасности</c:v>
                </c:pt>
                <c:pt idx="4">
                  <c:v>Транспорт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4"/>
        <c:holeSize val="61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dPt>
            <c:idx val="3"/>
            <c:bubble3D val="0"/>
          </c:dPt>
          <c:cat>
            <c:strRef>
              <c:f>Лист1!$A$2:$A$6</c:f>
              <c:strCache>
                <c:ptCount val="5"/>
                <c:pt idx="0">
                  <c:v>Питание </c:v>
                </c:pt>
                <c:pt idx="1">
                  <c:v>Ком. услуги</c:v>
                </c:pt>
                <c:pt idx="2">
                  <c:v>утилизация отходов</c:v>
                </c:pt>
                <c:pt idx="3">
                  <c:v>Обеспечение безопасности</c:v>
                </c:pt>
                <c:pt idx="4">
                  <c:v>Транспорт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7"/>
        <c:holeSize val="52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Экспорт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Лист1!$B$5</c:f>
              <c:strCache>
                <c:ptCount val="1"/>
                <c:pt idx="0">
                  <c:v>Экспорт РК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</c:dPt>
          <c:dLbls>
            <c:dLbl>
              <c:idx val="1"/>
              <c:layout>
                <c:manualLayout>
                  <c:x val="-2.7054064699881836E-2"/>
                  <c:y val="-0.406642234144814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i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Лист1!$C$5:$D$5</c:f>
              <c:numCache>
                <c:formatCode>0.0%</c:formatCode>
                <c:ptCount val="2"/>
                <c:pt idx="0">
                  <c:v>0.24199999999999999</c:v>
                </c:pt>
                <c:pt idx="1">
                  <c:v>0.75800000000000001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kk-KZ" dirty="0" smtClean="0"/>
              <a:t>Тікелей</a:t>
            </a:r>
            <a:r>
              <a:rPr lang="kk-KZ" baseline="0" dirty="0" smtClean="0"/>
              <a:t> шетел инвестициялар көлемі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Лист1!$B$6</c:f>
              <c:strCache>
                <c:ptCount val="1"/>
                <c:pt idx="0">
                  <c:v>Объем прямых иностранных инвестиций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</c:dPt>
          <c:dLbls>
            <c:dLbl>
              <c:idx val="1"/>
              <c:layout>
                <c:manualLayout>
                  <c:x val="-4.9994028486268528E-2"/>
                  <c:y val="1.436962241821366E-2"/>
                </c:manualLayout>
              </c:layout>
              <c:spPr/>
              <c:txPr>
                <a:bodyPr/>
                <a:lstStyle/>
                <a:p>
                  <a:pPr>
                    <a:defRPr sz="1600" i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Лист1!$C$6:$D$6</c:f>
              <c:numCache>
                <c:formatCode>0.0%</c:formatCode>
                <c:ptCount val="2"/>
                <c:pt idx="0">
                  <c:v>0.75800000000000001</c:v>
                </c:pt>
                <c:pt idx="1">
                  <c:v>0.24199999999999999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Мұнай</a:t>
            </a:r>
            <a:r>
              <a:rPr lang="ru-RU" sz="1400" baseline="0" dirty="0" smtClean="0">
                <a:latin typeface="Arial" pitchFamily="34" charset="0"/>
                <a:cs typeface="Arial" pitchFamily="34" charset="0"/>
              </a:rPr>
              <a:t> және конденсат өндіру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млн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тонна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Лист2!$A$3</c:f>
              <c:strCache>
                <c:ptCount val="1"/>
                <c:pt idx="0">
                  <c:v>Добыча нефти и конденсата, млн. тонн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</c:dPt>
          <c:dPt>
            <c:idx val="5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888888888888888E-2"/>
                  <c:y val="-1.2827600417216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666E-2"/>
                  <c:y val="-2.1379334028694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666666666666666E-2"/>
                  <c:y val="-2.1379334028694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  <a:r>
                      <a:rPr lang="en-US" dirty="0" smtClean="0"/>
                      <a:t>0,</a:t>
                    </a:r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444444444444445E-2"/>
                  <c:y val="-2.1379334028694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444444444444445E-2"/>
                  <c:y val="-2.9931067640172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3333333333333332E-3"/>
                  <c:y val="-2.9931067640172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Лист2!$B$2:$G$2</c:f>
              <c:strCach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 жоспар</c:v>
                </c:pt>
              </c:strCache>
            </c:strRef>
          </c:cat>
          <c:val>
            <c:numRef>
              <c:f>Лист2!$B$3:$G$3</c:f>
              <c:numCache>
                <c:formatCode>General</c:formatCode>
                <c:ptCount val="6"/>
                <c:pt idx="0">
                  <c:v>76.5</c:v>
                </c:pt>
                <c:pt idx="1">
                  <c:v>79.7</c:v>
                </c:pt>
                <c:pt idx="2">
                  <c:v>80.099999999999994</c:v>
                </c:pt>
                <c:pt idx="3">
                  <c:v>79.2</c:v>
                </c:pt>
                <c:pt idx="4">
                  <c:v>81.8</c:v>
                </c:pt>
                <c:pt idx="5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cylinder"/>
        <c:axId val="91054848"/>
        <c:axId val="91056384"/>
        <c:axId val="0"/>
      </c:bar3DChart>
      <c:catAx>
        <c:axId val="91054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1056384"/>
        <c:crosses val="autoZero"/>
        <c:auto val="1"/>
        <c:lblAlgn val="ctr"/>
        <c:lblOffset val="100"/>
        <c:noMultiLvlLbl val="0"/>
      </c:catAx>
      <c:valAx>
        <c:axId val="91056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105484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Газ</a:t>
            </a:r>
            <a:r>
              <a:rPr lang="ru-RU" sz="1400" baseline="0" dirty="0" smtClean="0">
                <a:latin typeface="Arial" pitchFamily="34" charset="0"/>
                <a:cs typeface="Arial" pitchFamily="34" charset="0"/>
              </a:rPr>
              <a:t> өндіру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млрд.</a:t>
            </a:r>
            <a:r>
              <a:rPr lang="ru-RU" sz="1400" baseline="0" dirty="0" smtClean="0">
                <a:latin typeface="Arial" pitchFamily="34" charset="0"/>
                <a:cs typeface="Arial" pitchFamily="34" charset="0"/>
              </a:rPr>
              <a:t> текше метр</a:t>
            </a:r>
            <a:endParaRPr lang="ru-RU" sz="1400" baseline="30000" dirty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Лист2!$A$11</c:f>
              <c:strCache>
                <c:ptCount val="1"/>
                <c:pt idx="0">
                  <c:v>Добыча газа, млрд. м3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</c:dPt>
          <c:dPt>
            <c:idx val="5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2.2222222222222195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444444444444445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333333333333332E-3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888888888888888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777777777777776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9444444444444445E-2"/>
                  <c:y val="-2.5040419627704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Лист2!$B$10:$G$10</c:f>
              <c:strCach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 жоспар</c:v>
                </c:pt>
              </c:strCache>
            </c:strRef>
          </c:cat>
          <c:val>
            <c:numRef>
              <c:f>Лист2!$B$11:$G$11</c:f>
              <c:numCache>
                <c:formatCode>General</c:formatCode>
                <c:ptCount val="6"/>
                <c:pt idx="0">
                  <c:v>36</c:v>
                </c:pt>
                <c:pt idx="1">
                  <c:v>37.4</c:v>
                </c:pt>
                <c:pt idx="2">
                  <c:v>39.5</c:v>
                </c:pt>
                <c:pt idx="3">
                  <c:v>40.1</c:v>
                </c:pt>
                <c:pt idx="4">
                  <c:v>42.3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shape val="cylinder"/>
        <c:axId val="99307520"/>
        <c:axId val="99309056"/>
        <c:axId val="0"/>
      </c:bar3DChart>
      <c:catAx>
        <c:axId val="99307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9309056"/>
        <c:crosses val="autoZero"/>
        <c:auto val="1"/>
        <c:lblAlgn val="ctr"/>
        <c:lblOffset val="100"/>
        <c:noMultiLvlLbl val="0"/>
      </c:catAx>
      <c:valAx>
        <c:axId val="99309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93075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Мұнай</a:t>
            </a:r>
            <a:r>
              <a:rPr lang="ru-RU" sz="14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aseline="0" dirty="0" err="1" smtClean="0">
                <a:latin typeface="Arial" pitchFamily="34" charset="0"/>
                <a:cs typeface="Arial" pitchFamily="34" charset="0"/>
              </a:rPr>
              <a:t>өңдеу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млн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тонна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Лист2!$A$18</c:f>
              <c:strCache>
                <c:ptCount val="1"/>
                <c:pt idx="0">
                  <c:v>Переработка нефти, млн. тонн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</c:spPr>
          </c:dPt>
          <c:dPt>
            <c:idx val="3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</c:spPr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</c:dPt>
          <c:dPt>
            <c:idx val="5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1.1111111111111086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666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555555555555558E-3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3.2407407407407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7777777777778798E-3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Лист2!$B$17:$G$17</c:f>
              <c:strCach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 жоспар</c:v>
                </c:pt>
              </c:strCache>
            </c:strRef>
          </c:cat>
          <c:val>
            <c:numRef>
              <c:f>Лист2!$B$18:$G$18</c:f>
              <c:numCache>
                <c:formatCode>General</c:formatCode>
                <c:ptCount val="6"/>
                <c:pt idx="0">
                  <c:v>12.1</c:v>
                </c:pt>
                <c:pt idx="1">
                  <c:v>13.7</c:v>
                </c:pt>
                <c:pt idx="2">
                  <c:v>13.7</c:v>
                </c:pt>
                <c:pt idx="3">
                  <c:v>14.2</c:v>
                </c:pt>
                <c:pt idx="4">
                  <c:v>14.3</c:v>
                </c:pt>
                <c:pt idx="5">
                  <c:v>14.7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shape val="cylinder"/>
        <c:axId val="99025664"/>
        <c:axId val="99027200"/>
        <c:axId val="0"/>
      </c:bar3DChart>
      <c:catAx>
        <c:axId val="990256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9027200"/>
        <c:crosses val="autoZero"/>
        <c:auto val="1"/>
        <c:lblAlgn val="ctr"/>
        <c:lblOffset val="100"/>
        <c:noMultiLvlLbl val="0"/>
      </c:catAx>
      <c:valAx>
        <c:axId val="99027200"/>
        <c:scaling>
          <c:orientation val="minMax"/>
          <c:min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90256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Газ</a:t>
            </a:r>
            <a:r>
              <a:rPr lang="ru-RU" sz="14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aseline="0" dirty="0" err="1" smtClean="0">
                <a:latin typeface="Arial" pitchFamily="34" charset="0"/>
                <a:cs typeface="Arial" pitchFamily="34" charset="0"/>
              </a:rPr>
              <a:t>транзиті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млрд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400" baseline="0" dirty="0" smtClean="0">
                <a:latin typeface="Arial" pitchFamily="34" charset="0"/>
                <a:cs typeface="Arial" pitchFamily="34" charset="0"/>
              </a:rPr>
              <a:t> текше метр</a:t>
            </a:r>
            <a:endParaRPr lang="ru-RU" sz="1400" baseline="30000" dirty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Лист2!$A$23</c:f>
              <c:strCache>
                <c:ptCount val="1"/>
                <c:pt idx="0">
                  <c:v>Транзит газа, млрд. м3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</c:spPr>
          </c:dPt>
          <c:dPt>
            <c:idx val="3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</c:spPr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</c:dPt>
          <c:dPt>
            <c:idx val="5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1.6666666666666691E-2"/>
                  <c:y val="-1.7806217875199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333333333333332E-3"/>
                  <c:y val="-2.2257772343999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111111111111112E-2"/>
                  <c:y val="-2.2257772343999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111111111111112E-2"/>
                  <c:y val="-2.2257772343999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666666666666666E-2"/>
                  <c:y val="-8.90310893759974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111111111111112E-2"/>
                  <c:y val="-2.2257772343999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 i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Лист2!$B$22:$G$22</c:f>
              <c:strCach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 жоспар</c:v>
                </c:pt>
              </c:strCache>
            </c:strRef>
          </c:cat>
          <c:val>
            <c:numRef>
              <c:f>Лист2!$B$23:$G$23</c:f>
              <c:numCache>
                <c:formatCode>General</c:formatCode>
                <c:ptCount val="6"/>
                <c:pt idx="0">
                  <c:v>73.2</c:v>
                </c:pt>
                <c:pt idx="1">
                  <c:v>81.900000000000006</c:v>
                </c:pt>
                <c:pt idx="2">
                  <c:v>96.6</c:v>
                </c:pt>
                <c:pt idx="3">
                  <c:v>96.5</c:v>
                </c:pt>
                <c:pt idx="4">
                  <c:v>99.1</c:v>
                </c:pt>
                <c:pt idx="5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shape val="cylinder"/>
        <c:axId val="99476224"/>
        <c:axId val="99477760"/>
        <c:axId val="0"/>
      </c:bar3DChart>
      <c:catAx>
        <c:axId val="99476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9477760"/>
        <c:crosses val="autoZero"/>
        <c:auto val="1"/>
        <c:lblAlgn val="ctr"/>
        <c:lblOffset val="100"/>
        <c:noMultiLvlLbl val="0"/>
      </c:catAx>
      <c:valAx>
        <c:axId val="99477760"/>
        <c:scaling>
          <c:orientation val="minMax"/>
          <c:min val="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9476224"/>
        <c:crosses val="autoZero"/>
        <c:crossBetween val="between"/>
      </c:valAx>
    </c:plotArea>
    <c:plotVisOnly val="1"/>
    <c:dispBlanksAs val="gap"/>
    <c:showDLblsOverMax val="0"/>
  </c:chart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2599387240499391"/>
                  <c:y val="0.1492400829177507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2249640967473417"/>
                  <c:y val="-0.3454814873695968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8054165682442594"/>
                  <c:y val="9.593664071125231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3286803937531606E-2"/>
                  <c:y val="0.112258377055714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Лист3!$A$2:$A$5</c:f>
              <c:strCache>
                <c:ptCount val="4"/>
                <c:pt idx="0">
                  <c:v>КМГ</c:v>
                </c:pt>
                <c:pt idx="1">
                  <c:v>Chevron</c:v>
                </c:pt>
                <c:pt idx="2">
                  <c:v>ExxonMobil</c:v>
                </c:pt>
                <c:pt idx="3">
                  <c:v>ЛукАрко</c:v>
                </c:pt>
              </c:strCache>
            </c:strRef>
          </c:cat>
          <c:val>
            <c:numRef>
              <c:f>Лист3!$B$2:$B$5</c:f>
              <c:numCache>
                <c:formatCode>0%</c:formatCode>
                <c:ptCount val="4"/>
                <c:pt idx="0">
                  <c:v>0.2</c:v>
                </c:pt>
                <c:pt idx="1">
                  <c:v>0.5</c:v>
                </c:pt>
                <c:pt idx="2">
                  <c:v>0.25</c:v>
                </c:pt>
                <c:pt idx="3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F170D4-821C-4040-9661-058F446F7CA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BAEF9C-6CFC-4617-948C-3C695D8A9BB9}">
      <dgm:prSet phldrT="[Текст]" custT="1"/>
      <dgm:spPr>
        <a:noFill/>
      </dgm:spPr>
      <dgm:t>
        <a:bodyPr/>
        <a:lstStyle/>
        <a:p>
          <a:pPr algn="ctr"/>
          <a:r>
            <a:rPr lang="kk-KZ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Жер қойнауын пайдалану саясатын кешенді жетілдіру</a:t>
          </a:r>
          <a:endParaRPr lang="ru-RU" sz="1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9E149ED-58A3-4D83-8F84-FC28A0D723EF}" type="parTrans" cxnId="{4943CCB3-C2A6-4C79-A45A-ADB9ABCBB85B}">
      <dgm:prSet/>
      <dgm:spPr/>
      <dgm:t>
        <a:bodyPr/>
        <a:lstStyle/>
        <a:p>
          <a:pPr algn="ctr"/>
          <a:endParaRPr lang="ru-RU" sz="16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6B9BAF9-05E1-4D43-98B6-950B269E6A0E}" type="sibTrans" cxnId="{4943CCB3-C2A6-4C79-A45A-ADB9ABCBB85B}">
      <dgm:prSet/>
      <dgm:spPr/>
      <dgm:t>
        <a:bodyPr/>
        <a:lstStyle/>
        <a:p>
          <a:pPr algn="ctr"/>
          <a:endParaRPr lang="ru-RU" sz="16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D47C09A3-50F3-4132-B0E4-C34F5435D889}">
      <dgm:prSet phldrT="[Текст]" custT="1"/>
      <dgm:spPr>
        <a:solidFill>
          <a:schemeClr val="bg1"/>
        </a:solidFill>
      </dgm:spPr>
      <dgm:t>
        <a:bodyPr/>
        <a:lstStyle/>
        <a:p>
          <a:pPr algn="ctr"/>
          <a:r>
            <a:rPr lang="kk-KZ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Транспорттық жобаларды жоспарлы жүзеге асуы</a:t>
          </a:r>
          <a:endParaRPr lang="ru-RU" sz="1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B80AB31-C647-4FA2-B3ED-76A5E0A0B79D}" type="parTrans" cxnId="{9EC953D4-B5B6-4778-857F-F9AA0E55F3C4}">
      <dgm:prSet/>
      <dgm:spPr/>
      <dgm:t>
        <a:bodyPr/>
        <a:lstStyle/>
        <a:p>
          <a:pPr algn="ctr"/>
          <a:endParaRPr lang="ru-RU" sz="16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4E1E61A-64A8-42A8-B63D-299D32060021}" type="sibTrans" cxnId="{9EC953D4-B5B6-4778-857F-F9AA0E55F3C4}">
      <dgm:prSet/>
      <dgm:spPr/>
      <dgm:t>
        <a:bodyPr/>
        <a:lstStyle/>
        <a:p>
          <a:pPr algn="ctr"/>
          <a:endParaRPr lang="ru-RU" sz="16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27F12D9-9751-4E4A-AEDE-AD8F0A7CE199}">
      <dgm:prSet custT="1"/>
      <dgm:spPr>
        <a:solidFill>
          <a:schemeClr val="bg1"/>
        </a:solidFill>
      </dgm:spPr>
      <dgm:t>
        <a:bodyPr/>
        <a:lstStyle/>
        <a:p>
          <a:pPr algn="ctr"/>
          <a:r>
            <a:rPr lang="kk-KZ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Мұнай-химия жаңа өндірістік секторларын қалыптастыру</a:t>
          </a:r>
          <a:endParaRPr lang="ru-RU" sz="1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569C2C7-D682-428E-B577-C2C096433457}" type="parTrans" cxnId="{22B071CD-13DF-4B78-BF92-485B27790B68}">
      <dgm:prSet/>
      <dgm:spPr/>
      <dgm:t>
        <a:bodyPr/>
        <a:lstStyle/>
        <a:p>
          <a:pPr algn="ctr"/>
          <a:endParaRPr lang="ru-RU" sz="16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8FBFA73-1D5F-4AB4-B7E2-3B6AC65FD149}" type="sibTrans" cxnId="{22B071CD-13DF-4B78-BF92-485B27790B68}">
      <dgm:prSet/>
      <dgm:spPr/>
      <dgm:t>
        <a:bodyPr/>
        <a:lstStyle/>
        <a:p>
          <a:pPr algn="ctr"/>
          <a:endParaRPr lang="ru-RU" sz="16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94C80FE-C34B-41B3-B5DC-3E8C8C8BBB33}">
      <dgm:prSet custT="1"/>
      <dgm:spPr>
        <a:solidFill>
          <a:schemeClr val="bg1"/>
        </a:solidFill>
      </dgm:spPr>
      <dgm:t>
        <a:bodyPr/>
        <a:lstStyle/>
        <a:p>
          <a:pPr algn="ctr"/>
          <a:r>
            <a:rPr lang="kk-KZ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Кадрларды дайындау, сервистік кластерлерді әзірлеу </a:t>
          </a:r>
          <a:r>
            <a: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(эко ж</a:t>
          </a:r>
          <a:r>
            <a:rPr lang="kk-KZ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үйелер</a:t>
          </a:r>
          <a:r>
            <a: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), </a:t>
          </a:r>
          <a:r>
            <a:rPr lang="ru-RU" sz="16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инновациялар</a:t>
          </a:r>
          <a:r>
            <a: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,  ҒЗТКЖ-</a:t>
          </a:r>
          <a:r>
            <a:rPr lang="ru-RU" sz="16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ды</a:t>
          </a:r>
          <a:r>
            <a: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(</a:t>
          </a:r>
          <a:r>
            <a:rPr lang="kk-KZ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ғылыми-зерттеу және тәжірибелік-конструкторлық жұмыстар</a:t>
          </a:r>
          <a:r>
            <a: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) </a:t>
          </a:r>
          <a:r>
            <a:rPr lang="ru-RU" sz="16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жандандыру</a:t>
          </a:r>
          <a:r>
            <a: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арқылы</a:t>
          </a:r>
          <a:endParaRPr lang="ru-RU" sz="1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A826F23-56CC-47FA-9FAF-2F0A49EB4FEF}" type="parTrans" cxnId="{E3FDC2E3-1765-436C-A129-7D0AF407A27E}">
      <dgm:prSet/>
      <dgm:spPr/>
      <dgm:t>
        <a:bodyPr/>
        <a:lstStyle/>
        <a:p>
          <a:pPr algn="ctr"/>
          <a:endParaRPr lang="ru-RU" sz="16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586B152-5D1A-4E08-A343-5E505DF26E29}" type="sibTrans" cxnId="{E3FDC2E3-1765-436C-A129-7D0AF407A27E}">
      <dgm:prSet/>
      <dgm:spPr/>
      <dgm:t>
        <a:bodyPr/>
        <a:lstStyle/>
        <a:p>
          <a:pPr algn="ctr"/>
          <a:endParaRPr lang="ru-RU" sz="16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6FBDE3D-A854-424F-B842-469D27998A16}">
      <dgm:prSet custT="1"/>
      <dgm:spPr>
        <a:noFill/>
      </dgm:spPr>
      <dgm:t>
        <a:bodyPr/>
        <a:lstStyle/>
        <a:p>
          <a:pPr algn="ctr"/>
          <a:r>
            <a:rPr lang="kk-KZ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Газ мәселелерінде халықаралық тәжірибеге сәйкес келу</a:t>
          </a:r>
          <a:endParaRPr lang="ru-RU" sz="1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4A6C4F7-84EC-4B30-AE72-0BCE849EBBC1}" type="parTrans" cxnId="{6C78E387-0BAB-4DE5-91BD-07349C0692BE}">
      <dgm:prSet/>
      <dgm:spPr/>
      <dgm:t>
        <a:bodyPr/>
        <a:lstStyle/>
        <a:p>
          <a:pPr algn="ctr"/>
          <a:endParaRPr lang="ru-RU" sz="16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A9064C0-76D3-4B90-956C-BF88274FC6DE}" type="sibTrans" cxnId="{6C78E387-0BAB-4DE5-91BD-07349C0692BE}">
      <dgm:prSet/>
      <dgm:spPr/>
      <dgm:t>
        <a:bodyPr/>
        <a:lstStyle/>
        <a:p>
          <a:pPr algn="ctr"/>
          <a:endParaRPr lang="ru-RU" sz="16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0C28FFF-CF4B-4D8E-ABA3-AD44F3F518E0}">
      <dgm:prSet custT="1"/>
      <dgm:spPr>
        <a:solidFill>
          <a:schemeClr val="bg1"/>
        </a:solidFill>
      </dgm:spPr>
      <dgm:t>
        <a:bodyPr/>
        <a:lstStyle/>
        <a:p>
          <a:pPr algn="ctr"/>
          <a:r>
            <a:rPr lang="kk-KZ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Мұнай өнімдері ішкі нарығының дамуы</a:t>
          </a:r>
          <a:endParaRPr lang="ru-RU" sz="1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D7DBDC4-6A75-4B34-AD8D-64D055399220}" type="parTrans" cxnId="{2E2938FB-F809-4451-BFDE-10EE9D8EC0BB}">
      <dgm:prSet/>
      <dgm:spPr/>
      <dgm:t>
        <a:bodyPr/>
        <a:lstStyle/>
        <a:p>
          <a:pPr algn="ctr"/>
          <a:endParaRPr lang="ru-RU" sz="16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9370050-6478-47A9-8005-7ABE94707B64}" type="sibTrans" cxnId="{2E2938FB-F809-4451-BFDE-10EE9D8EC0BB}">
      <dgm:prSet/>
      <dgm:spPr/>
      <dgm:t>
        <a:bodyPr/>
        <a:lstStyle/>
        <a:p>
          <a:pPr algn="ctr"/>
          <a:endParaRPr lang="ru-RU" sz="16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545AE22-1502-45EC-A7F9-9960DD02E766}">
      <dgm:prSet phldrT="[Текст]" custT="1"/>
      <dgm:spPr>
        <a:noFill/>
      </dgm:spPr>
      <dgm:t>
        <a:bodyPr/>
        <a:lstStyle/>
        <a:p>
          <a:pPr algn="ctr"/>
          <a:r>
            <a:rPr lang="kk-KZ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Мұнай өндіруде сындарлы сценарийдің жүзеге асырылуы</a:t>
          </a:r>
          <a:endParaRPr lang="ru-RU" sz="1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BE8F3EF-3B1D-42ED-9B5E-5495B48D449D}" type="sibTrans" cxnId="{0166D61B-FF16-4A0E-BF65-AC59BEC6B2FB}">
      <dgm:prSet/>
      <dgm:spPr/>
      <dgm:t>
        <a:bodyPr/>
        <a:lstStyle/>
        <a:p>
          <a:pPr algn="ctr"/>
          <a:endParaRPr lang="ru-RU" sz="16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678D46E-221A-484E-8431-37B846DA7123}" type="parTrans" cxnId="{0166D61B-FF16-4A0E-BF65-AC59BEC6B2FB}">
      <dgm:prSet/>
      <dgm:spPr/>
      <dgm:t>
        <a:bodyPr/>
        <a:lstStyle/>
        <a:p>
          <a:pPr algn="ctr"/>
          <a:endParaRPr lang="ru-RU" sz="16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339D1A8-AB5D-4CF4-B8AB-121B3C937E5C}" type="pres">
      <dgm:prSet presAssocID="{12F170D4-821C-4040-9661-058F446F7CA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BD02EC-FD91-4D36-AD0B-D6C1599E43E7}" type="pres">
      <dgm:prSet presAssocID="{1DBAEF9C-6CFC-4617-948C-3C695D8A9BB9}" presName="comp" presStyleCnt="0"/>
      <dgm:spPr/>
    </dgm:pt>
    <dgm:pt modelId="{1126070D-EF0F-462C-912C-CEAAAC6344BE}" type="pres">
      <dgm:prSet presAssocID="{1DBAEF9C-6CFC-4617-948C-3C695D8A9BB9}" presName="box" presStyleLbl="node1" presStyleIdx="0" presStyleCnt="7"/>
      <dgm:spPr/>
      <dgm:t>
        <a:bodyPr/>
        <a:lstStyle/>
        <a:p>
          <a:endParaRPr lang="ru-RU"/>
        </a:p>
      </dgm:t>
    </dgm:pt>
    <dgm:pt modelId="{1AFBD1AF-F4DD-449D-BB4F-3BD13F84B71C}" type="pres">
      <dgm:prSet presAssocID="{1DBAEF9C-6CFC-4617-948C-3C695D8A9BB9}" presName="img" presStyleLbl="fgImgPlace1" presStyleIdx="0" presStyleCnt="7"/>
      <dgm:spPr/>
    </dgm:pt>
    <dgm:pt modelId="{3044F8A7-F14F-4F01-9C4B-22EFB7BE2AC1}" type="pres">
      <dgm:prSet presAssocID="{1DBAEF9C-6CFC-4617-948C-3C695D8A9BB9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FDFEF-B235-4A84-B945-0FD31F247C03}" type="pres">
      <dgm:prSet presAssocID="{B6B9BAF9-05E1-4D43-98B6-950B269E6A0E}" presName="spacer" presStyleCnt="0"/>
      <dgm:spPr/>
    </dgm:pt>
    <dgm:pt modelId="{7DF96B55-1213-4A1D-BC2F-7327A9A88734}" type="pres">
      <dgm:prSet presAssocID="{2545AE22-1502-45EC-A7F9-9960DD02E766}" presName="comp" presStyleCnt="0"/>
      <dgm:spPr/>
    </dgm:pt>
    <dgm:pt modelId="{E3A56A33-5C1E-468E-A857-4FA305A38FC7}" type="pres">
      <dgm:prSet presAssocID="{2545AE22-1502-45EC-A7F9-9960DD02E766}" presName="box" presStyleLbl="node1" presStyleIdx="1" presStyleCnt="7"/>
      <dgm:spPr/>
      <dgm:t>
        <a:bodyPr/>
        <a:lstStyle/>
        <a:p>
          <a:endParaRPr lang="ru-RU"/>
        </a:p>
      </dgm:t>
    </dgm:pt>
    <dgm:pt modelId="{88088DEC-637A-4E42-95F5-A7C98A8C209A}" type="pres">
      <dgm:prSet presAssocID="{2545AE22-1502-45EC-A7F9-9960DD02E766}" presName="img" presStyleLbl="fgImgPlace1" presStyleIdx="1" presStyleCnt="7"/>
      <dgm:spPr/>
    </dgm:pt>
    <dgm:pt modelId="{CFE8BD71-2930-4E10-B651-4E27D00BA6DD}" type="pres">
      <dgm:prSet presAssocID="{2545AE22-1502-45EC-A7F9-9960DD02E766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0826F-E667-4D8E-87EA-53C9FE3984C7}" type="pres">
      <dgm:prSet presAssocID="{1BE8F3EF-3B1D-42ED-9B5E-5495B48D449D}" presName="spacer" presStyleCnt="0"/>
      <dgm:spPr/>
    </dgm:pt>
    <dgm:pt modelId="{D82EBCB1-16F0-4C69-9F43-E60FD75A00EA}" type="pres">
      <dgm:prSet presAssocID="{B6FBDE3D-A854-424F-B842-469D27998A16}" presName="comp" presStyleCnt="0"/>
      <dgm:spPr/>
    </dgm:pt>
    <dgm:pt modelId="{E4762CCA-227A-4290-9B35-44A11F181B98}" type="pres">
      <dgm:prSet presAssocID="{B6FBDE3D-A854-424F-B842-469D27998A16}" presName="box" presStyleLbl="node1" presStyleIdx="2" presStyleCnt="7"/>
      <dgm:spPr/>
      <dgm:t>
        <a:bodyPr/>
        <a:lstStyle/>
        <a:p>
          <a:endParaRPr lang="ru-RU"/>
        </a:p>
      </dgm:t>
    </dgm:pt>
    <dgm:pt modelId="{8416F687-2411-45FB-9C4F-1C9AD642C02A}" type="pres">
      <dgm:prSet presAssocID="{B6FBDE3D-A854-424F-B842-469D27998A16}" presName="img" presStyleLbl="fgImgPlace1" presStyleIdx="2" presStyleCnt="7"/>
      <dgm:spPr/>
    </dgm:pt>
    <dgm:pt modelId="{4ED725C1-E181-4F99-B815-1C1AE8BC3B91}" type="pres">
      <dgm:prSet presAssocID="{B6FBDE3D-A854-424F-B842-469D27998A16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36E6F-48B9-4554-8BB2-B19DF577BCA1}" type="pres">
      <dgm:prSet presAssocID="{1A9064C0-76D3-4B90-956C-BF88274FC6DE}" presName="spacer" presStyleCnt="0"/>
      <dgm:spPr/>
    </dgm:pt>
    <dgm:pt modelId="{ABB3DB4B-B661-4A0A-A5ED-7EF1E6D0644D}" type="pres">
      <dgm:prSet presAssocID="{D47C09A3-50F3-4132-B0E4-C34F5435D889}" presName="comp" presStyleCnt="0"/>
      <dgm:spPr/>
    </dgm:pt>
    <dgm:pt modelId="{8609ADF4-7087-4D8E-8E93-36C530526C01}" type="pres">
      <dgm:prSet presAssocID="{D47C09A3-50F3-4132-B0E4-C34F5435D889}" presName="box" presStyleLbl="node1" presStyleIdx="3" presStyleCnt="7" custLinFactNeighborX="-870" custLinFactNeighborY="669"/>
      <dgm:spPr/>
      <dgm:t>
        <a:bodyPr/>
        <a:lstStyle/>
        <a:p>
          <a:endParaRPr lang="ru-RU"/>
        </a:p>
      </dgm:t>
    </dgm:pt>
    <dgm:pt modelId="{CCC60416-594D-470E-9886-6B5E3C094700}" type="pres">
      <dgm:prSet presAssocID="{D47C09A3-50F3-4132-B0E4-C34F5435D889}" presName="img" presStyleLbl="fgImgPlace1" presStyleIdx="3" presStyleCnt="7"/>
      <dgm:spPr/>
    </dgm:pt>
    <dgm:pt modelId="{D4D8D530-0BE3-4F48-A73A-E961242C63E6}" type="pres">
      <dgm:prSet presAssocID="{D47C09A3-50F3-4132-B0E4-C34F5435D889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A08B1-D994-411B-B7AC-53809CE81218}" type="pres">
      <dgm:prSet presAssocID="{A4E1E61A-64A8-42A8-B63D-299D32060021}" presName="spacer" presStyleCnt="0"/>
      <dgm:spPr/>
    </dgm:pt>
    <dgm:pt modelId="{1452CC79-643F-4632-B6CD-B6E9528876FF}" type="pres">
      <dgm:prSet presAssocID="{A0C28FFF-CF4B-4D8E-ABA3-AD44F3F518E0}" presName="comp" presStyleCnt="0"/>
      <dgm:spPr/>
    </dgm:pt>
    <dgm:pt modelId="{A46B7455-EFB3-469D-9E48-2A91F6D3F8F1}" type="pres">
      <dgm:prSet presAssocID="{A0C28FFF-CF4B-4D8E-ABA3-AD44F3F518E0}" presName="box" presStyleLbl="node1" presStyleIdx="4" presStyleCnt="7"/>
      <dgm:spPr/>
      <dgm:t>
        <a:bodyPr/>
        <a:lstStyle/>
        <a:p>
          <a:endParaRPr lang="ru-RU"/>
        </a:p>
      </dgm:t>
    </dgm:pt>
    <dgm:pt modelId="{C1C10C40-0B12-46BE-8A5B-59488B47BA27}" type="pres">
      <dgm:prSet presAssocID="{A0C28FFF-CF4B-4D8E-ABA3-AD44F3F518E0}" presName="img" presStyleLbl="fgImgPlace1" presStyleIdx="4" presStyleCnt="7"/>
      <dgm:spPr/>
    </dgm:pt>
    <dgm:pt modelId="{15C9767C-42F7-43E1-A97C-7294426D03CC}" type="pres">
      <dgm:prSet presAssocID="{A0C28FFF-CF4B-4D8E-ABA3-AD44F3F518E0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09355-51CC-4B95-BA55-4C1B3D22987F}" type="pres">
      <dgm:prSet presAssocID="{09370050-6478-47A9-8005-7ABE94707B64}" presName="spacer" presStyleCnt="0"/>
      <dgm:spPr/>
    </dgm:pt>
    <dgm:pt modelId="{8B5B7C44-87CE-4DE8-BC33-EA7C97983FBD}" type="pres">
      <dgm:prSet presAssocID="{427F12D9-9751-4E4A-AEDE-AD8F0A7CE199}" presName="comp" presStyleCnt="0"/>
      <dgm:spPr/>
    </dgm:pt>
    <dgm:pt modelId="{9942CC07-589B-4DAC-AFCF-797A4222001C}" type="pres">
      <dgm:prSet presAssocID="{427F12D9-9751-4E4A-AEDE-AD8F0A7CE199}" presName="box" presStyleLbl="node1" presStyleIdx="5" presStyleCnt="7"/>
      <dgm:spPr/>
      <dgm:t>
        <a:bodyPr/>
        <a:lstStyle/>
        <a:p>
          <a:endParaRPr lang="ru-RU"/>
        </a:p>
      </dgm:t>
    </dgm:pt>
    <dgm:pt modelId="{C7E06111-8843-4B15-A554-1915B2E2C901}" type="pres">
      <dgm:prSet presAssocID="{427F12D9-9751-4E4A-AEDE-AD8F0A7CE199}" presName="img" presStyleLbl="fgImgPlace1" presStyleIdx="5" presStyleCnt="7"/>
      <dgm:spPr/>
    </dgm:pt>
    <dgm:pt modelId="{38CD15BB-A727-48A9-8A7A-64A00E5EB1B7}" type="pres">
      <dgm:prSet presAssocID="{427F12D9-9751-4E4A-AEDE-AD8F0A7CE199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F4EA6A-6079-400E-8350-954F39C69F7A}" type="pres">
      <dgm:prSet presAssocID="{18FBFA73-1D5F-4AB4-B7E2-3B6AC65FD149}" presName="spacer" presStyleCnt="0"/>
      <dgm:spPr/>
    </dgm:pt>
    <dgm:pt modelId="{6BD835C5-B630-49CF-B573-0BC58042B907}" type="pres">
      <dgm:prSet presAssocID="{C94C80FE-C34B-41B3-B5DC-3E8C8C8BBB33}" presName="comp" presStyleCnt="0"/>
      <dgm:spPr/>
    </dgm:pt>
    <dgm:pt modelId="{DF983C90-3532-48C1-B8FB-F59EED57410D}" type="pres">
      <dgm:prSet presAssocID="{C94C80FE-C34B-41B3-B5DC-3E8C8C8BBB33}" presName="box" presStyleLbl="node1" presStyleIdx="6" presStyleCnt="7"/>
      <dgm:spPr/>
      <dgm:t>
        <a:bodyPr/>
        <a:lstStyle/>
        <a:p>
          <a:endParaRPr lang="ru-RU"/>
        </a:p>
      </dgm:t>
    </dgm:pt>
    <dgm:pt modelId="{2941D926-1CD2-484A-819A-9082C95CEA0A}" type="pres">
      <dgm:prSet presAssocID="{C94C80FE-C34B-41B3-B5DC-3E8C8C8BBB33}" presName="img" presStyleLbl="fgImgPlace1" presStyleIdx="6" presStyleCnt="7"/>
      <dgm:spPr/>
    </dgm:pt>
    <dgm:pt modelId="{DBBB29FA-1612-41F6-89E6-B477941DCA21}" type="pres">
      <dgm:prSet presAssocID="{C94C80FE-C34B-41B3-B5DC-3E8C8C8BBB33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BD1DA2-DE63-4BAC-9C37-55051C975F58}" type="presOf" srcId="{427F12D9-9751-4E4A-AEDE-AD8F0A7CE199}" destId="{9942CC07-589B-4DAC-AFCF-797A4222001C}" srcOrd="0" destOrd="0" presId="urn:microsoft.com/office/officeart/2005/8/layout/vList4"/>
    <dgm:cxn modelId="{4F07767C-889A-46EF-9703-AA32E5018DA1}" type="presOf" srcId="{1DBAEF9C-6CFC-4617-948C-3C695D8A9BB9}" destId="{3044F8A7-F14F-4F01-9C4B-22EFB7BE2AC1}" srcOrd="1" destOrd="0" presId="urn:microsoft.com/office/officeart/2005/8/layout/vList4"/>
    <dgm:cxn modelId="{A8BDC21B-6CB9-4DBE-990F-6436915B65C5}" type="presOf" srcId="{2545AE22-1502-45EC-A7F9-9960DD02E766}" destId="{CFE8BD71-2930-4E10-B651-4E27D00BA6DD}" srcOrd="1" destOrd="0" presId="urn:microsoft.com/office/officeart/2005/8/layout/vList4"/>
    <dgm:cxn modelId="{0166D61B-FF16-4A0E-BF65-AC59BEC6B2FB}" srcId="{12F170D4-821C-4040-9661-058F446F7CAA}" destId="{2545AE22-1502-45EC-A7F9-9960DD02E766}" srcOrd="1" destOrd="0" parTransId="{3678D46E-221A-484E-8431-37B846DA7123}" sibTransId="{1BE8F3EF-3B1D-42ED-9B5E-5495B48D449D}"/>
    <dgm:cxn modelId="{20DB9E4B-6CB7-44A4-8B19-58BB120315F0}" type="presOf" srcId="{D47C09A3-50F3-4132-B0E4-C34F5435D889}" destId="{D4D8D530-0BE3-4F48-A73A-E961242C63E6}" srcOrd="1" destOrd="0" presId="urn:microsoft.com/office/officeart/2005/8/layout/vList4"/>
    <dgm:cxn modelId="{F72CF09B-3F95-4AFC-B92B-87098CF64823}" type="presOf" srcId="{A0C28FFF-CF4B-4D8E-ABA3-AD44F3F518E0}" destId="{A46B7455-EFB3-469D-9E48-2A91F6D3F8F1}" srcOrd="0" destOrd="0" presId="urn:microsoft.com/office/officeart/2005/8/layout/vList4"/>
    <dgm:cxn modelId="{245BEC90-7632-44EA-897A-89DE4E5363F4}" type="presOf" srcId="{B6FBDE3D-A854-424F-B842-469D27998A16}" destId="{E4762CCA-227A-4290-9B35-44A11F181B98}" srcOrd="0" destOrd="0" presId="urn:microsoft.com/office/officeart/2005/8/layout/vList4"/>
    <dgm:cxn modelId="{92F9029F-A5E8-4719-B5F2-A27AC24898D7}" type="presOf" srcId="{C94C80FE-C34B-41B3-B5DC-3E8C8C8BBB33}" destId="{DF983C90-3532-48C1-B8FB-F59EED57410D}" srcOrd="0" destOrd="0" presId="urn:microsoft.com/office/officeart/2005/8/layout/vList4"/>
    <dgm:cxn modelId="{103DDF27-3C30-4042-B1CC-C1C290A18AD7}" type="presOf" srcId="{12F170D4-821C-4040-9661-058F446F7CAA}" destId="{5339D1A8-AB5D-4CF4-B8AB-121B3C937E5C}" srcOrd="0" destOrd="0" presId="urn:microsoft.com/office/officeart/2005/8/layout/vList4"/>
    <dgm:cxn modelId="{ADAC74AC-137D-4340-9E16-1F43B236F81D}" type="presOf" srcId="{B6FBDE3D-A854-424F-B842-469D27998A16}" destId="{4ED725C1-E181-4F99-B815-1C1AE8BC3B91}" srcOrd="1" destOrd="0" presId="urn:microsoft.com/office/officeart/2005/8/layout/vList4"/>
    <dgm:cxn modelId="{85DCF3E1-EC50-493F-99EF-2429938FA23D}" type="presOf" srcId="{C94C80FE-C34B-41B3-B5DC-3E8C8C8BBB33}" destId="{DBBB29FA-1612-41F6-89E6-B477941DCA21}" srcOrd="1" destOrd="0" presId="urn:microsoft.com/office/officeart/2005/8/layout/vList4"/>
    <dgm:cxn modelId="{F242E861-D002-4D33-97AC-842960D6CF8E}" type="presOf" srcId="{427F12D9-9751-4E4A-AEDE-AD8F0A7CE199}" destId="{38CD15BB-A727-48A9-8A7A-64A00E5EB1B7}" srcOrd="1" destOrd="0" presId="urn:microsoft.com/office/officeart/2005/8/layout/vList4"/>
    <dgm:cxn modelId="{4943CCB3-C2A6-4C79-A45A-ADB9ABCBB85B}" srcId="{12F170D4-821C-4040-9661-058F446F7CAA}" destId="{1DBAEF9C-6CFC-4617-948C-3C695D8A9BB9}" srcOrd="0" destOrd="0" parTransId="{C9E149ED-58A3-4D83-8F84-FC28A0D723EF}" sibTransId="{B6B9BAF9-05E1-4D43-98B6-950B269E6A0E}"/>
    <dgm:cxn modelId="{22B071CD-13DF-4B78-BF92-485B27790B68}" srcId="{12F170D4-821C-4040-9661-058F446F7CAA}" destId="{427F12D9-9751-4E4A-AEDE-AD8F0A7CE199}" srcOrd="5" destOrd="0" parTransId="{6569C2C7-D682-428E-B577-C2C096433457}" sibTransId="{18FBFA73-1D5F-4AB4-B7E2-3B6AC65FD149}"/>
    <dgm:cxn modelId="{6C78E387-0BAB-4DE5-91BD-07349C0692BE}" srcId="{12F170D4-821C-4040-9661-058F446F7CAA}" destId="{B6FBDE3D-A854-424F-B842-469D27998A16}" srcOrd="2" destOrd="0" parTransId="{44A6C4F7-84EC-4B30-AE72-0BCE849EBBC1}" sibTransId="{1A9064C0-76D3-4B90-956C-BF88274FC6DE}"/>
    <dgm:cxn modelId="{2E2938FB-F809-4451-BFDE-10EE9D8EC0BB}" srcId="{12F170D4-821C-4040-9661-058F446F7CAA}" destId="{A0C28FFF-CF4B-4D8E-ABA3-AD44F3F518E0}" srcOrd="4" destOrd="0" parTransId="{5D7DBDC4-6A75-4B34-AD8D-64D055399220}" sibTransId="{09370050-6478-47A9-8005-7ABE94707B64}"/>
    <dgm:cxn modelId="{A8A1956C-BCA6-4253-A310-A440D75BD8CC}" type="presOf" srcId="{D47C09A3-50F3-4132-B0E4-C34F5435D889}" destId="{8609ADF4-7087-4D8E-8E93-36C530526C01}" srcOrd="0" destOrd="0" presId="urn:microsoft.com/office/officeart/2005/8/layout/vList4"/>
    <dgm:cxn modelId="{9EC953D4-B5B6-4778-857F-F9AA0E55F3C4}" srcId="{12F170D4-821C-4040-9661-058F446F7CAA}" destId="{D47C09A3-50F3-4132-B0E4-C34F5435D889}" srcOrd="3" destOrd="0" parTransId="{4B80AB31-C647-4FA2-B3ED-76A5E0A0B79D}" sibTransId="{A4E1E61A-64A8-42A8-B63D-299D32060021}"/>
    <dgm:cxn modelId="{E3FDC2E3-1765-436C-A129-7D0AF407A27E}" srcId="{12F170D4-821C-4040-9661-058F446F7CAA}" destId="{C94C80FE-C34B-41B3-B5DC-3E8C8C8BBB33}" srcOrd="6" destOrd="0" parTransId="{BA826F23-56CC-47FA-9FAF-2F0A49EB4FEF}" sibTransId="{8586B152-5D1A-4E08-A343-5E505DF26E29}"/>
    <dgm:cxn modelId="{B4941E1F-BA1F-4F49-9989-ED63205DEE25}" type="presOf" srcId="{2545AE22-1502-45EC-A7F9-9960DD02E766}" destId="{E3A56A33-5C1E-468E-A857-4FA305A38FC7}" srcOrd="0" destOrd="0" presId="urn:microsoft.com/office/officeart/2005/8/layout/vList4"/>
    <dgm:cxn modelId="{429313E9-5199-4D08-B973-403D4A307133}" type="presOf" srcId="{1DBAEF9C-6CFC-4617-948C-3C695D8A9BB9}" destId="{1126070D-EF0F-462C-912C-CEAAAC6344BE}" srcOrd="0" destOrd="0" presId="urn:microsoft.com/office/officeart/2005/8/layout/vList4"/>
    <dgm:cxn modelId="{53BFA6B5-24B0-4B10-BAFC-DBE53B79C6FB}" type="presOf" srcId="{A0C28FFF-CF4B-4D8E-ABA3-AD44F3F518E0}" destId="{15C9767C-42F7-43E1-A97C-7294426D03CC}" srcOrd="1" destOrd="0" presId="urn:microsoft.com/office/officeart/2005/8/layout/vList4"/>
    <dgm:cxn modelId="{BED1750C-568B-4C03-84BE-2B27DE047537}" type="presParOf" srcId="{5339D1A8-AB5D-4CF4-B8AB-121B3C937E5C}" destId="{6ABD02EC-FD91-4D36-AD0B-D6C1599E43E7}" srcOrd="0" destOrd="0" presId="urn:microsoft.com/office/officeart/2005/8/layout/vList4"/>
    <dgm:cxn modelId="{91DCEDB2-3811-47BE-A088-AC806F636E89}" type="presParOf" srcId="{6ABD02EC-FD91-4D36-AD0B-D6C1599E43E7}" destId="{1126070D-EF0F-462C-912C-CEAAAC6344BE}" srcOrd="0" destOrd="0" presId="urn:microsoft.com/office/officeart/2005/8/layout/vList4"/>
    <dgm:cxn modelId="{CB2C306A-ED3F-4019-A15E-43B0087CE074}" type="presParOf" srcId="{6ABD02EC-FD91-4D36-AD0B-D6C1599E43E7}" destId="{1AFBD1AF-F4DD-449D-BB4F-3BD13F84B71C}" srcOrd="1" destOrd="0" presId="urn:microsoft.com/office/officeart/2005/8/layout/vList4"/>
    <dgm:cxn modelId="{C6CE9823-BCCC-40A8-930D-3663EDEE99E6}" type="presParOf" srcId="{6ABD02EC-FD91-4D36-AD0B-D6C1599E43E7}" destId="{3044F8A7-F14F-4F01-9C4B-22EFB7BE2AC1}" srcOrd="2" destOrd="0" presId="urn:microsoft.com/office/officeart/2005/8/layout/vList4"/>
    <dgm:cxn modelId="{94686596-C96D-40A8-ADF6-A4893D2C275B}" type="presParOf" srcId="{5339D1A8-AB5D-4CF4-B8AB-121B3C937E5C}" destId="{03EFDFEF-B235-4A84-B945-0FD31F247C03}" srcOrd="1" destOrd="0" presId="urn:microsoft.com/office/officeart/2005/8/layout/vList4"/>
    <dgm:cxn modelId="{F6542793-1DC2-4D7F-AB15-2B594E333515}" type="presParOf" srcId="{5339D1A8-AB5D-4CF4-B8AB-121B3C937E5C}" destId="{7DF96B55-1213-4A1D-BC2F-7327A9A88734}" srcOrd="2" destOrd="0" presId="urn:microsoft.com/office/officeart/2005/8/layout/vList4"/>
    <dgm:cxn modelId="{ED4FA133-0DE9-47B7-AE9E-C54C653AB4A3}" type="presParOf" srcId="{7DF96B55-1213-4A1D-BC2F-7327A9A88734}" destId="{E3A56A33-5C1E-468E-A857-4FA305A38FC7}" srcOrd="0" destOrd="0" presId="urn:microsoft.com/office/officeart/2005/8/layout/vList4"/>
    <dgm:cxn modelId="{E2D25D87-9FF6-41EA-8202-A8D4B5ECF893}" type="presParOf" srcId="{7DF96B55-1213-4A1D-BC2F-7327A9A88734}" destId="{88088DEC-637A-4E42-95F5-A7C98A8C209A}" srcOrd="1" destOrd="0" presId="urn:microsoft.com/office/officeart/2005/8/layout/vList4"/>
    <dgm:cxn modelId="{4D49DCA7-E5C6-4E9F-BFC9-3D7B3A8E1A53}" type="presParOf" srcId="{7DF96B55-1213-4A1D-BC2F-7327A9A88734}" destId="{CFE8BD71-2930-4E10-B651-4E27D00BA6DD}" srcOrd="2" destOrd="0" presId="urn:microsoft.com/office/officeart/2005/8/layout/vList4"/>
    <dgm:cxn modelId="{74527AE5-56F9-469C-9675-1FF765188B81}" type="presParOf" srcId="{5339D1A8-AB5D-4CF4-B8AB-121B3C937E5C}" destId="{DDD0826F-E667-4D8E-87EA-53C9FE3984C7}" srcOrd="3" destOrd="0" presId="urn:microsoft.com/office/officeart/2005/8/layout/vList4"/>
    <dgm:cxn modelId="{DBD21C2F-E44A-4D35-9BA7-EE937E24C5C2}" type="presParOf" srcId="{5339D1A8-AB5D-4CF4-B8AB-121B3C937E5C}" destId="{D82EBCB1-16F0-4C69-9F43-E60FD75A00EA}" srcOrd="4" destOrd="0" presId="urn:microsoft.com/office/officeart/2005/8/layout/vList4"/>
    <dgm:cxn modelId="{91A9013F-DA30-4EE2-8D09-BEDEB3A3F727}" type="presParOf" srcId="{D82EBCB1-16F0-4C69-9F43-E60FD75A00EA}" destId="{E4762CCA-227A-4290-9B35-44A11F181B98}" srcOrd="0" destOrd="0" presId="urn:microsoft.com/office/officeart/2005/8/layout/vList4"/>
    <dgm:cxn modelId="{5FA4D3F3-087A-45C9-93E1-2D20B1B3B707}" type="presParOf" srcId="{D82EBCB1-16F0-4C69-9F43-E60FD75A00EA}" destId="{8416F687-2411-45FB-9C4F-1C9AD642C02A}" srcOrd="1" destOrd="0" presId="urn:microsoft.com/office/officeart/2005/8/layout/vList4"/>
    <dgm:cxn modelId="{7A3E31C6-7470-4A5D-8F5C-D9D60160A9A2}" type="presParOf" srcId="{D82EBCB1-16F0-4C69-9F43-E60FD75A00EA}" destId="{4ED725C1-E181-4F99-B815-1C1AE8BC3B91}" srcOrd="2" destOrd="0" presId="urn:microsoft.com/office/officeart/2005/8/layout/vList4"/>
    <dgm:cxn modelId="{955BE6BB-FB7B-42AB-B9BE-B9BB60056BEC}" type="presParOf" srcId="{5339D1A8-AB5D-4CF4-B8AB-121B3C937E5C}" destId="{7F236E6F-48B9-4554-8BB2-B19DF577BCA1}" srcOrd="5" destOrd="0" presId="urn:microsoft.com/office/officeart/2005/8/layout/vList4"/>
    <dgm:cxn modelId="{D6AC76B7-2139-4ADE-818A-D085BE3F8768}" type="presParOf" srcId="{5339D1A8-AB5D-4CF4-B8AB-121B3C937E5C}" destId="{ABB3DB4B-B661-4A0A-A5ED-7EF1E6D0644D}" srcOrd="6" destOrd="0" presId="urn:microsoft.com/office/officeart/2005/8/layout/vList4"/>
    <dgm:cxn modelId="{91ADC00E-AC67-43BB-8825-F40B63E0A8F5}" type="presParOf" srcId="{ABB3DB4B-B661-4A0A-A5ED-7EF1E6D0644D}" destId="{8609ADF4-7087-4D8E-8E93-36C530526C01}" srcOrd="0" destOrd="0" presId="urn:microsoft.com/office/officeart/2005/8/layout/vList4"/>
    <dgm:cxn modelId="{80F9448C-CF59-43FB-91FD-D2D7E389F2CC}" type="presParOf" srcId="{ABB3DB4B-B661-4A0A-A5ED-7EF1E6D0644D}" destId="{CCC60416-594D-470E-9886-6B5E3C094700}" srcOrd="1" destOrd="0" presId="urn:microsoft.com/office/officeart/2005/8/layout/vList4"/>
    <dgm:cxn modelId="{DB362896-461F-425A-A916-ACBCF49B733F}" type="presParOf" srcId="{ABB3DB4B-B661-4A0A-A5ED-7EF1E6D0644D}" destId="{D4D8D530-0BE3-4F48-A73A-E961242C63E6}" srcOrd="2" destOrd="0" presId="urn:microsoft.com/office/officeart/2005/8/layout/vList4"/>
    <dgm:cxn modelId="{E33C4DCE-9AC7-4840-88D8-B1FE6CCB4B3A}" type="presParOf" srcId="{5339D1A8-AB5D-4CF4-B8AB-121B3C937E5C}" destId="{41DA08B1-D994-411B-B7AC-53809CE81218}" srcOrd="7" destOrd="0" presId="urn:microsoft.com/office/officeart/2005/8/layout/vList4"/>
    <dgm:cxn modelId="{44DC4129-BB6D-4440-AB39-AAA7E81AEEE4}" type="presParOf" srcId="{5339D1A8-AB5D-4CF4-B8AB-121B3C937E5C}" destId="{1452CC79-643F-4632-B6CD-B6E9528876FF}" srcOrd="8" destOrd="0" presId="urn:microsoft.com/office/officeart/2005/8/layout/vList4"/>
    <dgm:cxn modelId="{EDF5943D-72E4-46BE-A2BD-CE23EB74FACA}" type="presParOf" srcId="{1452CC79-643F-4632-B6CD-B6E9528876FF}" destId="{A46B7455-EFB3-469D-9E48-2A91F6D3F8F1}" srcOrd="0" destOrd="0" presId="urn:microsoft.com/office/officeart/2005/8/layout/vList4"/>
    <dgm:cxn modelId="{62CA3DBD-9971-4375-940C-AF8D702B952D}" type="presParOf" srcId="{1452CC79-643F-4632-B6CD-B6E9528876FF}" destId="{C1C10C40-0B12-46BE-8A5B-59488B47BA27}" srcOrd="1" destOrd="0" presId="urn:microsoft.com/office/officeart/2005/8/layout/vList4"/>
    <dgm:cxn modelId="{A724A4A2-8804-4ED1-B938-581EA72C7D80}" type="presParOf" srcId="{1452CC79-643F-4632-B6CD-B6E9528876FF}" destId="{15C9767C-42F7-43E1-A97C-7294426D03CC}" srcOrd="2" destOrd="0" presId="urn:microsoft.com/office/officeart/2005/8/layout/vList4"/>
    <dgm:cxn modelId="{A8D42521-A179-4E16-83B6-BC5467F5FD0A}" type="presParOf" srcId="{5339D1A8-AB5D-4CF4-B8AB-121B3C937E5C}" destId="{14509355-51CC-4B95-BA55-4C1B3D22987F}" srcOrd="9" destOrd="0" presId="urn:microsoft.com/office/officeart/2005/8/layout/vList4"/>
    <dgm:cxn modelId="{C2B3703B-DA97-48ED-ABE2-5E127D5BC3B5}" type="presParOf" srcId="{5339D1A8-AB5D-4CF4-B8AB-121B3C937E5C}" destId="{8B5B7C44-87CE-4DE8-BC33-EA7C97983FBD}" srcOrd="10" destOrd="0" presId="urn:microsoft.com/office/officeart/2005/8/layout/vList4"/>
    <dgm:cxn modelId="{95C74A7F-8153-4213-A2D0-0646F80A3736}" type="presParOf" srcId="{8B5B7C44-87CE-4DE8-BC33-EA7C97983FBD}" destId="{9942CC07-589B-4DAC-AFCF-797A4222001C}" srcOrd="0" destOrd="0" presId="urn:microsoft.com/office/officeart/2005/8/layout/vList4"/>
    <dgm:cxn modelId="{0D9CC66C-39B2-4C72-877F-4B1E94777E9D}" type="presParOf" srcId="{8B5B7C44-87CE-4DE8-BC33-EA7C97983FBD}" destId="{C7E06111-8843-4B15-A554-1915B2E2C901}" srcOrd="1" destOrd="0" presId="urn:microsoft.com/office/officeart/2005/8/layout/vList4"/>
    <dgm:cxn modelId="{EA15BA48-FE0B-4AE7-B550-3F0058774BD3}" type="presParOf" srcId="{8B5B7C44-87CE-4DE8-BC33-EA7C97983FBD}" destId="{38CD15BB-A727-48A9-8A7A-64A00E5EB1B7}" srcOrd="2" destOrd="0" presId="urn:microsoft.com/office/officeart/2005/8/layout/vList4"/>
    <dgm:cxn modelId="{C583DBC6-A428-4988-914D-901C2AE88A23}" type="presParOf" srcId="{5339D1A8-AB5D-4CF4-B8AB-121B3C937E5C}" destId="{9AF4EA6A-6079-400E-8350-954F39C69F7A}" srcOrd="11" destOrd="0" presId="urn:microsoft.com/office/officeart/2005/8/layout/vList4"/>
    <dgm:cxn modelId="{62C925B4-2E94-4674-A266-8930BF8338D0}" type="presParOf" srcId="{5339D1A8-AB5D-4CF4-B8AB-121B3C937E5C}" destId="{6BD835C5-B630-49CF-B573-0BC58042B907}" srcOrd="12" destOrd="0" presId="urn:microsoft.com/office/officeart/2005/8/layout/vList4"/>
    <dgm:cxn modelId="{E396C106-5394-498A-A941-B7838622D13A}" type="presParOf" srcId="{6BD835C5-B630-49CF-B573-0BC58042B907}" destId="{DF983C90-3532-48C1-B8FB-F59EED57410D}" srcOrd="0" destOrd="0" presId="urn:microsoft.com/office/officeart/2005/8/layout/vList4"/>
    <dgm:cxn modelId="{0C7134EB-29FC-455E-8CCC-5F49C107D5D8}" type="presParOf" srcId="{6BD835C5-B630-49CF-B573-0BC58042B907}" destId="{2941D926-1CD2-484A-819A-9082C95CEA0A}" srcOrd="1" destOrd="0" presId="urn:microsoft.com/office/officeart/2005/8/layout/vList4"/>
    <dgm:cxn modelId="{44FEDE15-5F95-4520-970B-FF950C38381E}" type="presParOf" srcId="{6BD835C5-B630-49CF-B573-0BC58042B907}" destId="{DBBB29FA-1612-41F6-89E6-B477941DCA21}" srcOrd="2" destOrd="0" presId="urn:microsoft.com/office/officeart/2005/8/layout/vList4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6070D-EF0F-462C-912C-CEAAAC6344BE}">
      <dsp:nvSpPr>
        <dsp:cNvPr id="0" name=""/>
        <dsp:cNvSpPr/>
      </dsp:nvSpPr>
      <dsp:spPr>
        <a:xfrm>
          <a:off x="0" y="0"/>
          <a:ext cx="8280919" cy="73773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Жер қойнауын пайдалану саясатын кешенді жетілдіру</a:t>
          </a:r>
          <a:endParaRPr lang="ru-RU" sz="1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729957" y="0"/>
        <a:ext cx="6550962" cy="737730"/>
      </dsp:txXfrm>
    </dsp:sp>
    <dsp:sp modelId="{1AFBD1AF-F4DD-449D-BB4F-3BD13F84B71C}">
      <dsp:nvSpPr>
        <dsp:cNvPr id="0" name=""/>
        <dsp:cNvSpPr/>
      </dsp:nvSpPr>
      <dsp:spPr>
        <a:xfrm>
          <a:off x="73773" y="73773"/>
          <a:ext cx="1656184" cy="59018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56A33-5C1E-468E-A857-4FA305A38FC7}">
      <dsp:nvSpPr>
        <dsp:cNvPr id="0" name=""/>
        <dsp:cNvSpPr/>
      </dsp:nvSpPr>
      <dsp:spPr>
        <a:xfrm>
          <a:off x="0" y="811503"/>
          <a:ext cx="8280919" cy="73773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Мұнай өндіруде сындарлы сценарийдің жүзеге асырылуы</a:t>
          </a:r>
          <a:endParaRPr lang="ru-RU" sz="1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729957" y="811503"/>
        <a:ext cx="6550962" cy="737730"/>
      </dsp:txXfrm>
    </dsp:sp>
    <dsp:sp modelId="{88088DEC-637A-4E42-95F5-A7C98A8C209A}">
      <dsp:nvSpPr>
        <dsp:cNvPr id="0" name=""/>
        <dsp:cNvSpPr/>
      </dsp:nvSpPr>
      <dsp:spPr>
        <a:xfrm>
          <a:off x="73773" y="885276"/>
          <a:ext cx="1656184" cy="59018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762CCA-227A-4290-9B35-44A11F181B98}">
      <dsp:nvSpPr>
        <dsp:cNvPr id="0" name=""/>
        <dsp:cNvSpPr/>
      </dsp:nvSpPr>
      <dsp:spPr>
        <a:xfrm>
          <a:off x="0" y="1623006"/>
          <a:ext cx="8280919" cy="73773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Газ мәселелерінде халықаралық тәжірибеге сәйкес келу</a:t>
          </a:r>
          <a:endParaRPr lang="ru-RU" sz="1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729957" y="1623006"/>
        <a:ext cx="6550962" cy="737730"/>
      </dsp:txXfrm>
    </dsp:sp>
    <dsp:sp modelId="{8416F687-2411-45FB-9C4F-1C9AD642C02A}">
      <dsp:nvSpPr>
        <dsp:cNvPr id="0" name=""/>
        <dsp:cNvSpPr/>
      </dsp:nvSpPr>
      <dsp:spPr>
        <a:xfrm>
          <a:off x="73773" y="1696779"/>
          <a:ext cx="1656184" cy="59018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9ADF4-7087-4D8E-8E93-36C530526C01}">
      <dsp:nvSpPr>
        <dsp:cNvPr id="0" name=""/>
        <dsp:cNvSpPr/>
      </dsp:nvSpPr>
      <dsp:spPr>
        <a:xfrm>
          <a:off x="0" y="2439445"/>
          <a:ext cx="8280919" cy="73773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Транспорттық жобаларды жоспарлы жүзеге асуы</a:t>
          </a:r>
          <a:endParaRPr lang="ru-RU" sz="1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729957" y="2439445"/>
        <a:ext cx="6550962" cy="737730"/>
      </dsp:txXfrm>
    </dsp:sp>
    <dsp:sp modelId="{CCC60416-594D-470E-9886-6B5E3C094700}">
      <dsp:nvSpPr>
        <dsp:cNvPr id="0" name=""/>
        <dsp:cNvSpPr/>
      </dsp:nvSpPr>
      <dsp:spPr>
        <a:xfrm>
          <a:off x="73773" y="2508283"/>
          <a:ext cx="1656184" cy="59018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6B7455-EFB3-469D-9E48-2A91F6D3F8F1}">
      <dsp:nvSpPr>
        <dsp:cNvPr id="0" name=""/>
        <dsp:cNvSpPr/>
      </dsp:nvSpPr>
      <dsp:spPr>
        <a:xfrm>
          <a:off x="0" y="3246013"/>
          <a:ext cx="8280919" cy="73773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Мұнай өнімдері ішкі нарығының дамуы</a:t>
          </a:r>
          <a:endParaRPr lang="ru-RU" sz="1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729957" y="3246013"/>
        <a:ext cx="6550962" cy="737730"/>
      </dsp:txXfrm>
    </dsp:sp>
    <dsp:sp modelId="{C1C10C40-0B12-46BE-8A5B-59488B47BA27}">
      <dsp:nvSpPr>
        <dsp:cNvPr id="0" name=""/>
        <dsp:cNvSpPr/>
      </dsp:nvSpPr>
      <dsp:spPr>
        <a:xfrm>
          <a:off x="73773" y="3319786"/>
          <a:ext cx="1656184" cy="59018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42CC07-589B-4DAC-AFCF-797A4222001C}">
      <dsp:nvSpPr>
        <dsp:cNvPr id="0" name=""/>
        <dsp:cNvSpPr/>
      </dsp:nvSpPr>
      <dsp:spPr>
        <a:xfrm>
          <a:off x="0" y="4057517"/>
          <a:ext cx="8280919" cy="73773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Мұнай-химия жаңа өндірістік секторларын қалыптастыру</a:t>
          </a:r>
          <a:endParaRPr lang="ru-RU" sz="1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729957" y="4057517"/>
        <a:ext cx="6550962" cy="737730"/>
      </dsp:txXfrm>
    </dsp:sp>
    <dsp:sp modelId="{C7E06111-8843-4B15-A554-1915B2E2C901}">
      <dsp:nvSpPr>
        <dsp:cNvPr id="0" name=""/>
        <dsp:cNvSpPr/>
      </dsp:nvSpPr>
      <dsp:spPr>
        <a:xfrm>
          <a:off x="73773" y="4131290"/>
          <a:ext cx="1656184" cy="59018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983C90-3532-48C1-B8FB-F59EED57410D}">
      <dsp:nvSpPr>
        <dsp:cNvPr id="0" name=""/>
        <dsp:cNvSpPr/>
      </dsp:nvSpPr>
      <dsp:spPr>
        <a:xfrm>
          <a:off x="0" y="4869020"/>
          <a:ext cx="8280919" cy="73773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Кадрларды дайындау, сервистік кластерлерді әзірлеу </a:t>
          </a:r>
          <a:r>
            <a:rPr lang="ru-RU" sz="1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(эко ж</a:t>
          </a:r>
          <a:r>
            <a:rPr lang="kk-KZ" sz="1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үйелер</a:t>
          </a:r>
          <a:r>
            <a:rPr lang="ru-RU" sz="1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), </a:t>
          </a:r>
          <a:r>
            <a:rPr lang="ru-RU" sz="16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инновациялар</a:t>
          </a:r>
          <a:r>
            <a:rPr lang="ru-RU" sz="1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,  ҒЗТКЖ-</a:t>
          </a:r>
          <a:r>
            <a:rPr lang="ru-RU" sz="16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ды</a:t>
          </a:r>
          <a:r>
            <a:rPr lang="ru-RU" sz="1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(</a:t>
          </a:r>
          <a:r>
            <a:rPr lang="kk-KZ" sz="1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ғылыми-зерттеу және тәжірибелік-конструкторлық жұмыстар</a:t>
          </a:r>
          <a:r>
            <a:rPr lang="ru-RU" sz="1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) </a:t>
          </a:r>
          <a:r>
            <a:rPr lang="ru-RU" sz="16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жандандыру</a:t>
          </a:r>
          <a:r>
            <a:rPr lang="ru-RU" sz="1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арқылы</a:t>
          </a:r>
          <a:endParaRPr lang="ru-RU" sz="1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729957" y="4869020"/>
        <a:ext cx="6550962" cy="737730"/>
      </dsp:txXfrm>
    </dsp:sp>
    <dsp:sp modelId="{2941D926-1CD2-484A-819A-9082C95CEA0A}">
      <dsp:nvSpPr>
        <dsp:cNvPr id="0" name=""/>
        <dsp:cNvSpPr/>
      </dsp:nvSpPr>
      <dsp:spPr>
        <a:xfrm>
          <a:off x="73773" y="4942793"/>
          <a:ext cx="1656184" cy="59018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0.62094</cdr:x>
      <cdr:y>0.03482</cdr:y>
    </cdr:from>
    <cdr:to>
      <cdr:x>0.95638</cdr:x>
      <cdr:y>0.93447</cdr:y>
    </cdr:to>
    <cdr:sp macro="" textlink="">
      <cdr:nvSpPr>
        <cdr:cNvPr id="28" name="Прямоугольник 1"/>
        <cdr:cNvSpPr/>
      </cdr:nvSpPr>
      <cdr:spPr>
        <a:xfrm xmlns:a="http://schemas.openxmlformats.org/drawingml/2006/main">
          <a:off x="5499656" y="195487"/>
          <a:ext cx="2970986" cy="505048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  <a:alpha val="8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sz="1800" dirty="0"/>
        </a:p>
        <a:p xmlns:a="http://schemas.openxmlformats.org/drawingml/2006/main">
          <a:endParaRPr lang="ru-RU" sz="1800" dirty="0"/>
        </a:p>
        <a:p xmlns:a="http://schemas.openxmlformats.org/drawingml/2006/main">
          <a:endParaRPr lang="ru-RU" sz="1800" dirty="0"/>
        </a:p>
        <a:p xmlns:a="http://schemas.openxmlformats.org/drawingml/2006/main">
          <a:endParaRPr lang="ru-RU" sz="1800" dirty="0"/>
        </a:p>
        <a:p xmlns:a="http://schemas.openxmlformats.org/drawingml/2006/main">
          <a:endParaRPr lang="ru-RU" sz="1800" dirty="0"/>
        </a:p>
        <a:p xmlns:a="http://schemas.openxmlformats.org/drawingml/2006/main">
          <a:endParaRPr lang="ru-RU" sz="1800" dirty="0"/>
        </a:p>
        <a:p xmlns:a="http://schemas.openxmlformats.org/drawingml/2006/main">
          <a:pPr algn="ctr"/>
          <a:r>
            <a:rPr lang="ru-RU" sz="1800" b="1" i="1" dirty="0" err="1" smtClean="0"/>
            <a:t>Болжам</a:t>
          </a:r>
          <a:endParaRPr lang="ru-RU" sz="1800" b="1" i="1" dirty="0"/>
        </a:p>
      </cdr:txBody>
    </cdr:sp>
  </cdr:relSizeAnchor>
  <cdr:relSizeAnchor xmlns:cdr="http://schemas.openxmlformats.org/drawingml/2006/chartDrawing">
    <cdr:from>
      <cdr:x>0.73288</cdr:x>
      <cdr:y>0.07646</cdr:y>
    </cdr:from>
    <cdr:to>
      <cdr:x>0.83109</cdr:x>
      <cdr:y>0.1335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823739" y="465174"/>
          <a:ext cx="914400" cy="347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0.92683</cdr:x>
      <cdr:y>0.2144</cdr:y>
    </cdr:from>
    <cdr:to>
      <cdr:x>0.99265</cdr:x>
      <cdr:y>0.24838</cdr:y>
    </cdr:to>
    <cdr:sp macro="" textlink="">
      <cdr:nvSpPr>
        <cdr:cNvPr id="8" name="Выноска 1 (граница и черта) 7"/>
        <cdr:cNvSpPr/>
      </cdr:nvSpPr>
      <cdr:spPr>
        <a:xfrm xmlns:a="http://schemas.openxmlformats.org/drawingml/2006/main">
          <a:off x="8208912" y="1203599"/>
          <a:ext cx="582967" cy="190758"/>
        </a:xfrm>
        <a:prstGeom xmlns:a="http://schemas.openxmlformats.org/drawingml/2006/main" prst="accentBorderCallout1">
          <a:avLst>
            <a:gd name="adj1" fmla="val 18750"/>
            <a:gd name="adj2" fmla="val -8333"/>
            <a:gd name="adj3" fmla="val 16203"/>
            <a:gd name="adj4" fmla="val -40659"/>
          </a:avLst>
        </a:prstGeom>
        <a:solidFill xmlns:a="http://schemas.openxmlformats.org/drawingml/2006/main">
          <a:srgbClr val="002060"/>
        </a:solidFill>
        <a:ln xmlns:a="http://schemas.openxmlformats.org/drawingml/2006/main">
          <a:solidFill>
            <a:srgbClr val="00206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00" b="1" i="1"/>
            <a:t>Газ</a:t>
          </a:r>
        </a:p>
      </cdr:txBody>
    </cdr:sp>
  </cdr:relSizeAnchor>
  <cdr:relSizeAnchor xmlns:cdr="http://schemas.openxmlformats.org/drawingml/2006/chartDrawing">
    <cdr:from>
      <cdr:x>0.73288</cdr:x>
      <cdr:y>0.07646</cdr:y>
    </cdr:from>
    <cdr:to>
      <cdr:x>0.83109</cdr:x>
      <cdr:y>0.1335</cdr:y>
    </cdr:to>
    <cdr:sp macro="" textlink="">
      <cdr:nvSpPr>
        <cdr:cNvPr id="10" name="TextBox 2"/>
        <cdr:cNvSpPr txBox="1"/>
      </cdr:nvSpPr>
      <cdr:spPr>
        <a:xfrm xmlns:a="http://schemas.openxmlformats.org/drawingml/2006/main">
          <a:off x="6823739" y="465174"/>
          <a:ext cx="914400" cy="347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0.73288</cdr:x>
      <cdr:y>0.07646</cdr:y>
    </cdr:from>
    <cdr:to>
      <cdr:x>0.83109</cdr:x>
      <cdr:y>0.1335</cdr:y>
    </cdr:to>
    <cdr:sp macro="" textlink="">
      <cdr:nvSpPr>
        <cdr:cNvPr id="15" name="TextBox 2"/>
        <cdr:cNvSpPr txBox="1"/>
      </cdr:nvSpPr>
      <cdr:spPr>
        <a:xfrm xmlns:a="http://schemas.openxmlformats.org/drawingml/2006/main">
          <a:off x="6823739" y="465174"/>
          <a:ext cx="914400" cy="347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0.73288</cdr:x>
      <cdr:y>0.07646</cdr:y>
    </cdr:from>
    <cdr:to>
      <cdr:x>0.83109</cdr:x>
      <cdr:y>0.1335</cdr:y>
    </cdr:to>
    <cdr:sp macro="" textlink="">
      <cdr:nvSpPr>
        <cdr:cNvPr id="20" name="TextBox 2"/>
        <cdr:cNvSpPr txBox="1"/>
      </cdr:nvSpPr>
      <cdr:spPr>
        <a:xfrm xmlns:a="http://schemas.openxmlformats.org/drawingml/2006/main">
          <a:off x="6823739" y="465174"/>
          <a:ext cx="914400" cy="347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0.92683</cdr:x>
      <cdr:y>0.13744</cdr:y>
    </cdr:from>
    <cdr:to>
      <cdr:x>0.99503</cdr:x>
      <cdr:y>0.17021</cdr:y>
    </cdr:to>
    <cdr:sp macro="" textlink="">
      <cdr:nvSpPr>
        <cdr:cNvPr id="24" name="Выноска 1 (граница и черта) 7"/>
        <cdr:cNvSpPr/>
      </cdr:nvSpPr>
      <cdr:spPr>
        <a:xfrm xmlns:a="http://schemas.openxmlformats.org/drawingml/2006/main">
          <a:off x="8208912" y="771551"/>
          <a:ext cx="604047" cy="183966"/>
        </a:xfrm>
        <a:prstGeom xmlns:a="http://schemas.openxmlformats.org/drawingml/2006/main" prst="accentBorderCallout1">
          <a:avLst>
            <a:gd name="adj1" fmla="val 18750"/>
            <a:gd name="adj2" fmla="val -8333"/>
            <a:gd name="adj3" fmla="val 8796"/>
            <a:gd name="adj4" fmla="val -39496"/>
          </a:avLst>
        </a:prstGeom>
        <a:solidFill xmlns:a="http://schemas.openxmlformats.org/drawingml/2006/main">
          <a:srgbClr val="002060"/>
        </a:solidFill>
        <a:ln xmlns:a="http://schemas.openxmlformats.org/drawingml/2006/main">
          <a:solidFill>
            <a:srgbClr val="00206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00" b="1" i="1"/>
            <a:t>Көмір</a:t>
          </a:r>
        </a:p>
      </cdr:txBody>
    </cdr:sp>
  </cdr:relSizeAnchor>
  <cdr:relSizeAnchor xmlns:cdr="http://schemas.openxmlformats.org/drawingml/2006/chartDrawing">
    <cdr:from>
      <cdr:x>0.73288</cdr:x>
      <cdr:y>0.07646</cdr:y>
    </cdr:from>
    <cdr:to>
      <cdr:x>0.83109</cdr:x>
      <cdr:y>0.1335</cdr:y>
    </cdr:to>
    <cdr:sp macro="" textlink="">
      <cdr:nvSpPr>
        <cdr:cNvPr id="26" name="TextBox 2"/>
        <cdr:cNvSpPr txBox="1"/>
      </cdr:nvSpPr>
      <cdr:spPr>
        <a:xfrm xmlns:a="http://schemas.openxmlformats.org/drawingml/2006/main">
          <a:off x="6823739" y="465174"/>
          <a:ext cx="914400" cy="347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0.92683</cdr:x>
      <cdr:y>0.03955</cdr:y>
    </cdr:from>
    <cdr:to>
      <cdr:x>0.99503</cdr:x>
      <cdr:y>0.07232</cdr:y>
    </cdr:to>
    <cdr:sp macro="" textlink="">
      <cdr:nvSpPr>
        <cdr:cNvPr id="32" name="Выноска 1 (граница и черта) 31"/>
        <cdr:cNvSpPr/>
      </cdr:nvSpPr>
      <cdr:spPr>
        <a:xfrm xmlns:a="http://schemas.openxmlformats.org/drawingml/2006/main">
          <a:off x="8208912" y="222028"/>
          <a:ext cx="604046" cy="183966"/>
        </a:xfrm>
        <a:prstGeom xmlns:a="http://schemas.openxmlformats.org/drawingml/2006/main" prst="accentBorderCallout1">
          <a:avLst>
            <a:gd name="adj1" fmla="val 18750"/>
            <a:gd name="adj2" fmla="val -8333"/>
            <a:gd name="adj3" fmla="val 142117"/>
            <a:gd name="adj4" fmla="val -34845"/>
          </a:avLst>
        </a:prstGeom>
        <a:solidFill xmlns:a="http://schemas.openxmlformats.org/drawingml/2006/main">
          <a:srgbClr val="002060"/>
        </a:solidFill>
        <a:ln xmlns:a="http://schemas.openxmlformats.org/drawingml/2006/main">
          <a:solidFill>
            <a:srgbClr val="00206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i="1" dirty="0" err="1"/>
            <a:t>Мұнай</a:t>
          </a:r>
          <a:endParaRPr lang="ru-RU" sz="1000" b="1" i="1" dirty="0"/>
        </a:p>
      </cdr:txBody>
    </cdr:sp>
  </cdr:relSizeAnchor>
  <cdr:relSizeAnchor xmlns:cdr="http://schemas.openxmlformats.org/drawingml/2006/chartDrawing">
    <cdr:from>
      <cdr:x>0.92683</cdr:x>
      <cdr:y>0.5479</cdr:y>
    </cdr:from>
    <cdr:to>
      <cdr:x>0.99513</cdr:x>
      <cdr:y>0.58638</cdr:y>
    </cdr:to>
    <cdr:sp macro="" textlink="">
      <cdr:nvSpPr>
        <cdr:cNvPr id="33" name="Выноска 1 (граница и черта) 32"/>
        <cdr:cNvSpPr/>
      </cdr:nvSpPr>
      <cdr:spPr>
        <a:xfrm xmlns:a="http://schemas.openxmlformats.org/drawingml/2006/main">
          <a:off x="8208912" y="3075807"/>
          <a:ext cx="604932" cy="216024"/>
        </a:xfrm>
        <a:prstGeom xmlns:a="http://schemas.openxmlformats.org/drawingml/2006/main" prst="accentBorderCallout1">
          <a:avLst>
            <a:gd name="adj1" fmla="val 18750"/>
            <a:gd name="adj2" fmla="val -8333"/>
            <a:gd name="adj3" fmla="val 168036"/>
            <a:gd name="adj4" fmla="val -30210"/>
          </a:avLst>
        </a:prstGeom>
        <a:solidFill xmlns:a="http://schemas.openxmlformats.org/drawingml/2006/main">
          <a:srgbClr val="002060"/>
        </a:solidFill>
        <a:ln xmlns:a="http://schemas.openxmlformats.org/drawingml/2006/main">
          <a:solidFill>
            <a:srgbClr val="00206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i="1" dirty="0" err="1" smtClean="0"/>
            <a:t>Био</a:t>
          </a:r>
          <a:endParaRPr lang="ru-RU" sz="1000" b="1" i="1" dirty="0"/>
        </a:p>
      </cdr:txBody>
    </cdr:sp>
  </cdr:relSizeAnchor>
  <cdr:relSizeAnchor xmlns:cdr="http://schemas.openxmlformats.org/drawingml/2006/chartDrawing">
    <cdr:from>
      <cdr:x>0.92683</cdr:x>
      <cdr:y>0.67617</cdr:y>
    </cdr:from>
    <cdr:to>
      <cdr:x>0.99503</cdr:x>
      <cdr:y>0.72176</cdr:y>
    </cdr:to>
    <cdr:sp macro="" textlink="">
      <cdr:nvSpPr>
        <cdr:cNvPr id="35" name="Выноска 1 (граница и черта) 34"/>
        <cdr:cNvSpPr/>
      </cdr:nvSpPr>
      <cdr:spPr>
        <a:xfrm xmlns:a="http://schemas.openxmlformats.org/drawingml/2006/main">
          <a:off x="8208912" y="3795887"/>
          <a:ext cx="604046" cy="255973"/>
        </a:xfrm>
        <a:prstGeom xmlns:a="http://schemas.openxmlformats.org/drawingml/2006/main" prst="accentBorderCallout1">
          <a:avLst>
            <a:gd name="adj1" fmla="val 18750"/>
            <a:gd name="adj2" fmla="val -8333"/>
            <a:gd name="adj3" fmla="val 127304"/>
            <a:gd name="adj4" fmla="val -29031"/>
          </a:avLst>
        </a:prstGeom>
        <a:solidFill xmlns:a="http://schemas.openxmlformats.org/drawingml/2006/main">
          <a:srgbClr val="002060"/>
        </a:solidFill>
        <a:ln xmlns:a="http://schemas.openxmlformats.org/drawingml/2006/main">
          <a:solidFill>
            <a:srgbClr val="00206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i="1"/>
            <a:t>Атом</a:t>
          </a:r>
        </a:p>
      </cdr:txBody>
    </cdr:sp>
  </cdr:relSizeAnchor>
  <cdr:relSizeAnchor xmlns:cdr="http://schemas.openxmlformats.org/drawingml/2006/chartDrawing">
    <cdr:from>
      <cdr:x>0.92683</cdr:x>
      <cdr:y>0.85574</cdr:y>
    </cdr:from>
    <cdr:to>
      <cdr:x>0.99503</cdr:x>
      <cdr:y>0.89422</cdr:y>
    </cdr:to>
    <cdr:sp macro="" textlink="">
      <cdr:nvSpPr>
        <cdr:cNvPr id="37" name="Выноска 1 (граница и черта) 36"/>
        <cdr:cNvSpPr/>
      </cdr:nvSpPr>
      <cdr:spPr>
        <a:xfrm xmlns:a="http://schemas.openxmlformats.org/drawingml/2006/main">
          <a:off x="8208912" y="4803999"/>
          <a:ext cx="604047" cy="216024"/>
        </a:xfrm>
        <a:prstGeom xmlns:a="http://schemas.openxmlformats.org/drawingml/2006/main" prst="accentBorderCallout1">
          <a:avLst>
            <a:gd name="adj1" fmla="val 18750"/>
            <a:gd name="adj2" fmla="val -8333"/>
            <a:gd name="adj3" fmla="val -13424"/>
            <a:gd name="adj4" fmla="val -39496"/>
          </a:avLst>
        </a:prstGeom>
        <a:solidFill xmlns:a="http://schemas.openxmlformats.org/drawingml/2006/main">
          <a:srgbClr val="002060"/>
        </a:solidFill>
        <a:ln xmlns:a="http://schemas.openxmlformats.org/drawingml/2006/main">
          <a:solidFill>
            <a:srgbClr val="00206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i="1"/>
            <a:t>Су</a:t>
          </a:r>
        </a:p>
      </cdr:txBody>
    </cdr:sp>
  </cdr:relSizeAnchor>
  <cdr:relSizeAnchor xmlns:cdr="http://schemas.openxmlformats.org/drawingml/2006/chartDrawing">
    <cdr:from>
      <cdr:x>0.9187</cdr:x>
      <cdr:y>0.76595</cdr:y>
    </cdr:from>
    <cdr:to>
      <cdr:x>0.99017</cdr:x>
      <cdr:y>0.80707</cdr:y>
    </cdr:to>
    <cdr:sp macro="" textlink="">
      <cdr:nvSpPr>
        <cdr:cNvPr id="38" name="Выноска 1 (граница и черта) 37"/>
        <cdr:cNvSpPr/>
      </cdr:nvSpPr>
      <cdr:spPr>
        <a:xfrm xmlns:a="http://schemas.openxmlformats.org/drawingml/2006/main">
          <a:off x="8136904" y="4299943"/>
          <a:ext cx="633008" cy="230842"/>
        </a:xfrm>
        <a:prstGeom xmlns:a="http://schemas.openxmlformats.org/drawingml/2006/main" prst="accentBorderCallout1">
          <a:avLst>
            <a:gd name="adj1" fmla="val 18750"/>
            <a:gd name="adj2" fmla="val -8333"/>
            <a:gd name="adj3" fmla="val 127303"/>
            <a:gd name="adj4" fmla="val -25071"/>
          </a:avLst>
        </a:prstGeom>
        <a:solidFill xmlns:a="http://schemas.openxmlformats.org/drawingml/2006/main">
          <a:srgbClr val="002060"/>
        </a:solidFill>
        <a:ln xmlns:a="http://schemas.openxmlformats.org/drawingml/2006/main">
          <a:solidFill>
            <a:srgbClr val="00206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i="1" dirty="0" err="1"/>
            <a:t>Жаңарт</a:t>
          </a:r>
          <a:endParaRPr lang="ru-RU" sz="900" b="1" i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4780BC9C-CFF3-4B26-AF6D-8F50B67D85C6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7639F1B7-657E-42DA-9763-77F5A7F2E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614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A3580-683D-41F7-89AF-6902ABC08D23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0E9FB-B1F7-403C-B516-F644575CB9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38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F5274-D5B1-472A-B0E4-29C43295F42B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469B-1C99-4300-AA92-71192762F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98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7BFAF-48B2-47F3-B53B-EF5BA1B19950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0A7E9-3239-4CC0-A557-A950B073F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23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3C226-3022-4962-8082-34F794A2EDFB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16851-AEEB-4081-8701-485E67F60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54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7139B-4DBA-4E0D-9C48-F12B9C13217A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F8020-2A53-4CEA-B5C3-ACBAD296D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34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C6B2B-FD0B-4242-9008-2699DEFF0B4F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CC403-9D52-4F67-8076-3AFE491C9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913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77EBC-E973-4143-B244-2CEF58B98BF3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62284-A1BA-49A0-8570-09A95784D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24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7DAE7-14DC-4C87-933C-2EE8D97E16DE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1961E-08F6-44C7-8590-6A547ACBA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76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0A01A-1BDC-4CD9-A668-A4A0D5A84A4C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1DC25-D297-4D12-A5D5-29E3F1551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22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8B6AB-BF36-4BF7-A593-FF0F4F39B4F3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0FC4F-EEE3-4504-BD46-D45986153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627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4C16D-8548-4C76-95E2-395D9DE75E91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21EF1-BE41-4887-98E0-45C8D690A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78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BB342F-1C57-4CDD-849F-E4CCCF0F340D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00C4DA-363F-4B76-B189-F2560280E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.jpeg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.jpeg"/><Relationship Id="rId7" Type="http://schemas.microsoft.com/office/2007/relationships/hdphoto" Target="../media/hdphoto4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.jpeg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8.jpg"/><Relationship Id="rId3" Type="http://schemas.openxmlformats.org/officeDocument/2006/relationships/image" Target="../media/image2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40.jpeg"/><Relationship Id="rId17" Type="http://schemas.openxmlformats.org/officeDocument/2006/relationships/image" Target="../media/image44.jpg"/><Relationship Id="rId2" Type="http://schemas.openxmlformats.org/officeDocument/2006/relationships/image" Target="../media/image1.jpeg"/><Relationship Id="rId16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39.jpg"/><Relationship Id="rId5" Type="http://schemas.openxmlformats.org/officeDocument/2006/relationships/image" Target="../media/image4.jpeg"/><Relationship Id="rId15" Type="http://schemas.openxmlformats.org/officeDocument/2006/relationships/image" Target="../media/image42.jpeg"/><Relationship Id="rId10" Type="http://schemas.microsoft.com/office/2007/relationships/diagramDrawing" Target="../diagrams/drawing1.xml"/><Relationship Id="rId4" Type="http://schemas.openxmlformats.org/officeDocument/2006/relationships/image" Target="../media/image3.jpeg"/><Relationship Id="rId9" Type="http://schemas.openxmlformats.org/officeDocument/2006/relationships/diagramColors" Target="../diagrams/colors1.xml"/><Relationship Id="rId1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3" Type="http://schemas.openxmlformats.org/officeDocument/2006/relationships/image" Target="../media/image2.jpeg"/><Relationship Id="rId7" Type="http://schemas.openxmlformats.org/officeDocument/2006/relationships/chart" Target="../charts/chart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2.jpeg"/><Relationship Id="rId7" Type="http://schemas.openxmlformats.org/officeDocument/2006/relationships/image" Target="../media/image47.png"/><Relationship Id="rId12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.jpeg"/><Relationship Id="rId10" Type="http://schemas.openxmlformats.org/officeDocument/2006/relationships/image" Target="../media/image50.jpeg"/><Relationship Id="rId4" Type="http://schemas.openxmlformats.org/officeDocument/2006/relationships/image" Target="../media/image3.jpe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9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chart" Target="../charts/chart25.xml"/><Relationship Id="rId3" Type="http://schemas.openxmlformats.org/officeDocument/2006/relationships/chart" Target="../charts/chart22.xml"/><Relationship Id="rId7" Type="http://schemas.openxmlformats.org/officeDocument/2006/relationships/image" Target="../media/image55.png"/><Relationship Id="rId12" Type="http://schemas.openxmlformats.org/officeDocument/2006/relationships/chart" Target="../charts/chart24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3.jpeg"/><Relationship Id="rId5" Type="http://schemas.openxmlformats.org/officeDocument/2006/relationships/image" Target="../media/image53.jpeg"/><Relationship Id="rId15" Type="http://schemas.openxmlformats.org/officeDocument/2006/relationships/image" Target="../media/image56.png"/><Relationship Id="rId10" Type="http://schemas.openxmlformats.org/officeDocument/2006/relationships/image" Target="../media/image2.jpeg"/><Relationship Id="rId4" Type="http://schemas.openxmlformats.org/officeDocument/2006/relationships/chart" Target="../charts/chart23.xml"/><Relationship Id="rId9" Type="http://schemas.openxmlformats.org/officeDocument/2006/relationships/image" Target="../media/image4.jpeg"/><Relationship Id="rId14" Type="http://schemas.openxmlformats.org/officeDocument/2006/relationships/chart" Target="../charts/chart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2.jpeg"/><Relationship Id="rId7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2.jpeg"/><Relationship Id="rId7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chart" Target="../charts/char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2.jpeg"/><Relationship Id="rId7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chart" Target="../charts/chart10.xml"/><Relationship Id="rId5" Type="http://schemas.openxmlformats.org/officeDocument/2006/relationships/image" Target="../media/image1.jpeg"/><Relationship Id="rId10" Type="http://schemas.openxmlformats.org/officeDocument/2006/relationships/image" Target="../media/image14.jpeg"/><Relationship Id="rId4" Type="http://schemas.openxmlformats.org/officeDocument/2006/relationships/chart" Target="../charts/chart9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12" Type="http://schemas.openxmlformats.org/officeDocument/2006/relationships/chart" Target="../charts/chart1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chart" Target="../charts/chart11.xml"/><Relationship Id="rId5" Type="http://schemas.openxmlformats.org/officeDocument/2006/relationships/image" Target="../media/image3.jpeg"/><Relationship Id="rId10" Type="http://schemas.openxmlformats.org/officeDocument/2006/relationships/image" Target="../media/image19.jpeg"/><Relationship Id="rId4" Type="http://schemas.openxmlformats.org/officeDocument/2006/relationships/image" Target="../media/image2.jpe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25.jpeg"/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12" Type="http://schemas.openxmlformats.org/officeDocument/2006/relationships/image" Target="../media/image24.png"/><Relationship Id="rId2" Type="http://schemas.openxmlformats.org/officeDocument/2006/relationships/image" Target="../media/image20.png"/><Relationship Id="rId16" Type="http://schemas.openxmlformats.org/officeDocument/2006/relationships/chart" Target="../charts/chart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4.jpeg"/><Relationship Id="rId5" Type="http://schemas.openxmlformats.org/officeDocument/2006/relationships/image" Target="../media/image22.jpeg"/><Relationship Id="rId15" Type="http://schemas.openxmlformats.org/officeDocument/2006/relationships/image" Target="../media/image27.jpeg"/><Relationship Id="rId10" Type="http://schemas.openxmlformats.org/officeDocument/2006/relationships/image" Target="../media/image3.jpeg"/><Relationship Id="rId4" Type="http://schemas.openxmlformats.org/officeDocument/2006/relationships/image" Target="../media/image21.jpeg"/><Relationship Id="rId9" Type="http://schemas.openxmlformats.org/officeDocument/2006/relationships/image" Target="../media/image2.jpe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jpe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4.jpeg"/><Relationship Id="rId10" Type="http://schemas.openxmlformats.org/officeDocument/2006/relationships/image" Target="../media/image31.png"/><Relationship Id="rId4" Type="http://schemas.openxmlformats.org/officeDocument/2006/relationships/image" Target="../media/image3.jpe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447c61d1bb904fd28e3a3d20fb877a9-300x200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8860" y="0"/>
            <a:ext cx="2143140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8" name="Рисунок 7" descr="_286_500_90_16883014391396964526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0"/>
            <a:ext cx="2357454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9" name="Рисунок 8" descr="1446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9454" y="0"/>
            <a:ext cx="2214546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428860" cy="7857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25"/>
            <a:ext cx="7772400" cy="4714875"/>
          </a:xfrm>
        </p:spPr>
        <p:txBody>
          <a:bodyPr/>
          <a:lstStyle/>
          <a:p>
            <a:pPr eaLnBrk="1" hangingPunct="1">
              <a:defRPr/>
            </a:pPr>
            <a:r>
              <a:rPr lang="kk-KZ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Қазақстан Республикасы</a:t>
            </a:r>
            <a:br>
              <a:rPr lang="kk-KZ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kk-KZ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Мұнай және газ министрлігі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2013 жылғы қызмет нәтижелері және орташа мерзімді міндеттер туралы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000750"/>
            <a:ext cx="6400800" cy="571500"/>
          </a:xfrm>
        </p:spPr>
        <p:txBody>
          <a:bodyPr/>
          <a:lstStyle/>
          <a:p>
            <a:pPr eaLnBrk="1" hangingPunct="1"/>
            <a:r>
              <a:rPr lang="kk-KZ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Сәуір</a:t>
            </a:r>
            <a:r>
              <a:rPr lang="ru-RU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2014 </a:t>
            </a:r>
            <a:r>
              <a:rPr lang="ru-RU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ж</a:t>
            </a:r>
            <a:r>
              <a:rPr lang="ru-RU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447c61d1bb904fd28e3a3d20fb877a9-300x200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8860" y="0"/>
            <a:ext cx="2143140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8" name="Рисунок 7" descr="_286_500_90_16883014391396964526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0"/>
            <a:ext cx="2357454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9" name="Рисунок 8" descr="1446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9454" y="0"/>
            <a:ext cx="2214546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428860" cy="7857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71370"/>
            <a:ext cx="91440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Индустриалды-инновациялық дамуының жобалары</a:t>
            </a:r>
            <a:endParaRPr lang="ru-RU" sz="2000" b="1" i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50" name="Прямоугольник 8"/>
          <p:cNvSpPr>
            <a:spLocks noChangeArrowheads="1"/>
          </p:cNvSpPr>
          <p:nvPr/>
        </p:nvSpPr>
        <p:spPr bwMode="auto">
          <a:xfrm>
            <a:off x="4644008" y="1398846"/>
            <a:ext cx="4392487" cy="224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/>
          <a:p>
            <a:pPr marL="0" lvl="1" defTabSz="719138" eaLnBrk="0" hangingPunct="0">
              <a:buClr>
                <a:srgbClr val="800000"/>
              </a:buClr>
            </a:pPr>
            <a:r>
              <a:rPr lang="ru-RU" sz="1400" b="1" dirty="0" err="1" smtClean="0">
                <a:solidFill>
                  <a:srgbClr val="002060"/>
                </a:solidFill>
                <a:cs typeface="Arial" charset="0"/>
              </a:rPr>
              <a:t>Іске</a:t>
            </a:r>
            <a:r>
              <a:rPr lang="ru-RU" sz="14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cs typeface="Arial" charset="0"/>
              </a:rPr>
              <a:t>асыру</a:t>
            </a:r>
            <a:r>
              <a:rPr lang="ru-RU" sz="14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cs typeface="Arial" charset="0"/>
              </a:rPr>
              <a:t>мерзімі</a:t>
            </a:r>
            <a:r>
              <a:rPr lang="ru-RU" sz="1400" b="1" dirty="0" smtClean="0">
                <a:solidFill>
                  <a:srgbClr val="002060"/>
                </a:solidFill>
                <a:cs typeface="Arial" charset="0"/>
              </a:rPr>
              <a:t>: </a:t>
            </a:r>
            <a:r>
              <a:rPr lang="ru-RU" sz="1400" dirty="0">
                <a:solidFill>
                  <a:srgbClr val="002060"/>
                </a:solidFill>
                <a:cs typeface="Arial" charset="0"/>
              </a:rPr>
              <a:t>2010-2013 </a:t>
            </a:r>
            <a:r>
              <a:rPr lang="ru-RU" sz="1400" dirty="0" err="1" smtClean="0">
                <a:solidFill>
                  <a:srgbClr val="002060"/>
                </a:solidFill>
                <a:cs typeface="Arial" charset="0"/>
              </a:rPr>
              <a:t>жж</a:t>
            </a:r>
            <a:r>
              <a:rPr lang="ru-RU" sz="1400" dirty="0" smtClean="0">
                <a:solidFill>
                  <a:srgbClr val="002060"/>
                </a:solidFill>
                <a:cs typeface="Arial" charset="0"/>
              </a:rPr>
              <a:t>.</a:t>
            </a:r>
            <a:endParaRPr lang="ru-RU" sz="1400" dirty="0">
              <a:solidFill>
                <a:srgbClr val="002060"/>
              </a:solidFill>
              <a:cs typeface="Arial" charset="0"/>
            </a:endParaRPr>
          </a:p>
          <a:p>
            <a:pPr marL="0" lvl="1" defTabSz="719138" eaLnBrk="0" hangingPunct="0">
              <a:buClr>
                <a:srgbClr val="800000"/>
              </a:buClr>
            </a:pPr>
            <a:r>
              <a:rPr lang="ru-RU" sz="1400" b="1" dirty="0" err="1" smtClean="0">
                <a:solidFill>
                  <a:srgbClr val="002060"/>
                </a:solidFill>
                <a:cs typeface="Arial" charset="0"/>
              </a:rPr>
              <a:t>Іске</a:t>
            </a:r>
            <a:r>
              <a:rPr lang="ru-RU" sz="14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cs typeface="Arial" charset="0"/>
              </a:rPr>
              <a:t>асыру</a:t>
            </a:r>
            <a:r>
              <a:rPr lang="ru-RU" sz="14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cs typeface="Arial" charset="0"/>
              </a:rPr>
              <a:t>орны</a:t>
            </a:r>
            <a:r>
              <a:rPr lang="ru-RU" sz="1400" b="1" dirty="0" smtClean="0">
                <a:solidFill>
                  <a:srgbClr val="002060"/>
                </a:solidFill>
                <a:cs typeface="Arial" charset="0"/>
              </a:rPr>
              <a:t>: </a:t>
            </a:r>
            <a:r>
              <a:rPr lang="ru-RU" sz="1400" dirty="0" err="1" smtClean="0">
                <a:solidFill>
                  <a:srgbClr val="002060"/>
                </a:solidFill>
                <a:cs typeface="Arial" charset="0"/>
              </a:rPr>
              <a:t>Маңғыстау</a:t>
            </a:r>
            <a:r>
              <a:rPr lang="ru-RU" sz="14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cs typeface="Arial" charset="0"/>
              </a:rPr>
              <a:t>облысы</a:t>
            </a:r>
            <a:endParaRPr lang="ru-RU" sz="1400" dirty="0">
              <a:solidFill>
                <a:srgbClr val="002060"/>
              </a:solidFill>
              <a:cs typeface="Arial" charset="0"/>
            </a:endParaRPr>
          </a:p>
          <a:p>
            <a:pPr marL="0" lvl="1" defTabSz="719138" eaLnBrk="0" hangingPunct="0">
              <a:buClr>
                <a:srgbClr val="800000"/>
              </a:buClr>
            </a:pPr>
            <a:r>
              <a:rPr lang="ru-RU" sz="1400" b="1" dirty="0" err="1" smtClean="0">
                <a:solidFill>
                  <a:srgbClr val="002060"/>
                </a:solidFill>
                <a:cs typeface="Arial" charset="0"/>
              </a:rPr>
              <a:t>Жобаның</a:t>
            </a:r>
            <a:r>
              <a:rPr lang="ru-RU" sz="14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cs typeface="Arial" charset="0"/>
              </a:rPr>
              <a:t>жалпы</a:t>
            </a:r>
            <a:r>
              <a:rPr lang="ru-RU" sz="14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cs typeface="Arial" charset="0"/>
              </a:rPr>
              <a:t>құны</a:t>
            </a:r>
            <a:r>
              <a:rPr lang="ru-RU" sz="1400" b="1" dirty="0" smtClean="0">
                <a:solidFill>
                  <a:srgbClr val="002060"/>
                </a:solidFill>
                <a:cs typeface="Arial" charset="0"/>
              </a:rPr>
              <a:t>: </a:t>
            </a:r>
            <a:r>
              <a:rPr lang="ru-RU" sz="1400" dirty="0" smtClean="0">
                <a:solidFill>
                  <a:srgbClr val="002060"/>
                </a:solidFill>
                <a:cs typeface="Arial" charset="0"/>
              </a:rPr>
              <a:t>290 </a:t>
            </a:r>
            <a:r>
              <a:rPr lang="ru-RU" sz="1400" dirty="0">
                <a:solidFill>
                  <a:srgbClr val="002060"/>
                </a:solidFill>
                <a:cs typeface="Arial" charset="0"/>
              </a:rPr>
              <a:t>млн. $</a:t>
            </a:r>
          </a:p>
          <a:p>
            <a:pPr marL="0" lvl="1" defTabSz="719138" eaLnBrk="0" hangingPunct="0">
              <a:buClr>
                <a:srgbClr val="800000"/>
              </a:buClr>
            </a:pPr>
            <a:r>
              <a:rPr lang="ru-RU" sz="1400" b="1" dirty="0" err="1" smtClean="0">
                <a:solidFill>
                  <a:srgbClr val="002060"/>
                </a:solidFill>
                <a:cs typeface="Arial" charset="0"/>
              </a:rPr>
              <a:t>Жұмыс</a:t>
            </a:r>
            <a:r>
              <a:rPr lang="ru-RU" sz="14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cs typeface="Arial" charset="0"/>
              </a:rPr>
              <a:t>орындарын</a:t>
            </a:r>
            <a:r>
              <a:rPr lang="ru-RU" sz="14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cs typeface="Arial" charset="0"/>
              </a:rPr>
              <a:t>құру</a:t>
            </a:r>
            <a:r>
              <a:rPr lang="ru-RU" sz="1400" b="1" dirty="0" smtClean="0">
                <a:solidFill>
                  <a:srgbClr val="002060"/>
                </a:solidFill>
                <a:cs typeface="Arial" charset="0"/>
              </a:rPr>
              <a:t>:</a:t>
            </a:r>
            <a:endParaRPr lang="ru-RU" sz="1400" b="1" dirty="0">
              <a:solidFill>
                <a:srgbClr val="002060"/>
              </a:solidFill>
              <a:cs typeface="Arial" charset="0"/>
            </a:endParaRPr>
          </a:p>
          <a:p>
            <a:pPr marL="0" lvl="1" defTabSz="719138" eaLnBrk="0" hangingPunct="0">
              <a:buClr>
                <a:srgbClr val="800000"/>
              </a:buClr>
            </a:pPr>
            <a:r>
              <a:rPr lang="ru-RU" sz="1400" dirty="0" err="1" smtClean="0">
                <a:solidFill>
                  <a:srgbClr val="002060"/>
                </a:solidFill>
                <a:cs typeface="Arial" charset="0"/>
              </a:rPr>
              <a:t>құрылыс</a:t>
            </a:r>
            <a:r>
              <a:rPr lang="ru-RU" sz="14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cs typeface="Arial" charset="0"/>
              </a:rPr>
              <a:t>–  800 </a:t>
            </a:r>
            <a:r>
              <a:rPr lang="ru-RU" sz="1400" dirty="0" smtClean="0">
                <a:solidFill>
                  <a:srgbClr val="002060"/>
                </a:solidFill>
                <a:cs typeface="Arial" charset="0"/>
              </a:rPr>
              <a:t>адам, </a:t>
            </a:r>
            <a:endParaRPr lang="ru-RU" sz="1400" dirty="0">
              <a:solidFill>
                <a:srgbClr val="002060"/>
              </a:solidFill>
              <a:cs typeface="Arial" charset="0"/>
            </a:endParaRPr>
          </a:p>
          <a:p>
            <a:pPr marL="0" lvl="1" defTabSz="719138" eaLnBrk="0" hangingPunct="0">
              <a:buClr>
                <a:srgbClr val="800000"/>
              </a:buClr>
            </a:pPr>
            <a:r>
              <a:rPr lang="ru-RU" sz="1400" dirty="0" err="1" smtClean="0">
                <a:solidFill>
                  <a:srgbClr val="002060"/>
                </a:solidFill>
                <a:cs typeface="Arial" charset="0"/>
              </a:rPr>
              <a:t>пайдалану</a:t>
            </a:r>
            <a:r>
              <a:rPr lang="ru-RU" sz="1400" dirty="0" smtClean="0">
                <a:solidFill>
                  <a:srgbClr val="002060"/>
                </a:solidFill>
                <a:cs typeface="Arial" charset="0"/>
              </a:rPr>
              <a:t>  </a:t>
            </a:r>
            <a:r>
              <a:rPr lang="ru-RU" sz="1400" dirty="0">
                <a:solidFill>
                  <a:srgbClr val="002060"/>
                </a:solidFill>
                <a:cs typeface="Arial" charset="0"/>
              </a:rPr>
              <a:t>–   286 </a:t>
            </a:r>
            <a:r>
              <a:rPr lang="ru-RU" sz="1400" dirty="0" smtClean="0">
                <a:solidFill>
                  <a:srgbClr val="002060"/>
                </a:solidFill>
                <a:cs typeface="Arial" charset="0"/>
              </a:rPr>
              <a:t>адам.</a:t>
            </a:r>
            <a:endParaRPr lang="ru-RU" sz="1400" dirty="0">
              <a:solidFill>
                <a:srgbClr val="002060"/>
              </a:solidFill>
              <a:cs typeface="Arial" charset="0"/>
            </a:endParaRPr>
          </a:p>
          <a:p>
            <a:pPr marL="0" lvl="1" defTabSz="719138" eaLnBrk="0" hangingPunct="0">
              <a:buClr>
                <a:srgbClr val="800000"/>
              </a:buClr>
            </a:pPr>
            <a:r>
              <a:rPr lang="ru-RU" sz="1400" b="1" dirty="0" err="1" smtClean="0">
                <a:solidFill>
                  <a:srgbClr val="002060"/>
                </a:solidFill>
                <a:cs typeface="Arial" charset="0"/>
              </a:rPr>
              <a:t>Іске</a:t>
            </a:r>
            <a:r>
              <a:rPr lang="ru-RU" sz="14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cs typeface="Arial" charset="0"/>
              </a:rPr>
              <a:t>асырудың</a:t>
            </a:r>
            <a:r>
              <a:rPr lang="ru-RU" sz="14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cs typeface="Arial" charset="0"/>
              </a:rPr>
              <a:t>нәтижесі</a:t>
            </a:r>
            <a:r>
              <a:rPr lang="ru-RU" sz="1400" b="1" dirty="0" smtClean="0">
                <a:solidFill>
                  <a:srgbClr val="002060"/>
                </a:solidFill>
                <a:cs typeface="Arial" charset="0"/>
              </a:rPr>
              <a:t>:</a:t>
            </a:r>
            <a:endParaRPr lang="ru-RU" sz="1400" b="1" dirty="0">
              <a:solidFill>
                <a:srgbClr val="002060"/>
              </a:solidFill>
              <a:cs typeface="Arial" charset="0"/>
            </a:endParaRPr>
          </a:p>
          <a:p>
            <a:pPr marL="0" lvl="1" defTabSz="719138" eaLnBrk="0" hangingPunct="0">
              <a:buClr>
                <a:srgbClr val="800000"/>
              </a:buClr>
            </a:pPr>
            <a:r>
              <a:rPr lang="ru-RU" sz="1400" dirty="0" err="1" smtClean="0">
                <a:solidFill>
                  <a:srgbClr val="002060"/>
                </a:solidFill>
                <a:cs typeface="Arial" charset="0"/>
              </a:rPr>
              <a:t>Жылына</a:t>
            </a:r>
            <a:r>
              <a:rPr lang="ru-RU" sz="1400" dirty="0">
                <a:solidFill>
                  <a:srgbClr val="002060"/>
                </a:solidFill>
                <a:cs typeface="Arial" charset="0"/>
              </a:rPr>
              <a:t> 400 </a:t>
            </a:r>
            <a:r>
              <a:rPr lang="ru-RU" sz="1400" dirty="0" err="1">
                <a:solidFill>
                  <a:srgbClr val="002060"/>
                </a:solidFill>
                <a:cs typeface="Arial" charset="0"/>
              </a:rPr>
              <a:t>мың</a:t>
            </a:r>
            <a:r>
              <a:rPr lang="ru-RU" sz="1400" dirty="0">
                <a:solidFill>
                  <a:srgbClr val="002060"/>
                </a:solidFill>
                <a:cs typeface="Arial" charset="0"/>
              </a:rPr>
              <a:t>. т</a:t>
            </a:r>
            <a:r>
              <a:rPr lang="ru-RU" sz="1400" dirty="0" smtClean="0">
                <a:solidFill>
                  <a:srgbClr val="002060"/>
                </a:solidFill>
                <a:cs typeface="Arial" charset="0"/>
              </a:rPr>
              <a:t>. </a:t>
            </a:r>
            <a:r>
              <a:rPr lang="ru-RU" sz="1400" dirty="0">
                <a:solidFill>
                  <a:srgbClr val="002060"/>
                </a:solidFill>
                <a:cs typeface="Arial" charset="0"/>
              </a:rPr>
              <a:t>д</a:t>
            </a:r>
            <a:r>
              <a:rPr lang="ru-RU" sz="1400" dirty="0" smtClean="0">
                <a:solidFill>
                  <a:srgbClr val="002060"/>
                </a:solidFill>
                <a:cs typeface="Arial" charset="0"/>
              </a:rPr>
              <a:t>ейін </a:t>
            </a:r>
            <a:r>
              <a:rPr lang="ru-RU" sz="1400" dirty="0" err="1" smtClean="0">
                <a:solidFill>
                  <a:srgbClr val="002060"/>
                </a:solidFill>
                <a:cs typeface="Arial" charset="0"/>
              </a:rPr>
              <a:t>жол</a:t>
            </a:r>
            <a:r>
              <a:rPr lang="ru-RU" sz="14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cs typeface="Arial" charset="0"/>
              </a:rPr>
              <a:t>битумымен</a:t>
            </a:r>
            <a:r>
              <a:rPr lang="ru-RU" sz="14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cs typeface="Arial" charset="0"/>
              </a:rPr>
              <a:t>қамтамасыз</a:t>
            </a:r>
            <a:r>
              <a:rPr lang="ru-RU" sz="14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cs typeface="Arial" charset="0"/>
              </a:rPr>
              <a:t>ету</a:t>
            </a:r>
            <a:r>
              <a:rPr lang="ru-RU" sz="1400" dirty="0" smtClean="0">
                <a:solidFill>
                  <a:srgbClr val="002060"/>
                </a:solidFill>
                <a:cs typeface="Arial" charset="0"/>
              </a:rPr>
              <a:t>, таза фракция </a:t>
            </a:r>
            <a:r>
              <a:rPr lang="ru-RU" sz="1400" dirty="0" err="1" smtClean="0">
                <a:solidFill>
                  <a:srgbClr val="002060"/>
                </a:solidFill>
                <a:cs typeface="Arial" charset="0"/>
              </a:rPr>
              <a:t>көлемін</a:t>
            </a:r>
            <a:r>
              <a:rPr lang="ru-RU" sz="14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cs typeface="Arial" charset="0"/>
              </a:rPr>
              <a:t>қосымша</a:t>
            </a:r>
            <a:r>
              <a:rPr lang="ru-RU" sz="14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cs typeface="Arial" charset="0"/>
              </a:rPr>
              <a:t>өндіру</a:t>
            </a:r>
            <a:r>
              <a:rPr lang="ru-RU" sz="1400" dirty="0" smtClean="0">
                <a:solidFill>
                  <a:srgbClr val="002060"/>
                </a:solidFill>
                <a:cs typeface="Arial" charset="0"/>
              </a:rPr>
              <a:t>.</a:t>
            </a:r>
            <a:endParaRPr lang="ru-RU" sz="1400" b="1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12" name="Picture 2" descr="\\172.30.0.63\днтр\Мобильный офис до 5 числа каждого месяца\01-Январь 2014\1-Битумный завод на АЗПМ\11-12-2013_15-08-19\Битумный завод 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20" y="1412775"/>
            <a:ext cx="4176072" cy="240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39C317A-8CBB-4D12-B2A6-9C3BCA1D9CA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17" name="Picture 2" descr="http://www.dknews.kz/wp-content/uploads/2012/03/Industrial_Building_picture_1-480x3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52552"/>
            <a:ext cx="4176072" cy="231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1"/>
          <p:cNvSpPr>
            <a:spLocks noChangeArrowheads="1"/>
          </p:cNvSpPr>
          <p:nvPr/>
        </p:nvSpPr>
        <p:spPr bwMode="auto">
          <a:xfrm>
            <a:off x="4652886" y="4395599"/>
            <a:ext cx="3807546" cy="224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marL="0" lvl="1" defTabSz="719138" eaLnBrk="0" hangingPunct="0">
              <a:spcAft>
                <a:spcPts val="0"/>
              </a:spcAft>
              <a:buClr>
                <a:srgbClr val="800000"/>
              </a:buClr>
            </a:pPr>
            <a:r>
              <a:rPr lang="ru-RU" sz="1400" b="1" dirty="0" err="1">
                <a:solidFill>
                  <a:srgbClr val="002060"/>
                </a:solidFill>
                <a:cs typeface="Arial" charset="0"/>
              </a:rPr>
              <a:t>Іске</a:t>
            </a:r>
            <a:r>
              <a:rPr lang="ru-RU" sz="1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cs typeface="Arial" charset="0"/>
              </a:rPr>
              <a:t>асыру</a:t>
            </a:r>
            <a:r>
              <a:rPr lang="ru-RU" sz="1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cs typeface="Arial" charset="0"/>
              </a:rPr>
              <a:t>мерзімі</a:t>
            </a:r>
            <a:r>
              <a:rPr lang="ru-RU" sz="1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: </a:t>
            </a: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201</a:t>
            </a:r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1</a:t>
            </a: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-201</a:t>
            </a:r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6</a:t>
            </a: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cs typeface="Arial" pitchFamily="34" charset="0"/>
              </a:rPr>
              <a:t>жж</a:t>
            </a: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.</a:t>
            </a:r>
          </a:p>
          <a:p>
            <a:pPr marL="0" lvl="1" defTabSz="719138" eaLnBrk="0" hangingPunct="0">
              <a:spcAft>
                <a:spcPts val="0"/>
              </a:spcAft>
              <a:buClr>
                <a:srgbClr val="800000"/>
              </a:buClr>
            </a:pPr>
            <a:r>
              <a:rPr lang="ru-RU" sz="1400" b="1" dirty="0" err="1">
                <a:solidFill>
                  <a:srgbClr val="002060"/>
                </a:solidFill>
                <a:cs typeface="Arial" charset="0"/>
              </a:rPr>
              <a:t>Іске</a:t>
            </a:r>
            <a:r>
              <a:rPr lang="ru-RU" sz="1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cs typeface="Arial" charset="0"/>
              </a:rPr>
              <a:t>асыру</a:t>
            </a:r>
            <a:r>
              <a:rPr lang="ru-RU" sz="1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cs typeface="Arial" charset="0"/>
              </a:rPr>
              <a:t>орны</a:t>
            </a:r>
            <a:r>
              <a:rPr lang="ru-RU" sz="1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: </a:t>
            </a:r>
            <a:r>
              <a:rPr lang="ru-RU" sz="1400" dirty="0" smtClean="0">
                <a:solidFill>
                  <a:srgbClr val="002060"/>
                </a:solidFill>
              </a:rPr>
              <a:t>Атырау </a:t>
            </a:r>
            <a:r>
              <a:rPr lang="ru-RU" sz="1400" dirty="0" err="1" smtClean="0">
                <a:solidFill>
                  <a:srgbClr val="002060"/>
                </a:solidFill>
              </a:rPr>
              <a:t>облысы</a:t>
            </a:r>
            <a:endParaRPr lang="ru-RU" sz="1400" dirty="0" smtClean="0">
              <a:solidFill>
                <a:srgbClr val="002060"/>
              </a:solidFill>
            </a:endParaRPr>
          </a:p>
          <a:p>
            <a:pPr marL="0" lvl="1" defTabSz="719138" eaLnBrk="0" hangingPunct="0">
              <a:spcAft>
                <a:spcPts val="0"/>
              </a:spcAft>
              <a:buClr>
                <a:srgbClr val="800000"/>
              </a:buClr>
            </a:pPr>
            <a:r>
              <a:rPr lang="ru-RU" sz="1400" b="1" dirty="0" err="1" smtClean="0">
                <a:solidFill>
                  <a:srgbClr val="002060"/>
                </a:solidFill>
                <a:cs typeface="Arial" pitchFamily="34" charset="0"/>
              </a:rPr>
              <a:t>Жобаның</a:t>
            </a:r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cs typeface="Arial" pitchFamily="34" charset="0"/>
              </a:rPr>
              <a:t>құны</a:t>
            </a:r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: </a:t>
            </a:r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6</a:t>
            </a:r>
            <a:r>
              <a:rPr lang="kk-KZ" sz="1400" dirty="0" smtClean="0">
                <a:solidFill>
                  <a:srgbClr val="002060"/>
                </a:solidFill>
              </a:rPr>
              <a:t>,</a:t>
            </a:r>
            <a:r>
              <a:rPr lang="en-US" sz="1400" dirty="0" smtClean="0">
                <a:solidFill>
                  <a:srgbClr val="002060"/>
                </a:solidFill>
              </a:rPr>
              <a:t>2</a:t>
            </a:r>
            <a:r>
              <a:rPr lang="kk-KZ" sz="1400" dirty="0" smtClean="0">
                <a:solidFill>
                  <a:srgbClr val="002060"/>
                </a:solidFill>
              </a:rPr>
              <a:t> </a:t>
            </a:r>
            <a:r>
              <a:rPr lang="kk-KZ" sz="1400" dirty="0">
                <a:solidFill>
                  <a:srgbClr val="002060"/>
                </a:solidFill>
              </a:rPr>
              <a:t>млрд. </a:t>
            </a:r>
            <a:r>
              <a:rPr lang="en-US" sz="1400" dirty="0">
                <a:solidFill>
                  <a:srgbClr val="002060"/>
                </a:solidFill>
                <a:cs typeface="Arial" pitchFamily="34" charset="0"/>
              </a:rPr>
              <a:t>$</a:t>
            </a:r>
            <a:endParaRPr lang="en-US" sz="1400" dirty="0" smtClean="0">
              <a:solidFill>
                <a:srgbClr val="002060"/>
              </a:solidFill>
            </a:endParaRPr>
          </a:p>
          <a:p>
            <a:pPr marL="0" lvl="1" defTabSz="719138" eaLnBrk="0" hangingPunct="0">
              <a:spcAft>
                <a:spcPts val="0"/>
              </a:spcAft>
              <a:buClr>
                <a:srgbClr val="800000"/>
              </a:buClr>
            </a:pPr>
            <a:r>
              <a:rPr lang="ru-RU" sz="1400" b="1" dirty="0" err="1">
                <a:solidFill>
                  <a:srgbClr val="002060"/>
                </a:solidFill>
                <a:cs typeface="Arial" charset="0"/>
              </a:rPr>
              <a:t>Жұмыс</a:t>
            </a:r>
            <a:r>
              <a:rPr lang="ru-RU" sz="1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cs typeface="Arial" charset="0"/>
              </a:rPr>
              <a:t>орындарын</a:t>
            </a:r>
            <a:r>
              <a:rPr lang="ru-RU" sz="1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cs typeface="Arial" charset="0"/>
              </a:rPr>
              <a:t>құру</a:t>
            </a:r>
            <a:r>
              <a:rPr lang="ru-RU" sz="1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: </a:t>
            </a:r>
          </a:p>
          <a:p>
            <a:pPr marL="0" lvl="1" defTabSz="719138" eaLnBrk="0" hangingPunct="0">
              <a:spcAft>
                <a:spcPts val="0"/>
              </a:spcAft>
              <a:buClr>
                <a:srgbClr val="800000"/>
              </a:buClr>
            </a:pPr>
            <a:r>
              <a:rPr lang="ru-RU" sz="1400" dirty="0" err="1">
                <a:solidFill>
                  <a:srgbClr val="002060"/>
                </a:solidFill>
                <a:cs typeface="Arial" charset="0"/>
              </a:rPr>
              <a:t>құрылыс</a:t>
            </a: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– 4000 адам,</a:t>
            </a:r>
          </a:p>
          <a:p>
            <a:pPr marL="0" lvl="1" defTabSz="719138" eaLnBrk="0" hangingPunct="0">
              <a:spcAft>
                <a:spcPts val="0"/>
              </a:spcAft>
              <a:buClr>
                <a:srgbClr val="800000"/>
              </a:buClr>
            </a:pPr>
            <a:r>
              <a:rPr lang="ru-RU" sz="1400" dirty="0" err="1">
                <a:solidFill>
                  <a:srgbClr val="002060"/>
                </a:solidFill>
                <a:cs typeface="Arial" charset="0"/>
              </a:rPr>
              <a:t>пайдалану</a:t>
            </a:r>
            <a:r>
              <a:rPr lang="ru-RU" sz="14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- </a:t>
            </a:r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92</a:t>
            </a: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0 адам.</a:t>
            </a:r>
          </a:p>
          <a:p>
            <a:pPr marL="0" lvl="1" defTabSz="719138" eaLnBrk="0" hangingPunct="0">
              <a:buClr>
                <a:srgbClr val="800000"/>
              </a:buClr>
            </a:pPr>
            <a:r>
              <a:rPr lang="ru-RU" sz="1400" b="1" dirty="0" err="1">
                <a:solidFill>
                  <a:srgbClr val="002060"/>
                </a:solidFill>
                <a:cs typeface="Arial" charset="0"/>
              </a:rPr>
              <a:t>Іске</a:t>
            </a:r>
            <a:r>
              <a:rPr lang="ru-RU" sz="1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cs typeface="Arial" charset="0"/>
              </a:rPr>
              <a:t>асырудың</a:t>
            </a:r>
            <a:r>
              <a:rPr lang="ru-RU" sz="1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cs typeface="Arial" charset="0"/>
              </a:rPr>
              <a:t>нәтижесі</a:t>
            </a:r>
            <a:r>
              <a:rPr lang="ru-RU" sz="1400" b="1" dirty="0">
                <a:solidFill>
                  <a:srgbClr val="002060"/>
                </a:solidFill>
                <a:cs typeface="Arial" charset="0"/>
              </a:rPr>
              <a:t> :</a:t>
            </a:r>
          </a:p>
          <a:p>
            <a:pPr marL="0" lvl="1" defTabSz="719138" eaLnBrk="0" hangingPunct="0">
              <a:buClr>
                <a:srgbClr val="800000"/>
              </a:buClr>
            </a:pPr>
            <a:r>
              <a:rPr lang="ru-RU" sz="1400" dirty="0" err="1" smtClean="0">
                <a:solidFill>
                  <a:srgbClr val="002060"/>
                </a:solidFill>
                <a:cs typeface="Arial" charset="0"/>
              </a:rPr>
              <a:t>Жылына</a:t>
            </a:r>
            <a:r>
              <a:rPr lang="ru-RU" sz="14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cs typeface="Arial" charset="0"/>
              </a:rPr>
              <a:t>өндіріс</a:t>
            </a:r>
            <a:r>
              <a:rPr lang="ru-RU" sz="1400" dirty="0" smtClean="0">
                <a:solidFill>
                  <a:srgbClr val="002060"/>
                </a:solidFill>
                <a:cs typeface="Arial" charset="0"/>
              </a:rPr>
              <a:t>:</a:t>
            </a:r>
            <a:endParaRPr lang="ru-RU" sz="1400" dirty="0">
              <a:solidFill>
                <a:srgbClr val="002060"/>
              </a:solidFill>
              <a:cs typeface="Arial" charset="0"/>
            </a:endParaRPr>
          </a:p>
          <a:p>
            <a:pPr marL="0" lvl="1" defTabSz="719138" eaLnBrk="0" hangingPunct="0">
              <a:buClr>
                <a:srgbClr val="800000"/>
              </a:buClr>
            </a:pPr>
            <a:r>
              <a:rPr lang="ru-RU" sz="1400" dirty="0">
                <a:solidFill>
                  <a:srgbClr val="002060"/>
                </a:solidFill>
                <a:cs typeface="Arial" charset="0"/>
              </a:rPr>
              <a:t>полипропилен – 500 </a:t>
            </a:r>
            <a:r>
              <a:rPr lang="ru-RU" sz="1400" dirty="0" err="1" smtClean="0">
                <a:solidFill>
                  <a:srgbClr val="002060"/>
                </a:solidFill>
                <a:cs typeface="Arial" charset="0"/>
              </a:rPr>
              <a:t>мың</a:t>
            </a:r>
            <a:r>
              <a:rPr lang="ru-RU" sz="1400" dirty="0" smtClean="0">
                <a:solidFill>
                  <a:srgbClr val="002060"/>
                </a:solidFill>
                <a:cs typeface="Arial" charset="0"/>
              </a:rPr>
              <a:t>. тонна,</a:t>
            </a:r>
            <a:endParaRPr lang="ru-RU" sz="1400" dirty="0">
              <a:solidFill>
                <a:srgbClr val="002060"/>
              </a:solidFill>
              <a:cs typeface="Arial" charset="0"/>
            </a:endParaRPr>
          </a:p>
          <a:p>
            <a:pPr marL="0" lvl="1" defTabSz="719138" eaLnBrk="0" hangingPunct="0">
              <a:buClr>
                <a:srgbClr val="800000"/>
              </a:buClr>
            </a:pPr>
            <a:r>
              <a:rPr lang="ru-RU" sz="1400" dirty="0">
                <a:solidFill>
                  <a:srgbClr val="002060"/>
                </a:solidFill>
                <a:cs typeface="Arial" charset="0"/>
              </a:rPr>
              <a:t>полиэтилен – 800 </a:t>
            </a:r>
            <a:r>
              <a:rPr lang="ru-RU" sz="1400" dirty="0" err="1" smtClean="0">
                <a:solidFill>
                  <a:srgbClr val="002060"/>
                </a:solidFill>
                <a:cs typeface="Arial" charset="0"/>
              </a:rPr>
              <a:t>мың</a:t>
            </a:r>
            <a:r>
              <a:rPr lang="ru-RU" sz="1400" dirty="0" smtClean="0">
                <a:solidFill>
                  <a:srgbClr val="002060"/>
                </a:solidFill>
                <a:cs typeface="Arial" charset="0"/>
              </a:rPr>
              <a:t>. тонна</a:t>
            </a:r>
            <a:endParaRPr lang="ru-RU" sz="14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Прямоугольник 11"/>
          <p:cNvSpPr>
            <a:spLocks noChangeArrowheads="1"/>
          </p:cNvSpPr>
          <p:nvPr/>
        </p:nvSpPr>
        <p:spPr bwMode="auto">
          <a:xfrm>
            <a:off x="0" y="1071144"/>
            <a:ext cx="914400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marL="0" lvl="1" algn="ctr" defTabSz="719138" eaLnBrk="0" hangingPunct="0">
              <a:spcAft>
                <a:spcPts val="600"/>
              </a:spcAft>
              <a:buClr>
                <a:srgbClr val="800000"/>
              </a:buClr>
            </a:pPr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Битум </a:t>
            </a:r>
            <a:r>
              <a:rPr lang="ru-RU" sz="1400" b="1" dirty="0" err="1" smtClean="0">
                <a:solidFill>
                  <a:srgbClr val="002060"/>
                </a:solidFill>
                <a:cs typeface="Arial" pitchFamily="34" charset="0"/>
              </a:rPr>
              <a:t>зауыты</a:t>
            </a:r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40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0" name="Прямоугольник 11"/>
          <p:cNvSpPr>
            <a:spLocks noChangeArrowheads="1"/>
          </p:cNvSpPr>
          <p:nvPr/>
        </p:nvSpPr>
        <p:spPr bwMode="auto">
          <a:xfrm>
            <a:off x="36512" y="3985330"/>
            <a:ext cx="914400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marL="0" lvl="1" algn="ctr" defTabSz="719138" eaLnBrk="0" hangingPunct="0">
              <a:spcAft>
                <a:spcPts val="600"/>
              </a:spcAft>
              <a:buClr>
                <a:srgbClr val="800000"/>
              </a:buClr>
            </a:pPr>
            <a:r>
              <a:rPr lang="ru-RU" sz="1400" b="1" dirty="0" err="1" smtClean="0">
                <a:solidFill>
                  <a:srgbClr val="002060"/>
                </a:solidFill>
                <a:cs typeface="Arial" pitchFamily="34" charset="0"/>
              </a:rPr>
              <a:t>Интеграцияланған</a:t>
            </a:r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 газ-химия </a:t>
            </a:r>
            <a:r>
              <a:rPr lang="ru-RU" sz="1400" b="1" dirty="0" err="1" smtClean="0">
                <a:solidFill>
                  <a:srgbClr val="002060"/>
                </a:solidFill>
                <a:cs typeface="Arial" pitchFamily="34" charset="0"/>
              </a:rPr>
              <a:t>кешені</a:t>
            </a:r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400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447c61d1bb904fd28e3a3d20fb877a9-300x200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8860" y="0"/>
            <a:ext cx="2143140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8" name="Рисунок 7" descr="_286_500_90_16883014391396964526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0"/>
            <a:ext cx="2357454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9" name="Рисунок 8" descr="1446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9454" y="0"/>
            <a:ext cx="2214546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428860" cy="7857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71370"/>
            <a:ext cx="91440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АМӨЗ-ді қайта құру және мұнай-химияның дамуы</a:t>
            </a:r>
            <a:endParaRPr lang="ru-RU" sz="2000" b="1" i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273" name="Прямоугольник 11"/>
          <p:cNvSpPr>
            <a:spLocks noChangeArrowheads="1"/>
          </p:cNvSpPr>
          <p:nvPr/>
        </p:nvSpPr>
        <p:spPr bwMode="auto">
          <a:xfrm>
            <a:off x="3500430" y="863769"/>
            <a:ext cx="5357812" cy="289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/>
          <a:p>
            <a:pPr marL="0" lvl="1" algn="just" defTabSz="719138" eaLnBrk="0" hangingPunct="0">
              <a:buClr>
                <a:srgbClr val="800000"/>
              </a:buClr>
            </a:pPr>
            <a:r>
              <a:rPr lang="ru-RU" sz="1300" b="1" u="sng" dirty="0" err="1" smtClean="0">
                <a:solidFill>
                  <a:srgbClr val="002060"/>
                </a:solidFill>
                <a:cs typeface="Arial" charset="0"/>
              </a:rPr>
              <a:t>Хош</a:t>
            </a:r>
            <a:r>
              <a:rPr lang="ru-RU" sz="1300" b="1" u="sng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b="1" u="sng" dirty="0" err="1" smtClean="0">
                <a:solidFill>
                  <a:srgbClr val="002060"/>
                </a:solidFill>
                <a:cs typeface="Arial" charset="0"/>
              </a:rPr>
              <a:t>иісті</a:t>
            </a:r>
            <a:r>
              <a:rPr lang="ru-RU" sz="1300" b="1" u="sng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b="1" u="sng" dirty="0" err="1" smtClean="0">
                <a:solidFill>
                  <a:srgbClr val="002060"/>
                </a:solidFill>
                <a:cs typeface="Arial" charset="0"/>
              </a:rPr>
              <a:t>көмірсутектер</a:t>
            </a:r>
            <a:endParaRPr lang="ru-RU" sz="1300" b="1" u="sng" dirty="0">
              <a:solidFill>
                <a:srgbClr val="002060"/>
              </a:solidFill>
              <a:cs typeface="Arial" charset="0"/>
            </a:endParaRPr>
          </a:p>
          <a:p>
            <a:pPr marL="0" lvl="1" algn="just" defTabSz="719138" eaLnBrk="0" hangingPunct="0">
              <a:buClr>
                <a:srgbClr val="800000"/>
              </a:buClr>
            </a:pPr>
            <a:r>
              <a:rPr lang="ru-RU" sz="1300" b="1" dirty="0" err="1" smtClean="0">
                <a:solidFill>
                  <a:srgbClr val="002060"/>
                </a:solidFill>
                <a:cs typeface="Arial" charset="0"/>
              </a:rPr>
              <a:t>Іске</a:t>
            </a:r>
            <a:r>
              <a:rPr lang="ru-RU" sz="13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b="1" dirty="0" err="1" smtClean="0">
                <a:solidFill>
                  <a:srgbClr val="002060"/>
                </a:solidFill>
                <a:cs typeface="Arial" charset="0"/>
              </a:rPr>
              <a:t>асыру</a:t>
            </a:r>
            <a:r>
              <a:rPr lang="ru-RU" sz="13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b="1" dirty="0" err="1" smtClean="0">
                <a:solidFill>
                  <a:srgbClr val="002060"/>
                </a:solidFill>
                <a:cs typeface="Arial" charset="0"/>
              </a:rPr>
              <a:t>мерзімі</a:t>
            </a:r>
            <a:r>
              <a:rPr lang="ru-RU" sz="1300" b="1" dirty="0" smtClean="0">
                <a:solidFill>
                  <a:srgbClr val="002060"/>
                </a:solidFill>
                <a:cs typeface="Arial" charset="0"/>
              </a:rPr>
              <a:t>: 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2010-2014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жж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.</a:t>
            </a:r>
            <a:endParaRPr lang="ru-RU" sz="1300" dirty="0">
              <a:solidFill>
                <a:srgbClr val="002060"/>
              </a:solidFill>
              <a:cs typeface="Arial" charset="0"/>
            </a:endParaRPr>
          </a:p>
          <a:p>
            <a:pPr marL="0" lvl="1" algn="just" defTabSz="719138" eaLnBrk="0" hangingPunct="0">
              <a:buClr>
                <a:srgbClr val="800000"/>
              </a:buClr>
            </a:pPr>
            <a:r>
              <a:rPr lang="ru-RU" sz="1300" b="1" dirty="0" err="1" smtClean="0">
                <a:solidFill>
                  <a:srgbClr val="002060"/>
                </a:solidFill>
                <a:cs typeface="Arial" charset="0"/>
              </a:rPr>
              <a:t>Жобаның</a:t>
            </a:r>
            <a:r>
              <a:rPr lang="ru-RU" sz="13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b="1" dirty="0" err="1" smtClean="0">
                <a:solidFill>
                  <a:srgbClr val="002060"/>
                </a:solidFill>
                <a:cs typeface="Arial" charset="0"/>
              </a:rPr>
              <a:t>құны</a:t>
            </a:r>
            <a:r>
              <a:rPr lang="ru-RU" sz="1300" b="1" dirty="0" smtClean="0">
                <a:solidFill>
                  <a:srgbClr val="002060"/>
                </a:solidFill>
                <a:cs typeface="Arial" charset="0"/>
              </a:rPr>
              <a:t>: 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1 </a:t>
            </a:r>
            <a:r>
              <a:rPr lang="en-US" sz="1300" dirty="0">
                <a:solidFill>
                  <a:srgbClr val="002060"/>
                </a:solidFill>
                <a:cs typeface="Arial" charset="0"/>
              </a:rPr>
              <a:t>098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 млн. $</a:t>
            </a:r>
          </a:p>
          <a:p>
            <a:pPr marL="0" lvl="2" algn="just" defTabSz="719138"/>
            <a:r>
              <a:rPr lang="ru-RU" sz="1300" b="1" dirty="0" err="1" smtClean="0">
                <a:solidFill>
                  <a:srgbClr val="002060"/>
                </a:solidFill>
                <a:cs typeface="Arial" charset="0"/>
              </a:rPr>
              <a:t>Жобаны</a:t>
            </a:r>
            <a:r>
              <a:rPr lang="ru-RU" sz="13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b="1" dirty="0" err="1" smtClean="0">
                <a:solidFill>
                  <a:srgbClr val="002060"/>
                </a:solidFill>
                <a:cs typeface="Arial" charset="0"/>
              </a:rPr>
              <a:t>іске</a:t>
            </a:r>
            <a:r>
              <a:rPr lang="ru-RU" sz="13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b="1" dirty="0" err="1" smtClean="0">
                <a:solidFill>
                  <a:srgbClr val="002060"/>
                </a:solidFill>
                <a:cs typeface="Arial" charset="0"/>
              </a:rPr>
              <a:t>асырудың</a:t>
            </a:r>
            <a:r>
              <a:rPr lang="ru-RU" sz="13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b="1" dirty="0" err="1" smtClean="0">
                <a:solidFill>
                  <a:srgbClr val="002060"/>
                </a:solidFill>
                <a:cs typeface="Arial" charset="0"/>
              </a:rPr>
              <a:t>нәтижесі</a:t>
            </a:r>
            <a:r>
              <a:rPr lang="ru-RU" sz="1300" b="1" dirty="0" smtClean="0">
                <a:solidFill>
                  <a:srgbClr val="002060"/>
                </a:solidFill>
                <a:cs typeface="Arial" charset="0"/>
              </a:rPr>
              <a:t>: </a:t>
            </a:r>
            <a:endParaRPr lang="ru-RU" sz="1300" b="1" dirty="0">
              <a:solidFill>
                <a:srgbClr val="002060"/>
              </a:solidFill>
              <a:cs typeface="Arial" charset="0"/>
            </a:endParaRPr>
          </a:p>
          <a:p>
            <a:pPr marL="0" lvl="2" algn="just" defTabSz="719138"/>
            <a:r>
              <a:rPr lang="kk-KZ" sz="1300" dirty="0" smtClean="0">
                <a:solidFill>
                  <a:srgbClr val="002060"/>
                </a:solidFill>
                <a:cs typeface="Arial" charset="0"/>
              </a:rPr>
              <a:t>Жылына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133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мың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тонна бензол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және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496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мың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тонна параксилол </a:t>
            </a:r>
            <a:r>
              <a:rPr lang="kk-KZ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шығаратын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бірінші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мұнай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-химия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өндірісін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құру</a:t>
            </a:r>
            <a:endParaRPr lang="ru-RU" sz="1300" dirty="0">
              <a:solidFill>
                <a:srgbClr val="002060"/>
              </a:solidFill>
              <a:cs typeface="Arial" charset="0"/>
            </a:endParaRPr>
          </a:p>
          <a:p>
            <a:pPr marL="0" lvl="1" algn="just" defTabSz="719138" eaLnBrk="0" hangingPunct="0">
              <a:buClr>
                <a:srgbClr val="800000"/>
              </a:buClr>
            </a:pPr>
            <a:r>
              <a:rPr lang="ru-RU" sz="1300" b="1" dirty="0" err="1" smtClean="0">
                <a:solidFill>
                  <a:srgbClr val="002060"/>
                </a:solidFill>
                <a:cs typeface="Arial" charset="0"/>
              </a:rPr>
              <a:t>Жұмыс</a:t>
            </a:r>
            <a:r>
              <a:rPr lang="ru-RU" sz="13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b="1" dirty="0" err="1" smtClean="0">
                <a:solidFill>
                  <a:srgbClr val="002060"/>
                </a:solidFill>
                <a:cs typeface="Arial" charset="0"/>
              </a:rPr>
              <a:t>орындарын</a:t>
            </a:r>
            <a:r>
              <a:rPr lang="ru-RU" sz="13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b="1" dirty="0" err="1" smtClean="0">
                <a:solidFill>
                  <a:srgbClr val="002060"/>
                </a:solidFill>
                <a:cs typeface="Arial" charset="0"/>
              </a:rPr>
              <a:t>құру</a:t>
            </a:r>
            <a:r>
              <a:rPr lang="ru-RU" sz="1300" b="1" dirty="0" smtClean="0">
                <a:solidFill>
                  <a:srgbClr val="002060"/>
                </a:solidFill>
                <a:cs typeface="Arial" charset="0"/>
              </a:rPr>
              <a:t>:</a:t>
            </a:r>
            <a:endParaRPr lang="ru-RU" sz="1300" b="1" dirty="0">
              <a:solidFill>
                <a:srgbClr val="002060"/>
              </a:solidFill>
              <a:cs typeface="Arial" charset="0"/>
            </a:endParaRPr>
          </a:p>
          <a:p>
            <a:pPr marL="0" lvl="1" algn="just" defTabSz="719138" eaLnBrk="0" hangingPunct="0">
              <a:buClr>
                <a:srgbClr val="800000"/>
              </a:buClr>
            </a:pPr>
            <a:r>
              <a:rPr lang="ru-RU" sz="1300" dirty="0" err="1">
                <a:solidFill>
                  <a:srgbClr val="002060"/>
                </a:solidFill>
                <a:cs typeface="Arial" charset="0"/>
              </a:rPr>
              <a:t>қ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ұрылыс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кезеңіне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 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–  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3 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500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адам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,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пайдалануға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беру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кезінде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 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–  318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адам</a:t>
            </a:r>
            <a:endParaRPr lang="ru-RU" sz="1300" dirty="0">
              <a:solidFill>
                <a:srgbClr val="002060"/>
              </a:solidFill>
              <a:cs typeface="Arial" charset="0"/>
            </a:endParaRPr>
          </a:p>
          <a:p>
            <a:pPr marL="0" lvl="1" algn="just" defTabSz="719138" eaLnBrk="0" hangingPunct="0">
              <a:buClr>
                <a:srgbClr val="800000"/>
              </a:buClr>
            </a:pPr>
            <a:r>
              <a:rPr lang="ru-RU" sz="1300" b="1" dirty="0" err="1" smtClean="0">
                <a:solidFill>
                  <a:srgbClr val="002060"/>
                </a:solidFill>
                <a:cs typeface="Arial" charset="0"/>
              </a:rPr>
              <a:t>Ағымдағы</a:t>
            </a:r>
            <a:r>
              <a:rPr lang="ru-RU" sz="13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b="1" dirty="0" err="1" smtClean="0">
                <a:solidFill>
                  <a:srgbClr val="002060"/>
                </a:solidFill>
                <a:cs typeface="Arial" charset="0"/>
              </a:rPr>
              <a:t>жағдай</a:t>
            </a:r>
            <a:r>
              <a:rPr lang="ru-RU" sz="1300" b="1" dirty="0" smtClean="0">
                <a:solidFill>
                  <a:srgbClr val="002060"/>
                </a:solidFill>
                <a:cs typeface="Arial" charset="0"/>
              </a:rPr>
              <a:t>:</a:t>
            </a:r>
            <a:endParaRPr lang="ru-RU" sz="1300" b="1" dirty="0">
              <a:solidFill>
                <a:srgbClr val="002060"/>
              </a:solidFill>
              <a:cs typeface="Arial" charset="0"/>
            </a:endParaRPr>
          </a:p>
          <a:p>
            <a:pPr marL="0" lvl="1" algn="just" defTabSz="719138" eaLnBrk="0" hangingPunct="0">
              <a:buClr>
                <a:srgbClr val="800000"/>
              </a:buClr>
            </a:pP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Негізгі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технологиялық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қондырғының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100%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қойылған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,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құрылыс-монтаждау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жұмыстары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жүргізілуде</a:t>
            </a:r>
            <a:endParaRPr lang="ru-RU" sz="1300" dirty="0">
              <a:solidFill>
                <a:srgbClr val="002060"/>
              </a:solidFill>
              <a:cs typeface="Arial" charset="0"/>
            </a:endParaRPr>
          </a:p>
          <a:p>
            <a:pPr marL="0" lvl="1" algn="just" defTabSz="719138" eaLnBrk="0" hangingPunct="0">
              <a:buClr>
                <a:srgbClr val="800000"/>
              </a:buClr>
            </a:pP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Механикалық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аяқталуы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–  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2014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жыл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шілде</a:t>
            </a:r>
            <a:endParaRPr lang="ru-RU" sz="1300" dirty="0">
              <a:solidFill>
                <a:srgbClr val="002060"/>
              </a:solidFill>
              <a:cs typeface="Arial" charset="0"/>
            </a:endParaRPr>
          </a:p>
          <a:p>
            <a:pPr marL="0" lvl="1" algn="just" defTabSz="719138" eaLnBrk="0" hangingPunct="0">
              <a:buClr>
                <a:srgbClr val="800000"/>
              </a:buClr>
            </a:pP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Іске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қосу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– 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2014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жылдың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екінші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жартысы</a:t>
            </a:r>
            <a:endParaRPr lang="ru-RU" sz="13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1275" name="Прямоугольник 11"/>
          <p:cNvSpPr>
            <a:spLocks noChangeArrowheads="1"/>
          </p:cNvSpPr>
          <p:nvPr/>
        </p:nvSpPr>
        <p:spPr bwMode="auto">
          <a:xfrm>
            <a:off x="3517900" y="3846209"/>
            <a:ext cx="5322887" cy="289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/>
          <a:p>
            <a:pPr marL="0" lvl="1" algn="just" defTabSz="719138" eaLnBrk="0" hangingPunct="0">
              <a:buClr>
                <a:srgbClr val="800000"/>
              </a:buClr>
            </a:pPr>
            <a:r>
              <a:rPr lang="ru-RU" sz="1300" b="1" u="sng" dirty="0" smtClean="0">
                <a:solidFill>
                  <a:srgbClr val="002060"/>
                </a:solidFill>
                <a:cs typeface="Arial" charset="0"/>
              </a:rPr>
              <a:t>Терең </a:t>
            </a:r>
            <a:r>
              <a:rPr lang="ru-RU" sz="1300" b="1" u="sng" dirty="0" err="1" smtClean="0">
                <a:solidFill>
                  <a:srgbClr val="002060"/>
                </a:solidFill>
                <a:cs typeface="Arial" charset="0"/>
              </a:rPr>
              <a:t>өңдеу</a:t>
            </a:r>
            <a:r>
              <a:rPr lang="ru-RU" sz="1300" b="1" u="sng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b="1" u="sng" dirty="0" err="1" smtClean="0">
                <a:solidFill>
                  <a:srgbClr val="002060"/>
                </a:solidFill>
                <a:cs typeface="Arial" charset="0"/>
              </a:rPr>
              <a:t>кешені</a:t>
            </a:r>
            <a:r>
              <a:rPr lang="ru-RU" sz="1300" b="1" u="sng" dirty="0" smtClean="0">
                <a:solidFill>
                  <a:srgbClr val="002060"/>
                </a:solidFill>
                <a:cs typeface="Arial" charset="0"/>
              </a:rPr>
              <a:t> </a:t>
            </a:r>
            <a:endParaRPr lang="ru-RU" sz="1300" u="sng" dirty="0">
              <a:solidFill>
                <a:srgbClr val="002060"/>
              </a:solidFill>
              <a:cs typeface="Arial" charset="0"/>
            </a:endParaRPr>
          </a:p>
          <a:p>
            <a:pPr marL="0" lvl="1" algn="just" defTabSz="719138" eaLnBrk="0" hangingPunct="0">
              <a:buClr>
                <a:srgbClr val="800000"/>
              </a:buClr>
            </a:pPr>
            <a:r>
              <a:rPr lang="ru-RU" sz="1300" b="1" dirty="0" err="1">
                <a:solidFill>
                  <a:srgbClr val="002060"/>
                </a:solidFill>
                <a:cs typeface="Arial" charset="0"/>
              </a:rPr>
              <a:t>Іске</a:t>
            </a:r>
            <a:r>
              <a:rPr lang="ru-RU" sz="13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cs typeface="Arial" charset="0"/>
              </a:rPr>
              <a:t>асыру</a:t>
            </a:r>
            <a:r>
              <a:rPr lang="ru-RU" sz="13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b="1" dirty="0" err="1" smtClean="0">
                <a:solidFill>
                  <a:srgbClr val="002060"/>
                </a:solidFill>
                <a:cs typeface="Arial" charset="0"/>
              </a:rPr>
              <a:t>мерзімі</a:t>
            </a:r>
            <a:r>
              <a:rPr lang="ru-RU" sz="1300" b="1" dirty="0" smtClean="0">
                <a:solidFill>
                  <a:srgbClr val="002060"/>
                </a:solidFill>
                <a:cs typeface="Arial" charset="0"/>
              </a:rPr>
              <a:t>: 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2012-2016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жж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.</a:t>
            </a:r>
            <a:endParaRPr lang="ru-RU" sz="1300" dirty="0">
              <a:solidFill>
                <a:srgbClr val="002060"/>
              </a:solidFill>
              <a:cs typeface="Arial" charset="0"/>
            </a:endParaRPr>
          </a:p>
          <a:p>
            <a:pPr marL="0" lvl="1" algn="just" defTabSz="719138" eaLnBrk="0" hangingPunct="0">
              <a:buClr>
                <a:srgbClr val="800000"/>
              </a:buClr>
            </a:pPr>
            <a:r>
              <a:rPr lang="ru-RU" sz="1300" b="1" dirty="0" err="1">
                <a:solidFill>
                  <a:srgbClr val="002060"/>
                </a:solidFill>
                <a:cs typeface="Arial" charset="0"/>
              </a:rPr>
              <a:t>Жобаның</a:t>
            </a:r>
            <a:r>
              <a:rPr lang="ru-RU" sz="13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b="1" dirty="0" err="1" smtClean="0">
                <a:solidFill>
                  <a:srgbClr val="002060"/>
                </a:solidFill>
                <a:cs typeface="Arial" charset="0"/>
              </a:rPr>
              <a:t>құны</a:t>
            </a:r>
            <a:r>
              <a:rPr lang="ru-RU" sz="1300" b="1" dirty="0" smtClean="0">
                <a:solidFill>
                  <a:srgbClr val="002060"/>
                </a:solidFill>
                <a:cs typeface="Arial" charset="0"/>
              </a:rPr>
              <a:t>: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2 024 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млн. $ </a:t>
            </a:r>
          </a:p>
          <a:p>
            <a:pPr marL="0" lvl="1" algn="just" defTabSz="719138" eaLnBrk="0" hangingPunct="0">
              <a:buClr>
                <a:srgbClr val="800000"/>
              </a:buClr>
            </a:pPr>
            <a:r>
              <a:rPr lang="ru-RU" sz="1300" b="1" dirty="0" err="1">
                <a:solidFill>
                  <a:srgbClr val="002060"/>
                </a:solidFill>
                <a:cs typeface="Arial" charset="0"/>
              </a:rPr>
              <a:t>Жобаны</a:t>
            </a:r>
            <a:r>
              <a:rPr lang="ru-RU" sz="13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cs typeface="Arial" charset="0"/>
              </a:rPr>
              <a:t>іске</a:t>
            </a:r>
            <a:r>
              <a:rPr lang="ru-RU" sz="13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b="1" dirty="0" err="1" smtClean="0">
                <a:solidFill>
                  <a:srgbClr val="002060"/>
                </a:solidFill>
                <a:cs typeface="Arial" charset="0"/>
              </a:rPr>
              <a:t>асыру</a:t>
            </a:r>
            <a:r>
              <a:rPr lang="ru-RU" sz="13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b="1" dirty="0" err="1" smtClean="0">
                <a:solidFill>
                  <a:srgbClr val="002060"/>
                </a:solidFill>
                <a:cs typeface="Arial" charset="0"/>
              </a:rPr>
              <a:t>нәтижесі</a:t>
            </a:r>
            <a:r>
              <a:rPr lang="ru-RU" sz="1300" b="1" dirty="0" smtClean="0">
                <a:solidFill>
                  <a:srgbClr val="002060"/>
                </a:solidFill>
                <a:cs typeface="Arial" charset="0"/>
              </a:rPr>
              <a:t>:</a:t>
            </a:r>
            <a:endParaRPr lang="ru-RU" sz="1300" b="1" dirty="0">
              <a:solidFill>
                <a:srgbClr val="002060"/>
              </a:solidFill>
              <a:cs typeface="Arial" charset="0"/>
            </a:endParaRPr>
          </a:p>
          <a:p>
            <a:pPr marL="0" lvl="1" algn="just" defTabSz="719138" eaLnBrk="0" hangingPunct="0">
              <a:buClr>
                <a:srgbClr val="800000"/>
              </a:buClr>
            </a:pP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АМӨЗ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өнімділігінің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жылына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5,5 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млн. 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т/ж дейін,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мұнай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өңдеу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тереңдігін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87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% дейін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, 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Евро-4,5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сәйкес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мотор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отының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щығарылуын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77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% дейін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ұлғайту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</a:p>
          <a:p>
            <a:pPr marL="0" lvl="1" algn="just" defTabSz="719138" eaLnBrk="0" hangingPunct="0">
              <a:buClr>
                <a:srgbClr val="800000"/>
              </a:buClr>
            </a:pPr>
            <a:r>
              <a:rPr lang="ru-RU" sz="1300" b="1" dirty="0" err="1" smtClean="0">
                <a:solidFill>
                  <a:srgbClr val="002060"/>
                </a:solidFill>
                <a:cs typeface="Arial" charset="0"/>
              </a:rPr>
              <a:t>Жұмыс</a:t>
            </a:r>
            <a:r>
              <a:rPr lang="ru-RU" sz="13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cs typeface="Arial" charset="0"/>
              </a:rPr>
              <a:t>орындарын</a:t>
            </a:r>
            <a:r>
              <a:rPr lang="ru-RU" sz="13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cs typeface="Arial" charset="0"/>
              </a:rPr>
              <a:t>құру</a:t>
            </a:r>
            <a:r>
              <a:rPr lang="ru-RU" sz="1300" b="1" dirty="0">
                <a:solidFill>
                  <a:srgbClr val="002060"/>
                </a:solidFill>
                <a:cs typeface="Arial" charset="0"/>
              </a:rPr>
              <a:t> :</a:t>
            </a:r>
          </a:p>
          <a:p>
            <a:pPr marL="0" lvl="1" algn="just" defTabSz="719138" eaLnBrk="0" hangingPunct="0">
              <a:buClr>
                <a:srgbClr val="800000"/>
              </a:buClr>
            </a:pPr>
            <a:r>
              <a:rPr lang="ru-RU" sz="1300" dirty="0" err="1">
                <a:solidFill>
                  <a:srgbClr val="002060"/>
                </a:solidFill>
                <a:cs typeface="Arial" charset="0"/>
              </a:rPr>
              <a:t>құрылыс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>
                <a:solidFill>
                  <a:srgbClr val="002060"/>
                </a:solidFill>
                <a:cs typeface="Arial" charset="0"/>
              </a:rPr>
              <a:t>кезеңіне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– 3879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адам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, </a:t>
            </a:r>
          </a:p>
          <a:p>
            <a:pPr marL="0" lvl="1" algn="just" defTabSz="719138" eaLnBrk="0" hangingPunct="0">
              <a:buClr>
                <a:srgbClr val="800000"/>
              </a:buClr>
            </a:pP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пайдалануға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беру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кезеңіне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– 624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адам</a:t>
            </a:r>
            <a:endParaRPr lang="ru-RU" sz="1300" dirty="0">
              <a:solidFill>
                <a:srgbClr val="002060"/>
              </a:solidFill>
              <a:cs typeface="Arial" charset="0"/>
            </a:endParaRPr>
          </a:p>
          <a:p>
            <a:pPr marL="0" lvl="1" algn="just" defTabSz="719138" eaLnBrk="0" hangingPunct="0">
              <a:buClr>
                <a:srgbClr val="800000"/>
              </a:buClr>
            </a:pPr>
            <a:r>
              <a:rPr lang="ru-RU" sz="1300" b="1" dirty="0" err="1" smtClean="0">
                <a:solidFill>
                  <a:srgbClr val="002060"/>
                </a:solidFill>
                <a:cs typeface="Arial" charset="0"/>
              </a:rPr>
              <a:t>Ағымдағы</a:t>
            </a:r>
            <a:r>
              <a:rPr lang="ru-RU" sz="13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b="1" dirty="0" err="1" smtClean="0">
                <a:solidFill>
                  <a:srgbClr val="002060"/>
                </a:solidFill>
                <a:cs typeface="Arial" charset="0"/>
              </a:rPr>
              <a:t>жағдай</a:t>
            </a:r>
            <a:r>
              <a:rPr lang="ru-RU" sz="1300" b="1" dirty="0" smtClean="0">
                <a:solidFill>
                  <a:srgbClr val="002060"/>
                </a:solidFill>
                <a:cs typeface="Arial" charset="0"/>
              </a:rPr>
              <a:t>: 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2013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жылы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 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«</a:t>
            </a:r>
            <a:r>
              <a:rPr lang="ru-RU" sz="1300" dirty="0" err="1">
                <a:solidFill>
                  <a:srgbClr val="002060"/>
                </a:solidFill>
                <a:cs typeface="Arial" charset="0"/>
              </a:rPr>
              <a:t>Sinopec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>
                <a:solidFill>
                  <a:srgbClr val="002060"/>
                </a:solidFill>
                <a:cs typeface="Arial" charset="0"/>
              </a:rPr>
              <a:t>Engineering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» 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(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Қытай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), 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«</a:t>
            </a:r>
            <a:r>
              <a:rPr lang="ru-RU" sz="1300" dirty="0" err="1">
                <a:solidFill>
                  <a:srgbClr val="002060"/>
                </a:solidFill>
                <a:cs typeface="Arial" charset="0"/>
              </a:rPr>
              <a:t>Marubeni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>
                <a:solidFill>
                  <a:srgbClr val="002060"/>
                </a:solidFill>
                <a:cs typeface="Arial" charset="0"/>
              </a:rPr>
              <a:t>Corporation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» 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(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Жапония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),  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«НГСК </a:t>
            </a:r>
            <a:r>
              <a:rPr lang="ru-RU" sz="1300" dirty="0" err="1">
                <a:solidFill>
                  <a:srgbClr val="002060"/>
                </a:solidFill>
                <a:cs typeface="Arial" charset="0"/>
              </a:rPr>
              <a:t>КазСтройСервис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» АҚ (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Қазақстан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) 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құрамындағы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консорциуммен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ЕРС-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келісімшарт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бойынша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жұмыстар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басталды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.</a:t>
            </a:r>
            <a:endParaRPr lang="ru-RU" sz="1300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12" name="Рисунок 11" descr="C:\Documents and Settings\User\Рабочий стол\фото объектов\РХ\23.08.13\IMG_0434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266700" y="1052736"/>
            <a:ext cx="3019425" cy="268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User\Рабочий стол\фото объектов\CCR\23.08.13\IMG_0402.JPG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266700" y="4005064"/>
            <a:ext cx="301942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39C317A-8CBB-4D12-B2A6-9C3BCA1D9CA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447c61d1bb904fd28e3a3d20fb877a9-300x200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8860" y="0"/>
            <a:ext cx="2143140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8" name="Рисунок 7" descr="_286_500_90_16883014391396964526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0"/>
            <a:ext cx="2357454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9" name="Рисунок 8" descr="1446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9454" y="0"/>
            <a:ext cx="2214546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428860" cy="7857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71370"/>
            <a:ext cx="91440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Павлодар </a:t>
            </a:r>
            <a:r>
              <a:rPr lang="ru-RU" sz="20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және</a:t>
            </a:r>
            <a:r>
              <a:rPr lang="ru-RU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Шымкент МӨЗ-</a:t>
            </a:r>
            <a:r>
              <a:rPr lang="ru-RU" sz="20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дерін</a:t>
            </a:r>
            <a:r>
              <a:rPr lang="ru-RU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жаңғырту</a:t>
            </a:r>
            <a:r>
              <a:rPr lang="ru-RU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0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6" name="Рисунок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0" t="30490" r="26392" b="17604"/>
          <a:stretch>
            <a:fillRect/>
          </a:stretch>
        </p:blipFill>
        <p:spPr bwMode="auto">
          <a:xfrm>
            <a:off x="285750" y="1144712"/>
            <a:ext cx="308610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Рисунок 14" descr="ШНОС.JP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5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019128"/>
            <a:ext cx="30718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Прямоугольник 11"/>
          <p:cNvSpPr>
            <a:spLocks noChangeArrowheads="1"/>
          </p:cNvSpPr>
          <p:nvPr/>
        </p:nvSpPr>
        <p:spPr bwMode="auto">
          <a:xfrm>
            <a:off x="3643313" y="979488"/>
            <a:ext cx="5357812" cy="289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/>
          <a:p>
            <a:pPr marL="0" lvl="1" defTabSz="719138" eaLnBrk="0" hangingPunct="0">
              <a:buClr>
                <a:srgbClr val="800000"/>
              </a:buClr>
            </a:pPr>
            <a:r>
              <a:rPr lang="ru-RU" sz="1300" b="1" u="sng" dirty="0" smtClean="0">
                <a:solidFill>
                  <a:srgbClr val="002060"/>
                </a:solidFill>
                <a:cs typeface="Arial" charset="0"/>
              </a:rPr>
              <a:t> ПМӨЗ </a:t>
            </a:r>
            <a:r>
              <a:rPr lang="ru-RU" sz="1300" b="1" u="sng" dirty="0" err="1" smtClean="0">
                <a:solidFill>
                  <a:srgbClr val="002060"/>
                </a:solidFill>
                <a:cs typeface="Arial" charset="0"/>
              </a:rPr>
              <a:t>жаңғырту</a:t>
            </a:r>
            <a:endParaRPr lang="ru-RU" sz="1300" u="sng" dirty="0">
              <a:solidFill>
                <a:srgbClr val="002060"/>
              </a:solidFill>
              <a:cs typeface="Arial" charset="0"/>
            </a:endParaRPr>
          </a:p>
          <a:p>
            <a:pPr marL="0" lvl="1" defTabSz="719138" eaLnBrk="0" hangingPunct="0">
              <a:buClr>
                <a:srgbClr val="800000"/>
              </a:buClr>
            </a:pPr>
            <a:r>
              <a:rPr lang="ru-RU" sz="1300" b="1" dirty="0" err="1">
                <a:solidFill>
                  <a:srgbClr val="002060"/>
                </a:solidFill>
                <a:cs typeface="Arial" charset="0"/>
              </a:rPr>
              <a:t>Іске</a:t>
            </a:r>
            <a:r>
              <a:rPr lang="ru-RU" sz="13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cs typeface="Arial" charset="0"/>
              </a:rPr>
              <a:t>асыру</a:t>
            </a:r>
            <a:r>
              <a:rPr lang="ru-RU" sz="13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cs typeface="Arial" charset="0"/>
              </a:rPr>
              <a:t>мерзімі</a:t>
            </a:r>
            <a:r>
              <a:rPr lang="ru-RU" sz="1300" b="1" dirty="0">
                <a:solidFill>
                  <a:srgbClr val="002060"/>
                </a:solidFill>
                <a:cs typeface="Arial" charset="0"/>
              </a:rPr>
              <a:t> : 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2011-2016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жж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.</a:t>
            </a:r>
            <a:endParaRPr lang="ru-RU" sz="1300" dirty="0">
              <a:solidFill>
                <a:srgbClr val="002060"/>
              </a:solidFill>
              <a:cs typeface="Arial" charset="0"/>
            </a:endParaRPr>
          </a:p>
          <a:p>
            <a:pPr marL="0" lvl="1" defTabSz="719138" eaLnBrk="0" hangingPunct="0">
              <a:buClr>
                <a:srgbClr val="800000"/>
              </a:buClr>
            </a:pPr>
            <a:r>
              <a:rPr lang="ru-RU" sz="1300" b="1" dirty="0" err="1" smtClean="0">
                <a:solidFill>
                  <a:srgbClr val="002060"/>
                </a:solidFill>
                <a:cs typeface="Arial" charset="0"/>
              </a:rPr>
              <a:t>Құрылыстың</a:t>
            </a:r>
            <a:r>
              <a:rPr lang="ru-RU" sz="13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b="1" dirty="0" err="1" smtClean="0">
                <a:solidFill>
                  <a:srgbClr val="002060"/>
                </a:solidFill>
                <a:cs typeface="Arial" charset="0"/>
              </a:rPr>
              <a:t>құны</a:t>
            </a:r>
            <a:r>
              <a:rPr lang="ru-RU" sz="13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1 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072 млн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.</a:t>
            </a:r>
            <a:r>
              <a:rPr lang="en-US" sz="1300" dirty="0">
                <a:solidFill>
                  <a:srgbClr val="002060"/>
                </a:solidFill>
                <a:cs typeface="Arial" charset="0"/>
              </a:rPr>
              <a:t> $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endParaRPr lang="ru-RU" sz="1300" dirty="0">
              <a:solidFill>
                <a:srgbClr val="002060"/>
              </a:solidFill>
              <a:cs typeface="Arial" charset="0"/>
            </a:endParaRPr>
          </a:p>
          <a:p>
            <a:pPr marL="0" lvl="2" defTabSz="719138"/>
            <a:r>
              <a:rPr lang="ru-RU" sz="1300" b="1" dirty="0" err="1">
                <a:solidFill>
                  <a:srgbClr val="002060"/>
                </a:solidFill>
                <a:cs typeface="Arial" charset="0"/>
              </a:rPr>
              <a:t>Жобаны</a:t>
            </a:r>
            <a:r>
              <a:rPr lang="ru-RU" sz="13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cs typeface="Arial" charset="0"/>
              </a:rPr>
              <a:t>іске</a:t>
            </a:r>
            <a:r>
              <a:rPr lang="ru-RU" sz="13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b="1" dirty="0" err="1" smtClean="0">
                <a:solidFill>
                  <a:srgbClr val="002060"/>
                </a:solidFill>
                <a:cs typeface="Arial" charset="0"/>
              </a:rPr>
              <a:t>асыру</a:t>
            </a:r>
            <a:r>
              <a:rPr lang="ru-RU" sz="13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b="1" dirty="0" err="1" smtClean="0">
                <a:solidFill>
                  <a:srgbClr val="002060"/>
                </a:solidFill>
                <a:cs typeface="Arial" charset="0"/>
              </a:rPr>
              <a:t>нәтижесі</a:t>
            </a:r>
            <a:r>
              <a:rPr lang="ru-RU" sz="1300" b="1" dirty="0" smtClean="0">
                <a:solidFill>
                  <a:srgbClr val="002060"/>
                </a:solidFill>
                <a:cs typeface="Arial" charset="0"/>
              </a:rPr>
              <a:t>:</a:t>
            </a:r>
            <a:endParaRPr lang="ru-RU" sz="1300" b="1" dirty="0">
              <a:solidFill>
                <a:srgbClr val="002060"/>
              </a:solidFill>
              <a:cs typeface="Arial" charset="0"/>
            </a:endParaRPr>
          </a:p>
          <a:p>
            <a:pPr marL="0" lvl="2" defTabSz="719138"/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Жылына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 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7 млн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.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тоннаға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дейін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мұнай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өнімділігінің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ұлғаюы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.</a:t>
            </a:r>
            <a:endParaRPr lang="ru-RU" sz="1300" dirty="0">
              <a:solidFill>
                <a:srgbClr val="002060"/>
              </a:solidFill>
              <a:cs typeface="Arial" charset="0"/>
            </a:endParaRPr>
          </a:p>
          <a:p>
            <a:pPr marL="0" lvl="2" defTabSz="719138"/>
            <a:r>
              <a:rPr lang="ru-RU" sz="1300" dirty="0">
                <a:solidFill>
                  <a:srgbClr val="002060"/>
                </a:solidFill>
                <a:cs typeface="Arial" charset="0"/>
              </a:rPr>
              <a:t>Евро-4,5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стандарттары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бойынша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мотор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отынының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өндірісі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 </a:t>
            </a:r>
          </a:p>
          <a:p>
            <a:pPr marL="0" lvl="2" defTabSz="719138"/>
            <a:r>
              <a:rPr lang="ru-RU" sz="1300" b="1" dirty="0" err="1" smtClean="0">
                <a:solidFill>
                  <a:srgbClr val="002060"/>
                </a:solidFill>
                <a:cs typeface="Arial" charset="0"/>
              </a:rPr>
              <a:t>Жұмыс</a:t>
            </a:r>
            <a:r>
              <a:rPr lang="ru-RU" sz="13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cs typeface="Arial" charset="0"/>
              </a:rPr>
              <a:t>орындарын</a:t>
            </a:r>
            <a:r>
              <a:rPr lang="ru-RU" sz="13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b="1" dirty="0" err="1" smtClean="0">
                <a:solidFill>
                  <a:srgbClr val="002060"/>
                </a:solidFill>
                <a:cs typeface="Arial" charset="0"/>
              </a:rPr>
              <a:t>құру</a:t>
            </a:r>
            <a:r>
              <a:rPr lang="ru-RU" sz="1300" b="1" dirty="0" smtClean="0">
                <a:solidFill>
                  <a:srgbClr val="002060"/>
                </a:solidFill>
                <a:cs typeface="Arial" charset="0"/>
              </a:rPr>
              <a:t>: </a:t>
            </a:r>
            <a:endParaRPr lang="ru-RU" sz="1300" b="1" dirty="0">
              <a:solidFill>
                <a:srgbClr val="002060"/>
              </a:solidFill>
              <a:cs typeface="Arial" charset="0"/>
            </a:endParaRPr>
          </a:p>
          <a:p>
            <a:pPr marL="0" lvl="1" defTabSz="719138" eaLnBrk="0" hangingPunct="0">
              <a:buClr>
                <a:srgbClr val="800000"/>
              </a:buClr>
            </a:pP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Құрылыс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кезеңіне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–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шамамен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1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мың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адам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,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пайдалану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кезеңіне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– 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183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адам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. </a:t>
            </a:r>
            <a:endParaRPr lang="ru-RU" sz="1300" dirty="0">
              <a:solidFill>
                <a:srgbClr val="002060"/>
              </a:solidFill>
              <a:cs typeface="Arial" charset="0"/>
            </a:endParaRPr>
          </a:p>
          <a:p>
            <a:pPr marL="0" lvl="2" defTabSz="719138"/>
            <a:r>
              <a:rPr lang="ru-RU" sz="1300" b="1" dirty="0" err="1" smtClean="0">
                <a:solidFill>
                  <a:srgbClr val="002060"/>
                </a:solidFill>
                <a:cs typeface="Arial" charset="0"/>
              </a:rPr>
              <a:t>Ағымдағы</a:t>
            </a:r>
            <a:r>
              <a:rPr lang="ru-RU" sz="13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b="1" dirty="0" err="1" smtClean="0">
                <a:solidFill>
                  <a:srgbClr val="002060"/>
                </a:solidFill>
                <a:cs typeface="Arial" charset="0"/>
              </a:rPr>
              <a:t>жағдай</a:t>
            </a:r>
            <a:r>
              <a:rPr lang="ru-RU" sz="1300" b="1" dirty="0" smtClean="0">
                <a:solidFill>
                  <a:srgbClr val="002060"/>
                </a:solidFill>
                <a:cs typeface="Arial" charset="0"/>
              </a:rPr>
              <a:t>: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 ТЭН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әзірленді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, ЖСҚ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әзірленуде</a:t>
            </a:r>
            <a:endParaRPr lang="ru-RU" sz="1300" dirty="0">
              <a:solidFill>
                <a:srgbClr val="002060"/>
              </a:solidFill>
              <a:cs typeface="Arial" charset="0"/>
            </a:endParaRPr>
          </a:p>
          <a:p>
            <a:pPr marL="0" lvl="2" defTabSz="719138"/>
            <a:r>
              <a:rPr lang="ru-RU" sz="1300" dirty="0">
                <a:solidFill>
                  <a:srgbClr val="002060"/>
                </a:solidFill>
                <a:cs typeface="Arial" charset="0"/>
              </a:rPr>
              <a:t>1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Кезең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–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батыс-сібір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және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қазақстандық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мұнайды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өңдеу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бойынша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жылына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7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млн.тонна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қуатына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жету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, 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Евро-4 стандарты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бойынша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бензин, Евро-5 стандарты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бойынша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дизель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отыны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>
                <a:solidFill>
                  <a:srgbClr val="002060"/>
                </a:solidFill>
                <a:cs typeface="Arial" charset="0"/>
              </a:rPr>
              <a:t>өндірісі</a:t>
            </a:r>
            <a:endParaRPr lang="ru-RU" sz="1300" dirty="0">
              <a:solidFill>
                <a:srgbClr val="002060"/>
              </a:solidFill>
              <a:cs typeface="Arial" charset="0"/>
            </a:endParaRPr>
          </a:p>
          <a:p>
            <a:pPr marL="0" lvl="2" defTabSz="719138"/>
            <a:r>
              <a:rPr lang="ru-RU" sz="1300" dirty="0">
                <a:solidFill>
                  <a:srgbClr val="002060"/>
                </a:solidFill>
                <a:cs typeface="Arial" charset="0"/>
              </a:rPr>
              <a:t>2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Кезең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– 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октан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санын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барынша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көбейтіп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бензин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өндірісі</a:t>
            </a:r>
            <a:endParaRPr lang="ru-RU" sz="13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2299" name="Прямоугольник 11"/>
          <p:cNvSpPr>
            <a:spLocks noChangeArrowheads="1"/>
          </p:cNvSpPr>
          <p:nvPr/>
        </p:nvSpPr>
        <p:spPr bwMode="auto">
          <a:xfrm>
            <a:off x="3643313" y="3929063"/>
            <a:ext cx="5357812" cy="289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/>
          <a:p>
            <a:pPr marL="0" lvl="1" defTabSz="719138" eaLnBrk="0" hangingPunct="0">
              <a:buClr>
                <a:srgbClr val="800000"/>
              </a:buClr>
            </a:pPr>
            <a:r>
              <a:rPr lang="ru-RU" sz="1300" b="1" u="sng" dirty="0" smtClean="0">
                <a:solidFill>
                  <a:srgbClr val="002060"/>
                </a:solidFill>
              </a:rPr>
              <a:t> </a:t>
            </a:r>
            <a:r>
              <a:rPr lang="ru-RU" sz="1300" b="1" u="sng" dirty="0">
                <a:solidFill>
                  <a:srgbClr val="002060"/>
                </a:solidFill>
              </a:rPr>
              <a:t>«</a:t>
            </a:r>
            <a:r>
              <a:rPr lang="ru-RU" sz="1300" b="1" u="sng" dirty="0" err="1" smtClean="0">
                <a:solidFill>
                  <a:srgbClr val="002060"/>
                </a:solidFill>
              </a:rPr>
              <a:t>ПетроҚазахстанОйлПродактс</a:t>
            </a:r>
            <a:r>
              <a:rPr lang="ru-RU" sz="1300" b="1" u="sng" dirty="0" smtClean="0">
                <a:solidFill>
                  <a:srgbClr val="002060"/>
                </a:solidFill>
              </a:rPr>
              <a:t>» </a:t>
            </a:r>
            <a:r>
              <a:rPr lang="ru-RU" sz="1300" b="1" u="sng" dirty="0" err="1" smtClean="0">
                <a:solidFill>
                  <a:srgbClr val="002060"/>
                </a:solidFill>
              </a:rPr>
              <a:t>жаңғырту</a:t>
            </a:r>
            <a:endParaRPr lang="ru-RU" sz="1300" b="1" u="sng" dirty="0">
              <a:solidFill>
                <a:srgbClr val="002060"/>
              </a:solidFill>
            </a:endParaRPr>
          </a:p>
          <a:p>
            <a:pPr marL="0" lvl="1" defTabSz="719138" eaLnBrk="0" hangingPunct="0">
              <a:buClr>
                <a:srgbClr val="800000"/>
              </a:buClr>
            </a:pPr>
            <a:r>
              <a:rPr lang="ru-RU" sz="1300" b="1" dirty="0" err="1">
                <a:solidFill>
                  <a:srgbClr val="002060"/>
                </a:solidFill>
                <a:cs typeface="Arial" charset="0"/>
              </a:rPr>
              <a:t>Іске</a:t>
            </a:r>
            <a:r>
              <a:rPr lang="ru-RU" sz="13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cs typeface="Arial" charset="0"/>
              </a:rPr>
              <a:t>асыру</a:t>
            </a:r>
            <a:r>
              <a:rPr lang="ru-RU" sz="13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b="1" dirty="0" err="1" smtClean="0">
                <a:solidFill>
                  <a:srgbClr val="002060"/>
                </a:solidFill>
                <a:cs typeface="Arial" charset="0"/>
              </a:rPr>
              <a:t>мерзімі</a:t>
            </a:r>
            <a:r>
              <a:rPr lang="ru-RU" sz="1300" b="1" dirty="0" smtClean="0">
                <a:solidFill>
                  <a:srgbClr val="002060"/>
                </a:solidFill>
              </a:rPr>
              <a:t>: </a:t>
            </a:r>
            <a:r>
              <a:rPr lang="ru-RU" sz="1300" dirty="0" smtClean="0">
                <a:solidFill>
                  <a:srgbClr val="002060"/>
                </a:solidFill>
              </a:rPr>
              <a:t>2010-2016 </a:t>
            </a:r>
            <a:r>
              <a:rPr lang="ru-RU" sz="1300" dirty="0" err="1" smtClean="0">
                <a:solidFill>
                  <a:srgbClr val="002060"/>
                </a:solidFill>
              </a:rPr>
              <a:t>жж</a:t>
            </a:r>
            <a:r>
              <a:rPr lang="ru-RU" sz="1300" dirty="0" smtClean="0">
                <a:solidFill>
                  <a:srgbClr val="002060"/>
                </a:solidFill>
              </a:rPr>
              <a:t>.</a:t>
            </a:r>
            <a:endParaRPr lang="ru-RU" sz="1300" dirty="0">
              <a:solidFill>
                <a:srgbClr val="002060"/>
              </a:solidFill>
            </a:endParaRPr>
          </a:p>
          <a:p>
            <a:pPr marL="0" lvl="2" defTabSz="719138"/>
            <a:r>
              <a:rPr lang="ru-RU" sz="1300" b="1" dirty="0" err="1" smtClean="0">
                <a:solidFill>
                  <a:srgbClr val="002060"/>
                </a:solidFill>
              </a:rPr>
              <a:t>Жобаның</a:t>
            </a:r>
            <a:r>
              <a:rPr lang="ru-RU" sz="1300" b="1" dirty="0" smtClean="0">
                <a:solidFill>
                  <a:srgbClr val="002060"/>
                </a:solidFill>
              </a:rPr>
              <a:t> </a:t>
            </a:r>
            <a:r>
              <a:rPr lang="ru-RU" sz="1300" b="1" dirty="0" err="1" smtClean="0">
                <a:solidFill>
                  <a:srgbClr val="002060"/>
                </a:solidFill>
              </a:rPr>
              <a:t>құны</a:t>
            </a:r>
            <a:r>
              <a:rPr lang="ru-RU" sz="1300" b="1" dirty="0" smtClean="0">
                <a:solidFill>
                  <a:srgbClr val="002060"/>
                </a:solidFill>
              </a:rPr>
              <a:t>:</a:t>
            </a:r>
            <a:r>
              <a:rPr lang="en-US" sz="1300" dirty="0" smtClean="0">
                <a:solidFill>
                  <a:srgbClr val="002060"/>
                </a:solidFill>
              </a:rPr>
              <a:t> </a:t>
            </a:r>
            <a:r>
              <a:rPr lang="ru-RU" sz="1300" dirty="0" smtClean="0">
                <a:solidFill>
                  <a:srgbClr val="002060"/>
                </a:solidFill>
              </a:rPr>
              <a:t>1 829 </a:t>
            </a:r>
            <a:r>
              <a:rPr lang="ru-RU" sz="1300" dirty="0">
                <a:solidFill>
                  <a:srgbClr val="002060"/>
                </a:solidFill>
              </a:rPr>
              <a:t>млн.</a:t>
            </a:r>
            <a:r>
              <a:rPr lang="ru-RU" sz="13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1300" dirty="0">
                <a:solidFill>
                  <a:srgbClr val="002060"/>
                </a:solidFill>
              </a:rPr>
              <a:t>$</a:t>
            </a:r>
            <a:endParaRPr lang="ru-RU" sz="1300" b="1" dirty="0">
              <a:solidFill>
                <a:srgbClr val="002060"/>
              </a:solidFill>
              <a:cs typeface="Arial" charset="0"/>
            </a:endParaRPr>
          </a:p>
          <a:p>
            <a:pPr marL="0" lvl="2" defTabSz="719138"/>
            <a:r>
              <a:rPr lang="ru-RU" sz="1300" b="1" dirty="0" err="1">
                <a:solidFill>
                  <a:srgbClr val="002060"/>
                </a:solidFill>
                <a:cs typeface="Arial" charset="0"/>
              </a:rPr>
              <a:t>Жобаны</a:t>
            </a:r>
            <a:r>
              <a:rPr lang="ru-RU" sz="13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cs typeface="Arial" charset="0"/>
              </a:rPr>
              <a:t>іске</a:t>
            </a:r>
            <a:r>
              <a:rPr lang="ru-RU" sz="13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cs typeface="Arial" charset="0"/>
              </a:rPr>
              <a:t>асырудың</a:t>
            </a:r>
            <a:r>
              <a:rPr lang="ru-RU" sz="13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cs typeface="Arial" charset="0"/>
              </a:rPr>
              <a:t>нәтижесі</a:t>
            </a:r>
            <a:r>
              <a:rPr lang="ru-RU" sz="1300" b="1" dirty="0">
                <a:solidFill>
                  <a:srgbClr val="002060"/>
                </a:solidFill>
                <a:cs typeface="Arial" charset="0"/>
              </a:rPr>
              <a:t> :</a:t>
            </a:r>
          </a:p>
          <a:p>
            <a:pPr marL="0" lvl="2" defTabSz="719138"/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Жылына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6 млн.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тоннаға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дейін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мұнай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өнімділігінің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ұлғаюы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,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мұнай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өңдеу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тереңдігін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90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% дейін, Евро-4,5 стандарты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бойынша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мотор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отынының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өндірісі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.</a:t>
            </a:r>
            <a:endParaRPr lang="ru-RU" sz="1300" dirty="0">
              <a:solidFill>
                <a:srgbClr val="002060"/>
              </a:solidFill>
              <a:cs typeface="Arial" charset="0"/>
            </a:endParaRPr>
          </a:p>
          <a:p>
            <a:pPr marL="0" lvl="1" defTabSz="719138" eaLnBrk="0" hangingPunct="0">
              <a:buClr>
                <a:srgbClr val="800000"/>
              </a:buClr>
            </a:pPr>
            <a:r>
              <a:rPr lang="ru-RU" sz="1300" b="1" dirty="0" err="1">
                <a:solidFill>
                  <a:srgbClr val="002060"/>
                </a:solidFill>
                <a:cs typeface="Arial" charset="0"/>
              </a:rPr>
              <a:t>Жұмыс</a:t>
            </a:r>
            <a:r>
              <a:rPr lang="ru-RU" sz="13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cs typeface="Arial" charset="0"/>
              </a:rPr>
              <a:t>орындарын</a:t>
            </a:r>
            <a:r>
              <a:rPr lang="ru-RU" sz="13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cs typeface="Arial" charset="0"/>
              </a:rPr>
              <a:t>құру</a:t>
            </a:r>
            <a:r>
              <a:rPr lang="ru-RU" sz="13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b="1" dirty="0" smtClean="0">
                <a:solidFill>
                  <a:srgbClr val="002060"/>
                </a:solidFill>
              </a:rPr>
              <a:t>:</a:t>
            </a:r>
            <a:endParaRPr lang="ru-RU" sz="1300" b="1" dirty="0">
              <a:solidFill>
                <a:srgbClr val="002060"/>
              </a:solidFill>
            </a:endParaRPr>
          </a:p>
          <a:p>
            <a:pPr marL="0" lvl="2" defTabSz="719138"/>
            <a:r>
              <a:rPr lang="ru-RU" sz="1300" dirty="0" smtClean="0">
                <a:solidFill>
                  <a:srgbClr val="002060"/>
                </a:solidFill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cs typeface="Arial" charset="0"/>
              </a:rPr>
              <a:t>Құрылыс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>
                <a:solidFill>
                  <a:srgbClr val="002060"/>
                </a:solidFill>
                <a:cs typeface="Arial" charset="0"/>
              </a:rPr>
              <a:t>кезеңіне</a:t>
            </a:r>
            <a:r>
              <a:rPr lang="ru-RU" sz="1300" dirty="0" smtClean="0">
                <a:solidFill>
                  <a:srgbClr val="002060"/>
                </a:solidFill>
              </a:rPr>
              <a:t>– </a:t>
            </a:r>
            <a:r>
              <a:rPr lang="ru-RU" sz="1300" dirty="0" err="1" smtClean="0">
                <a:solidFill>
                  <a:srgbClr val="002060"/>
                </a:solidFill>
              </a:rPr>
              <a:t>шамамен</a:t>
            </a:r>
            <a:r>
              <a:rPr lang="ru-RU" sz="1300" dirty="0" smtClean="0">
                <a:solidFill>
                  <a:srgbClr val="002060"/>
                </a:solidFill>
              </a:rPr>
              <a:t> </a:t>
            </a:r>
            <a:r>
              <a:rPr lang="ru-RU" sz="1300" dirty="0" smtClean="0">
                <a:solidFill>
                  <a:srgbClr val="002060"/>
                </a:solidFill>
              </a:rPr>
              <a:t>1 мы</a:t>
            </a:r>
            <a:r>
              <a:rPr lang="kk-KZ" sz="1300" dirty="0" smtClean="0">
                <a:solidFill>
                  <a:srgbClr val="002060"/>
                </a:solidFill>
              </a:rPr>
              <a:t>ң</a:t>
            </a:r>
            <a:r>
              <a:rPr lang="ru-RU" sz="1300" dirty="0" smtClean="0">
                <a:solidFill>
                  <a:srgbClr val="002060"/>
                </a:solidFill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</a:rPr>
              <a:t>адам</a:t>
            </a:r>
            <a:r>
              <a:rPr lang="ru-RU" sz="1300" dirty="0" smtClean="0">
                <a:solidFill>
                  <a:srgbClr val="002060"/>
                </a:solidFill>
              </a:rPr>
              <a:t>,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>
                <a:solidFill>
                  <a:srgbClr val="002060"/>
                </a:solidFill>
                <a:cs typeface="Arial" charset="0"/>
              </a:rPr>
              <a:t>пайдалану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>
                <a:solidFill>
                  <a:srgbClr val="002060"/>
                </a:solidFill>
                <a:cs typeface="Arial" charset="0"/>
              </a:rPr>
              <a:t>кезеңіне</a:t>
            </a:r>
            <a:r>
              <a:rPr lang="ru-RU" sz="1300" dirty="0" smtClean="0">
                <a:solidFill>
                  <a:srgbClr val="002060"/>
                </a:solidFill>
              </a:rPr>
              <a:t> – </a:t>
            </a:r>
            <a:r>
              <a:rPr lang="ru-RU" sz="1300" dirty="0">
                <a:solidFill>
                  <a:srgbClr val="002060"/>
                </a:solidFill>
              </a:rPr>
              <a:t>170 </a:t>
            </a:r>
            <a:r>
              <a:rPr lang="ru-RU" sz="1300" dirty="0" err="1" smtClean="0">
                <a:solidFill>
                  <a:srgbClr val="002060"/>
                </a:solidFill>
              </a:rPr>
              <a:t>адам</a:t>
            </a:r>
            <a:endParaRPr lang="ru-RU" sz="1300" dirty="0">
              <a:solidFill>
                <a:srgbClr val="002060"/>
              </a:solidFill>
            </a:endParaRPr>
          </a:p>
          <a:p>
            <a:pPr marL="0" lvl="2" defTabSz="719138"/>
            <a:r>
              <a:rPr lang="ru-RU" sz="1300" b="1" dirty="0" err="1">
                <a:solidFill>
                  <a:srgbClr val="002060"/>
                </a:solidFill>
                <a:cs typeface="Arial" charset="0"/>
              </a:rPr>
              <a:t>Ағымдағы</a:t>
            </a:r>
            <a:r>
              <a:rPr lang="ru-RU" sz="13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b="1" dirty="0" err="1" smtClean="0">
                <a:solidFill>
                  <a:srgbClr val="002060"/>
                </a:solidFill>
                <a:cs typeface="Arial" charset="0"/>
              </a:rPr>
              <a:t>жағдай</a:t>
            </a:r>
            <a:r>
              <a:rPr lang="ru-RU" sz="1300" b="1" dirty="0" smtClean="0">
                <a:solidFill>
                  <a:srgbClr val="002060"/>
                </a:solidFill>
              </a:rPr>
              <a:t>: </a:t>
            </a:r>
            <a:r>
              <a:rPr lang="ru-RU" sz="1300" dirty="0" smtClean="0">
                <a:solidFill>
                  <a:srgbClr val="002060"/>
                </a:solidFill>
              </a:rPr>
              <a:t>ТЭН </a:t>
            </a:r>
            <a:r>
              <a:rPr lang="ru-RU" sz="1300" dirty="0" err="1" smtClean="0">
                <a:solidFill>
                  <a:srgbClr val="002060"/>
                </a:solidFill>
              </a:rPr>
              <a:t>және</a:t>
            </a:r>
            <a:r>
              <a:rPr lang="ru-RU" sz="1300" dirty="0" smtClean="0">
                <a:solidFill>
                  <a:srgbClr val="002060"/>
                </a:solidFill>
              </a:rPr>
              <a:t> ЖСҚ </a:t>
            </a:r>
            <a:r>
              <a:rPr lang="ru-RU" sz="1300" dirty="0" err="1" smtClean="0">
                <a:solidFill>
                  <a:srgbClr val="002060"/>
                </a:solidFill>
              </a:rPr>
              <a:t>әзірленді</a:t>
            </a:r>
            <a:r>
              <a:rPr lang="ru-RU" sz="1300" dirty="0" smtClean="0">
                <a:solidFill>
                  <a:srgbClr val="002060"/>
                </a:solidFill>
              </a:rPr>
              <a:t>, </a:t>
            </a:r>
            <a:r>
              <a:rPr lang="ru-RU" sz="1300" dirty="0" err="1" smtClean="0">
                <a:solidFill>
                  <a:srgbClr val="002060"/>
                </a:solidFill>
              </a:rPr>
              <a:t>құрылыс-монтаждау</a:t>
            </a:r>
            <a:r>
              <a:rPr lang="ru-RU" sz="1300" dirty="0" smtClean="0">
                <a:solidFill>
                  <a:srgbClr val="002060"/>
                </a:solidFill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</a:rPr>
              <a:t>жұмыстары</a:t>
            </a:r>
            <a:r>
              <a:rPr lang="ru-RU" sz="1300" dirty="0" smtClean="0">
                <a:solidFill>
                  <a:srgbClr val="002060"/>
                </a:solidFill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</a:rPr>
              <a:t>басталды</a:t>
            </a:r>
            <a:endParaRPr lang="ru-RU" sz="1300" dirty="0">
              <a:solidFill>
                <a:srgbClr val="002060"/>
              </a:solidFill>
            </a:endParaRPr>
          </a:p>
          <a:p>
            <a:pPr marL="0" lvl="2" defTabSz="719138"/>
            <a:endParaRPr lang="ru-RU" sz="1300" dirty="0">
              <a:solidFill>
                <a:srgbClr val="002060"/>
              </a:solidFill>
            </a:endParaRPr>
          </a:p>
          <a:p>
            <a:pPr marL="0" lvl="2" defTabSz="719138"/>
            <a:endParaRPr lang="ru-RU" sz="1300" dirty="0">
              <a:solidFill>
                <a:srgbClr val="002060"/>
              </a:solidFill>
            </a:endParaRPr>
          </a:p>
        </p:txBody>
      </p: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39C317A-8CBB-4D12-B2A6-9C3BCA1D9CA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447c61d1bb904fd28e3a3d20fb877a9-300x200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8860" y="0"/>
            <a:ext cx="2143140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8" name="Рисунок 7" descr="_286_500_90_16883014391396964526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0"/>
            <a:ext cx="2357454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9" name="Рисунок 8" descr="1446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9454" y="0"/>
            <a:ext cx="2214546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428860" cy="7857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4624"/>
            <a:ext cx="9144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2014-2018 жылдарға арналған мұнай-газ саласы дамуының негізгі бағыттары</a:t>
            </a:r>
            <a:endParaRPr lang="ru-RU" sz="2000" b="1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39C317A-8CBB-4D12-B2A6-9C3BCA1D9CA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124344626"/>
              </p:ext>
            </p:extLst>
          </p:nvPr>
        </p:nvGraphicFramePr>
        <p:xfrm>
          <a:off x="323528" y="908720"/>
          <a:ext cx="828092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980727"/>
            <a:ext cx="1656183" cy="5760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772816"/>
            <a:ext cx="1656183" cy="576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54" y="2636912"/>
            <a:ext cx="1650466" cy="5833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54" y="3429000"/>
            <a:ext cx="1650466" cy="576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54" y="4221088"/>
            <a:ext cx="1650466" cy="576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54" y="5085184"/>
            <a:ext cx="1650466" cy="5580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54" y="5877272"/>
            <a:ext cx="1650466" cy="576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6418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447c61d1bb904fd28e3a3d20fb877a9-300x200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8860" y="0"/>
            <a:ext cx="2143140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8" name="Рисунок 7" descr="_286_500_90_16883014391396964526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0"/>
            <a:ext cx="2357454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9" name="Рисунок 8" descr="1446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9454" y="0"/>
            <a:ext cx="2214546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428860" cy="7857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48570"/>
            <a:ext cx="91440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 smtClean="0">
                <a:solidFill>
                  <a:schemeClr val="bg1"/>
                </a:solidFill>
              </a:rPr>
              <a:t>Әлемдік мұнай-газ саласы дамуының перспективасы</a:t>
            </a:r>
            <a:endParaRPr lang="ru-RU" sz="2000" b="1" i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39C317A-8CBB-4D12-B2A6-9C3BCA1D9CA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12" name="Диаграмм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383758"/>
              </p:ext>
            </p:extLst>
          </p:nvPr>
        </p:nvGraphicFramePr>
        <p:xfrm>
          <a:off x="-83436" y="1001266"/>
          <a:ext cx="4655436" cy="2643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Диаграмм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503489"/>
              </p:ext>
            </p:extLst>
          </p:nvPr>
        </p:nvGraphicFramePr>
        <p:xfrm>
          <a:off x="0" y="908719"/>
          <a:ext cx="9144000" cy="5562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Диаграмм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744296"/>
              </p:ext>
            </p:extLst>
          </p:nvPr>
        </p:nvGraphicFramePr>
        <p:xfrm>
          <a:off x="827584" y="1556792"/>
          <a:ext cx="424847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81128"/>
            <a:ext cx="259228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7904" y="4149080"/>
            <a:ext cx="936104" cy="1080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болжам</a:t>
            </a:r>
            <a:endParaRPr lang="ru-RU" sz="1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46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447c61d1bb904fd28e3a3d20fb877a9-300x200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8860" y="0"/>
            <a:ext cx="2143140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8" name="Рисунок 7" descr="_286_500_90_16883014391396964526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0"/>
            <a:ext cx="2357454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9" name="Рисунок 8" descr="1446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9454" y="0"/>
            <a:ext cx="2214546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428860" cy="7857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48570"/>
            <a:ext cx="91440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150" dirty="0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150" dirty="0" err="1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Белсенді</a:t>
            </a:r>
            <a:r>
              <a:rPr lang="ru-RU" sz="2000" b="1" spc="150" dirty="0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150" dirty="0" err="1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технологиялық</a:t>
            </a:r>
            <a:r>
              <a:rPr lang="ru-RU" sz="2000" b="1" spc="150" dirty="0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150" dirty="0" err="1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саясат</a:t>
            </a:r>
            <a:endParaRPr lang="ru-RU" sz="2000" b="1" spc="150" dirty="0">
              <a:ln w="11430"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39C317A-8CBB-4D12-B2A6-9C3BCA1D9CA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65756" y="140292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Повышение КИН на 5-7% 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к 2020 году</a:t>
            </a:r>
          </a:p>
        </p:txBody>
      </p:sp>
      <p:sp>
        <p:nvSpPr>
          <p:cNvPr id="27" name="Багетная рамка 26"/>
          <p:cNvSpPr/>
          <p:nvPr/>
        </p:nvSpPr>
        <p:spPr>
          <a:xfrm>
            <a:off x="6012160" y="4293145"/>
            <a:ext cx="1296144" cy="792088"/>
          </a:xfrm>
          <a:prstGeom prst="bevel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100" dirty="0" smtClean="0">
                <a:latin typeface="Arial" pitchFamily="34" charset="0"/>
                <a:cs typeface="Arial" pitchFamily="34" charset="0"/>
              </a:rPr>
              <a:t>Ынталандыру жүйесі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Багетная рамка 27"/>
          <p:cNvSpPr/>
          <p:nvPr/>
        </p:nvSpPr>
        <p:spPr>
          <a:xfrm>
            <a:off x="7380312" y="4293145"/>
            <a:ext cx="1296144" cy="792088"/>
          </a:xfrm>
          <a:prstGeom prst="bevel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ЦКРР-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ды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нығайту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" descr="C:\11111\Month\13-12\Картинки нефть\Oil-Mining-In-Uganda-610x29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2" y="980728"/>
            <a:ext cx="8064164" cy="32403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4355976" y="1124744"/>
            <a:ext cx="28803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FFFF00"/>
              </a:solidFill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2020 </a:t>
            </a:r>
            <a:r>
              <a:rPr lang="ru-RU" b="1" dirty="0" err="1" smtClean="0">
                <a:solidFill>
                  <a:srgbClr val="FFFF00"/>
                </a:solidFill>
              </a:rPr>
              <a:t>жылға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дейін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5-7%-</a:t>
            </a:r>
            <a:r>
              <a:rPr lang="ru-RU" b="1" dirty="0" err="1" smtClean="0">
                <a:solidFill>
                  <a:srgbClr val="FFFF00"/>
                </a:solidFill>
              </a:rPr>
              <a:t>ға</a:t>
            </a:r>
            <a:r>
              <a:rPr lang="ru-RU" b="1" dirty="0" smtClean="0">
                <a:solidFill>
                  <a:srgbClr val="FFFF00"/>
                </a:solidFill>
              </a:rPr>
              <a:t> МШК-</a:t>
            </a:r>
            <a:r>
              <a:rPr lang="ru-RU" b="1" dirty="0" err="1" smtClean="0">
                <a:solidFill>
                  <a:srgbClr val="FFFF00"/>
                </a:solidFill>
              </a:rPr>
              <a:t>ның</a:t>
            </a:r>
            <a:r>
              <a:rPr lang="ru-RU" b="1" dirty="0" smtClean="0">
                <a:solidFill>
                  <a:srgbClr val="FFFF00"/>
                </a:solidFill>
              </a:rPr>
              <a:t> (</a:t>
            </a:r>
            <a:r>
              <a:rPr lang="kk-KZ" b="1" dirty="0" smtClean="0">
                <a:solidFill>
                  <a:srgbClr val="FFFF00"/>
                </a:solidFill>
              </a:rPr>
              <a:t>мұнай шығару коэффициенті</a:t>
            </a:r>
            <a:r>
              <a:rPr lang="ru-RU" b="1" dirty="0" smtClean="0">
                <a:solidFill>
                  <a:srgbClr val="FFFF00"/>
                </a:solidFill>
              </a:rPr>
              <a:t>) </a:t>
            </a:r>
            <a:r>
              <a:rPr lang="ru-RU" b="1" dirty="0" err="1" smtClean="0">
                <a:solidFill>
                  <a:srgbClr val="FFFF00"/>
                </a:solidFill>
              </a:rPr>
              <a:t>өсуі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1" name="Багетная рамка 30"/>
          <p:cNvSpPr/>
          <p:nvPr/>
        </p:nvSpPr>
        <p:spPr>
          <a:xfrm>
            <a:off x="566883" y="4293145"/>
            <a:ext cx="1296144" cy="792088"/>
          </a:xfrm>
          <a:prstGeom prst="bevel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150" dirty="0" smtClean="0">
                <a:latin typeface="Arial" pitchFamily="34" charset="0"/>
                <a:cs typeface="Arial" pitchFamily="34" charset="0"/>
              </a:rPr>
              <a:t>Ғылыми-зерттеушілік жүйе</a:t>
            </a:r>
            <a:endParaRPr lang="ru-RU" sz="11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Багетная рамка 31"/>
          <p:cNvSpPr/>
          <p:nvPr/>
        </p:nvSpPr>
        <p:spPr>
          <a:xfrm>
            <a:off x="1935035" y="4293145"/>
            <a:ext cx="1296144" cy="792088"/>
          </a:xfrm>
          <a:prstGeom prst="bevel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100" dirty="0" smtClean="0">
                <a:latin typeface="Arial" pitchFamily="34" charset="0"/>
                <a:cs typeface="Arial" pitchFamily="34" charset="0"/>
              </a:rPr>
              <a:t>Жол картасының перспектив.жобалары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Багетная рамка 32"/>
          <p:cNvSpPr/>
          <p:nvPr/>
        </p:nvSpPr>
        <p:spPr>
          <a:xfrm>
            <a:off x="3303187" y="4293145"/>
            <a:ext cx="1296144" cy="792088"/>
          </a:xfrm>
          <a:prstGeom prst="bevel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Тәжірибе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және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технология. </a:t>
            </a:r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трансферті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Багетная рамка 33"/>
          <p:cNvSpPr/>
          <p:nvPr/>
        </p:nvSpPr>
        <p:spPr>
          <a:xfrm>
            <a:off x="4680744" y="4293145"/>
            <a:ext cx="1286739" cy="792088"/>
          </a:xfrm>
          <a:prstGeom prst="bevel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150" dirty="0" smtClean="0">
                <a:latin typeface="Arial" pitchFamily="34" charset="0"/>
                <a:cs typeface="Arial" pitchFamily="34" charset="0"/>
              </a:rPr>
              <a:t>Енгізу бойынша сынақ полигоны</a:t>
            </a:r>
            <a:endParaRPr lang="ru-RU" sz="11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Рисунок 7" descr="C:\Users\YAmanshayev\Desktop\tables\P3_3D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6883" y="5229249"/>
            <a:ext cx="1296144" cy="100806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7" name="Picture 2" descr="http://asiareport.ru/images/stories/tokarev-vietsovpetr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179" y="5219946"/>
            <a:ext cx="1449565" cy="101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63026" y="5209781"/>
            <a:ext cx="1368151" cy="102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11111\Month\13-12\Картинки нефть\2_600_0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09782"/>
            <a:ext cx="1368152" cy="102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11111\Month\13-12\Картинки нефть\image_big_392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051" y="5209781"/>
            <a:ext cx="1323109" cy="102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11111\Month\13-12\Картинки нефть\инновации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209781"/>
            <a:ext cx="1296143" cy="102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97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447c61d1bb904fd28e3a3d20fb877a9-300x200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8860" y="0"/>
            <a:ext cx="2143140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8" name="Рисунок 7" descr="_286_500_90_16883014391396964526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0"/>
            <a:ext cx="2357454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9" name="Рисунок 8" descr="1446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9454" y="0"/>
            <a:ext cx="2214546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428860" cy="7857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39C317A-8CBB-4D12-B2A6-9C3BCA1D9CA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148570"/>
            <a:ext cx="91440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spc="150" dirty="0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Мұнай өнімдері ішкі нарығының дамуы</a:t>
            </a:r>
            <a:endParaRPr lang="ru-RU" sz="2000" b="1" spc="150" dirty="0">
              <a:ln w="11430"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Диаграмм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154862"/>
              </p:ext>
            </p:extLst>
          </p:nvPr>
        </p:nvGraphicFramePr>
        <p:xfrm>
          <a:off x="179512" y="857249"/>
          <a:ext cx="8784976" cy="5613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3615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348567"/>
              </p:ext>
            </p:extLst>
          </p:nvPr>
        </p:nvGraphicFramePr>
        <p:xfrm>
          <a:off x="179512" y="857249"/>
          <a:ext cx="8856984" cy="5613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7447c61d1bb904fd28e3a3d20fb877a9-300x200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8860" y="0"/>
            <a:ext cx="2143140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8" name="Рисунок 7" descr="_286_500_90_16883014391396964526.jp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0"/>
            <a:ext cx="2357454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9" name="Рисунок 8" descr="1446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9454" y="0"/>
            <a:ext cx="2214546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428860" cy="7857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32BA3441-E33E-4045-8E0A-DFF7FFF7D8AB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1043608" y="1124744"/>
            <a:ext cx="4320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 i="1" dirty="0" err="1" smtClean="0">
                <a:solidFill>
                  <a:srgbClr val="002060"/>
                </a:solidFill>
              </a:rPr>
              <a:t>Ақпарат</a:t>
            </a:r>
            <a:r>
              <a:rPr lang="ru-RU" sz="1200" i="1" dirty="0" smtClean="0">
                <a:solidFill>
                  <a:srgbClr val="002060"/>
                </a:solidFill>
              </a:rPr>
              <a:t>: </a:t>
            </a:r>
            <a:r>
              <a:rPr lang="ru-RU" sz="1200" i="1" dirty="0" err="1" smtClean="0">
                <a:solidFill>
                  <a:srgbClr val="002060"/>
                </a:solidFill>
              </a:rPr>
              <a:t>Халықаралық</a:t>
            </a:r>
            <a:r>
              <a:rPr lang="ru-RU" sz="1200" i="1" dirty="0" smtClean="0">
                <a:solidFill>
                  <a:srgbClr val="002060"/>
                </a:solidFill>
              </a:rPr>
              <a:t> </a:t>
            </a:r>
            <a:r>
              <a:rPr lang="ru-RU" sz="1200" i="1" dirty="0" err="1" smtClean="0">
                <a:solidFill>
                  <a:srgbClr val="002060"/>
                </a:solidFill>
              </a:rPr>
              <a:t>Энергетикалық</a:t>
            </a:r>
            <a:r>
              <a:rPr lang="ru-RU" sz="1200" i="1" dirty="0" smtClean="0">
                <a:solidFill>
                  <a:srgbClr val="002060"/>
                </a:solidFill>
              </a:rPr>
              <a:t> </a:t>
            </a:r>
            <a:r>
              <a:rPr lang="ru-RU" sz="1200" i="1" dirty="0" err="1" smtClean="0">
                <a:solidFill>
                  <a:srgbClr val="002060"/>
                </a:solidFill>
              </a:rPr>
              <a:t>Агенттігі</a:t>
            </a:r>
            <a:r>
              <a:rPr lang="ru-RU" sz="1200" i="1" dirty="0" smtClean="0">
                <a:solidFill>
                  <a:srgbClr val="002060"/>
                </a:solidFill>
              </a:rPr>
              <a:t> </a:t>
            </a:r>
            <a:endParaRPr lang="ru-RU" sz="1200" i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44624"/>
            <a:ext cx="9144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150" dirty="0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2035 </a:t>
            </a:r>
            <a:r>
              <a:rPr lang="ru-RU" sz="2000" b="1" spc="150" dirty="0" err="1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жылға</a:t>
            </a:r>
            <a:r>
              <a:rPr lang="ru-RU" sz="2000" b="1" spc="150" dirty="0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150" dirty="0" err="1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дейінгі</a:t>
            </a:r>
            <a:r>
              <a:rPr lang="ru-RU" sz="2000" b="1" spc="150" dirty="0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150" dirty="0" err="1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әлемдік</a:t>
            </a:r>
            <a:r>
              <a:rPr lang="ru-RU" sz="2000" b="1" spc="150" dirty="0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150" dirty="0" err="1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энерготасымалдаушылар</a:t>
            </a:r>
            <a:r>
              <a:rPr lang="ru-RU" sz="2000" b="1" spc="150" dirty="0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150" dirty="0" err="1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көлемінің</a:t>
            </a:r>
            <a:r>
              <a:rPr lang="ru-RU" sz="2000" b="1" spc="150" dirty="0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150" dirty="0" err="1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болжамы</a:t>
            </a:r>
            <a:r>
              <a:rPr lang="ru-RU" sz="2000" b="1" spc="150" dirty="0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i="1" spc="150" dirty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млрд. </a:t>
            </a:r>
            <a:r>
              <a:rPr lang="ru-RU" sz="2000" b="1" i="1" spc="150" dirty="0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тонна </a:t>
            </a:r>
            <a:r>
              <a:rPr lang="ru-RU" sz="2000" b="1" i="1" spc="150" dirty="0" err="1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шартты</a:t>
            </a:r>
            <a:r>
              <a:rPr lang="ru-RU" sz="2000" b="1" i="1" spc="150" dirty="0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spc="150" dirty="0" err="1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отын</a:t>
            </a:r>
            <a:endParaRPr lang="ru-RU" sz="2000" b="1" i="1" spc="150" dirty="0">
              <a:ln w="11430"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30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Группа 78"/>
          <p:cNvGrpSpPr/>
          <p:nvPr/>
        </p:nvGrpSpPr>
        <p:grpSpPr>
          <a:xfrm>
            <a:off x="4369442" y="1673251"/>
            <a:ext cx="4451030" cy="3555949"/>
            <a:chOff x="467544" y="260648"/>
            <a:chExt cx="8496944" cy="6480720"/>
          </a:xfrm>
        </p:grpSpPr>
        <p:sp>
          <p:nvSpPr>
            <p:cNvPr id="98" name="TextBox 97"/>
            <p:cNvSpPr txBox="1">
              <a:spLocks noChangeArrowheads="1"/>
            </p:cNvSpPr>
            <p:nvPr/>
          </p:nvSpPr>
          <p:spPr bwMode="auto">
            <a:xfrm rot="1994328">
              <a:off x="4079129" y="1061226"/>
              <a:ext cx="2799408" cy="1352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spcFirstLastPara="1" wrap="square" lIns="0" tIns="0" rIns="0" bIns="0" numCol="1">
              <a:prstTxWarp prst="textArchUp">
                <a:avLst>
                  <a:gd name="adj" fmla="val 6799795"/>
                </a:avLst>
              </a:prstTxWarp>
              <a:spAutoFit/>
            </a:bodyPr>
            <a:lstStyle>
              <a:defPPr>
                <a:defRPr lang="ru-RU"/>
              </a:defPPr>
              <a:lvl2pPr marL="742950" lvl="1" indent="-285750" algn="ctr" eaLnBrk="0" hangingPunct="0">
                <a:defRPr sz="1200" b="1">
                  <a:latin typeface="Arial" pitchFamily="34" charset="0"/>
                  <a:cs typeface="Arial" pitchFamily="34" charset="0"/>
                </a:defRPr>
              </a:lvl2pPr>
            </a:lstStyle>
            <a:p>
              <a:pPr lvl="1"/>
              <a:r>
                <a:rPr lang="ru-RU" sz="700" dirty="0" smtClean="0"/>
                <a:t>    Геология</a:t>
              </a:r>
            </a:p>
            <a:p>
              <a:pPr lvl="1"/>
              <a:r>
                <a:rPr lang="ru-RU" sz="700" dirty="0" smtClean="0"/>
                <a:t>  </a:t>
              </a:r>
              <a:r>
                <a:rPr lang="en-US" sz="700" dirty="0" smtClean="0"/>
                <a:t>   </a:t>
              </a:r>
              <a:r>
                <a:rPr lang="ru-RU" sz="700" dirty="0" smtClean="0"/>
                <a:t>Геофизика </a:t>
              </a:r>
              <a:endParaRPr lang="ru-RU" sz="700" dirty="0"/>
            </a:p>
          </p:txBody>
        </p:sp>
        <p:graphicFrame>
          <p:nvGraphicFramePr>
            <p:cNvPr id="80" name="Диаграмма 79"/>
            <p:cNvGraphicFramePr/>
            <p:nvPr>
              <p:extLst>
                <p:ext uri="{D42A27DB-BD31-4B8C-83A1-F6EECF244321}">
                  <p14:modId xmlns:p14="http://schemas.microsoft.com/office/powerpoint/2010/main" val="3028664383"/>
                </p:ext>
              </p:extLst>
            </p:nvPr>
          </p:nvGraphicFramePr>
          <p:xfrm>
            <a:off x="467544" y="260648"/>
            <a:ext cx="8496944" cy="64807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81" name="Диаграмма 80"/>
            <p:cNvGraphicFramePr/>
            <p:nvPr>
              <p:extLst>
                <p:ext uri="{D42A27DB-BD31-4B8C-83A1-F6EECF244321}">
                  <p14:modId xmlns:p14="http://schemas.microsoft.com/office/powerpoint/2010/main" val="3337890553"/>
                </p:ext>
              </p:extLst>
            </p:nvPr>
          </p:nvGraphicFramePr>
          <p:xfrm>
            <a:off x="1115616" y="1052932"/>
            <a:ext cx="7200800" cy="48965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82" name="Диаграмма 81"/>
            <p:cNvGraphicFramePr/>
            <p:nvPr>
              <p:extLst>
                <p:ext uri="{D42A27DB-BD31-4B8C-83A1-F6EECF244321}">
                  <p14:modId xmlns:p14="http://schemas.microsoft.com/office/powerpoint/2010/main" val="3702927373"/>
                </p:ext>
              </p:extLst>
            </p:nvPr>
          </p:nvGraphicFramePr>
          <p:xfrm>
            <a:off x="2267744" y="1844824"/>
            <a:ext cx="4824536" cy="33123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3" name="TextBox 34"/>
            <p:cNvSpPr txBox="1">
              <a:spLocks noChangeArrowheads="1"/>
            </p:cNvSpPr>
            <p:nvPr/>
          </p:nvSpPr>
          <p:spPr bwMode="auto">
            <a:xfrm rot="20892820">
              <a:off x="4071471" y="4109943"/>
              <a:ext cx="1694383" cy="33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spcFirstLastPara="1" wrap="square" lIns="0" tIns="0" rIns="0" bIns="0" numCol="1">
              <a:prstTxWarp prst="textArchDown">
                <a:avLst/>
              </a:prstTxWarp>
              <a:spAutoFit/>
            </a:bodyPr>
            <a:lstStyle>
              <a:defPPr>
                <a:defRPr lang="ru-RU"/>
              </a:defPPr>
              <a:lvl1pPr algn="ctr">
                <a:defRPr sz="1100" b="1"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ru-RU" altLang="ru-RU" sz="700" dirty="0" err="1" smtClean="0"/>
                <a:t>Тамақтану</a:t>
              </a:r>
              <a:r>
                <a:rPr lang="ru-RU" altLang="ru-RU" sz="700" dirty="0" smtClean="0"/>
                <a:t>, </a:t>
              </a:r>
            </a:p>
            <a:p>
              <a:r>
                <a:rPr lang="ru-RU" altLang="ru-RU" sz="700" dirty="0" err="1" smtClean="0"/>
                <a:t>мекендену</a:t>
              </a:r>
              <a:r>
                <a:rPr lang="ru-RU" altLang="ru-RU" sz="700" dirty="0" smtClean="0"/>
                <a:t> </a:t>
              </a:r>
              <a:endParaRPr lang="ru-RU" altLang="ru-RU" sz="700" dirty="0"/>
            </a:p>
          </p:txBody>
        </p:sp>
        <p:sp>
          <p:nvSpPr>
            <p:cNvPr id="84" name="TextBox 34"/>
            <p:cNvSpPr txBox="1">
              <a:spLocks noChangeArrowheads="1"/>
            </p:cNvSpPr>
            <p:nvPr/>
          </p:nvSpPr>
          <p:spPr bwMode="auto">
            <a:xfrm rot="19037670">
              <a:off x="3217949" y="2752340"/>
              <a:ext cx="1652684" cy="327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spcFirstLastPara="1" wrap="square" lIns="0" tIns="0" rIns="0" bIns="0" numCol="1">
              <a:prstTxWarp prst="textArchUp">
                <a:avLst>
                  <a:gd name="adj" fmla="val 12653945"/>
                </a:avLst>
              </a:prstTxWarp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ru-RU" altLang="ru-RU" sz="700" dirty="0" err="1" smtClean="0"/>
                <a:t>Қалдықтарды</a:t>
              </a:r>
              <a:r>
                <a:rPr lang="ru-RU" altLang="ru-RU" sz="700" dirty="0" smtClean="0"/>
                <a:t> </a:t>
              </a:r>
            </a:p>
            <a:p>
              <a:r>
                <a:rPr lang="ru-RU" altLang="ru-RU" sz="700" dirty="0" err="1" smtClean="0"/>
                <a:t>кәдеге</a:t>
              </a:r>
              <a:r>
                <a:rPr lang="ru-RU" altLang="ru-RU" sz="700" dirty="0" smtClean="0"/>
                <a:t> </a:t>
              </a:r>
              <a:r>
                <a:rPr lang="ru-RU" altLang="ru-RU" sz="700" dirty="0" err="1" smtClean="0"/>
                <a:t>жарату</a:t>
              </a:r>
              <a:r>
                <a:rPr lang="ru-RU" altLang="ru-RU" sz="700" dirty="0" smtClean="0"/>
                <a:t> </a:t>
              </a:r>
              <a:endParaRPr lang="ru-RU" altLang="ru-RU" sz="700" dirty="0"/>
            </a:p>
          </p:txBody>
        </p:sp>
        <p:sp>
          <p:nvSpPr>
            <p:cNvPr id="85" name="TextBox 34"/>
            <p:cNvSpPr txBox="1">
              <a:spLocks noChangeArrowheads="1"/>
            </p:cNvSpPr>
            <p:nvPr/>
          </p:nvSpPr>
          <p:spPr bwMode="auto">
            <a:xfrm rot="1808174">
              <a:off x="4340112" y="2546070"/>
              <a:ext cx="1343261" cy="585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prstTxWarp prst="textArchUp">
                <a:avLst>
                  <a:gd name="adj" fmla="val 9494767"/>
                </a:avLst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altLang="ru-RU" sz="700" b="1" dirty="0" err="1" smtClean="0"/>
                <a:t>Коммуналды</a:t>
              </a:r>
              <a:endParaRPr lang="ru-RU" altLang="ru-RU" sz="700" b="1" dirty="0" smtClean="0"/>
            </a:p>
            <a:p>
              <a:pPr algn="ctr" eaLnBrk="1" hangingPunct="1"/>
              <a:r>
                <a:rPr lang="ru-RU" altLang="ru-RU" sz="700" b="1" dirty="0" err="1" smtClean="0"/>
                <a:t>қызметтер</a:t>
              </a:r>
              <a:r>
                <a:rPr lang="ru-RU" altLang="ru-RU" sz="700" b="1" dirty="0" smtClean="0"/>
                <a:t> </a:t>
              </a:r>
              <a:endParaRPr lang="ru-RU" altLang="ru-RU" sz="700" b="1" dirty="0"/>
            </a:p>
          </p:txBody>
        </p:sp>
        <p:sp>
          <p:nvSpPr>
            <p:cNvPr id="86" name="TextBox 34"/>
            <p:cNvSpPr txBox="1">
              <a:spLocks noChangeArrowheads="1"/>
            </p:cNvSpPr>
            <p:nvPr/>
          </p:nvSpPr>
          <p:spPr bwMode="auto">
            <a:xfrm rot="3579741">
              <a:off x="3236007" y="3739510"/>
              <a:ext cx="1256394" cy="39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spcFirstLastPara="1" wrap="square" lIns="0" tIns="0" rIns="0" bIns="0" numCol="1">
              <a:prstTxWarp prst="textArchDown">
                <a:avLst/>
              </a:prstTxWarp>
              <a:spAutoFit/>
            </a:bodyPr>
            <a:lstStyle>
              <a:defPPr>
                <a:defRPr lang="ru-RU"/>
              </a:defPPr>
              <a:lvl1pPr algn="ctr">
                <a:defRPr sz="1100" b="1"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ru-RU" altLang="ru-RU" sz="700" dirty="0" err="1" smtClean="0"/>
                <a:t>Қауіпсіздік</a:t>
              </a:r>
              <a:r>
                <a:rPr lang="ru-RU" altLang="ru-RU" sz="700" dirty="0" smtClean="0"/>
                <a:t> </a:t>
              </a:r>
              <a:endParaRPr lang="ru-RU" altLang="ru-RU" sz="700" dirty="0"/>
            </a:p>
          </p:txBody>
        </p:sp>
        <p:sp>
          <p:nvSpPr>
            <p:cNvPr id="87" name="TextBox 34"/>
            <p:cNvSpPr txBox="1">
              <a:spLocks noChangeArrowheads="1"/>
            </p:cNvSpPr>
            <p:nvPr/>
          </p:nvSpPr>
          <p:spPr bwMode="auto">
            <a:xfrm rot="5828138">
              <a:off x="4838028" y="3499904"/>
              <a:ext cx="1471863" cy="345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spcFirstLastPara="1" wrap="square" lIns="0" tIns="0" rIns="0" bIns="0" numCol="1">
              <a:prstTxWarp prst="textArchUp">
                <a:avLst>
                  <a:gd name="adj" fmla="val 9494767"/>
                </a:avLst>
              </a:prstTxWarp>
              <a:spAutoFit/>
            </a:bodyPr>
            <a:lstStyle>
              <a:defPPr>
                <a:defRPr lang="ru-RU"/>
              </a:defPPr>
              <a:lvl1pPr algn="ctr">
                <a:defRPr sz="1100" b="1"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ru-RU" altLang="ru-RU" sz="700" dirty="0" err="1" smtClean="0"/>
                <a:t>Оқыту</a:t>
              </a:r>
              <a:endParaRPr lang="ru-RU" altLang="ru-RU" sz="700" dirty="0"/>
            </a:p>
          </p:txBody>
        </p:sp>
        <p:sp>
          <p:nvSpPr>
            <p:cNvPr id="88" name="TextBox 22"/>
            <p:cNvSpPr txBox="1">
              <a:spLocks noChangeArrowheads="1"/>
            </p:cNvSpPr>
            <p:nvPr/>
          </p:nvSpPr>
          <p:spPr bwMode="auto">
            <a:xfrm rot="21236817">
              <a:off x="3047079" y="1881445"/>
              <a:ext cx="2579047" cy="497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spcFirstLastPara="1" wrap="square" lIns="0" tIns="0" rIns="0" bIns="0" numCol="1">
              <a:prstTxWarp prst="textArchUp">
                <a:avLst>
                  <a:gd name="adj" fmla="val 7390063"/>
                </a:avLst>
              </a:prstTxWarp>
              <a:spAutoFit/>
            </a:bodyPr>
            <a:lstStyle>
              <a:defPPr>
                <a:defRPr lang="ru-RU"/>
              </a:defPPr>
              <a:lvl2pPr marL="742950" lvl="1" indent="-285750" algn="ctr" eaLnBrk="0" hangingPunct="0">
                <a:defRPr sz="1200" b="1">
                  <a:latin typeface="Arial" pitchFamily="34" charset="0"/>
                  <a:cs typeface="Arial" pitchFamily="34" charset="0"/>
                </a:defRPr>
              </a:lvl2pPr>
            </a:lstStyle>
            <a:p>
              <a:pPr lvl="1"/>
              <a:r>
                <a:rPr lang="kk-KZ" sz="700" dirty="0" smtClean="0"/>
                <a:t>Бұрғылау қалдықтарын </a:t>
              </a:r>
            </a:p>
            <a:p>
              <a:pPr lvl="1"/>
              <a:r>
                <a:rPr lang="kk-KZ" sz="700" dirty="0" smtClean="0"/>
                <a:t>кәдеге жарату</a:t>
              </a:r>
              <a:endParaRPr lang="ru-RU" sz="700" dirty="0"/>
            </a:p>
          </p:txBody>
        </p:sp>
        <p:sp>
          <p:nvSpPr>
            <p:cNvPr id="89" name="TextBox 22"/>
            <p:cNvSpPr txBox="1">
              <a:spLocks noChangeArrowheads="1"/>
            </p:cNvSpPr>
            <p:nvPr/>
          </p:nvSpPr>
          <p:spPr bwMode="auto">
            <a:xfrm rot="17283195">
              <a:off x="1999344" y="3031310"/>
              <a:ext cx="2085604" cy="45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spcFirstLastPara="1" wrap="square" lIns="0" tIns="0" rIns="0" bIns="0" numCol="1">
              <a:prstTxWarp prst="textArchUp">
                <a:avLst>
                  <a:gd name="adj" fmla="val 9094295"/>
                </a:avLst>
              </a:prstTxWarp>
              <a:spAutoFit/>
            </a:bodyPr>
            <a:lstStyle>
              <a:defPPr>
                <a:defRPr lang="ru-RU"/>
              </a:defPPr>
              <a:lvl2pPr marL="742950" lvl="1" indent="-285750" algn="ctr" eaLnBrk="0" hangingPunct="0">
                <a:defRPr sz="1200" b="1">
                  <a:latin typeface="Arial" pitchFamily="34" charset="0"/>
                  <a:cs typeface="Arial" pitchFamily="34" charset="0"/>
                </a:defRPr>
              </a:lvl2pPr>
            </a:lstStyle>
            <a:p>
              <a:pPr lvl="1"/>
              <a:r>
                <a:rPr lang="ru-RU" sz="800" dirty="0"/>
                <a:t>Логистика </a:t>
              </a:r>
            </a:p>
          </p:txBody>
        </p:sp>
        <p:sp>
          <p:nvSpPr>
            <p:cNvPr id="90" name="Прямоугольник 89"/>
            <p:cNvSpPr/>
            <p:nvPr/>
          </p:nvSpPr>
          <p:spPr>
            <a:xfrm rot="4731928">
              <a:off x="4051321" y="2415625"/>
              <a:ext cx="3305957" cy="1449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spcFirstLastPara="1" wrap="square" lIns="0" tIns="0" rIns="0" bIns="0" numCol="1">
              <a:prstTxWarp prst="textArchUp">
                <a:avLst>
                  <a:gd name="adj" fmla="val 9094295"/>
                </a:avLst>
              </a:prstTxWarp>
              <a:spAutoFit/>
            </a:bodyPr>
            <a:lstStyle/>
            <a:p>
              <a:pPr marL="742950" lvl="1" indent="-285750" algn="ctr" eaLnBrk="0" hangingPunct="0"/>
              <a:r>
                <a:rPr lang="kk-KZ" sz="700" b="1" dirty="0" smtClean="0">
                  <a:latin typeface="Arial" pitchFamily="34" charset="0"/>
                  <a:cs typeface="Arial" pitchFamily="34" charset="0"/>
                </a:rPr>
                <a:t>Инфрақұрылым</a:t>
              </a:r>
            </a:p>
            <a:p>
              <a:pPr marL="742950" lvl="1" indent="-285750" algn="ctr" eaLnBrk="0" hangingPunct="0"/>
              <a:r>
                <a:rPr lang="kk-KZ" sz="700" b="1" dirty="0" smtClean="0">
                  <a:latin typeface="Arial" pitchFamily="34" charset="0"/>
                  <a:cs typeface="Arial" pitchFamily="34" charset="0"/>
                </a:rPr>
                <a:t>құрылысы</a:t>
              </a:r>
              <a:endParaRPr lang="ru-RU" sz="7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TextBox 22"/>
            <p:cNvSpPr txBox="1">
              <a:spLocks noChangeArrowheads="1"/>
            </p:cNvSpPr>
            <p:nvPr/>
          </p:nvSpPr>
          <p:spPr bwMode="auto">
            <a:xfrm rot="2647555">
              <a:off x="2570055" y="4536596"/>
              <a:ext cx="2121921" cy="248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spcFirstLastPara="1" wrap="square" lIns="0" tIns="0" rIns="0" bIns="0" numCol="1">
              <a:prstTxWarp prst="textArchDown">
                <a:avLst>
                  <a:gd name="adj" fmla="val 20720463"/>
                </a:avLst>
              </a:prstTxWarp>
              <a:spAutoFit/>
            </a:bodyPr>
            <a:lstStyle>
              <a:defPPr>
                <a:defRPr lang="ru-RU"/>
              </a:defPPr>
              <a:lvl2pPr marL="742950" lvl="1" indent="-285750" algn="ctr" eaLnBrk="0" hangingPunct="0">
                <a:defRPr sz="1200" b="1">
                  <a:latin typeface="Arial" pitchFamily="34" charset="0"/>
                  <a:cs typeface="Arial" pitchFamily="34" charset="0"/>
                </a:defRPr>
              </a:lvl2pPr>
            </a:lstStyle>
            <a:p>
              <a:pPr lvl="1"/>
              <a:r>
                <a:rPr lang="ru-RU" sz="1400" dirty="0" smtClean="0"/>
                <a:t>Транспорт, </a:t>
              </a:r>
              <a:r>
                <a:rPr lang="ru-RU" sz="1400" dirty="0" err="1" smtClean="0"/>
                <a:t>Арнайы</a:t>
              </a:r>
              <a:endParaRPr lang="ru-RU" sz="1400" dirty="0" smtClean="0"/>
            </a:p>
            <a:p>
              <a:pPr lvl="1"/>
              <a:r>
                <a:rPr lang="ru-RU" sz="1400" dirty="0" smtClean="0"/>
                <a:t> </a:t>
              </a:r>
              <a:r>
                <a:rPr lang="ru-RU" sz="1400" dirty="0" err="1" smtClean="0"/>
                <a:t>техниканың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арендасы</a:t>
              </a:r>
              <a:r>
                <a:rPr lang="ru-RU" sz="1400" dirty="0" smtClean="0"/>
                <a:t> </a:t>
              </a:r>
              <a:endParaRPr lang="ru-RU" sz="1400" dirty="0"/>
            </a:p>
          </p:txBody>
        </p:sp>
        <p:sp>
          <p:nvSpPr>
            <p:cNvPr id="92" name="TextBox 22"/>
            <p:cNvSpPr txBox="1">
              <a:spLocks noChangeArrowheads="1"/>
            </p:cNvSpPr>
            <p:nvPr/>
          </p:nvSpPr>
          <p:spPr bwMode="auto">
            <a:xfrm rot="19493109">
              <a:off x="4334137" y="4517726"/>
              <a:ext cx="2216777" cy="380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spcFirstLastPara="1" wrap="square" lIns="0" tIns="0" rIns="0" bIns="0" numCol="1">
              <a:prstTxWarp prst="textArchDown">
                <a:avLst>
                  <a:gd name="adj" fmla="val 20720463"/>
                </a:avLst>
              </a:prstTxWarp>
              <a:spAutoFit/>
            </a:bodyPr>
            <a:lstStyle>
              <a:defPPr>
                <a:defRPr lang="ru-RU"/>
              </a:defPPr>
              <a:lvl2pPr marL="742950" lvl="1" indent="-285750" algn="ctr" eaLnBrk="0" hangingPunct="0">
                <a:defRPr sz="1200" b="1">
                  <a:latin typeface="Arial" pitchFamily="34" charset="0"/>
                  <a:cs typeface="Arial" pitchFamily="34" charset="0"/>
                </a:defRPr>
              </a:lvl2pPr>
            </a:lstStyle>
            <a:p>
              <a:pPr lvl="1"/>
              <a:r>
                <a:rPr lang="ru-RU" sz="800" dirty="0" err="1" smtClean="0"/>
                <a:t>Энергиямен</a:t>
              </a:r>
              <a:r>
                <a:rPr lang="ru-RU" sz="800" dirty="0" smtClean="0"/>
                <a:t> </a:t>
              </a:r>
              <a:r>
                <a:rPr lang="ru-RU" sz="800" dirty="0" err="1" smtClean="0"/>
                <a:t>жабдықтау</a:t>
              </a:r>
              <a:r>
                <a:rPr lang="ru-RU" sz="800" dirty="0" smtClean="0"/>
                <a:t>, </a:t>
              </a:r>
            </a:p>
            <a:p>
              <a:pPr lvl="1"/>
              <a:r>
                <a:rPr lang="ru-RU" sz="800" dirty="0" err="1" smtClean="0"/>
                <a:t>байланыс</a:t>
              </a:r>
              <a:r>
                <a:rPr lang="ru-RU" sz="800" dirty="0" smtClean="0"/>
                <a:t>,,</a:t>
              </a:r>
            </a:p>
            <a:p>
              <a:pPr lvl="1"/>
              <a:r>
                <a:rPr lang="ru-RU" sz="800" dirty="0" smtClean="0"/>
                <a:t> </a:t>
              </a:r>
              <a:r>
                <a:rPr lang="ru-RU" sz="800" dirty="0" err="1" smtClean="0"/>
                <a:t>телекоммуникациялар</a:t>
              </a:r>
              <a:endParaRPr lang="ru-RU" sz="800" dirty="0"/>
            </a:p>
          </p:txBody>
        </p:sp>
        <p:sp>
          <p:nvSpPr>
            <p:cNvPr id="93" name="TextBox 22"/>
            <p:cNvSpPr txBox="1">
              <a:spLocks noChangeArrowheads="1"/>
            </p:cNvSpPr>
            <p:nvPr/>
          </p:nvSpPr>
          <p:spPr bwMode="auto">
            <a:xfrm rot="20784969">
              <a:off x="2416099" y="1051717"/>
              <a:ext cx="2799408" cy="330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spcFirstLastPara="1" wrap="square" lIns="0" tIns="0" rIns="0" bIns="0" numCol="1">
              <a:prstTxWarp prst="textArchUp">
                <a:avLst>
                  <a:gd name="adj" fmla="val 6799795"/>
                </a:avLst>
              </a:prstTxWarp>
              <a:spAutoFit/>
            </a:bodyPr>
            <a:lstStyle>
              <a:defPPr>
                <a:defRPr lang="ru-RU"/>
              </a:defPPr>
              <a:lvl2pPr marL="742950" lvl="1" indent="-285750" algn="ctr" eaLnBrk="0" hangingPunct="0">
                <a:defRPr sz="1200" b="1">
                  <a:latin typeface="Arial" pitchFamily="34" charset="0"/>
                  <a:cs typeface="Arial" pitchFamily="34" charset="0"/>
                </a:defRPr>
              </a:lvl2pPr>
            </a:lstStyle>
            <a:p>
              <a:pPr lvl="1"/>
              <a:r>
                <a:rPr lang="ru-RU" sz="800" dirty="0" smtClean="0"/>
                <a:t>Бұрғылау </a:t>
              </a:r>
              <a:endParaRPr lang="ru-RU" sz="800" dirty="0"/>
            </a:p>
          </p:txBody>
        </p:sp>
        <p:sp>
          <p:nvSpPr>
            <p:cNvPr id="94" name="TextBox 22"/>
            <p:cNvSpPr txBox="1">
              <a:spLocks noChangeArrowheads="1"/>
            </p:cNvSpPr>
            <p:nvPr/>
          </p:nvSpPr>
          <p:spPr bwMode="auto">
            <a:xfrm rot="18510202">
              <a:off x="5322951" y="5019371"/>
              <a:ext cx="2347611" cy="338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spcFirstLastPara="1" wrap="square" lIns="0" tIns="0" rIns="0" bIns="0" numCol="1">
              <a:prstTxWarp prst="textArchDown">
                <a:avLst/>
              </a:prstTxWarp>
              <a:spAutoFit/>
            </a:bodyPr>
            <a:lstStyle>
              <a:defPPr>
                <a:defRPr lang="ru-RU"/>
              </a:defPPr>
              <a:lvl2pPr marL="742950" lvl="1" indent="-285750" algn="ctr" eaLnBrk="0" hangingPunct="0">
                <a:defRPr sz="1200" b="1">
                  <a:latin typeface="Arial" pitchFamily="34" charset="0"/>
                  <a:cs typeface="Arial" pitchFamily="34" charset="0"/>
                </a:defRPr>
              </a:lvl2pPr>
            </a:lstStyle>
            <a:p>
              <a:pPr lvl="1"/>
              <a:r>
                <a:rPr lang="kk-KZ" sz="700" dirty="0" smtClean="0"/>
                <a:t>Ақпараттық</a:t>
              </a:r>
              <a:endParaRPr lang="ru-RU" sz="700" dirty="0" smtClean="0"/>
            </a:p>
            <a:p>
              <a:pPr lvl="1"/>
              <a:r>
                <a:rPr lang="ru-RU" sz="700" dirty="0" err="1" smtClean="0"/>
                <a:t>технологиялар</a:t>
              </a:r>
              <a:r>
                <a:rPr lang="ru-RU" sz="700" dirty="0" smtClean="0"/>
                <a:t> </a:t>
              </a:r>
              <a:endParaRPr lang="ru-RU" sz="700" dirty="0"/>
            </a:p>
          </p:txBody>
        </p:sp>
        <p:sp>
          <p:nvSpPr>
            <p:cNvPr id="95" name="TextBox 94"/>
            <p:cNvSpPr txBox="1">
              <a:spLocks noChangeArrowheads="1"/>
            </p:cNvSpPr>
            <p:nvPr/>
          </p:nvSpPr>
          <p:spPr bwMode="auto">
            <a:xfrm rot="17902148">
              <a:off x="1000361" y="2306600"/>
              <a:ext cx="3124448" cy="467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spcFirstLastPara="1" wrap="square" lIns="0" tIns="0" rIns="0" bIns="0" numCol="1">
              <a:prstTxWarp prst="textArchUp">
                <a:avLst/>
              </a:prstTxWarp>
              <a:spAutoFit/>
            </a:bodyPr>
            <a:lstStyle>
              <a:defPPr>
                <a:defRPr lang="ru-RU"/>
              </a:defPPr>
              <a:lvl2pPr marL="742950" lvl="1" indent="-285750" algn="ctr" eaLnBrk="0" hangingPunct="0">
                <a:defRPr sz="1200" b="1">
                  <a:latin typeface="Arial" pitchFamily="34" charset="0"/>
                  <a:cs typeface="Arial" pitchFamily="34" charset="0"/>
                </a:defRPr>
              </a:lvl2pPr>
            </a:lstStyle>
            <a:p>
              <a:pPr lvl="1"/>
              <a:r>
                <a:rPr lang="ru-RU" sz="700" dirty="0" smtClean="0"/>
                <a:t> Каротаж</a:t>
              </a:r>
            </a:p>
            <a:p>
              <a:pPr lvl="1"/>
              <a:r>
                <a:rPr lang="ru-RU" sz="700" dirty="0" smtClean="0"/>
                <a:t>Цементаж</a:t>
              </a:r>
              <a:endParaRPr lang="ru-RU" sz="700" dirty="0"/>
            </a:p>
          </p:txBody>
        </p:sp>
        <p:sp>
          <p:nvSpPr>
            <p:cNvPr id="96" name="TextBox 22"/>
            <p:cNvSpPr txBox="1">
              <a:spLocks noChangeArrowheads="1"/>
            </p:cNvSpPr>
            <p:nvPr/>
          </p:nvSpPr>
          <p:spPr bwMode="auto">
            <a:xfrm rot="5194076">
              <a:off x="919964" y="3324901"/>
              <a:ext cx="2573861" cy="359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spcFirstLastPara="1" wrap="square" lIns="0" tIns="0" rIns="0" bIns="0" numCol="1">
              <a:prstTxWarp prst="textArchDown">
                <a:avLst/>
              </a:prstTxWarp>
              <a:spAutoFit/>
            </a:bodyPr>
            <a:lstStyle>
              <a:defPPr>
                <a:defRPr lang="ru-RU"/>
              </a:defPPr>
              <a:lvl2pPr marL="742950" lvl="1" indent="-285750" algn="ctr" eaLnBrk="0" hangingPunct="0">
                <a:defRPr sz="1200" b="1">
                  <a:latin typeface="Arial" pitchFamily="34" charset="0"/>
                  <a:cs typeface="Arial" pitchFamily="34" charset="0"/>
                </a:defRPr>
              </a:lvl2pPr>
            </a:lstStyle>
            <a:p>
              <a:pPr lvl="1"/>
              <a:r>
                <a:rPr lang="en-US" sz="700" dirty="0" smtClean="0"/>
                <a:t>   </a:t>
              </a:r>
              <a:r>
                <a:rPr lang="ru-RU" sz="700" dirty="0" smtClean="0"/>
                <a:t>Инжиниринг </a:t>
              </a:r>
              <a:r>
                <a:rPr lang="ru-RU" sz="700" dirty="0" err="1" smtClean="0"/>
                <a:t>зерттеу</a:t>
              </a:r>
              <a:r>
                <a:rPr lang="ru-RU" sz="700" dirty="0" smtClean="0"/>
                <a:t> </a:t>
              </a:r>
              <a:endParaRPr lang="ru-RU" sz="700" dirty="0"/>
            </a:p>
          </p:txBody>
        </p:sp>
        <p:sp>
          <p:nvSpPr>
            <p:cNvPr id="97" name="TextBox 22"/>
            <p:cNvSpPr txBox="1">
              <a:spLocks noChangeArrowheads="1"/>
            </p:cNvSpPr>
            <p:nvPr/>
          </p:nvSpPr>
          <p:spPr bwMode="auto">
            <a:xfrm rot="2173787">
              <a:off x="1517947" y="4905844"/>
              <a:ext cx="3189450" cy="475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spcFirstLastPara="1" wrap="square" lIns="0" tIns="0" rIns="0" bIns="0" numCol="1">
              <a:prstTxWarp prst="textArchDown">
                <a:avLst>
                  <a:gd name="adj" fmla="val 18252236"/>
                </a:avLst>
              </a:prstTxWarp>
              <a:spAutoFit/>
            </a:bodyPr>
            <a:lstStyle>
              <a:defPPr>
                <a:defRPr lang="ru-RU"/>
              </a:defPPr>
              <a:lvl2pPr marL="742950" lvl="1" indent="-285750" algn="ctr" eaLnBrk="0" hangingPunct="0">
                <a:defRPr sz="1200" b="1">
                  <a:latin typeface="Arial" pitchFamily="34" charset="0"/>
                  <a:cs typeface="Arial" pitchFamily="34" charset="0"/>
                </a:defRPr>
              </a:lvl2pPr>
            </a:lstStyle>
            <a:p>
              <a:pPr lvl="1"/>
              <a:r>
                <a:rPr lang="kk-KZ" sz="700" dirty="0" smtClean="0"/>
                <a:t>Іске-қосу-баптау,</a:t>
              </a:r>
              <a:endParaRPr lang="ru-RU" sz="700" dirty="0" smtClean="0"/>
            </a:p>
            <a:p>
              <a:pPr lvl="1"/>
              <a:r>
                <a:rPr lang="ru-RU" sz="700" dirty="0" err="1" smtClean="0"/>
                <a:t>Қондырғы</a:t>
              </a:r>
              <a:r>
                <a:rPr lang="ru-RU" sz="700" dirty="0" smtClean="0"/>
                <a:t> </a:t>
              </a:r>
              <a:r>
                <a:rPr lang="ru-RU" sz="700" dirty="0" err="1" smtClean="0"/>
                <a:t>сервисі</a:t>
              </a:r>
              <a:r>
                <a:rPr lang="ru-RU" sz="700" dirty="0" smtClean="0"/>
                <a:t> </a:t>
              </a:r>
              <a:endParaRPr lang="ru-RU" sz="700" dirty="0"/>
            </a:p>
          </p:txBody>
        </p:sp>
        <p:pic>
          <p:nvPicPr>
            <p:cNvPr id="99" name="Picture 2" descr="http://www.akdef.com/images/TCO.jpg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5934" t="3131" r="6471" b="4302"/>
            <a:stretch/>
          </p:blipFill>
          <p:spPr bwMode="auto">
            <a:xfrm>
              <a:off x="4104028" y="3058514"/>
              <a:ext cx="507513" cy="514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" name="Picture 4" descr="http://www.bkks.kz/img/kpo_logo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95181" y="3081149"/>
              <a:ext cx="524891" cy="42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" name="Picture 6" descr="http://www.ncoc.kz/nav/logo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37990" y="3645028"/>
              <a:ext cx="910079" cy="334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" name="TextBox 101"/>
            <p:cNvSpPr txBox="1">
              <a:spLocks noChangeArrowheads="1"/>
            </p:cNvSpPr>
            <p:nvPr/>
          </p:nvSpPr>
          <p:spPr bwMode="auto">
            <a:xfrm rot="4578889">
              <a:off x="4873616" y="2199937"/>
              <a:ext cx="3572532" cy="1352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spcFirstLastPara="1" wrap="square" lIns="0" tIns="0" rIns="0" bIns="0" numCol="1">
              <a:prstTxWarp prst="textArchUp">
                <a:avLst/>
              </a:prstTxWarp>
              <a:spAutoFit/>
            </a:bodyPr>
            <a:lstStyle>
              <a:defPPr>
                <a:defRPr lang="ru-RU"/>
              </a:defPPr>
              <a:lvl2pPr marL="742950" lvl="1" indent="-285750" algn="ctr" eaLnBrk="0" hangingPunct="0">
                <a:defRPr sz="1200" b="1">
                  <a:latin typeface="Arial" pitchFamily="34" charset="0"/>
                  <a:cs typeface="Arial" pitchFamily="34" charset="0"/>
                </a:defRPr>
              </a:lvl2pPr>
            </a:lstStyle>
            <a:p>
              <a:pPr lvl="1"/>
              <a:r>
                <a:rPr lang="ru-RU" sz="700" dirty="0" smtClean="0"/>
                <a:t>   </a:t>
              </a:r>
              <a:r>
                <a:rPr lang="en-US" sz="700" dirty="0" smtClean="0"/>
                <a:t>    </a:t>
              </a:r>
              <a:r>
                <a:rPr lang="ru-RU" sz="700" dirty="0" err="1" smtClean="0"/>
                <a:t>Бұрғылау</a:t>
              </a:r>
              <a:r>
                <a:rPr lang="ru-RU" sz="700" dirty="0" smtClean="0"/>
                <a:t> </a:t>
              </a:r>
              <a:r>
                <a:rPr lang="ru-RU" sz="700" dirty="0" err="1" smtClean="0"/>
                <a:t>ерітін</a:t>
              </a:r>
              <a:r>
                <a:rPr lang="ru-RU" sz="700" dirty="0" smtClean="0"/>
                <a:t>.</a:t>
              </a:r>
            </a:p>
          </p:txBody>
        </p:sp>
        <p:sp>
          <p:nvSpPr>
            <p:cNvPr id="103" name="TextBox 102"/>
            <p:cNvSpPr txBox="1">
              <a:spLocks noChangeArrowheads="1"/>
            </p:cNvSpPr>
            <p:nvPr/>
          </p:nvSpPr>
          <p:spPr bwMode="auto">
            <a:xfrm rot="21051521">
              <a:off x="3255302" y="5623758"/>
              <a:ext cx="3017395" cy="43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spcFirstLastPara="1" wrap="square" lIns="0" tIns="0" rIns="0" bIns="0" numCol="1">
              <a:prstTxWarp prst="textArchDown">
                <a:avLst/>
              </a:prstTxWarp>
              <a:spAutoFit/>
            </a:bodyPr>
            <a:lstStyle>
              <a:defPPr>
                <a:defRPr lang="ru-RU"/>
              </a:defPPr>
              <a:lvl2pPr marL="742950" lvl="1" indent="-285750" algn="ctr" eaLnBrk="0" hangingPunct="0">
                <a:defRPr sz="1200" b="1">
                  <a:latin typeface="Arial" pitchFamily="34" charset="0"/>
                  <a:cs typeface="Arial" pitchFamily="34" charset="0"/>
                </a:defRPr>
              </a:lvl2pPr>
            </a:lstStyle>
            <a:p>
              <a:pPr lvl="1"/>
              <a:r>
                <a:rPr lang="ru-RU" sz="700" dirty="0" smtClean="0"/>
                <a:t> </a:t>
              </a:r>
              <a:r>
                <a:rPr lang="ru-RU" sz="700" dirty="0" err="1" smtClean="0"/>
                <a:t>Технологиялық</a:t>
              </a:r>
              <a:endParaRPr lang="ru-RU" sz="700" dirty="0" smtClean="0"/>
            </a:p>
            <a:p>
              <a:pPr lvl="1"/>
              <a:r>
                <a:rPr lang="ru-RU" sz="700" dirty="0" err="1" smtClean="0"/>
                <a:t>қондырғы</a:t>
              </a:r>
              <a:r>
                <a:rPr lang="ru-RU" sz="700" dirty="0" smtClean="0"/>
                <a:t> </a:t>
              </a:r>
            </a:p>
            <a:p>
              <a:pPr lvl="1"/>
              <a:endParaRPr lang="ru-RU" sz="700" dirty="0"/>
            </a:p>
          </p:txBody>
        </p:sp>
        <p:sp>
          <p:nvSpPr>
            <p:cNvPr id="104" name="Стрелка вправо 103"/>
            <p:cNvSpPr/>
            <p:nvPr/>
          </p:nvSpPr>
          <p:spPr>
            <a:xfrm rot="19466529">
              <a:off x="5094482" y="2016926"/>
              <a:ext cx="2426198" cy="819701"/>
            </a:xfrm>
            <a:prstGeom prst="rightArrow">
              <a:avLst>
                <a:gd name="adj1" fmla="val 50000"/>
                <a:gd name="adj2" fmla="val 34916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rgbClr val="0000FF"/>
                  </a:solidFill>
                </a:rPr>
                <a:t>   </a:t>
              </a:r>
              <a:endParaRPr lang="kk-KZ" sz="800" b="1" dirty="0" smtClean="0">
                <a:solidFill>
                  <a:srgbClr val="0000FF"/>
                </a:solidFill>
              </a:endParaRPr>
            </a:p>
            <a:p>
              <a:pPr algn="ctr"/>
              <a:r>
                <a:rPr lang="ru-RU" sz="800" b="1" dirty="0" err="1" smtClean="0">
                  <a:solidFill>
                    <a:srgbClr val="0000FF"/>
                  </a:solidFill>
                </a:rPr>
                <a:t>Қызметтер</a:t>
              </a:r>
              <a:r>
                <a:rPr lang="ru-RU" sz="800" b="1" dirty="0" smtClean="0">
                  <a:solidFill>
                    <a:srgbClr val="0000FF"/>
                  </a:solidFill>
                </a:rPr>
                <a:t> </a:t>
              </a:r>
              <a:r>
                <a:rPr lang="ru-RU" sz="800" b="1" dirty="0" err="1" smtClean="0">
                  <a:solidFill>
                    <a:srgbClr val="0000FF"/>
                  </a:solidFill>
                </a:rPr>
                <a:t>күрделілігінің</a:t>
              </a:r>
              <a:r>
                <a:rPr lang="ru-RU" sz="800" b="1" dirty="0" smtClean="0">
                  <a:solidFill>
                    <a:srgbClr val="0000FF"/>
                  </a:solidFill>
                </a:rPr>
                <a:t> </a:t>
              </a:r>
              <a:r>
                <a:rPr lang="ru-RU" sz="800" b="1" dirty="0" err="1" smtClean="0">
                  <a:solidFill>
                    <a:srgbClr val="0000FF"/>
                  </a:solidFill>
                </a:rPr>
                <a:t>деңгейі</a:t>
              </a:r>
              <a:endParaRPr lang="ru-RU" sz="800" b="1" dirty="0" smtClean="0">
                <a:solidFill>
                  <a:srgbClr val="0000FF"/>
                </a:solidFill>
              </a:endParaRPr>
            </a:p>
            <a:p>
              <a:r>
                <a:rPr lang="en-US" sz="800" b="1" dirty="0" smtClean="0">
                  <a:solidFill>
                    <a:srgbClr val="0000FF"/>
                  </a:solidFill>
                </a:rPr>
                <a:t>    I                 II           </a:t>
              </a:r>
              <a:r>
                <a:rPr lang="kk-KZ" sz="8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800" b="1" dirty="0" smtClean="0">
                  <a:solidFill>
                    <a:srgbClr val="0000FF"/>
                  </a:solidFill>
                </a:rPr>
                <a:t>  III</a:t>
              </a:r>
              <a:r>
                <a:rPr lang="ru-RU" sz="800" b="1" dirty="0" smtClean="0">
                  <a:solidFill>
                    <a:srgbClr val="0000FF"/>
                  </a:solidFill>
                </a:rPr>
                <a:t>   </a:t>
              </a:r>
              <a:endParaRPr lang="ru-RU" sz="8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52" name="Рисунок 51" descr="7447c61d1bb904fd28e3a3d20fb877a9-300x200.jpg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65372" y="-3850"/>
            <a:ext cx="2143140" cy="762260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53" name="Рисунок 52" descr="i.jpg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-27384"/>
            <a:ext cx="2465372" cy="7857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6381328"/>
            <a:ext cx="235003" cy="280391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/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6415989"/>
            <a:ext cx="235003" cy="28039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/>
          </a:p>
        </p:txBody>
      </p:sp>
      <p:sp>
        <p:nvSpPr>
          <p:cNvPr id="4" name="Прямоугольник 3"/>
          <p:cNvSpPr/>
          <p:nvPr/>
        </p:nvSpPr>
        <p:spPr>
          <a:xfrm>
            <a:off x="6209205" y="6419062"/>
            <a:ext cx="235003" cy="28039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/>
          </a:p>
        </p:txBody>
      </p:sp>
      <p:sp>
        <p:nvSpPr>
          <p:cNvPr id="5" name="TextBox 4"/>
          <p:cNvSpPr txBox="1"/>
          <p:nvPr/>
        </p:nvSpPr>
        <p:spPr>
          <a:xfrm>
            <a:off x="6440485" y="6309320"/>
            <a:ext cx="2379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/>
              <a:t>Көбінесе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қазақстандық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компаниялар</a:t>
            </a:r>
            <a:endParaRPr lang="ru-RU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21979" y="6419326"/>
            <a:ext cx="185858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err="1" smtClean="0"/>
              <a:t>Екіжақты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қатысу</a:t>
            </a:r>
            <a:r>
              <a:rPr lang="ru-RU" sz="1200" b="1" dirty="0" smtClean="0"/>
              <a:t> </a:t>
            </a:r>
            <a:endParaRPr lang="ru-RU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62587" y="6309320"/>
            <a:ext cx="24730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err="1" smtClean="0"/>
              <a:t>Қөбінесе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халықаралық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компаниялар</a:t>
            </a:r>
            <a:endParaRPr lang="ru-RU" sz="1200" b="1" dirty="0"/>
          </a:p>
        </p:txBody>
      </p:sp>
      <p:sp>
        <p:nvSpPr>
          <p:cNvPr id="20" name="Кольцо 19"/>
          <p:cNvSpPr/>
          <p:nvPr/>
        </p:nvSpPr>
        <p:spPr>
          <a:xfrm flipH="1">
            <a:off x="107504" y="1023119"/>
            <a:ext cx="9036496" cy="5256584"/>
          </a:xfrm>
          <a:prstGeom prst="donut">
            <a:avLst>
              <a:gd name="adj" fmla="val 1929"/>
            </a:avLst>
          </a:prstGeom>
          <a:gradFill>
            <a:gsLst>
              <a:gs pos="0">
                <a:srgbClr val="FF7C80"/>
              </a:gs>
              <a:gs pos="50000">
                <a:srgbClr val="FFCCCC"/>
              </a:gs>
              <a:gs pos="100000">
                <a:srgbClr val="92D050"/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/>
          </a:p>
        </p:txBody>
      </p:sp>
      <p:cxnSp>
        <p:nvCxnSpPr>
          <p:cNvPr id="21" name="Прямая со стрелкой 20"/>
          <p:cNvCxnSpPr>
            <a:stCxn id="24" idx="2"/>
          </p:cNvCxnSpPr>
          <p:nvPr/>
        </p:nvCxnSpPr>
        <p:spPr>
          <a:xfrm>
            <a:off x="4444751" y="2356453"/>
            <a:ext cx="775742" cy="106826"/>
          </a:xfrm>
          <a:prstGeom prst="straightConnector1">
            <a:avLst/>
          </a:prstGeom>
          <a:ln w="63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004048" y="5199583"/>
            <a:ext cx="825781" cy="153888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</a:rPr>
              <a:t>Invesys</a:t>
            </a:r>
            <a:endParaRPr lang="ru-RU" sz="1000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79912" y="2751311"/>
            <a:ext cx="972122" cy="153888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</a:rPr>
              <a:t>Schlumberger</a:t>
            </a:r>
            <a:endParaRPr lang="ru-RU" sz="1000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95936" y="2202565"/>
            <a:ext cx="897630" cy="153888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</a:rPr>
              <a:t>Halliburton</a:t>
            </a:r>
            <a:endParaRPr lang="ru-RU" sz="1000" dirty="0">
              <a:solidFill>
                <a:srgbClr val="C00000"/>
              </a:solidFill>
            </a:endParaRPr>
          </a:p>
        </p:txBody>
      </p:sp>
      <p:cxnSp>
        <p:nvCxnSpPr>
          <p:cNvPr id="25" name="Прямая со стрелкой 24"/>
          <p:cNvCxnSpPr>
            <a:stCxn id="46" idx="2"/>
          </p:cNvCxnSpPr>
          <p:nvPr/>
        </p:nvCxnSpPr>
        <p:spPr>
          <a:xfrm>
            <a:off x="4308519" y="3409255"/>
            <a:ext cx="623521" cy="401851"/>
          </a:xfrm>
          <a:prstGeom prst="straightConnector1">
            <a:avLst/>
          </a:prstGeom>
          <a:ln w="63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3851920" y="3718773"/>
            <a:ext cx="648072" cy="153888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</a:rPr>
              <a:t>Fluor</a:t>
            </a:r>
            <a:endParaRPr lang="ru-RU" sz="1000" dirty="0">
              <a:solidFill>
                <a:srgbClr val="C00000"/>
              </a:solidFill>
            </a:endParaRPr>
          </a:p>
        </p:txBody>
      </p:sp>
      <p:cxnSp>
        <p:nvCxnSpPr>
          <p:cNvPr id="27" name="Прямая со стрелкой 26"/>
          <p:cNvCxnSpPr>
            <a:stCxn id="26" idx="3"/>
          </p:cNvCxnSpPr>
          <p:nvPr/>
        </p:nvCxnSpPr>
        <p:spPr>
          <a:xfrm>
            <a:off x="4499992" y="3795717"/>
            <a:ext cx="432048" cy="15389"/>
          </a:xfrm>
          <a:prstGeom prst="straightConnector1">
            <a:avLst/>
          </a:prstGeom>
          <a:ln w="63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36" idx="0"/>
          </p:cNvCxnSpPr>
          <p:nvPr/>
        </p:nvCxnSpPr>
        <p:spPr>
          <a:xfrm flipV="1">
            <a:off x="7642230" y="4520153"/>
            <a:ext cx="314146" cy="566772"/>
          </a:xfrm>
          <a:prstGeom prst="straightConnector1">
            <a:avLst/>
          </a:prstGeom>
          <a:ln w="63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33" idx="2"/>
          </p:cNvCxnSpPr>
          <p:nvPr/>
        </p:nvCxnSpPr>
        <p:spPr>
          <a:xfrm>
            <a:off x="4824239" y="1969095"/>
            <a:ext cx="411562" cy="494184"/>
          </a:xfrm>
          <a:prstGeom prst="straightConnector1">
            <a:avLst/>
          </a:prstGeom>
          <a:ln w="63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3" idx="0"/>
          </p:cNvCxnSpPr>
          <p:nvPr/>
        </p:nvCxnSpPr>
        <p:spPr>
          <a:xfrm flipV="1">
            <a:off x="4265973" y="2463279"/>
            <a:ext cx="969828" cy="288032"/>
          </a:xfrm>
          <a:prstGeom prst="straightConnector1">
            <a:avLst/>
          </a:prstGeom>
          <a:ln w="63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34" idx="2"/>
          </p:cNvCxnSpPr>
          <p:nvPr/>
        </p:nvCxnSpPr>
        <p:spPr>
          <a:xfrm>
            <a:off x="5428047" y="1640413"/>
            <a:ext cx="872145" cy="174794"/>
          </a:xfrm>
          <a:prstGeom prst="straightConnector1">
            <a:avLst/>
          </a:prstGeom>
          <a:ln w="63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35" idx="0"/>
          </p:cNvCxnSpPr>
          <p:nvPr/>
        </p:nvCxnSpPr>
        <p:spPr>
          <a:xfrm flipV="1">
            <a:off x="6494362" y="5135614"/>
            <a:ext cx="381894" cy="360040"/>
          </a:xfrm>
          <a:prstGeom prst="straightConnector1">
            <a:avLst/>
          </a:prstGeom>
          <a:ln w="63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4427984" y="1815207"/>
            <a:ext cx="792509" cy="153888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</a:rPr>
              <a:t>Weatherford</a:t>
            </a:r>
            <a:endParaRPr lang="ru-RU" sz="1000" dirty="0">
              <a:solidFill>
                <a:srgbClr val="C0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48064" y="1486525"/>
            <a:ext cx="559966" cy="153888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</a:rPr>
              <a:t>Nabors</a:t>
            </a:r>
            <a:endParaRPr lang="ru-RU" sz="1000" dirty="0">
              <a:solidFill>
                <a:srgbClr val="C0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034014" y="5495654"/>
            <a:ext cx="920695" cy="153888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</a:rPr>
              <a:t>Baker  Hughes</a:t>
            </a:r>
            <a:endParaRPr lang="ru-RU" sz="1000" dirty="0">
              <a:solidFill>
                <a:srgbClr val="C0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200568" y="5086925"/>
            <a:ext cx="883324" cy="153888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</a:rPr>
              <a:t>Schlumberger</a:t>
            </a:r>
            <a:endParaRPr lang="ru-RU" sz="1000" dirty="0">
              <a:solidFill>
                <a:srgbClr val="C00000"/>
              </a:solidFill>
            </a:endParaRPr>
          </a:p>
        </p:txBody>
      </p:sp>
      <p:cxnSp>
        <p:nvCxnSpPr>
          <p:cNvPr id="37" name="Прямая со стрелкой 36"/>
          <p:cNvCxnSpPr>
            <a:stCxn id="22" idx="0"/>
          </p:cNvCxnSpPr>
          <p:nvPr/>
        </p:nvCxnSpPr>
        <p:spPr>
          <a:xfrm flipV="1">
            <a:off x="5416939" y="4803539"/>
            <a:ext cx="163173" cy="396044"/>
          </a:xfrm>
          <a:prstGeom prst="straightConnector1">
            <a:avLst/>
          </a:prstGeom>
          <a:ln w="63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36" idx="1"/>
          </p:cNvCxnSpPr>
          <p:nvPr/>
        </p:nvCxnSpPr>
        <p:spPr>
          <a:xfrm flipH="1" flipV="1">
            <a:off x="6876256" y="5135614"/>
            <a:ext cx="324312" cy="28255"/>
          </a:xfrm>
          <a:prstGeom prst="straightConnector1">
            <a:avLst/>
          </a:prstGeom>
          <a:ln w="63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4355976" y="4798893"/>
            <a:ext cx="789260" cy="153888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</a:rPr>
              <a:t>Chevron</a:t>
            </a:r>
            <a:endParaRPr lang="ru-RU" sz="1000" dirty="0">
              <a:solidFill>
                <a:srgbClr val="C00000"/>
              </a:solidFill>
            </a:endParaRPr>
          </a:p>
        </p:txBody>
      </p:sp>
      <p:cxnSp>
        <p:nvCxnSpPr>
          <p:cNvPr id="40" name="Прямая со стрелкой 39"/>
          <p:cNvCxnSpPr>
            <a:stCxn id="39" idx="0"/>
          </p:cNvCxnSpPr>
          <p:nvPr/>
        </p:nvCxnSpPr>
        <p:spPr>
          <a:xfrm flipV="1">
            <a:off x="4750606" y="3811107"/>
            <a:ext cx="181434" cy="987786"/>
          </a:xfrm>
          <a:prstGeom prst="straightConnector1">
            <a:avLst/>
          </a:prstGeom>
          <a:ln w="63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3923928" y="4335487"/>
            <a:ext cx="688973" cy="153888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</a:rPr>
              <a:t>Shell</a:t>
            </a:r>
            <a:endParaRPr lang="ru-RU" sz="1000" dirty="0">
              <a:solidFill>
                <a:srgbClr val="C00000"/>
              </a:solidFill>
            </a:endParaRPr>
          </a:p>
        </p:txBody>
      </p:sp>
      <p:cxnSp>
        <p:nvCxnSpPr>
          <p:cNvPr id="42" name="Прямая со стрелкой 41"/>
          <p:cNvCxnSpPr>
            <a:stCxn id="41" idx="0"/>
          </p:cNvCxnSpPr>
          <p:nvPr/>
        </p:nvCxnSpPr>
        <p:spPr>
          <a:xfrm flipV="1">
            <a:off x="4268415" y="3811107"/>
            <a:ext cx="663625" cy="524380"/>
          </a:xfrm>
          <a:prstGeom prst="straightConnector1">
            <a:avLst/>
          </a:prstGeom>
          <a:ln w="63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24" idx="3"/>
          </p:cNvCxnSpPr>
          <p:nvPr/>
        </p:nvCxnSpPr>
        <p:spPr>
          <a:xfrm flipV="1">
            <a:off x="4893566" y="1815208"/>
            <a:ext cx="1406626" cy="464301"/>
          </a:xfrm>
          <a:prstGeom prst="straightConnector1">
            <a:avLst/>
          </a:prstGeom>
          <a:ln w="63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5796137" y="1383158"/>
            <a:ext cx="698226" cy="153888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</a:rPr>
              <a:t>Saipem</a:t>
            </a:r>
            <a:endParaRPr lang="ru-RU" sz="1000" dirty="0">
              <a:solidFill>
                <a:srgbClr val="C00000"/>
              </a:solidFill>
            </a:endParaRPr>
          </a:p>
        </p:txBody>
      </p:sp>
      <p:cxnSp>
        <p:nvCxnSpPr>
          <p:cNvPr id="45" name="Прямая со стрелкой 44"/>
          <p:cNvCxnSpPr>
            <a:stCxn id="44" idx="2"/>
          </p:cNvCxnSpPr>
          <p:nvPr/>
        </p:nvCxnSpPr>
        <p:spPr>
          <a:xfrm>
            <a:off x="6145250" y="1537046"/>
            <a:ext cx="154942" cy="278161"/>
          </a:xfrm>
          <a:prstGeom prst="straightConnector1">
            <a:avLst/>
          </a:prstGeom>
          <a:ln w="63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3829014" y="3255367"/>
            <a:ext cx="959010" cy="153888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</a:rPr>
              <a:t>Worley Parsons</a:t>
            </a:r>
            <a:endParaRPr lang="ru-RU" sz="1000" dirty="0">
              <a:solidFill>
                <a:srgbClr val="C00000"/>
              </a:solidFill>
            </a:endParaRPr>
          </a:p>
        </p:txBody>
      </p:sp>
      <p:cxnSp>
        <p:nvCxnSpPr>
          <p:cNvPr id="47" name="Прямая со стрелкой 46"/>
          <p:cNvCxnSpPr>
            <a:stCxn id="23" idx="2"/>
          </p:cNvCxnSpPr>
          <p:nvPr/>
        </p:nvCxnSpPr>
        <p:spPr>
          <a:xfrm>
            <a:off x="4265973" y="2905199"/>
            <a:ext cx="666067" cy="905907"/>
          </a:xfrm>
          <a:prstGeom prst="straightConnector1">
            <a:avLst/>
          </a:prstGeom>
          <a:ln w="63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Рисунок 47" descr="_286_500_90_16883014391396964526.jpg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08512" y="-27384"/>
            <a:ext cx="2357454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49" name="Рисунок 48" descr="1446.jpg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65966" y="-27384"/>
            <a:ext cx="2178034" cy="785794"/>
          </a:xfrm>
          <a:prstGeom prst="rect">
            <a:avLst/>
          </a:prstGeom>
          <a:solidFill>
            <a:srgbClr val="003399"/>
          </a:solidFill>
        </p:spPr>
      </p:pic>
      <p:sp>
        <p:nvSpPr>
          <p:cNvPr id="50" name="Прямоугольник 49"/>
          <p:cNvSpPr/>
          <p:nvPr/>
        </p:nvSpPr>
        <p:spPr>
          <a:xfrm>
            <a:off x="0" y="-20539"/>
            <a:ext cx="9144000" cy="8572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6512" y="76562"/>
            <a:ext cx="91440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spc="150" dirty="0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Сервистік кластерлердің дамуы</a:t>
            </a:r>
            <a:endParaRPr lang="ru-RU" sz="2000" b="1" spc="150" dirty="0">
              <a:ln w="11430"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39C317A-8CBB-4D12-B2A6-9C3BCA1D9CAE}" type="slidenum">
              <a:rPr lang="ru-RU" sz="600" smtClean="0"/>
              <a:pPr>
                <a:defRPr/>
              </a:pPr>
              <a:t>18</a:t>
            </a:fld>
            <a:endParaRPr lang="ru-RU" sz="600" dirty="0"/>
          </a:p>
        </p:txBody>
      </p:sp>
      <p:grpSp>
        <p:nvGrpSpPr>
          <p:cNvPr id="55" name="Группа 54"/>
          <p:cNvGrpSpPr/>
          <p:nvPr/>
        </p:nvGrpSpPr>
        <p:grpSpPr>
          <a:xfrm>
            <a:off x="-252536" y="1844824"/>
            <a:ext cx="4556504" cy="3630431"/>
            <a:chOff x="467543" y="260649"/>
            <a:chExt cx="8496944" cy="6480720"/>
          </a:xfrm>
        </p:grpSpPr>
        <p:graphicFrame>
          <p:nvGraphicFramePr>
            <p:cNvPr id="56" name="Диаграмма 55"/>
            <p:cNvGraphicFramePr/>
            <p:nvPr>
              <p:extLst>
                <p:ext uri="{D42A27DB-BD31-4B8C-83A1-F6EECF244321}">
                  <p14:modId xmlns:p14="http://schemas.microsoft.com/office/powerpoint/2010/main" val="1705098797"/>
                </p:ext>
              </p:extLst>
            </p:nvPr>
          </p:nvGraphicFramePr>
          <p:xfrm>
            <a:off x="467543" y="260649"/>
            <a:ext cx="8496944" cy="64807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graphicFrame>
          <p:nvGraphicFramePr>
            <p:cNvPr id="57" name="Диаграмма 56"/>
            <p:cNvGraphicFramePr/>
            <p:nvPr>
              <p:extLst>
                <p:ext uri="{D42A27DB-BD31-4B8C-83A1-F6EECF244321}">
                  <p14:modId xmlns:p14="http://schemas.microsoft.com/office/powerpoint/2010/main" val="3040911805"/>
                </p:ext>
              </p:extLst>
            </p:nvPr>
          </p:nvGraphicFramePr>
          <p:xfrm>
            <a:off x="1115616" y="1050318"/>
            <a:ext cx="7200800" cy="48965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graphicFrame>
          <p:nvGraphicFramePr>
            <p:cNvPr id="58" name="Диаграмма 57"/>
            <p:cNvGraphicFramePr/>
            <p:nvPr>
              <p:extLst>
                <p:ext uri="{D42A27DB-BD31-4B8C-83A1-F6EECF244321}">
                  <p14:modId xmlns:p14="http://schemas.microsoft.com/office/powerpoint/2010/main" val="1781126990"/>
                </p:ext>
              </p:extLst>
            </p:nvPr>
          </p:nvGraphicFramePr>
          <p:xfrm>
            <a:off x="2261811" y="1842406"/>
            <a:ext cx="4824536" cy="33123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sp>
          <p:nvSpPr>
            <p:cNvPr id="59" name="TextBox 34"/>
            <p:cNvSpPr txBox="1">
              <a:spLocks noChangeArrowheads="1"/>
            </p:cNvSpPr>
            <p:nvPr/>
          </p:nvSpPr>
          <p:spPr bwMode="auto">
            <a:xfrm rot="20892820">
              <a:off x="4055012" y="3883414"/>
              <a:ext cx="1694383" cy="632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spcFirstLastPara="1" wrap="square" lIns="0" tIns="0" rIns="0" bIns="0" numCol="1">
              <a:prstTxWarp prst="textArchDown">
                <a:avLst/>
              </a:prstTxWarp>
              <a:spAutoFit/>
            </a:bodyPr>
            <a:lstStyle>
              <a:defPPr>
                <a:defRPr lang="ru-RU"/>
              </a:defPPr>
              <a:lvl1pPr algn="ctr">
                <a:defRPr sz="1100" b="1"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ru-RU" altLang="ru-RU" sz="700" dirty="0" err="1" smtClean="0"/>
                <a:t>Тамақтану</a:t>
              </a:r>
              <a:r>
                <a:rPr lang="ru-RU" altLang="ru-RU" sz="700" dirty="0" smtClean="0"/>
                <a:t>, </a:t>
              </a:r>
            </a:p>
            <a:p>
              <a:r>
                <a:rPr lang="ru-RU" altLang="ru-RU" sz="700" dirty="0" err="1" smtClean="0"/>
                <a:t>мекендеу</a:t>
              </a:r>
              <a:r>
                <a:rPr lang="ru-RU" altLang="ru-RU" sz="700" dirty="0" smtClean="0"/>
                <a:t> </a:t>
              </a:r>
              <a:endParaRPr lang="ru-RU" altLang="ru-RU" sz="700" dirty="0"/>
            </a:p>
          </p:txBody>
        </p:sp>
        <p:sp>
          <p:nvSpPr>
            <p:cNvPr id="60" name="TextBox 34"/>
            <p:cNvSpPr txBox="1">
              <a:spLocks noChangeArrowheads="1"/>
            </p:cNvSpPr>
            <p:nvPr/>
          </p:nvSpPr>
          <p:spPr bwMode="auto">
            <a:xfrm rot="18534885">
              <a:off x="3427949" y="2693226"/>
              <a:ext cx="1391691" cy="672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spcFirstLastPara="1" wrap="square" lIns="0" tIns="0" rIns="0" bIns="0" numCol="1">
              <a:prstTxWarp prst="textArchUp">
                <a:avLst>
                  <a:gd name="adj" fmla="val 9494767"/>
                </a:avLst>
              </a:prstTxWarp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kk-KZ" altLang="ru-RU" sz="700" dirty="0" smtClean="0"/>
                <a:t>Қалдықтарды </a:t>
              </a:r>
            </a:p>
            <a:p>
              <a:r>
                <a:rPr lang="kk-KZ" altLang="ru-RU" sz="700" dirty="0" smtClean="0"/>
                <a:t>кәдеге жарату</a:t>
              </a:r>
              <a:r>
                <a:rPr lang="ru-RU" altLang="ru-RU" sz="700" dirty="0" smtClean="0"/>
                <a:t> </a:t>
              </a:r>
              <a:endParaRPr lang="ru-RU" altLang="ru-RU" sz="700" dirty="0"/>
            </a:p>
          </p:txBody>
        </p:sp>
        <p:sp>
          <p:nvSpPr>
            <p:cNvPr id="61" name="TextBox 34"/>
            <p:cNvSpPr txBox="1">
              <a:spLocks noChangeArrowheads="1"/>
            </p:cNvSpPr>
            <p:nvPr/>
          </p:nvSpPr>
          <p:spPr bwMode="auto">
            <a:xfrm rot="1541182">
              <a:off x="4180708" y="2474062"/>
              <a:ext cx="1343261" cy="585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prstTxWarp prst="textArchUp">
                <a:avLst>
                  <a:gd name="adj" fmla="val 9494767"/>
                </a:avLst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altLang="ru-RU" sz="700" b="1" dirty="0" err="1" smtClean="0"/>
                <a:t>Коммуналды</a:t>
              </a:r>
              <a:r>
                <a:rPr lang="ru-RU" altLang="ru-RU" sz="700" b="1" dirty="0" smtClean="0"/>
                <a:t> </a:t>
              </a:r>
            </a:p>
            <a:p>
              <a:pPr algn="ctr" eaLnBrk="1" hangingPunct="1"/>
              <a:r>
                <a:rPr lang="kk-KZ" altLang="ru-RU" sz="700" b="1" dirty="0" smtClean="0"/>
                <a:t>қызметтер</a:t>
              </a:r>
              <a:r>
                <a:rPr lang="ru-RU" altLang="ru-RU" sz="700" b="1" dirty="0" smtClean="0"/>
                <a:t> </a:t>
              </a:r>
              <a:endParaRPr lang="ru-RU" altLang="ru-RU" sz="700" b="1" dirty="0"/>
            </a:p>
          </p:txBody>
        </p:sp>
        <p:sp>
          <p:nvSpPr>
            <p:cNvPr id="62" name="TextBox 34"/>
            <p:cNvSpPr txBox="1">
              <a:spLocks noChangeArrowheads="1"/>
            </p:cNvSpPr>
            <p:nvPr/>
          </p:nvSpPr>
          <p:spPr bwMode="auto">
            <a:xfrm rot="3143706">
              <a:off x="3297265" y="3543409"/>
              <a:ext cx="1562499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spcFirstLastPara="1" wrap="square" lIns="0" tIns="0" rIns="0" bIns="0" numCol="1">
              <a:prstTxWarp prst="textArchDown">
                <a:avLst/>
              </a:prstTxWarp>
              <a:spAutoFit/>
            </a:bodyPr>
            <a:lstStyle>
              <a:defPPr>
                <a:defRPr lang="ru-RU"/>
              </a:defPPr>
              <a:lvl1pPr algn="ctr">
                <a:defRPr sz="1100" b="1"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ru-RU" altLang="ru-RU" sz="700" dirty="0" err="1" smtClean="0"/>
                <a:t>Қауіпсіздік</a:t>
              </a:r>
              <a:r>
                <a:rPr lang="ru-RU" altLang="ru-RU" sz="700" dirty="0" smtClean="0"/>
                <a:t> </a:t>
              </a:r>
              <a:endParaRPr lang="ru-RU" altLang="ru-RU" sz="700" dirty="0"/>
            </a:p>
          </p:txBody>
        </p:sp>
        <p:sp>
          <p:nvSpPr>
            <p:cNvPr id="63" name="TextBox 34"/>
            <p:cNvSpPr txBox="1">
              <a:spLocks noChangeArrowheads="1"/>
            </p:cNvSpPr>
            <p:nvPr/>
          </p:nvSpPr>
          <p:spPr bwMode="auto">
            <a:xfrm rot="5828138">
              <a:off x="4889651" y="3454048"/>
              <a:ext cx="1471863" cy="449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spcFirstLastPara="1" wrap="square" lIns="0" tIns="0" rIns="0" bIns="0" numCol="1">
              <a:prstTxWarp prst="textArchUp">
                <a:avLst>
                  <a:gd name="adj" fmla="val 9494767"/>
                </a:avLst>
              </a:prstTxWarp>
              <a:spAutoFit/>
            </a:bodyPr>
            <a:lstStyle>
              <a:defPPr>
                <a:defRPr lang="ru-RU"/>
              </a:defPPr>
              <a:lvl1pPr algn="ctr">
                <a:defRPr sz="1100" b="1"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kk-KZ" altLang="ru-RU" sz="700" dirty="0" smtClean="0"/>
                <a:t>Оқыту</a:t>
              </a:r>
              <a:endParaRPr lang="ru-RU" altLang="ru-RU" sz="700" dirty="0"/>
            </a:p>
          </p:txBody>
        </p:sp>
        <p:sp>
          <p:nvSpPr>
            <p:cNvPr id="64" name="TextBox 22"/>
            <p:cNvSpPr txBox="1">
              <a:spLocks noChangeArrowheads="1"/>
            </p:cNvSpPr>
            <p:nvPr/>
          </p:nvSpPr>
          <p:spPr bwMode="auto">
            <a:xfrm rot="21426597">
              <a:off x="2965818" y="1857045"/>
              <a:ext cx="2799407" cy="299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spcFirstLastPara="1" wrap="square" lIns="0" tIns="0" rIns="0" bIns="0" numCol="1">
              <a:prstTxWarp prst="textArchUp">
                <a:avLst>
                  <a:gd name="adj" fmla="val 7390063"/>
                </a:avLst>
              </a:prstTxWarp>
              <a:spAutoFit/>
            </a:bodyPr>
            <a:lstStyle>
              <a:defPPr>
                <a:defRPr lang="ru-RU"/>
              </a:defPPr>
              <a:lvl2pPr marL="742950" lvl="1" indent="-285750" algn="ctr" eaLnBrk="0" hangingPunct="0">
                <a:defRPr sz="1200" b="1">
                  <a:latin typeface="Arial" pitchFamily="34" charset="0"/>
                  <a:cs typeface="Arial" pitchFamily="34" charset="0"/>
                </a:defRPr>
              </a:lvl2pPr>
            </a:lstStyle>
            <a:p>
              <a:pPr lvl="1"/>
              <a:r>
                <a:rPr lang="ru-RU" sz="700" dirty="0" smtClean="0"/>
                <a:t>Бұрғылау </a:t>
              </a:r>
              <a:r>
                <a:rPr lang="ru-RU" sz="700" dirty="0" err="1" smtClean="0"/>
                <a:t>қалдықтарын</a:t>
              </a:r>
              <a:r>
                <a:rPr lang="ru-RU" sz="700" dirty="0" smtClean="0"/>
                <a:t> </a:t>
              </a:r>
            </a:p>
            <a:p>
              <a:pPr lvl="1"/>
              <a:r>
                <a:rPr lang="ru-RU" sz="700" dirty="0" err="1" smtClean="0"/>
                <a:t>кәдеге</a:t>
              </a:r>
              <a:r>
                <a:rPr lang="ru-RU" sz="700" dirty="0" smtClean="0"/>
                <a:t> </a:t>
              </a:r>
              <a:r>
                <a:rPr lang="ru-RU" sz="700" dirty="0" err="1" smtClean="0"/>
                <a:t>жарату</a:t>
              </a:r>
              <a:endParaRPr lang="ru-RU" sz="700" dirty="0"/>
            </a:p>
          </p:txBody>
        </p:sp>
        <p:sp>
          <p:nvSpPr>
            <p:cNvPr id="65" name="TextBox 22"/>
            <p:cNvSpPr txBox="1">
              <a:spLocks noChangeArrowheads="1"/>
            </p:cNvSpPr>
            <p:nvPr/>
          </p:nvSpPr>
          <p:spPr bwMode="auto">
            <a:xfrm rot="16779559">
              <a:off x="2039081" y="3047088"/>
              <a:ext cx="20983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spcFirstLastPara="1" wrap="square" lIns="0" tIns="0" rIns="0" bIns="0" numCol="1">
              <a:prstTxWarp prst="textArchUp">
                <a:avLst>
                  <a:gd name="adj" fmla="val 9094295"/>
                </a:avLst>
              </a:prstTxWarp>
              <a:spAutoFit/>
            </a:bodyPr>
            <a:lstStyle>
              <a:defPPr>
                <a:defRPr lang="ru-RU"/>
              </a:defPPr>
              <a:lvl2pPr marL="742950" lvl="1" indent="-285750" algn="ctr" eaLnBrk="0" hangingPunct="0">
                <a:defRPr sz="1200" b="1">
                  <a:latin typeface="Arial" pitchFamily="34" charset="0"/>
                  <a:cs typeface="Arial" pitchFamily="34" charset="0"/>
                </a:defRPr>
              </a:lvl2pPr>
            </a:lstStyle>
            <a:p>
              <a:pPr lvl="1"/>
              <a:r>
                <a:rPr lang="ru-RU" sz="700" dirty="0"/>
                <a:t>Логистика </a:t>
              </a:r>
            </a:p>
          </p:txBody>
        </p:sp>
        <p:sp>
          <p:nvSpPr>
            <p:cNvPr id="66" name="Прямоугольник 65"/>
            <p:cNvSpPr/>
            <p:nvPr/>
          </p:nvSpPr>
          <p:spPr>
            <a:xfrm rot="5078412">
              <a:off x="4669828" y="2759024"/>
              <a:ext cx="2998171" cy="485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spcFirstLastPara="1" wrap="square" lIns="0" tIns="0" rIns="0" bIns="0" numCol="1">
              <a:prstTxWarp prst="textArchUp">
                <a:avLst>
                  <a:gd name="adj" fmla="val 9094295"/>
                </a:avLst>
              </a:prstTxWarp>
              <a:spAutoFit/>
            </a:bodyPr>
            <a:lstStyle/>
            <a:p>
              <a:pPr marL="742950" lvl="1" indent="-285750" algn="ctr" eaLnBrk="0" hangingPunct="0"/>
              <a:r>
                <a:rPr lang="ru-RU" sz="700" b="1" dirty="0" err="1" smtClean="0">
                  <a:latin typeface="Arial" pitchFamily="34" charset="0"/>
                  <a:cs typeface="Arial" pitchFamily="34" charset="0"/>
                </a:rPr>
                <a:t>Инфрақұрылым</a:t>
              </a:r>
              <a:r>
                <a:rPr lang="ru-RU" sz="700" b="1" dirty="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742950" lvl="1" indent="-285750" algn="ctr" eaLnBrk="0" hangingPunct="0"/>
              <a:r>
                <a:rPr lang="ru-RU" sz="700" b="1" dirty="0" err="1" smtClean="0">
                  <a:latin typeface="Arial" pitchFamily="34" charset="0"/>
                  <a:cs typeface="Arial" pitchFamily="34" charset="0"/>
                </a:rPr>
                <a:t>құрылысы</a:t>
              </a:r>
              <a:endParaRPr lang="ru-RU" sz="7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TextBox 22"/>
            <p:cNvSpPr txBox="1">
              <a:spLocks noChangeArrowheads="1"/>
            </p:cNvSpPr>
            <p:nvPr/>
          </p:nvSpPr>
          <p:spPr bwMode="auto">
            <a:xfrm rot="2335105">
              <a:off x="2495657" y="4430468"/>
              <a:ext cx="22051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spcFirstLastPara="1" wrap="square" lIns="0" tIns="0" rIns="0" bIns="0" numCol="1">
              <a:prstTxWarp prst="textArchDown">
                <a:avLst>
                  <a:gd name="adj" fmla="val 20720463"/>
                </a:avLst>
              </a:prstTxWarp>
              <a:spAutoFit/>
            </a:bodyPr>
            <a:lstStyle>
              <a:defPPr>
                <a:defRPr lang="ru-RU"/>
              </a:defPPr>
              <a:lvl2pPr marL="742950" lvl="1" indent="-285750" algn="ctr" eaLnBrk="0" hangingPunct="0">
                <a:defRPr sz="1200" b="1">
                  <a:latin typeface="Arial" pitchFamily="34" charset="0"/>
                  <a:cs typeface="Arial" pitchFamily="34" charset="0"/>
                </a:defRPr>
              </a:lvl2pPr>
            </a:lstStyle>
            <a:p>
              <a:pPr lvl="1"/>
              <a:r>
                <a:rPr lang="ru-RU" sz="700" dirty="0" smtClean="0"/>
                <a:t>Транспорт, </a:t>
              </a:r>
            </a:p>
            <a:p>
              <a:pPr lvl="1"/>
              <a:r>
                <a:rPr lang="ru-RU" sz="700" dirty="0" smtClean="0"/>
                <a:t>аренда спец.техники </a:t>
              </a:r>
              <a:endParaRPr lang="ru-RU" sz="700" dirty="0"/>
            </a:p>
          </p:txBody>
        </p:sp>
        <p:sp>
          <p:nvSpPr>
            <p:cNvPr id="68" name="TextBox 22"/>
            <p:cNvSpPr txBox="1">
              <a:spLocks noChangeArrowheads="1"/>
            </p:cNvSpPr>
            <p:nvPr/>
          </p:nvSpPr>
          <p:spPr bwMode="auto">
            <a:xfrm rot="19493109">
              <a:off x="4432105" y="4597287"/>
              <a:ext cx="22051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spcFirstLastPara="1" wrap="square" lIns="0" tIns="0" rIns="0" bIns="0" numCol="1">
              <a:prstTxWarp prst="textArchDown">
                <a:avLst>
                  <a:gd name="adj" fmla="val 20720463"/>
                </a:avLst>
              </a:prstTxWarp>
              <a:spAutoFit/>
            </a:bodyPr>
            <a:lstStyle>
              <a:defPPr>
                <a:defRPr lang="ru-RU"/>
              </a:defPPr>
              <a:lvl2pPr marL="742950" lvl="1" indent="-285750" algn="ctr" eaLnBrk="0" hangingPunct="0">
                <a:defRPr sz="1200" b="1">
                  <a:latin typeface="Arial" pitchFamily="34" charset="0"/>
                  <a:cs typeface="Arial" pitchFamily="34" charset="0"/>
                </a:defRPr>
              </a:lvl2pPr>
            </a:lstStyle>
            <a:p>
              <a:pPr lvl="1"/>
              <a:r>
                <a:rPr lang="ru-RU" sz="1600" dirty="0" err="1" smtClean="0"/>
                <a:t>Энергиямен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жабдықтау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байланыс</a:t>
              </a:r>
              <a:r>
                <a:rPr lang="ru-RU" sz="1600" dirty="0" smtClean="0"/>
                <a:t>, </a:t>
              </a:r>
            </a:p>
            <a:p>
              <a:pPr lvl="1"/>
              <a:r>
                <a:rPr lang="ru-RU" sz="1600" dirty="0" err="1" smtClean="0"/>
                <a:t>телекоммуникациялар</a:t>
              </a:r>
              <a:r>
                <a:rPr lang="ru-RU" sz="1600" dirty="0" smtClean="0"/>
                <a:t> </a:t>
              </a:r>
              <a:endParaRPr lang="ru-RU" sz="1600" dirty="0"/>
            </a:p>
          </p:txBody>
        </p:sp>
        <p:sp>
          <p:nvSpPr>
            <p:cNvPr id="69" name="TextBox 22"/>
            <p:cNvSpPr txBox="1">
              <a:spLocks noChangeArrowheads="1"/>
            </p:cNvSpPr>
            <p:nvPr/>
          </p:nvSpPr>
          <p:spPr bwMode="auto">
            <a:xfrm rot="17327244">
              <a:off x="1433111" y="2073775"/>
              <a:ext cx="2799408" cy="1352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spcFirstLastPara="1" wrap="square" lIns="0" tIns="0" rIns="0" bIns="0" numCol="1">
              <a:prstTxWarp prst="textArchUp">
                <a:avLst>
                  <a:gd name="adj" fmla="val 6799795"/>
                </a:avLst>
              </a:prstTxWarp>
              <a:spAutoFit/>
            </a:bodyPr>
            <a:lstStyle>
              <a:defPPr>
                <a:defRPr lang="ru-RU"/>
              </a:defPPr>
              <a:lvl2pPr marL="742950" lvl="1" indent="-285750" algn="ctr" eaLnBrk="0" hangingPunct="0">
                <a:defRPr sz="1200" b="1">
                  <a:latin typeface="Arial" pitchFamily="34" charset="0"/>
                  <a:cs typeface="Arial" pitchFamily="34" charset="0"/>
                </a:defRPr>
              </a:lvl2pPr>
            </a:lstStyle>
            <a:p>
              <a:pPr lvl="1"/>
              <a:r>
                <a:rPr lang="ru-RU" sz="700" dirty="0" smtClean="0"/>
                <a:t>Бұрғылау </a:t>
              </a:r>
              <a:endParaRPr lang="ru-RU" sz="700" dirty="0"/>
            </a:p>
          </p:txBody>
        </p:sp>
        <p:sp>
          <p:nvSpPr>
            <p:cNvPr id="70" name="TextBox 22"/>
            <p:cNvSpPr txBox="1">
              <a:spLocks noChangeArrowheads="1"/>
            </p:cNvSpPr>
            <p:nvPr/>
          </p:nvSpPr>
          <p:spPr bwMode="auto">
            <a:xfrm rot="4433206">
              <a:off x="5697195" y="2401822"/>
              <a:ext cx="2578137" cy="394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spcFirstLastPara="1" wrap="square" lIns="0" tIns="0" rIns="0" bIns="0" numCol="1">
              <a:prstTxWarp prst="textArchUp">
                <a:avLst/>
              </a:prstTxWarp>
              <a:spAutoFit/>
            </a:bodyPr>
            <a:lstStyle>
              <a:defPPr>
                <a:defRPr lang="ru-RU"/>
              </a:defPPr>
              <a:lvl2pPr marL="742950" lvl="1" indent="-285750" algn="ctr" eaLnBrk="0" hangingPunct="0">
                <a:defRPr sz="1200" b="1">
                  <a:latin typeface="Arial" pitchFamily="34" charset="0"/>
                  <a:cs typeface="Arial" pitchFamily="34" charset="0"/>
                </a:defRPr>
              </a:lvl2pPr>
            </a:lstStyle>
            <a:p>
              <a:pPr lvl="1"/>
              <a:r>
                <a:rPr lang="ru-RU" sz="700" dirty="0" err="1" smtClean="0"/>
                <a:t>Ақпараттық</a:t>
              </a:r>
              <a:r>
                <a:rPr lang="ru-RU" sz="700" dirty="0" smtClean="0"/>
                <a:t> </a:t>
              </a:r>
            </a:p>
            <a:p>
              <a:pPr lvl="1"/>
              <a:r>
                <a:rPr lang="ru-RU" sz="700" dirty="0" err="1" smtClean="0"/>
                <a:t>технологиялар</a:t>
              </a:r>
              <a:r>
                <a:rPr lang="ru-RU" sz="700" dirty="0" smtClean="0"/>
                <a:t> </a:t>
              </a:r>
              <a:endParaRPr lang="ru-RU" sz="700" dirty="0"/>
            </a:p>
          </p:txBody>
        </p:sp>
        <p:sp>
          <p:nvSpPr>
            <p:cNvPr id="71" name="TextBox 70"/>
            <p:cNvSpPr txBox="1">
              <a:spLocks noChangeArrowheads="1"/>
            </p:cNvSpPr>
            <p:nvPr/>
          </p:nvSpPr>
          <p:spPr bwMode="auto">
            <a:xfrm rot="20525758">
              <a:off x="4690038" y="5455550"/>
              <a:ext cx="1762483" cy="380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spcFirstLastPara="1" wrap="square" lIns="0" tIns="0" rIns="0" bIns="0" numCol="1">
              <a:prstTxWarp prst="textArchDown">
                <a:avLst/>
              </a:prstTxWarp>
              <a:spAutoFit/>
            </a:bodyPr>
            <a:lstStyle>
              <a:defPPr>
                <a:defRPr lang="ru-RU"/>
              </a:defPPr>
              <a:lvl2pPr marL="742950" lvl="1" indent="-285750" algn="ctr" eaLnBrk="0" hangingPunct="0">
                <a:defRPr sz="1200" b="1">
                  <a:latin typeface="Arial" pitchFamily="34" charset="0"/>
                  <a:cs typeface="Arial" pitchFamily="34" charset="0"/>
                </a:defRPr>
              </a:lvl2pPr>
            </a:lstStyle>
            <a:p>
              <a:pPr lvl="1"/>
              <a:r>
                <a:rPr lang="ru-RU" sz="700" dirty="0" smtClean="0"/>
                <a:t>Каротаж</a:t>
              </a:r>
            </a:p>
            <a:p>
              <a:pPr lvl="1"/>
              <a:r>
                <a:rPr lang="ru-RU" sz="700" dirty="0" err="1" smtClean="0"/>
                <a:t>Цементаж</a:t>
              </a:r>
              <a:endParaRPr lang="ru-RU" sz="700" dirty="0"/>
            </a:p>
          </p:txBody>
        </p:sp>
        <p:sp>
          <p:nvSpPr>
            <p:cNvPr id="72" name="TextBox 22"/>
            <p:cNvSpPr txBox="1">
              <a:spLocks noChangeArrowheads="1"/>
            </p:cNvSpPr>
            <p:nvPr/>
          </p:nvSpPr>
          <p:spPr bwMode="auto">
            <a:xfrm rot="1772656">
              <a:off x="2578436" y="5358496"/>
              <a:ext cx="1882236" cy="278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spcFirstLastPara="1" wrap="square" lIns="0" tIns="0" rIns="0" bIns="0" numCol="1">
              <a:prstTxWarp prst="textArchDown">
                <a:avLst>
                  <a:gd name="adj" fmla="val 18252236"/>
                </a:avLst>
              </a:prstTxWarp>
              <a:spAutoFit/>
            </a:bodyPr>
            <a:lstStyle>
              <a:defPPr>
                <a:defRPr lang="ru-RU"/>
              </a:defPPr>
              <a:lvl2pPr marL="742950" lvl="1" indent="-285750" algn="ctr" eaLnBrk="0" hangingPunct="0">
                <a:defRPr sz="1200" b="1">
                  <a:latin typeface="Arial" pitchFamily="34" charset="0"/>
                  <a:cs typeface="Arial" pitchFamily="34" charset="0"/>
                </a:defRPr>
              </a:lvl2pPr>
            </a:lstStyle>
            <a:p>
              <a:pPr lvl="1"/>
              <a:r>
                <a:rPr lang="kk-KZ" sz="700" dirty="0" smtClean="0"/>
                <a:t>Зерттеу</a:t>
              </a:r>
            </a:p>
            <a:p>
              <a:pPr lvl="1"/>
              <a:r>
                <a:rPr lang="ru-RU" sz="700" dirty="0" err="1" smtClean="0"/>
                <a:t>Инжинирингі</a:t>
              </a:r>
              <a:r>
                <a:rPr lang="ru-RU" sz="700" dirty="0" smtClean="0"/>
                <a:t> </a:t>
              </a:r>
            </a:p>
            <a:p>
              <a:pPr lvl="1"/>
              <a:r>
                <a:rPr lang="ru-RU" sz="700" dirty="0" smtClean="0"/>
                <a:t>        </a:t>
              </a:r>
              <a:endParaRPr lang="ru-RU" sz="700" dirty="0"/>
            </a:p>
          </p:txBody>
        </p:sp>
        <p:sp>
          <p:nvSpPr>
            <p:cNvPr id="73" name="TextBox 22"/>
            <p:cNvSpPr txBox="1">
              <a:spLocks noChangeArrowheads="1"/>
            </p:cNvSpPr>
            <p:nvPr/>
          </p:nvSpPr>
          <p:spPr bwMode="auto">
            <a:xfrm rot="4341911">
              <a:off x="1097410" y="3404102"/>
              <a:ext cx="3372430" cy="1169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spcFirstLastPara="1" wrap="square" lIns="0" tIns="0" rIns="0" bIns="0" numCol="1">
              <a:prstTxWarp prst="textArchDown">
                <a:avLst>
                  <a:gd name="adj" fmla="val 18252236"/>
                </a:avLst>
              </a:prstTxWarp>
              <a:spAutoFit/>
            </a:bodyPr>
            <a:lstStyle>
              <a:defPPr>
                <a:defRPr lang="ru-RU"/>
              </a:defPPr>
              <a:lvl2pPr marL="742950" lvl="1" indent="-285750" algn="ctr" eaLnBrk="0" hangingPunct="0">
                <a:defRPr sz="1200" b="1">
                  <a:latin typeface="Arial" pitchFamily="34" charset="0"/>
                  <a:cs typeface="Arial" pitchFamily="34" charset="0"/>
                </a:defRPr>
              </a:lvl2pPr>
            </a:lstStyle>
            <a:p>
              <a:pPr lvl="1"/>
              <a:r>
                <a:rPr lang="ru-RU" sz="700" dirty="0" err="1" smtClean="0"/>
                <a:t>Іске-қосу-баптау</a:t>
              </a:r>
              <a:r>
                <a:rPr lang="ru-RU" sz="700" dirty="0" smtClean="0"/>
                <a:t>, </a:t>
              </a:r>
            </a:p>
            <a:p>
              <a:pPr lvl="1"/>
              <a:r>
                <a:rPr lang="ru-RU" sz="700" dirty="0" err="1"/>
                <a:t>қ</a:t>
              </a:r>
              <a:r>
                <a:rPr lang="ru-RU" sz="700" dirty="0" err="1" smtClean="0"/>
                <a:t>ондырғы</a:t>
              </a:r>
              <a:r>
                <a:rPr lang="ru-RU" sz="700" dirty="0" smtClean="0"/>
                <a:t> </a:t>
              </a:r>
              <a:r>
                <a:rPr lang="ru-RU" sz="700" dirty="0" err="1" smtClean="0"/>
                <a:t>сервисі</a:t>
              </a:r>
              <a:r>
                <a:rPr lang="ru-RU" sz="700" dirty="0" smtClean="0"/>
                <a:t> </a:t>
              </a:r>
              <a:endParaRPr lang="ru-RU" sz="700" dirty="0"/>
            </a:p>
          </p:txBody>
        </p:sp>
        <p:sp>
          <p:nvSpPr>
            <p:cNvPr id="74" name="Стрелка вправо 73"/>
            <p:cNvSpPr/>
            <p:nvPr/>
          </p:nvSpPr>
          <p:spPr>
            <a:xfrm rot="19466529">
              <a:off x="5103189" y="2014220"/>
              <a:ext cx="2426198" cy="848718"/>
            </a:xfrm>
            <a:prstGeom prst="rightArrow">
              <a:avLst>
                <a:gd name="adj1" fmla="val 50000"/>
                <a:gd name="adj2" fmla="val 34916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800" b="1" dirty="0" smtClean="0">
                  <a:solidFill>
                    <a:srgbClr val="0000FF"/>
                  </a:solidFill>
                </a:rPr>
                <a:t>Қызметтер күрделілігінің деңгейі</a:t>
              </a:r>
              <a:endParaRPr lang="ru-RU" sz="800" b="1" dirty="0" smtClean="0">
                <a:solidFill>
                  <a:srgbClr val="0000FF"/>
                </a:solidFill>
              </a:endParaRPr>
            </a:p>
            <a:p>
              <a:pPr algn="ctr"/>
              <a:r>
                <a:rPr lang="en-US" sz="800" b="1" dirty="0" smtClean="0">
                  <a:solidFill>
                    <a:srgbClr val="0000FF"/>
                  </a:solidFill>
                </a:rPr>
                <a:t>        I                 II              III</a:t>
              </a:r>
              <a:r>
                <a:rPr lang="ru-RU" sz="800" b="1" dirty="0" smtClean="0">
                  <a:solidFill>
                    <a:srgbClr val="0000FF"/>
                  </a:solidFill>
                </a:rPr>
                <a:t>   </a:t>
              </a:r>
              <a:endParaRPr lang="ru-RU" sz="800" b="1" dirty="0">
                <a:solidFill>
                  <a:srgbClr val="0000FF"/>
                </a:solidFill>
              </a:endParaRPr>
            </a:p>
          </p:txBody>
        </p:sp>
        <p:sp>
          <p:nvSpPr>
            <p:cNvPr id="75" name="TextBox 74"/>
            <p:cNvSpPr txBox="1">
              <a:spLocks noChangeArrowheads="1"/>
            </p:cNvSpPr>
            <p:nvPr/>
          </p:nvSpPr>
          <p:spPr bwMode="auto">
            <a:xfrm rot="19844288">
              <a:off x="2364932" y="1259466"/>
              <a:ext cx="2217940" cy="902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spcFirstLastPara="1" wrap="square" lIns="0" tIns="0" rIns="0" bIns="0" numCol="1">
              <a:prstTxWarp prst="textArchUp">
                <a:avLst>
                  <a:gd name="adj" fmla="val 6272777"/>
                </a:avLst>
              </a:prstTxWarp>
              <a:spAutoFit/>
            </a:bodyPr>
            <a:lstStyle>
              <a:defPPr>
                <a:defRPr lang="ru-RU"/>
              </a:defPPr>
              <a:lvl2pPr marL="742950" lvl="1" indent="-285750" algn="ctr" eaLnBrk="0" hangingPunct="0">
                <a:defRPr sz="1200" b="1">
                  <a:latin typeface="Arial" pitchFamily="34" charset="0"/>
                  <a:cs typeface="Arial" pitchFamily="34" charset="0"/>
                </a:defRPr>
              </a:lvl2pPr>
            </a:lstStyle>
            <a:p>
              <a:pPr lvl="1"/>
              <a:r>
                <a:rPr lang="ru-RU" sz="700" dirty="0" smtClean="0"/>
                <a:t>    Геология</a:t>
              </a:r>
            </a:p>
            <a:p>
              <a:pPr lvl="1"/>
              <a:r>
                <a:rPr lang="ru-RU" sz="700" dirty="0" smtClean="0"/>
                <a:t>  Геофизика </a:t>
              </a:r>
              <a:endParaRPr lang="ru-RU" sz="700" dirty="0"/>
            </a:p>
          </p:txBody>
        </p:sp>
        <p:pic>
          <p:nvPicPr>
            <p:cNvPr id="76" name="Picture 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923933" y="3277917"/>
              <a:ext cx="1516241" cy="36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TextBox 76"/>
            <p:cNvSpPr txBox="1">
              <a:spLocks noChangeArrowheads="1"/>
            </p:cNvSpPr>
            <p:nvPr/>
          </p:nvSpPr>
          <p:spPr bwMode="auto">
            <a:xfrm rot="1218154">
              <a:off x="3954625" y="1039989"/>
              <a:ext cx="2886212" cy="55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spcFirstLastPara="1" wrap="square" lIns="0" tIns="0" rIns="0" bIns="0" numCol="1">
              <a:prstTxWarp prst="textArchUp">
                <a:avLst/>
              </a:prstTxWarp>
              <a:spAutoFit/>
            </a:bodyPr>
            <a:lstStyle>
              <a:defPPr>
                <a:defRPr lang="ru-RU"/>
              </a:defPPr>
              <a:lvl2pPr marL="742950" lvl="1" indent="-285750" algn="ctr" eaLnBrk="0" hangingPunct="0">
                <a:defRPr sz="1200" b="1">
                  <a:latin typeface="Arial" pitchFamily="34" charset="0"/>
                  <a:cs typeface="Arial" pitchFamily="34" charset="0"/>
                </a:defRPr>
              </a:lvl2pPr>
            </a:lstStyle>
            <a:p>
              <a:pPr lvl="1"/>
              <a:r>
                <a:rPr lang="ru-RU" sz="700" dirty="0" smtClean="0"/>
                <a:t> Бұрғылау </a:t>
              </a:r>
            </a:p>
            <a:p>
              <a:pPr lvl="1"/>
              <a:r>
                <a:rPr lang="ru-RU" sz="700" dirty="0" err="1" smtClean="0"/>
                <a:t>ерітінділері</a:t>
              </a:r>
              <a:endParaRPr lang="ru-RU" sz="700" dirty="0"/>
            </a:p>
          </p:txBody>
        </p:sp>
        <p:sp>
          <p:nvSpPr>
            <p:cNvPr id="78" name="TextBox 77"/>
            <p:cNvSpPr txBox="1">
              <a:spLocks noChangeArrowheads="1"/>
            </p:cNvSpPr>
            <p:nvPr/>
          </p:nvSpPr>
          <p:spPr bwMode="auto">
            <a:xfrm rot="17823310">
              <a:off x="5923968" y="4456038"/>
              <a:ext cx="1726214" cy="501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spcFirstLastPara="1" wrap="square" lIns="0" tIns="0" rIns="0" bIns="0" numCol="1">
              <a:prstTxWarp prst="textArchDown">
                <a:avLst>
                  <a:gd name="adj" fmla="val 499746"/>
                </a:avLst>
              </a:prstTxWarp>
              <a:spAutoFit/>
            </a:bodyPr>
            <a:lstStyle>
              <a:defPPr>
                <a:defRPr lang="ru-RU"/>
              </a:defPPr>
              <a:lvl2pPr marL="742950" lvl="1" indent="-285750" algn="ctr" eaLnBrk="0" hangingPunct="0">
                <a:defRPr sz="1200" b="1">
                  <a:latin typeface="Arial" pitchFamily="34" charset="0"/>
                  <a:cs typeface="Arial" pitchFamily="34" charset="0"/>
                </a:defRPr>
              </a:lvl2pPr>
            </a:lstStyle>
            <a:p>
              <a:pPr lvl="1"/>
              <a:r>
                <a:rPr lang="ru-RU" sz="800" dirty="0" err="1" smtClean="0"/>
                <a:t>Технологиялық</a:t>
              </a:r>
              <a:r>
                <a:rPr lang="ru-RU" sz="800" dirty="0" smtClean="0"/>
                <a:t> </a:t>
              </a:r>
            </a:p>
            <a:p>
              <a:pPr lvl="1"/>
              <a:r>
                <a:rPr lang="kk-KZ" sz="800" dirty="0" smtClean="0"/>
                <a:t>қондырғы</a:t>
              </a:r>
              <a:endParaRPr lang="ru-RU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1017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447c61d1bb904fd28e3a3d20fb877a9-300x200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8860" y="0"/>
            <a:ext cx="2143140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8" name="Рисунок 7" descr="_286_500_90_16883014391396964526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0"/>
            <a:ext cx="2357454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9" name="Рисунок 8" descr="1446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9454" y="0"/>
            <a:ext cx="2214546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428860" cy="7857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4624"/>
            <a:ext cx="9144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 smtClean="0">
                <a:solidFill>
                  <a:schemeClr val="bg1"/>
                </a:solidFill>
              </a:rPr>
              <a:t>Қазақстанның мұнай-газ кешені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>
                <a:solidFill>
                  <a:schemeClr val="bg1"/>
                </a:solidFill>
              </a:rPr>
              <a:t>е</a:t>
            </a:r>
            <a:r>
              <a:rPr lang="kk-KZ" sz="2000" b="1" dirty="0" smtClean="0">
                <a:solidFill>
                  <a:schemeClr val="bg1"/>
                </a:solidFill>
              </a:rPr>
              <a:t>лдің негізгі макропараметрлерінде</a:t>
            </a:r>
            <a:endParaRPr lang="ru-RU" sz="2000" b="1" i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39C317A-8CBB-4D12-B2A6-9C3BCA1D9CAE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graphicFrame>
        <p:nvGraphicFramePr>
          <p:cNvPr id="12" name="Диаграмм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122558"/>
              </p:ext>
            </p:extLst>
          </p:nvPr>
        </p:nvGraphicFramePr>
        <p:xfrm>
          <a:off x="-83436" y="1001266"/>
          <a:ext cx="4655436" cy="2643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653513"/>
              </p:ext>
            </p:extLst>
          </p:nvPr>
        </p:nvGraphicFramePr>
        <p:xfrm>
          <a:off x="4572000" y="929811"/>
          <a:ext cx="4572000" cy="2715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Диаграмм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05208"/>
              </p:ext>
            </p:extLst>
          </p:nvPr>
        </p:nvGraphicFramePr>
        <p:xfrm>
          <a:off x="611560" y="3627267"/>
          <a:ext cx="3960440" cy="2970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6" name="Диаграмм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813945"/>
              </p:ext>
            </p:extLst>
          </p:nvPr>
        </p:nvGraphicFramePr>
        <p:xfrm>
          <a:off x="4572000" y="3627267"/>
          <a:ext cx="4392488" cy="2970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9212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447c61d1bb904fd28e3a3d20fb877a9-300x200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8860" y="0"/>
            <a:ext cx="2143140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8" name="Рисунок 7" descr="_286_500_90_16883014391396964526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0"/>
            <a:ext cx="2357454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9" name="Рисунок 8" descr="1446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9454" y="0"/>
            <a:ext cx="2214546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428860" cy="7857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71370"/>
            <a:ext cx="91440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2013 жылғы саланың негізгі көрсеткіштері</a:t>
            </a:r>
            <a:endParaRPr lang="ru-RU" sz="2000" b="1" i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9680805"/>
              </p:ext>
            </p:extLst>
          </p:nvPr>
        </p:nvGraphicFramePr>
        <p:xfrm>
          <a:off x="0" y="890890"/>
          <a:ext cx="4572000" cy="2970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8896133"/>
              </p:ext>
            </p:extLst>
          </p:nvPr>
        </p:nvGraphicFramePr>
        <p:xfrm>
          <a:off x="4572000" y="873638"/>
          <a:ext cx="4572000" cy="2987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6805265"/>
              </p:ext>
            </p:extLst>
          </p:nvPr>
        </p:nvGraphicFramePr>
        <p:xfrm>
          <a:off x="7623" y="3861048"/>
          <a:ext cx="4572000" cy="299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39C317A-8CBB-4D12-B2A6-9C3BCA1D9CAE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1172840"/>
              </p:ext>
            </p:extLst>
          </p:nvPr>
        </p:nvGraphicFramePr>
        <p:xfrm>
          <a:off x="4567098" y="4005064"/>
          <a:ext cx="4572000" cy="28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5946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9" descr="ExxonMobi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10001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18" descr="KM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00125"/>
            <a:ext cx="12144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Диаграмм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424660"/>
              </p:ext>
            </p:extLst>
          </p:nvPr>
        </p:nvGraphicFramePr>
        <p:xfrm>
          <a:off x="142844" y="1000108"/>
          <a:ext cx="3061004" cy="2667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Рисунок 5" descr="7447c61d1bb904fd28e3a3d20fb877a9-300x200.jp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8860" y="0"/>
            <a:ext cx="2143140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8" name="Рисунок 7" descr="_286_500_90_16883014391396964526.jpg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0"/>
            <a:ext cx="2357454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9" name="Рисунок 8" descr="1446.jp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9454" y="0"/>
            <a:ext cx="2214546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428860" cy="7857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71370"/>
            <a:ext cx="91440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Теңізшевройл</a:t>
            </a:r>
            <a:r>
              <a:rPr lang="ru-RU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 </a:t>
            </a:r>
            <a:r>
              <a:rPr lang="ru-RU" sz="20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жобасы</a:t>
            </a:r>
            <a:endParaRPr lang="ru-RU" sz="2000" b="1" i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31" name="Rectangle 6"/>
          <p:cNvSpPr>
            <a:spLocks noChangeArrowheads="1"/>
          </p:cNvSpPr>
          <p:nvPr/>
        </p:nvSpPr>
        <p:spPr bwMode="auto">
          <a:xfrm>
            <a:off x="3571875" y="857249"/>
            <a:ext cx="5429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7200" algn="ctr">
              <a:spcBef>
                <a:spcPts val="600"/>
              </a:spcBef>
              <a:spcAft>
                <a:spcPts val="600"/>
              </a:spcAft>
            </a:pPr>
            <a:r>
              <a:rPr lang="kk-KZ" sz="1200" b="1" dirty="0" smtClean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Негізгі каржы-экономикалық көресеткіштер</a:t>
            </a:r>
            <a:endParaRPr lang="ru-RU" sz="1200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5132" name="Рисунок 21" descr="lucarco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95362"/>
            <a:ext cx="714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Рисунок 20" descr="Chevron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803" y="2636912"/>
            <a:ext cx="64293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546347"/>
              </p:ext>
            </p:extLst>
          </p:nvPr>
        </p:nvGraphicFramePr>
        <p:xfrm>
          <a:off x="3679032" y="1155130"/>
          <a:ext cx="5214936" cy="2244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7497"/>
                <a:gridCol w="959069"/>
                <a:gridCol w="839185"/>
                <a:gridCol w="839185"/>
              </a:tblGrid>
              <a:tr h="594269">
                <a:tc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100" dirty="0" smtClean="0">
                          <a:latin typeface="Arial" pitchFamily="34" charset="0"/>
                          <a:cs typeface="Arial" pitchFamily="34" charset="0"/>
                        </a:rPr>
                        <a:t>Барлығы</a:t>
                      </a:r>
                      <a:endParaRPr lang="ru-RU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1993-2013 </a:t>
                      </a:r>
                      <a:r>
                        <a:rPr lang="ru-RU" sz="1100" dirty="0" err="1" smtClean="0">
                          <a:latin typeface="Arial" pitchFamily="34" charset="0"/>
                          <a:cs typeface="Arial" pitchFamily="34" charset="0"/>
                        </a:rPr>
                        <a:t>жж</a:t>
                      </a: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2013 </a:t>
                      </a:r>
                      <a:r>
                        <a:rPr lang="ru-RU" sz="1100" dirty="0" err="1" smtClean="0">
                          <a:latin typeface="Arial" pitchFamily="34" charset="0"/>
                          <a:cs typeface="Arial" pitchFamily="34" charset="0"/>
                        </a:rPr>
                        <a:t>жылы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err="1" smtClean="0">
                          <a:latin typeface="Arial" pitchFamily="34" charset="0"/>
                          <a:cs typeface="Arial" pitchFamily="34" charset="0"/>
                        </a:rPr>
                        <a:t>Болжам</a:t>
                      </a:r>
                      <a:endParaRPr lang="ru-RU" sz="1100" i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100" i="1" dirty="0" smtClean="0">
                          <a:latin typeface="Arial" pitchFamily="34" charset="0"/>
                          <a:cs typeface="Arial" pitchFamily="34" charset="0"/>
                        </a:rPr>
                        <a:t>2014 </a:t>
                      </a:r>
                      <a:r>
                        <a:rPr lang="ru-RU" sz="1100" i="1" dirty="0" err="1" smtClean="0">
                          <a:latin typeface="Arial" pitchFamily="34" charset="0"/>
                          <a:cs typeface="Arial" pitchFamily="34" charset="0"/>
                        </a:rPr>
                        <a:t>жылы</a:t>
                      </a:r>
                      <a:r>
                        <a:rPr lang="ru-RU" sz="1100" i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i="1" dirty="0" smtClean="0">
                          <a:latin typeface="Arial" pitchFamily="34" charset="0"/>
                          <a:cs typeface="Arial" pitchFamily="34" charset="0"/>
                        </a:rPr>
                        <a:t>(94</a:t>
                      </a:r>
                      <a:r>
                        <a:rPr lang="en-US" sz="1000" i="1" dirty="0" smtClean="0">
                          <a:latin typeface="Arial" pitchFamily="34" charset="0"/>
                          <a:cs typeface="Arial" pitchFamily="34" charset="0"/>
                        </a:rPr>
                        <a:t>$/</a:t>
                      </a:r>
                      <a:r>
                        <a:rPr lang="ru-RU" sz="1000" i="1" dirty="0" smtClean="0">
                          <a:latin typeface="Arial" pitchFamily="34" charset="0"/>
                          <a:cs typeface="Arial" pitchFamily="34" charset="0"/>
                        </a:rPr>
                        <a:t>бар)</a:t>
                      </a:r>
                      <a:endParaRPr lang="ru-RU" sz="10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5713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Мұнай өндіру, </a:t>
                      </a:r>
                      <a:r>
                        <a:rPr lang="ru-RU" sz="11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млн. тонна</a:t>
                      </a:r>
                      <a:endParaRPr lang="ru-RU" sz="11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282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27,1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26,2</a:t>
                      </a:r>
                      <a:endParaRPr lang="ru-RU" sz="11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/>
                </a:tc>
              </a:tr>
              <a:tr h="35713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Капиталдық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салымдар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1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млрд </a:t>
                      </a:r>
                      <a:r>
                        <a:rPr lang="en-US" sz="11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ru-RU" sz="11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1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18,5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4,8</a:t>
                      </a:r>
                      <a:endParaRPr lang="ru-RU" sz="11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665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ҚР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бюджетіне салықтар және төлемдер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1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млрд.</a:t>
                      </a:r>
                      <a:r>
                        <a:rPr lang="en-US" sz="11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$</a:t>
                      </a:r>
                      <a:endParaRPr lang="ru-RU" sz="11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61,9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11,3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8,9</a:t>
                      </a:r>
                      <a:endParaRPr lang="ru-RU" sz="11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/>
                </a:tc>
              </a:tr>
              <a:tr h="35713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ҚМГ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дивиденттері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1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$ </a:t>
                      </a:r>
                      <a:r>
                        <a:rPr lang="ru-RU" sz="11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млрд.</a:t>
                      </a:r>
                      <a:endParaRPr lang="ru-RU" sz="11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>
                    <a:solidFill>
                      <a:schemeClr val="bg1">
                        <a:lumMod val="9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8,6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>
                    <a:solidFill>
                      <a:schemeClr val="bg1">
                        <a:lumMod val="9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1,4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>
                    <a:solidFill>
                      <a:schemeClr val="bg1">
                        <a:lumMod val="9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0,8</a:t>
                      </a:r>
                      <a:endParaRPr lang="ru-RU" sz="11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>
                    <a:solidFill>
                      <a:schemeClr val="bg1">
                        <a:lumMod val="95000"/>
                        <a:alpha val="50196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Диаграмм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26525"/>
              </p:ext>
            </p:extLst>
          </p:nvPr>
        </p:nvGraphicFramePr>
        <p:xfrm>
          <a:off x="35496" y="3356992"/>
          <a:ext cx="9073008" cy="345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39C317A-8CBB-4D12-B2A6-9C3BCA1D9CAE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076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8" descr="KM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714375"/>
            <a:ext cx="1214437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7447c61d1bb904fd28e3a3d20fb877a9-300x200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8860" y="0"/>
            <a:ext cx="2143140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8" name="Рисунок 7" descr="_286_500_90_16883014391396964526.jp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0"/>
            <a:ext cx="2357454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9" name="Рисунок 8" descr="1446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9454" y="0"/>
            <a:ext cx="2214546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428860" cy="7857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71370"/>
            <a:ext cx="91440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Карашығанақ</a:t>
            </a:r>
            <a:r>
              <a:rPr lang="ru-RU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 </a:t>
            </a:r>
            <a:r>
              <a:rPr lang="ru-RU" sz="20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жобасы</a:t>
            </a:r>
            <a:endParaRPr lang="ru-RU" sz="2000" b="1" i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Rectangle 6"/>
          <p:cNvSpPr>
            <a:spLocks noChangeArrowheads="1"/>
          </p:cNvSpPr>
          <p:nvPr/>
        </p:nvSpPr>
        <p:spPr bwMode="auto">
          <a:xfrm>
            <a:off x="3603296" y="862012"/>
            <a:ext cx="5429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7200" algn="ctr">
              <a:spcBef>
                <a:spcPts val="600"/>
              </a:spcBef>
              <a:spcAft>
                <a:spcPts val="600"/>
              </a:spcAft>
            </a:pPr>
            <a:r>
              <a:rPr lang="kk-KZ" sz="1200" b="1" dirty="0" smtClean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Негізгі каржы-экономикалық көрсеткіштер</a:t>
            </a:r>
            <a:endParaRPr lang="ru-RU" sz="1200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6154" name="Рисунок 20" descr="Chevro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5715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850443"/>
              </p:ext>
            </p:extLst>
          </p:nvPr>
        </p:nvGraphicFramePr>
        <p:xfrm>
          <a:off x="3603296" y="1107281"/>
          <a:ext cx="5214936" cy="2519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7497"/>
                <a:gridCol w="959069"/>
                <a:gridCol w="839185"/>
                <a:gridCol w="839185"/>
              </a:tblGrid>
              <a:tr h="594283">
                <a:tc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100" dirty="0" smtClean="0">
                          <a:latin typeface="Arial" pitchFamily="34" charset="0"/>
                          <a:cs typeface="Arial" pitchFamily="34" charset="0"/>
                        </a:rPr>
                        <a:t>Барлығы</a:t>
                      </a:r>
                      <a:endParaRPr lang="ru-RU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1998-2013 </a:t>
                      </a:r>
                      <a:r>
                        <a:rPr lang="ru-RU" sz="1100" dirty="0" err="1" smtClean="0">
                          <a:latin typeface="Arial" pitchFamily="34" charset="0"/>
                          <a:cs typeface="Arial" pitchFamily="34" charset="0"/>
                        </a:rPr>
                        <a:t>жж</a:t>
                      </a: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2013 жыл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err="1" smtClean="0">
                          <a:latin typeface="Arial" pitchFamily="34" charset="0"/>
                          <a:cs typeface="Arial" pitchFamily="34" charset="0"/>
                        </a:rPr>
                        <a:t>Болжам</a:t>
                      </a:r>
                      <a:endParaRPr lang="ru-RU" sz="1100" i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100" i="1" dirty="0" smtClean="0">
                          <a:latin typeface="Arial" pitchFamily="34" charset="0"/>
                          <a:cs typeface="Arial" pitchFamily="34" charset="0"/>
                        </a:rPr>
                        <a:t>2014 жыл</a:t>
                      </a:r>
                      <a:endParaRPr lang="ru-RU" sz="11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57141">
                <a:tc>
                  <a:txBody>
                    <a:bodyPr/>
                    <a:lstStyle/>
                    <a:p>
                      <a:endParaRPr lang="ru-RU" sz="11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СК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өндіру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1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млн. тонна</a:t>
                      </a:r>
                      <a:endParaRPr lang="ru-RU" sz="11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136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11,7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11,6</a:t>
                      </a:r>
                      <a:endParaRPr lang="ru-RU" sz="11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/>
                </a:tc>
              </a:tr>
              <a:tr h="35714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Газ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өндіру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, млрд. текше метр </a:t>
                      </a:r>
                      <a:endParaRPr lang="ru-RU" sz="1100" i="1" baseline="300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168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17,5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17,4</a:t>
                      </a:r>
                      <a:endParaRPr lang="ru-RU" sz="11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71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Күрделі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қаржы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жұмсамылы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1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млрд.</a:t>
                      </a:r>
                      <a:r>
                        <a:rPr lang="en-US" sz="11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$</a:t>
                      </a:r>
                      <a:endParaRPr lang="ru-RU" sz="11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10,9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0,44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0,57</a:t>
                      </a:r>
                      <a:endParaRPr lang="ru-RU" sz="11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/>
                </a:tc>
              </a:tr>
              <a:tr h="42666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ҚР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бюджетіне салықтар мен төлемдер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1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млрд.</a:t>
                      </a:r>
                      <a:r>
                        <a:rPr lang="en-US" sz="11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$</a:t>
                      </a:r>
                      <a:endParaRPr lang="ru-RU" sz="11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11,5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1,4</a:t>
                      </a:r>
                      <a:endParaRPr lang="ru-RU" sz="11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714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ҚР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пайдалы шикізат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1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млрд.</a:t>
                      </a:r>
                      <a:r>
                        <a:rPr lang="en-US" sz="11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$</a:t>
                      </a:r>
                      <a:endParaRPr lang="ru-RU" sz="11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6,6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1,7</a:t>
                      </a:r>
                      <a:endParaRPr lang="ru-RU" sz="11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/>
                </a:tc>
              </a:tr>
            </a:tbl>
          </a:graphicData>
        </a:graphic>
      </p:graphicFrame>
      <p:pic>
        <p:nvPicPr>
          <p:cNvPr id="6194" name="Рисунок 21" descr="BG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000125"/>
            <a:ext cx="8572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5" name="Рисунок 22" descr="Лукойл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6" y="1507586"/>
            <a:ext cx="71278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6" name="Рисунок 23" descr="Eni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2750343"/>
            <a:ext cx="50165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Диаграмм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324459"/>
              </p:ext>
            </p:extLst>
          </p:nvPr>
        </p:nvGraphicFramePr>
        <p:xfrm>
          <a:off x="-83436" y="3645024"/>
          <a:ext cx="922743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39C317A-8CBB-4D12-B2A6-9C3BCA1D9CA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21" name="Диаграмм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618639"/>
              </p:ext>
            </p:extLst>
          </p:nvPr>
        </p:nvGraphicFramePr>
        <p:xfrm>
          <a:off x="214281" y="908720"/>
          <a:ext cx="3286149" cy="2776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170377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11111\Month\13-12\Картинки нефть\Kashaga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3"/>
            <a:ext cx="864096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Рисунок 19" descr="tot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54" y="3004371"/>
            <a:ext cx="746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24" descr="KM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928688"/>
            <a:ext cx="12144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3" descr="inpex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857250"/>
            <a:ext cx="60483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22" descr="ExxonMobil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071688"/>
            <a:ext cx="10001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7447c61d1bb904fd28e3a3d20fb877a9-300x200.jpg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8860" y="0"/>
            <a:ext cx="2143140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8" name="Рисунок 7" descr="_286_500_90_16883014391396964526.jpg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35728"/>
            <a:ext cx="2357454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9" name="Рисунок 8" descr="1446.jpg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9454" y="0"/>
            <a:ext cx="2214546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428860" cy="7857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71370"/>
            <a:ext cx="91440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Қашаған</a:t>
            </a:r>
            <a:r>
              <a:rPr lang="ru-RU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 </a:t>
            </a:r>
            <a:r>
              <a:rPr lang="ru-RU" sz="20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жобасы</a:t>
            </a:r>
            <a:endParaRPr lang="ru-RU" sz="20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110" name="Рисунок 6" descr="wcnpc_02.gi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14438"/>
            <a:ext cx="9048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AutoShape 2" descr="Go to www.shell.com"/>
          <p:cNvSpPr>
            <a:spLocks noChangeAspect="1" noChangeArrowheads="1"/>
          </p:cNvSpPr>
          <p:nvPr/>
        </p:nvSpPr>
        <p:spPr bwMode="auto">
          <a:xfrm>
            <a:off x="144463" y="-319088"/>
            <a:ext cx="723900" cy="67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2" name="AutoShape 4" descr="Total Logo.svg"/>
          <p:cNvSpPr>
            <a:spLocks noChangeAspect="1" noChangeArrowheads="1"/>
          </p:cNvSpPr>
          <p:nvPr/>
        </p:nvSpPr>
        <p:spPr bwMode="auto">
          <a:xfrm>
            <a:off x="144463" y="-571500"/>
            <a:ext cx="9525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113" name="Рисунок 20" descr="Eni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143125"/>
            <a:ext cx="5619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Рисунок 21" descr="shell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696" y="3112322"/>
            <a:ext cx="50482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4286250" y="928688"/>
            <a:ext cx="4857750" cy="2357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1997 жылдан  бастап  Өнімді  бөлу туралы келісім  кезеңі  аралығында 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бірлескен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күрделі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қаржы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жұмсалымы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көлемі 52 млрд </a:t>
            </a:r>
            <a:r>
              <a:rPr lang="en-US" sz="1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kk-KZ" sz="1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құрайды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., оның ішінде 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2013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жыл бойынша –3,2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млрд</a:t>
            </a:r>
            <a:r>
              <a:rPr lang="ru-RU" sz="12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2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1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(2014ж.  болжамы </a:t>
            </a:r>
            <a:r>
              <a:rPr lang="ru-RU" sz="12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3,4 млрд </a:t>
            </a:r>
            <a:r>
              <a:rPr lang="en-US" sz="1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1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2013 жылғы 31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қазанда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ConocoPhillips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үлесін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сату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бойынша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мәміле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аяқталды  және 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CNPC</a:t>
            </a:r>
            <a:r>
              <a:rPr lang="kk-KZ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компаниясымен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8,33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%.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иеленуі</a:t>
            </a:r>
            <a:endParaRPr lang="en-US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2180 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дәнекерленген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жіктерді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тексеру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жүзеге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асырылды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құбыр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ішілік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және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ультрадыбыс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диагностикасы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өткізілді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Алынған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мәліметтердің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интерпретациясы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жүргізілуде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16" name="Picture 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0968"/>
            <a:ext cx="3672408" cy="44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39C317A-8CBB-4D12-B2A6-9C3BCA1D9CA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12" name="Диаграмм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805089"/>
              </p:ext>
            </p:extLst>
          </p:nvPr>
        </p:nvGraphicFramePr>
        <p:xfrm>
          <a:off x="142844" y="857232"/>
          <a:ext cx="436625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447c61d1bb904fd28e3a3d20fb877a9-300x200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8860" y="0"/>
            <a:ext cx="2143140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8" name="Рисунок 7" descr="_286_500_90_16883014391396964526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0"/>
            <a:ext cx="2357454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9" name="Рисунок 8" descr="1446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9454" y="0"/>
            <a:ext cx="2214546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428860" cy="7857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71370"/>
            <a:ext cx="91440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2013 жылғы </a:t>
            </a:r>
            <a:r>
              <a:rPr lang="ru-RU" sz="20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Қазақстан</a:t>
            </a:r>
            <a:r>
              <a:rPr lang="ru-RU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мұнайының</a:t>
            </a:r>
            <a:r>
              <a:rPr lang="ru-RU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экспорты</a:t>
            </a:r>
            <a:endParaRPr lang="ru-RU" sz="2000" b="1" i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39C317A-8CBB-4D12-B2A6-9C3BCA1D9CAE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9" name="Прямоугольник 11"/>
          <p:cNvSpPr>
            <a:spLocks noChangeArrowheads="1"/>
          </p:cNvSpPr>
          <p:nvPr/>
        </p:nvSpPr>
        <p:spPr bwMode="auto">
          <a:xfrm>
            <a:off x="0" y="980728"/>
            <a:ext cx="457200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marL="0" lvl="1" algn="ctr" defTabSz="719138" eaLnBrk="0" hangingPunct="0">
              <a:spcAft>
                <a:spcPts val="600"/>
              </a:spcAft>
              <a:buClr>
                <a:srgbClr val="800000"/>
              </a:buClr>
            </a:pPr>
            <a:r>
              <a:rPr lang="ru-RU" sz="1400" b="1" dirty="0" err="1" smtClean="0">
                <a:solidFill>
                  <a:srgbClr val="002060"/>
                </a:solidFill>
                <a:cs typeface="Arial" pitchFamily="34" charset="0"/>
              </a:rPr>
              <a:t>Негізгі</a:t>
            </a:r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cs typeface="Arial" pitchFamily="34" charset="0"/>
              </a:rPr>
              <a:t>елдер</a:t>
            </a:r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cs typeface="Arial" pitchFamily="34" charset="0"/>
              </a:rPr>
              <a:t>(млн. тонна)</a:t>
            </a:r>
          </a:p>
        </p:txBody>
      </p:sp>
      <p:sp>
        <p:nvSpPr>
          <p:cNvPr id="20" name="Прямоугольник 11"/>
          <p:cNvSpPr>
            <a:spLocks noChangeArrowheads="1"/>
          </p:cNvSpPr>
          <p:nvPr/>
        </p:nvSpPr>
        <p:spPr bwMode="auto">
          <a:xfrm>
            <a:off x="4590810" y="989281"/>
            <a:ext cx="4373678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marL="0" lvl="1" algn="ctr" defTabSz="719138" eaLnBrk="0" hangingPunct="0">
              <a:spcAft>
                <a:spcPts val="600"/>
              </a:spcAft>
              <a:buClr>
                <a:srgbClr val="800000"/>
              </a:buClr>
            </a:pPr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Тасымалдау бағыттары </a:t>
            </a:r>
            <a:r>
              <a:rPr lang="ru-RU" sz="1400" i="1" dirty="0" smtClean="0">
                <a:solidFill>
                  <a:srgbClr val="002060"/>
                </a:solidFill>
                <a:cs typeface="Arial" pitchFamily="34" charset="0"/>
              </a:rPr>
              <a:t>(в %)</a:t>
            </a: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5471601"/>
              </p:ext>
            </p:extLst>
          </p:nvPr>
        </p:nvGraphicFramePr>
        <p:xfrm>
          <a:off x="251520" y="1412776"/>
          <a:ext cx="432048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2528690"/>
              </p:ext>
            </p:extLst>
          </p:nvPr>
        </p:nvGraphicFramePr>
        <p:xfrm>
          <a:off x="4297309" y="1772816"/>
          <a:ext cx="482453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8399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447c61d1bb904fd28e3a3d20fb877a9-300x200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8860" y="0"/>
            <a:ext cx="2143140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8" name="Рисунок 7" descr="_286_500_90_16883014391396964526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0"/>
            <a:ext cx="2357454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9" name="Рисунок 8" descr="1446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9454" y="0"/>
            <a:ext cx="2214546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428860" cy="7857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71370"/>
            <a:ext cx="91440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ҚР мұнай құбырлары жүйесінің дамуы</a:t>
            </a:r>
            <a:endParaRPr lang="ru-RU" sz="2000" b="1" i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176" name="Группа 126"/>
          <p:cNvGrpSpPr>
            <a:grpSpLocks/>
          </p:cNvGrpSpPr>
          <p:nvPr/>
        </p:nvGrpSpPr>
        <p:grpSpPr bwMode="auto">
          <a:xfrm>
            <a:off x="0" y="1556792"/>
            <a:ext cx="9252519" cy="5301208"/>
            <a:chOff x="395536" y="764704"/>
            <a:chExt cx="8253455" cy="4050284"/>
          </a:xfrm>
        </p:grpSpPr>
        <p:grpSp>
          <p:nvGrpSpPr>
            <p:cNvPr id="7206" name="Группа 10"/>
            <p:cNvGrpSpPr>
              <a:grpSpLocks/>
            </p:cNvGrpSpPr>
            <p:nvPr/>
          </p:nvGrpSpPr>
          <p:grpSpPr bwMode="auto">
            <a:xfrm>
              <a:off x="395536" y="764704"/>
              <a:ext cx="8253455" cy="4050284"/>
              <a:chOff x="583223" y="979489"/>
              <a:chExt cx="8109439" cy="3978275"/>
            </a:xfrm>
          </p:grpSpPr>
          <p:pic>
            <p:nvPicPr>
              <p:cNvPr id="7208" name="Picture 3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700" y="979489"/>
                <a:ext cx="7883769" cy="397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09" name="Line 40"/>
              <p:cNvSpPr>
                <a:spLocks noChangeShapeType="1"/>
              </p:cNvSpPr>
              <p:nvPr/>
            </p:nvSpPr>
            <p:spPr bwMode="auto">
              <a:xfrm>
                <a:off x="6075485" y="302418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0" name="Freeform 41"/>
              <p:cNvSpPr>
                <a:spLocks/>
              </p:cNvSpPr>
              <p:nvPr/>
            </p:nvSpPr>
            <p:spPr bwMode="auto">
              <a:xfrm>
                <a:off x="6142893" y="3048000"/>
                <a:ext cx="126023" cy="31750"/>
              </a:xfrm>
              <a:custGeom>
                <a:avLst/>
                <a:gdLst>
                  <a:gd name="T0" fmla="*/ 0 w 89"/>
                  <a:gd name="T1" fmla="*/ 0 h 26"/>
                  <a:gd name="T2" fmla="*/ 2147483647 w 89"/>
                  <a:gd name="T3" fmla="*/ 2147483647 h 26"/>
                  <a:gd name="T4" fmla="*/ 0 60000 65536"/>
                  <a:gd name="T5" fmla="*/ 0 60000 65536"/>
                  <a:gd name="T6" fmla="*/ 0 w 89"/>
                  <a:gd name="T7" fmla="*/ 0 h 26"/>
                  <a:gd name="T8" fmla="*/ 89 w 89"/>
                  <a:gd name="T9" fmla="*/ 26 h 2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9" h="26">
                    <a:moveTo>
                      <a:pt x="0" y="0"/>
                    </a:moveTo>
                    <a:lnTo>
                      <a:pt x="89" y="26"/>
                    </a:lnTo>
                  </a:path>
                </a:pathLst>
              </a:custGeom>
              <a:noFill/>
              <a:ln w="28575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1" name="Freeform 42"/>
              <p:cNvSpPr>
                <a:spLocks/>
              </p:cNvSpPr>
              <p:nvPr/>
            </p:nvSpPr>
            <p:spPr bwMode="auto">
              <a:xfrm>
                <a:off x="6268916" y="3078163"/>
                <a:ext cx="243254" cy="171450"/>
              </a:xfrm>
              <a:custGeom>
                <a:avLst/>
                <a:gdLst>
                  <a:gd name="T0" fmla="*/ 0 w 166"/>
                  <a:gd name="T1" fmla="*/ 0 h 108"/>
                  <a:gd name="T2" fmla="*/ 2147483647 w 166"/>
                  <a:gd name="T3" fmla="*/ 2147483647 h 108"/>
                  <a:gd name="T4" fmla="*/ 0 60000 65536"/>
                  <a:gd name="T5" fmla="*/ 0 60000 65536"/>
                  <a:gd name="T6" fmla="*/ 0 w 166"/>
                  <a:gd name="T7" fmla="*/ 0 h 108"/>
                  <a:gd name="T8" fmla="*/ 166 w 166"/>
                  <a:gd name="T9" fmla="*/ 108 h 1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6" h="108">
                    <a:moveTo>
                      <a:pt x="0" y="0"/>
                    </a:moveTo>
                    <a:lnTo>
                      <a:pt x="166" y="108"/>
                    </a:lnTo>
                  </a:path>
                </a:pathLst>
              </a:custGeom>
              <a:noFill/>
              <a:ln w="28575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2" name="Freeform 43"/>
              <p:cNvSpPr>
                <a:spLocks/>
              </p:cNvSpPr>
              <p:nvPr/>
            </p:nvSpPr>
            <p:spPr bwMode="auto">
              <a:xfrm>
                <a:off x="6501912" y="3238501"/>
                <a:ext cx="572965" cy="11113"/>
              </a:xfrm>
              <a:custGeom>
                <a:avLst/>
                <a:gdLst>
                  <a:gd name="T0" fmla="*/ 0 w 391"/>
                  <a:gd name="T1" fmla="*/ 2147483647 h 7"/>
                  <a:gd name="T2" fmla="*/ 2147483647 w 391"/>
                  <a:gd name="T3" fmla="*/ 0 h 7"/>
                  <a:gd name="T4" fmla="*/ 0 60000 65536"/>
                  <a:gd name="T5" fmla="*/ 0 60000 65536"/>
                  <a:gd name="T6" fmla="*/ 0 w 391"/>
                  <a:gd name="T7" fmla="*/ 0 h 7"/>
                  <a:gd name="T8" fmla="*/ 391 w 391"/>
                  <a:gd name="T9" fmla="*/ 7 h 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1" h="7">
                    <a:moveTo>
                      <a:pt x="0" y="7"/>
                    </a:moveTo>
                    <a:lnTo>
                      <a:pt x="391" y="0"/>
                    </a:lnTo>
                  </a:path>
                </a:pathLst>
              </a:custGeom>
              <a:noFill/>
              <a:ln w="28575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3" name="Freeform 44"/>
              <p:cNvSpPr>
                <a:spLocks/>
              </p:cNvSpPr>
              <p:nvPr/>
            </p:nvSpPr>
            <p:spPr bwMode="auto">
              <a:xfrm>
                <a:off x="7014797" y="3189288"/>
                <a:ext cx="419100" cy="49212"/>
              </a:xfrm>
              <a:custGeom>
                <a:avLst/>
                <a:gdLst>
                  <a:gd name="T0" fmla="*/ 0 w 286"/>
                  <a:gd name="T1" fmla="*/ 2147483647 h 31"/>
                  <a:gd name="T2" fmla="*/ 2147483647 w 286"/>
                  <a:gd name="T3" fmla="*/ 0 h 31"/>
                  <a:gd name="T4" fmla="*/ 0 60000 65536"/>
                  <a:gd name="T5" fmla="*/ 0 60000 65536"/>
                  <a:gd name="T6" fmla="*/ 0 w 286"/>
                  <a:gd name="T7" fmla="*/ 0 h 31"/>
                  <a:gd name="T8" fmla="*/ 286 w 286"/>
                  <a:gd name="T9" fmla="*/ 31 h 3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86" h="31">
                    <a:moveTo>
                      <a:pt x="0" y="31"/>
                    </a:moveTo>
                    <a:lnTo>
                      <a:pt x="286" y="0"/>
                    </a:lnTo>
                  </a:path>
                </a:pathLst>
              </a:custGeom>
              <a:noFill/>
              <a:ln w="28575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4" name="Freeform 45"/>
              <p:cNvSpPr>
                <a:spLocks/>
              </p:cNvSpPr>
              <p:nvPr/>
            </p:nvSpPr>
            <p:spPr bwMode="auto">
              <a:xfrm>
                <a:off x="7433897" y="3189289"/>
                <a:ext cx="606669" cy="288925"/>
              </a:xfrm>
              <a:custGeom>
                <a:avLst/>
                <a:gdLst>
                  <a:gd name="T0" fmla="*/ 0 w 426"/>
                  <a:gd name="T1" fmla="*/ 0 h 237"/>
                  <a:gd name="T2" fmla="*/ 2147483647 w 426"/>
                  <a:gd name="T3" fmla="*/ 2147483647 h 237"/>
                  <a:gd name="T4" fmla="*/ 0 60000 65536"/>
                  <a:gd name="T5" fmla="*/ 0 60000 65536"/>
                  <a:gd name="T6" fmla="*/ 0 w 426"/>
                  <a:gd name="T7" fmla="*/ 0 h 237"/>
                  <a:gd name="T8" fmla="*/ 426 w 426"/>
                  <a:gd name="T9" fmla="*/ 237 h 23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26" h="237">
                    <a:moveTo>
                      <a:pt x="0" y="0"/>
                    </a:moveTo>
                    <a:lnTo>
                      <a:pt x="426" y="237"/>
                    </a:lnTo>
                  </a:path>
                </a:pathLst>
              </a:custGeom>
              <a:noFill/>
              <a:ln w="28575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5" name="Freeform 46"/>
              <p:cNvSpPr>
                <a:spLocks/>
              </p:cNvSpPr>
              <p:nvPr/>
            </p:nvSpPr>
            <p:spPr bwMode="auto">
              <a:xfrm>
                <a:off x="5753100" y="3055939"/>
                <a:ext cx="345831" cy="79375"/>
              </a:xfrm>
              <a:custGeom>
                <a:avLst/>
                <a:gdLst>
                  <a:gd name="T0" fmla="*/ 2147483647 w 242"/>
                  <a:gd name="T1" fmla="*/ 0 h 65"/>
                  <a:gd name="T2" fmla="*/ 0 w 242"/>
                  <a:gd name="T3" fmla="*/ 2147483647 h 65"/>
                  <a:gd name="T4" fmla="*/ 0 60000 65536"/>
                  <a:gd name="T5" fmla="*/ 0 60000 65536"/>
                  <a:gd name="T6" fmla="*/ 0 w 242"/>
                  <a:gd name="T7" fmla="*/ 0 h 65"/>
                  <a:gd name="T8" fmla="*/ 242 w 242"/>
                  <a:gd name="T9" fmla="*/ 65 h 6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2" h="65">
                    <a:moveTo>
                      <a:pt x="242" y="0"/>
                    </a:moveTo>
                    <a:lnTo>
                      <a:pt x="0" y="65"/>
                    </a:lnTo>
                  </a:path>
                </a:pathLst>
              </a:custGeom>
              <a:noFill/>
              <a:ln w="28575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6" name="Line 47"/>
              <p:cNvSpPr>
                <a:spLocks noChangeShapeType="1"/>
              </p:cNvSpPr>
              <p:nvPr/>
            </p:nvSpPr>
            <p:spPr bwMode="auto">
              <a:xfrm flipH="1">
                <a:off x="5558204" y="3135313"/>
                <a:ext cx="193431" cy="165100"/>
              </a:xfrm>
              <a:prstGeom prst="line">
                <a:avLst/>
              </a:prstGeom>
              <a:noFill/>
              <a:ln w="28575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7" name="Line 48"/>
              <p:cNvSpPr>
                <a:spLocks noChangeShapeType="1"/>
              </p:cNvSpPr>
              <p:nvPr/>
            </p:nvSpPr>
            <p:spPr bwMode="auto">
              <a:xfrm flipV="1">
                <a:off x="5558204" y="3300414"/>
                <a:ext cx="0" cy="331787"/>
              </a:xfrm>
              <a:prstGeom prst="line">
                <a:avLst/>
              </a:prstGeom>
              <a:noFill/>
              <a:ln w="28575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8" name="Freeform 49"/>
              <p:cNvSpPr>
                <a:spLocks/>
              </p:cNvSpPr>
              <p:nvPr/>
            </p:nvSpPr>
            <p:spPr bwMode="auto">
              <a:xfrm>
                <a:off x="5057043" y="3651250"/>
                <a:ext cx="502626" cy="98425"/>
              </a:xfrm>
              <a:custGeom>
                <a:avLst/>
                <a:gdLst>
                  <a:gd name="T0" fmla="*/ 2147483647 w 353"/>
                  <a:gd name="T1" fmla="*/ 0 h 81"/>
                  <a:gd name="T2" fmla="*/ 0 w 353"/>
                  <a:gd name="T3" fmla="*/ 2147483647 h 81"/>
                  <a:gd name="T4" fmla="*/ 0 60000 65536"/>
                  <a:gd name="T5" fmla="*/ 0 60000 65536"/>
                  <a:gd name="T6" fmla="*/ 0 w 353"/>
                  <a:gd name="T7" fmla="*/ 0 h 81"/>
                  <a:gd name="T8" fmla="*/ 353 w 353"/>
                  <a:gd name="T9" fmla="*/ 81 h 8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53" h="81">
                    <a:moveTo>
                      <a:pt x="353" y="0"/>
                    </a:moveTo>
                    <a:lnTo>
                      <a:pt x="0" y="81"/>
                    </a:lnTo>
                  </a:path>
                </a:pathLst>
              </a:custGeom>
              <a:noFill/>
              <a:ln w="28575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9" name="Line 50"/>
              <p:cNvSpPr>
                <a:spLocks noChangeShapeType="1"/>
              </p:cNvSpPr>
              <p:nvPr/>
            </p:nvSpPr>
            <p:spPr bwMode="auto">
              <a:xfrm flipV="1">
                <a:off x="3103685" y="3024189"/>
                <a:ext cx="451338" cy="53975"/>
              </a:xfrm>
              <a:prstGeom prst="line">
                <a:avLst/>
              </a:prstGeom>
              <a:noFill/>
              <a:ln w="28575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0" name="Line 51"/>
              <p:cNvSpPr>
                <a:spLocks noChangeShapeType="1"/>
              </p:cNvSpPr>
              <p:nvPr/>
            </p:nvSpPr>
            <p:spPr bwMode="auto">
              <a:xfrm flipV="1">
                <a:off x="3555023" y="2913064"/>
                <a:ext cx="517281" cy="111125"/>
              </a:xfrm>
              <a:prstGeom prst="line">
                <a:avLst/>
              </a:prstGeom>
              <a:noFill/>
              <a:ln w="28575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1" name="Line 52"/>
              <p:cNvSpPr>
                <a:spLocks noChangeShapeType="1"/>
              </p:cNvSpPr>
              <p:nvPr/>
            </p:nvSpPr>
            <p:spPr bwMode="auto">
              <a:xfrm>
                <a:off x="4007827" y="2913064"/>
                <a:ext cx="193431" cy="111125"/>
              </a:xfrm>
              <a:prstGeom prst="line">
                <a:avLst/>
              </a:prstGeom>
              <a:noFill/>
              <a:ln w="28575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2" name="Line 53"/>
              <p:cNvSpPr>
                <a:spLocks noChangeShapeType="1"/>
              </p:cNvSpPr>
              <p:nvPr/>
            </p:nvSpPr>
            <p:spPr bwMode="auto">
              <a:xfrm>
                <a:off x="4201259" y="3024189"/>
                <a:ext cx="581757" cy="719137"/>
              </a:xfrm>
              <a:prstGeom prst="line">
                <a:avLst/>
              </a:prstGeom>
              <a:noFill/>
              <a:ln w="28575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3" name="Freeform 54"/>
              <p:cNvSpPr>
                <a:spLocks/>
              </p:cNvSpPr>
              <p:nvPr/>
            </p:nvSpPr>
            <p:spPr bwMode="auto">
              <a:xfrm>
                <a:off x="4783015" y="3743325"/>
                <a:ext cx="282820" cy="14288"/>
              </a:xfrm>
              <a:custGeom>
                <a:avLst/>
                <a:gdLst>
                  <a:gd name="T0" fmla="*/ 0 w 198"/>
                  <a:gd name="T1" fmla="*/ 0 h 12"/>
                  <a:gd name="T2" fmla="*/ 2147483647 w 198"/>
                  <a:gd name="T3" fmla="*/ 2147483647 h 12"/>
                  <a:gd name="T4" fmla="*/ 0 60000 65536"/>
                  <a:gd name="T5" fmla="*/ 0 60000 65536"/>
                  <a:gd name="T6" fmla="*/ 0 w 198"/>
                  <a:gd name="T7" fmla="*/ 0 h 12"/>
                  <a:gd name="T8" fmla="*/ 198 w 198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8" h="12">
                    <a:moveTo>
                      <a:pt x="0" y="0"/>
                    </a:moveTo>
                    <a:lnTo>
                      <a:pt x="198" y="12"/>
                    </a:lnTo>
                  </a:path>
                </a:pathLst>
              </a:custGeom>
              <a:noFill/>
              <a:ln w="28575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4" name="Freeform 55"/>
              <p:cNvSpPr>
                <a:spLocks/>
              </p:cNvSpPr>
              <p:nvPr/>
            </p:nvSpPr>
            <p:spPr bwMode="auto">
              <a:xfrm>
                <a:off x="3231174" y="3289301"/>
                <a:ext cx="51288" cy="176213"/>
              </a:xfrm>
              <a:custGeom>
                <a:avLst/>
                <a:gdLst>
                  <a:gd name="T0" fmla="*/ 0 w 36"/>
                  <a:gd name="T1" fmla="*/ 2147483647 h 145"/>
                  <a:gd name="T2" fmla="*/ 2147483647 w 36"/>
                  <a:gd name="T3" fmla="*/ 0 h 145"/>
                  <a:gd name="T4" fmla="*/ 0 60000 65536"/>
                  <a:gd name="T5" fmla="*/ 0 60000 65536"/>
                  <a:gd name="T6" fmla="*/ 0 w 36"/>
                  <a:gd name="T7" fmla="*/ 0 h 145"/>
                  <a:gd name="T8" fmla="*/ 36 w 36"/>
                  <a:gd name="T9" fmla="*/ 145 h 14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" h="145">
                    <a:moveTo>
                      <a:pt x="0" y="145"/>
                    </a:moveTo>
                    <a:lnTo>
                      <a:pt x="36" y="0"/>
                    </a:lnTo>
                  </a:path>
                </a:pathLst>
              </a:custGeom>
              <a:noFill/>
              <a:ln w="28575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5" name="Line 56"/>
              <p:cNvSpPr>
                <a:spLocks noChangeShapeType="1"/>
              </p:cNvSpPr>
              <p:nvPr/>
            </p:nvSpPr>
            <p:spPr bwMode="auto">
              <a:xfrm flipH="1" flipV="1">
                <a:off x="2973266" y="3135313"/>
                <a:ext cx="323850" cy="165100"/>
              </a:xfrm>
              <a:prstGeom prst="line">
                <a:avLst/>
              </a:prstGeom>
              <a:noFill/>
              <a:ln w="28575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6" name="Line 57"/>
              <p:cNvSpPr>
                <a:spLocks noChangeShapeType="1"/>
              </p:cNvSpPr>
              <p:nvPr/>
            </p:nvSpPr>
            <p:spPr bwMode="auto">
              <a:xfrm flipH="1">
                <a:off x="2779835" y="3135313"/>
                <a:ext cx="193431" cy="0"/>
              </a:xfrm>
              <a:prstGeom prst="line">
                <a:avLst/>
              </a:prstGeom>
              <a:noFill/>
              <a:ln w="28575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7" name="Line 58"/>
              <p:cNvSpPr>
                <a:spLocks noChangeShapeType="1"/>
              </p:cNvSpPr>
              <p:nvPr/>
            </p:nvSpPr>
            <p:spPr bwMode="auto">
              <a:xfrm flipH="1">
                <a:off x="2715358" y="3135313"/>
                <a:ext cx="64477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8" name="Line 59"/>
              <p:cNvSpPr>
                <a:spLocks noChangeShapeType="1"/>
              </p:cNvSpPr>
              <p:nvPr/>
            </p:nvSpPr>
            <p:spPr bwMode="auto">
              <a:xfrm flipH="1" flipV="1">
                <a:off x="2521927" y="3024189"/>
                <a:ext cx="193431" cy="111125"/>
              </a:xfrm>
              <a:prstGeom prst="line">
                <a:avLst/>
              </a:prstGeom>
              <a:noFill/>
              <a:ln w="28575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9" name="Line 60"/>
              <p:cNvSpPr>
                <a:spLocks noChangeShapeType="1"/>
              </p:cNvSpPr>
              <p:nvPr/>
            </p:nvSpPr>
            <p:spPr bwMode="auto">
              <a:xfrm flipH="1">
                <a:off x="2392973" y="3024189"/>
                <a:ext cx="128954" cy="53975"/>
              </a:xfrm>
              <a:prstGeom prst="line">
                <a:avLst/>
              </a:prstGeom>
              <a:noFill/>
              <a:ln w="28575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0" name="Line 61"/>
              <p:cNvSpPr>
                <a:spLocks noChangeShapeType="1"/>
              </p:cNvSpPr>
              <p:nvPr/>
            </p:nvSpPr>
            <p:spPr bwMode="auto">
              <a:xfrm flipH="1">
                <a:off x="2069123" y="3078164"/>
                <a:ext cx="323850" cy="333375"/>
              </a:xfrm>
              <a:prstGeom prst="line">
                <a:avLst/>
              </a:prstGeom>
              <a:noFill/>
              <a:ln w="28575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1" name="Line 62"/>
              <p:cNvSpPr>
                <a:spLocks noChangeShapeType="1"/>
              </p:cNvSpPr>
              <p:nvPr/>
            </p:nvSpPr>
            <p:spPr bwMode="auto">
              <a:xfrm flipH="1" flipV="1">
                <a:off x="1100505" y="2913064"/>
                <a:ext cx="968619" cy="498475"/>
              </a:xfrm>
              <a:prstGeom prst="line">
                <a:avLst/>
              </a:prstGeom>
              <a:noFill/>
              <a:ln w="28575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2" name="Freeform 63"/>
              <p:cNvSpPr>
                <a:spLocks/>
              </p:cNvSpPr>
              <p:nvPr/>
            </p:nvSpPr>
            <p:spPr bwMode="auto">
              <a:xfrm>
                <a:off x="820616" y="2913064"/>
                <a:ext cx="279889" cy="60325"/>
              </a:xfrm>
              <a:custGeom>
                <a:avLst/>
                <a:gdLst>
                  <a:gd name="T0" fmla="*/ 2147483647 w 196"/>
                  <a:gd name="T1" fmla="*/ 0 h 49"/>
                  <a:gd name="T2" fmla="*/ 0 w 196"/>
                  <a:gd name="T3" fmla="*/ 2147483647 h 49"/>
                  <a:gd name="T4" fmla="*/ 0 60000 65536"/>
                  <a:gd name="T5" fmla="*/ 0 60000 65536"/>
                  <a:gd name="T6" fmla="*/ 0 w 196"/>
                  <a:gd name="T7" fmla="*/ 0 h 49"/>
                  <a:gd name="T8" fmla="*/ 196 w 196"/>
                  <a:gd name="T9" fmla="*/ 49 h 4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6" h="49">
                    <a:moveTo>
                      <a:pt x="196" y="0"/>
                    </a:moveTo>
                    <a:lnTo>
                      <a:pt x="0" y="49"/>
                    </a:lnTo>
                  </a:path>
                </a:pathLst>
              </a:custGeom>
              <a:noFill/>
              <a:ln w="28575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3" name="Line 64"/>
              <p:cNvSpPr>
                <a:spLocks noChangeShapeType="1"/>
              </p:cNvSpPr>
              <p:nvPr/>
            </p:nvSpPr>
            <p:spPr bwMode="auto">
              <a:xfrm flipV="1">
                <a:off x="3103685" y="3024189"/>
                <a:ext cx="0" cy="111125"/>
              </a:xfrm>
              <a:prstGeom prst="line">
                <a:avLst/>
              </a:prstGeom>
              <a:noFill/>
              <a:ln w="28575">
                <a:solidFill>
                  <a:srgbClr val="68452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4" name="Freeform 65"/>
              <p:cNvSpPr>
                <a:spLocks/>
              </p:cNvSpPr>
              <p:nvPr/>
            </p:nvSpPr>
            <p:spPr bwMode="auto">
              <a:xfrm>
                <a:off x="3072912" y="2636838"/>
                <a:ext cx="158262" cy="449262"/>
              </a:xfrm>
              <a:custGeom>
                <a:avLst/>
                <a:gdLst>
                  <a:gd name="T0" fmla="*/ 0 w 112"/>
                  <a:gd name="T1" fmla="*/ 2147483647 h 368"/>
                  <a:gd name="T2" fmla="*/ 2147483647 w 112"/>
                  <a:gd name="T3" fmla="*/ 0 h 368"/>
                  <a:gd name="T4" fmla="*/ 0 60000 65536"/>
                  <a:gd name="T5" fmla="*/ 0 60000 65536"/>
                  <a:gd name="T6" fmla="*/ 0 w 112"/>
                  <a:gd name="T7" fmla="*/ 0 h 368"/>
                  <a:gd name="T8" fmla="*/ 112 w 112"/>
                  <a:gd name="T9" fmla="*/ 368 h 3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2" h="368">
                    <a:moveTo>
                      <a:pt x="0" y="368"/>
                    </a:moveTo>
                    <a:lnTo>
                      <a:pt x="112" y="0"/>
                    </a:lnTo>
                  </a:path>
                </a:pathLst>
              </a:custGeom>
              <a:noFill/>
              <a:ln w="28575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5" name="Line 66"/>
              <p:cNvSpPr>
                <a:spLocks noChangeShapeType="1"/>
              </p:cNvSpPr>
              <p:nvPr/>
            </p:nvSpPr>
            <p:spPr bwMode="auto">
              <a:xfrm flipH="1" flipV="1">
                <a:off x="3168162" y="2416176"/>
                <a:ext cx="63012" cy="220663"/>
              </a:xfrm>
              <a:prstGeom prst="line">
                <a:avLst/>
              </a:prstGeom>
              <a:noFill/>
              <a:ln w="28575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6" name="Freeform 67"/>
              <p:cNvSpPr>
                <a:spLocks/>
              </p:cNvSpPr>
              <p:nvPr/>
            </p:nvSpPr>
            <p:spPr bwMode="auto">
              <a:xfrm>
                <a:off x="3168162" y="1779589"/>
                <a:ext cx="80597" cy="636587"/>
              </a:xfrm>
              <a:custGeom>
                <a:avLst/>
                <a:gdLst>
                  <a:gd name="T0" fmla="*/ 0 w 57"/>
                  <a:gd name="T1" fmla="*/ 2147483647 h 522"/>
                  <a:gd name="T2" fmla="*/ 2147483647 w 57"/>
                  <a:gd name="T3" fmla="*/ 0 h 522"/>
                  <a:gd name="T4" fmla="*/ 0 60000 65536"/>
                  <a:gd name="T5" fmla="*/ 0 60000 65536"/>
                  <a:gd name="T6" fmla="*/ 0 w 57"/>
                  <a:gd name="T7" fmla="*/ 0 h 522"/>
                  <a:gd name="T8" fmla="*/ 57 w 57"/>
                  <a:gd name="T9" fmla="*/ 522 h 52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7" h="522">
                    <a:moveTo>
                      <a:pt x="0" y="522"/>
                    </a:moveTo>
                    <a:lnTo>
                      <a:pt x="57" y="0"/>
                    </a:lnTo>
                  </a:path>
                </a:pathLst>
              </a:custGeom>
              <a:noFill/>
              <a:ln w="28575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7" name="Line 68"/>
              <p:cNvSpPr>
                <a:spLocks noChangeShapeType="1"/>
              </p:cNvSpPr>
              <p:nvPr/>
            </p:nvSpPr>
            <p:spPr bwMode="auto">
              <a:xfrm>
                <a:off x="3231174" y="3135314"/>
                <a:ext cx="259373" cy="109537"/>
              </a:xfrm>
              <a:prstGeom prst="line">
                <a:avLst/>
              </a:prstGeom>
              <a:noFill/>
              <a:ln w="34925">
                <a:solidFill>
                  <a:srgbClr val="96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8" name="Line 69"/>
              <p:cNvSpPr>
                <a:spLocks noChangeShapeType="1"/>
              </p:cNvSpPr>
              <p:nvPr/>
            </p:nvSpPr>
            <p:spPr bwMode="auto">
              <a:xfrm>
                <a:off x="3555023" y="3244851"/>
                <a:ext cx="0" cy="498475"/>
              </a:xfrm>
              <a:prstGeom prst="line">
                <a:avLst/>
              </a:prstGeom>
              <a:noFill/>
              <a:ln w="34925">
                <a:solidFill>
                  <a:srgbClr val="96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9" name="Line 70"/>
              <p:cNvSpPr>
                <a:spLocks noChangeShapeType="1"/>
              </p:cNvSpPr>
              <p:nvPr/>
            </p:nvSpPr>
            <p:spPr bwMode="auto">
              <a:xfrm flipH="1">
                <a:off x="3297115" y="3743325"/>
                <a:ext cx="259374" cy="165100"/>
              </a:xfrm>
              <a:prstGeom prst="line">
                <a:avLst/>
              </a:prstGeom>
              <a:noFill/>
              <a:ln w="34925">
                <a:solidFill>
                  <a:srgbClr val="96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0" name="Line 71"/>
              <p:cNvSpPr>
                <a:spLocks noChangeShapeType="1"/>
              </p:cNvSpPr>
              <p:nvPr/>
            </p:nvSpPr>
            <p:spPr bwMode="auto">
              <a:xfrm flipH="1">
                <a:off x="3231174" y="3908425"/>
                <a:ext cx="64477" cy="109538"/>
              </a:xfrm>
              <a:prstGeom prst="line">
                <a:avLst/>
              </a:prstGeom>
              <a:noFill/>
              <a:ln w="34925">
                <a:solidFill>
                  <a:srgbClr val="96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1" name="Line 72"/>
              <p:cNvSpPr>
                <a:spLocks noChangeShapeType="1"/>
              </p:cNvSpPr>
              <p:nvPr/>
            </p:nvSpPr>
            <p:spPr bwMode="auto">
              <a:xfrm flipH="1">
                <a:off x="3168162" y="4017963"/>
                <a:ext cx="63012" cy="55562"/>
              </a:xfrm>
              <a:prstGeom prst="line">
                <a:avLst/>
              </a:prstGeom>
              <a:noFill/>
              <a:ln w="34925">
                <a:solidFill>
                  <a:srgbClr val="96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2" name="Line 73"/>
              <p:cNvSpPr>
                <a:spLocks noChangeShapeType="1"/>
              </p:cNvSpPr>
              <p:nvPr/>
            </p:nvSpPr>
            <p:spPr bwMode="auto">
              <a:xfrm flipH="1">
                <a:off x="2779836" y="4073525"/>
                <a:ext cx="388326" cy="0"/>
              </a:xfrm>
              <a:prstGeom prst="line">
                <a:avLst/>
              </a:prstGeom>
              <a:noFill/>
              <a:ln w="34925">
                <a:solidFill>
                  <a:srgbClr val="96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3" name="Freeform 74"/>
              <p:cNvSpPr>
                <a:spLocks/>
              </p:cNvSpPr>
              <p:nvPr/>
            </p:nvSpPr>
            <p:spPr bwMode="auto">
              <a:xfrm>
                <a:off x="2349013" y="4073525"/>
                <a:ext cx="430823" cy="649288"/>
              </a:xfrm>
              <a:custGeom>
                <a:avLst/>
                <a:gdLst>
                  <a:gd name="T0" fmla="*/ 2147483647 w 303"/>
                  <a:gd name="T1" fmla="*/ 0 h 533"/>
                  <a:gd name="T2" fmla="*/ 0 w 303"/>
                  <a:gd name="T3" fmla="*/ 2147483647 h 533"/>
                  <a:gd name="T4" fmla="*/ 0 60000 65536"/>
                  <a:gd name="T5" fmla="*/ 0 60000 65536"/>
                  <a:gd name="T6" fmla="*/ 0 w 303"/>
                  <a:gd name="T7" fmla="*/ 0 h 533"/>
                  <a:gd name="T8" fmla="*/ 303 w 303"/>
                  <a:gd name="T9" fmla="*/ 533 h 53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3" h="533">
                    <a:moveTo>
                      <a:pt x="303" y="0"/>
                    </a:moveTo>
                    <a:lnTo>
                      <a:pt x="0" y="533"/>
                    </a:lnTo>
                  </a:path>
                </a:pathLst>
              </a:custGeom>
              <a:noFill/>
              <a:ln w="28575" cap="rnd">
                <a:solidFill>
                  <a:srgbClr val="CC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4" name="Line 75"/>
              <p:cNvSpPr>
                <a:spLocks noChangeShapeType="1"/>
              </p:cNvSpPr>
              <p:nvPr/>
            </p:nvSpPr>
            <p:spPr bwMode="auto">
              <a:xfrm flipH="1">
                <a:off x="2262554" y="4681538"/>
                <a:ext cx="64477" cy="55562"/>
              </a:xfrm>
              <a:prstGeom prst="line">
                <a:avLst/>
              </a:prstGeom>
              <a:noFill/>
              <a:ln w="34925">
                <a:solidFill>
                  <a:srgbClr val="96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5" name="Line 76"/>
              <p:cNvSpPr>
                <a:spLocks noChangeShapeType="1"/>
              </p:cNvSpPr>
              <p:nvPr/>
            </p:nvSpPr>
            <p:spPr bwMode="auto">
              <a:xfrm>
                <a:off x="2262554" y="4737101"/>
                <a:ext cx="0" cy="55563"/>
              </a:xfrm>
              <a:prstGeom prst="line">
                <a:avLst/>
              </a:prstGeom>
              <a:noFill/>
              <a:ln w="34925">
                <a:solidFill>
                  <a:srgbClr val="CC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6" name="Oval 77"/>
              <p:cNvSpPr>
                <a:spLocks noChangeArrowheads="1"/>
              </p:cNvSpPr>
              <p:nvPr/>
            </p:nvSpPr>
            <p:spPr bwMode="auto">
              <a:xfrm>
                <a:off x="2327031" y="4625976"/>
                <a:ext cx="64477" cy="555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1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  <p:sp>
            <p:nvSpPr>
              <p:cNvPr id="7247" name="Rectangle 82"/>
              <p:cNvSpPr>
                <a:spLocks noChangeArrowheads="1"/>
              </p:cNvSpPr>
              <p:nvPr/>
            </p:nvSpPr>
            <p:spPr bwMode="auto">
              <a:xfrm>
                <a:off x="6301887" y="3651250"/>
                <a:ext cx="1102891" cy="152188"/>
              </a:xfrm>
              <a:prstGeom prst="rect">
                <a:avLst/>
              </a:prstGeom>
              <a:solidFill>
                <a:schemeClr val="bg1">
                  <a:alpha val="79999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900" b="1" i="1" dirty="0" err="1" smtClean="0">
                    <a:solidFill>
                      <a:srgbClr val="002060"/>
                    </a:solidFill>
                    <a:cs typeface="Arial" charset="0"/>
                  </a:rPr>
                  <a:t>Қазақстан-Қытай</a:t>
                </a:r>
                <a:endParaRPr lang="ru-RU" sz="900" i="1" dirty="0">
                  <a:solidFill>
                    <a:srgbClr val="002060"/>
                  </a:solidFill>
                  <a:cs typeface="Arial" charset="0"/>
                </a:endParaRPr>
              </a:p>
            </p:txBody>
          </p:sp>
          <p:sp>
            <p:nvSpPr>
              <p:cNvPr id="7248" name="Rectangle 86"/>
              <p:cNvSpPr>
                <a:spLocks noChangeArrowheads="1"/>
              </p:cNvSpPr>
              <p:nvPr/>
            </p:nvSpPr>
            <p:spPr bwMode="auto">
              <a:xfrm>
                <a:off x="2844944" y="3465278"/>
                <a:ext cx="528775" cy="173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 sz="900" b="1" i="1" dirty="0" err="1" smtClean="0">
                    <a:solidFill>
                      <a:srgbClr val="002060"/>
                    </a:solidFill>
                    <a:latin typeface="Calibri" pitchFamily="34" charset="0"/>
                  </a:rPr>
                  <a:t>Теңгіз</a:t>
                </a:r>
                <a:endParaRPr lang="ru-RU" sz="900" b="1" i="1" dirty="0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  <p:sp>
            <p:nvSpPr>
              <p:cNvPr id="7249" name="Oval 87"/>
              <p:cNvSpPr>
                <a:spLocks noChangeArrowheads="1"/>
              </p:cNvSpPr>
              <p:nvPr/>
            </p:nvSpPr>
            <p:spPr bwMode="auto">
              <a:xfrm>
                <a:off x="3168162" y="3465513"/>
                <a:ext cx="63012" cy="57150"/>
              </a:xfrm>
              <a:prstGeom prst="ellipse">
                <a:avLst/>
              </a:prstGeom>
              <a:solidFill>
                <a:srgbClr val="0054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1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  <p:sp>
            <p:nvSpPr>
              <p:cNvPr id="7250" name="Oval 88"/>
              <p:cNvSpPr>
                <a:spLocks noChangeArrowheads="1"/>
              </p:cNvSpPr>
              <p:nvPr/>
            </p:nvSpPr>
            <p:spPr bwMode="auto">
              <a:xfrm>
                <a:off x="776654" y="2968625"/>
                <a:ext cx="64477" cy="57150"/>
              </a:xfrm>
              <a:prstGeom prst="ellipse">
                <a:avLst/>
              </a:prstGeom>
              <a:solidFill>
                <a:srgbClr val="0054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1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  <p:sp>
            <p:nvSpPr>
              <p:cNvPr id="7251" name="Rectangle 89"/>
              <p:cNvSpPr>
                <a:spLocks noChangeArrowheads="1"/>
              </p:cNvSpPr>
              <p:nvPr/>
            </p:nvSpPr>
            <p:spPr bwMode="auto">
              <a:xfrm>
                <a:off x="2529474" y="3133053"/>
                <a:ext cx="702302" cy="1748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 sz="1000" b="1" i="1">
                    <a:solidFill>
                      <a:srgbClr val="002060"/>
                    </a:solidFill>
                    <a:cs typeface="Arial" charset="0"/>
                  </a:rPr>
                  <a:t>Атырау</a:t>
                </a:r>
              </a:p>
            </p:txBody>
          </p:sp>
          <p:sp>
            <p:nvSpPr>
              <p:cNvPr id="7252" name="Rectangle 90"/>
              <p:cNvSpPr>
                <a:spLocks noChangeArrowheads="1"/>
              </p:cNvSpPr>
              <p:nvPr/>
            </p:nvSpPr>
            <p:spPr bwMode="auto">
              <a:xfrm>
                <a:off x="3943048" y="2748548"/>
                <a:ext cx="645761" cy="173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900" b="1" i="1" dirty="0">
                    <a:solidFill>
                      <a:srgbClr val="002060"/>
                    </a:solidFill>
                    <a:latin typeface="Calibri" pitchFamily="34" charset="0"/>
                  </a:rPr>
                  <a:t>  </a:t>
                </a:r>
                <a:r>
                  <a:rPr lang="ru-RU" sz="900" b="1" i="1" dirty="0" err="1" smtClean="0">
                    <a:solidFill>
                      <a:srgbClr val="002060"/>
                    </a:solidFill>
                    <a:latin typeface="Calibri" pitchFamily="34" charset="0"/>
                  </a:rPr>
                  <a:t>Кенқияқ</a:t>
                </a:r>
                <a:endParaRPr lang="ru-RU" sz="900" b="1" i="1" dirty="0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  <p:sp>
            <p:nvSpPr>
              <p:cNvPr id="7253" name="Rectangle 91"/>
              <p:cNvSpPr>
                <a:spLocks noChangeArrowheads="1"/>
              </p:cNvSpPr>
              <p:nvPr/>
            </p:nvSpPr>
            <p:spPr bwMode="auto">
              <a:xfrm>
                <a:off x="4716713" y="3743538"/>
                <a:ext cx="647320" cy="173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kk-KZ" sz="900" b="1" i="1" dirty="0" smtClean="0">
                    <a:solidFill>
                      <a:srgbClr val="002060"/>
                    </a:solidFill>
                    <a:latin typeface="Calibri" pitchFamily="34" charset="0"/>
                  </a:rPr>
                  <a:t>Құмкөл</a:t>
                </a:r>
                <a:endParaRPr lang="ru-RU" sz="900" b="1" i="1" dirty="0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  <p:sp>
            <p:nvSpPr>
              <p:cNvPr id="7254" name="Rectangle 92"/>
              <p:cNvSpPr>
                <a:spLocks noChangeArrowheads="1"/>
              </p:cNvSpPr>
              <p:nvPr/>
            </p:nvSpPr>
            <p:spPr bwMode="auto">
              <a:xfrm>
                <a:off x="5702511" y="2853106"/>
                <a:ext cx="530335" cy="163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 sz="900" b="1" i="1">
                    <a:solidFill>
                      <a:srgbClr val="002060"/>
                    </a:solidFill>
                    <a:latin typeface="Calibri" pitchFamily="34" charset="0"/>
                  </a:rPr>
                  <a:t>Атасу</a:t>
                </a:r>
              </a:p>
            </p:txBody>
          </p:sp>
          <p:sp>
            <p:nvSpPr>
              <p:cNvPr id="7255" name="Rectangle 93"/>
              <p:cNvSpPr>
                <a:spLocks noChangeArrowheads="1"/>
              </p:cNvSpPr>
              <p:nvPr/>
            </p:nvSpPr>
            <p:spPr bwMode="auto">
              <a:xfrm>
                <a:off x="7775495" y="3243776"/>
                <a:ext cx="917167" cy="163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 sz="900" b="1" i="1">
                    <a:solidFill>
                      <a:srgbClr val="002060"/>
                    </a:solidFill>
                    <a:latin typeface="Calibri" pitchFamily="34" charset="0"/>
                  </a:rPr>
                  <a:t>Алашанькоу</a:t>
                </a:r>
              </a:p>
            </p:txBody>
          </p:sp>
          <p:sp>
            <p:nvSpPr>
              <p:cNvPr id="7256" name="Rectangle 94"/>
              <p:cNvSpPr>
                <a:spLocks noChangeArrowheads="1"/>
              </p:cNvSpPr>
              <p:nvPr/>
            </p:nvSpPr>
            <p:spPr bwMode="auto">
              <a:xfrm>
                <a:off x="583223" y="3023435"/>
                <a:ext cx="970200" cy="163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 sz="900" b="1" i="1">
                    <a:solidFill>
                      <a:srgbClr val="002060"/>
                    </a:solidFill>
                    <a:latin typeface="Calibri" pitchFamily="34" charset="0"/>
                  </a:rPr>
                  <a:t>Новороссийск</a:t>
                </a:r>
              </a:p>
            </p:txBody>
          </p:sp>
          <p:sp>
            <p:nvSpPr>
              <p:cNvPr id="7257" name="Rectangle 95"/>
              <p:cNvSpPr>
                <a:spLocks noChangeArrowheads="1"/>
              </p:cNvSpPr>
              <p:nvPr/>
            </p:nvSpPr>
            <p:spPr bwMode="auto">
              <a:xfrm>
                <a:off x="2004208" y="4625538"/>
                <a:ext cx="528774" cy="163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 sz="900" b="1" i="1">
                    <a:solidFill>
                      <a:srgbClr val="002060"/>
                    </a:solidFill>
                    <a:latin typeface="Calibri" pitchFamily="34" charset="0"/>
                  </a:rPr>
                  <a:t>Баку</a:t>
                </a:r>
              </a:p>
            </p:txBody>
          </p:sp>
          <p:sp>
            <p:nvSpPr>
              <p:cNvPr id="7258" name="Oval 96"/>
              <p:cNvSpPr>
                <a:spLocks noChangeArrowheads="1"/>
              </p:cNvSpPr>
              <p:nvPr/>
            </p:nvSpPr>
            <p:spPr bwMode="auto">
              <a:xfrm>
                <a:off x="4007827" y="2913063"/>
                <a:ext cx="64477" cy="55562"/>
              </a:xfrm>
              <a:prstGeom prst="ellipse">
                <a:avLst/>
              </a:prstGeom>
              <a:solidFill>
                <a:srgbClr val="0054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1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  <p:sp>
            <p:nvSpPr>
              <p:cNvPr id="7259" name="Oval 97"/>
              <p:cNvSpPr>
                <a:spLocks noChangeArrowheads="1"/>
              </p:cNvSpPr>
              <p:nvPr/>
            </p:nvSpPr>
            <p:spPr bwMode="auto">
              <a:xfrm>
                <a:off x="5042389" y="3743325"/>
                <a:ext cx="64477" cy="53975"/>
              </a:xfrm>
              <a:prstGeom prst="ellipse">
                <a:avLst/>
              </a:prstGeom>
              <a:solidFill>
                <a:srgbClr val="0054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1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  <p:sp>
            <p:nvSpPr>
              <p:cNvPr id="7260" name="Oval 98"/>
              <p:cNvSpPr>
                <a:spLocks noChangeArrowheads="1"/>
              </p:cNvSpPr>
              <p:nvPr/>
            </p:nvSpPr>
            <p:spPr bwMode="auto">
              <a:xfrm>
                <a:off x="8014189" y="3465513"/>
                <a:ext cx="65942" cy="55562"/>
              </a:xfrm>
              <a:prstGeom prst="ellipse">
                <a:avLst/>
              </a:prstGeom>
              <a:solidFill>
                <a:srgbClr val="0054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1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  <p:sp>
            <p:nvSpPr>
              <p:cNvPr id="7261" name="Oval 100"/>
              <p:cNvSpPr>
                <a:spLocks noChangeArrowheads="1"/>
              </p:cNvSpPr>
              <p:nvPr/>
            </p:nvSpPr>
            <p:spPr bwMode="auto">
              <a:xfrm>
                <a:off x="3168162" y="3078163"/>
                <a:ext cx="63012" cy="5715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1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  <p:sp>
            <p:nvSpPr>
              <p:cNvPr id="7262" name="Rectangle 101"/>
              <p:cNvSpPr>
                <a:spLocks noChangeArrowheads="1"/>
              </p:cNvSpPr>
              <p:nvPr/>
            </p:nvSpPr>
            <p:spPr bwMode="auto">
              <a:xfrm>
                <a:off x="3297288" y="3023435"/>
                <a:ext cx="675397" cy="163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 sz="900" b="1" i="1">
                    <a:solidFill>
                      <a:srgbClr val="002060"/>
                    </a:solidFill>
                    <a:latin typeface="Calibri" pitchFamily="34" charset="0"/>
                  </a:rPr>
                  <a:t>Ескене</a:t>
                </a:r>
              </a:p>
            </p:txBody>
          </p:sp>
          <p:sp>
            <p:nvSpPr>
              <p:cNvPr id="7263" name="Freeform 102"/>
              <p:cNvSpPr>
                <a:spLocks/>
              </p:cNvSpPr>
              <p:nvPr/>
            </p:nvSpPr>
            <p:spPr bwMode="auto">
              <a:xfrm>
                <a:off x="3080238" y="3116263"/>
                <a:ext cx="410308" cy="184150"/>
              </a:xfrm>
              <a:custGeom>
                <a:avLst/>
                <a:gdLst>
                  <a:gd name="T0" fmla="*/ 0 w 288"/>
                  <a:gd name="T1" fmla="*/ 0 h 151"/>
                  <a:gd name="T2" fmla="*/ 2147483647 w 288"/>
                  <a:gd name="T3" fmla="*/ 2147483647 h 151"/>
                  <a:gd name="T4" fmla="*/ 0 60000 65536"/>
                  <a:gd name="T5" fmla="*/ 0 60000 65536"/>
                  <a:gd name="T6" fmla="*/ 0 w 288"/>
                  <a:gd name="T7" fmla="*/ 0 h 151"/>
                  <a:gd name="T8" fmla="*/ 288 w 288"/>
                  <a:gd name="T9" fmla="*/ 151 h 1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88" h="151">
                    <a:moveTo>
                      <a:pt x="0" y="0"/>
                    </a:moveTo>
                    <a:lnTo>
                      <a:pt x="288" y="151"/>
                    </a:lnTo>
                  </a:path>
                </a:pathLst>
              </a:custGeom>
              <a:noFill/>
              <a:ln w="25400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4" name="Line 103"/>
              <p:cNvSpPr>
                <a:spLocks noChangeShapeType="1"/>
              </p:cNvSpPr>
              <p:nvPr/>
            </p:nvSpPr>
            <p:spPr bwMode="auto">
              <a:xfrm>
                <a:off x="3490546" y="3300413"/>
                <a:ext cx="0" cy="385762"/>
              </a:xfrm>
              <a:prstGeom prst="line">
                <a:avLst/>
              </a:prstGeom>
              <a:noFill/>
              <a:ln w="25400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5" name="Line 104"/>
              <p:cNvSpPr>
                <a:spLocks noChangeShapeType="1"/>
              </p:cNvSpPr>
              <p:nvPr/>
            </p:nvSpPr>
            <p:spPr bwMode="auto">
              <a:xfrm flipH="1">
                <a:off x="3168161" y="3686175"/>
                <a:ext cx="322385" cy="220663"/>
              </a:xfrm>
              <a:prstGeom prst="line">
                <a:avLst/>
              </a:prstGeom>
              <a:noFill/>
              <a:ln w="25400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6" name="Line 105"/>
              <p:cNvSpPr>
                <a:spLocks noChangeShapeType="1"/>
              </p:cNvSpPr>
              <p:nvPr/>
            </p:nvSpPr>
            <p:spPr bwMode="auto">
              <a:xfrm flipH="1">
                <a:off x="3103685" y="3908425"/>
                <a:ext cx="64477" cy="109538"/>
              </a:xfrm>
              <a:prstGeom prst="line">
                <a:avLst/>
              </a:prstGeom>
              <a:noFill/>
              <a:ln w="25400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7" name="Freeform 106"/>
              <p:cNvSpPr>
                <a:spLocks/>
              </p:cNvSpPr>
              <p:nvPr/>
            </p:nvSpPr>
            <p:spPr bwMode="auto">
              <a:xfrm>
                <a:off x="2851639" y="3990975"/>
                <a:ext cx="252046" cy="26988"/>
              </a:xfrm>
              <a:custGeom>
                <a:avLst/>
                <a:gdLst>
                  <a:gd name="T0" fmla="*/ 2147483647 w 177"/>
                  <a:gd name="T1" fmla="*/ 2147483647 h 22"/>
                  <a:gd name="T2" fmla="*/ 0 w 177"/>
                  <a:gd name="T3" fmla="*/ 0 h 22"/>
                  <a:gd name="T4" fmla="*/ 0 60000 65536"/>
                  <a:gd name="T5" fmla="*/ 0 60000 65536"/>
                  <a:gd name="T6" fmla="*/ 0 w 177"/>
                  <a:gd name="T7" fmla="*/ 0 h 22"/>
                  <a:gd name="T8" fmla="*/ 177 w 177"/>
                  <a:gd name="T9" fmla="*/ 22 h 2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7" h="22">
                    <a:moveTo>
                      <a:pt x="177" y="22"/>
                    </a:move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8" name="Oval 107"/>
              <p:cNvSpPr>
                <a:spLocks noChangeArrowheads="1"/>
              </p:cNvSpPr>
              <p:nvPr/>
            </p:nvSpPr>
            <p:spPr bwMode="auto">
              <a:xfrm>
                <a:off x="2779835" y="3962400"/>
                <a:ext cx="64477" cy="57150"/>
              </a:xfrm>
              <a:prstGeom prst="ellipse">
                <a:avLst/>
              </a:prstGeom>
              <a:solidFill>
                <a:srgbClr val="0054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1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  <p:sp>
            <p:nvSpPr>
              <p:cNvPr id="7269" name="Rectangle 108"/>
              <p:cNvSpPr>
                <a:spLocks noChangeArrowheads="1"/>
              </p:cNvSpPr>
              <p:nvPr/>
            </p:nvSpPr>
            <p:spPr bwMode="auto">
              <a:xfrm>
                <a:off x="2445633" y="3789072"/>
                <a:ext cx="527215" cy="163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 sz="900" b="1" i="1">
                    <a:solidFill>
                      <a:srgbClr val="002060"/>
                    </a:solidFill>
                    <a:latin typeface="Calibri" pitchFamily="34" charset="0"/>
                  </a:rPr>
                  <a:t>Актау</a:t>
                </a:r>
              </a:p>
            </p:txBody>
          </p:sp>
          <p:pic>
            <p:nvPicPr>
              <p:cNvPr id="7270" name="Picture 109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7306" y="2008188"/>
                <a:ext cx="287694" cy="2395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71" name="Picture 110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68915" y="1346201"/>
                <a:ext cx="158262" cy="130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72" name="Picture 111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6781" y="2084389"/>
                <a:ext cx="158262" cy="130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73" name="Picture 11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8730" y="2856270"/>
                <a:ext cx="324380" cy="253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74" name="Picture 11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4017" y="4429068"/>
                <a:ext cx="332450" cy="273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75" name="Text Box 114"/>
              <p:cNvSpPr txBox="1">
                <a:spLocks noChangeArrowheads="1"/>
              </p:cNvSpPr>
              <p:nvPr/>
            </p:nvSpPr>
            <p:spPr bwMode="auto">
              <a:xfrm>
                <a:off x="6140817" y="1964361"/>
                <a:ext cx="618988" cy="163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900" b="1" i="1">
                    <a:solidFill>
                      <a:srgbClr val="002060"/>
                    </a:solidFill>
                    <a:latin typeface="Calibri" pitchFamily="34" charset="0"/>
                  </a:rPr>
                  <a:t>Павлодар</a:t>
                </a:r>
              </a:p>
            </p:txBody>
          </p:sp>
          <p:sp>
            <p:nvSpPr>
              <p:cNvPr id="7276" name="Text Box 115"/>
              <p:cNvSpPr txBox="1">
                <a:spLocks noChangeArrowheads="1"/>
              </p:cNvSpPr>
              <p:nvPr/>
            </p:nvSpPr>
            <p:spPr bwMode="auto">
              <a:xfrm>
                <a:off x="4265928" y="2139749"/>
                <a:ext cx="388978" cy="163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900" b="1" i="1">
                    <a:solidFill>
                      <a:srgbClr val="002060"/>
                    </a:solidFill>
                    <a:latin typeface="Calibri" pitchFamily="34" charset="0"/>
                  </a:rPr>
                  <a:t>Орск</a:t>
                </a:r>
              </a:p>
            </p:txBody>
          </p:sp>
          <p:sp>
            <p:nvSpPr>
              <p:cNvPr id="7277" name="Text Box 116"/>
              <p:cNvSpPr txBox="1">
                <a:spLocks noChangeArrowheads="1"/>
              </p:cNvSpPr>
              <p:nvPr/>
            </p:nvSpPr>
            <p:spPr bwMode="auto">
              <a:xfrm>
                <a:off x="6011353" y="1522518"/>
                <a:ext cx="407904" cy="163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900" b="1" i="1">
                    <a:solidFill>
                      <a:srgbClr val="002060"/>
                    </a:solidFill>
                    <a:latin typeface="Calibri" pitchFamily="34" charset="0"/>
                  </a:rPr>
                  <a:t>Омск</a:t>
                </a:r>
              </a:p>
            </p:txBody>
          </p:sp>
          <p:sp>
            <p:nvSpPr>
              <p:cNvPr id="7278" name="Text Box 117"/>
              <p:cNvSpPr txBox="1">
                <a:spLocks noChangeArrowheads="1"/>
              </p:cNvSpPr>
              <p:nvPr/>
            </p:nvSpPr>
            <p:spPr bwMode="auto">
              <a:xfrm>
                <a:off x="5394717" y="4651362"/>
                <a:ext cx="655382" cy="163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900" b="1" i="1">
                    <a:solidFill>
                      <a:srgbClr val="002060"/>
                    </a:solidFill>
                    <a:latin typeface="Calibri" pitchFamily="34" charset="0"/>
                  </a:rPr>
                  <a:t>Шымкент</a:t>
                </a:r>
              </a:p>
            </p:txBody>
          </p:sp>
          <p:sp>
            <p:nvSpPr>
              <p:cNvPr id="7279" name="Line 118"/>
              <p:cNvSpPr>
                <a:spLocks noChangeShapeType="1"/>
              </p:cNvSpPr>
              <p:nvPr/>
            </p:nvSpPr>
            <p:spPr bwMode="auto">
              <a:xfrm flipH="1">
                <a:off x="2262554" y="3962400"/>
                <a:ext cx="517281" cy="0"/>
              </a:xfrm>
              <a:prstGeom prst="line">
                <a:avLst/>
              </a:prstGeom>
              <a:noFill/>
              <a:ln w="25400">
                <a:solidFill>
                  <a:srgbClr val="000080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0" name="Freeform 119"/>
              <p:cNvSpPr>
                <a:spLocks/>
              </p:cNvSpPr>
              <p:nvPr/>
            </p:nvSpPr>
            <p:spPr bwMode="auto">
              <a:xfrm>
                <a:off x="2365131" y="4017963"/>
                <a:ext cx="414704" cy="584200"/>
              </a:xfrm>
              <a:custGeom>
                <a:avLst/>
                <a:gdLst>
                  <a:gd name="T0" fmla="*/ 2147483647 w 291"/>
                  <a:gd name="T1" fmla="*/ 0 h 480"/>
                  <a:gd name="T2" fmla="*/ 0 w 291"/>
                  <a:gd name="T3" fmla="*/ 2147483647 h 480"/>
                  <a:gd name="T4" fmla="*/ 0 60000 65536"/>
                  <a:gd name="T5" fmla="*/ 0 60000 65536"/>
                  <a:gd name="T6" fmla="*/ 0 w 291"/>
                  <a:gd name="T7" fmla="*/ 0 h 480"/>
                  <a:gd name="T8" fmla="*/ 291 w 291"/>
                  <a:gd name="T9" fmla="*/ 480 h 4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91" h="480">
                    <a:moveTo>
                      <a:pt x="291" y="0"/>
                    </a:moveTo>
                    <a:lnTo>
                      <a:pt x="0" y="480"/>
                    </a:lnTo>
                  </a:path>
                </a:pathLst>
              </a:custGeom>
              <a:noFill/>
              <a:ln w="25400">
                <a:solidFill>
                  <a:srgbClr val="000080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1" name="Oval 121"/>
              <p:cNvSpPr>
                <a:spLocks noChangeArrowheads="1"/>
              </p:cNvSpPr>
              <p:nvPr/>
            </p:nvSpPr>
            <p:spPr bwMode="auto">
              <a:xfrm>
                <a:off x="3232638" y="1752600"/>
                <a:ext cx="64477" cy="55563"/>
              </a:xfrm>
              <a:prstGeom prst="ellipse">
                <a:avLst/>
              </a:prstGeom>
              <a:solidFill>
                <a:srgbClr val="0054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1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  <p:sp>
            <p:nvSpPr>
              <p:cNvPr id="7282" name="Oval 122"/>
              <p:cNvSpPr>
                <a:spLocks noChangeArrowheads="1"/>
              </p:cNvSpPr>
              <p:nvPr/>
            </p:nvSpPr>
            <p:spPr bwMode="auto">
              <a:xfrm>
                <a:off x="3037743" y="3078163"/>
                <a:ext cx="64477" cy="57150"/>
              </a:xfrm>
              <a:prstGeom prst="ellipse">
                <a:avLst/>
              </a:prstGeom>
              <a:solidFill>
                <a:srgbClr val="0054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1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  <p:sp>
            <p:nvSpPr>
              <p:cNvPr id="7283" name="Freeform 123"/>
              <p:cNvSpPr>
                <a:spLocks/>
              </p:cNvSpPr>
              <p:nvPr/>
            </p:nvSpPr>
            <p:spPr bwMode="auto">
              <a:xfrm>
                <a:off x="6098931" y="2801938"/>
                <a:ext cx="42497" cy="239712"/>
              </a:xfrm>
              <a:custGeom>
                <a:avLst/>
                <a:gdLst>
                  <a:gd name="T0" fmla="*/ 0 w 30"/>
                  <a:gd name="T1" fmla="*/ 2147483647 h 196"/>
                  <a:gd name="T2" fmla="*/ 2147483647 w 30"/>
                  <a:gd name="T3" fmla="*/ 0 h 196"/>
                  <a:gd name="T4" fmla="*/ 0 60000 65536"/>
                  <a:gd name="T5" fmla="*/ 0 60000 65536"/>
                  <a:gd name="T6" fmla="*/ 0 w 30"/>
                  <a:gd name="T7" fmla="*/ 0 h 196"/>
                  <a:gd name="T8" fmla="*/ 30 w 30"/>
                  <a:gd name="T9" fmla="*/ 196 h 19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196">
                    <a:moveTo>
                      <a:pt x="0" y="196"/>
                    </a:moveTo>
                    <a:lnTo>
                      <a:pt x="30" y="0"/>
                    </a:lnTo>
                  </a:path>
                </a:pathLst>
              </a:custGeom>
              <a:noFill/>
              <a:ln w="25400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4" name="Freeform 124"/>
              <p:cNvSpPr>
                <a:spLocks/>
              </p:cNvSpPr>
              <p:nvPr/>
            </p:nvSpPr>
            <p:spPr bwMode="auto">
              <a:xfrm>
                <a:off x="6141428" y="2406651"/>
                <a:ext cx="282819" cy="396875"/>
              </a:xfrm>
              <a:custGeom>
                <a:avLst/>
                <a:gdLst>
                  <a:gd name="T0" fmla="*/ 0 w 199"/>
                  <a:gd name="T1" fmla="*/ 2147483647 h 326"/>
                  <a:gd name="T2" fmla="*/ 2147483647 w 199"/>
                  <a:gd name="T3" fmla="*/ 0 h 326"/>
                  <a:gd name="T4" fmla="*/ 0 60000 65536"/>
                  <a:gd name="T5" fmla="*/ 0 60000 65536"/>
                  <a:gd name="T6" fmla="*/ 0 w 199"/>
                  <a:gd name="T7" fmla="*/ 0 h 326"/>
                  <a:gd name="T8" fmla="*/ 199 w 199"/>
                  <a:gd name="T9" fmla="*/ 326 h 32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9" h="326">
                    <a:moveTo>
                      <a:pt x="0" y="326"/>
                    </a:moveTo>
                    <a:lnTo>
                      <a:pt x="199" y="0"/>
                    </a:lnTo>
                  </a:path>
                </a:pathLst>
              </a:custGeom>
              <a:noFill/>
              <a:ln w="25400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5" name="Freeform 125"/>
              <p:cNvSpPr>
                <a:spLocks/>
              </p:cNvSpPr>
              <p:nvPr/>
            </p:nvSpPr>
            <p:spPr bwMode="auto">
              <a:xfrm>
                <a:off x="6415454" y="2089150"/>
                <a:ext cx="405912" cy="325438"/>
              </a:xfrm>
              <a:custGeom>
                <a:avLst/>
                <a:gdLst>
                  <a:gd name="T0" fmla="*/ 0 w 285"/>
                  <a:gd name="T1" fmla="*/ 2147483647 h 267"/>
                  <a:gd name="T2" fmla="*/ 2147483647 w 285"/>
                  <a:gd name="T3" fmla="*/ 0 h 267"/>
                  <a:gd name="T4" fmla="*/ 0 60000 65536"/>
                  <a:gd name="T5" fmla="*/ 0 60000 65536"/>
                  <a:gd name="T6" fmla="*/ 0 w 285"/>
                  <a:gd name="T7" fmla="*/ 0 h 267"/>
                  <a:gd name="T8" fmla="*/ 285 w 285"/>
                  <a:gd name="T9" fmla="*/ 267 h 26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85" h="267">
                    <a:moveTo>
                      <a:pt x="0" y="267"/>
                    </a:moveTo>
                    <a:lnTo>
                      <a:pt x="285" y="0"/>
                    </a:lnTo>
                  </a:path>
                </a:pathLst>
              </a:custGeom>
              <a:noFill/>
              <a:ln w="25400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6" name="Freeform 126"/>
              <p:cNvSpPr>
                <a:spLocks/>
              </p:cNvSpPr>
              <p:nvPr/>
            </p:nvSpPr>
            <p:spPr bwMode="auto">
              <a:xfrm>
                <a:off x="6529754" y="1752601"/>
                <a:ext cx="284285" cy="322263"/>
              </a:xfrm>
              <a:custGeom>
                <a:avLst/>
                <a:gdLst>
                  <a:gd name="T0" fmla="*/ 2147483647 w 199"/>
                  <a:gd name="T1" fmla="*/ 2147483647 h 264"/>
                  <a:gd name="T2" fmla="*/ 0 w 199"/>
                  <a:gd name="T3" fmla="*/ 0 h 264"/>
                  <a:gd name="T4" fmla="*/ 0 60000 65536"/>
                  <a:gd name="T5" fmla="*/ 0 60000 65536"/>
                  <a:gd name="T6" fmla="*/ 0 w 199"/>
                  <a:gd name="T7" fmla="*/ 0 h 264"/>
                  <a:gd name="T8" fmla="*/ 199 w 199"/>
                  <a:gd name="T9" fmla="*/ 264 h 26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9" h="264">
                    <a:moveTo>
                      <a:pt x="199" y="264"/>
                    </a:move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7" name="Line 127"/>
              <p:cNvSpPr>
                <a:spLocks noChangeShapeType="1"/>
              </p:cNvSpPr>
              <p:nvPr/>
            </p:nvSpPr>
            <p:spPr bwMode="auto">
              <a:xfrm flipH="1" flipV="1">
                <a:off x="6462346" y="1587500"/>
                <a:ext cx="65943" cy="165100"/>
              </a:xfrm>
              <a:prstGeom prst="line">
                <a:avLst/>
              </a:prstGeom>
              <a:noFill/>
              <a:ln w="25400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8" name="Freeform 128"/>
              <p:cNvSpPr>
                <a:spLocks/>
              </p:cNvSpPr>
              <p:nvPr/>
            </p:nvSpPr>
            <p:spPr bwMode="auto">
              <a:xfrm>
                <a:off x="6327531" y="1500188"/>
                <a:ext cx="134815" cy="88900"/>
              </a:xfrm>
              <a:custGeom>
                <a:avLst/>
                <a:gdLst>
                  <a:gd name="T0" fmla="*/ 2147483647 w 95"/>
                  <a:gd name="T1" fmla="*/ 2147483647 h 72"/>
                  <a:gd name="T2" fmla="*/ 0 w 95"/>
                  <a:gd name="T3" fmla="*/ 0 h 72"/>
                  <a:gd name="T4" fmla="*/ 0 60000 65536"/>
                  <a:gd name="T5" fmla="*/ 0 60000 65536"/>
                  <a:gd name="T6" fmla="*/ 0 w 95"/>
                  <a:gd name="T7" fmla="*/ 0 h 72"/>
                  <a:gd name="T8" fmla="*/ 95 w 95"/>
                  <a:gd name="T9" fmla="*/ 72 h 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5" h="72">
                    <a:moveTo>
                      <a:pt x="95" y="72"/>
                    </a:move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9" name="Oval 129"/>
              <p:cNvSpPr>
                <a:spLocks noChangeArrowheads="1"/>
              </p:cNvSpPr>
              <p:nvPr/>
            </p:nvSpPr>
            <p:spPr bwMode="auto">
              <a:xfrm>
                <a:off x="6075485" y="3024189"/>
                <a:ext cx="65943" cy="53975"/>
              </a:xfrm>
              <a:prstGeom prst="ellipse">
                <a:avLst/>
              </a:prstGeom>
              <a:solidFill>
                <a:srgbClr val="0054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1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  <p:sp>
            <p:nvSpPr>
              <p:cNvPr id="7290" name="Oval 130"/>
              <p:cNvSpPr>
                <a:spLocks noChangeArrowheads="1"/>
              </p:cNvSpPr>
              <p:nvPr/>
            </p:nvSpPr>
            <p:spPr bwMode="auto">
              <a:xfrm>
                <a:off x="6268915" y="1476376"/>
                <a:ext cx="65943" cy="55563"/>
              </a:xfrm>
              <a:prstGeom prst="ellipse">
                <a:avLst/>
              </a:prstGeom>
              <a:solidFill>
                <a:srgbClr val="0054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1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  <p:sp>
            <p:nvSpPr>
              <p:cNvPr id="7291" name="Line 131"/>
              <p:cNvSpPr>
                <a:spLocks noChangeShapeType="1"/>
              </p:cNvSpPr>
              <p:nvPr/>
            </p:nvSpPr>
            <p:spPr bwMode="auto">
              <a:xfrm flipH="1" flipV="1">
                <a:off x="3943350" y="2692401"/>
                <a:ext cx="64477" cy="220663"/>
              </a:xfrm>
              <a:prstGeom prst="line">
                <a:avLst/>
              </a:prstGeom>
              <a:noFill/>
              <a:ln w="25400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2" name="Oval 134"/>
              <p:cNvSpPr>
                <a:spLocks noChangeArrowheads="1"/>
              </p:cNvSpPr>
              <p:nvPr/>
            </p:nvSpPr>
            <p:spPr bwMode="auto">
              <a:xfrm>
                <a:off x="4267200" y="2249488"/>
                <a:ext cx="64477" cy="57150"/>
              </a:xfrm>
              <a:prstGeom prst="ellipse">
                <a:avLst/>
              </a:prstGeom>
              <a:solidFill>
                <a:srgbClr val="0054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1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  <p:sp>
            <p:nvSpPr>
              <p:cNvPr id="7293" name="Freeform 135"/>
              <p:cNvSpPr>
                <a:spLocks/>
              </p:cNvSpPr>
              <p:nvPr/>
            </p:nvSpPr>
            <p:spPr bwMode="auto">
              <a:xfrm>
                <a:off x="5558205" y="3632201"/>
                <a:ext cx="73269" cy="396875"/>
              </a:xfrm>
              <a:custGeom>
                <a:avLst/>
                <a:gdLst>
                  <a:gd name="T0" fmla="*/ 0 w 51"/>
                  <a:gd name="T1" fmla="*/ 0 h 326"/>
                  <a:gd name="T2" fmla="*/ 2147483647 w 51"/>
                  <a:gd name="T3" fmla="*/ 2147483647 h 326"/>
                  <a:gd name="T4" fmla="*/ 0 60000 65536"/>
                  <a:gd name="T5" fmla="*/ 0 60000 65536"/>
                  <a:gd name="T6" fmla="*/ 0 w 51"/>
                  <a:gd name="T7" fmla="*/ 0 h 326"/>
                  <a:gd name="T8" fmla="*/ 51 w 51"/>
                  <a:gd name="T9" fmla="*/ 326 h 32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1" h="326">
                    <a:moveTo>
                      <a:pt x="0" y="0"/>
                    </a:moveTo>
                    <a:lnTo>
                      <a:pt x="51" y="326"/>
                    </a:lnTo>
                  </a:path>
                </a:pathLst>
              </a:custGeom>
              <a:noFill/>
              <a:ln w="25400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4" name="Freeform 136"/>
              <p:cNvSpPr>
                <a:spLocks/>
              </p:cNvSpPr>
              <p:nvPr/>
            </p:nvSpPr>
            <p:spPr bwMode="auto">
              <a:xfrm>
                <a:off x="5558205" y="4029075"/>
                <a:ext cx="73269" cy="153988"/>
              </a:xfrm>
              <a:custGeom>
                <a:avLst/>
                <a:gdLst>
                  <a:gd name="T0" fmla="*/ 2147483647 w 51"/>
                  <a:gd name="T1" fmla="*/ 0 h 127"/>
                  <a:gd name="T2" fmla="*/ 0 w 51"/>
                  <a:gd name="T3" fmla="*/ 2147483647 h 127"/>
                  <a:gd name="T4" fmla="*/ 0 60000 65536"/>
                  <a:gd name="T5" fmla="*/ 0 60000 65536"/>
                  <a:gd name="T6" fmla="*/ 0 w 51"/>
                  <a:gd name="T7" fmla="*/ 0 h 127"/>
                  <a:gd name="T8" fmla="*/ 51 w 51"/>
                  <a:gd name="T9" fmla="*/ 127 h 12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1" h="127">
                    <a:moveTo>
                      <a:pt x="51" y="0"/>
                    </a:moveTo>
                    <a:lnTo>
                      <a:pt x="0" y="127"/>
                    </a:lnTo>
                  </a:path>
                </a:pathLst>
              </a:custGeom>
              <a:noFill/>
              <a:ln w="25400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5" name="Line 137"/>
              <p:cNvSpPr>
                <a:spLocks noChangeShapeType="1"/>
              </p:cNvSpPr>
              <p:nvPr/>
            </p:nvSpPr>
            <p:spPr bwMode="auto">
              <a:xfrm>
                <a:off x="5558205" y="4183063"/>
                <a:ext cx="130419" cy="57150"/>
              </a:xfrm>
              <a:prstGeom prst="line">
                <a:avLst/>
              </a:prstGeom>
              <a:noFill/>
              <a:ln w="25400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6" name="Freeform 138"/>
              <p:cNvSpPr>
                <a:spLocks/>
              </p:cNvSpPr>
              <p:nvPr/>
            </p:nvSpPr>
            <p:spPr bwMode="auto">
              <a:xfrm>
                <a:off x="5688623" y="4240214"/>
                <a:ext cx="83527" cy="346075"/>
              </a:xfrm>
              <a:custGeom>
                <a:avLst/>
                <a:gdLst>
                  <a:gd name="T0" fmla="*/ 0 w 59"/>
                  <a:gd name="T1" fmla="*/ 0 h 240"/>
                  <a:gd name="T2" fmla="*/ 2147483647 w 59"/>
                  <a:gd name="T3" fmla="*/ 2147483647 h 240"/>
                  <a:gd name="T4" fmla="*/ 0 60000 65536"/>
                  <a:gd name="T5" fmla="*/ 0 60000 65536"/>
                  <a:gd name="T6" fmla="*/ 0 w 59"/>
                  <a:gd name="T7" fmla="*/ 0 h 240"/>
                  <a:gd name="T8" fmla="*/ 59 w 59"/>
                  <a:gd name="T9" fmla="*/ 240 h 2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9" h="240">
                    <a:moveTo>
                      <a:pt x="0" y="0"/>
                    </a:moveTo>
                    <a:lnTo>
                      <a:pt x="59" y="240"/>
                    </a:lnTo>
                  </a:path>
                </a:pathLst>
              </a:custGeom>
              <a:noFill/>
              <a:ln w="25400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7" name="Oval 139"/>
              <p:cNvSpPr>
                <a:spLocks noChangeArrowheads="1"/>
              </p:cNvSpPr>
              <p:nvPr/>
            </p:nvSpPr>
            <p:spPr bwMode="auto">
              <a:xfrm>
                <a:off x="5753100" y="4570413"/>
                <a:ext cx="64477" cy="55562"/>
              </a:xfrm>
              <a:prstGeom prst="ellipse">
                <a:avLst/>
              </a:prstGeom>
              <a:solidFill>
                <a:srgbClr val="0054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1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  <p:sp>
            <p:nvSpPr>
              <p:cNvPr id="7298" name="TextBox 114"/>
              <p:cNvSpPr txBox="1">
                <a:spLocks noChangeArrowheads="1"/>
              </p:cNvSpPr>
              <p:nvPr/>
            </p:nvSpPr>
            <p:spPr bwMode="auto">
              <a:xfrm>
                <a:off x="4628020" y="2672537"/>
                <a:ext cx="1122847" cy="254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kk-KZ" sz="1600" b="1" i="1" dirty="0" smtClean="0">
                    <a:solidFill>
                      <a:srgbClr val="002060"/>
                    </a:solidFill>
                  </a:rPr>
                  <a:t>Қазақстан</a:t>
                </a:r>
                <a:endParaRPr lang="ru-RU" sz="1600" b="1" i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7299" name="TextBox 62"/>
              <p:cNvSpPr txBox="1">
                <a:spLocks noChangeArrowheads="1"/>
              </p:cNvSpPr>
              <p:nvPr/>
            </p:nvSpPr>
            <p:spPr bwMode="auto">
              <a:xfrm>
                <a:off x="757438" y="4364143"/>
                <a:ext cx="635325" cy="2309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kk-KZ" sz="1400" b="1" i="1" dirty="0" smtClean="0">
                    <a:solidFill>
                      <a:srgbClr val="002060"/>
                    </a:solidFill>
                    <a:latin typeface="Calibri" pitchFamily="34" charset="0"/>
                  </a:rPr>
                  <a:t>Түркия</a:t>
                </a:r>
                <a:endParaRPr lang="ru-RU" sz="1400" b="1" i="1" dirty="0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  <p:sp>
            <p:nvSpPr>
              <p:cNvPr id="7300" name="TextBox 63"/>
              <p:cNvSpPr txBox="1">
                <a:spLocks noChangeArrowheads="1"/>
              </p:cNvSpPr>
              <p:nvPr/>
            </p:nvSpPr>
            <p:spPr bwMode="auto">
              <a:xfrm>
                <a:off x="4409351" y="1052005"/>
                <a:ext cx="639601" cy="218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ru-RU" sz="1400" b="1" i="1">
                    <a:solidFill>
                      <a:srgbClr val="002060"/>
                    </a:solidFill>
                    <a:latin typeface="Calibri" pitchFamily="34" charset="0"/>
                  </a:rPr>
                  <a:t>Россия</a:t>
                </a:r>
              </a:p>
            </p:txBody>
          </p:sp>
          <p:sp>
            <p:nvSpPr>
              <p:cNvPr id="7301" name="TextBox 64"/>
              <p:cNvSpPr txBox="1">
                <a:spLocks noChangeArrowheads="1"/>
              </p:cNvSpPr>
              <p:nvPr/>
            </p:nvSpPr>
            <p:spPr bwMode="auto">
              <a:xfrm>
                <a:off x="7868579" y="3861588"/>
                <a:ext cx="663424" cy="2309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kk-KZ" sz="1400" b="1" i="1" dirty="0" smtClean="0">
                    <a:solidFill>
                      <a:srgbClr val="002060"/>
                    </a:solidFill>
                    <a:latin typeface="Calibri" pitchFamily="34" charset="0"/>
                  </a:rPr>
                  <a:t>Қытай</a:t>
                </a:r>
                <a:endParaRPr lang="ru-RU" sz="1400" b="1" i="1" dirty="0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  <p:sp>
            <p:nvSpPr>
              <p:cNvPr id="7302" name="TextBox 66"/>
              <p:cNvSpPr txBox="1">
                <a:spLocks noChangeArrowheads="1"/>
              </p:cNvSpPr>
              <p:nvPr/>
            </p:nvSpPr>
            <p:spPr bwMode="auto">
              <a:xfrm>
                <a:off x="2849623" y="4652521"/>
                <a:ext cx="1417865" cy="2078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ru-RU" sz="1200" b="1" i="1" dirty="0" err="1" smtClean="0">
                    <a:solidFill>
                      <a:srgbClr val="002060"/>
                    </a:solidFill>
                    <a:latin typeface="Calibri" pitchFamily="34" charset="0"/>
                  </a:rPr>
                  <a:t>Түрікменстан</a:t>
                </a:r>
                <a:endParaRPr lang="ru-RU" sz="1200" b="1" i="1" dirty="0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  <p:sp>
            <p:nvSpPr>
              <p:cNvPr id="7303" name="TextBox 67"/>
              <p:cNvSpPr txBox="1">
                <a:spLocks noChangeArrowheads="1"/>
              </p:cNvSpPr>
              <p:nvPr/>
            </p:nvSpPr>
            <p:spPr bwMode="auto">
              <a:xfrm>
                <a:off x="4319148" y="4397871"/>
                <a:ext cx="820274" cy="2078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kk-KZ" sz="1200" b="1" i="1" dirty="0" smtClean="0">
                    <a:solidFill>
                      <a:srgbClr val="002060"/>
                    </a:solidFill>
                    <a:latin typeface="Calibri" pitchFamily="34" charset="0"/>
                  </a:rPr>
                  <a:t>Өзбекстан</a:t>
                </a:r>
                <a:endParaRPr lang="ru-RU" sz="1200" b="1" i="1" dirty="0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  <p:sp>
            <p:nvSpPr>
              <p:cNvPr id="7304" name="TextBox 120"/>
              <p:cNvSpPr txBox="1">
                <a:spLocks noChangeArrowheads="1"/>
              </p:cNvSpPr>
              <p:nvPr/>
            </p:nvSpPr>
            <p:spPr bwMode="auto">
              <a:xfrm rot="3792178">
                <a:off x="1755162" y="4031779"/>
                <a:ext cx="1502605" cy="2515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ru-RU" sz="1200" b="1" i="1" dirty="0" smtClean="0">
                    <a:solidFill>
                      <a:srgbClr val="002060"/>
                    </a:solidFill>
                  </a:rPr>
                  <a:t>Каспий </a:t>
                </a:r>
                <a:r>
                  <a:rPr lang="ru-RU" sz="1200" b="1" i="1" dirty="0" err="1" smtClean="0">
                    <a:solidFill>
                      <a:srgbClr val="002060"/>
                    </a:solidFill>
                  </a:rPr>
                  <a:t>теңізі</a:t>
                </a:r>
                <a:endParaRPr lang="ru-RU" sz="1200" b="1" i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7305" name="Rectangle 90"/>
              <p:cNvSpPr>
                <a:spLocks noChangeArrowheads="1"/>
              </p:cNvSpPr>
              <p:nvPr/>
            </p:nvSpPr>
            <p:spPr bwMode="auto">
              <a:xfrm>
                <a:off x="3979679" y="2585992"/>
                <a:ext cx="645761" cy="173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 sz="900" b="1" i="1" dirty="0" err="1" smtClean="0">
                    <a:solidFill>
                      <a:srgbClr val="002060"/>
                    </a:solidFill>
                    <a:latin typeface="Calibri" pitchFamily="34" charset="0"/>
                  </a:rPr>
                  <a:t>Бестамақ</a:t>
                </a:r>
                <a:endParaRPr lang="ru-RU" sz="900" b="1" i="1" dirty="0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7207" name="TextBox 125"/>
            <p:cNvSpPr txBox="1">
              <a:spLocks noChangeArrowheads="1"/>
            </p:cNvSpPr>
            <p:nvPr/>
          </p:nvSpPr>
          <p:spPr bwMode="auto">
            <a:xfrm>
              <a:off x="3119700" y="1377655"/>
              <a:ext cx="660403" cy="178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1000" b="1" i="1">
                  <a:solidFill>
                    <a:srgbClr val="002060"/>
                  </a:solidFill>
                </a:rPr>
                <a:t>Самара</a:t>
              </a:r>
            </a:p>
          </p:txBody>
        </p:sp>
      </p:grpSp>
      <p:sp>
        <p:nvSpPr>
          <p:cNvPr id="7177" name="Rectangle 82"/>
          <p:cNvSpPr>
            <a:spLocks noChangeArrowheads="1"/>
          </p:cNvSpPr>
          <p:nvPr/>
        </p:nvSpPr>
        <p:spPr bwMode="auto">
          <a:xfrm>
            <a:off x="1619672" y="3618256"/>
            <a:ext cx="1229314" cy="52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000" b="1" dirty="0">
                <a:solidFill>
                  <a:srgbClr val="000000"/>
                </a:solidFill>
                <a:cs typeface="Arial" charset="0"/>
              </a:rPr>
              <a:t>33/67 (</a:t>
            </a:r>
            <a:r>
              <a:rPr lang="ru-RU" sz="900" b="1" dirty="0" smtClean="0">
                <a:solidFill>
                  <a:srgbClr val="000000"/>
                </a:solidFill>
                <a:cs typeface="Arial" charset="0"/>
              </a:rPr>
              <a:t>всего, в 2015 году</a:t>
            </a:r>
            <a:r>
              <a:rPr lang="ru-RU" sz="1000" b="1" dirty="0" smtClean="0">
                <a:solidFill>
                  <a:srgbClr val="000000"/>
                </a:solidFill>
                <a:cs typeface="Arial" charset="0"/>
              </a:rPr>
              <a:t>)</a:t>
            </a:r>
            <a:endParaRPr lang="ru-RU" sz="1000" b="1" dirty="0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ru-RU" sz="1000" b="1" dirty="0">
                <a:solidFill>
                  <a:srgbClr val="000000"/>
                </a:solidFill>
                <a:cs typeface="Arial" charset="0"/>
              </a:rPr>
              <a:t>28,2/52,5 (из РК)</a:t>
            </a:r>
          </a:p>
        </p:txBody>
      </p:sp>
      <p:sp>
        <p:nvSpPr>
          <p:cNvPr id="7178" name="Rectangle 82"/>
          <p:cNvSpPr>
            <a:spLocks noChangeArrowheads="1"/>
          </p:cNvSpPr>
          <p:nvPr/>
        </p:nvSpPr>
        <p:spPr bwMode="auto">
          <a:xfrm>
            <a:off x="1707152" y="3110959"/>
            <a:ext cx="1133475" cy="214312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00" b="1" i="1">
                <a:solidFill>
                  <a:srgbClr val="002060"/>
                </a:solidFill>
                <a:cs typeface="Arial" charset="0"/>
              </a:rPr>
              <a:t>Атырау-Самара</a:t>
            </a:r>
            <a:endParaRPr lang="ru-RU" sz="900" i="1">
              <a:solidFill>
                <a:srgbClr val="002060"/>
              </a:solidFill>
              <a:cs typeface="Arial" charset="0"/>
            </a:endParaRPr>
          </a:p>
        </p:txBody>
      </p:sp>
      <p:cxnSp>
        <p:nvCxnSpPr>
          <p:cNvPr id="120" name="Прямая соединительная линия 119"/>
          <p:cNvCxnSpPr>
            <a:stCxn id="7183" idx="2"/>
          </p:cNvCxnSpPr>
          <p:nvPr/>
        </p:nvCxnSpPr>
        <p:spPr>
          <a:xfrm rot="16200000" flipH="1">
            <a:off x="1117482" y="4003360"/>
            <a:ext cx="571500" cy="7143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>
            <a:stCxn id="7178" idx="3"/>
          </p:cNvCxnSpPr>
          <p:nvPr/>
        </p:nvCxnSpPr>
        <p:spPr>
          <a:xfrm>
            <a:off x="2840627" y="3217321"/>
            <a:ext cx="80963" cy="250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>
            <a:stCxn id="7247" idx="0"/>
          </p:cNvCxnSpPr>
          <p:nvPr/>
        </p:nvCxnSpPr>
        <p:spPr>
          <a:xfrm flipH="1" flipV="1">
            <a:off x="6942984" y="4601754"/>
            <a:ext cx="210940" cy="5152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2" name="Rectangle 82"/>
          <p:cNvSpPr>
            <a:spLocks noChangeArrowheads="1"/>
          </p:cNvSpPr>
          <p:nvPr/>
        </p:nvSpPr>
        <p:spPr bwMode="auto">
          <a:xfrm>
            <a:off x="3195159" y="3325271"/>
            <a:ext cx="347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000" b="1" dirty="0">
                <a:solidFill>
                  <a:srgbClr val="000000"/>
                </a:solidFill>
                <a:cs typeface="Arial" charset="0"/>
              </a:rPr>
              <a:t>17,5</a:t>
            </a:r>
          </a:p>
        </p:txBody>
      </p:sp>
      <p:sp>
        <p:nvSpPr>
          <p:cNvPr id="7183" name="Rectangle 82"/>
          <p:cNvSpPr>
            <a:spLocks noChangeArrowheads="1"/>
          </p:cNvSpPr>
          <p:nvPr/>
        </p:nvSpPr>
        <p:spPr bwMode="auto">
          <a:xfrm>
            <a:off x="545982" y="3860485"/>
            <a:ext cx="1000125" cy="214313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00" b="1" i="1">
                <a:solidFill>
                  <a:srgbClr val="002060"/>
                </a:solidFill>
                <a:cs typeface="Arial" charset="0"/>
              </a:rPr>
              <a:t>КТК</a:t>
            </a:r>
            <a:endParaRPr lang="ru-RU" sz="900" i="1">
              <a:solidFill>
                <a:srgbClr val="002060"/>
              </a:solidFill>
              <a:cs typeface="Arial" charset="0"/>
            </a:endParaRPr>
          </a:p>
        </p:txBody>
      </p:sp>
      <p:cxnSp>
        <p:nvCxnSpPr>
          <p:cNvPr id="134" name="Прямая со стрелкой 133"/>
          <p:cNvCxnSpPr/>
          <p:nvPr/>
        </p:nvCxnSpPr>
        <p:spPr>
          <a:xfrm rot="5400000" flipH="1" flipV="1">
            <a:off x="2846672" y="3381550"/>
            <a:ext cx="571500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/>
          <p:nvPr/>
        </p:nvCxnSpPr>
        <p:spPr>
          <a:xfrm rot="10800000">
            <a:off x="1833984" y="4208140"/>
            <a:ext cx="652463" cy="9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/>
          <p:nvPr/>
        </p:nvCxnSpPr>
        <p:spPr>
          <a:xfrm flipV="1">
            <a:off x="3390695" y="4327927"/>
            <a:ext cx="500062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/>
          <p:nvPr/>
        </p:nvCxnSpPr>
        <p:spPr>
          <a:xfrm rot="10800000" flipV="1">
            <a:off x="3223827" y="4077274"/>
            <a:ext cx="571500" cy="1428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/>
          <p:nvPr/>
        </p:nvCxnSpPr>
        <p:spPr>
          <a:xfrm rot="16200000" flipH="1">
            <a:off x="4411888" y="4637658"/>
            <a:ext cx="428625" cy="2873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/>
          <p:cNvCxnSpPr/>
          <p:nvPr/>
        </p:nvCxnSpPr>
        <p:spPr>
          <a:xfrm rot="16200000" flipH="1">
            <a:off x="5563153" y="5597386"/>
            <a:ext cx="642938" cy="714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 стрелкой 152"/>
          <p:cNvCxnSpPr/>
          <p:nvPr/>
        </p:nvCxnSpPr>
        <p:spPr>
          <a:xfrm rot="16200000" flipH="1">
            <a:off x="6787356" y="2542784"/>
            <a:ext cx="428625" cy="2873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 стрелкой 153"/>
          <p:cNvCxnSpPr/>
          <p:nvPr/>
        </p:nvCxnSpPr>
        <p:spPr>
          <a:xfrm rot="5400000">
            <a:off x="6096077" y="3637245"/>
            <a:ext cx="500062" cy="2143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 rot="5400000" flipH="1" flipV="1">
            <a:off x="6404541" y="3722372"/>
            <a:ext cx="500063" cy="2047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/>
          <p:nvPr/>
        </p:nvCxnSpPr>
        <p:spPr>
          <a:xfrm>
            <a:off x="7109092" y="4463888"/>
            <a:ext cx="5715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4" name="Rectangle 82"/>
          <p:cNvSpPr>
            <a:spLocks noChangeArrowheads="1"/>
          </p:cNvSpPr>
          <p:nvPr/>
        </p:nvSpPr>
        <p:spPr bwMode="auto">
          <a:xfrm>
            <a:off x="7016679" y="4180072"/>
            <a:ext cx="6429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000" b="1" dirty="0">
                <a:solidFill>
                  <a:srgbClr val="000000"/>
                </a:solidFill>
                <a:cs typeface="Arial" charset="0"/>
              </a:rPr>
              <a:t>12/20</a:t>
            </a:r>
          </a:p>
        </p:txBody>
      </p:sp>
      <p:sp>
        <p:nvSpPr>
          <p:cNvPr id="7195" name="Rectangle 82"/>
          <p:cNvSpPr>
            <a:spLocks noChangeArrowheads="1"/>
          </p:cNvSpPr>
          <p:nvPr/>
        </p:nvSpPr>
        <p:spPr bwMode="auto">
          <a:xfrm>
            <a:off x="7029380" y="2479838"/>
            <a:ext cx="4286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000" b="1" dirty="0">
                <a:solidFill>
                  <a:srgbClr val="000000"/>
                </a:solidFill>
                <a:cs typeface="Arial" charset="0"/>
              </a:rPr>
              <a:t>24</a:t>
            </a:r>
          </a:p>
        </p:txBody>
      </p:sp>
      <p:sp>
        <p:nvSpPr>
          <p:cNvPr id="7196" name="Rectangle 82"/>
          <p:cNvSpPr>
            <a:spLocks noChangeArrowheads="1"/>
          </p:cNvSpPr>
          <p:nvPr/>
        </p:nvSpPr>
        <p:spPr bwMode="auto">
          <a:xfrm>
            <a:off x="5965032" y="3590363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000" b="1">
                <a:solidFill>
                  <a:srgbClr val="000000"/>
                </a:solidFill>
                <a:cs typeface="Arial" charset="0"/>
              </a:rPr>
              <a:t>16</a:t>
            </a:r>
          </a:p>
        </p:txBody>
      </p:sp>
      <p:sp>
        <p:nvSpPr>
          <p:cNvPr id="7197" name="Rectangle 82"/>
          <p:cNvSpPr>
            <a:spLocks noChangeArrowheads="1"/>
          </p:cNvSpPr>
          <p:nvPr/>
        </p:nvSpPr>
        <p:spPr bwMode="auto">
          <a:xfrm>
            <a:off x="6606756" y="3835396"/>
            <a:ext cx="4286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000" b="1" dirty="0">
                <a:solidFill>
                  <a:srgbClr val="000000"/>
                </a:solidFill>
                <a:cs typeface="Arial" charset="0"/>
              </a:rPr>
              <a:t>11</a:t>
            </a:r>
          </a:p>
        </p:txBody>
      </p:sp>
      <p:sp>
        <p:nvSpPr>
          <p:cNvPr id="7198" name="Rectangle 82"/>
          <p:cNvSpPr>
            <a:spLocks noChangeArrowheads="1"/>
          </p:cNvSpPr>
          <p:nvPr/>
        </p:nvSpPr>
        <p:spPr bwMode="auto">
          <a:xfrm>
            <a:off x="5848903" y="5458423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000" b="1" dirty="0">
                <a:solidFill>
                  <a:srgbClr val="000000"/>
                </a:solidFill>
                <a:cs typeface="Arial" charset="0"/>
              </a:rPr>
              <a:t>12</a:t>
            </a:r>
          </a:p>
        </p:txBody>
      </p:sp>
      <p:sp>
        <p:nvSpPr>
          <p:cNvPr id="7199" name="Rectangle 82"/>
          <p:cNvSpPr>
            <a:spLocks noChangeArrowheads="1"/>
          </p:cNvSpPr>
          <p:nvPr/>
        </p:nvSpPr>
        <p:spPr bwMode="auto">
          <a:xfrm>
            <a:off x="4626201" y="4479627"/>
            <a:ext cx="4286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000" b="1" dirty="0">
                <a:solidFill>
                  <a:srgbClr val="000000"/>
                </a:solidFill>
                <a:cs typeface="Arial" charset="0"/>
              </a:rPr>
              <a:t>10/20</a:t>
            </a:r>
          </a:p>
        </p:txBody>
      </p:sp>
      <p:sp>
        <p:nvSpPr>
          <p:cNvPr id="7200" name="Rectangle 82"/>
          <p:cNvSpPr>
            <a:spLocks noChangeArrowheads="1"/>
          </p:cNvSpPr>
          <p:nvPr/>
        </p:nvSpPr>
        <p:spPr bwMode="auto">
          <a:xfrm>
            <a:off x="3588281" y="4429124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000" b="1" dirty="0">
                <a:solidFill>
                  <a:srgbClr val="000000"/>
                </a:solidFill>
                <a:cs typeface="Arial" charset="0"/>
              </a:rPr>
              <a:t>3*/12</a:t>
            </a:r>
          </a:p>
        </p:txBody>
      </p:sp>
      <p:sp>
        <p:nvSpPr>
          <p:cNvPr id="7201" name="Rectangle 82"/>
          <p:cNvSpPr>
            <a:spLocks noChangeArrowheads="1"/>
          </p:cNvSpPr>
          <p:nvPr/>
        </p:nvSpPr>
        <p:spPr bwMode="auto">
          <a:xfrm>
            <a:off x="3315241" y="3909666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000" b="1" dirty="0">
                <a:solidFill>
                  <a:srgbClr val="000000"/>
                </a:solidFill>
                <a:cs typeface="Arial" charset="0"/>
              </a:rPr>
              <a:t>6</a:t>
            </a:r>
          </a:p>
        </p:txBody>
      </p:sp>
      <p:cxnSp>
        <p:nvCxnSpPr>
          <p:cNvPr id="172" name="Прямая со стрелкой 171"/>
          <p:cNvCxnSpPr/>
          <p:nvPr/>
        </p:nvCxnSpPr>
        <p:spPr>
          <a:xfrm flipV="1">
            <a:off x="2658689" y="5171730"/>
            <a:ext cx="357188" cy="2857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единительная линия 174"/>
          <p:cNvCxnSpPr/>
          <p:nvPr/>
        </p:nvCxnSpPr>
        <p:spPr>
          <a:xfrm>
            <a:off x="2578522" y="5386162"/>
            <a:ext cx="82550" cy="71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04" name="Rectangle 82"/>
          <p:cNvSpPr>
            <a:spLocks noChangeArrowheads="1"/>
          </p:cNvSpPr>
          <p:nvPr/>
        </p:nvSpPr>
        <p:spPr bwMode="auto">
          <a:xfrm>
            <a:off x="2402274" y="5075440"/>
            <a:ext cx="4286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900" b="1" dirty="0">
                <a:solidFill>
                  <a:srgbClr val="000000"/>
                </a:solidFill>
                <a:cs typeface="Arial" charset="0"/>
              </a:rPr>
              <a:t>25</a:t>
            </a:r>
          </a:p>
        </p:txBody>
      </p:sp>
      <p:sp>
        <p:nvSpPr>
          <p:cNvPr id="7205" name="Rectangle 82"/>
          <p:cNvSpPr>
            <a:spLocks noChangeArrowheads="1"/>
          </p:cNvSpPr>
          <p:nvPr/>
        </p:nvSpPr>
        <p:spPr bwMode="auto">
          <a:xfrm>
            <a:off x="6694093" y="5733256"/>
            <a:ext cx="2286000" cy="785812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00" u="sng" dirty="0" err="1" smtClean="0">
                <a:solidFill>
                  <a:srgbClr val="000000"/>
                </a:solidFill>
                <a:cs typeface="Arial" charset="0"/>
              </a:rPr>
              <a:t>Қуаттары</a:t>
            </a:r>
            <a:r>
              <a:rPr lang="ru-RU" sz="1000" u="sng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ru-RU" sz="1000" u="sng" dirty="0">
                <a:solidFill>
                  <a:srgbClr val="000000"/>
                </a:solidFill>
                <a:cs typeface="Arial" charset="0"/>
              </a:rPr>
              <a:t>млн. </a:t>
            </a:r>
            <a:r>
              <a:rPr lang="ru-RU" sz="1000" u="sng" dirty="0" smtClean="0">
                <a:solidFill>
                  <a:srgbClr val="000000"/>
                </a:solidFill>
                <a:cs typeface="Arial" charset="0"/>
              </a:rPr>
              <a:t>т/</a:t>
            </a:r>
            <a:r>
              <a:rPr lang="ru-RU" sz="1000" u="sng" dirty="0" err="1" smtClean="0">
                <a:solidFill>
                  <a:srgbClr val="000000"/>
                </a:solidFill>
                <a:cs typeface="Arial" charset="0"/>
              </a:rPr>
              <a:t>жылына</a:t>
            </a:r>
            <a:endParaRPr lang="ru-RU" sz="1000" u="sng" dirty="0">
              <a:solidFill>
                <a:srgbClr val="000000"/>
              </a:solidFill>
              <a:cs typeface="Arial" charset="0"/>
            </a:endParaRPr>
          </a:p>
          <a:p>
            <a:pPr algn="ctr"/>
            <a:endParaRPr lang="ru-RU" sz="900" u="sng" dirty="0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ru-RU" sz="1000" b="1" dirty="0" err="1" smtClean="0">
                <a:solidFill>
                  <a:srgbClr val="000000"/>
                </a:solidFill>
                <a:cs typeface="Arial" charset="0"/>
              </a:rPr>
              <a:t>Қазіргі</a:t>
            </a:r>
            <a:r>
              <a:rPr lang="ru-RU" sz="1000" b="1" dirty="0" smtClean="0">
                <a:solidFill>
                  <a:srgbClr val="000000"/>
                </a:solidFill>
                <a:cs typeface="Arial" charset="0"/>
              </a:rPr>
              <a:t>/</a:t>
            </a:r>
            <a:r>
              <a:rPr lang="ru-RU" sz="1000" b="1" dirty="0" err="1" smtClean="0">
                <a:solidFill>
                  <a:srgbClr val="000000"/>
                </a:solidFill>
                <a:cs typeface="Arial" charset="0"/>
              </a:rPr>
              <a:t>Кеңейтуден</a:t>
            </a:r>
            <a:r>
              <a:rPr lang="ru-RU" sz="10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000" b="1" dirty="0" err="1" smtClean="0">
                <a:solidFill>
                  <a:srgbClr val="000000"/>
                </a:solidFill>
                <a:cs typeface="Arial" charset="0"/>
              </a:rPr>
              <a:t>кейінгі</a:t>
            </a:r>
            <a:endParaRPr lang="ru-RU" sz="1000" b="1" dirty="0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ru-RU" sz="1000" b="1" dirty="0">
                <a:solidFill>
                  <a:srgbClr val="000000"/>
                </a:solidFill>
                <a:cs typeface="Arial" charset="0"/>
              </a:rPr>
              <a:t>* </a:t>
            </a:r>
            <a:r>
              <a:rPr lang="ru-RU" sz="1000" b="1" dirty="0" err="1">
                <a:solidFill>
                  <a:srgbClr val="000000"/>
                </a:solidFill>
                <a:cs typeface="Arial" charset="0"/>
              </a:rPr>
              <a:t>ж</a:t>
            </a:r>
            <a:r>
              <a:rPr lang="ru-RU" sz="1000" b="1" dirty="0" err="1" smtClean="0">
                <a:solidFill>
                  <a:srgbClr val="000000"/>
                </a:solidFill>
                <a:cs typeface="Arial" charset="0"/>
              </a:rPr>
              <a:t>еңіл</a:t>
            </a:r>
            <a:r>
              <a:rPr lang="ru-RU" sz="10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000" b="1" dirty="0" err="1" smtClean="0">
                <a:solidFill>
                  <a:srgbClr val="000000"/>
                </a:solidFill>
                <a:cs typeface="Arial" charset="0"/>
              </a:rPr>
              <a:t>мұнай</a:t>
            </a:r>
            <a:r>
              <a:rPr lang="ru-RU" sz="10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000" b="1" dirty="0" err="1" smtClean="0">
                <a:solidFill>
                  <a:srgbClr val="000000"/>
                </a:solidFill>
                <a:cs typeface="Arial" charset="0"/>
              </a:rPr>
              <a:t>үшін</a:t>
            </a:r>
            <a:endParaRPr lang="ru-RU" sz="1000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3074" name="Picture 2" descr="C:\11111\Month\14-01\Итоги 2013\Н-провод РК-КНР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6" y="947255"/>
            <a:ext cx="8995648" cy="130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11111\Month\14-01\Итоги 2013\Снимок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299288"/>
            <a:ext cx="1514687" cy="40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Rectangle 90"/>
          <p:cNvSpPr>
            <a:spLocks noChangeArrowheads="1"/>
          </p:cNvSpPr>
          <p:nvPr/>
        </p:nvSpPr>
        <p:spPr bwMode="auto">
          <a:xfrm>
            <a:off x="5635415" y="4866757"/>
            <a:ext cx="86759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700" b="1" i="1" dirty="0">
                <a:solidFill>
                  <a:srgbClr val="002060"/>
                </a:solidFill>
                <a:latin typeface="Calibri" pitchFamily="34" charset="0"/>
              </a:rPr>
              <a:t>  </a:t>
            </a:r>
            <a:r>
              <a:rPr lang="ru-RU" sz="700" b="1" i="1" dirty="0" err="1" smtClean="0">
                <a:solidFill>
                  <a:srgbClr val="002060"/>
                </a:solidFill>
                <a:latin typeface="Calibri" pitchFamily="34" charset="0"/>
              </a:rPr>
              <a:t>Джумагалиева</a:t>
            </a:r>
            <a:endParaRPr lang="ru-RU" sz="700" b="1" i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39C317A-8CBB-4D12-B2A6-9C3BCA1D9CAE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3565" y="857251"/>
            <a:ext cx="8988229" cy="267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Мұнай-газ кұбырларының қуаттары</a:t>
            </a:r>
            <a:endParaRPr lang="ru-RU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7520932" y="2299288"/>
            <a:ext cx="1299540" cy="409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1-ші кезең  </a:t>
            </a:r>
          </a:p>
          <a:p>
            <a:pPr algn="ctr"/>
            <a:r>
              <a:rPr lang="kk-KZ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2-ші кезең</a:t>
            </a:r>
            <a:endParaRPr lang="ru-RU" sz="1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8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447c61d1bb904fd28e3a3d20fb877a9-300x200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8860" y="-27384"/>
            <a:ext cx="2143140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8" name="Рисунок 7" descr="_286_500_90_16883014391396964526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-27384"/>
            <a:ext cx="2357454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9" name="Рисунок 8" descr="1446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9454" y="-27384"/>
            <a:ext cx="2214546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-27384"/>
            <a:ext cx="2428860" cy="7857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-27384"/>
            <a:ext cx="9144000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43986"/>
            <a:ext cx="91440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Бейнеу-</a:t>
            </a:r>
            <a:r>
              <a:rPr lang="ru-RU" sz="20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Бозой</a:t>
            </a:r>
            <a:r>
              <a:rPr lang="ru-RU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-Шымкент» газ </a:t>
            </a:r>
            <a:r>
              <a:rPr lang="ru-RU" sz="20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құбыры</a:t>
            </a:r>
            <a:endParaRPr lang="ru-RU" sz="2000" b="1" i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224" name="Group 195"/>
          <p:cNvGrpSpPr>
            <a:grpSpLocks/>
          </p:cNvGrpSpPr>
          <p:nvPr/>
        </p:nvGrpSpPr>
        <p:grpSpPr bwMode="auto">
          <a:xfrm>
            <a:off x="0" y="955630"/>
            <a:ext cx="9144000" cy="5760508"/>
            <a:chOff x="0" y="754"/>
            <a:chExt cx="5760" cy="3429"/>
          </a:xfrm>
        </p:grpSpPr>
        <p:pic>
          <p:nvPicPr>
            <p:cNvPr id="9363" name="Picture 4" descr="Карта ББШ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4"/>
              <a:ext cx="5760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521" y="799"/>
              <a:ext cx="12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srgbClr val="5F5F5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А К Т Ю Б И Н С К А Я </a:t>
              </a:r>
            </a:p>
            <a:p>
              <a:pPr algn="ctr">
                <a:defRPr/>
              </a:pPr>
              <a:r>
                <a:rPr lang="ru-RU" sz="1200" b="1" dirty="0">
                  <a:solidFill>
                    <a:srgbClr val="5F5F5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О Б Л А С Т Ь</a:t>
              </a:r>
            </a:p>
          </p:txBody>
        </p:sp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 rot="-5042948">
              <a:off x="-628" y="2717"/>
              <a:ext cx="16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srgbClr val="5F5F5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М А Н Г И С Т А У С К А Я </a:t>
              </a:r>
            </a:p>
            <a:p>
              <a:pPr algn="ctr">
                <a:defRPr/>
              </a:pPr>
              <a:r>
                <a:rPr lang="ru-RU" sz="1200" b="1" dirty="0">
                  <a:solidFill>
                    <a:srgbClr val="5F5F5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О Б Л А С Т Ь</a:t>
              </a:r>
            </a:p>
          </p:txBody>
        </p:sp>
      </p:grpSp>
      <p:sp>
        <p:nvSpPr>
          <p:cNvPr id="9225" name="Freeform 11"/>
          <p:cNvSpPr>
            <a:spLocks/>
          </p:cNvSpPr>
          <p:nvPr/>
        </p:nvSpPr>
        <p:spPr bwMode="auto">
          <a:xfrm>
            <a:off x="3738563" y="2031926"/>
            <a:ext cx="4762500" cy="3567608"/>
          </a:xfrm>
          <a:custGeom>
            <a:avLst/>
            <a:gdLst>
              <a:gd name="T0" fmla="*/ 0 w 500"/>
              <a:gd name="T1" fmla="*/ 0 h 393"/>
              <a:gd name="T2" fmla="*/ 2147483647 w 500"/>
              <a:gd name="T3" fmla="*/ 2147483647 h 393"/>
              <a:gd name="T4" fmla="*/ 2147483647 w 500"/>
              <a:gd name="T5" fmla="*/ 2147483647 h 393"/>
              <a:gd name="T6" fmla="*/ 2147483647 w 500"/>
              <a:gd name="T7" fmla="*/ 2147483647 h 393"/>
              <a:gd name="T8" fmla="*/ 2147483647 w 500"/>
              <a:gd name="T9" fmla="*/ 2147483647 h 393"/>
              <a:gd name="T10" fmla="*/ 2147483647 w 500"/>
              <a:gd name="T11" fmla="*/ 2147483647 h 393"/>
              <a:gd name="T12" fmla="*/ 2147483647 w 500"/>
              <a:gd name="T13" fmla="*/ 2147483647 h 393"/>
              <a:gd name="T14" fmla="*/ 2147483647 w 500"/>
              <a:gd name="T15" fmla="*/ 2147483647 h 393"/>
              <a:gd name="T16" fmla="*/ 2147483647 w 500"/>
              <a:gd name="T17" fmla="*/ 2147483647 h 393"/>
              <a:gd name="T18" fmla="*/ 2147483647 w 500"/>
              <a:gd name="T19" fmla="*/ 2147483647 h 393"/>
              <a:gd name="T20" fmla="*/ 2147483647 w 500"/>
              <a:gd name="T21" fmla="*/ 2147483647 h 393"/>
              <a:gd name="T22" fmla="*/ 2147483647 w 500"/>
              <a:gd name="T23" fmla="*/ 2147483647 h 393"/>
              <a:gd name="T24" fmla="*/ 2147483647 w 500"/>
              <a:gd name="T25" fmla="*/ 2147483647 h 393"/>
              <a:gd name="T26" fmla="*/ 2147483647 w 500"/>
              <a:gd name="T27" fmla="*/ 2147483647 h 393"/>
              <a:gd name="T28" fmla="*/ 2147483647 w 500"/>
              <a:gd name="T29" fmla="*/ 2147483647 h 393"/>
              <a:gd name="T30" fmla="*/ 2147483647 w 500"/>
              <a:gd name="T31" fmla="*/ 2147483647 h 393"/>
              <a:gd name="T32" fmla="*/ 2147483647 w 500"/>
              <a:gd name="T33" fmla="*/ 2147483647 h 393"/>
              <a:gd name="T34" fmla="*/ 2147483647 w 500"/>
              <a:gd name="T35" fmla="*/ 2147483647 h 393"/>
              <a:gd name="T36" fmla="*/ 2147483647 w 500"/>
              <a:gd name="T37" fmla="*/ 2147483647 h 393"/>
              <a:gd name="T38" fmla="*/ 2147483647 w 500"/>
              <a:gd name="T39" fmla="*/ 2147483647 h 393"/>
              <a:gd name="T40" fmla="*/ 2147483647 w 500"/>
              <a:gd name="T41" fmla="*/ 2147483647 h 393"/>
              <a:gd name="T42" fmla="*/ 2147483647 w 500"/>
              <a:gd name="T43" fmla="*/ 2147483647 h 393"/>
              <a:gd name="T44" fmla="*/ 2147483647 w 500"/>
              <a:gd name="T45" fmla="*/ 2147483647 h 39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00"/>
              <a:gd name="T70" fmla="*/ 0 h 393"/>
              <a:gd name="T71" fmla="*/ 500 w 500"/>
              <a:gd name="T72" fmla="*/ 393 h 39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00" h="393">
                <a:moveTo>
                  <a:pt x="0" y="0"/>
                </a:moveTo>
                <a:lnTo>
                  <a:pt x="16" y="14"/>
                </a:lnTo>
                <a:lnTo>
                  <a:pt x="18" y="42"/>
                </a:lnTo>
                <a:lnTo>
                  <a:pt x="37" y="42"/>
                </a:lnTo>
                <a:lnTo>
                  <a:pt x="45" y="67"/>
                </a:lnTo>
                <a:lnTo>
                  <a:pt x="50" y="99"/>
                </a:lnTo>
                <a:lnTo>
                  <a:pt x="81" y="100"/>
                </a:lnTo>
                <a:lnTo>
                  <a:pt x="90" y="109"/>
                </a:lnTo>
                <a:lnTo>
                  <a:pt x="114" y="119"/>
                </a:lnTo>
                <a:lnTo>
                  <a:pt x="139" y="110"/>
                </a:lnTo>
                <a:lnTo>
                  <a:pt x="186" y="167"/>
                </a:lnTo>
                <a:lnTo>
                  <a:pt x="230" y="177"/>
                </a:lnTo>
                <a:lnTo>
                  <a:pt x="273" y="199"/>
                </a:lnTo>
                <a:lnTo>
                  <a:pt x="283" y="223"/>
                </a:lnTo>
                <a:lnTo>
                  <a:pt x="352" y="267"/>
                </a:lnTo>
                <a:lnTo>
                  <a:pt x="372" y="301"/>
                </a:lnTo>
                <a:lnTo>
                  <a:pt x="386" y="311"/>
                </a:lnTo>
                <a:lnTo>
                  <a:pt x="387" y="329"/>
                </a:lnTo>
                <a:lnTo>
                  <a:pt x="406" y="341"/>
                </a:lnTo>
                <a:lnTo>
                  <a:pt x="423" y="335"/>
                </a:lnTo>
                <a:lnTo>
                  <a:pt x="462" y="362"/>
                </a:lnTo>
                <a:lnTo>
                  <a:pt x="477" y="385"/>
                </a:lnTo>
                <a:lnTo>
                  <a:pt x="500" y="393"/>
                </a:lnTo>
              </a:path>
            </a:pathLst>
          </a:custGeom>
          <a:noFill/>
          <a:ln w="889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9226" name="Group 100"/>
          <p:cNvGrpSpPr>
            <a:grpSpLocks/>
          </p:cNvGrpSpPr>
          <p:nvPr/>
        </p:nvGrpSpPr>
        <p:grpSpPr bwMode="auto">
          <a:xfrm>
            <a:off x="5237161" y="2990094"/>
            <a:ext cx="957263" cy="476590"/>
            <a:chOff x="3865" y="2200"/>
            <a:chExt cx="603" cy="315"/>
          </a:xfrm>
        </p:grpSpPr>
        <p:sp>
          <p:nvSpPr>
            <p:cNvPr id="9361" name="Rectangle 35"/>
            <p:cNvSpPr>
              <a:spLocks noChangeArrowheads="1"/>
            </p:cNvSpPr>
            <p:nvPr/>
          </p:nvSpPr>
          <p:spPr bwMode="auto">
            <a:xfrm>
              <a:off x="4031" y="2413"/>
              <a:ext cx="119" cy="102"/>
            </a:xfrm>
            <a:prstGeom prst="rect">
              <a:avLst/>
            </a:prstGeom>
            <a:solidFill>
              <a:srgbClr val="FF0000"/>
            </a:solidFill>
            <a:ln w="635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362" name="Text Box 36"/>
            <p:cNvSpPr txBox="1">
              <a:spLocks noChangeArrowheads="1"/>
            </p:cNvSpPr>
            <p:nvPr/>
          </p:nvSpPr>
          <p:spPr bwMode="auto">
            <a:xfrm>
              <a:off x="3865" y="2200"/>
              <a:ext cx="603" cy="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800" b="1" dirty="0" smtClean="0">
                  <a:solidFill>
                    <a:srgbClr val="000000"/>
                  </a:solidFill>
                </a:rPr>
                <a:t>«</a:t>
              </a:r>
              <a:r>
                <a:rPr lang="ru-RU" sz="800" b="1" dirty="0" err="1" smtClean="0">
                  <a:solidFill>
                    <a:srgbClr val="000000"/>
                  </a:solidFill>
                </a:rPr>
                <a:t>Қараөзек</a:t>
              </a:r>
              <a:r>
                <a:rPr lang="ru-RU" sz="800" b="1" dirty="0">
                  <a:solidFill>
                    <a:srgbClr val="000000"/>
                  </a:solidFill>
                </a:rPr>
                <a:t>» </a:t>
              </a:r>
              <a:r>
                <a:rPr lang="ru-RU" sz="800" b="1" dirty="0" smtClean="0">
                  <a:solidFill>
                    <a:srgbClr val="000000"/>
                  </a:solidFill>
                </a:rPr>
                <a:t> КС</a:t>
              </a:r>
              <a:endParaRPr lang="ru-RU" sz="8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227" name="Group 125"/>
          <p:cNvGrpSpPr>
            <a:grpSpLocks/>
          </p:cNvGrpSpPr>
          <p:nvPr/>
        </p:nvGrpSpPr>
        <p:grpSpPr bwMode="auto">
          <a:xfrm>
            <a:off x="3386138" y="2099828"/>
            <a:ext cx="519112" cy="329830"/>
            <a:chOff x="2133" y="1255"/>
            <a:chExt cx="327" cy="218"/>
          </a:xfrm>
        </p:grpSpPr>
        <p:sp>
          <p:nvSpPr>
            <p:cNvPr id="9357" name="Line 124"/>
            <p:cNvSpPr>
              <a:spLocks noChangeShapeType="1"/>
            </p:cNvSpPr>
            <p:nvPr/>
          </p:nvSpPr>
          <p:spPr bwMode="auto">
            <a:xfrm flipH="1">
              <a:off x="2369" y="1305"/>
              <a:ext cx="91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358" name="Group 91"/>
            <p:cNvGrpSpPr>
              <a:grpSpLocks/>
            </p:cNvGrpSpPr>
            <p:nvPr/>
          </p:nvGrpSpPr>
          <p:grpSpPr bwMode="auto">
            <a:xfrm>
              <a:off x="2133" y="1255"/>
              <a:ext cx="297" cy="218"/>
              <a:chOff x="2157" y="1207"/>
              <a:chExt cx="297" cy="218"/>
            </a:xfrm>
          </p:grpSpPr>
          <p:sp>
            <p:nvSpPr>
              <p:cNvPr id="9359" name="Text Box 26"/>
              <p:cNvSpPr txBox="1">
                <a:spLocks noChangeArrowheads="1"/>
              </p:cNvSpPr>
              <p:nvPr/>
            </p:nvSpPr>
            <p:spPr bwMode="auto">
              <a:xfrm>
                <a:off x="2157" y="1290"/>
                <a:ext cx="297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800" b="1">
                    <a:solidFill>
                      <a:srgbClr val="000000"/>
                    </a:solidFill>
                  </a:rPr>
                  <a:t>ГРС-1</a:t>
                </a:r>
              </a:p>
            </p:txBody>
          </p:sp>
          <p:sp>
            <p:nvSpPr>
              <p:cNvPr id="9360" name="Oval 25"/>
              <p:cNvSpPr>
                <a:spLocks noChangeArrowheads="1"/>
              </p:cNvSpPr>
              <p:nvPr/>
            </p:nvSpPr>
            <p:spPr bwMode="auto">
              <a:xfrm>
                <a:off x="2330" y="1207"/>
                <a:ext cx="96" cy="96"/>
              </a:xfrm>
              <a:prstGeom prst="ellipse">
                <a:avLst/>
              </a:prstGeom>
              <a:solidFill>
                <a:srgbClr val="00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228" name="Group 128"/>
          <p:cNvGrpSpPr>
            <a:grpSpLocks/>
          </p:cNvGrpSpPr>
          <p:nvPr/>
        </p:nvGrpSpPr>
        <p:grpSpPr bwMode="auto">
          <a:xfrm>
            <a:off x="3917950" y="2076097"/>
            <a:ext cx="693738" cy="204254"/>
            <a:chOff x="2468" y="1242"/>
            <a:chExt cx="437" cy="135"/>
          </a:xfrm>
        </p:grpSpPr>
        <p:sp>
          <p:nvSpPr>
            <p:cNvPr id="9353" name="Line 126"/>
            <p:cNvSpPr>
              <a:spLocks noChangeShapeType="1"/>
            </p:cNvSpPr>
            <p:nvPr/>
          </p:nvSpPr>
          <p:spPr bwMode="auto">
            <a:xfrm flipV="1">
              <a:off x="2468" y="1326"/>
              <a:ext cx="90" cy="4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354" name="Group 92"/>
            <p:cNvGrpSpPr>
              <a:grpSpLocks/>
            </p:cNvGrpSpPr>
            <p:nvPr/>
          </p:nvGrpSpPr>
          <p:grpSpPr bwMode="auto">
            <a:xfrm>
              <a:off x="2525" y="1242"/>
              <a:ext cx="380" cy="135"/>
              <a:chOff x="2517" y="1298"/>
              <a:chExt cx="380" cy="135"/>
            </a:xfrm>
          </p:grpSpPr>
          <p:sp>
            <p:nvSpPr>
              <p:cNvPr id="9355" name="Text Box 39"/>
              <p:cNvSpPr txBox="1">
                <a:spLocks noChangeArrowheads="1"/>
              </p:cNvSpPr>
              <p:nvPr/>
            </p:nvSpPr>
            <p:spPr bwMode="auto">
              <a:xfrm>
                <a:off x="2600" y="1298"/>
                <a:ext cx="297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800" b="1">
                    <a:solidFill>
                      <a:srgbClr val="000000"/>
                    </a:solidFill>
                  </a:rPr>
                  <a:t>ГРС-2</a:t>
                </a:r>
              </a:p>
            </p:txBody>
          </p:sp>
          <p:sp>
            <p:nvSpPr>
              <p:cNvPr id="9356" name="Oval 40"/>
              <p:cNvSpPr>
                <a:spLocks noChangeArrowheads="1"/>
              </p:cNvSpPr>
              <p:nvPr/>
            </p:nvSpPr>
            <p:spPr bwMode="auto">
              <a:xfrm>
                <a:off x="2517" y="1328"/>
                <a:ext cx="96" cy="96"/>
              </a:xfrm>
              <a:prstGeom prst="ellipse">
                <a:avLst/>
              </a:prstGeom>
              <a:solidFill>
                <a:srgbClr val="00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229" name="Group 129"/>
          <p:cNvGrpSpPr>
            <a:grpSpLocks/>
          </p:cNvGrpSpPr>
          <p:nvPr/>
        </p:nvGrpSpPr>
        <p:grpSpPr bwMode="auto">
          <a:xfrm>
            <a:off x="4140200" y="2317844"/>
            <a:ext cx="666750" cy="222410"/>
            <a:chOff x="2608" y="1394"/>
            <a:chExt cx="420" cy="147"/>
          </a:xfrm>
        </p:grpSpPr>
        <p:sp>
          <p:nvSpPr>
            <p:cNvPr id="9349" name="Line 127"/>
            <p:cNvSpPr>
              <a:spLocks noChangeShapeType="1"/>
            </p:cNvSpPr>
            <p:nvPr/>
          </p:nvSpPr>
          <p:spPr bwMode="auto">
            <a:xfrm flipV="1">
              <a:off x="2608" y="1496"/>
              <a:ext cx="91" cy="4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350" name="Group 93"/>
            <p:cNvGrpSpPr>
              <a:grpSpLocks/>
            </p:cNvGrpSpPr>
            <p:nvPr/>
          </p:nvGrpSpPr>
          <p:grpSpPr bwMode="auto">
            <a:xfrm>
              <a:off x="2669" y="1394"/>
              <a:ext cx="359" cy="142"/>
              <a:chOff x="2629" y="1434"/>
              <a:chExt cx="359" cy="142"/>
            </a:xfrm>
          </p:grpSpPr>
          <p:sp>
            <p:nvSpPr>
              <p:cNvPr id="9351" name="Text Box 41"/>
              <p:cNvSpPr txBox="1">
                <a:spLocks noChangeArrowheads="1"/>
              </p:cNvSpPr>
              <p:nvPr/>
            </p:nvSpPr>
            <p:spPr bwMode="auto">
              <a:xfrm>
                <a:off x="2691" y="1434"/>
                <a:ext cx="297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800" b="1">
                    <a:solidFill>
                      <a:srgbClr val="000000"/>
                    </a:solidFill>
                  </a:rPr>
                  <a:t>ГРС-3</a:t>
                </a:r>
              </a:p>
            </p:txBody>
          </p:sp>
          <p:sp>
            <p:nvSpPr>
              <p:cNvPr id="9352" name="Oval 42"/>
              <p:cNvSpPr>
                <a:spLocks noChangeArrowheads="1"/>
              </p:cNvSpPr>
              <p:nvPr/>
            </p:nvSpPr>
            <p:spPr bwMode="auto">
              <a:xfrm>
                <a:off x="2629" y="1480"/>
                <a:ext cx="96" cy="96"/>
              </a:xfrm>
              <a:prstGeom prst="ellipse">
                <a:avLst/>
              </a:prstGeom>
              <a:solidFill>
                <a:srgbClr val="00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230" name="Group 133"/>
          <p:cNvGrpSpPr>
            <a:grpSpLocks/>
          </p:cNvGrpSpPr>
          <p:nvPr/>
        </p:nvGrpSpPr>
        <p:grpSpPr bwMode="auto">
          <a:xfrm>
            <a:off x="4322763" y="3028581"/>
            <a:ext cx="471487" cy="461460"/>
            <a:chOff x="2723" y="1838"/>
            <a:chExt cx="297" cy="305"/>
          </a:xfrm>
        </p:grpSpPr>
        <p:sp>
          <p:nvSpPr>
            <p:cNvPr id="9345" name="Line 132"/>
            <p:cNvSpPr>
              <a:spLocks noChangeShapeType="1"/>
            </p:cNvSpPr>
            <p:nvPr/>
          </p:nvSpPr>
          <p:spPr bwMode="auto">
            <a:xfrm flipV="1">
              <a:off x="2963" y="1838"/>
              <a:ext cx="0" cy="13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346" name="Group 96"/>
            <p:cNvGrpSpPr>
              <a:grpSpLocks/>
            </p:cNvGrpSpPr>
            <p:nvPr/>
          </p:nvGrpSpPr>
          <p:grpSpPr bwMode="auto">
            <a:xfrm>
              <a:off x="2723" y="1922"/>
              <a:ext cx="297" cy="221"/>
              <a:chOff x="2747" y="1834"/>
              <a:chExt cx="297" cy="221"/>
            </a:xfrm>
          </p:grpSpPr>
          <p:sp>
            <p:nvSpPr>
              <p:cNvPr id="9347" name="Text Box 47"/>
              <p:cNvSpPr txBox="1">
                <a:spLocks noChangeArrowheads="1"/>
              </p:cNvSpPr>
              <p:nvPr/>
            </p:nvSpPr>
            <p:spPr bwMode="auto">
              <a:xfrm>
                <a:off x="2747" y="1920"/>
                <a:ext cx="297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800" b="1">
                    <a:solidFill>
                      <a:srgbClr val="000000"/>
                    </a:solidFill>
                  </a:rPr>
                  <a:t>ГРС-6</a:t>
                </a:r>
              </a:p>
            </p:txBody>
          </p:sp>
          <p:sp>
            <p:nvSpPr>
              <p:cNvPr id="9348" name="Oval 48"/>
              <p:cNvSpPr>
                <a:spLocks noChangeArrowheads="1"/>
              </p:cNvSpPr>
              <p:nvPr/>
            </p:nvSpPr>
            <p:spPr bwMode="auto">
              <a:xfrm>
                <a:off x="2936" y="1834"/>
                <a:ext cx="96" cy="96"/>
              </a:xfrm>
              <a:prstGeom prst="ellipse">
                <a:avLst/>
              </a:prstGeom>
              <a:solidFill>
                <a:srgbClr val="00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231" name="Group 134"/>
          <p:cNvGrpSpPr>
            <a:grpSpLocks/>
          </p:cNvGrpSpPr>
          <p:nvPr/>
        </p:nvGrpSpPr>
        <p:grpSpPr bwMode="auto">
          <a:xfrm>
            <a:off x="4005263" y="2909467"/>
            <a:ext cx="514350" cy="394888"/>
            <a:chOff x="2523" y="1764"/>
            <a:chExt cx="324" cy="261"/>
          </a:xfrm>
        </p:grpSpPr>
        <p:sp>
          <p:nvSpPr>
            <p:cNvPr id="9341" name="Line 131"/>
            <p:cNvSpPr>
              <a:spLocks noChangeShapeType="1"/>
            </p:cNvSpPr>
            <p:nvPr/>
          </p:nvSpPr>
          <p:spPr bwMode="auto">
            <a:xfrm flipV="1">
              <a:off x="2801" y="1764"/>
              <a:ext cx="46" cy="9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342" name="Group 95"/>
            <p:cNvGrpSpPr>
              <a:grpSpLocks/>
            </p:cNvGrpSpPr>
            <p:nvPr/>
          </p:nvGrpSpPr>
          <p:grpSpPr bwMode="auto">
            <a:xfrm>
              <a:off x="2523" y="1816"/>
              <a:ext cx="322" cy="209"/>
              <a:chOff x="2539" y="1752"/>
              <a:chExt cx="322" cy="209"/>
            </a:xfrm>
          </p:grpSpPr>
          <p:sp>
            <p:nvSpPr>
              <p:cNvPr id="9343" name="Text Box 45"/>
              <p:cNvSpPr txBox="1">
                <a:spLocks noChangeArrowheads="1"/>
              </p:cNvSpPr>
              <p:nvPr/>
            </p:nvSpPr>
            <p:spPr bwMode="auto">
              <a:xfrm>
                <a:off x="2539" y="1826"/>
                <a:ext cx="297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800" b="1">
                    <a:solidFill>
                      <a:srgbClr val="000000"/>
                    </a:solidFill>
                  </a:rPr>
                  <a:t>ГРС-5</a:t>
                </a:r>
              </a:p>
            </p:txBody>
          </p:sp>
          <p:sp>
            <p:nvSpPr>
              <p:cNvPr id="9344" name="Oval 46"/>
              <p:cNvSpPr>
                <a:spLocks noChangeArrowheads="1"/>
              </p:cNvSpPr>
              <p:nvPr/>
            </p:nvSpPr>
            <p:spPr bwMode="auto">
              <a:xfrm>
                <a:off x="2765" y="1752"/>
                <a:ext cx="96" cy="96"/>
              </a:xfrm>
              <a:prstGeom prst="ellipse">
                <a:avLst/>
              </a:prstGeom>
              <a:solidFill>
                <a:srgbClr val="00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232" name="Group 135"/>
          <p:cNvGrpSpPr>
            <a:grpSpLocks/>
          </p:cNvGrpSpPr>
          <p:nvPr/>
        </p:nvGrpSpPr>
        <p:grpSpPr bwMode="auto">
          <a:xfrm>
            <a:off x="3525838" y="2814299"/>
            <a:ext cx="685800" cy="269312"/>
            <a:chOff x="2221" y="1706"/>
            <a:chExt cx="432" cy="178"/>
          </a:xfrm>
        </p:grpSpPr>
        <p:sp>
          <p:nvSpPr>
            <p:cNvPr id="9337" name="Line 130"/>
            <p:cNvSpPr>
              <a:spLocks noChangeShapeType="1"/>
            </p:cNvSpPr>
            <p:nvPr/>
          </p:nvSpPr>
          <p:spPr bwMode="auto">
            <a:xfrm flipV="1">
              <a:off x="2562" y="1706"/>
              <a:ext cx="91" cy="9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338" name="Group 94"/>
            <p:cNvGrpSpPr>
              <a:grpSpLocks/>
            </p:cNvGrpSpPr>
            <p:nvPr/>
          </p:nvGrpSpPr>
          <p:grpSpPr bwMode="auto">
            <a:xfrm>
              <a:off x="2221" y="1749"/>
              <a:ext cx="379" cy="135"/>
              <a:chOff x="2301" y="1725"/>
              <a:chExt cx="379" cy="135"/>
            </a:xfrm>
          </p:grpSpPr>
          <p:sp>
            <p:nvSpPr>
              <p:cNvPr id="9339" name="Text Box 43"/>
              <p:cNvSpPr txBox="1">
                <a:spLocks noChangeArrowheads="1"/>
              </p:cNvSpPr>
              <p:nvPr/>
            </p:nvSpPr>
            <p:spPr bwMode="auto">
              <a:xfrm>
                <a:off x="2301" y="1725"/>
                <a:ext cx="297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800" b="1">
                    <a:solidFill>
                      <a:srgbClr val="000000"/>
                    </a:solidFill>
                  </a:rPr>
                  <a:t>ГРС-4</a:t>
                </a:r>
              </a:p>
            </p:txBody>
          </p:sp>
          <p:sp>
            <p:nvSpPr>
              <p:cNvPr id="9340" name="Oval 44"/>
              <p:cNvSpPr>
                <a:spLocks noChangeArrowheads="1"/>
              </p:cNvSpPr>
              <p:nvPr/>
            </p:nvSpPr>
            <p:spPr bwMode="auto">
              <a:xfrm>
                <a:off x="2584" y="1728"/>
                <a:ext cx="96" cy="96"/>
              </a:xfrm>
              <a:prstGeom prst="ellipse">
                <a:avLst/>
              </a:prstGeom>
              <a:solidFill>
                <a:srgbClr val="00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233" name="Group 145"/>
          <p:cNvGrpSpPr>
            <a:grpSpLocks/>
          </p:cNvGrpSpPr>
          <p:nvPr/>
        </p:nvGrpSpPr>
        <p:grpSpPr bwMode="auto">
          <a:xfrm>
            <a:off x="4652963" y="3247277"/>
            <a:ext cx="639762" cy="252668"/>
            <a:chOff x="2931" y="1979"/>
            <a:chExt cx="403" cy="167"/>
          </a:xfrm>
        </p:grpSpPr>
        <p:sp>
          <p:nvSpPr>
            <p:cNvPr id="9333" name="Line 136"/>
            <p:cNvSpPr>
              <a:spLocks noChangeShapeType="1"/>
            </p:cNvSpPr>
            <p:nvPr/>
          </p:nvSpPr>
          <p:spPr bwMode="auto">
            <a:xfrm flipV="1">
              <a:off x="3243" y="1979"/>
              <a:ext cx="91" cy="9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334" name="Group 101"/>
            <p:cNvGrpSpPr>
              <a:grpSpLocks/>
            </p:cNvGrpSpPr>
            <p:nvPr/>
          </p:nvGrpSpPr>
          <p:grpSpPr bwMode="auto">
            <a:xfrm>
              <a:off x="2931" y="2011"/>
              <a:ext cx="368" cy="135"/>
              <a:chOff x="2971" y="1955"/>
              <a:chExt cx="368" cy="135"/>
            </a:xfrm>
          </p:grpSpPr>
          <p:sp>
            <p:nvSpPr>
              <p:cNvPr id="9335" name="Text Box 49"/>
              <p:cNvSpPr txBox="1">
                <a:spLocks noChangeArrowheads="1"/>
              </p:cNvSpPr>
              <p:nvPr/>
            </p:nvSpPr>
            <p:spPr bwMode="auto">
              <a:xfrm>
                <a:off x="2971" y="1955"/>
                <a:ext cx="297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800" b="1">
                    <a:solidFill>
                      <a:srgbClr val="000000"/>
                    </a:solidFill>
                  </a:rPr>
                  <a:t>ГРС-7</a:t>
                </a:r>
              </a:p>
            </p:txBody>
          </p:sp>
          <p:sp>
            <p:nvSpPr>
              <p:cNvPr id="9336" name="Oval 50"/>
              <p:cNvSpPr>
                <a:spLocks noChangeArrowheads="1"/>
              </p:cNvSpPr>
              <p:nvPr/>
            </p:nvSpPr>
            <p:spPr bwMode="auto">
              <a:xfrm>
                <a:off x="3243" y="1955"/>
                <a:ext cx="96" cy="96"/>
              </a:xfrm>
              <a:prstGeom prst="ellipse">
                <a:avLst/>
              </a:prstGeom>
              <a:solidFill>
                <a:srgbClr val="00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234" name="Group 144"/>
          <p:cNvGrpSpPr>
            <a:grpSpLocks/>
          </p:cNvGrpSpPr>
          <p:nvPr/>
        </p:nvGrpSpPr>
        <p:grpSpPr bwMode="auto">
          <a:xfrm>
            <a:off x="4843463" y="3463066"/>
            <a:ext cx="592137" cy="248128"/>
            <a:chOff x="3051" y="2115"/>
            <a:chExt cx="373" cy="164"/>
          </a:xfrm>
        </p:grpSpPr>
        <p:sp>
          <p:nvSpPr>
            <p:cNvPr id="9329" name="Line 137"/>
            <p:cNvSpPr>
              <a:spLocks noChangeShapeType="1"/>
            </p:cNvSpPr>
            <p:nvPr/>
          </p:nvSpPr>
          <p:spPr bwMode="auto">
            <a:xfrm flipV="1">
              <a:off x="3379" y="2115"/>
              <a:ext cx="45" cy="9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330" name="Group 102"/>
            <p:cNvGrpSpPr>
              <a:grpSpLocks/>
            </p:cNvGrpSpPr>
            <p:nvPr/>
          </p:nvGrpSpPr>
          <p:grpSpPr bwMode="auto">
            <a:xfrm>
              <a:off x="3051" y="2144"/>
              <a:ext cx="365" cy="135"/>
              <a:chOff x="3115" y="2112"/>
              <a:chExt cx="365" cy="135"/>
            </a:xfrm>
          </p:grpSpPr>
          <p:sp>
            <p:nvSpPr>
              <p:cNvPr id="9331" name="Text Box 51"/>
              <p:cNvSpPr txBox="1">
                <a:spLocks noChangeArrowheads="1"/>
              </p:cNvSpPr>
              <p:nvPr/>
            </p:nvSpPr>
            <p:spPr bwMode="auto">
              <a:xfrm>
                <a:off x="3115" y="2112"/>
                <a:ext cx="297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800" b="1">
                    <a:solidFill>
                      <a:srgbClr val="000000"/>
                    </a:solidFill>
                  </a:rPr>
                  <a:t>ГРС-8</a:t>
                </a:r>
              </a:p>
            </p:txBody>
          </p:sp>
          <p:sp>
            <p:nvSpPr>
              <p:cNvPr id="9332" name="Oval 52"/>
              <p:cNvSpPr>
                <a:spLocks noChangeArrowheads="1"/>
              </p:cNvSpPr>
              <p:nvPr/>
            </p:nvSpPr>
            <p:spPr bwMode="auto">
              <a:xfrm>
                <a:off x="3384" y="2123"/>
                <a:ext cx="96" cy="96"/>
              </a:xfrm>
              <a:prstGeom prst="ellipse">
                <a:avLst/>
              </a:prstGeom>
              <a:solidFill>
                <a:srgbClr val="00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235" name="Group 143"/>
          <p:cNvGrpSpPr>
            <a:grpSpLocks/>
          </p:cNvGrpSpPr>
          <p:nvPr/>
        </p:nvGrpSpPr>
        <p:grpSpPr bwMode="auto">
          <a:xfrm>
            <a:off x="5203825" y="3608363"/>
            <a:ext cx="579438" cy="346472"/>
            <a:chOff x="3278" y="2205"/>
            <a:chExt cx="365" cy="229"/>
          </a:xfrm>
        </p:grpSpPr>
        <p:sp>
          <p:nvSpPr>
            <p:cNvPr id="9325" name="Line 138"/>
            <p:cNvSpPr>
              <a:spLocks noChangeShapeType="1"/>
            </p:cNvSpPr>
            <p:nvPr/>
          </p:nvSpPr>
          <p:spPr bwMode="auto">
            <a:xfrm flipV="1">
              <a:off x="3594" y="2205"/>
              <a:ext cx="0" cy="9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326" name="Group 103"/>
            <p:cNvGrpSpPr>
              <a:grpSpLocks/>
            </p:cNvGrpSpPr>
            <p:nvPr/>
          </p:nvGrpSpPr>
          <p:grpSpPr bwMode="auto">
            <a:xfrm>
              <a:off x="3278" y="2253"/>
              <a:ext cx="365" cy="181"/>
              <a:chOff x="3318" y="2189"/>
              <a:chExt cx="365" cy="181"/>
            </a:xfrm>
          </p:grpSpPr>
          <p:sp>
            <p:nvSpPr>
              <p:cNvPr id="9327" name="Text Box 55"/>
              <p:cNvSpPr txBox="1">
                <a:spLocks noChangeArrowheads="1"/>
              </p:cNvSpPr>
              <p:nvPr/>
            </p:nvSpPr>
            <p:spPr bwMode="auto">
              <a:xfrm>
                <a:off x="3318" y="2235"/>
                <a:ext cx="297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800" b="1">
                    <a:solidFill>
                      <a:srgbClr val="000000"/>
                    </a:solidFill>
                  </a:rPr>
                  <a:t>ГРС-9</a:t>
                </a:r>
              </a:p>
            </p:txBody>
          </p:sp>
          <p:sp>
            <p:nvSpPr>
              <p:cNvPr id="9328" name="Oval 56"/>
              <p:cNvSpPr>
                <a:spLocks noChangeArrowheads="1"/>
              </p:cNvSpPr>
              <p:nvPr/>
            </p:nvSpPr>
            <p:spPr bwMode="auto">
              <a:xfrm>
                <a:off x="3587" y="2189"/>
                <a:ext cx="96" cy="96"/>
              </a:xfrm>
              <a:prstGeom prst="ellipse">
                <a:avLst/>
              </a:prstGeom>
              <a:solidFill>
                <a:srgbClr val="00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236" name="Group 142"/>
          <p:cNvGrpSpPr>
            <a:grpSpLocks/>
          </p:cNvGrpSpPr>
          <p:nvPr/>
        </p:nvGrpSpPr>
        <p:grpSpPr bwMode="auto">
          <a:xfrm>
            <a:off x="5486400" y="3733216"/>
            <a:ext cx="627063" cy="323778"/>
            <a:chOff x="3456" y="2284"/>
            <a:chExt cx="395" cy="214"/>
          </a:xfrm>
        </p:grpSpPr>
        <p:sp>
          <p:nvSpPr>
            <p:cNvPr id="9321" name="Line 139"/>
            <p:cNvSpPr>
              <a:spLocks noChangeShapeType="1"/>
            </p:cNvSpPr>
            <p:nvPr/>
          </p:nvSpPr>
          <p:spPr bwMode="auto">
            <a:xfrm flipV="1">
              <a:off x="3803" y="2284"/>
              <a:ext cx="46" cy="9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322" name="Group 104"/>
            <p:cNvGrpSpPr>
              <a:grpSpLocks/>
            </p:cNvGrpSpPr>
            <p:nvPr/>
          </p:nvGrpSpPr>
          <p:grpSpPr bwMode="auto">
            <a:xfrm>
              <a:off x="3456" y="2323"/>
              <a:ext cx="395" cy="175"/>
              <a:chOff x="3488" y="2267"/>
              <a:chExt cx="395" cy="175"/>
            </a:xfrm>
          </p:grpSpPr>
          <p:sp>
            <p:nvSpPr>
              <p:cNvPr id="9323" name="Text Box 57"/>
              <p:cNvSpPr txBox="1">
                <a:spLocks noChangeArrowheads="1"/>
              </p:cNvSpPr>
              <p:nvPr/>
            </p:nvSpPr>
            <p:spPr bwMode="auto">
              <a:xfrm>
                <a:off x="3488" y="2307"/>
                <a:ext cx="334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800" b="1">
                    <a:solidFill>
                      <a:srgbClr val="000000"/>
                    </a:solidFill>
                  </a:rPr>
                  <a:t>ГРС-10</a:t>
                </a:r>
              </a:p>
            </p:txBody>
          </p:sp>
          <p:sp>
            <p:nvSpPr>
              <p:cNvPr id="9324" name="Oval 58"/>
              <p:cNvSpPr>
                <a:spLocks noChangeArrowheads="1"/>
              </p:cNvSpPr>
              <p:nvPr/>
            </p:nvSpPr>
            <p:spPr bwMode="auto">
              <a:xfrm>
                <a:off x="3787" y="2267"/>
                <a:ext cx="96" cy="96"/>
              </a:xfrm>
              <a:prstGeom prst="ellipse">
                <a:avLst/>
              </a:prstGeom>
              <a:solidFill>
                <a:srgbClr val="00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237" name="Group 141"/>
          <p:cNvGrpSpPr>
            <a:grpSpLocks/>
          </p:cNvGrpSpPr>
          <p:nvPr/>
        </p:nvGrpSpPr>
        <p:grpSpPr bwMode="auto">
          <a:xfrm>
            <a:off x="5668963" y="3824747"/>
            <a:ext cx="631825" cy="366142"/>
            <a:chOff x="3571" y="2341"/>
            <a:chExt cx="398" cy="242"/>
          </a:xfrm>
        </p:grpSpPr>
        <p:sp>
          <p:nvSpPr>
            <p:cNvPr id="9317" name="Line 140"/>
            <p:cNvSpPr>
              <a:spLocks noChangeShapeType="1"/>
            </p:cNvSpPr>
            <p:nvPr/>
          </p:nvSpPr>
          <p:spPr bwMode="auto">
            <a:xfrm flipV="1">
              <a:off x="3923" y="2341"/>
              <a:ext cx="46" cy="13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318" name="Group 105"/>
            <p:cNvGrpSpPr>
              <a:grpSpLocks/>
            </p:cNvGrpSpPr>
            <p:nvPr/>
          </p:nvGrpSpPr>
          <p:grpSpPr bwMode="auto">
            <a:xfrm>
              <a:off x="3571" y="2421"/>
              <a:ext cx="398" cy="162"/>
              <a:chOff x="3627" y="2357"/>
              <a:chExt cx="398" cy="162"/>
            </a:xfrm>
          </p:grpSpPr>
          <p:sp>
            <p:nvSpPr>
              <p:cNvPr id="9319" name="Text Box 59"/>
              <p:cNvSpPr txBox="1">
                <a:spLocks noChangeArrowheads="1"/>
              </p:cNvSpPr>
              <p:nvPr/>
            </p:nvSpPr>
            <p:spPr bwMode="auto">
              <a:xfrm>
                <a:off x="3627" y="2384"/>
                <a:ext cx="334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800" b="1">
                    <a:solidFill>
                      <a:srgbClr val="000000"/>
                    </a:solidFill>
                  </a:rPr>
                  <a:t>ГРС-11</a:t>
                </a:r>
              </a:p>
            </p:txBody>
          </p:sp>
          <p:sp>
            <p:nvSpPr>
              <p:cNvPr id="9320" name="Oval 60"/>
              <p:cNvSpPr>
                <a:spLocks noChangeArrowheads="1"/>
              </p:cNvSpPr>
              <p:nvPr/>
            </p:nvSpPr>
            <p:spPr bwMode="auto">
              <a:xfrm>
                <a:off x="3929" y="2357"/>
                <a:ext cx="96" cy="96"/>
              </a:xfrm>
              <a:prstGeom prst="ellipse">
                <a:avLst/>
              </a:prstGeom>
              <a:solidFill>
                <a:srgbClr val="00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238" name="Group 161"/>
          <p:cNvGrpSpPr>
            <a:grpSpLocks/>
          </p:cNvGrpSpPr>
          <p:nvPr/>
        </p:nvGrpSpPr>
        <p:grpSpPr bwMode="auto">
          <a:xfrm>
            <a:off x="5910263" y="4182016"/>
            <a:ext cx="677862" cy="240566"/>
            <a:chOff x="3723" y="2568"/>
            <a:chExt cx="427" cy="159"/>
          </a:xfrm>
        </p:grpSpPr>
        <p:sp>
          <p:nvSpPr>
            <p:cNvPr id="9313" name="Line 146"/>
            <p:cNvSpPr>
              <a:spLocks noChangeShapeType="1"/>
            </p:cNvSpPr>
            <p:nvPr/>
          </p:nvSpPr>
          <p:spPr bwMode="auto">
            <a:xfrm flipV="1">
              <a:off x="4105" y="2568"/>
              <a:ext cx="45" cy="4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314" name="Group 106"/>
            <p:cNvGrpSpPr>
              <a:grpSpLocks/>
            </p:cNvGrpSpPr>
            <p:nvPr/>
          </p:nvGrpSpPr>
          <p:grpSpPr bwMode="auto">
            <a:xfrm>
              <a:off x="3723" y="2592"/>
              <a:ext cx="414" cy="135"/>
              <a:chOff x="3787" y="2568"/>
              <a:chExt cx="414" cy="135"/>
            </a:xfrm>
          </p:grpSpPr>
          <p:sp>
            <p:nvSpPr>
              <p:cNvPr id="9315" name="Text Box 61"/>
              <p:cNvSpPr txBox="1">
                <a:spLocks noChangeArrowheads="1"/>
              </p:cNvSpPr>
              <p:nvPr/>
            </p:nvSpPr>
            <p:spPr bwMode="auto">
              <a:xfrm>
                <a:off x="3787" y="2568"/>
                <a:ext cx="334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800" b="1">
                    <a:solidFill>
                      <a:srgbClr val="000000"/>
                    </a:solidFill>
                  </a:rPr>
                  <a:t>ГРС-12</a:t>
                </a:r>
              </a:p>
            </p:txBody>
          </p:sp>
          <p:sp>
            <p:nvSpPr>
              <p:cNvPr id="9316" name="Oval 62"/>
              <p:cNvSpPr>
                <a:spLocks noChangeArrowheads="1"/>
              </p:cNvSpPr>
              <p:nvPr/>
            </p:nvSpPr>
            <p:spPr bwMode="auto">
              <a:xfrm>
                <a:off x="4105" y="2568"/>
                <a:ext cx="96" cy="96"/>
              </a:xfrm>
              <a:prstGeom prst="ellipse">
                <a:avLst/>
              </a:prstGeom>
              <a:solidFill>
                <a:srgbClr val="00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239" name="Group 162"/>
          <p:cNvGrpSpPr>
            <a:grpSpLocks/>
          </p:cNvGrpSpPr>
          <p:nvPr/>
        </p:nvGrpSpPr>
        <p:grpSpPr bwMode="auto">
          <a:xfrm>
            <a:off x="6186488" y="4327374"/>
            <a:ext cx="635000" cy="276874"/>
            <a:chOff x="3897" y="2659"/>
            <a:chExt cx="400" cy="183"/>
          </a:xfrm>
        </p:grpSpPr>
        <p:sp>
          <p:nvSpPr>
            <p:cNvPr id="9309" name="Line 147"/>
            <p:cNvSpPr>
              <a:spLocks noChangeShapeType="1"/>
            </p:cNvSpPr>
            <p:nvPr/>
          </p:nvSpPr>
          <p:spPr bwMode="auto">
            <a:xfrm flipV="1">
              <a:off x="4241" y="2659"/>
              <a:ext cx="45" cy="9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310" name="Group 107"/>
            <p:cNvGrpSpPr>
              <a:grpSpLocks/>
            </p:cNvGrpSpPr>
            <p:nvPr/>
          </p:nvGrpSpPr>
          <p:grpSpPr bwMode="auto">
            <a:xfrm>
              <a:off x="3897" y="2707"/>
              <a:ext cx="400" cy="135"/>
              <a:chOff x="3937" y="2659"/>
              <a:chExt cx="400" cy="135"/>
            </a:xfrm>
          </p:grpSpPr>
          <p:sp>
            <p:nvSpPr>
              <p:cNvPr id="9311" name="Text Box 63"/>
              <p:cNvSpPr txBox="1">
                <a:spLocks noChangeArrowheads="1"/>
              </p:cNvSpPr>
              <p:nvPr/>
            </p:nvSpPr>
            <p:spPr bwMode="auto">
              <a:xfrm>
                <a:off x="3937" y="2659"/>
                <a:ext cx="334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800" b="1">
                    <a:solidFill>
                      <a:srgbClr val="000000"/>
                    </a:solidFill>
                  </a:rPr>
                  <a:t>ГРС-13</a:t>
                </a:r>
              </a:p>
            </p:txBody>
          </p:sp>
          <p:sp>
            <p:nvSpPr>
              <p:cNvPr id="9312" name="Oval 64"/>
              <p:cNvSpPr>
                <a:spLocks noChangeArrowheads="1"/>
              </p:cNvSpPr>
              <p:nvPr/>
            </p:nvSpPr>
            <p:spPr bwMode="auto">
              <a:xfrm>
                <a:off x="4241" y="2659"/>
                <a:ext cx="96" cy="96"/>
              </a:xfrm>
              <a:prstGeom prst="ellipse">
                <a:avLst/>
              </a:prstGeom>
              <a:solidFill>
                <a:srgbClr val="00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240" name="Group 163"/>
          <p:cNvGrpSpPr>
            <a:grpSpLocks/>
          </p:cNvGrpSpPr>
          <p:nvPr/>
        </p:nvGrpSpPr>
        <p:grpSpPr bwMode="auto">
          <a:xfrm>
            <a:off x="6415088" y="4471836"/>
            <a:ext cx="677862" cy="276876"/>
            <a:chOff x="4041" y="2750"/>
            <a:chExt cx="427" cy="183"/>
          </a:xfrm>
        </p:grpSpPr>
        <p:sp>
          <p:nvSpPr>
            <p:cNvPr id="9305" name="Line 148"/>
            <p:cNvSpPr>
              <a:spLocks noChangeShapeType="1"/>
            </p:cNvSpPr>
            <p:nvPr/>
          </p:nvSpPr>
          <p:spPr bwMode="auto">
            <a:xfrm flipV="1">
              <a:off x="4377" y="2750"/>
              <a:ext cx="91" cy="9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306" name="Group 108"/>
            <p:cNvGrpSpPr>
              <a:grpSpLocks/>
            </p:cNvGrpSpPr>
            <p:nvPr/>
          </p:nvGrpSpPr>
          <p:grpSpPr bwMode="auto">
            <a:xfrm>
              <a:off x="4041" y="2784"/>
              <a:ext cx="400" cy="149"/>
              <a:chOff x="4073" y="2728"/>
              <a:chExt cx="400" cy="149"/>
            </a:xfrm>
          </p:grpSpPr>
          <p:sp>
            <p:nvSpPr>
              <p:cNvPr id="9307" name="Text Box 65"/>
              <p:cNvSpPr txBox="1">
                <a:spLocks noChangeArrowheads="1"/>
              </p:cNvSpPr>
              <p:nvPr/>
            </p:nvSpPr>
            <p:spPr bwMode="auto">
              <a:xfrm>
                <a:off x="4073" y="2742"/>
                <a:ext cx="334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800" b="1">
                    <a:solidFill>
                      <a:srgbClr val="000000"/>
                    </a:solidFill>
                  </a:rPr>
                  <a:t>ГРС-14</a:t>
                </a:r>
              </a:p>
            </p:txBody>
          </p:sp>
          <p:sp>
            <p:nvSpPr>
              <p:cNvPr id="9308" name="Oval 66"/>
              <p:cNvSpPr>
                <a:spLocks noChangeArrowheads="1"/>
              </p:cNvSpPr>
              <p:nvPr/>
            </p:nvSpPr>
            <p:spPr bwMode="auto">
              <a:xfrm>
                <a:off x="4377" y="2728"/>
                <a:ext cx="96" cy="96"/>
              </a:xfrm>
              <a:prstGeom prst="ellipse">
                <a:avLst/>
              </a:prstGeom>
              <a:solidFill>
                <a:srgbClr val="00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241" name="Group 164"/>
          <p:cNvGrpSpPr>
            <a:grpSpLocks/>
          </p:cNvGrpSpPr>
          <p:nvPr/>
        </p:nvGrpSpPr>
        <p:grpSpPr bwMode="auto">
          <a:xfrm>
            <a:off x="6499225" y="4686618"/>
            <a:ext cx="736600" cy="231486"/>
            <a:chOff x="4094" y="2886"/>
            <a:chExt cx="464" cy="153"/>
          </a:xfrm>
        </p:grpSpPr>
        <p:sp>
          <p:nvSpPr>
            <p:cNvPr id="9301" name="Line 149"/>
            <p:cNvSpPr>
              <a:spLocks noChangeShapeType="1"/>
            </p:cNvSpPr>
            <p:nvPr/>
          </p:nvSpPr>
          <p:spPr bwMode="auto">
            <a:xfrm flipV="1">
              <a:off x="4468" y="2886"/>
              <a:ext cx="90" cy="4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302" name="Group 109"/>
            <p:cNvGrpSpPr>
              <a:grpSpLocks/>
            </p:cNvGrpSpPr>
            <p:nvPr/>
          </p:nvGrpSpPr>
          <p:grpSpPr bwMode="auto">
            <a:xfrm>
              <a:off x="4094" y="2904"/>
              <a:ext cx="400" cy="135"/>
              <a:chOff x="4142" y="2840"/>
              <a:chExt cx="400" cy="135"/>
            </a:xfrm>
          </p:grpSpPr>
          <p:sp>
            <p:nvSpPr>
              <p:cNvPr id="9303" name="Text Box 67"/>
              <p:cNvSpPr txBox="1">
                <a:spLocks noChangeArrowheads="1"/>
              </p:cNvSpPr>
              <p:nvPr/>
            </p:nvSpPr>
            <p:spPr bwMode="auto">
              <a:xfrm>
                <a:off x="4142" y="2840"/>
                <a:ext cx="334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800" b="1">
                    <a:solidFill>
                      <a:srgbClr val="000000"/>
                    </a:solidFill>
                  </a:rPr>
                  <a:t>ГРС-15</a:t>
                </a:r>
              </a:p>
            </p:txBody>
          </p:sp>
          <p:sp>
            <p:nvSpPr>
              <p:cNvPr id="9304" name="Oval 68"/>
              <p:cNvSpPr>
                <a:spLocks noChangeArrowheads="1"/>
              </p:cNvSpPr>
              <p:nvPr/>
            </p:nvSpPr>
            <p:spPr bwMode="auto">
              <a:xfrm>
                <a:off x="4446" y="2840"/>
                <a:ext cx="96" cy="96"/>
              </a:xfrm>
              <a:prstGeom prst="ellipse">
                <a:avLst/>
              </a:prstGeom>
              <a:solidFill>
                <a:srgbClr val="00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242" name="Group 165"/>
          <p:cNvGrpSpPr>
            <a:grpSpLocks/>
          </p:cNvGrpSpPr>
          <p:nvPr/>
        </p:nvGrpSpPr>
        <p:grpSpPr bwMode="auto">
          <a:xfrm>
            <a:off x="6656388" y="4810927"/>
            <a:ext cx="622300" cy="251156"/>
            <a:chOff x="4193" y="2964"/>
            <a:chExt cx="392" cy="166"/>
          </a:xfrm>
        </p:grpSpPr>
        <p:sp>
          <p:nvSpPr>
            <p:cNvPr id="9297" name="Line 150"/>
            <p:cNvSpPr>
              <a:spLocks noChangeShapeType="1"/>
            </p:cNvSpPr>
            <p:nvPr/>
          </p:nvSpPr>
          <p:spPr bwMode="auto">
            <a:xfrm flipV="1">
              <a:off x="4534" y="2964"/>
              <a:ext cx="46" cy="9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298" name="Group 110"/>
            <p:cNvGrpSpPr>
              <a:grpSpLocks/>
            </p:cNvGrpSpPr>
            <p:nvPr/>
          </p:nvGrpSpPr>
          <p:grpSpPr bwMode="auto">
            <a:xfrm>
              <a:off x="4193" y="2995"/>
              <a:ext cx="392" cy="135"/>
              <a:chOff x="4217" y="2923"/>
              <a:chExt cx="392" cy="135"/>
            </a:xfrm>
          </p:grpSpPr>
          <p:sp>
            <p:nvSpPr>
              <p:cNvPr id="9299" name="Text Box 69"/>
              <p:cNvSpPr txBox="1">
                <a:spLocks noChangeArrowheads="1"/>
              </p:cNvSpPr>
              <p:nvPr/>
            </p:nvSpPr>
            <p:spPr bwMode="auto">
              <a:xfrm>
                <a:off x="4217" y="2923"/>
                <a:ext cx="334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800" b="1">
                    <a:solidFill>
                      <a:srgbClr val="000000"/>
                    </a:solidFill>
                  </a:rPr>
                  <a:t>ГРС-16</a:t>
                </a:r>
              </a:p>
            </p:txBody>
          </p:sp>
          <p:sp>
            <p:nvSpPr>
              <p:cNvPr id="9300" name="Oval 70"/>
              <p:cNvSpPr>
                <a:spLocks noChangeArrowheads="1"/>
              </p:cNvSpPr>
              <p:nvPr/>
            </p:nvSpPr>
            <p:spPr bwMode="auto">
              <a:xfrm>
                <a:off x="4513" y="2931"/>
                <a:ext cx="96" cy="96"/>
              </a:xfrm>
              <a:prstGeom prst="ellipse">
                <a:avLst/>
              </a:prstGeom>
              <a:solidFill>
                <a:srgbClr val="00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243" name="Group 166"/>
          <p:cNvGrpSpPr>
            <a:grpSpLocks/>
          </p:cNvGrpSpPr>
          <p:nvPr/>
        </p:nvGrpSpPr>
        <p:grpSpPr bwMode="auto">
          <a:xfrm>
            <a:off x="7380288" y="4501506"/>
            <a:ext cx="550862" cy="385810"/>
            <a:chOff x="4649" y="2767"/>
            <a:chExt cx="347" cy="255"/>
          </a:xfrm>
        </p:grpSpPr>
        <p:sp>
          <p:nvSpPr>
            <p:cNvPr id="9293" name="Line 151"/>
            <p:cNvSpPr>
              <a:spLocks noChangeShapeType="1"/>
            </p:cNvSpPr>
            <p:nvPr/>
          </p:nvSpPr>
          <p:spPr bwMode="auto">
            <a:xfrm flipH="1">
              <a:off x="4649" y="2931"/>
              <a:ext cx="91" cy="9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294" name="Group 111"/>
            <p:cNvGrpSpPr>
              <a:grpSpLocks/>
            </p:cNvGrpSpPr>
            <p:nvPr/>
          </p:nvGrpSpPr>
          <p:grpSpPr bwMode="auto">
            <a:xfrm>
              <a:off x="4662" y="2767"/>
              <a:ext cx="334" cy="232"/>
              <a:chOff x="4604" y="2795"/>
              <a:chExt cx="334" cy="232"/>
            </a:xfrm>
          </p:grpSpPr>
          <p:sp>
            <p:nvSpPr>
              <p:cNvPr id="9295" name="Text Box 71"/>
              <p:cNvSpPr txBox="1">
                <a:spLocks noChangeArrowheads="1"/>
              </p:cNvSpPr>
              <p:nvPr/>
            </p:nvSpPr>
            <p:spPr bwMode="auto">
              <a:xfrm>
                <a:off x="4604" y="2795"/>
                <a:ext cx="334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800" b="1">
                    <a:solidFill>
                      <a:srgbClr val="000000"/>
                    </a:solidFill>
                  </a:rPr>
                  <a:t>ГРС-17</a:t>
                </a:r>
              </a:p>
            </p:txBody>
          </p:sp>
          <p:sp>
            <p:nvSpPr>
              <p:cNvPr id="9296" name="Oval 72"/>
              <p:cNvSpPr>
                <a:spLocks noChangeArrowheads="1"/>
              </p:cNvSpPr>
              <p:nvPr/>
            </p:nvSpPr>
            <p:spPr bwMode="auto">
              <a:xfrm>
                <a:off x="4633" y="2931"/>
                <a:ext cx="96" cy="96"/>
              </a:xfrm>
              <a:prstGeom prst="ellipse">
                <a:avLst/>
              </a:prstGeom>
              <a:solidFill>
                <a:srgbClr val="00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244" name="Group 168"/>
          <p:cNvGrpSpPr>
            <a:grpSpLocks/>
          </p:cNvGrpSpPr>
          <p:nvPr/>
        </p:nvGrpSpPr>
        <p:grpSpPr bwMode="auto">
          <a:xfrm>
            <a:off x="7602538" y="4903226"/>
            <a:ext cx="747712" cy="260232"/>
            <a:chOff x="4789" y="3022"/>
            <a:chExt cx="471" cy="172"/>
          </a:xfrm>
        </p:grpSpPr>
        <p:sp>
          <p:nvSpPr>
            <p:cNvPr id="9289" name="Line 153"/>
            <p:cNvSpPr>
              <a:spLocks noChangeShapeType="1"/>
            </p:cNvSpPr>
            <p:nvPr/>
          </p:nvSpPr>
          <p:spPr bwMode="auto">
            <a:xfrm flipH="1">
              <a:off x="4789" y="3103"/>
              <a:ext cx="91" cy="9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290" name="Group 119"/>
            <p:cNvGrpSpPr>
              <a:grpSpLocks/>
            </p:cNvGrpSpPr>
            <p:nvPr/>
          </p:nvGrpSpPr>
          <p:grpSpPr bwMode="auto">
            <a:xfrm>
              <a:off x="4860" y="3022"/>
              <a:ext cx="400" cy="135"/>
              <a:chOff x="4860" y="3022"/>
              <a:chExt cx="400" cy="135"/>
            </a:xfrm>
          </p:grpSpPr>
          <p:sp>
            <p:nvSpPr>
              <p:cNvPr id="9291" name="Text Box 75"/>
              <p:cNvSpPr txBox="1">
                <a:spLocks noChangeArrowheads="1"/>
              </p:cNvSpPr>
              <p:nvPr/>
            </p:nvSpPr>
            <p:spPr bwMode="auto">
              <a:xfrm>
                <a:off x="4926" y="3022"/>
                <a:ext cx="334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800" b="1">
                    <a:solidFill>
                      <a:srgbClr val="000000"/>
                    </a:solidFill>
                  </a:rPr>
                  <a:t>ГРС-19</a:t>
                </a:r>
              </a:p>
            </p:txBody>
          </p:sp>
          <p:sp>
            <p:nvSpPr>
              <p:cNvPr id="9292" name="Oval 76"/>
              <p:cNvSpPr>
                <a:spLocks noChangeArrowheads="1"/>
              </p:cNvSpPr>
              <p:nvPr/>
            </p:nvSpPr>
            <p:spPr bwMode="auto">
              <a:xfrm>
                <a:off x="4860" y="3041"/>
                <a:ext cx="96" cy="96"/>
              </a:xfrm>
              <a:prstGeom prst="ellipse">
                <a:avLst/>
              </a:prstGeom>
              <a:solidFill>
                <a:srgbClr val="00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245" name="Group 169"/>
          <p:cNvGrpSpPr>
            <a:grpSpLocks/>
          </p:cNvGrpSpPr>
          <p:nvPr/>
        </p:nvGrpSpPr>
        <p:grpSpPr bwMode="auto">
          <a:xfrm>
            <a:off x="7177088" y="5190005"/>
            <a:ext cx="642937" cy="237538"/>
            <a:chOff x="4521" y="3203"/>
            <a:chExt cx="405" cy="157"/>
          </a:xfrm>
        </p:grpSpPr>
        <p:sp>
          <p:nvSpPr>
            <p:cNvPr id="9285" name="Line 154"/>
            <p:cNvSpPr>
              <a:spLocks noChangeShapeType="1"/>
            </p:cNvSpPr>
            <p:nvPr/>
          </p:nvSpPr>
          <p:spPr bwMode="auto">
            <a:xfrm flipV="1">
              <a:off x="4876" y="3203"/>
              <a:ext cx="45" cy="9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286" name="Group 115"/>
            <p:cNvGrpSpPr>
              <a:grpSpLocks/>
            </p:cNvGrpSpPr>
            <p:nvPr/>
          </p:nvGrpSpPr>
          <p:grpSpPr bwMode="auto">
            <a:xfrm>
              <a:off x="4521" y="3225"/>
              <a:ext cx="405" cy="135"/>
              <a:chOff x="4521" y="3233"/>
              <a:chExt cx="405" cy="135"/>
            </a:xfrm>
          </p:grpSpPr>
          <p:sp>
            <p:nvSpPr>
              <p:cNvPr id="9287" name="Text Box 77"/>
              <p:cNvSpPr txBox="1">
                <a:spLocks noChangeArrowheads="1"/>
              </p:cNvSpPr>
              <p:nvPr/>
            </p:nvSpPr>
            <p:spPr bwMode="auto">
              <a:xfrm>
                <a:off x="4521" y="3233"/>
                <a:ext cx="334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800" b="1">
                    <a:solidFill>
                      <a:srgbClr val="000000"/>
                    </a:solidFill>
                  </a:rPr>
                  <a:t>ГРС-20</a:t>
                </a:r>
              </a:p>
            </p:txBody>
          </p:sp>
          <p:sp>
            <p:nvSpPr>
              <p:cNvPr id="9288" name="Oval 78"/>
              <p:cNvSpPr>
                <a:spLocks noChangeArrowheads="1"/>
              </p:cNvSpPr>
              <p:nvPr/>
            </p:nvSpPr>
            <p:spPr bwMode="auto">
              <a:xfrm>
                <a:off x="4830" y="3249"/>
                <a:ext cx="96" cy="96"/>
              </a:xfrm>
              <a:prstGeom prst="ellipse">
                <a:avLst/>
              </a:prstGeom>
              <a:solidFill>
                <a:srgbClr val="00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246" name="Group 170"/>
          <p:cNvGrpSpPr>
            <a:grpSpLocks/>
          </p:cNvGrpSpPr>
          <p:nvPr/>
        </p:nvGrpSpPr>
        <p:grpSpPr bwMode="auto">
          <a:xfrm>
            <a:off x="7367588" y="5296270"/>
            <a:ext cx="644525" cy="298058"/>
            <a:chOff x="4641" y="3269"/>
            <a:chExt cx="406" cy="197"/>
          </a:xfrm>
        </p:grpSpPr>
        <p:sp>
          <p:nvSpPr>
            <p:cNvPr id="9281" name="Line 155"/>
            <p:cNvSpPr>
              <a:spLocks noChangeShapeType="1"/>
            </p:cNvSpPr>
            <p:nvPr/>
          </p:nvSpPr>
          <p:spPr bwMode="auto">
            <a:xfrm flipV="1">
              <a:off x="4996" y="3269"/>
              <a:ext cx="45" cy="9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282" name="Group 116"/>
            <p:cNvGrpSpPr>
              <a:grpSpLocks/>
            </p:cNvGrpSpPr>
            <p:nvPr/>
          </p:nvGrpSpPr>
          <p:grpSpPr bwMode="auto">
            <a:xfrm>
              <a:off x="4641" y="3318"/>
              <a:ext cx="406" cy="148"/>
              <a:chOff x="4649" y="3326"/>
              <a:chExt cx="406" cy="148"/>
            </a:xfrm>
          </p:grpSpPr>
          <p:sp>
            <p:nvSpPr>
              <p:cNvPr id="9283" name="Text Box 79"/>
              <p:cNvSpPr txBox="1">
                <a:spLocks noChangeArrowheads="1"/>
              </p:cNvSpPr>
              <p:nvPr/>
            </p:nvSpPr>
            <p:spPr bwMode="auto">
              <a:xfrm>
                <a:off x="4649" y="3339"/>
                <a:ext cx="334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800" b="1">
                    <a:solidFill>
                      <a:srgbClr val="000000"/>
                    </a:solidFill>
                  </a:rPr>
                  <a:t>ГРС-21</a:t>
                </a:r>
              </a:p>
            </p:txBody>
          </p:sp>
          <p:sp>
            <p:nvSpPr>
              <p:cNvPr id="9284" name="Oval 80"/>
              <p:cNvSpPr>
                <a:spLocks noChangeArrowheads="1"/>
              </p:cNvSpPr>
              <p:nvPr/>
            </p:nvSpPr>
            <p:spPr bwMode="auto">
              <a:xfrm>
                <a:off x="4959" y="3326"/>
                <a:ext cx="96" cy="96"/>
              </a:xfrm>
              <a:prstGeom prst="ellipse">
                <a:avLst/>
              </a:prstGeom>
              <a:solidFill>
                <a:srgbClr val="00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247" name="Group 171"/>
          <p:cNvGrpSpPr>
            <a:grpSpLocks/>
          </p:cNvGrpSpPr>
          <p:nvPr/>
        </p:nvGrpSpPr>
        <p:grpSpPr bwMode="auto">
          <a:xfrm>
            <a:off x="7532688" y="5478893"/>
            <a:ext cx="639762" cy="236024"/>
            <a:chOff x="4745" y="3385"/>
            <a:chExt cx="403" cy="156"/>
          </a:xfrm>
        </p:grpSpPr>
        <p:sp>
          <p:nvSpPr>
            <p:cNvPr id="9277" name="Line 156"/>
            <p:cNvSpPr>
              <a:spLocks noChangeShapeType="1"/>
            </p:cNvSpPr>
            <p:nvPr/>
          </p:nvSpPr>
          <p:spPr bwMode="auto">
            <a:xfrm flipV="1">
              <a:off x="5103" y="3385"/>
              <a:ext cx="45" cy="4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278" name="Group 117"/>
            <p:cNvGrpSpPr>
              <a:grpSpLocks/>
            </p:cNvGrpSpPr>
            <p:nvPr/>
          </p:nvGrpSpPr>
          <p:grpSpPr bwMode="auto">
            <a:xfrm>
              <a:off x="4745" y="3406"/>
              <a:ext cx="392" cy="135"/>
              <a:chOff x="4745" y="3406"/>
              <a:chExt cx="392" cy="135"/>
            </a:xfrm>
          </p:grpSpPr>
          <p:sp>
            <p:nvSpPr>
              <p:cNvPr id="9279" name="Text Box 81"/>
              <p:cNvSpPr txBox="1">
                <a:spLocks noChangeArrowheads="1"/>
              </p:cNvSpPr>
              <p:nvPr/>
            </p:nvSpPr>
            <p:spPr bwMode="auto">
              <a:xfrm>
                <a:off x="4745" y="3406"/>
                <a:ext cx="334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800" b="1">
                    <a:solidFill>
                      <a:srgbClr val="000000"/>
                    </a:solidFill>
                  </a:rPr>
                  <a:t>ГРС-22</a:t>
                </a:r>
              </a:p>
            </p:txBody>
          </p:sp>
          <p:sp>
            <p:nvSpPr>
              <p:cNvPr id="9280" name="Oval 82"/>
              <p:cNvSpPr>
                <a:spLocks noChangeArrowheads="1"/>
              </p:cNvSpPr>
              <p:nvPr/>
            </p:nvSpPr>
            <p:spPr bwMode="auto">
              <a:xfrm>
                <a:off x="5041" y="3409"/>
                <a:ext cx="96" cy="96"/>
              </a:xfrm>
              <a:prstGeom prst="ellipse">
                <a:avLst/>
              </a:prstGeom>
              <a:solidFill>
                <a:srgbClr val="00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248" name="Group 172"/>
          <p:cNvGrpSpPr>
            <a:grpSpLocks/>
          </p:cNvGrpSpPr>
          <p:nvPr/>
        </p:nvGrpSpPr>
        <p:grpSpPr bwMode="auto">
          <a:xfrm>
            <a:off x="8113713" y="5551187"/>
            <a:ext cx="152400" cy="270824"/>
            <a:chOff x="5111" y="3430"/>
            <a:chExt cx="96" cy="179"/>
          </a:xfrm>
        </p:grpSpPr>
        <p:sp>
          <p:nvSpPr>
            <p:cNvPr id="9275" name="Line 158"/>
            <p:cNvSpPr>
              <a:spLocks noChangeShapeType="1"/>
            </p:cNvSpPr>
            <p:nvPr/>
          </p:nvSpPr>
          <p:spPr bwMode="auto">
            <a:xfrm flipV="1">
              <a:off x="5148" y="3430"/>
              <a:ext cx="45" cy="13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76" name="Oval 84"/>
            <p:cNvSpPr>
              <a:spLocks noChangeArrowheads="1"/>
            </p:cNvSpPr>
            <p:nvPr/>
          </p:nvSpPr>
          <p:spPr bwMode="auto">
            <a:xfrm>
              <a:off x="5111" y="3513"/>
              <a:ext cx="96" cy="96"/>
            </a:xfrm>
            <a:prstGeom prst="ellipse">
              <a:avLst/>
            </a:prstGeom>
            <a:solidFill>
              <a:srgbClr val="00CC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249" name="Group 174"/>
          <p:cNvGrpSpPr>
            <a:grpSpLocks/>
          </p:cNvGrpSpPr>
          <p:nvPr/>
        </p:nvGrpSpPr>
        <p:grpSpPr bwMode="auto">
          <a:xfrm>
            <a:off x="8388350" y="5489357"/>
            <a:ext cx="228600" cy="145246"/>
            <a:chOff x="5284" y="3393"/>
            <a:chExt cx="144" cy="96"/>
          </a:xfrm>
        </p:grpSpPr>
        <p:sp>
          <p:nvSpPr>
            <p:cNvPr id="9273" name="Line 159"/>
            <p:cNvSpPr>
              <a:spLocks noChangeShapeType="1"/>
            </p:cNvSpPr>
            <p:nvPr/>
          </p:nvSpPr>
          <p:spPr bwMode="auto">
            <a:xfrm flipH="1">
              <a:off x="5284" y="3430"/>
              <a:ext cx="91" cy="4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74" name="Oval 88"/>
            <p:cNvSpPr>
              <a:spLocks noChangeArrowheads="1"/>
            </p:cNvSpPr>
            <p:nvPr/>
          </p:nvSpPr>
          <p:spPr bwMode="auto">
            <a:xfrm>
              <a:off x="5332" y="3393"/>
              <a:ext cx="96" cy="96"/>
            </a:xfrm>
            <a:prstGeom prst="ellipse">
              <a:avLst/>
            </a:prstGeom>
            <a:solidFill>
              <a:srgbClr val="00CC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250" name="Group 176"/>
          <p:cNvGrpSpPr>
            <a:grpSpLocks/>
          </p:cNvGrpSpPr>
          <p:nvPr/>
        </p:nvGrpSpPr>
        <p:grpSpPr bwMode="auto">
          <a:xfrm>
            <a:off x="8388350" y="5694234"/>
            <a:ext cx="152400" cy="213330"/>
            <a:chOff x="5284" y="3521"/>
            <a:chExt cx="96" cy="141"/>
          </a:xfrm>
        </p:grpSpPr>
        <p:sp>
          <p:nvSpPr>
            <p:cNvPr id="9271" name="Line 160"/>
            <p:cNvSpPr>
              <a:spLocks noChangeShapeType="1"/>
            </p:cNvSpPr>
            <p:nvPr/>
          </p:nvSpPr>
          <p:spPr bwMode="auto">
            <a:xfrm>
              <a:off x="5329" y="3521"/>
              <a:ext cx="0" cy="9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72" name="Oval 90"/>
            <p:cNvSpPr>
              <a:spLocks noChangeArrowheads="1"/>
            </p:cNvSpPr>
            <p:nvPr/>
          </p:nvSpPr>
          <p:spPr bwMode="auto">
            <a:xfrm>
              <a:off x="5284" y="3566"/>
              <a:ext cx="96" cy="96"/>
            </a:xfrm>
            <a:prstGeom prst="ellipse">
              <a:avLst/>
            </a:prstGeom>
            <a:solidFill>
              <a:srgbClr val="00CC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cxnSp>
        <p:nvCxnSpPr>
          <p:cNvPr id="141" name="Прямая соединительная линия 140"/>
          <p:cNvCxnSpPr/>
          <p:nvPr/>
        </p:nvCxnSpPr>
        <p:spPr>
          <a:xfrm flipH="1" flipV="1">
            <a:off x="357189" y="3028330"/>
            <a:ext cx="428625" cy="500062"/>
          </a:xfrm>
          <a:prstGeom prst="line">
            <a:avLst/>
          </a:prstGeom>
          <a:ln w="635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 flipH="1" flipV="1">
            <a:off x="0" y="1956768"/>
            <a:ext cx="357188" cy="1071563"/>
          </a:xfrm>
          <a:prstGeom prst="line">
            <a:avLst/>
          </a:prstGeom>
          <a:ln w="635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>
            <a:off x="2143125" y="2385392"/>
            <a:ext cx="58738" cy="512763"/>
          </a:xfrm>
          <a:prstGeom prst="line">
            <a:avLst/>
          </a:prstGeom>
          <a:ln w="508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 flipH="1">
            <a:off x="1857375" y="2885455"/>
            <a:ext cx="357188" cy="928687"/>
          </a:xfrm>
          <a:prstGeom prst="line">
            <a:avLst/>
          </a:prstGeom>
          <a:ln w="508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>
            <a:off x="1857375" y="3814142"/>
            <a:ext cx="71438" cy="1071563"/>
          </a:xfrm>
          <a:prstGeom prst="line">
            <a:avLst/>
          </a:prstGeom>
          <a:ln w="508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>
          <a:xfrm>
            <a:off x="785813" y="3528392"/>
            <a:ext cx="928687" cy="928688"/>
          </a:xfrm>
          <a:prstGeom prst="line">
            <a:avLst/>
          </a:prstGeom>
          <a:ln w="635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>
            <a:off x="1714500" y="4457080"/>
            <a:ext cx="214313" cy="428625"/>
          </a:xfrm>
          <a:prstGeom prst="line">
            <a:avLst/>
          </a:prstGeom>
          <a:ln w="635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 flipH="1" flipV="1">
            <a:off x="2000251" y="1242392"/>
            <a:ext cx="142875" cy="928688"/>
          </a:xfrm>
          <a:prstGeom prst="line">
            <a:avLst/>
          </a:prstGeom>
          <a:ln w="508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/>
          <p:nvPr/>
        </p:nvCxnSpPr>
        <p:spPr>
          <a:xfrm flipV="1">
            <a:off x="6588125" y="5688980"/>
            <a:ext cx="2000250" cy="785812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 flipV="1">
            <a:off x="8535988" y="5112717"/>
            <a:ext cx="500062" cy="64293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 flipV="1">
            <a:off x="8643938" y="5814393"/>
            <a:ext cx="142875" cy="785813"/>
          </a:xfrm>
          <a:prstGeom prst="line">
            <a:avLst/>
          </a:prstGeom>
          <a:ln w="50800" cap="rnd">
            <a:solidFill>
              <a:srgbClr val="66006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>
          <a:xfrm flipV="1">
            <a:off x="8786813" y="5473081"/>
            <a:ext cx="357187" cy="357187"/>
          </a:xfrm>
          <a:prstGeom prst="line">
            <a:avLst/>
          </a:prstGeom>
          <a:ln w="50800" cap="rnd">
            <a:solidFill>
              <a:srgbClr val="66006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63" name="Text Box 196"/>
          <p:cNvSpPr txBox="1">
            <a:spLocks noChangeArrowheads="1"/>
          </p:cNvSpPr>
          <p:nvPr/>
        </p:nvSpPr>
        <p:spPr bwMode="auto">
          <a:xfrm>
            <a:off x="490538" y="2879105"/>
            <a:ext cx="673100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000" b="1"/>
              <a:t>Бейнеу</a:t>
            </a:r>
          </a:p>
        </p:txBody>
      </p:sp>
      <p:sp>
        <p:nvSpPr>
          <p:cNvPr id="9264" name="Text Box 14"/>
          <p:cNvSpPr txBox="1">
            <a:spLocks noChangeArrowheads="1"/>
          </p:cNvSpPr>
          <p:nvPr/>
        </p:nvSpPr>
        <p:spPr bwMode="auto">
          <a:xfrm>
            <a:off x="1325611" y="1955636"/>
            <a:ext cx="777777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800" b="1" dirty="0" smtClean="0">
                <a:solidFill>
                  <a:srgbClr val="000000"/>
                </a:solidFill>
              </a:rPr>
              <a:t>«</a:t>
            </a:r>
            <a:r>
              <a:rPr lang="ru-RU" sz="800" b="1" dirty="0" err="1">
                <a:solidFill>
                  <a:srgbClr val="000000"/>
                </a:solidFill>
              </a:rPr>
              <a:t>Бозой</a:t>
            </a:r>
            <a:r>
              <a:rPr lang="ru-RU" sz="800" b="1" dirty="0">
                <a:solidFill>
                  <a:srgbClr val="000000"/>
                </a:solidFill>
              </a:rPr>
              <a:t>» </a:t>
            </a:r>
            <a:r>
              <a:rPr lang="ru-RU" sz="800" b="1" dirty="0" smtClean="0">
                <a:solidFill>
                  <a:srgbClr val="000000"/>
                </a:solidFill>
              </a:rPr>
              <a:t>КС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9265" name="Rectangle 35"/>
          <p:cNvSpPr>
            <a:spLocks noChangeArrowheads="1"/>
          </p:cNvSpPr>
          <p:nvPr/>
        </p:nvSpPr>
        <p:spPr bwMode="auto">
          <a:xfrm>
            <a:off x="2071688" y="2171080"/>
            <a:ext cx="188912" cy="161925"/>
          </a:xfrm>
          <a:prstGeom prst="rect">
            <a:avLst/>
          </a:prstGeom>
          <a:solidFill>
            <a:srgbClr val="FF0000"/>
          </a:solidFill>
          <a:ln w="635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266" name="Прямоугольник 11"/>
          <p:cNvSpPr>
            <a:spLocks noChangeArrowheads="1"/>
          </p:cNvSpPr>
          <p:nvPr/>
        </p:nvSpPr>
        <p:spPr bwMode="auto">
          <a:xfrm>
            <a:off x="30453" y="4293096"/>
            <a:ext cx="5292725" cy="230831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/>
          <a:p>
            <a:pPr marL="0" lvl="1" algn="just" defTabSz="719138" eaLnBrk="0" hangingPunct="0">
              <a:buClr>
                <a:srgbClr val="800000"/>
              </a:buClr>
            </a:pPr>
            <a:r>
              <a:rPr lang="ru-RU" sz="1200" b="1" dirty="0" err="1" smtClean="0">
                <a:solidFill>
                  <a:srgbClr val="002060"/>
                </a:solidFill>
                <a:cs typeface="Arial" charset="0"/>
              </a:rPr>
              <a:t>Іске</a:t>
            </a:r>
            <a:r>
              <a:rPr lang="ru-RU" sz="12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cs typeface="Arial" charset="0"/>
              </a:rPr>
              <a:t>асыру</a:t>
            </a:r>
            <a:r>
              <a:rPr lang="ru-RU" sz="12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cs typeface="Arial" charset="0"/>
              </a:rPr>
              <a:t>мерзімі</a:t>
            </a:r>
            <a:r>
              <a:rPr lang="ru-RU" sz="1200" b="1" dirty="0" smtClean="0">
                <a:solidFill>
                  <a:srgbClr val="002060"/>
                </a:solidFill>
                <a:cs typeface="Arial" charset="0"/>
              </a:rPr>
              <a:t>: </a:t>
            </a:r>
            <a:r>
              <a:rPr lang="ru-RU" sz="1200" dirty="0">
                <a:solidFill>
                  <a:srgbClr val="002060"/>
                </a:solidFill>
                <a:cs typeface="Arial" charset="0"/>
              </a:rPr>
              <a:t>2011-2015 </a:t>
            </a:r>
            <a:r>
              <a:rPr lang="ru-RU" sz="1200" dirty="0" err="1" smtClean="0">
                <a:solidFill>
                  <a:srgbClr val="002060"/>
                </a:solidFill>
                <a:cs typeface="Arial" charset="0"/>
              </a:rPr>
              <a:t>жж</a:t>
            </a:r>
            <a:r>
              <a:rPr lang="ru-RU" sz="1200" dirty="0" smtClean="0">
                <a:solidFill>
                  <a:srgbClr val="002060"/>
                </a:solidFill>
                <a:cs typeface="Arial" charset="0"/>
              </a:rPr>
              <a:t>.</a:t>
            </a:r>
            <a:endParaRPr lang="ru-RU" sz="1200" dirty="0">
              <a:solidFill>
                <a:srgbClr val="002060"/>
              </a:solidFill>
              <a:cs typeface="Arial" charset="0"/>
            </a:endParaRPr>
          </a:p>
          <a:p>
            <a:pPr marL="0" lvl="1" algn="just" defTabSz="719138" eaLnBrk="0" hangingPunct="0">
              <a:buClr>
                <a:srgbClr val="800000"/>
              </a:buClr>
            </a:pPr>
            <a:r>
              <a:rPr lang="ru-RU" sz="1200" b="1" dirty="0" err="1" smtClean="0">
                <a:solidFill>
                  <a:srgbClr val="002060"/>
                </a:solidFill>
                <a:cs typeface="Arial" charset="0"/>
              </a:rPr>
              <a:t>Жобаның</a:t>
            </a:r>
            <a:r>
              <a:rPr lang="ru-RU" sz="12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cs typeface="Arial" charset="0"/>
              </a:rPr>
              <a:t>құны</a:t>
            </a:r>
            <a:r>
              <a:rPr lang="ru-RU" sz="1200" b="1" dirty="0" smtClean="0">
                <a:solidFill>
                  <a:srgbClr val="002060"/>
                </a:solidFill>
                <a:cs typeface="Arial" charset="0"/>
              </a:rPr>
              <a:t>: </a:t>
            </a:r>
            <a:r>
              <a:rPr lang="ru-RU" sz="1200" dirty="0">
                <a:solidFill>
                  <a:srgbClr val="002060"/>
                </a:solidFill>
                <a:cs typeface="Arial" charset="0"/>
              </a:rPr>
              <a:t>$ 3,6 млрд.</a:t>
            </a:r>
          </a:p>
          <a:p>
            <a:pPr marL="0" lvl="1" algn="just" defTabSz="719138" eaLnBrk="0" hangingPunct="0">
              <a:buClr>
                <a:srgbClr val="800000"/>
              </a:buClr>
            </a:pPr>
            <a:r>
              <a:rPr lang="ru-RU" sz="1200" b="1" dirty="0" err="1" smtClean="0">
                <a:solidFill>
                  <a:srgbClr val="002060"/>
                </a:solidFill>
                <a:cs typeface="Arial" charset="0"/>
              </a:rPr>
              <a:t>Жұмыс</a:t>
            </a:r>
            <a:r>
              <a:rPr lang="ru-RU" sz="12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cs typeface="Arial" charset="0"/>
              </a:rPr>
              <a:t>орындарын</a:t>
            </a:r>
            <a:r>
              <a:rPr lang="ru-RU" sz="12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cs typeface="Arial" charset="0"/>
              </a:rPr>
              <a:t>құру</a:t>
            </a:r>
            <a:r>
              <a:rPr lang="ru-RU" sz="1200" b="1" dirty="0" smtClean="0">
                <a:solidFill>
                  <a:srgbClr val="002060"/>
                </a:solidFill>
                <a:cs typeface="Arial" charset="0"/>
              </a:rPr>
              <a:t>:</a:t>
            </a:r>
            <a:endParaRPr lang="ru-RU" sz="1200" b="1" dirty="0">
              <a:solidFill>
                <a:srgbClr val="002060"/>
              </a:solidFill>
              <a:cs typeface="Arial" charset="0"/>
            </a:endParaRPr>
          </a:p>
          <a:p>
            <a:pPr marL="0" lvl="1" algn="just" defTabSz="719138" eaLnBrk="0" hangingPunct="0">
              <a:buClr>
                <a:srgbClr val="800000"/>
              </a:buClr>
            </a:pPr>
            <a:r>
              <a:rPr lang="ru-RU" sz="1200" dirty="0" err="1" smtClean="0">
                <a:solidFill>
                  <a:srgbClr val="002060"/>
                </a:solidFill>
                <a:cs typeface="Arial" charset="0"/>
              </a:rPr>
              <a:t>Құрылыс</a:t>
            </a:r>
            <a:r>
              <a:rPr lang="ru-RU" sz="12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cs typeface="Arial" charset="0"/>
              </a:rPr>
              <a:t>кезінде</a:t>
            </a:r>
            <a:r>
              <a:rPr lang="ru-RU" sz="1200" dirty="0" smtClean="0">
                <a:solidFill>
                  <a:srgbClr val="002060"/>
                </a:solidFill>
                <a:cs typeface="Arial" charset="0"/>
              </a:rPr>
              <a:t>  </a:t>
            </a:r>
            <a:r>
              <a:rPr lang="ru-RU" sz="1200" dirty="0">
                <a:solidFill>
                  <a:srgbClr val="002060"/>
                </a:solidFill>
                <a:cs typeface="Arial" charset="0"/>
              </a:rPr>
              <a:t>– 4,7 </a:t>
            </a:r>
            <a:r>
              <a:rPr lang="ru-RU" sz="1200" dirty="0" err="1" smtClean="0">
                <a:solidFill>
                  <a:srgbClr val="002060"/>
                </a:solidFill>
                <a:cs typeface="Arial" charset="0"/>
              </a:rPr>
              <a:t>мың</a:t>
            </a:r>
            <a:r>
              <a:rPr lang="ru-RU" sz="1200" dirty="0" smtClean="0">
                <a:solidFill>
                  <a:srgbClr val="002060"/>
                </a:solidFill>
                <a:cs typeface="Arial" charset="0"/>
              </a:rPr>
              <a:t>. адам., пайдалануға  </a:t>
            </a:r>
            <a:r>
              <a:rPr lang="ru-RU" sz="1200" dirty="0" err="1" smtClean="0">
                <a:solidFill>
                  <a:srgbClr val="002060"/>
                </a:solidFill>
                <a:cs typeface="Arial" charset="0"/>
              </a:rPr>
              <a:t>бергенде</a:t>
            </a:r>
            <a:r>
              <a:rPr lang="ru-RU" sz="12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cs typeface="Arial" charset="0"/>
              </a:rPr>
              <a:t>– 600 </a:t>
            </a:r>
            <a:r>
              <a:rPr lang="ru-RU" sz="1200" dirty="0" smtClean="0">
                <a:solidFill>
                  <a:srgbClr val="002060"/>
                </a:solidFill>
                <a:cs typeface="Arial" charset="0"/>
              </a:rPr>
              <a:t>адам.</a:t>
            </a:r>
            <a:endParaRPr lang="ru-RU" sz="1200" dirty="0">
              <a:solidFill>
                <a:srgbClr val="002060"/>
              </a:solidFill>
              <a:cs typeface="Arial" charset="0"/>
            </a:endParaRPr>
          </a:p>
          <a:p>
            <a:pPr defTabSz="719138"/>
            <a:r>
              <a:rPr lang="ru-RU" sz="1200" b="1" dirty="0" err="1" smtClean="0">
                <a:solidFill>
                  <a:srgbClr val="002060"/>
                </a:solidFill>
                <a:cs typeface="Arial" charset="0"/>
              </a:rPr>
              <a:t>Ағымдағы</a:t>
            </a:r>
            <a:r>
              <a:rPr lang="ru-RU" sz="12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cs typeface="Arial" charset="0"/>
              </a:rPr>
              <a:t>жағдай</a:t>
            </a:r>
            <a:r>
              <a:rPr lang="ru-RU" sz="1200" b="1" dirty="0" smtClean="0">
                <a:solidFill>
                  <a:srgbClr val="002060"/>
                </a:solidFill>
                <a:cs typeface="Arial" charset="0"/>
              </a:rPr>
              <a:t>: </a:t>
            </a:r>
            <a:endParaRPr lang="ru-RU" sz="1200" b="1" dirty="0">
              <a:solidFill>
                <a:srgbClr val="002060"/>
              </a:solidFill>
              <a:cs typeface="Arial" charset="0"/>
            </a:endParaRPr>
          </a:p>
          <a:p>
            <a:pPr defTabSz="719138"/>
            <a:r>
              <a:rPr lang="ru-RU" sz="1200" dirty="0">
                <a:solidFill>
                  <a:srgbClr val="002060"/>
                </a:solidFill>
              </a:rPr>
              <a:t>«</a:t>
            </a:r>
            <a:r>
              <a:rPr lang="ru-RU" sz="1200" dirty="0" err="1">
                <a:solidFill>
                  <a:srgbClr val="002060"/>
                </a:solidFill>
              </a:rPr>
              <a:t>Бозой</a:t>
            </a:r>
            <a:r>
              <a:rPr lang="ru-RU" sz="1200" dirty="0">
                <a:solidFill>
                  <a:srgbClr val="002060"/>
                </a:solidFill>
              </a:rPr>
              <a:t>-Шымкент» </a:t>
            </a:r>
            <a:r>
              <a:rPr lang="ru-RU" sz="1200" dirty="0" err="1">
                <a:solidFill>
                  <a:srgbClr val="002060"/>
                </a:solidFill>
              </a:rPr>
              <a:t>учаскесінің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ru-RU" sz="1200" dirty="0" err="1">
                <a:solidFill>
                  <a:srgbClr val="002060"/>
                </a:solidFill>
              </a:rPr>
              <a:t>құрылысы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ru-RU" sz="1200" dirty="0" err="1">
                <a:solidFill>
                  <a:srgbClr val="002060"/>
                </a:solidFill>
              </a:rPr>
              <a:t>іске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ru-RU" sz="1200" dirty="0" err="1">
                <a:solidFill>
                  <a:srgbClr val="002060"/>
                </a:solidFill>
              </a:rPr>
              <a:t>асырылып</a:t>
            </a:r>
            <a:r>
              <a:rPr lang="ru-RU" sz="1200" dirty="0">
                <a:solidFill>
                  <a:srgbClr val="002060"/>
                </a:solidFill>
              </a:rPr>
              <a:t>, </a:t>
            </a:r>
            <a:r>
              <a:rPr lang="ru-RU" sz="1200" dirty="0" err="1">
                <a:solidFill>
                  <a:srgbClr val="002060"/>
                </a:solidFill>
              </a:rPr>
              <a:t>мемлекеттік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ru-RU" sz="1200" dirty="0" err="1">
                <a:solidFill>
                  <a:srgbClr val="002060"/>
                </a:solidFill>
              </a:rPr>
              <a:t>қабылдау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ru-RU" sz="1200" dirty="0" err="1">
                <a:solidFill>
                  <a:srgbClr val="002060"/>
                </a:solidFill>
              </a:rPr>
              <a:t>жүргізілді</a:t>
            </a:r>
            <a:r>
              <a:rPr lang="ru-RU" sz="1200" dirty="0">
                <a:solidFill>
                  <a:srgbClr val="002060"/>
                </a:solidFill>
              </a:rPr>
              <a:t> . </a:t>
            </a:r>
            <a:r>
              <a:rPr lang="ru-RU" sz="1200" b="1" dirty="0" smtClean="0">
                <a:solidFill>
                  <a:srgbClr val="002060"/>
                </a:solidFill>
              </a:rPr>
              <a:t> </a:t>
            </a:r>
          </a:p>
          <a:p>
            <a:pPr defTabSz="719138"/>
            <a:r>
              <a:rPr lang="ru-RU" sz="1200" b="1" dirty="0" smtClean="0">
                <a:solidFill>
                  <a:srgbClr val="002060"/>
                </a:solidFill>
              </a:rPr>
              <a:t>2014-2015 </a:t>
            </a:r>
            <a:r>
              <a:rPr lang="ru-RU" sz="1200" b="1" dirty="0" err="1" smtClean="0">
                <a:solidFill>
                  <a:srgbClr val="002060"/>
                </a:solidFill>
              </a:rPr>
              <a:t>жылдарға</a:t>
            </a:r>
            <a:r>
              <a:rPr lang="ru-RU" sz="1200" b="1" dirty="0" smtClean="0">
                <a:solidFill>
                  <a:srgbClr val="002060"/>
                </a:solidFill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</a:rPr>
              <a:t>жоспар</a:t>
            </a:r>
            <a:r>
              <a:rPr lang="ru-RU" sz="1200" b="1" dirty="0" smtClean="0">
                <a:solidFill>
                  <a:srgbClr val="002060"/>
                </a:solidFill>
              </a:rPr>
              <a:t>:  </a:t>
            </a:r>
            <a:r>
              <a:rPr lang="ru-RU" sz="1200" dirty="0" smtClean="0">
                <a:solidFill>
                  <a:srgbClr val="002060"/>
                </a:solidFill>
              </a:rPr>
              <a:t>(</a:t>
            </a:r>
            <a:r>
              <a:rPr lang="ru-RU" sz="1200" dirty="0" err="1" smtClean="0">
                <a:solidFill>
                  <a:srgbClr val="002060"/>
                </a:solidFill>
              </a:rPr>
              <a:t>шамамен</a:t>
            </a:r>
            <a:r>
              <a:rPr lang="ru-RU" sz="1200" dirty="0" smtClean="0">
                <a:solidFill>
                  <a:srgbClr val="002060"/>
                </a:solidFill>
              </a:rPr>
              <a:t> 1,6 </a:t>
            </a:r>
            <a:r>
              <a:rPr lang="ru-RU" sz="1200" dirty="0">
                <a:solidFill>
                  <a:srgbClr val="002060"/>
                </a:solidFill>
              </a:rPr>
              <a:t>млрд</a:t>
            </a:r>
            <a:r>
              <a:rPr lang="ru-RU" sz="1200" dirty="0" smtClean="0">
                <a:solidFill>
                  <a:srgbClr val="002060"/>
                </a:solidFill>
              </a:rPr>
              <a:t>.</a:t>
            </a:r>
            <a:r>
              <a:rPr lang="ru-RU" sz="1200" dirty="0">
                <a:solidFill>
                  <a:srgbClr val="002060"/>
                </a:solidFill>
                <a:cs typeface="Arial" charset="0"/>
              </a:rPr>
              <a:t> $</a:t>
            </a:r>
            <a:r>
              <a:rPr lang="ru-RU" sz="1200" dirty="0" smtClean="0">
                <a:solidFill>
                  <a:srgbClr val="002060"/>
                </a:solidFill>
              </a:rPr>
              <a:t>)</a:t>
            </a:r>
            <a:endParaRPr lang="ru-RU" sz="1200" dirty="0">
              <a:solidFill>
                <a:srgbClr val="002060"/>
              </a:solidFill>
            </a:endParaRPr>
          </a:p>
          <a:p>
            <a:pPr defTabSz="719138"/>
            <a:r>
              <a:rPr lang="ru-RU" sz="1200" i="1" dirty="0" smtClean="0">
                <a:solidFill>
                  <a:srgbClr val="002060"/>
                </a:solidFill>
              </a:rPr>
              <a:t>- </a:t>
            </a:r>
            <a:r>
              <a:rPr lang="ru-RU" sz="1200" i="1" dirty="0" err="1">
                <a:solidFill>
                  <a:srgbClr val="002060"/>
                </a:solidFill>
              </a:rPr>
              <a:t>Бозой</a:t>
            </a:r>
            <a:r>
              <a:rPr lang="ru-RU" sz="1200" i="1" dirty="0">
                <a:solidFill>
                  <a:srgbClr val="002060"/>
                </a:solidFill>
              </a:rPr>
              <a:t>-Бейнеу </a:t>
            </a:r>
            <a:r>
              <a:rPr lang="ru-RU" sz="1200" i="1" dirty="0" smtClean="0">
                <a:solidFill>
                  <a:srgbClr val="002060"/>
                </a:solidFill>
              </a:rPr>
              <a:t> </a:t>
            </a:r>
            <a:r>
              <a:rPr lang="ru-RU" sz="1200" i="1" dirty="0" err="1" smtClean="0">
                <a:solidFill>
                  <a:srgbClr val="002060"/>
                </a:solidFill>
              </a:rPr>
              <a:t>учаскесінің</a:t>
            </a:r>
            <a:r>
              <a:rPr lang="ru-RU" sz="1200" i="1" dirty="0" smtClean="0">
                <a:solidFill>
                  <a:srgbClr val="002060"/>
                </a:solidFill>
              </a:rPr>
              <a:t> </a:t>
            </a:r>
            <a:r>
              <a:rPr lang="ru-RU" sz="1200" i="1" dirty="0">
                <a:solidFill>
                  <a:srgbClr val="002060"/>
                </a:solidFill>
              </a:rPr>
              <a:t> </a:t>
            </a:r>
            <a:r>
              <a:rPr lang="ru-RU" sz="1200" i="1" dirty="0" err="1" smtClean="0">
                <a:solidFill>
                  <a:srgbClr val="002060"/>
                </a:solidFill>
              </a:rPr>
              <a:t>желілік</a:t>
            </a:r>
            <a:r>
              <a:rPr lang="ru-RU" sz="1200" i="1" dirty="0" smtClean="0">
                <a:solidFill>
                  <a:srgbClr val="002060"/>
                </a:solidFill>
              </a:rPr>
              <a:t> </a:t>
            </a:r>
            <a:r>
              <a:rPr lang="ru-RU" sz="1200" i="1" dirty="0" err="1" smtClean="0">
                <a:solidFill>
                  <a:srgbClr val="002060"/>
                </a:solidFill>
              </a:rPr>
              <a:t>бөлімінің</a:t>
            </a:r>
            <a:r>
              <a:rPr lang="ru-RU" sz="1200" i="1" dirty="0" smtClean="0">
                <a:solidFill>
                  <a:srgbClr val="002060"/>
                </a:solidFill>
              </a:rPr>
              <a:t> </a:t>
            </a:r>
            <a:r>
              <a:rPr lang="ru-RU" sz="1200" i="1" dirty="0" err="1" smtClean="0">
                <a:solidFill>
                  <a:srgbClr val="002060"/>
                </a:solidFill>
              </a:rPr>
              <a:t>құрылысы</a:t>
            </a:r>
            <a:r>
              <a:rPr lang="ru-RU" sz="1200" dirty="0" smtClean="0">
                <a:solidFill>
                  <a:srgbClr val="002060"/>
                </a:solidFill>
              </a:rPr>
              <a:t>– </a:t>
            </a:r>
            <a:r>
              <a:rPr lang="ru-RU" sz="1200" dirty="0" err="1" smtClean="0">
                <a:solidFill>
                  <a:srgbClr val="002060"/>
                </a:solidFill>
              </a:rPr>
              <a:t>ұзындығы</a:t>
            </a:r>
            <a:r>
              <a:rPr lang="ru-RU" sz="1200" dirty="0" smtClean="0">
                <a:solidFill>
                  <a:srgbClr val="002060"/>
                </a:solidFill>
              </a:rPr>
              <a:t> 311 </a:t>
            </a:r>
            <a:r>
              <a:rPr lang="ru-RU" sz="1200" dirty="0">
                <a:solidFill>
                  <a:srgbClr val="002060"/>
                </a:solidFill>
              </a:rPr>
              <a:t>км. </a:t>
            </a:r>
            <a:r>
              <a:rPr lang="ru-RU" sz="1200" dirty="0" smtClean="0">
                <a:solidFill>
                  <a:srgbClr val="002060"/>
                </a:solidFill>
              </a:rPr>
              <a:t>Пайдалануға беру  </a:t>
            </a:r>
            <a:r>
              <a:rPr lang="ru-RU" sz="1200" dirty="0">
                <a:solidFill>
                  <a:srgbClr val="002060"/>
                </a:solidFill>
              </a:rPr>
              <a:t>- </a:t>
            </a:r>
            <a:r>
              <a:rPr lang="ru-RU" sz="1200" dirty="0" smtClean="0">
                <a:solidFill>
                  <a:srgbClr val="002060"/>
                </a:solidFill>
              </a:rPr>
              <a:t>2014 </a:t>
            </a:r>
            <a:r>
              <a:rPr lang="ru-RU" sz="1200" dirty="0" err="1" smtClean="0">
                <a:solidFill>
                  <a:srgbClr val="002060"/>
                </a:solidFill>
              </a:rPr>
              <a:t>жылғы</a:t>
            </a:r>
            <a:r>
              <a:rPr lang="ru-RU" sz="1200" dirty="0" smtClean="0">
                <a:solidFill>
                  <a:srgbClr val="002060"/>
                </a:solidFill>
              </a:rPr>
              <a:t> 4  </a:t>
            </a:r>
            <a:r>
              <a:rPr lang="ru-RU" sz="1200" dirty="0" err="1" smtClean="0">
                <a:solidFill>
                  <a:srgbClr val="002060"/>
                </a:solidFill>
              </a:rPr>
              <a:t>тоқсан</a:t>
            </a:r>
            <a:r>
              <a:rPr lang="ru-RU" sz="1200" dirty="0" smtClean="0">
                <a:solidFill>
                  <a:srgbClr val="002060"/>
                </a:solidFill>
              </a:rPr>
              <a:t>.</a:t>
            </a:r>
            <a:endParaRPr lang="ru-RU" sz="1200" dirty="0">
              <a:solidFill>
                <a:srgbClr val="002060"/>
              </a:solidFill>
            </a:endParaRPr>
          </a:p>
          <a:p>
            <a:pPr defTabSz="719138"/>
            <a:r>
              <a:rPr lang="ru-RU" sz="1200" i="1" dirty="0" smtClean="0">
                <a:solidFill>
                  <a:srgbClr val="002060"/>
                </a:solidFill>
              </a:rPr>
              <a:t>-«</a:t>
            </a:r>
            <a:r>
              <a:rPr lang="ru-RU" sz="1200" i="1" dirty="0" err="1" smtClean="0">
                <a:solidFill>
                  <a:srgbClr val="002060"/>
                </a:solidFill>
              </a:rPr>
              <a:t>Бозой</a:t>
            </a:r>
            <a:r>
              <a:rPr lang="ru-RU" sz="1200" i="1" dirty="0">
                <a:solidFill>
                  <a:srgbClr val="002060"/>
                </a:solidFill>
              </a:rPr>
              <a:t>» КС </a:t>
            </a:r>
            <a:r>
              <a:rPr lang="ru-RU" sz="1200" i="1" dirty="0" smtClean="0">
                <a:solidFill>
                  <a:srgbClr val="002060"/>
                </a:solidFill>
              </a:rPr>
              <a:t>, </a:t>
            </a:r>
            <a:r>
              <a:rPr lang="ru-RU" sz="1200" i="1" dirty="0">
                <a:solidFill>
                  <a:srgbClr val="002060"/>
                </a:solidFill>
              </a:rPr>
              <a:t>КС «</a:t>
            </a:r>
            <a:r>
              <a:rPr lang="ru-RU" sz="1200" i="1" dirty="0" err="1" smtClean="0">
                <a:solidFill>
                  <a:srgbClr val="002060"/>
                </a:solidFill>
              </a:rPr>
              <a:t>Караөзек</a:t>
            </a:r>
            <a:r>
              <a:rPr lang="ru-RU" sz="1200" i="1" dirty="0" smtClean="0">
                <a:solidFill>
                  <a:srgbClr val="002060"/>
                </a:solidFill>
              </a:rPr>
              <a:t>» компрессорлық  </a:t>
            </a:r>
            <a:r>
              <a:rPr lang="ru-RU" sz="1200" i="1" dirty="0" err="1" smtClean="0">
                <a:solidFill>
                  <a:srgbClr val="002060"/>
                </a:solidFill>
              </a:rPr>
              <a:t>станцияларының</a:t>
            </a:r>
            <a:r>
              <a:rPr lang="ru-RU" sz="1200" i="1" dirty="0" smtClean="0">
                <a:solidFill>
                  <a:srgbClr val="002060"/>
                </a:solidFill>
              </a:rPr>
              <a:t>  </a:t>
            </a:r>
            <a:r>
              <a:rPr lang="ru-RU" sz="1200" i="1" dirty="0" err="1" smtClean="0">
                <a:solidFill>
                  <a:srgbClr val="002060"/>
                </a:solidFill>
              </a:rPr>
              <a:t>құрылысы</a:t>
            </a:r>
            <a:r>
              <a:rPr lang="ru-RU" sz="1200" i="1" dirty="0" smtClean="0">
                <a:solidFill>
                  <a:srgbClr val="002060"/>
                </a:solidFill>
              </a:rPr>
              <a:t>.  </a:t>
            </a:r>
            <a:r>
              <a:rPr lang="ru-RU" sz="1200" dirty="0" smtClean="0">
                <a:solidFill>
                  <a:srgbClr val="002060"/>
                </a:solidFill>
              </a:rPr>
              <a:t>Пайдалануға беру–2015 </a:t>
            </a:r>
            <a:r>
              <a:rPr lang="ru-RU" sz="1200" dirty="0" err="1" smtClean="0">
                <a:solidFill>
                  <a:srgbClr val="002060"/>
                </a:solidFill>
              </a:rPr>
              <a:t>жылғы</a:t>
            </a:r>
            <a:r>
              <a:rPr lang="ru-RU" sz="1200" dirty="0" smtClean="0">
                <a:solidFill>
                  <a:srgbClr val="002060"/>
                </a:solidFill>
              </a:rPr>
              <a:t> 4 </a:t>
            </a:r>
            <a:r>
              <a:rPr lang="ru-RU" sz="1200" dirty="0" err="1" smtClean="0">
                <a:solidFill>
                  <a:srgbClr val="002060"/>
                </a:solidFill>
              </a:rPr>
              <a:t>тоқсан</a:t>
            </a:r>
            <a:r>
              <a:rPr lang="ru-RU" sz="1200" dirty="0" smtClean="0">
                <a:solidFill>
                  <a:srgbClr val="002060"/>
                </a:solidFill>
              </a:rPr>
              <a:t>. </a:t>
            </a:r>
            <a:endParaRPr lang="ru-RU" sz="12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9267" name="Text Box 196"/>
          <p:cNvSpPr txBox="1">
            <a:spLocks noChangeArrowheads="1"/>
          </p:cNvSpPr>
          <p:nvPr/>
        </p:nvSpPr>
        <p:spPr bwMode="auto">
          <a:xfrm>
            <a:off x="8001000" y="5957267"/>
            <a:ext cx="785813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000" b="1"/>
              <a:t>Шымкент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357188" y="2333005"/>
            <a:ext cx="1677987" cy="474662"/>
          </a:xfrm>
          <a:prstGeom prst="line">
            <a:avLst/>
          </a:prstGeom>
          <a:ln w="825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 flipV="1">
            <a:off x="2260600" y="2116535"/>
            <a:ext cx="223838" cy="160337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/>
          <p:cNvCxnSpPr/>
          <p:nvPr/>
        </p:nvCxnSpPr>
        <p:spPr>
          <a:xfrm flipV="1">
            <a:off x="2411760" y="2031926"/>
            <a:ext cx="1309688" cy="112490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600837"/>
            <a:ext cx="2133600" cy="347986"/>
          </a:xfrm>
        </p:spPr>
        <p:txBody>
          <a:bodyPr/>
          <a:lstStyle/>
          <a:p>
            <a:pPr>
              <a:defRPr/>
            </a:pPr>
            <a:fld id="{139C317A-8CBB-4D12-B2A6-9C3BCA1D9CA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5194</TotalTime>
  <Words>1458</Words>
  <Application>Microsoft Office PowerPoint</Application>
  <PresentationFormat>Экран (4:3)</PresentationFormat>
  <Paragraphs>436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Қазақстан Республикасы  Мұнай және газ министрлігі   2013 жылғы қызмет нәтижелері және орташа мерзімді міндеттер туралы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MEMR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нефти и газа</dc:title>
  <dc:creator>tukaev_a</dc:creator>
  <cp:lastModifiedBy>11111</cp:lastModifiedBy>
  <cp:revision>887</cp:revision>
  <cp:lastPrinted>2014-04-01T06:46:15Z</cp:lastPrinted>
  <dcterms:created xsi:type="dcterms:W3CDTF">2013-12-05T12:13:20Z</dcterms:created>
  <dcterms:modified xsi:type="dcterms:W3CDTF">2014-04-02T05:48:45Z</dcterms:modified>
</cp:coreProperties>
</file>