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2" r:id="rId2"/>
    <p:sldId id="339" r:id="rId3"/>
    <p:sldId id="340" r:id="rId4"/>
    <p:sldId id="341" r:id="rId5"/>
    <p:sldId id="289" r:id="rId6"/>
    <p:sldId id="327" r:id="rId7"/>
    <p:sldId id="310" r:id="rId8"/>
    <p:sldId id="328" r:id="rId9"/>
    <p:sldId id="332" r:id="rId10"/>
    <p:sldId id="330" r:id="rId11"/>
    <p:sldId id="33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A5C4E9"/>
    <a:srgbClr val="FFD757"/>
    <a:srgbClr val="FFFFFF"/>
    <a:srgbClr val="8F96A3"/>
    <a:srgbClr val="4A7DBA"/>
    <a:srgbClr val="6599D9"/>
    <a:srgbClr val="8B8CA7"/>
    <a:srgbClr val="6565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34" autoAdjust="0"/>
    <p:restoredTop sz="94660"/>
  </p:normalViewPr>
  <p:slideViewPr>
    <p:cSldViewPr>
      <p:cViewPr>
        <p:scale>
          <a:sx n="114" d="100"/>
          <a:sy n="114" d="100"/>
        </p:scale>
        <p:origin x="-510" y="115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5;&#1094;&#1077;&#1087;&#1094;&#1080;&#1103;-&#1088;&#1072;&#1073;.&#1087;&#1072;&#1087;&#1082;&#1072;\2014\&#1088;&#1099;&#1085;&#1082;&#1080;%20&#1089;&#1073;&#1099;&#1090;&#1072;%20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1_KIDI_Tourism_Center\2_&#1057;&#1080;&#1089;&#1090;&#1077;&#1084;&#1085;&#1099;&#1077;%20&#1087;&#1083;&#1072;&#1085;&#1099;_2012\2014\&#1050;&#1086;&#1085;&#1094;&#1077;&#1087;&#1094;&#1080;&#1103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1_KIDI_Tourism_Center\2_&#1057;&#1080;&#1089;&#1090;&#1077;&#1084;&#1085;&#1099;&#1077;%20&#1087;&#1083;&#1072;&#1085;&#1099;_2012\2014\&#1050;&#1086;&#1085;&#1094;&#1077;&#1087;&#1094;&#1080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9638105444499923"/>
                  <c:y val="2.8444245359612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561592195411601"/>
                      <c:h val="0.17759903692712561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вклад туризма в ВВП*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9.4000000000000028E-2</c:v>
                </c:pt>
                <c:pt idx="1">
                  <c:v>0.90600000000000003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StoneSansSemiITC TT"/>
              </a:rPr>
              <a:t>Структура туристского рынка в 2012 </a:t>
            </a:r>
            <a:r>
              <a:rPr lang="ru-RU" sz="1400" dirty="0" smtClean="0">
                <a:latin typeface="StoneSansSemiITC TT"/>
              </a:rPr>
              <a:t>году – 3,0 </a:t>
            </a:r>
            <a:r>
              <a:rPr lang="ru-RU" sz="1400" dirty="0" err="1" smtClean="0">
                <a:latin typeface="StoneSansSemiITC TT"/>
              </a:rPr>
              <a:t>млн.прибытий</a:t>
            </a:r>
            <a:endParaRPr lang="ru-RU" sz="1400" dirty="0">
              <a:latin typeface="StoneSansSemiITC TT"/>
            </a:endParaRPr>
          </a:p>
        </c:rich>
      </c:tx>
      <c:layout>
        <c:manualLayout>
          <c:xMode val="edge"/>
          <c:yMode val="edge"/>
          <c:x val="0.1006038678154920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7247229512977642"/>
          <c:w val="1"/>
          <c:h val="0.5464953339165946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FFCC"/>
              </a:solidFill>
            </c:spPr>
          </c:dPt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FF99"/>
              </a:solidFill>
            </c:spPr>
          </c:dPt>
          <c:dPt>
            <c:idx val="6"/>
            <c:spPr>
              <a:solidFill>
                <a:schemeClr val="accent6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0488629642944117"/>
                  <c:y val="-0.23130067074948965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740447392529777E-2"/>
                  <c:y val="0.13072178477690291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095145323329444"/>
                  <c:y val="2.2143117526975859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44689388053303"/>
                  <c:y val="-7.65321522309711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0,9%</a:t>
                    </a:r>
                  </a:p>
                </c:rich>
              </c:tx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223599627366124E-2"/>
                  <c:y val="-9.7929060950714505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708359908619747E-3"/>
                  <c:y val="-9.715696996208828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867842550609016"/>
                  <c:y val="-9.524715660542428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592387291794698"/>
                  <c:y val="-3.8096019247594051E-2"/>
                </c:manualLayout>
              </c:layout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StoneSansSemiITC TT"/>
                  </a:defRPr>
                </a:pPr>
                <a:endParaRPr lang="ru-RU"/>
              </a:p>
            </c:txPr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'2012'!$I$3:$I$10</c:f>
              <c:strCache>
                <c:ptCount val="8"/>
                <c:pt idx="0">
                  <c:v>Казахстан</c:v>
                </c:pt>
                <c:pt idx="1">
                  <c:v>Россия</c:v>
                </c:pt>
                <c:pt idx="2">
                  <c:v>Европа</c:v>
                </c:pt>
                <c:pt idx="3">
                  <c:v>Китай</c:v>
                </c:pt>
                <c:pt idx="4">
                  <c:v>Страны региона</c:v>
                </c:pt>
                <c:pt idx="5">
                  <c:v>Ближний и Средний Восток</c:v>
                </c:pt>
                <c:pt idx="6">
                  <c:v>Индия</c:v>
                </c:pt>
                <c:pt idx="7">
                  <c:v>Другие</c:v>
                </c:pt>
              </c:strCache>
            </c:strRef>
          </c:cat>
          <c:val>
            <c:numRef>
              <c:f>'2012'!$J$3:$J$10</c:f>
              <c:numCache>
                <c:formatCode>#,##0</c:formatCode>
                <c:ptCount val="8"/>
                <c:pt idx="0">
                  <c:v>2507005</c:v>
                </c:pt>
                <c:pt idx="1">
                  <c:v>141765</c:v>
                </c:pt>
                <c:pt idx="2">
                  <c:v>173632</c:v>
                </c:pt>
                <c:pt idx="3">
                  <c:v>23192</c:v>
                </c:pt>
                <c:pt idx="4">
                  <c:v>40610</c:v>
                </c:pt>
                <c:pt idx="5">
                  <c:v>42536</c:v>
                </c:pt>
                <c:pt idx="6">
                  <c:v>16198</c:v>
                </c:pt>
                <c:pt idx="7">
                  <c:v>81289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'2012'!$I$3:$I$10</c:f>
              <c:strCache>
                <c:ptCount val="8"/>
                <c:pt idx="0">
                  <c:v>Казахстан</c:v>
                </c:pt>
                <c:pt idx="1">
                  <c:v>Россия</c:v>
                </c:pt>
                <c:pt idx="2">
                  <c:v>Европа</c:v>
                </c:pt>
                <c:pt idx="3">
                  <c:v>Китай</c:v>
                </c:pt>
                <c:pt idx="4">
                  <c:v>Страны региона</c:v>
                </c:pt>
                <c:pt idx="5">
                  <c:v>Ближний и Средний Восток</c:v>
                </c:pt>
                <c:pt idx="6">
                  <c:v>Индия</c:v>
                </c:pt>
                <c:pt idx="7">
                  <c:v>Другие</c:v>
                </c:pt>
              </c:strCache>
            </c:strRef>
          </c:cat>
          <c:val>
            <c:numRef>
              <c:f>'2012'!$K$3:$K$10</c:f>
              <c:numCache>
                <c:formatCode>0.0%</c:formatCode>
                <c:ptCount val="8"/>
                <c:pt idx="0">
                  <c:v>0.79500000000000004</c:v>
                </c:pt>
                <c:pt idx="1">
                  <c:v>4.8000000000000001E-2</c:v>
                </c:pt>
                <c:pt idx="2">
                  <c:v>7.3999999999999996E-2</c:v>
                </c:pt>
                <c:pt idx="3">
                  <c:v>9.0000000000000028E-3</c:v>
                </c:pt>
                <c:pt idx="4">
                  <c:v>1.4E-2</c:v>
                </c:pt>
                <c:pt idx="5">
                  <c:v>1.9000000000000024E-2</c:v>
                </c:pt>
                <c:pt idx="6">
                  <c:v>4.0000000000000062E-3</c:v>
                </c:pt>
                <c:pt idx="7">
                  <c:v>3.6999999999999998E-2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71175752515471669"/>
          <c:y val="0.16192147856517941"/>
          <c:w val="0.23824243619032268"/>
          <c:h val="0.81056904345290159"/>
        </c:manualLayout>
      </c:layout>
      <c:txPr>
        <a:bodyPr/>
        <a:lstStyle/>
        <a:p>
          <a:pPr rtl="0">
            <a:defRPr sz="1100">
              <a:latin typeface="StoneSansSemiITC TT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917367379602742E-3"/>
          <c:y val="0.24877684530778629"/>
          <c:w val="0.73000315955037565"/>
          <c:h val="0.52591966277251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</c:v>
                </c:pt>
              </c:strCache>
            </c:strRef>
          </c:tx>
          <c:explosion val="25"/>
          <c:dPt>
            <c:idx val="0"/>
            <c:explosion val="13"/>
          </c:dPt>
          <c:dPt>
            <c:idx val="1"/>
            <c:explosion val="8"/>
            <c:spPr>
              <a:solidFill>
                <a:srgbClr val="FFD757"/>
              </a:solidFill>
            </c:spPr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2.9611055312887741E-2"/>
                  <c:y val="-3.9669737550528626E-3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b="1" dirty="0" smtClean="0">
                        <a:effectLst/>
                        <a:latin typeface="StoneSansSemiITC TT"/>
                      </a:rPr>
                      <a:t>ГОСУДАРСТВЕННЫЕ </a:t>
                    </a:r>
                  </a:p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b="1" dirty="0" smtClean="0">
                        <a:effectLst/>
                        <a:latin typeface="StoneSansSemiITC TT"/>
                      </a:rPr>
                      <a:t>ИНВЕСТИЦИИ</a:t>
                    </a:r>
                  </a:p>
                </c:rich>
              </c:tx>
              <c:spPr/>
              <c:dLblPos val="bestFit"/>
              <c:showSerName val="1"/>
              <c:extLst>
                <c:ext xmlns:c15="http://schemas.microsoft.com/office/drawing/2012/chart" uri="{CE6537A1-D6FC-4f65-9D91-7224C49458BB}">
                  <c15:layout>
                    <c:manualLayout>
                      <c:w val="0.21299708145182489"/>
                      <c:h val="0.254378786972387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6607248285309783E-2"/>
                  <c:y val="0.16853148795433007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dirty="0" smtClean="0">
                        <a:effectLst/>
                        <a:latin typeface="StoneSansSemiITC TT"/>
                      </a:rPr>
                      <a:t>ИНВЕСТИЦИИ </a:t>
                    </a:r>
                  </a:p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dirty="0" smtClean="0">
                        <a:effectLst/>
                        <a:latin typeface="StoneSansSemiITC TT"/>
                      </a:rPr>
                      <a:t>ГЧП</a:t>
                    </a:r>
                  </a:p>
                </c:rich>
              </c:tx>
              <c:spPr/>
              <c:dLblPos val="bestFit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262301490293031E-2"/>
                  <c:y val="9.3352875321545584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dirty="0" smtClean="0">
                        <a:effectLst/>
                        <a:latin typeface="StoneSansSemiITC TT"/>
                      </a:rPr>
                      <a:t>ЧАСТНЫЕ </a:t>
                    </a:r>
                  </a:p>
                  <a:p>
                    <a:pPr>
                      <a:defRPr sz="1000" b="1">
                        <a:effectLst/>
                        <a:latin typeface="StoneSansSemiITC TT"/>
                      </a:defRPr>
                    </a:pPr>
                    <a:r>
                      <a:rPr lang="ru-RU" sz="1000" dirty="0" smtClean="0">
                        <a:effectLst/>
                        <a:latin typeface="StoneSansSemiITC TT"/>
                      </a:rPr>
                      <a:t>ИНВЕСТИЦИИ</a:t>
                    </a:r>
                  </a:p>
                </c:rich>
              </c:tx>
              <c:spPr/>
              <c:dLblPos val="bestFit"/>
              <c:showCatName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SerName val="1"/>
            <c:showLeaderLines val="1"/>
            <c:leaderLines>
              <c:spPr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Государственные инвестиции</c:v>
                </c:pt>
                <c:pt idx="1">
                  <c:v>Инвестиции мастер - девелопера</c:v>
                </c:pt>
                <c:pt idx="2">
                  <c:v>Инвестиции девелоперов 2-го уровня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0.15000000000000016</c:v>
                </c:pt>
                <c:pt idx="1">
                  <c:v>0.35000000000000031</c:v>
                </c:pt>
                <c:pt idx="2">
                  <c:v>0.5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1990</a:t>
            </a:r>
            <a:endParaRPr lang="en-US" dirty="0"/>
          </a:p>
        </c:rich>
      </c:tx>
      <c:layout>
        <c:manualLayout>
          <c:xMode val="edge"/>
          <c:yMode val="edge"/>
          <c:x val="0.23107562444829077"/>
          <c:y val="6.661375478794989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662615813024245E-2"/>
          <c:y val="0.26522433486317676"/>
          <c:w val="0.41211078584391542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1990</c:v>
                </c:pt>
              </c:strCache>
            </c:strRef>
          </c:tx>
          <c:explosion val="16"/>
          <c:dPt>
            <c:idx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доля туризма в ВВП* - 7,9%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7.9</c:v>
                </c:pt>
                <c:pt idx="1">
                  <c:v>92.1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9142435193514204E-2"/>
          <c:y val="0.14279885434280037"/>
          <c:w val="0.50315485855775199"/>
          <c:h val="0.110312157079264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2012</a:t>
            </a:r>
            <a:endParaRPr lang="en-US" dirty="0"/>
          </a:p>
        </c:rich>
      </c:tx>
      <c:layout>
        <c:manualLayout>
          <c:xMode val="edge"/>
          <c:yMode val="edge"/>
          <c:x val="0.1937509512228659"/>
          <c:y val="5.96017805997447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670038762659629E-2"/>
          <c:y val="0.27924828323958795"/>
          <c:w val="0.41211078584391542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explosion val="16"/>
          <c:dPt>
            <c:idx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доля туризма в ВВП* - 10,9%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89.1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5996288525182083E-2"/>
          <c:y val="0.15682280271921045"/>
          <c:w val="0.51648509899540351"/>
          <c:h val="9.979419579695682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cap="all" spc="5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Занятость в туризме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 в туризме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1.3</c:v>
                </c:pt>
                <c:pt idx="1">
                  <c:v>2.1</c:v>
                </c:pt>
              </c:numCache>
            </c:numRef>
          </c:val>
        </c:ser>
        <c:gapWidth val="219"/>
        <c:overlap val="-27"/>
        <c:axId val="56045952"/>
        <c:axId val="56047488"/>
      </c:barChart>
      <c:catAx>
        <c:axId val="56045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47488"/>
        <c:crosses val="autoZero"/>
        <c:auto val="1"/>
        <c:lblAlgn val="ctr"/>
        <c:lblOffset val="100"/>
      </c:catAx>
      <c:valAx>
        <c:axId val="56047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4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Лист1!$A$3:$A$12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Лист1!$C$3:$C$12</c:f>
              <c:numCache>
                <c:formatCode>0.0</c:formatCode>
                <c:ptCount val="10"/>
                <c:pt idx="0">
                  <c:v>8.2190519999999996</c:v>
                </c:pt>
                <c:pt idx="1">
                  <c:v>9.5888939999999998</c:v>
                </c:pt>
                <c:pt idx="2">
                  <c:v>10.045508</c:v>
                </c:pt>
                <c:pt idx="3">
                  <c:v>9.5888939999999998</c:v>
                </c:pt>
                <c:pt idx="4">
                  <c:v>7.7624379999999968</c:v>
                </c:pt>
                <c:pt idx="5">
                  <c:v>8.6756660000000068</c:v>
                </c:pt>
                <c:pt idx="6">
                  <c:v>10.045508</c:v>
                </c:pt>
                <c:pt idx="7">
                  <c:v>8.6756660000000068</c:v>
                </c:pt>
                <c:pt idx="8">
                  <c:v>14.611648000000001</c:v>
                </c:pt>
                <c:pt idx="9">
                  <c:v>14.155034000000011</c:v>
                </c:pt>
              </c:numCache>
            </c:numRef>
          </c:val>
        </c:ser>
        <c:gapWidth val="219"/>
        <c:overlap val="-27"/>
        <c:axId val="56130176"/>
        <c:axId val="56131968"/>
      </c:barChart>
      <c:catAx>
        <c:axId val="56130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31968"/>
        <c:crosses val="autoZero"/>
        <c:auto val="1"/>
        <c:lblAlgn val="ctr"/>
        <c:lblOffset val="100"/>
      </c:catAx>
      <c:valAx>
        <c:axId val="56131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3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2003</a:t>
            </a:r>
            <a:endParaRPr lang="en-US" dirty="0"/>
          </a:p>
        </c:rich>
      </c:tx>
      <c:layout>
        <c:manualLayout>
          <c:xMode val="edge"/>
          <c:yMode val="edge"/>
          <c:x val="0.23107562444829077"/>
          <c:y val="6.661375478794989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662615813024203E-2"/>
          <c:y val="0.26522433486317676"/>
          <c:w val="0.41211078584391547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2003</c:v>
                </c:pt>
              </c:strCache>
            </c:strRef>
          </c:tx>
          <c:explosion val="16"/>
          <c:dPt>
            <c:idx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доля туризма в ВВП* - 8,1%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</c:v>
                </c:pt>
                <c:pt idx="1">
                  <c:v>91.9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9142435193514214E-2"/>
          <c:y val="0.14279885434280043"/>
          <c:w val="0.48715857003257051"/>
          <c:h val="0.11031215707926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2012</a:t>
            </a:r>
            <a:endParaRPr lang="en-US" dirty="0"/>
          </a:p>
        </c:rich>
      </c:tx>
      <c:layout>
        <c:manualLayout>
          <c:xMode val="edge"/>
          <c:yMode val="edge"/>
          <c:x val="0.1937509512228659"/>
          <c:y val="5.96017805997447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337942587599154E-2"/>
          <c:y val="0.30729617999240866"/>
          <c:w val="0.41211078584391547"/>
          <c:h val="0.54194637496117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explosion val="16"/>
          <c:dPt>
            <c:idx val="0"/>
            <c:explosion val="25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explosion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доля туризма в ВВП* - 14,3%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14.3</c:v>
                </c:pt>
                <c:pt idx="1">
                  <c:v>85.7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"/>
          <c:y val="0.16032878981331306"/>
          <c:w val="0.51648509899540351"/>
          <c:h val="7.875827323234081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cap="all" spc="5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Занятость в туризме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 в туризме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2003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132.30000000000001</c:v>
                </c:pt>
                <c:pt idx="1">
                  <c:v>383.5</c:v>
                </c:pt>
              </c:numCache>
            </c:numRef>
          </c:val>
        </c:ser>
        <c:gapWidth val="219"/>
        <c:overlap val="-27"/>
        <c:axId val="56326400"/>
        <c:axId val="56340480"/>
      </c:barChart>
      <c:catAx>
        <c:axId val="56326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40480"/>
        <c:crosses val="autoZero"/>
        <c:auto val="1"/>
        <c:lblAlgn val="ctr"/>
        <c:lblOffset val="100"/>
      </c:catAx>
      <c:valAx>
        <c:axId val="56340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2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Лист2!$A$5:$A$14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Лист2!$C$5:$C$14</c:f>
              <c:numCache>
                <c:formatCode>0.0</c:formatCode>
                <c:ptCount val="10"/>
                <c:pt idx="0">
                  <c:v>5.444</c:v>
                </c:pt>
                <c:pt idx="1">
                  <c:v>5.444</c:v>
                </c:pt>
                <c:pt idx="2">
                  <c:v>5.7161999999999997</c:v>
                </c:pt>
                <c:pt idx="3">
                  <c:v>9.527000000000001</c:v>
                </c:pt>
                <c:pt idx="4">
                  <c:v>16.8764</c:v>
                </c:pt>
                <c:pt idx="5">
                  <c:v>19.053999999999988</c:v>
                </c:pt>
                <c:pt idx="6">
                  <c:v>18.509599999999981</c:v>
                </c:pt>
                <c:pt idx="7">
                  <c:v>21.776</c:v>
                </c:pt>
                <c:pt idx="8">
                  <c:v>22.04819999999998</c:v>
                </c:pt>
                <c:pt idx="9">
                  <c:v>22.320399999999989</c:v>
                </c:pt>
              </c:numCache>
            </c:numRef>
          </c:val>
        </c:ser>
        <c:gapWidth val="219"/>
        <c:overlap val="-27"/>
        <c:axId val="56845056"/>
        <c:axId val="56846592"/>
      </c:barChart>
      <c:catAx>
        <c:axId val="5684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846592"/>
        <c:crosses val="autoZero"/>
        <c:auto val="1"/>
        <c:lblAlgn val="ctr"/>
        <c:lblOffset val="100"/>
      </c:catAx>
      <c:valAx>
        <c:axId val="56846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8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8DE62-2856-4726-8033-451386C6DEA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E0FF2-FBB0-473A-8A56-CFCC6B029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41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05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56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200" b="1" dirty="0" smtClean="0">
              <a:latin typeface="StoneSansSemiITC T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1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82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53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54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70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04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0FF2-FBB0-473A-8A56-CFCC6B02991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98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5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3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62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27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5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4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90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71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2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6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63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1840-DD44-4DB8-9933-39207F8230CC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8229-8DDB-42C6-A6D8-FDBBA999A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8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21" Type="http://schemas.microsoft.com/office/2007/relationships/hdphoto" Target="../media/hdphoto4.wdp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1.xml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ПЕРСПЕКТИВЫ РАЗВИТИЯ </a:t>
            </a:r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ТУРИСТСКОЙ </a:t>
            </a: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ОТРАСЛИ РЕСПУБЛИКИ КАЗАХСТАН</a:t>
            </a:r>
            <a:endParaRPr lang="ru-RU" alt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4313" y="6115050"/>
            <a:ext cx="6400800" cy="6270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Астана,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Июнь - 2014</a:t>
            </a:r>
          </a:p>
        </p:txBody>
      </p:sp>
      <p:sp>
        <p:nvSpPr>
          <p:cNvPr id="2052" name="Title 14"/>
          <p:cNvSpPr txBox="1">
            <a:spLocks/>
          </p:cNvSpPr>
          <p:nvPr/>
        </p:nvSpPr>
        <p:spPr bwMode="auto">
          <a:xfrm>
            <a:off x="3175" y="596900"/>
            <a:ext cx="9144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70C0"/>
                </a:solidFill>
                <a:latin typeface="Arial" charset="0"/>
                <a:cs typeface="Arial" charset="0"/>
              </a:rPr>
              <a:t>Министерство индустрии и новых технологий</a:t>
            </a:r>
            <a:br>
              <a:rPr lang="ru-RU" altLang="ru-RU" sz="1600" b="1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" charset="0"/>
                <a:cs typeface="Arial" charset="0"/>
              </a:rPr>
              <a:t>Республики Казахстан</a:t>
            </a:r>
            <a:endParaRPr lang="en-US" altLang="ru-RU" sz="16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15" descr="55px-Coat_of_arms_of_Kazakhsta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46050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4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2591" y="260648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StoneSansSemiITC TT"/>
              </a:rPr>
              <a:t>СЦЕНАРИИ РАЗВИТИЯ ТУРИЗМА ДО 2020 ГОДА</a:t>
            </a: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9770938"/>
              </p:ext>
            </p:extLst>
          </p:nvPr>
        </p:nvGraphicFramePr>
        <p:xfrm>
          <a:off x="416927" y="1124744"/>
          <a:ext cx="8475552" cy="48245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25184"/>
                <a:gridCol w="2825184"/>
                <a:gridCol w="2825184"/>
              </a:tblGrid>
              <a:tr h="61301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Пессимистичный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Консенсус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Оптимистичный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11518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Г</a:t>
                      </a:r>
                      <a:r>
                        <a:rPr lang="ru-RU" sz="1400" baseline="0" dirty="0" smtClean="0">
                          <a:latin typeface="StoneSansSemiITC TT"/>
                        </a:rPr>
                        <a:t>ос. инвестиции в инфраструктуру в рамках запланированных</a:t>
                      </a:r>
                    </a:p>
                    <a:p>
                      <a:r>
                        <a:rPr lang="ru-RU" sz="1400" dirty="0" smtClean="0">
                          <a:latin typeface="StoneSansSemiITC TT"/>
                        </a:rPr>
                        <a:t>2. Нет проектов с прямым</a:t>
                      </a:r>
                      <a:r>
                        <a:rPr lang="ru-RU" sz="1400" baseline="0" dirty="0" smtClean="0">
                          <a:latin typeface="StoneSansSemiITC TT"/>
                        </a:rPr>
                        <a:t> гос. участием (кроме ЭКСПО)</a:t>
                      </a:r>
                    </a:p>
                    <a:p>
                      <a:r>
                        <a:rPr lang="ru-RU" sz="1400" baseline="0" dirty="0" smtClean="0">
                          <a:latin typeface="StoneSansSemiITC TT"/>
                        </a:rPr>
                        <a:t>3. Нет государственных операторов</a:t>
                      </a:r>
                    </a:p>
                    <a:p>
                      <a:r>
                        <a:rPr lang="ru-RU" sz="1400" baseline="0" dirty="0" smtClean="0">
                          <a:latin typeface="StoneSansSemiITC TT"/>
                        </a:rPr>
                        <a:t>4. Без изменений НПА</a:t>
                      </a: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Прогноз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Новые рабочие места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50-60 тыс.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Частные инвестиции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около 2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Доля в ВВП –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Доп. гос. инвестиции в инфраструктуру – 800 млн.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Доп. рычаг на туристскую инфраструктуру в рамках ГЧП – 1.3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Операторы на отдельные проекты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4. Согласованные изменения в НПА</a:t>
                      </a: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endParaRPr lang="ru-RU" sz="1600" baseline="0" dirty="0" smtClean="0">
                        <a:latin typeface="StoneSansSemiITC TT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Прогноз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Новые рабочие места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150-170 тыс.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Частные инвестиции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4-4.5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Доля в ВВП – 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Доп. гос. инвестиции в инфраструктуру – 1.5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Доп. рычаг на туристскую инфраструктуру в рамках ГЧП – 2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Единый гос. оператор -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Нацкомпания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4. Все предложенные изменения в НПА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Прогноз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1. Новые рабочие места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270-300 тыс.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2. Частные инвестиции –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6-6.5 млрд.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$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StoneSansSemiITC T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StoneSansSemiITC TT"/>
                          <a:ea typeface="+mn-ea"/>
                          <a:cs typeface="+mn-cs"/>
                        </a:rPr>
                        <a:t>3. Доля в ВВП – 3%</a:t>
                      </a:r>
                    </a:p>
                    <a:p>
                      <a:endParaRPr lang="ru-RU" sz="1600" dirty="0" smtClean="0">
                        <a:latin typeface="StoneSansSemiITC T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9218" r:id="rId4" imgW="1486107" imgH="1514686" progId="">
                <p:embed/>
              </p:oleObj>
            </a:graphicData>
          </a:graphic>
        </p:graphicFrame>
      </p:grp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26142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6578" y="836714"/>
            <a:ext cx="2147456" cy="299431"/>
          </a:xfrm>
          <a:prstGeom prst="rect">
            <a:avLst/>
          </a:prstGeom>
          <a:noFill/>
          <a:ln>
            <a:noFill/>
          </a:ln>
          <a:extLst/>
        </p:spPr>
        <p:txBody>
          <a:bodyPr lIns="84396" tIns="42198" rIns="84396" bIns="42198" anchor="ctr"/>
          <a:lstStyle/>
          <a:p>
            <a:endParaRPr lang="en-US" sz="1108" b="1" dirty="0">
              <a:solidFill>
                <a:prstClr val="white"/>
              </a:solidFill>
              <a:latin typeface="StoneSansSemiITC TT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371" y="358045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StoneSansSemiITC TT"/>
              </a:rPr>
              <a:t> </a:t>
            </a:r>
            <a:r>
              <a:rPr lang="ru-RU" sz="1800" b="1" dirty="0">
                <a:latin typeface="StoneSansSemiITC TT"/>
              </a:rPr>
              <a:t>ПРЕДЛАГАЕМЫЕ КЛЮЧЕВЫЕ ИЗМЕНЕНИЯ В ПРАВОВОЙ РЕЖИМ</a:t>
            </a: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7977971"/>
              </p:ext>
            </p:extLst>
          </p:nvPr>
        </p:nvGraphicFramePr>
        <p:xfrm>
          <a:off x="531876" y="1196752"/>
          <a:ext cx="8064896" cy="43239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58816"/>
                <a:gridCol w="3806080"/>
              </a:tblGrid>
              <a:tr h="346539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StoneSansSemiITC TT"/>
                        </a:rPr>
                        <a:t>Ожидаемый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эффект</a:t>
                      </a:r>
                      <a:endParaRPr lang="ru-RU" sz="1700" dirty="0">
                        <a:latin typeface="StoneSansSemiITC TT"/>
                      </a:endParaRPr>
                    </a:p>
                  </a:txBody>
                  <a:tcPr anchor="ctr"/>
                </a:tc>
              </a:tr>
              <a:tr h="1146408">
                <a:tc>
                  <a:txBody>
                    <a:bodyPr/>
                    <a:lstStyle/>
                    <a:p>
                      <a:r>
                        <a:rPr lang="ru-RU" sz="1700" b="1" baseline="0" dirty="0" smtClean="0">
                          <a:latin typeface="StoneSansSemiITC TT"/>
                        </a:rPr>
                        <a:t>Визовый режим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Отмена визового режима для стабильных стран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Рост потока иностранных туристов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Удешевление туристского продукта</a:t>
                      </a: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1700" b="1" baseline="0" dirty="0" smtClean="0">
                          <a:latin typeface="StoneSansSemiITC TT"/>
                        </a:rPr>
                        <a:t>Туристский сертификат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err="1" smtClean="0">
                          <a:latin typeface="StoneSansSemiITC TT"/>
                        </a:rPr>
                        <a:t>Софинансирование</a:t>
                      </a:r>
                      <a:r>
                        <a:rPr lang="ru-RU" sz="1700" baseline="0" dirty="0" smtClean="0">
                          <a:latin typeface="StoneSansSemiITC TT"/>
                        </a:rPr>
                        <a:t> государством, работодателем и работниками отечественного турпродукта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Доказанный мультипликативный эффект на отрасль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Социальный эффект</a:t>
                      </a:r>
                    </a:p>
                    <a:p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097372">
                <a:tc>
                  <a:txBody>
                    <a:bodyPr/>
                    <a:lstStyle/>
                    <a:p>
                      <a:r>
                        <a:rPr lang="ru-RU" sz="1700" b="1" baseline="0" dirty="0" smtClean="0">
                          <a:latin typeface="StoneSansSemiITC TT"/>
                        </a:rPr>
                        <a:t>Авиационное пространство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Создание условий для развития рынка внутренних перевозок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Субсидирование внутренних </a:t>
                      </a:r>
                      <a:r>
                        <a:rPr lang="ru-RU" sz="1700" baseline="0" dirty="0" err="1" smtClean="0">
                          <a:latin typeface="StoneSansSemiITC TT"/>
                        </a:rPr>
                        <a:t>авианаправлений</a:t>
                      </a:r>
                      <a:endParaRPr lang="ru-RU" sz="1700" baseline="0" dirty="0" smtClean="0">
                        <a:latin typeface="StoneSansSemiITC T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Увеличение частоты рейсов и направлений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 smtClean="0">
                          <a:latin typeface="StoneSansSemiITC TT"/>
                        </a:rPr>
                        <a:t>Снижение стоимости авиабилетов и турпродукта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11266" r:id="rId4" imgW="1486107" imgH="1514686" progId="">
                <p:embed/>
              </p:oleObj>
            </a:graphicData>
          </a:graphic>
        </p:graphicFrame>
      </p:grpSp>
      <p:sp>
        <p:nvSpPr>
          <p:cNvPr id="13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alt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8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260650"/>
            <a:ext cx="467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StoneSansSemiITC TT"/>
                <a:sym typeface="Wingdings" pitchFamily="2" charset="2"/>
              </a:rPr>
              <a:t>РАЗВИТИЕ ТУРИЗМА В МИРЕ</a:t>
            </a:r>
            <a:endParaRPr lang="ru-RU" sz="2400" dirty="0"/>
          </a:p>
        </p:txBody>
      </p:sp>
      <p:cxnSp>
        <p:nvCxnSpPr>
          <p:cNvPr id="62" name="Straight Connector 3"/>
          <p:cNvCxnSpPr/>
          <p:nvPr/>
        </p:nvCxnSpPr>
        <p:spPr>
          <a:xfrm>
            <a:off x="107504" y="6154226"/>
            <a:ext cx="8856984" cy="0"/>
          </a:xfrm>
          <a:prstGeom prst="line">
            <a:avLst/>
          </a:prstGeom>
          <a:ln>
            <a:solidFill>
              <a:srgbClr val="193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6337817"/>
            <a:ext cx="22878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 smtClean="0">
                <a:latin typeface="StoneSansSemiITC TT"/>
              </a:rPr>
              <a:t>* </a:t>
            </a:r>
            <a:r>
              <a:rPr lang="ru-RU" sz="1100" i="1" dirty="0">
                <a:latin typeface="StoneSansSemiITC TT"/>
              </a:rPr>
              <a:t>с учетом смежных отраслей</a:t>
            </a:r>
            <a:endParaRPr lang="ru-RU" sz="1100" i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243"/>
          <a:stretch>
            <a:fillRect/>
          </a:stretch>
        </p:blipFill>
        <p:spPr bwMode="auto">
          <a:xfrm>
            <a:off x="1403648" y="2567765"/>
            <a:ext cx="1392238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2661696"/>
            <a:ext cx="442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latin typeface="StoneSansSemiITC TT"/>
              </a:rPr>
              <a:t>Каждое</a:t>
            </a:r>
            <a:r>
              <a:rPr lang="kk-KZ" sz="1600" b="1" dirty="0" smtClean="0">
                <a:solidFill>
                  <a:srgbClr val="92D050"/>
                </a:solidFill>
                <a:latin typeface="StoneSansSemiITC TT"/>
              </a:rPr>
              <a:t> </a:t>
            </a:r>
            <a:r>
              <a:rPr lang="ru-RU" sz="4400" b="1" dirty="0" smtClean="0">
                <a:solidFill>
                  <a:srgbClr val="92D050"/>
                </a:solidFill>
                <a:latin typeface="StoneSansSemiITC TT"/>
              </a:rPr>
              <a:t>11</a:t>
            </a:r>
            <a:r>
              <a:rPr lang="ru-RU" sz="1600" b="1" dirty="0" smtClean="0">
                <a:latin typeface="StoneSansSemiITC TT"/>
              </a:rPr>
              <a:t>                        рабочее </a:t>
            </a:r>
            <a:r>
              <a:rPr lang="ru-RU" sz="1600" b="1" dirty="0">
                <a:latin typeface="StoneSansSemiITC TT"/>
              </a:rPr>
              <a:t>место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9" y="1278283"/>
            <a:ext cx="437340" cy="8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85" y="1268760"/>
            <a:ext cx="364376" cy="89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30" y="1291580"/>
            <a:ext cx="404986" cy="87227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1528599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92D050"/>
                </a:solidFill>
                <a:latin typeface="StoneSansSemiITC TT"/>
              </a:rPr>
              <a:t>1087</a:t>
            </a:r>
            <a:r>
              <a:rPr lang="ru-RU" sz="1600" b="1" dirty="0">
                <a:latin typeface="StoneSansSemiITC TT"/>
              </a:rPr>
              <a:t>                      </a:t>
            </a:r>
            <a:r>
              <a:rPr lang="ru-RU" sz="1600" b="1" dirty="0" err="1">
                <a:latin typeface="StoneSansSemiITC TT"/>
              </a:rPr>
              <a:t>млн.туристских</a:t>
            </a:r>
            <a:r>
              <a:rPr lang="ru-RU" sz="1600" b="1" dirty="0">
                <a:latin typeface="StoneSansSemiITC TT"/>
              </a:rPr>
              <a:t> прибытий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7159" y="3694069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92D050"/>
                </a:solidFill>
                <a:latin typeface="StoneSansSemiITC TT"/>
              </a:rPr>
              <a:t>6,8</a:t>
            </a:r>
            <a:r>
              <a:rPr lang="ru-RU" sz="1600" b="1" dirty="0" smtClean="0">
                <a:solidFill>
                  <a:srgbClr val="92D050"/>
                </a:solidFill>
                <a:latin typeface="StoneSansSemiITC TT"/>
              </a:rPr>
              <a:t> </a:t>
            </a:r>
            <a:r>
              <a:rPr lang="ru-RU" sz="1600" b="1" dirty="0" smtClean="0">
                <a:latin typeface="StoneSansSemiITC TT"/>
              </a:rPr>
              <a:t>трлн. долл. США                         </a:t>
            </a:r>
            <a:endParaRPr lang="ru-RU" sz="1600" b="1" dirty="0">
              <a:latin typeface="StoneSansSemiITC T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850648789"/>
              </p:ext>
            </p:extLst>
          </p:nvPr>
        </p:nvGraphicFramePr>
        <p:xfrm>
          <a:off x="3849578" y="3694069"/>
          <a:ext cx="3242702" cy="195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1026" r:id="rId9" imgW="1486107" imgH="1514686" progId="">
                <p:embed/>
              </p:oleObj>
            </a:graphicData>
          </a:graphic>
        </p:graphicFrame>
      </p:grpSp>
      <p:sp>
        <p:nvSpPr>
          <p:cNvPr id="22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1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6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377969804"/>
              </p:ext>
            </p:extLst>
          </p:nvPr>
        </p:nvGraphicFramePr>
        <p:xfrm>
          <a:off x="349665" y="423499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2096337438"/>
              </p:ext>
            </p:extLst>
          </p:nvPr>
        </p:nvGraphicFramePr>
        <p:xfrm>
          <a:off x="2822141" y="404664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37514683"/>
              </p:ext>
            </p:extLst>
          </p:nvPr>
        </p:nvGraphicFramePr>
        <p:xfrm>
          <a:off x="5710669" y="733504"/>
          <a:ext cx="3109805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683328" y="188640"/>
            <a:ext cx="1869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StoneSansSemiITC TT"/>
                <a:sym typeface="Wingdings" pitchFamily="2" charset="2"/>
              </a:rPr>
              <a:t>Опыт Турции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71740" y="3749838"/>
            <a:ext cx="46805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Только за последние </a:t>
            </a:r>
            <a:r>
              <a:rPr lang="en-US" sz="1500" dirty="0">
                <a:solidFill>
                  <a:prstClr val="black"/>
                </a:solidFill>
                <a:latin typeface="StoneSansSemiITC TT"/>
              </a:rPr>
              <a:t>5</a:t>
            </a: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 лет в туристскую инфраструктуру Турция инвестировала порядка </a:t>
            </a:r>
            <a:r>
              <a:rPr lang="en-US" sz="1500" dirty="0">
                <a:solidFill>
                  <a:prstClr val="black"/>
                </a:solidFill>
                <a:latin typeface="StoneSansSemiITC TT"/>
              </a:rPr>
              <a:t>USD60</a:t>
            </a: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 млрд., т.е. в среднем по </a:t>
            </a:r>
            <a:r>
              <a:rPr lang="en-US" sz="1500" dirty="0">
                <a:solidFill>
                  <a:prstClr val="black"/>
                </a:solidFill>
                <a:latin typeface="StoneSansSemiITC TT"/>
              </a:rPr>
              <a:t>USD</a:t>
            </a: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12 млрд. в год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Доля туризма в ВВП Турции за период 1990-2012 гг. выросла более чем в 1,4 раза, достигнув 10,9% в 2012 году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StoneSansSemiITC TT"/>
              </a:rPr>
              <a:t>Занятость в секторе туризма выросла более в 1,6 раза за период 1990-2012 гг. и составила более 2 млн. рабочих мест с учетом смежных отраслей.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7504" y="342900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StoneSansSemiITC TT"/>
              </a:rPr>
              <a:t>Объем инвестиций в основные фонды, </a:t>
            </a:r>
            <a:r>
              <a:rPr lang="ru-RU" sz="1600" b="1" dirty="0" smtClean="0">
                <a:solidFill>
                  <a:prstClr val="black"/>
                </a:solidFill>
                <a:latin typeface="StoneSansSemiITC TT"/>
              </a:rPr>
              <a:t>2003-2012 </a:t>
            </a:r>
            <a:r>
              <a:rPr lang="ru-RU" sz="1600" b="1" dirty="0">
                <a:solidFill>
                  <a:prstClr val="black"/>
                </a:solidFill>
                <a:latin typeface="StoneSansSemiITC TT"/>
              </a:rPr>
              <a:t>гг., </a:t>
            </a:r>
            <a:r>
              <a:rPr lang="ru-RU" sz="1600" b="1" dirty="0" err="1">
                <a:solidFill>
                  <a:prstClr val="black"/>
                </a:solidFill>
                <a:latin typeface="StoneSansSemiITC TT"/>
              </a:rPr>
              <a:t>млрд.долл.США</a:t>
            </a:r>
            <a:endParaRPr lang="ru-RU" sz="1600" b="1" dirty="0">
              <a:solidFill>
                <a:prstClr val="black"/>
              </a:solidFill>
              <a:latin typeface="StoneSansSemiITC T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884" y="6207424"/>
            <a:ext cx="2370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StoneSansSemiITC TT"/>
              </a:rPr>
              <a:t>*с учетом смежных отраслей</a:t>
            </a:r>
            <a:endParaRPr lang="ru-RU" sz="12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1268760"/>
            <a:ext cx="161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solidFill>
                  <a:prstClr val="black"/>
                </a:solidFill>
                <a:latin typeface="StoneSansSemiITC TT"/>
              </a:rPr>
              <a:t>млн. чел.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614454"/>
              </p:ext>
            </p:extLst>
          </p:nvPr>
        </p:nvGraphicFramePr>
        <p:xfrm>
          <a:off x="107504" y="4045264"/>
          <a:ext cx="4064236" cy="22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4" name="Группа 19"/>
          <p:cNvGrpSpPr>
            <a:grpSpLocks/>
          </p:cNvGrpSpPr>
          <p:nvPr/>
        </p:nvGrpSpPr>
        <p:grpSpPr bwMode="auto">
          <a:xfrm>
            <a:off x="0" y="6560963"/>
            <a:ext cx="9144000" cy="252413"/>
            <a:chOff x="0" y="6597351"/>
            <a:chExt cx="9144000" cy="25200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2050" r:id="rId8" imgW="1486107" imgH="1514686" progId="">
                <p:embed/>
              </p:oleObj>
            </a:graphicData>
          </a:graphic>
        </p:graphicFrame>
      </p:grpSp>
      <p:sp>
        <p:nvSpPr>
          <p:cNvPr id="17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0106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849700928"/>
              </p:ext>
            </p:extLst>
          </p:nvPr>
        </p:nvGraphicFramePr>
        <p:xfrm>
          <a:off x="349665" y="332656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3904834365"/>
              </p:ext>
            </p:extLst>
          </p:nvPr>
        </p:nvGraphicFramePr>
        <p:xfrm>
          <a:off x="2810269" y="351585"/>
          <a:ext cx="4763605" cy="36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877298020"/>
              </p:ext>
            </p:extLst>
          </p:nvPr>
        </p:nvGraphicFramePr>
        <p:xfrm>
          <a:off x="5710669" y="642661"/>
          <a:ext cx="3109805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683326" y="188640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StoneSansSemiITC TT"/>
                <a:sym typeface="Wingdings" pitchFamily="2" charset="2"/>
              </a:rPr>
              <a:t>Опыт ОАЭ</a:t>
            </a:r>
            <a:endParaRPr lang="ru-RU" sz="2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171740" y="3678560"/>
            <a:ext cx="46805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latin typeface="StoneSansSemiITC TT"/>
              </a:rPr>
              <a:t>Только за период </a:t>
            </a:r>
            <a:r>
              <a:rPr lang="ru-RU" sz="1500" dirty="0" smtClean="0">
                <a:latin typeface="StoneSansSemiITC TT"/>
              </a:rPr>
              <a:t>2007-2012 </a:t>
            </a:r>
            <a:r>
              <a:rPr lang="ru-RU" sz="1500" dirty="0">
                <a:latin typeface="StoneSansSemiITC TT"/>
              </a:rPr>
              <a:t>гг. в туристскую инфраструктуру ОАЭ инвестировали порядка </a:t>
            </a:r>
            <a:r>
              <a:rPr lang="en-US" sz="1500" dirty="0">
                <a:latin typeface="StoneSansSemiITC TT"/>
              </a:rPr>
              <a:t>USD</a:t>
            </a:r>
            <a:r>
              <a:rPr lang="ru-RU" sz="1500" dirty="0">
                <a:latin typeface="StoneSansSemiITC TT"/>
              </a:rPr>
              <a:t>150 млрд., т.е. в среднем по </a:t>
            </a:r>
            <a:r>
              <a:rPr lang="en-US" sz="1500" dirty="0">
                <a:latin typeface="StoneSansSemiITC TT"/>
              </a:rPr>
              <a:t>USD</a:t>
            </a:r>
            <a:r>
              <a:rPr lang="ru-RU" sz="1500" dirty="0">
                <a:latin typeface="StoneSansSemiITC TT"/>
              </a:rPr>
              <a:t>21 млрд. в год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latin typeface="StoneSansSemiITC TT"/>
              </a:rPr>
              <a:t>Доля туризма в ВВП ОАЭ в течение 10 лет выросла в 1,8 раза, достигнув 14,3% в 2012 году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>
                <a:latin typeface="StoneSansSemiITC TT"/>
              </a:rPr>
              <a:t>Занятость в секторе туризма выросла более в 2,9 раза за период 2003-2012 гг. и составила более 383 тыс. рабочих мест с учетом смежных отраслей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7504" y="3396985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StoneSansSemiITC TT"/>
              </a:rPr>
              <a:t>Объем инвестиций в основные фонды, </a:t>
            </a:r>
            <a:r>
              <a:rPr lang="ru-RU" sz="1600" b="1" dirty="0" smtClean="0">
                <a:latin typeface="StoneSansSemiITC TT"/>
              </a:rPr>
              <a:t>2003-2012 </a:t>
            </a:r>
            <a:r>
              <a:rPr lang="ru-RU" sz="1600" b="1" dirty="0">
                <a:latin typeface="StoneSansSemiITC TT"/>
              </a:rPr>
              <a:t>гг., </a:t>
            </a:r>
            <a:r>
              <a:rPr lang="ru-RU" sz="1600" b="1" dirty="0" err="1">
                <a:latin typeface="StoneSansSemiITC TT"/>
              </a:rPr>
              <a:t>млрд.долл.США</a:t>
            </a:r>
            <a:endParaRPr lang="ru-RU" sz="1600" b="1" dirty="0">
              <a:latin typeface="StoneSansSemiITC T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30" y="6181801"/>
            <a:ext cx="2370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StoneSansSemiITC TT"/>
              </a:rPr>
              <a:t>*с учетом смежных отраслей</a:t>
            </a:r>
            <a:endParaRPr lang="ru-RU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1268760"/>
            <a:ext cx="1615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latin typeface="StoneSansSemiITC TT"/>
              </a:rPr>
              <a:t>тыс. чел.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70032170"/>
              </p:ext>
            </p:extLst>
          </p:nvPr>
        </p:nvGraphicFramePr>
        <p:xfrm>
          <a:off x="107504" y="3981760"/>
          <a:ext cx="4064236" cy="232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5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3074" r:id="rId8" imgW="1486107" imgH="1514686" progId="">
                <p:embed/>
              </p:oleObj>
            </a:graphicData>
          </a:graphic>
        </p:graphicFrame>
      </p:grpSp>
      <p:sp>
        <p:nvSpPr>
          <p:cNvPr id="18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3419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2339752" y="188640"/>
            <a:ext cx="3702365" cy="432048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pPr algn="ctr"/>
            <a:r>
              <a:rPr lang="fr-FR" sz="2000" b="1" dirty="0">
                <a:latin typeface="StoneSansSemiITC TT"/>
                <a:ea typeface="+mj-ea"/>
                <a:cs typeface="+mj-cs"/>
              </a:rPr>
              <a:t>	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StoneSansSemiITC T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2000" b="1" dirty="0">
                <a:latin typeface="StoneSansSemiITC TT"/>
                <a:ea typeface="+mj-ea"/>
                <a:cs typeface="+mj-cs"/>
              </a:rPr>
              <a:t>РЫНКИ СБЫТА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13" r="20982"/>
          <a:stretch/>
        </p:blipFill>
        <p:spPr>
          <a:xfrm>
            <a:off x="6042117" y="2276872"/>
            <a:ext cx="2942517" cy="18943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5805264"/>
            <a:ext cx="43924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StoneSansSemiITC TT"/>
              </a:rPr>
              <a:t>* </a:t>
            </a:r>
            <a:r>
              <a:rPr lang="ru-RU" sz="1050" dirty="0">
                <a:solidFill>
                  <a:schemeClr val="tx1"/>
                </a:solidFill>
                <a:latin typeface="StoneSansSemiITC TT"/>
              </a:rPr>
              <a:t>Прогноз на основе результатов опросов </a:t>
            </a:r>
            <a:r>
              <a:rPr lang="ru-RU" sz="1050" b="1" dirty="0">
                <a:solidFill>
                  <a:schemeClr val="tx1"/>
                </a:solidFill>
                <a:latin typeface="StoneSansSemiITC TT"/>
              </a:rPr>
              <a:t>19 800 </a:t>
            </a:r>
            <a:r>
              <a:rPr lang="ru-RU" sz="1050" dirty="0">
                <a:solidFill>
                  <a:schemeClr val="tx1"/>
                </a:solidFill>
                <a:latin typeface="StoneSansSemiITC TT"/>
              </a:rPr>
              <a:t>респондентов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9118977"/>
              </p:ext>
            </p:extLst>
          </p:nvPr>
        </p:nvGraphicFramePr>
        <p:xfrm>
          <a:off x="-540568" y="1381155"/>
          <a:ext cx="7056784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4098" r:id="rId6" imgW="1486107" imgH="1514686" progId="">
                <p:embed/>
              </p:oleObj>
            </a:graphicData>
          </a:graphic>
        </p:graphicFrame>
      </p:grp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6523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11762" y="1403484"/>
            <a:ext cx="46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toneSansSemiITC TT"/>
                <a:cs typeface="Times New Roman" pitchFamily="18" charset="0"/>
              </a:rPr>
              <a:t>Системный план развития туризма РК</a:t>
            </a:r>
            <a:endParaRPr lang="en-GB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4" y="3047742"/>
            <a:ext cx="1425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toneSansSemiITC TT"/>
                <a:cs typeface="Times New Roman" pitchFamily="18" charset="0"/>
                <a:sym typeface="Tahoma"/>
              </a:rPr>
              <a:t>Системный план развития </a:t>
            </a:r>
            <a:r>
              <a:rPr lang="ru-RU" sz="1600" dirty="0" err="1">
                <a:latin typeface="StoneSansSemiITC TT"/>
                <a:cs typeface="Times New Roman" pitchFamily="18" charset="0"/>
                <a:sym typeface="Tahoma"/>
              </a:rPr>
              <a:t>Боровской</a:t>
            </a:r>
            <a:r>
              <a:rPr lang="ru-RU" sz="1600" dirty="0">
                <a:latin typeface="StoneSansSemiITC TT"/>
                <a:cs typeface="Times New Roman" pitchFamily="18" charset="0"/>
                <a:sym typeface="Tahoma"/>
              </a:rPr>
              <a:t> курортной зоны </a:t>
            </a:r>
            <a:r>
              <a:rPr lang="ru-RU" sz="1600" dirty="0" err="1">
                <a:latin typeface="StoneSansSemiITC TT"/>
                <a:cs typeface="Times New Roman" pitchFamily="18" charset="0"/>
                <a:sym typeface="Tahoma"/>
              </a:rPr>
              <a:t>Акмолинской</a:t>
            </a:r>
            <a:r>
              <a:rPr lang="ru-RU" sz="1600" dirty="0">
                <a:latin typeface="StoneSansSemiITC TT"/>
                <a:cs typeface="Times New Roman" pitchFamily="18" charset="0"/>
                <a:sym typeface="Tahoma"/>
              </a:rPr>
              <a:t> области</a:t>
            </a:r>
            <a:endParaRPr lang="en-GB" sz="1600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3047740"/>
            <a:ext cx="144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toneSansSemiITC TT"/>
                <a:cs typeface="Times New Roman" pitchFamily="18" charset="0"/>
              </a:rPr>
              <a:t>Системный план развития курортной зоны </a:t>
            </a:r>
            <a:r>
              <a:rPr lang="ru-RU" sz="1600" dirty="0" err="1">
                <a:latin typeface="StoneSansSemiITC TT"/>
                <a:cs typeface="Times New Roman" pitchFamily="18" charset="0"/>
              </a:rPr>
              <a:t>Кендерли</a:t>
            </a:r>
            <a:endParaRPr lang="hr-HR" sz="1600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8" y="3076490"/>
            <a:ext cx="17429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toneSansSemiITC TT"/>
                <a:cs typeface="Times New Roman" pitchFamily="18" charset="0"/>
              </a:rPr>
              <a:t>Мастер-план кластерной программы развития туризма Восточно-Казахстанской области</a:t>
            </a:r>
            <a:endParaRPr lang="en-US" sz="1600" dirty="0">
              <a:latin typeface="StoneSansSemiITC TT"/>
              <a:cs typeface="Times New Roman" pitchFamily="18" charset="0"/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052017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toneSansSemiITC TT"/>
                <a:cs typeface="Times New Roman" pitchFamily="18" charset="0"/>
              </a:rPr>
              <a:t>Системный план развития горнолыжной зоны </a:t>
            </a:r>
            <a:r>
              <a:rPr lang="ru-RU" sz="1600" dirty="0" err="1">
                <a:latin typeface="StoneSansSemiITC TT"/>
                <a:cs typeface="Times New Roman" pitchFamily="18" charset="0"/>
              </a:rPr>
              <a:t>г.Алматы</a:t>
            </a:r>
            <a:endParaRPr lang="en-GB" sz="1600" dirty="0">
              <a:latin typeface="StoneSansSemiITC TT"/>
              <a:cs typeface="Times New Roman" pitchFamily="18" charset="0"/>
            </a:endParaRPr>
          </a:p>
        </p:txBody>
      </p:sp>
      <p:pic>
        <p:nvPicPr>
          <p:cNvPr id="18" name="Picture 2" descr="\\SBS\Horwath\HORWATH PROFIL\HTL logo\Horwath_HTL_TM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99118"/>
            <a:ext cx="1461176" cy="487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832"/>
          <a:stretch/>
        </p:blipFill>
        <p:spPr bwMode="auto">
          <a:xfrm>
            <a:off x="4211960" y="2478834"/>
            <a:ext cx="1224136" cy="25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82" y="2498873"/>
            <a:ext cx="726482" cy="23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98873"/>
            <a:ext cx="726482" cy="23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4"/>
          <p:cNvSpPr/>
          <p:nvPr/>
        </p:nvSpPr>
        <p:spPr>
          <a:xfrm>
            <a:off x="1880741" y="970589"/>
            <a:ext cx="5389852" cy="8022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7524330" y="2200674"/>
            <a:ext cx="1463209" cy="3244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5882863" y="2200673"/>
            <a:ext cx="1425443" cy="324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1"/>
          <p:cNvSpPr/>
          <p:nvPr/>
        </p:nvSpPr>
        <p:spPr>
          <a:xfrm>
            <a:off x="4091865" y="2192545"/>
            <a:ext cx="1488249" cy="32230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2"/>
          <p:cNvSpPr/>
          <p:nvPr/>
        </p:nvSpPr>
        <p:spPr>
          <a:xfrm>
            <a:off x="2109013" y="2200674"/>
            <a:ext cx="1742909" cy="3244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re 2"/>
          <p:cNvSpPr txBox="1">
            <a:spLocks/>
          </p:cNvSpPr>
          <p:nvPr/>
        </p:nvSpPr>
        <p:spPr>
          <a:xfrm>
            <a:off x="1196043" y="163105"/>
            <a:ext cx="6048672" cy="432048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pPr algn="ctr"/>
            <a:r>
              <a:rPr lang="fr-FR" sz="2000" b="1" dirty="0">
                <a:latin typeface="StoneSansSemiITC TT"/>
                <a:ea typeface="+mj-ea"/>
                <a:cs typeface="+mj-cs"/>
              </a:rPr>
              <a:t>	</a:t>
            </a:r>
            <a:r>
              <a:rPr lang="ru-RU" sz="2000" b="1" dirty="0">
                <a:latin typeface="StoneSansSemiITC TT"/>
                <a:ea typeface="+mj-ea"/>
                <a:cs typeface="+mj-cs"/>
                <a:sym typeface="Wingdings" pitchFamily="2" charset="2"/>
              </a:rPr>
              <a:t>ПРОВЕДЕННЫЕ ИССЛЕДОВАНИЯ</a:t>
            </a:r>
            <a:endParaRPr lang="ru-RU" b="1" dirty="0">
              <a:latin typeface="StoneSansSemiITC T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797" y="3106122"/>
            <a:ext cx="17429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toneSansSemiITC TT"/>
                <a:cs typeface="Times New Roman" pitchFamily="18" charset="0"/>
              </a:rPr>
              <a:t>Мастер-план развития отрасли туризма в </a:t>
            </a:r>
            <a:r>
              <a:rPr lang="ru-RU" sz="1600" dirty="0" err="1">
                <a:latin typeface="StoneSansSemiITC TT"/>
                <a:cs typeface="Times New Roman" pitchFamily="18" charset="0"/>
              </a:rPr>
              <a:t>г.Астана</a:t>
            </a:r>
            <a:r>
              <a:rPr lang="ru-RU" sz="1600" dirty="0">
                <a:latin typeface="StoneSansSemiITC TT"/>
                <a:cs typeface="Times New Roman" pitchFamily="18" charset="0"/>
              </a:rPr>
              <a:t> с учетом проведения ЭКСПО-2017</a:t>
            </a:r>
            <a:endParaRPr lang="en-US" sz="1600" dirty="0">
              <a:latin typeface="StoneSansSemiITC TT"/>
              <a:cs typeface="Times New Roman" pitchFamily="18" charset="0"/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2"/>
          <p:cNvSpPr/>
          <p:nvPr/>
        </p:nvSpPr>
        <p:spPr>
          <a:xfrm>
            <a:off x="107506" y="2200674"/>
            <a:ext cx="1742909" cy="32149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\\SBS\Horwath\HORWATH PROFIL\HTL logo\Horwath_HTL_TM_WH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7404"/>
            <a:ext cx="1183534" cy="394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9" y="2743581"/>
            <a:ext cx="1152131" cy="34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59" y="2338167"/>
            <a:ext cx="438291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5122" r:id="rId10" imgW="1486107" imgH="1514686" progId="">
                <p:embed/>
              </p:oleObj>
            </a:graphicData>
          </a:graphic>
        </p:graphicFrame>
      </p:grpSp>
      <p:sp>
        <p:nvSpPr>
          <p:cNvPr id="36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4082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9402"/>
            <a:ext cx="9144000" cy="64579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83968" y="1628800"/>
            <a:ext cx="1424384" cy="1423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44210" y="2132856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146" y="3933056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07904" y="4149080"/>
            <a:ext cx="1424384" cy="1423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83570" y="3789040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6146" r:id="rId5" imgW="1486107" imgH="1514686" progId="">
                <p:embed/>
              </p:oleObj>
            </a:graphicData>
          </a:graphic>
        </p:graphicFrame>
      </p:grpSp>
      <p:sp>
        <p:nvSpPr>
          <p:cNvPr id="16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29052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052919" y="925563"/>
            <a:ext cx="4767555" cy="2438980"/>
            <a:chOff x="2631242" y="875352"/>
            <a:chExt cx="5920968" cy="2783951"/>
          </a:xfrm>
        </p:grpSpPr>
        <p:pic>
          <p:nvPicPr>
            <p:cNvPr id="13" name="Picture 2" descr="C:\Users\ww\Desktop\КИРИ\ММММ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556" t="17045" r="14253" b="14235"/>
            <a:stretch/>
          </p:blipFill>
          <p:spPr bwMode="auto">
            <a:xfrm>
              <a:off x="2631242" y="875352"/>
              <a:ext cx="5920968" cy="27839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429434" y="1604481"/>
              <a:ext cx="718128" cy="59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I</a:t>
              </a:r>
            </a:p>
            <a:p>
              <a:pPr algn="ctr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этап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7507" y="1604481"/>
              <a:ext cx="718128" cy="59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II</a:t>
              </a:r>
            </a:p>
            <a:p>
              <a:pPr algn="ctr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этап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0101" y="1604481"/>
              <a:ext cx="718128" cy="59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III</a:t>
              </a:r>
            </a:p>
            <a:p>
              <a:pPr algn="ctr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oneSansSemiITC TT"/>
                </a:rPr>
                <a:t>этап</a:t>
              </a: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1839250" y="1982931"/>
            <a:ext cx="2926177" cy="2655479"/>
            <a:chOff x="1814061" y="2145056"/>
            <a:chExt cx="2926177" cy="2655479"/>
          </a:xfrm>
        </p:grpSpPr>
        <p:pic>
          <p:nvPicPr>
            <p:cNvPr id="17" name="Picture 2" descr="C:\Users\ww\Desktop\КИРИ\rkiriKHJ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8539"/>
            <a:stretch/>
          </p:blipFill>
          <p:spPr bwMode="auto">
            <a:xfrm>
              <a:off x="1814061" y="2145056"/>
              <a:ext cx="2926177" cy="26554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олилиния 58"/>
            <p:cNvSpPr/>
            <p:nvPr/>
          </p:nvSpPr>
          <p:spPr>
            <a:xfrm>
              <a:off x="3419873" y="2511007"/>
              <a:ext cx="1009436" cy="1362223"/>
            </a:xfrm>
            <a:custGeom>
              <a:avLst/>
              <a:gdLst>
                <a:gd name="connsiteX0" fmla="*/ 0 w 932507"/>
                <a:gd name="connsiteY0" fmla="*/ 0 h 959668"/>
                <a:gd name="connsiteX1" fmla="*/ 344032 w 932507"/>
                <a:gd name="connsiteY1" fmla="*/ 298765 h 959668"/>
                <a:gd name="connsiteX2" fmla="*/ 262551 w 932507"/>
                <a:gd name="connsiteY2" fmla="*/ 778598 h 959668"/>
                <a:gd name="connsiteX3" fmla="*/ 932507 w 932507"/>
                <a:gd name="connsiteY3" fmla="*/ 959668 h 9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507" h="959668">
                  <a:moveTo>
                    <a:pt x="0" y="0"/>
                  </a:moveTo>
                  <a:cubicBezTo>
                    <a:pt x="150137" y="84499"/>
                    <a:pt x="300274" y="168999"/>
                    <a:pt x="344032" y="298765"/>
                  </a:cubicBezTo>
                  <a:cubicBezTo>
                    <a:pt x="387790" y="428531"/>
                    <a:pt x="164472" y="668447"/>
                    <a:pt x="262551" y="778598"/>
                  </a:cubicBezTo>
                  <a:cubicBezTo>
                    <a:pt x="360630" y="888749"/>
                    <a:pt x="863097" y="899312"/>
                    <a:pt x="932507" y="959668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612275" y="2553077"/>
              <a:ext cx="557240" cy="1160174"/>
            </a:xfrm>
            <a:custGeom>
              <a:avLst/>
              <a:gdLst>
                <a:gd name="connsiteX0" fmla="*/ 402529 w 402529"/>
                <a:gd name="connsiteY0" fmla="*/ 0 h 1160174"/>
                <a:gd name="connsiteX1" fmla="*/ 112818 w 402529"/>
                <a:gd name="connsiteY1" fmla="*/ 389299 h 1160174"/>
                <a:gd name="connsiteX2" fmla="*/ 149032 w 402529"/>
                <a:gd name="connsiteY2" fmla="*/ 878186 h 1160174"/>
                <a:gd name="connsiteX3" fmla="*/ 4176 w 402529"/>
                <a:gd name="connsiteY3" fmla="*/ 1158844 h 116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529" h="1160174">
                  <a:moveTo>
                    <a:pt x="402529" y="0"/>
                  </a:moveTo>
                  <a:cubicBezTo>
                    <a:pt x="278798" y="121467"/>
                    <a:pt x="155067" y="242935"/>
                    <a:pt x="112818" y="389299"/>
                  </a:cubicBezTo>
                  <a:cubicBezTo>
                    <a:pt x="70568" y="535663"/>
                    <a:pt x="167139" y="749929"/>
                    <a:pt x="149032" y="878186"/>
                  </a:cubicBezTo>
                  <a:cubicBezTo>
                    <a:pt x="130925" y="1006443"/>
                    <a:pt x="-27511" y="1176951"/>
                    <a:pt x="4176" y="115884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2082298" y="3022614"/>
              <a:ext cx="2490756" cy="272848"/>
            </a:xfrm>
            <a:custGeom>
              <a:avLst/>
              <a:gdLst>
                <a:gd name="connsiteX0" fmla="*/ 1032095 w 1032095"/>
                <a:gd name="connsiteY0" fmla="*/ 0 h 209027"/>
                <a:gd name="connsiteX1" fmla="*/ 633743 w 1032095"/>
                <a:gd name="connsiteY1" fmla="*/ 54320 h 209027"/>
                <a:gd name="connsiteX2" fmla="*/ 289711 w 1032095"/>
                <a:gd name="connsiteY2" fmla="*/ 172015 h 209027"/>
                <a:gd name="connsiteX3" fmla="*/ 0 w 1032095"/>
                <a:gd name="connsiteY3" fmla="*/ 208229 h 20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095" h="209027">
                  <a:moveTo>
                    <a:pt x="1032095" y="0"/>
                  </a:moveTo>
                  <a:cubicBezTo>
                    <a:pt x="894784" y="12825"/>
                    <a:pt x="757474" y="25651"/>
                    <a:pt x="633743" y="54320"/>
                  </a:cubicBezTo>
                  <a:cubicBezTo>
                    <a:pt x="510012" y="82989"/>
                    <a:pt x="395335" y="146364"/>
                    <a:pt x="289711" y="172015"/>
                  </a:cubicBezTo>
                  <a:cubicBezTo>
                    <a:pt x="184087" y="197666"/>
                    <a:pt x="21125" y="212756"/>
                    <a:pt x="0" y="208229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648547" y="3295461"/>
              <a:ext cx="407405" cy="669957"/>
            </a:xfrm>
            <a:custGeom>
              <a:avLst/>
              <a:gdLst>
                <a:gd name="connsiteX0" fmla="*/ 0 w 407405"/>
                <a:gd name="connsiteY0" fmla="*/ 669957 h 669957"/>
                <a:gd name="connsiteX1" fmla="*/ 153908 w 407405"/>
                <a:gd name="connsiteY1" fmla="*/ 253497 h 669957"/>
                <a:gd name="connsiteX2" fmla="*/ 407405 w 407405"/>
                <a:gd name="connsiteY2" fmla="*/ 0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405" h="669957">
                  <a:moveTo>
                    <a:pt x="0" y="669957"/>
                  </a:moveTo>
                  <a:cubicBezTo>
                    <a:pt x="43003" y="517556"/>
                    <a:pt x="86007" y="365156"/>
                    <a:pt x="153908" y="253497"/>
                  </a:cubicBezTo>
                  <a:cubicBezTo>
                    <a:pt x="221809" y="141838"/>
                    <a:pt x="310835" y="48285"/>
                    <a:pt x="407405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8" name="Полилиния 2047"/>
            <p:cNvSpPr/>
            <p:nvPr/>
          </p:nvSpPr>
          <p:spPr>
            <a:xfrm>
              <a:off x="2082297" y="2869949"/>
              <a:ext cx="651850" cy="117695"/>
            </a:xfrm>
            <a:custGeom>
              <a:avLst/>
              <a:gdLst>
                <a:gd name="connsiteX0" fmla="*/ 651850 w 651850"/>
                <a:gd name="connsiteY0" fmla="*/ 117695 h 117695"/>
                <a:gd name="connsiteX1" fmla="*/ 0 w 651850"/>
                <a:gd name="connsiteY1" fmla="*/ 0 h 1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1850" h="117695">
                  <a:moveTo>
                    <a:pt x="651850" y="11769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" y="4509120"/>
            <a:ext cx="9146109" cy="2211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361781698"/>
              </p:ext>
            </p:extLst>
          </p:nvPr>
        </p:nvGraphicFramePr>
        <p:xfrm>
          <a:off x="61678" y="4571823"/>
          <a:ext cx="69376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888298" y="4557022"/>
            <a:ext cx="4106189" cy="1938992"/>
            <a:chOff x="5101587" y="2924944"/>
            <a:chExt cx="4106189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5101587" y="2924944"/>
              <a:ext cx="243848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StoneSansSemiITC TT"/>
                </a:rPr>
                <a:t>МАГИСТРАЛЬНАЯ</a:t>
              </a:r>
            </a:p>
            <a:p>
              <a:r>
                <a:rPr lang="ru-RU" sz="1000" b="1" dirty="0">
                  <a:latin typeface="StoneSansSemiITC TT"/>
                </a:rPr>
                <a:t>ИНФРАСТРУКТУРА</a:t>
              </a:r>
            </a:p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>
                  <a:latin typeface="StoneSansSemiITC TT"/>
                </a:rPr>
                <a:t>ВНЕШНЯЯ ПРОЕКТНАЯ </a:t>
              </a:r>
            </a:p>
            <a:p>
              <a:r>
                <a:rPr lang="ru-RU" sz="1000" b="1" dirty="0">
                  <a:latin typeface="StoneSansSemiITC TT"/>
                </a:rPr>
                <a:t>ИНФРАСТРУКТУРА</a:t>
              </a:r>
            </a:p>
            <a:p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ВНУТРЕННЯЯ ИНЖЕНЕРНАЯ </a:t>
              </a:r>
            </a:p>
            <a:p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И ТУРИСТСКАЯ ИНФРАСТРУКТУРА</a:t>
              </a: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>
                  <a:solidFill>
                    <a:srgbClr val="C00000"/>
                  </a:solidFill>
                  <a:latin typeface="StoneSansSemiITC TT"/>
                </a:rPr>
                <a:t>КОММЕРЧЕСКИЕ ОБЪЕКТЫ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3313" y="2924944"/>
              <a:ext cx="178446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>
                  <a:latin typeface="StoneSansSemiITC TT"/>
                </a:rPr>
                <a:t>ГОСУДАРСТВЕННЫЕ</a:t>
              </a:r>
            </a:p>
            <a:p>
              <a:r>
                <a:rPr lang="ru-RU" sz="1000" b="1" dirty="0">
                  <a:latin typeface="StoneSansSemiITC TT"/>
                </a:rPr>
                <a:t>ИНВЕСТИЦИИ</a:t>
              </a: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StoneSansSemiITC TT"/>
              </a:endParaRPr>
            </a:p>
            <a:p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МАЛОДОХОДНЫЕ</a:t>
              </a:r>
            </a:p>
            <a:p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  <a:latin typeface="StoneSansSemiITC TT"/>
                </a:rPr>
                <a:t>ИНВЕСТИЦИИ  (ГЧП)</a:t>
              </a:r>
            </a:p>
            <a:p>
              <a:endParaRPr lang="ru-RU" sz="1000" b="1" dirty="0">
                <a:latin typeface="StoneSansSemiITC TT"/>
              </a:endParaRPr>
            </a:p>
            <a:p>
              <a:endParaRPr lang="ru-RU" sz="1000" b="1" dirty="0">
                <a:latin typeface="StoneSansSemiITC TT"/>
              </a:endParaRPr>
            </a:p>
            <a:p>
              <a:r>
                <a:rPr lang="ru-RU" sz="1000" b="1" dirty="0">
                  <a:solidFill>
                    <a:srgbClr val="C00000"/>
                  </a:solidFill>
                  <a:latin typeface="StoneSansSemiITC TT"/>
                </a:rPr>
                <a:t>ИНВЕСТИЦИИ ЧАСТНЫХ</a:t>
              </a:r>
            </a:p>
            <a:p>
              <a:r>
                <a:rPr lang="ru-RU" sz="1000" b="1" dirty="0">
                  <a:solidFill>
                    <a:srgbClr val="C00000"/>
                  </a:solidFill>
                  <a:latin typeface="StoneSansSemiITC TT"/>
                </a:rPr>
                <a:t>ДЕВЕЛОПЕРОВ 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65836" y="3789040"/>
              <a:ext cx="3648102" cy="0"/>
            </a:xfrm>
            <a:prstGeom prst="line">
              <a:avLst/>
            </a:prstGeom>
            <a:ln w="38100">
              <a:solidFill>
                <a:srgbClr val="4A7D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165836" y="4365104"/>
              <a:ext cx="3648102" cy="0"/>
            </a:xfrm>
            <a:prstGeom prst="line">
              <a:avLst/>
            </a:prstGeom>
            <a:ln w="38100">
              <a:solidFill>
                <a:srgbClr val="4A7D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62724" y="1808389"/>
            <a:ext cx="1736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StoneSansSemiITC TT"/>
              </a:rPr>
              <a:t>ТУРИСТСКАЯ </a:t>
            </a:r>
          </a:p>
          <a:p>
            <a:r>
              <a:rPr lang="ru-RU" sz="1000" b="1" dirty="0">
                <a:latin typeface="StoneSansSemiITC TT"/>
              </a:rPr>
              <a:t>ИНФРАСТРУКТУРА</a:t>
            </a:r>
          </a:p>
          <a:p>
            <a:endParaRPr lang="ru-RU" sz="6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визит- центры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вывески и указатели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подъемники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спортивные объекты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Некоммерческие и малодоходные объекты</a:t>
            </a:r>
          </a:p>
        </p:txBody>
      </p:sp>
      <p:cxnSp>
        <p:nvCxnSpPr>
          <p:cNvPr id="19" name="Прямая соединительная линия 18"/>
          <p:cNvCxnSpPr>
            <a:endCxn id="14" idx="1"/>
          </p:cNvCxnSpPr>
          <p:nvPr/>
        </p:nvCxnSpPr>
        <p:spPr>
          <a:xfrm flipV="1">
            <a:off x="4355978" y="1825953"/>
            <a:ext cx="1144843" cy="266262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</p:cNvCxnSpPr>
          <p:nvPr/>
        </p:nvCxnSpPr>
        <p:spPr>
          <a:xfrm flipH="1">
            <a:off x="4677994" y="1825955"/>
            <a:ext cx="822827" cy="441823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870" y="3433638"/>
            <a:ext cx="201726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StoneSansSemiITC TT"/>
              </a:rPr>
              <a:t>КОММЕРЧЕСКИЕ</a:t>
            </a:r>
            <a:r>
              <a:rPr lang="en-US" sz="1000" b="1" dirty="0">
                <a:latin typeface="StoneSansSemiITC TT"/>
              </a:rPr>
              <a:t> </a:t>
            </a:r>
            <a:r>
              <a:rPr lang="ru-RU" sz="1000" b="1" dirty="0">
                <a:latin typeface="StoneSansSemiITC TT"/>
              </a:rPr>
              <a:t>ОБЪЕКТЫ</a:t>
            </a:r>
          </a:p>
          <a:p>
            <a:endParaRPr lang="ru-RU" sz="7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гостиницы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резиденции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объекты торговли</a:t>
            </a:r>
            <a:endParaRPr lang="en-US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развлекательные центры и др.</a:t>
            </a:r>
          </a:p>
        </p:txBody>
      </p:sp>
      <p:sp>
        <p:nvSpPr>
          <p:cNvPr id="22" name="Овал 21"/>
          <p:cNvSpPr/>
          <p:nvPr/>
        </p:nvSpPr>
        <p:spPr>
          <a:xfrm>
            <a:off x="3013013" y="2860488"/>
            <a:ext cx="1269037" cy="1216585"/>
          </a:xfrm>
          <a:prstGeom prst="ellipse">
            <a:avLst/>
          </a:prstGeom>
          <a:solidFill>
            <a:srgbClr val="FFFFFF">
              <a:alpha val="58039"/>
            </a:srgb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07144" y="1855758"/>
            <a:ext cx="1045787" cy="990298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850460" y="3347002"/>
            <a:ext cx="1149975" cy="354112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76709" y="3688527"/>
            <a:ext cx="1586329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864294" y="2206078"/>
            <a:ext cx="285874" cy="13045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5420" y="2206078"/>
            <a:ext cx="160796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4989" y="583251"/>
            <a:ext cx="2127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StoneSansSemiITC TT"/>
              </a:rPr>
              <a:t>ВНУТРЕННЯЯ ИНФРАСТРУКТУРА</a:t>
            </a:r>
          </a:p>
          <a:p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благоустройство, озеленение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инженерно- транспортная инфраструктура и др.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260751" y="1060287"/>
            <a:ext cx="1626413" cy="94830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5073" y="1060287"/>
            <a:ext cx="200567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351" y="4729414"/>
            <a:ext cx="175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StoneSansSemiITC TT"/>
              </a:rPr>
              <a:t>ИНВЕСТИЦИИ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44804" y="213486"/>
            <a:ext cx="46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toneSansSemiITC TT"/>
              </a:rPr>
              <a:t>СХЕМА ИНВЕСТИЦИОННОГО ПРОЕКТА</a:t>
            </a:r>
          </a:p>
        </p:txBody>
      </p:sp>
      <p:pic>
        <p:nvPicPr>
          <p:cNvPr id="41" name="Picture 5" descr="F:\КИРИ\ПРЕЗЕНТАЦИИ\подготовка к презентации КПМ и АП\картинки и  корел\482143_простой-самолета-самолет-значок-вектора-бел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4106">
            <a:off x="7786600" y="2218537"/>
            <a:ext cx="331851" cy="288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536499" y="3185683"/>
            <a:ext cx="1402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StoneSansSemiITC TT"/>
              </a:rPr>
              <a:t>МАГИСТРАЛЬНАЯ ИНФРАСТРУКТУРА</a:t>
            </a:r>
          </a:p>
          <a:p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err="1">
                <a:latin typeface="StoneSansSemiITC TT"/>
              </a:rPr>
              <a:t>инженерно</a:t>
            </a:r>
            <a:r>
              <a:rPr lang="ru-RU" sz="1000" b="1" dirty="0">
                <a:latin typeface="StoneSansSemiITC TT"/>
              </a:rPr>
              <a:t> – транспортная инфраструктура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аэропорт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вокзалы и др.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796974" y="3004505"/>
            <a:ext cx="493705" cy="57069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293426" y="3575200"/>
            <a:ext cx="138303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4951" y="441026"/>
            <a:ext cx="166505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StoneSansSemiITC TT"/>
              </a:rPr>
              <a:t>ВНЕШНЯЯ ПРОЕКТНАЯ ИНФРАСТРУКТУРА</a:t>
            </a:r>
          </a:p>
          <a:p>
            <a:endParaRPr lang="ru-RU" sz="1000" b="1" dirty="0">
              <a:latin typeface="StoneSansSemiITC TT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latin typeface="StoneSansSemiITC TT"/>
              </a:rPr>
              <a:t>инженерно- транспортная инфраструктура и др.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246042" y="1052738"/>
            <a:ext cx="1412962" cy="37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6999374" y="1054623"/>
            <a:ext cx="246668" cy="1496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ww\Desktop\КИРИ\depositphotos_7408478-Factory-nuclear-plant-industrial-building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53" b="56813"/>
          <a:stretch/>
        </p:blipFill>
        <p:spPr bwMode="auto">
          <a:xfrm>
            <a:off x="5508106" y="925563"/>
            <a:ext cx="1425133" cy="396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ww\Desktop\КИРИ\depositphotos_7408478-Factory-nuclear-plant-industrial-building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288"/>
          <a:stretch/>
        </p:blipFill>
        <p:spPr bwMode="auto">
          <a:xfrm>
            <a:off x="6732242" y="2370449"/>
            <a:ext cx="1705471" cy="60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вал 50"/>
          <p:cNvSpPr/>
          <p:nvPr/>
        </p:nvSpPr>
        <p:spPr>
          <a:xfrm>
            <a:off x="2108766" y="1988842"/>
            <a:ext cx="1167090" cy="1105165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3" descr="C:\Users\ww\Desktop\КИРИ\stock-illustration-10792279-travel-icons-black-series.png"/>
          <p:cNvPicPr>
            <a:picLocks noChangeAspect="1" noChangeArrowheads="1"/>
          </p:cNvPicPr>
          <p:nvPr/>
        </p:nvPicPr>
        <p:blipFill rotWithShape="1">
          <a:blip r:embed="rId10">
            <a:grayscl/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96" r="73437" b="52184"/>
          <a:stretch/>
        </p:blipFill>
        <p:spPr bwMode="auto">
          <a:xfrm>
            <a:off x="2292976" y="2480270"/>
            <a:ext cx="810097" cy="660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w\Desktop\КИРИ\13277458928A337v.png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colorTemperature colorTemp="7100"/>
                    </a14:imgEffect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82" t="55226" b="-1"/>
          <a:stretch/>
        </p:blipFill>
        <p:spPr bwMode="auto">
          <a:xfrm flipH="1">
            <a:off x="2544804" y="2060848"/>
            <a:ext cx="684233" cy="617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C:\Users\ww\Desktop\КИРИ\stock-illustration-10792279-travel-icons-black-series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 t="48551" r="50000" b="25054"/>
          <a:stretch/>
        </p:blipFill>
        <p:spPr bwMode="auto">
          <a:xfrm>
            <a:off x="4237149" y="1916832"/>
            <a:ext cx="440845" cy="465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ww\Desktop\КИРИ\1316604-vacation19_112607.gi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9000" b="85667" l="0" r="100000">
                        <a14:foregroundMark x1="33000" y1="36000" x2="33000" y2="36000"/>
                        <a14:foregroundMark x1="40667" y1="31000" x2="40667" y2="31000"/>
                        <a14:foregroundMark x1="74667" y1="22000" x2="74667" y2="22000"/>
                        <a14:foregroundMark x1="90667" y1="85667" x2="90667" y2="8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41" b="18597"/>
          <a:stretch/>
        </p:blipFill>
        <p:spPr bwMode="auto">
          <a:xfrm>
            <a:off x="2915818" y="2971039"/>
            <a:ext cx="1398575" cy="876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Прямоугольник 2052"/>
          <p:cNvSpPr/>
          <p:nvPr/>
        </p:nvSpPr>
        <p:spPr>
          <a:xfrm>
            <a:off x="4023774" y="2724149"/>
            <a:ext cx="861447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ww\Desktop\КИРИ\1704013_stock-photo-sportоороs-olympic-games-signs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46"/>
          <a:stretch/>
        </p:blipFill>
        <p:spPr bwMode="auto">
          <a:xfrm>
            <a:off x="3996864" y="2132858"/>
            <a:ext cx="850900" cy="80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ww\Desktop\КИРИ\3174821-307357-tourism-and-vacation-icons-isolated-on-white-background-vector-illustration.png"/>
          <p:cNvPicPr>
            <a:picLocks noChangeAspect="1" noChangeArrowheads="1"/>
          </p:cNvPicPr>
          <p:nvPr/>
        </p:nvPicPr>
        <p:blipFill rotWithShape="1">
          <a:blip r:embed="rId18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37" t="87687" r="40884"/>
          <a:stretch/>
        </p:blipFill>
        <p:spPr bwMode="auto">
          <a:xfrm flipH="1">
            <a:off x="3746715" y="2149552"/>
            <a:ext cx="321231" cy="391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ww\Desktop\КИРИ\images 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21" y="1629647"/>
            <a:ext cx="619053" cy="733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ww\Desktop\КИРИ\1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19" y="2147676"/>
            <a:ext cx="622191" cy="62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7170" r:id="rId22" imgW="1486107" imgH="1514686" progId="">
                <p:embed/>
              </p:oleObj>
            </a:graphicData>
          </a:graphic>
        </p:graphicFrame>
      </p:grpSp>
      <p:sp>
        <p:nvSpPr>
          <p:cNvPr id="61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25193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75421" y="276529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StoneSansSemiITC TT"/>
              </a:rPr>
              <a:t>Инвестиционные </a:t>
            </a:r>
            <a:r>
              <a:rPr lang="ru-RU" sz="2400" b="1" dirty="0">
                <a:latin typeface="StoneSansSemiITC TT"/>
              </a:rPr>
              <a:t>туристские проекты</a:t>
            </a: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7092173"/>
              </p:ext>
            </p:extLst>
          </p:nvPr>
        </p:nvGraphicFramePr>
        <p:xfrm>
          <a:off x="899592" y="908720"/>
          <a:ext cx="7552963" cy="4906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87648"/>
                <a:gridCol w="2565315"/>
              </a:tblGrid>
              <a:tr h="1144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toneSansSemiITC TT"/>
                        </a:rPr>
                        <a:t>Проект</a:t>
                      </a:r>
                      <a:endParaRPr lang="ru-RU" dirty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StoneSansSemiITC TT"/>
                        </a:rPr>
                        <a:t>Партнер</a:t>
                      </a:r>
                      <a:endParaRPr lang="ru-RU" sz="1800" dirty="0">
                        <a:latin typeface="StoneSansSemiITC TT"/>
                      </a:endParaRPr>
                    </a:p>
                  </a:txBody>
                  <a:tcPr anchor="ctr"/>
                </a:tc>
              </a:tr>
              <a:tr h="1289094"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latin typeface="StoneSansSemiITC TT"/>
                        </a:rPr>
                        <a:t>Горнолыжный курорт «Кок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Жайлау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», Алматы</a:t>
                      </a: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098814"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latin typeface="StoneSansSemiITC TT"/>
                        </a:rPr>
                        <a:t>Коттеджный городок, ЩБКЗ,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Акмолинская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 область</a:t>
                      </a: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/>
                </a:tc>
              </a:tr>
              <a:tr h="1373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latin typeface="StoneSansSemiITC TT"/>
                        </a:rPr>
                        <a:t>Курортная зона «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Кендерли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», </a:t>
                      </a:r>
                      <a:r>
                        <a:rPr lang="ru-RU" sz="1800" b="1" baseline="0" dirty="0" err="1" smtClean="0">
                          <a:latin typeface="StoneSansSemiITC TT"/>
                        </a:rPr>
                        <a:t>Мангыстауская</a:t>
                      </a:r>
                      <a:r>
                        <a:rPr lang="ru-RU" sz="1800" b="1" baseline="0" dirty="0" smtClean="0">
                          <a:latin typeface="StoneSansSemiITC TT"/>
                        </a:rPr>
                        <a:t> область</a:t>
                      </a: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baseline="0" dirty="0" smtClean="0">
                        <a:latin typeface="StoneSansSemiITC T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28302"/>
            <a:ext cx="1283976" cy="64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0" y="3505061"/>
            <a:ext cx="1295368" cy="63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43911"/>
            <a:ext cx="1283976" cy="83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9"/>
          <p:cNvGrpSpPr>
            <a:grpSpLocks/>
          </p:cNvGrpSpPr>
          <p:nvPr/>
        </p:nvGrpSpPr>
        <p:grpSpPr bwMode="auto">
          <a:xfrm>
            <a:off x="0" y="6572250"/>
            <a:ext cx="9144000" cy="252413"/>
            <a:chOff x="0" y="6597351"/>
            <a:chExt cx="9144000" cy="25200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0" y="6597351"/>
              <a:ext cx="9144000" cy="252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cap="all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700" cap="all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Министерство индустрии и новых технологий</a:t>
              </a: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3202518" y="6633109"/>
            <a:ext cx="177621" cy="180267"/>
          </p:xfrm>
          <a:graphic>
            <a:graphicData uri="http://schemas.openxmlformats.org/presentationml/2006/ole">
              <p:oleObj spid="_x0000_s8194" r:id="rId7" imgW="1486107" imgH="1514686" progId="">
                <p:embed/>
              </p:oleObj>
            </a:graphicData>
          </a:graphic>
        </p:graphicFrame>
      </p:grpSp>
      <p:sp>
        <p:nvSpPr>
          <p:cNvPr id="14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28510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</TotalTime>
  <Words>730</Words>
  <Application>Microsoft Office PowerPoint</Application>
  <PresentationFormat>Экран (4:3)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ПЕРСПЕКТИВЫ РАЗВИТИЯ ТУРИСТСКОЙ ОТРАСЛИ РЕСПУБЛИКИ КАЗАХСТАН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USER</cp:lastModifiedBy>
  <cp:revision>325</cp:revision>
  <cp:lastPrinted>2014-05-06T08:44:52Z</cp:lastPrinted>
  <dcterms:created xsi:type="dcterms:W3CDTF">2013-06-12T15:49:41Z</dcterms:created>
  <dcterms:modified xsi:type="dcterms:W3CDTF">2014-06-16T09:14:44Z</dcterms:modified>
</cp:coreProperties>
</file>