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  <p:sldMasterId id="2147483918" r:id="rId2"/>
  </p:sldMasterIdLst>
  <p:notesMasterIdLst>
    <p:notesMasterId r:id="rId6"/>
  </p:notesMasterIdLst>
  <p:handoutMasterIdLst>
    <p:handoutMasterId r:id="rId7"/>
  </p:handoutMasterIdLst>
  <p:sldIdLst>
    <p:sldId id="458" r:id="rId3"/>
    <p:sldId id="459" r:id="rId4"/>
    <p:sldId id="460" r:id="rId5"/>
  </p:sldIdLst>
  <p:sldSz cx="9906000" cy="6858000" type="A4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ABCDE"/>
    <a:srgbClr val="008080"/>
    <a:srgbClr val="C0D5EA"/>
    <a:srgbClr val="003366"/>
    <a:srgbClr val="6699FF"/>
    <a:srgbClr val="FF9900"/>
    <a:srgbClr val="FF3300"/>
    <a:srgbClr val="FF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68" autoAdjust="0"/>
    <p:restoredTop sz="94307" autoAdjust="0"/>
  </p:normalViewPr>
  <p:slideViewPr>
    <p:cSldViewPr>
      <p:cViewPr varScale="1">
        <p:scale>
          <a:sx n="88" d="100"/>
          <a:sy n="88" d="100"/>
        </p:scale>
        <p:origin x="1602" y="90"/>
      </p:cViewPr>
      <p:guideLst>
        <p:guide orient="horz" pos="3702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Формирование и использование Национального фонда, млрд. тенге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4889066436669723E-2"/>
          <c:y val="0.10225119349086946"/>
          <c:w val="0.93511093356333053"/>
          <c:h val="0.69195732502592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прямые налоги от нефтяного сектора</c:v>
                </c:pt>
              </c:strCache>
            </c:strRef>
          </c:tx>
          <c:spPr>
            <a:solidFill>
              <a:srgbClr val="9ABCDE"/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2989.5</c:v>
                </c:pt>
                <c:pt idx="1">
                  <c:v>2983.5</c:v>
                </c:pt>
                <c:pt idx="2">
                  <c:v>2924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гарантированный трансферт</c:v>
                </c:pt>
              </c:strCache>
            </c:strRef>
          </c:tx>
          <c:spPr>
            <a:solidFill>
              <a:srgbClr val="336699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9907023018781509E-5"/>
                  <c:y val="-1.5562404830835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566578031951439E-3"/>
                  <c:y val="-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2490310424301448E-3"/>
                  <c:y val="-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087914781836942E-3"/>
                  <c:y val="-1.55619963794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1702</c:v>
                </c:pt>
                <c:pt idx="1">
                  <c:v>1702</c:v>
                </c:pt>
                <c:pt idx="2">
                  <c:v>1702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средства НФ на конец года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16740.2</c:v>
                </c:pt>
                <c:pt idx="1">
                  <c:v>18663.900000000001</c:v>
                </c:pt>
                <c:pt idx="2">
                  <c:v>20613.599999999999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целевой трансферт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77EF074E-970D-403B-96DE-078BB6BDFB75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 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010736"/>
        <c:axId val="187011296"/>
      </c:barChart>
      <c:lineChart>
        <c:grouping val="standard"/>
        <c:varyColors val="0"/>
        <c:ser>
          <c:idx val="3"/>
          <c:order val="3"/>
          <c:tx>
            <c:strRef>
              <c:f>Лист1!$A$5</c:f>
              <c:strCache>
                <c:ptCount val="1"/>
                <c:pt idx="0">
                  <c:v>неснижаемый остаток (30% от ВВП)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diamond"/>
            <c:size val="5"/>
            <c:spPr>
              <a:solidFill>
                <a:srgbClr val="C000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i="0" dirty="0" smtClean="0"/>
                      <a:t>13</a:t>
                    </a:r>
                    <a:r>
                      <a:rPr lang="en-US" sz="800" i="0" baseline="0" dirty="0" smtClean="0"/>
                      <a:t> 509</a:t>
                    </a:r>
                    <a:endParaRPr lang="en-US" sz="800" i="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800" dirty="0" smtClean="0"/>
                      <a:t>15</a:t>
                    </a:r>
                    <a:r>
                      <a:rPr lang="en-US" sz="800" baseline="0" dirty="0" smtClean="0"/>
                      <a:t> 135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dirty="0" smtClean="0"/>
                      <a:t>17</a:t>
                    </a:r>
                    <a:r>
                      <a:rPr lang="en-US" sz="800" baseline="0" dirty="0" smtClean="0"/>
                      <a:t> 162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800" dirty="0" smtClean="0"/>
                      <a:t>15 135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800" dirty="0" smtClean="0"/>
                      <a:t>17 162</a:t>
                    </a:r>
                    <a:endParaRPr lang="en-US" sz="800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Лист1!$B$5:$D$5</c:f>
              <c:numCache>
                <c:formatCode>#,##0.0</c:formatCode>
                <c:ptCount val="3"/>
                <c:pt idx="0">
                  <c:v>13509.659999999998</c:v>
                </c:pt>
                <c:pt idx="1">
                  <c:v>15134.699999999999</c:v>
                </c:pt>
                <c:pt idx="2">
                  <c:v>17162.309999999998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010736"/>
        <c:axId val="187011296"/>
      </c:lineChart>
      <c:catAx>
        <c:axId val="187010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7011296"/>
        <c:crosses val="autoZero"/>
        <c:auto val="1"/>
        <c:lblAlgn val="ctr"/>
        <c:lblOffset val="100"/>
        <c:noMultiLvlLbl val="0"/>
      </c:catAx>
      <c:valAx>
        <c:axId val="187011296"/>
        <c:scaling>
          <c:orientation val="minMax"/>
          <c:max val="24000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crossAx val="187010736"/>
        <c:crosses val="autoZero"/>
        <c:crossBetween val="between"/>
        <c:majorUnit val="6000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1.7420658211177279E-2"/>
          <c:y val="0.88262891786922759"/>
          <c:w val="0.73607112415948484"/>
          <c:h val="0.1173710678981749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+mn-lt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695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243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229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512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64" tIns="47782" rIns="95564" bIns="47782" anchor="b"/>
          <a:lstStyle/>
          <a:p>
            <a:pPr algn="r">
              <a:defRPr/>
            </a:pPr>
            <a:fld id="{2BEF8E9D-49B4-42FA-9EF2-7CF9D06F5785}" type="slidenum">
              <a:rPr lang="ru-RU" sz="1300">
                <a:solidFill>
                  <a:srgbClr val="000000"/>
                </a:solidFill>
                <a:latin typeface="Arial" charset="0"/>
                <a:cs typeface="+mn-cs"/>
              </a:rPr>
              <a:pPr algn="r">
                <a:defRPr/>
              </a:pPr>
              <a:t>2</a:t>
            </a:fld>
            <a:endParaRPr lang="ru-RU" sz="13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499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D91657-1749-4C06-A36B-BA78E9F5659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43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25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25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4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6379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5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5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7029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1" cy="1443038"/>
          </a:xfrm>
        </p:spPr>
        <p:txBody>
          <a:bodyPr/>
          <a:lstStyle/>
          <a:p>
            <a:pPr algn="l"/>
            <a:r>
              <a:rPr lang="ru-RU" dirty="0"/>
              <a:t>О Проекте Закона «О гарантированном трансферте </a:t>
            </a:r>
            <a:br>
              <a:rPr lang="ru-RU" dirty="0"/>
            </a:br>
            <a:r>
              <a:rPr lang="ru-RU" dirty="0"/>
              <a:t>из Национального фонда Республики Казахстан </a:t>
            </a:r>
            <a:br>
              <a:rPr lang="ru-RU" dirty="0"/>
            </a:br>
            <a:r>
              <a:rPr lang="ru-RU" dirty="0"/>
              <a:t>на 2015 – 2017 годы»</a:t>
            </a:r>
            <a:endParaRPr dirty="0" smtClean="0">
              <a:latin typeface="Arial" charset="0"/>
              <a:cs typeface="Arial" charset="0"/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</p:spPr>
        <p:txBody>
          <a:bodyPr/>
          <a:lstStyle/>
          <a:p>
            <a:pPr algn="ctr"/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Сентябрь </a:t>
            </a:r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14 г.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 bwMode="auto">
          <a:xfrm>
            <a:off x="704850" y="3645024"/>
            <a:ext cx="3960118" cy="79208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ts val="0"/>
              </a:spcBef>
              <a:defRPr/>
            </a:pPr>
            <a:r>
              <a:rPr lang="ru-RU" b="1" kern="0" dirty="0">
                <a:solidFill>
                  <a:srgbClr val="FFFFFF"/>
                </a:solidFill>
                <a:cs typeface="Arial" pitchFamily="34" charset="0"/>
              </a:rPr>
              <a:t>Министерство н</a:t>
            </a:r>
            <a:r>
              <a:rPr lang="ru-RU" b="1" kern="0" dirty="0" smtClean="0">
                <a:solidFill>
                  <a:srgbClr val="FFFFFF"/>
                </a:solidFill>
                <a:cs typeface="Arial" pitchFamily="34" charset="0"/>
              </a:rPr>
              <a:t>ациональной экономики Республики </a:t>
            </a:r>
            <a:r>
              <a:rPr lang="ru-RU" b="1" kern="0" dirty="0">
                <a:solidFill>
                  <a:srgbClr val="FFFFFF"/>
                </a:solidFill>
                <a:cs typeface="Arial" pitchFamily="34" charset="0"/>
              </a:rPr>
              <a:t>Казахстан</a:t>
            </a:r>
            <a:endParaRPr lang="en-US" b="1" kern="0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15924" y="274638"/>
            <a:ext cx="9001571" cy="561975"/>
          </a:xfrm>
        </p:spPr>
        <p:txBody>
          <a:bodyPr/>
          <a:lstStyle/>
          <a:p>
            <a:r>
              <a:rPr sz="1800" dirty="0" err="1" smtClean="0"/>
              <a:t>Основание</a:t>
            </a:r>
            <a:r>
              <a:rPr sz="1800" dirty="0" smtClean="0"/>
              <a:t> </a:t>
            </a:r>
            <a:r>
              <a:rPr sz="1800" dirty="0" err="1" smtClean="0"/>
              <a:t>разработки</a:t>
            </a:r>
            <a:r>
              <a:rPr sz="1800" dirty="0" smtClean="0"/>
              <a:t> </a:t>
            </a:r>
            <a:r>
              <a:rPr sz="1800" dirty="0" err="1" smtClean="0"/>
              <a:t>законопроекта</a:t>
            </a:r>
            <a:r>
              <a:rPr sz="1800" dirty="0" smtClean="0"/>
              <a:t> и </a:t>
            </a:r>
            <a:r>
              <a:rPr sz="1800" dirty="0" err="1" smtClean="0"/>
              <a:t>определение</a:t>
            </a:r>
            <a:r>
              <a:rPr sz="1800" dirty="0" smtClean="0"/>
              <a:t> </a:t>
            </a:r>
            <a:r>
              <a:rPr sz="1800" dirty="0" err="1" smtClean="0"/>
              <a:t>размера</a:t>
            </a:r>
            <a:r>
              <a:rPr sz="1800" dirty="0" smtClean="0"/>
              <a:t> </a:t>
            </a:r>
            <a:r>
              <a:rPr sz="1800" dirty="0" err="1" smtClean="0"/>
              <a:t>гарантированного</a:t>
            </a:r>
            <a:r>
              <a:rPr sz="1800" dirty="0" smtClean="0"/>
              <a:t> </a:t>
            </a:r>
            <a:r>
              <a:rPr sz="1800" dirty="0" err="1" smtClean="0"/>
              <a:t>трансферта</a:t>
            </a:r>
            <a:r>
              <a:rPr sz="1800" dirty="0" smtClean="0"/>
              <a:t> </a:t>
            </a:r>
            <a:r>
              <a:rPr sz="1800" dirty="0" err="1" smtClean="0"/>
              <a:t>из</a:t>
            </a:r>
            <a:r>
              <a:rPr sz="1800" dirty="0" smtClean="0"/>
              <a:t> </a:t>
            </a:r>
            <a:r>
              <a:rPr sz="1800" dirty="0" err="1" smtClean="0"/>
              <a:t>Национального</a:t>
            </a:r>
            <a:r>
              <a:rPr sz="1800" dirty="0" smtClean="0"/>
              <a:t> </a:t>
            </a:r>
            <a:r>
              <a:rPr sz="1800" dirty="0" err="1" smtClean="0"/>
              <a:t>фонда</a:t>
            </a:r>
            <a:endParaRPr lang="en-US" sz="1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6305" y="1146001"/>
            <a:ext cx="9021191" cy="530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В соответствии со статьей 24 Бюджетного кодекса, размер гарантированного трансферта из Национального фонда определяется в абсолютном фиксированном значении и утверждается законом Республики Казахстан </a:t>
            </a:r>
          </a:p>
          <a:p>
            <a:pPr marL="271463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Концепцией формирования и использования средств Национального фонда </a:t>
            </a:r>
            <a:r>
              <a:rPr lang="kk-KZ" sz="1600" dirty="0" smtClean="0">
                <a:solidFill>
                  <a:srgbClr val="000000"/>
                </a:solidFill>
                <a:latin typeface="Arial"/>
              </a:rPr>
              <a:t>гарантированный трансферт 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в республиканский бюджет зафиксирован в абсолютном значении на уровне 8 млрд. долларов США с возможной корректировкой </a:t>
            </a:r>
            <a:r>
              <a:rPr lang="ru-RU" sz="1600" u="sng" dirty="0" smtClean="0">
                <a:solidFill>
                  <a:srgbClr val="000000"/>
                </a:solidFill>
                <a:latin typeface="Arial"/>
              </a:rPr>
              <a:t>+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 15 % в зависимости от ситуации в 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экономике</a:t>
            </a:r>
            <a:endParaRPr lang="ru-RU" sz="1600" dirty="0" smtClean="0">
              <a:solidFill>
                <a:srgbClr val="000000"/>
              </a:solidFill>
              <a:latin typeface="Arial"/>
            </a:endParaRPr>
          </a:p>
          <a:p>
            <a:pPr marL="271463" indent="-271463" algn="just">
              <a:spcBef>
                <a:spcPts val="0"/>
              </a:spcBef>
              <a:spcAft>
                <a:spcPts val="1200"/>
              </a:spcAft>
              <a:buClr>
                <a:srgbClr val="003366"/>
              </a:buClr>
              <a:buSzPct val="100000"/>
              <a:buFont typeface="Wingdings" pitchFamily="2" charset="2"/>
              <a:buChar char="§"/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С учетом расчетного курса доллара США (185 тенге) и решения Совета по управлению Национальным фондом об увеличении фиксированного размера гарантированного трансферта на 15% его размер на 2015-2017 годы определен в </a:t>
            </a: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сумме</a:t>
            </a:r>
            <a:r>
              <a:rPr lang="ru-RU" sz="1600" dirty="0" smtClean="0">
                <a:solidFill>
                  <a:srgbClr val="000000"/>
                </a:solidFill>
                <a:latin typeface="Arial"/>
              </a:rPr>
              <a:t>:</a:t>
            </a:r>
          </a:p>
          <a:p>
            <a:endParaRPr lang="ru-RU" sz="1600" b="1" kern="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993775" lvl="1" indent="-23813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6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2015 год</a:t>
            </a:r>
            <a:r>
              <a:rPr lang="kk-KZ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  –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1 702,0  млрд. тенге;</a:t>
            </a:r>
          </a:p>
          <a:p>
            <a:pPr marL="993775" lvl="1" indent="-23813">
              <a:spcBef>
                <a:spcPts val="0"/>
              </a:spcBef>
              <a:spcAft>
                <a:spcPts val="1200"/>
              </a:spcAft>
            </a:pPr>
            <a:r>
              <a:rPr lang="ru-RU" sz="16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2016 год</a:t>
            </a:r>
            <a:r>
              <a:rPr lang="kk-KZ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  –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1 </a:t>
            </a:r>
            <a:r>
              <a:rPr lang="ru-RU" sz="1600" kern="0" dirty="0" smtClean="0">
                <a:solidFill>
                  <a:srgbClr val="000000"/>
                </a:solidFill>
                <a:cs typeface="Arial" pitchFamily="34" charset="0"/>
              </a:rPr>
              <a:t>702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,0  млрд. тенге;</a:t>
            </a:r>
          </a:p>
          <a:p>
            <a:pPr marL="993775" lvl="1" indent="-23813">
              <a:spcBef>
                <a:spcPts val="0"/>
              </a:spcBef>
              <a:spcAft>
                <a:spcPts val="1200"/>
              </a:spcAft>
            </a:pPr>
            <a:r>
              <a:rPr lang="ru-RU" sz="1600" b="1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2017 год</a:t>
            </a:r>
            <a:r>
              <a:rPr lang="kk-KZ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  – 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1 </a:t>
            </a:r>
            <a:r>
              <a:rPr lang="ru-RU" sz="1600" kern="0" dirty="0" smtClean="0">
                <a:solidFill>
                  <a:srgbClr val="000000"/>
                </a:solidFill>
                <a:cs typeface="Arial" pitchFamily="34" charset="0"/>
              </a:rPr>
              <a:t>702</a:t>
            </a:r>
            <a:r>
              <a:rPr lang="ru-RU" sz="1600" kern="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,0  млрд. тенге.</a:t>
            </a:r>
          </a:p>
        </p:txBody>
      </p:sp>
    </p:spTree>
    <p:extLst>
      <p:ext uri="{BB962C8B-B14F-4D97-AF65-F5344CB8AC3E}">
        <p14:creationId xmlns:p14="http://schemas.microsoft.com/office/powerpoint/2010/main" val="4614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15924" y="274638"/>
            <a:ext cx="9001571" cy="561975"/>
          </a:xfrm>
        </p:spPr>
        <p:txBody>
          <a:bodyPr/>
          <a:lstStyle/>
          <a:p>
            <a:r>
              <a:rPr sz="1600" dirty="0" err="1" smtClean="0"/>
              <a:t>Прогноз</a:t>
            </a:r>
            <a:r>
              <a:rPr sz="1600" dirty="0" smtClean="0"/>
              <a:t> </a:t>
            </a:r>
            <a:r>
              <a:rPr sz="1600" dirty="0" err="1" smtClean="0"/>
              <a:t>показателей</a:t>
            </a:r>
            <a:r>
              <a:rPr sz="1600" dirty="0" smtClean="0"/>
              <a:t> </a:t>
            </a:r>
            <a:r>
              <a:rPr sz="1600" dirty="0" err="1" smtClean="0"/>
              <a:t>Национального</a:t>
            </a:r>
            <a:r>
              <a:rPr sz="1600" dirty="0" smtClean="0"/>
              <a:t> </a:t>
            </a:r>
            <a:r>
              <a:rPr sz="1600" dirty="0" err="1" smtClean="0"/>
              <a:t>фонда</a:t>
            </a:r>
            <a:endParaRPr lang="en-US" sz="16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373327"/>
              </p:ext>
            </p:extLst>
          </p:nvPr>
        </p:nvGraphicFramePr>
        <p:xfrm>
          <a:off x="728529" y="4384368"/>
          <a:ext cx="8688965" cy="1996956"/>
        </p:xfrm>
        <a:graphic>
          <a:graphicData uri="http://schemas.openxmlformats.org/drawingml/2006/table">
            <a:tbl>
              <a:tblPr/>
              <a:tblGrid>
                <a:gridCol w="5217068"/>
                <a:gridCol w="1157299"/>
                <a:gridCol w="1157299"/>
                <a:gridCol w="1157299"/>
              </a:tblGrid>
              <a:tr h="221884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Поступления в Национальный фонд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- Всего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635,8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662,8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marL="358775" indent="0" algn="l" fontAlgn="b"/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прямые налоги от нефтяного сектора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Использование средств Национального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гарантированный трансферт</a:t>
                      </a:r>
                    </a:p>
                  </a:txBody>
                  <a:tcPr marL="3429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1 702,0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1 702,0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Чистые поступления в Фонд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847,9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1 923,7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1 949,6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Средства Национального </a:t>
                      </a:r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фонда на конец </a:t>
                      </a:r>
                      <a:r>
                        <a:rPr lang="ru-RU" sz="1200" b="0" i="0" u="none" strike="noStrike" dirty="0" smtClean="0">
                          <a:effectLst/>
                          <a:latin typeface="+mn-lt"/>
                        </a:rPr>
                        <a:t>года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+mn-lt"/>
                        </a:rPr>
                        <a:t> - Всего</a:t>
                      </a:r>
                      <a:endParaRPr lang="ru-RU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16 740,2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18 663,9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kk-KZ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20 613,6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/>
                    </a:solidFill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млрд. долларов США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18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 к ВВП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0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37,2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0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37,0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200" b="0" i="1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36,0</a:t>
                      </a:r>
                      <a:endParaRPr lang="ru-RU" sz="1200" b="0" i="1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8350604" y="4077072"/>
            <a:ext cx="1095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 dirty="0">
                <a:solidFill>
                  <a:srgbClr val="000000"/>
                </a:solidFill>
                <a:cs typeface="Arial" pitchFamily="34" charset="0"/>
              </a:rPr>
              <a:t>млрд. тенге</a:t>
            </a: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632520" y="1359932"/>
          <a:ext cx="8869560" cy="2717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488504" y="836712"/>
            <a:ext cx="8784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Обеспечивается соблюдение правила неснижаемого остатка средств в Фонде в размере 30 % от прогнозного значения ВВП и чистое накопление средств в Национальном фонде</a:t>
            </a:r>
            <a:endParaRPr lang="ru-RU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14013</TotalTime>
  <Words>266</Words>
  <Application>Microsoft Office PowerPoint</Application>
  <PresentationFormat>Лист A4 (210x297 мм)</PresentationFormat>
  <Paragraphs>62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Tahoma</vt:lpstr>
      <vt:lpstr>Times New Roman</vt:lpstr>
      <vt:lpstr>Wingdings</vt:lpstr>
      <vt:lpstr>4_Оформление по умолчанию</vt:lpstr>
      <vt:lpstr>5_Оформление по умолчанию</vt:lpstr>
      <vt:lpstr>О Проекте Закона «О гарантированном трансферте  из Национального фонда Республики Казахстан  на 2015 – 2017 годы»</vt:lpstr>
      <vt:lpstr>Основание разработки законопроекта и определение размера гарантированного трансферта из Национального фонда</vt:lpstr>
      <vt:lpstr>Прогноз показателей Национального фонда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Айжан Токаева</cp:lastModifiedBy>
  <cp:revision>2374</cp:revision>
  <cp:lastPrinted>2014-09-02T10:26:07Z</cp:lastPrinted>
  <dcterms:created xsi:type="dcterms:W3CDTF">2008-11-13T12:29:55Z</dcterms:created>
  <dcterms:modified xsi:type="dcterms:W3CDTF">2014-09-11T05:34:43Z</dcterms:modified>
</cp:coreProperties>
</file>