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73" r:id="rId1"/>
    <p:sldMasterId id="2147486516" r:id="rId2"/>
  </p:sldMasterIdLst>
  <p:notesMasterIdLst>
    <p:notesMasterId r:id="rId39"/>
  </p:notesMasterIdLst>
  <p:handoutMasterIdLst>
    <p:handoutMasterId r:id="rId40"/>
  </p:handoutMasterIdLst>
  <p:sldIdLst>
    <p:sldId id="1134" r:id="rId3"/>
    <p:sldId id="1139" r:id="rId4"/>
    <p:sldId id="1136" r:id="rId5"/>
    <p:sldId id="1137" r:id="rId6"/>
    <p:sldId id="1138" r:id="rId7"/>
    <p:sldId id="1150" r:id="rId8"/>
    <p:sldId id="1140" r:id="rId9"/>
    <p:sldId id="1148" r:id="rId10"/>
    <p:sldId id="1147" r:id="rId11"/>
    <p:sldId id="1039" r:id="rId12"/>
    <p:sldId id="1092" r:id="rId13"/>
    <p:sldId id="1078" r:id="rId14"/>
    <p:sldId id="1151" r:id="rId15"/>
    <p:sldId id="1079" r:id="rId16"/>
    <p:sldId id="1145" r:id="rId17"/>
    <p:sldId id="1080" r:id="rId18"/>
    <p:sldId id="1152" r:id="rId19"/>
    <p:sldId id="1081" r:id="rId20"/>
    <p:sldId id="1094" r:id="rId21"/>
    <p:sldId id="1082" r:id="rId22"/>
    <p:sldId id="1146" r:id="rId23"/>
    <p:sldId id="1154" r:id="rId24"/>
    <p:sldId id="1124" r:id="rId25"/>
    <p:sldId id="1117" r:id="rId26"/>
    <p:sldId id="1100" r:id="rId27"/>
    <p:sldId id="1103" r:id="rId28"/>
    <p:sldId id="1125" r:id="rId29"/>
    <p:sldId id="1104" r:id="rId30"/>
    <p:sldId id="1155" r:id="rId31"/>
    <p:sldId id="1106" r:id="rId32"/>
    <p:sldId id="1156" r:id="rId33"/>
    <p:sldId id="1157" r:id="rId34"/>
    <p:sldId id="1158" r:id="rId35"/>
    <p:sldId id="1075" r:id="rId36"/>
    <p:sldId id="1159" r:id="rId37"/>
    <p:sldId id="1160" r:id="rId38"/>
  </p:sldIdLst>
  <p:sldSz cx="9144000" cy="6858000" type="overhead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09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186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277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37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463" algn="l" defTabSz="91418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556" algn="l" defTabSz="91418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649" algn="l" defTabSz="91418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743" algn="l" defTabSz="91418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99FF"/>
    <a:srgbClr val="193B65"/>
    <a:srgbClr val="0033CC"/>
    <a:srgbClr val="EAB4DB"/>
    <a:srgbClr val="ED0909"/>
    <a:srgbClr val="4D4D4D"/>
    <a:srgbClr val="336699"/>
    <a:srgbClr val="0099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5303" autoAdjust="0"/>
  </p:normalViewPr>
  <p:slideViewPr>
    <p:cSldViewPr>
      <p:cViewPr varScale="1">
        <p:scale>
          <a:sx n="80" d="100"/>
          <a:sy n="80" d="100"/>
        </p:scale>
        <p:origin x="16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258" cy="3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91" tIns="44693" rIns="89391" bIns="44693" numCol="1" anchor="t" anchorCtr="0" compatLnSpc="1">
            <a:prstTxWarp prst="textNoShape">
              <a:avLst/>
            </a:prstTxWarp>
          </a:bodyPr>
          <a:lstStyle>
            <a:lvl1pPr defTabSz="894571"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7755" y="1"/>
            <a:ext cx="4276255" cy="3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91" tIns="44693" rIns="89391" bIns="44693" numCol="1" anchor="t" anchorCtr="0" compatLnSpc="1">
            <a:prstTxWarp prst="textNoShape">
              <a:avLst/>
            </a:prstTxWarp>
          </a:bodyPr>
          <a:lstStyle>
            <a:lvl1pPr algn="r" defTabSz="894571" eaLnBrk="0" hangingPunct="0">
              <a:defRPr/>
            </a:lvl1pPr>
          </a:lstStyle>
          <a:p>
            <a:pPr>
              <a:defRPr/>
            </a:pPr>
            <a:fld id="{2AC7846C-F36C-40A9-AB51-1C890AD17E70}" type="datetimeFigureOut">
              <a:rPr lang="ru-RU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40"/>
            <a:ext cx="4276258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91" tIns="44693" rIns="89391" bIns="44693" numCol="1" anchor="b" anchorCtr="0" compatLnSpc="1">
            <a:prstTxWarp prst="textNoShape">
              <a:avLst/>
            </a:prstTxWarp>
          </a:bodyPr>
          <a:lstStyle>
            <a:lvl1pPr defTabSz="894571"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7755" y="6397640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91" tIns="44693" rIns="89391" bIns="44693" numCol="1" anchor="b" anchorCtr="0" compatLnSpc="1">
            <a:prstTxWarp prst="textNoShape">
              <a:avLst/>
            </a:prstTxWarp>
          </a:bodyPr>
          <a:lstStyle>
            <a:lvl1pPr algn="r" defTabSz="894571" eaLnBrk="0" hangingPunct="0">
              <a:defRPr/>
            </a:lvl1pPr>
          </a:lstStyle>
          <a:p>
            <a:pPr>
              <a:defRPr/>
            </a:pPr>
            <a:fld id="{D2C6C603-12D0-418A-AB9E-1266C646F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83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7" y="1"/>
            <a:ext cx="4276258" cy="3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91" tIns="44693" rIns="89391" bIns="44693" numCol="1" anchor="t" anchorCtr="0" compatLnSpc="1">
            <a:prstTxWarp prst="textNoShape">
              <a:avLst/>
            </a:prstTxWarp>
          </a:bodyPr>
          <a:lstStyle>
            <a:lvl1pPr defTabSz="89457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5587755" y="1"/>
            <a:ext cx="4276255" cy="3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91" tIns="44693" rIns="89391" bIns="44693" numCol="1" anchor="t" anchorCtr="0" compatLnSpc="1">
            <a:prstTxWarp prst="textNoShape">
              <a:avLst/>
            </a:prstTxWarp>
          </a:bodyPr>
          <a:lstStyle>
            <a:lvl1pPr algn="r" defTabSz="89457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2C79BD6-E158-4A7D-B5A9-6E3D6A3B1E28}" type="datetimeFigureOut">
              <a:rPr lang="ru-RU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06413"/>
            <a:ext cx="3368675" cy="2525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21" tIns="44961" rIns="89921" bIns="4496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985952" y="3200452"/>
            <a:ext cx="7894444" cy="302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91" tIns="44693" rIns="89391" bIns="44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7" y="6397640"/>
            <a:ext cx="4276258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91" tIns="44693" rIns="89391" bIns="44693" numCol="1" anchor="b" anchorCtr="0" compatLnSpc="1">
            <a:prstTxWarp prst="textNoShape">
              <a:avLst/>
            </a:prstTxWarp>
          </a:bodyPr>
          <a:lstStyle>
            <a:lvl1pPr defTabSz="89457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5587755" y="6397640"/>
            <a:ext cx="4276255" cy="33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91" tIns="44693" rIns="89391" bIns="44693" numCol="1" anchor="b" anchorCtr="0" compatLnSpc="1">
            <a:prstTxWarp prst="textNoShape">
              <a:avLst/>
            </a:prstTxWarp>
          </a:bodyPr>
          <a:lstStyle>
            <a:lvl1pPr algn="r" defTabSz="89457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771342B-11E1-403E-A3F3-89011FD9A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39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63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56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49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3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9138" y="506413"/>
            <a:ext cx="3368675" cy="2525712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617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688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51024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83401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4557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30769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9058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40243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4727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93192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54147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060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48374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754315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4708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182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627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40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7607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1744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520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12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91115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6500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4022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685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1435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31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099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7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41973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54572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35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13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9138" y="506413"/>
            <a:ext cx="3368675" cy="2525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17005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06413"/>
            <a:ext cx="3368675" cy="25257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06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F22B-8B41-4A9B-B788-BE1651E68E1D}" type="datetime1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6245227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4E556-10CA-4B5A-9CDC-42D38048B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1" y="1600207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E2B7B-51DD-40CC-89C6-9C096E18E123}" type="datetime1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635636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F0D3-A1C9-4495-851A-E9C9A9245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684337" y="3573463"/>
            <a:ext cx="7776796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71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682876" y="2133600"/>
            <a:ext cx="7776797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71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>
            <a:lvl1pPr algn="r">
              <a:defRPr sz="2492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6147" y="3886216"/>
            <a:ext cx="7703527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6274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684215" y="3573463"/>
            <a:ext cx="77771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682630" y="2133600"/>
            <a:ext cx="77771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58"/>
            <a:ext cx="7772400" cy="1470025"/>
          </a:xfrm>
        </p:spPr>
        <p:txBody>
          <a:bodyPr/>
          <a:lstStyle>
            <a:lvl1pPr algn="r">
              <a:defRPr sz="27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6147" y="3886216"/>
            <a:ext cx="7703527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7" y="274649"/>
            <a:ext cx="8093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279530"/>
            <a:ext cx="655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2" r:id="rId1"/>
    <p:sldLayoutId id="2147486523" r:id="rId2"/>
    <p:sldLayoutId id="214748652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25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  <a:cs typeface="Arial" charset="0"/>
        </a:defRPr>
      </a:lvl5pPr>
      <a:lvl6pPr marL="514328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1028653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542981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2057308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85744" indent="-385744" algn="l" rtl="0" eaLnBrk="0" fontAlgn="base" hangingPunct="0">
        <a:spcBef>
          <a:spcPct val="20000"/>
        </a:spcBef>
        <a:spcAft>
          <a:spcPct val="0"/>
        </a:spcAft>
        <a:buChar char="•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1pPr>
      <a:lvl2pPr marL="835782" indent="-321456" algn="l" rtl="0" eaLnBrk="0" fontAlgn="base" hangingPunct="0">
        <a:spcBef>
          <a:spcPct val="20000"/>
        </a:spcBef>
        <a:spcAft>
          <a:spcPct val="0"/>
        </a:spcAft>
        <a:buChar char="–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2pPr>
      <a:lvl3pPr marL="1285817" indent="-257163" algn="l" rtl="0" eaLnBrk="0" fontAlgn="base" hangingPunct="0">
        <a:spcBef>
          <a:spcPct val="20000"/>
        </a:spcBef>
        <a:spcAft>
          <a:spcPct val="0"/>
        </a:spcAft>
        <a:buChar char="•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3pPr>
      <a:lvl4pPr marL="1800144" indent="-257163" algn="l" rtl="0" eaLnBrk="0" fontAlgn="base" hangingPunct="0">
        <a:spcBef>
          <a:spcPct val="20000"/>
        </a:spcBef>
        <a:spcAft>
          <a:spcPct val="0"/>
        </a:spcAft>
        <a:buChar char="–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4pPr>
      <a:lvl5pPr marL="2314472" indent="-257163" algn="l" rtl="0" eaLnBrk="0" fontAlgn="base" hangingPunct="0">
        <a:spcBef>
          <a:spcPct val="20000"/>
        </a:spcBef>
        <a:spcAft>
          <a:spcPct val="0"/>
        </a:spcAft>
        <a:buChar char="»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5pPr>
      <a:lvl6pPr marL="2828798" indent="-257163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6pPr>
      <a:lvl7pPr marL="3343126" indent="-257163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7pPr>
      <a:lvl8pPr marL="3857452" indent="-257163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8pPr>
      <a:lvl9pPr marL="4371780" indent="-257163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653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2981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8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636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5961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289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617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7" y="274649"/>
            <a:ext cx="8093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279530"/>
            <a:ext cx="655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25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  <a:cs typeface="Arial" charset="0"/>
        </a:defRPr>
      </a:lvl5pPr>
      <a:lvl6pPr marL="514328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1028653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542981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2057308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85744" indent="-385744" algn="l" rtl="0" eaLnBrk="0" fontAlgn="base" hangingPunct="0">
        <a:spcBef>
          <a:spcPct val="20000"/>
        </a:spcBef>
        <a:spcAft>
          <a:spcPct val="0"/>
        </a:spcAft>
        <a:buChar char="•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1pPr>
      <a:lvl2pPr marL="835782" indent="-321456" algn="l" rtl="0" eaLnBrk="0" fontAlgn="base" hangingPunct="0">
        <a:spcBef>
          <a:spcPct val="20000"/>
        </a:spcBef>
        <a:spcAft>
          <a:spcPct val="0"/>
        </a:spcAft>
        <a:buChar char="–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2pPr>
      <a:lvl3pPr marL="1285817" indent="-257163" algn="l" rtl="0" eaLnBrk="0" fontAlgn="base" hangingPunct="0">
        <a:spcBef>
          <a:spcPct val="20000"/>
        </a:spcBef>
        <a:spcAft>
          <a:spcPct val="0"/>
        </a:spcAft>
        <a:buChar char="•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3pPr>
      <a:lvl4pPr marL="1800144" indent="-257163" algn="l" rtl="0" eaLnBrk="0" fontAlgn="base" hangingPunct="0">
        <a:spcBef>
          <a:spcPct val="20000"/>
        </a:spcBef>
        <a:spcAft>
          <a:spcPct val="0"/>
        </a:spcAft>
        <a:buChar char="–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4pPr>
      <a:lvl5pPr marL="2314472" indent="-257163" algn="l" rtl="0" eaLnBrk="0" fontAlgn="base" hangingPunct="0">
        <a:spcBef>
          <a:spcPct val="20000"/>
        </a:spcBef>
        <a:spcAft>
          <a:spcPct val="0"/>
        </a:spcAft>
        <a:buChar char="»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5pPr>
      <a:lvl6pPr marL="2828798" indent="-257163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6pPr>
      <a:lvl7pPr marL="3343126" indent="-257163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7pPr>
      <a:lvl8pPr marL="3857452" indent="-257163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8pPr>
      <a:lvl9pPr marL="4371780" indent="-257163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653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2981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8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636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5961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289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617" algn="l" defTabSz="10286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4;&#1050;&#1047;%202020%20&#1089;&#1074;&#1086;&#1076;!R3C1:R12C1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52;&#1086;&#1076;&#1077;&#1088;&#1085;.&#1087;&#1077;&#1085;&#1089;.&#1086;&#1073;&#1077;&#1089;.!R2C1:R7C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86;&#1073;&#1088;&#1072;&#1079;&#1086;&#1074;&#1072;&#1085;&#1080;&#1077;!R2C1:R14C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89;&#1090;&#1088;&#1086;&#1081;&#1082;&#1072;%20&#1085;&#1086;&#1074;&#1072;&#1103;!R3C1:R27C3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3;&#1055;&#1056;&#1054;%20!R2C1:R14C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1;&#1072;&#1083;&#1072;&#1087;&#1072;&#1085;!R2C1:R11C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79;&#1076;&#1088;&#1072;&#1074;%20!R2C1:R17C5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89;&#1090;&#1088;&#1086;&#1081;&#1082;&#1072;%20&#1052;&#1047;!R2C1:R24C9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3;&#1055;&#1056;&#1047;%20!R2C1:R15C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50;&#1091;&#1083;&#1100;&#1090;&#1091;&#1088;&#1072;%20&#1087;&#1086;&#1089;&#1083;.!R3C1:R19C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3;&#1055;&#1056;&#1071;!R2C1:R23C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50;&#1040;&#1047;&#1058;&#1045;&#1051;&#1045;&#1056;&#1040;&#1044;&#1048;&#1054;!R2C1:R11C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56;&#1072;&#1089;&#1093;&#1086;&#1076;&#1099;%20&#1052;&#1057;&#1061;!R2C1:R23C5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0;&#1075;&#1088;&#1086;&#1073;&#1080;&#1079;&#1085;&#1077;&#1089;!R2C1:R19C5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88;&#1077;&#1075;&#1080;&#1086;&#1085;&#1099;!R2C1:R12C5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9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0;&#1082;%20&#1073;&#1091;&#1083;&#1072;&#1082;!R4C1:R18C5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0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4;&#1086;&#1089;&#1090;&#1091;&#1087;&#1085;&#1086;&#1077;%20&#1078;&#1080;&#1083;&#1100;&#1077;!R2C1:R17C5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6;&#1050;&#1061;!R2C1:R17C5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2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52;&#1086;&#1085;&#1086;!R2C1:R12C6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3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3;&#1055;&#1048;&#1048;&#1056;!R3C1:R15C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4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4;&#1050;&#1041;%20(2)!R2C1:R16C7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5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101;&#1082;&#1089;&#1087;&#1086;!R3C1:R13C5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6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85;&#1082;&#1072;!R3C1:R13C5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7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52;&#1058;&#1050;!R2C1:R25C5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8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60;&#1053;&#1041;%202013-2015%20&#1087;&#1086;&#1089;&#1083;&#1077;%20&#1076;&#1086;&#1087;!R2C1:R13C6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9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0;&#1089;&#1090;&#1072;&#1085;&#1072;!R2C1:R15C5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0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40;&#1083;&#1084;&#1072;&#1090;&#1099;!R3C1:R16C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&#1089;&#1086;&#1094;!R2C1:R18C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,%20&#1082;&#1072;&#1079;.%20&#1103;&#1079;.xlsx!70-&#1083;&#1077;&#1090;!R3C1:R10C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2132856"/>
            <a:ext cx="7848872" cy="1498539"/>
          </a:xfrm>
        </p:spPr>
        <p:txBody>
          <a:bodyPr/>
          <a:lstStyle/>
          <a:p>
            <a:pPr algn="ctr" eaLnBrk="1" hangingPunct="1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«2015-2017 </a:t>
            </a:r>
            <a:r>
              <a:rPr lang="ru-RU" sz="2700" dirty="0" err="1" smtClean="0"/>
              <a:t>жылдарға</a:t>
            </a:r>
            <a:r>
              <a:rPr lang="ru-RU" sz="2700" dirty="0" smtClean="0"/>
              <a:t> </a:t>
            </a:r>
            <a:r>
              <a:rPr lang="ru-RU" sz="2700" dirty="0" err="1" smtClean="0"/>
              <a:t>арналған</a:t>
            </a:r>
            <a:r>
              <a:rPr lang="ru-RU" sz="2700" dirty="0" smtClean="0"/>
              <a:t> </a:t>
            </a:r>
            <a:r>
              <a:rPr lang="ru-RU" sz="2700" dirty="0" err="1" smtClean="0"/>
              <a:t>республикалық</a:t>
            </a:r>
            <a:r>
              <a:rPr lang="ru-RU" sz="2700" dirty="0" smtClean="0"/>
              <a:t> бюджет </a:t>
            </a:r>
            <a:r>
              <a:rPr lang="ru-RU" sz="2700" dirty="0" err="1" smtClean="0"/>
              <a:t>туралы</a:t>
            </a:r>
            <a:r>
              <a:rPr lang="ru-RU" sz="2700" dirty="0" smtClean="0"/>
              <a:t>» </a:t>
            </a:r>
            <a:r>
              <a:rPr lang="ru-RU" sz="2700" dirty="0" err="1" smtClean="0"/>
              <a:t>Қазақстан</a:t>
            </a:r>
            <a:r>
              <a:rPr lang="ru-RU" sz="2700" dirty="0" smtClean="0"/>
              <a:t> </a:t>
            </a:r>
            <a:r>
              <a:rPr lang="ru-RU" sz="2700" dirty="0" err="1" smtClean="0"/>
              <a:t>Республикасы</a:t>
            </a:r>
            <a:r>
              <a:rPr lang="ru-RU" sz="2700" dirty="0" smtClean="0"/>
              <a:t> </a:t>
            </a:r>
            <a:r>
              <a:rPr lang="ru-RU" sz="2700" dirty="0" err="1" smtClean="0"/>
              <a:t>Заң</a:t>
            </a:r>
            <a:r>
              <a:rPr lang="kk-KZ" sz="2700" smtClean="0"/>
              <a:t>ының</a:t>
            </a:r>
            <a:r>
              <a:rPr lang="ru-RU" sz="2700" smtClean="0"/>
              <a:t> </a:t>
            </a:r>
            <a:r>
              <a:rPr lang="ru-RU" sz="2700" dirty="0" err="1" smtClean="0"/>
              <a:t>жобасы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94595" y="6309320"/>
            <a:ext cx="9883098" cy="352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88" b="1" dirty="0">
                <a:solidFill>
                  <a:srgbClr val="0033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Астана, 2014 </a:t>
            </a:r>
            <a:r>
              <a:rPr lang="ru-RU" sz="1688" b="1" dirty="0" err="1" smtClean="0">
                <a:solidFill>
                  <a:srgbClr val="0033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жыл</a:t>
            </a:r>
            <a:endParaRPr lang="ru-RU" sz="1688" b="1" dirty="0">
              <a:solidFill>
                <a:srgbClr val="003366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9" descr="12977676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225" y="4443413"/>
            <a:ext cx="2644775" cy="24145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29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0"/>
          <p:cNvSpPr>
            <a:spLocks noGrp="1"/>
          </p:cNvSpPr>
          <p:nvPr>
            <p:ph type="title"/>
          </p:nvPr>
        </p:nvSpPr>
        <p:spPr>
          <a:xfrm>
            <a:off x="512856" y="6648"/>
            <a:ext cx="8601800" cy="784738"/>
          </a:xfrm>
        </p:spPr>
        <p:txBody>
          <a:bodyPr/>
          <a:lstStyle/>
          <a:p>
            <a:pPr algn="ctr"/>
            <a:r>
              <a:rPr lang="ru-RU" sz="2400" dirty="0">
                <a:latin typeface="Arial" charset="0"/>
                <a:cs typeface="Arial" charset="0"/>
              </a:rPr>
              <a:t>"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Жұмыспен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қамтудың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картасы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ru-RU" sz="2400" dirty="0">
                <a:latin typeface="Arial" charset="0"/>
                <a:cs typeface="Arial" charset="0"/>
              </a:rPr>
              <a:t>"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400" dirty="0">
              <a:solidFill>
                <a:srgbClr val="0070C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27318" y="6447234"/>
            <a:ext cx="416682" cy="410766"/>
          </a:xfrm>
        </p:spPr>
        <p:txBody>
          <a:bodyPr/>
          <a:lstStyle/>
          <a:p>
            <a:pPr>
              <a:defRPr/>
            </a:pPr>
            <a:fld id="{4ECDB1AD-133C-47C9-8DBC-0591D3694FFF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1520" y="804913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303162"/>
              </p:ext>
            </p:extLst>
          </p:nvPr>
        </p:nvGraphicFramePr>
        <p:xfrm>
          <a:off x="250825" y="1144588"/>
          <a:ext cx="8601075" cy="493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94" name="Worksheet" r:id="rId4" imgW="19059457" imgH="11630025" progId="Excel.Sheet.12">
                  <p:link updateAutomatic="1"/>
                </p:oleObj>
              </mc:Choice>
              <mc:Fallback>
                <p:oleObj name="Worksheet" r:id="rId4" imgW="19059457" imgH="116300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825" y="1144588"/>
                        <a:ext cx="8601075" cy="493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9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2" y="148389"/>
            <a:ext cx="9104709" cy="632222"/>
          </a:xfrm>
        </p:spPr>
        <p:txBody>
          <a:bodyPr/>
          <a:lstStyle/>
          <a:p>
            <a:pPr algn="ctr"/>
            <a:r>
              <a:rPr lang="ru-RU" sz="213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зейнетақы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жаңғыртудың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2030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тұжырымдамасы</a:t>
            </a:r>
            <a:endParaRPr lang="ru-RU" sz="21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243727"/>
              </p:ext>
            </p:extLst>
          </p:nvPr>
        </p:nvGraphicFramePr>
        <p:xfrm>
          <a:off x="212725" y="836613"/>
          <a:ext cx="8626475" cy="405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8" name="Worksheet" r:id="rId4" imgW="10306185" imgH="4495710" progId="Excel.Sheet.12">
                  <p:link updateAutomatic="1"/>
                </p:oleObj>
              </mc:Choice>
              <mc:Fallback>
                <p:oleObj name="Worksheet" r:id="rId4" imgW="10306185" imgH="44957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725" y="836613"/>
                        <a:ext cx="8626475" cy="405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2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2" y="148389"/>
            <a:ext cx="9104709" cy="632222"/>
          </a:xfrm>
        </p:spPr>
        <p:txBody>
          <a:bodyPr/>
          <a:lstStyle/>
          <a:p>
            <a:pPr algn="ctr"/>
            <a:r>
              <a:rPr lang="ru-RU" sz="213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ғылым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министрлігінің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>2015-2017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шығыстары</a:t>
            </a:r>
            <a:endParaRPr lang="ru-RU" sz="21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12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93798"/>
              </p:ext>
            </p:extLst>
          </p:nvPr>
        </p:nvGraphicFramePr>
        <p:xfrm>
          <a:off x="220663" y="952500"/>
          <a:ext cx="8555037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2" name="Worksheet" r:id="rId4" imgW="9439343" imgH="5886450" progId="Excel.Sheet.12">
                  <p:link updateAutomatic="1"/>
                </p:oleObj>
              </mc:Choice>
              <mc:Fallback>
                <p:oleObj name="Worksheet" r:id="rId4" imgW="9439343" imgH="5886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663" y="952500"/>
                        <a:ext cx="8555037" cy="476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2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2" y="148389"/>
            <a:ext cx="9104709" cy="632222"/>
          </a:xfrm>
        </p:spPr>
        <p:txBody>
          <a:bodyPr/>
          <a:lstStyle/>
          <a:p>
            <a:pPr algn="ctr"/>
            <a:r>
              <a:rPr lang="ru-RU" sz="213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ғылым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</a:t>
            </a:r>
            <a:r>
              <a:rPr lang="kk-KZ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>ілерін салу және реконструкциялау</a:t>
            </a:r>
            <a:endParaRPr lang="ru-RU" sz="21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13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330656"/>
              </p:ext>
            </p:extLst>
          </p:nvPr>
        </p:nvGraphicFramePr>
        <p:xfrm>
          <a:off x="239713" y="906463"/>
          <a:ext cx="8545512" cy="584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4" name="Worksheet" r:id="rId4" imgW="13001557" imgH="11296560" progId="Excel.Sheet.12">
                  <p:link updateAutomatic="1"/>
                </p:oleObj>
              </mc:Choice>
              <mc:Fallback>
                <p:oleObj name="Worksheet" r:id="rId4" imgW="13001557" imgH="112965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9713" y="906463"/>
                        <a:ext cx="8545512" cy="584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691680" y="4365104"/>
            <a:ext cx="4254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9pPr>
          </a:lstStyle>
          <a:p>
            <a:pPr algn="ctr"/>
            <a:r>
              <a:rPr lang="kk-KZ" sz="1200" i="1" dirty="0" smtClean="0">
                <a:cs typeface="Arial" charset="0"/>
              </a:rPr>
              <a:t>*</a:t>
            </a:r>
            <a:endParaRPr lang="ru-RU" sz="12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1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14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618767"/>
              </p:ext>
            </p:extLst>
          </p:nvPr>
        </p:nvGraphicFramePr>
        <p:xfrm>
          <a:off x="317722" y="894827"/>
          <a:ext cx="8496300" cy="509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6" name="Worksheet" r:id="rId4" imgW="8496300" imgH="5438685" progId="Excel.Sheet.12">
                  <p:link updateAutomatic="1"/>
                </p:oleObj>
              </mc:Choice>
              <mc:Fallback>
                <p:oleObj name="Worksheet" r:id="rId4" imgW="8496300" imgH="543868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722" y="894827"/>
                        <a:ext cx="8496300" cy="5094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2947" y="116632"/>
            <a:ext cx="9104709" cy="63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250" b="1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5pPr>
            <a:lvl6pPr marL="51432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6pPr>
            <a:lvl7pPr marL="1028653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7pPr>
            <a:lvl8pPr marL="1542981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8pPr>
            <a:lvl9pPr marL="205730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2000" kern="0" smtClean="0"/>
              <a:t>Білім беруді дамыту мемлекеттік бағдарламасының іс-шараларын іске асыруға арналған шығыстар</a:t>
            </a:r>
            <a:r>
              <a:rPr lang="ru-RU" sz="2138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138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2947" y="116632"/>
            <a:ext cx="9104709" cy="63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250" b="1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5pPr>
            <a:lvl6pPr marL="51432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6pPr>
            <a:lvl7pPr marL="1028653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7pPr>
            <a:lvl8pPr marL="1542981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8pPr>
            <a:lvl9pPr marL="205730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Балапан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бағдарламасы</a:t>
            </a:r>
            <a:endParaRPr lang="ru-RU" sz="2138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318022"/>
              </p:ext>
            </p:extLst>
          </p:nvPr>
        </p:nvGraphicFramePr>
        <p:xfrm>
          <a:off x="212946" y="894826"/>
          <a:ext cx="8601075" cy="4262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7" name="Worksheet" r:id="rId4" imgW="7982085" imgH="3867060" progId="Excel.Sheet.12">
                  <p:link updateAutomatic="1"/>
                </p:oleObj>
              </mc:Choice>
              <mc:Fallback>
                <p:oleObj name="Worksheet" r:id="rId4" imgW="7982085" imgH="38670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946" y="894826"/>
                        <a:ext cx="8601075" cy="4262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4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187556"/>
              </p:ext>
            </p:extLst>
          </p:nvPr>
        </p:nvGraphicFramePr>
        <p:xfrm>
          <a:off x="238346" y="1005124"/>
          <a:ext cx="8550275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0" name="Worksheet" r:id="rId4" imgW="8105843" imgH="5457825" progId="Excel.Sheet.12">
                  <p:link updateAutomatic="1"/>
                </p:oleObj>
              </mc:Choice>
              <mc:Fallback>
                <p:oleObj name="Worksheet" r:id="rId4" imgW="8105843" imgH="54578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346" y="1005124"/>
                        <a:ext cx="8550275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187546" y="1005124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77043" y="188640"/>
            <a:ext cx="9390381" cy="63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250" b="1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5pPr>
            <a:lvl6pPr marL="51432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6pPr>
            <a:lvl7pPr marL="1028653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7pPr>
            <a:lvl8pPr marL="1542981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8pPr>
            <a:lvl9pPr marL="205730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даму </a:t>
            </a:r>
            <a:r>
              <a:rPr lang="ru-R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министрлігінің</a:t>
            </a:r>
            <a:r>
              <a:rPr lang="ru-R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2015-2017 </a:t>
            </a:r>
            <a:r>
              <a:rPr lang="ru-RU" sz="1800" kern="0" dirty="0" err="1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1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kern="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kern="0" dirty="0" err="1"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шығыстары</a:t>
            </a:r>
            <a:endParaRPr lang="ru-RU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45797" y="731146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78134" y="60115"/>
            <a:ext cx="9390381" cy="63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250" b="1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5pPr>
            <a:lvl6pPr marL="51432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6pPr>
            <a:lvl7pPr marL="1028653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7pPr>
            <a:lvl8pPr marL="1542981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8pPr>
            <a:lvl9pPr marL="205730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2015-2017 </a:t>
            </a:r>
            <a:r>
              <a:rPr lang="ru-RU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ө</a:t>
            </a:r>
            <a:r>
              <a:rPr lang="ru-RU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ңірлерде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енсаулық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713279"/>
              </p:ext>
            </p:extLst>
          </p:nvPr>
        </p:nvGraphicFramePr>
        <p:xfrm>
          <a:off x="215900" y="895350"/>
          <a:ext cx="8601075" cy="511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4" name="Worksheet" r:id="rId4" imgW="15173257" imgH="9448890" progId="Excel.Sheet.12">
                  <p:link updateAutomatic="1"/>
                </p:oleObj>
              </mc:Choice>
              <mc:Fallback>
                <p:oleObj name="Worksheet" r:id="rId4" imgW="15173257" imgH="944889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5900" y="895350"/>
                        <a:ext cx="8601075" cy="5119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3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18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029730"/>
              </p:ext>
            </p:extLst>
          </p:nvPr>
        </p:nvGraphicFramePr>
        <p:xfrm>
          <a:off x="220663" y="917575"/>
          <a:ext cx="8562975" cy="562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" name="Worksheet" r:id="rId4" imgW="9334500" imgH="6162765" progId="Excel.Sheet.12">
                  <p:link updateAutomatic="1"/>
                </p:oleObj>
              </mc:Choice>
              <mc:Fallback>
                <p:oleObj name="Worksheet" r:id="rId4" imgW="9334500" imgH="616276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663" y="917575"/>
                        <a:ext cx="8562975" cy="562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38872" y="148389"/>
            <a:ext cx="9104709" cy="63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250" b="1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5pPr>
            <a:lvl6pPr marL="51432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6pPr>
            <a:lvl7pPr marL="1028653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7pPr>
            <a:lvl8pPr marL="1542981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8pPr>
            <a:lvl9pPr marL="205730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2000" kern="0" dirty="0" smtClean="0"/>
              <a:t>2011-2015 </a:t>
            </a:r>
            <a:r>
              <a:rPr lang="ru-RU" sz="2000" kern="0" dirty="0" err="1" smtClean="0"/>
              <a:t>жылдарға</a:t>
            </a:r>
            <a:r>
              <a:rPr lang="ru-RU" sz="2000" kern="0" dirty="0" smtClean="0"/>
              <a:t> </a:t>
            </a:r>
            <a:r>
              <a:rPr lang="ru-RU" sz="2000" kern="0" dirty="0" err="1" smtClean="0"/>
              <a:t>арналған</a:t>
            </a:r>
            <a:r>
              <a:rPr lang="ru-RU" sz="2000" kern="0" dirty="0" smtClean="0"/>
              <a:t> "</a:t>
            </a:r>
            <a:r>
              <a:rPr lang="ru-RU" sz="2000" kern="0" dirty="0" err="1" smtClean="0"/>
              <a:t>Саламатты</a:t>
            </a:r>
            <a:r>
              <a:rPr lang="ru-RU" sz="2000" kern="0" dirty="0" smtClean="0"/>
              <a:t> </a:t>
            </a:r>
            <a:r>
              <a:rPr lang="ru-RU" sz="2000" kern="0" dirty="0" err="1" smtClean="0"/>
              <a:t>Қазақстан</a:t>
            </a:r>
            <a:r>
              <a:rPr lang="ru-RU" sz="2000" kern="0" dirty="0" smtClean="0"/>
              <a:t>" </a:t>
            </a:r>
            <a:r>
              <a:rPr lang="ru-RU" sz="2000" kern="0" dirty="0" err="1" smtClean="0"/>
              <a:t>мемлекеттік</a:t>
            </a:r>
            <a:r>
              <a:rPr lang="ru-RU" sz="2000" kern="0" dirty="0" smtClean="0"/>
              <a:t> </a:t>
            </a:r>
            <a:r>
              <a:rPr lang="ru-RU" sz="2000" kern="0" dirty="0" err="1" smtClean="0"/>
              <a:t>бағдарламасын</a:t>
            </a:r>
            <a:r>
              <a:rPr lang="ru-RU" sz="2000" kern="0" dirty="0" smtClean="0"/>
              <a:t> </a:t>
            </a:r>
            <a:r>
              <a:rPr lang="ru-RU" sz="2000" kern="0" dirty="0" err="1" smtClean="0"/>
              <a:t>іске</a:t>
            </a:r>
            <a:r>
              <a:rPr lang="ru-RU" sz="2000" kern="0" dirty="0" smtClean="0"/>
              <a:t> </a:t>
            </a:r>
            <a:r>
              <a:rPr lang="ru-RU" sz="2000" kern="0" dirty="0" err="1" smtClean="0"/>
              <a:t>асыруға</a:t>
            </a:r>
            <a:r>
              <a:rPr lang="ru-RU" sz="2000" kern="0" dirty="0" smtClean="0"/>
              <a:t> </a:t>
            </a:r>
            <a:r>
              <a:rPr lang="ru-RU" sz="2000" kern="0" dirty="0" err="1" smtClean="0"/>
              <a:t>арналған</a:t>
            </a:r>
            <a:r>
              <a:rPr lang="ru-RU" sz="2000" kern="0" dirty="0" smtClean="0"/>
              <a:t> </a:t>
            </a:r>
            <a:r>
              <a:rPr lang="ru-RU" sz="2000" kern="0" dirty="0" err="1" smtClean="0"/>
              <a:t>шығыстар</a:t>
            </a:r>
            <a:endParaRPr lang="ru-RU" sz="2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6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2" y="148389"/>
            <a:ext cx="9104709" cy="632222"/>
          </a:xfrm>
        </p:spPr>
        <p:txBody>
          <a:bodyPr/>
          <a:lstStyle/>
          <a:p>
            <a:pPr algn="ctr"/>
            <a: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>2015-2017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Мәдениет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спорт </a:t>
            </a:r>
            <a:r>
              <a:rPr lang="ru-RU" sz="2138" dirty="0" err="1">
                <a:latin typeface="Arial" panose="020B0604020202020204" pitchFamily="34" charset="0"/>
                <a:cs typeface="Arial" panose="020B0604020202020204" pitchFamily="34" charset="0"/>
              </a:rPr>
              <a:t>министрлігінің</a:t>
            </a:r>
            <a:r>
              <a:rPr lang="ru-RU" sz="213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3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шығыстары</a:t>
            </a:r>
            <a: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38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1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9439" y="6447234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19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566917"/>
              </p:ext>
            </p:extLst>
          </p:nvPr>
        </p:nvGraphicFramePr>
        <p:xfrm>
          <a:off x="212947" y="863071"/>
          <a:ext cx="8635899" cy="562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8" name="Worksheet" r:id="rId4" imgW="8677343" imgH="5934165" progId="Excel.Sheet.12">
                  <p:link updateAutomatic="1"/>
                </p:oleObj>
              </mc:Choice>
              <mc:Fallback>
                <p:oleObj name="Worksheet" r:id="rId4" imgW="8677343" imgH="593416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947" y="863071"/>
                        <a:ext cx="8635899" cy="5625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78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2" y="148389"/>
            <a:ext cx="9104709" cy="632222"/>
          </a:xfrm>
        </p:spPr>
        <p:txBody>
          <a:bodyPr/>
          <a:lstStyle/>
          <a:p>
            <a:pPr algn="ctr"/>
            <a:r>
              <a:rPr lang="ru-RU" sz="2000" dirty="0"/>
              <a:t>2015-2017 </a:t>
            </a:r>
            <a:r>
              <a:rPr lang="ru-RU" sz="2000" dirty="0" err="1"/>
              <a:t>жылдарға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республикалық</a:t>
            </a:r>
            <a:r>
              <a:rPr lang="ru-RU" sz="2000" dirty="0"/>
              <a:t> </a:t>
            </a:r>
            <a:r>
              <a:rPr lang="ru-RU" sz="2000" dirty="0" smtClean="0"/>
              <a:t>бюджет </a:t>
            </a:r>
            <a:r>
              <a:rPr lang="ru-RU" sz="2000" dirty="0" err="1"/>
              <a:t>болжамы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/>
              <a:t>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70937"/>
              </p:ext>
            </p:extLst>
          </p:nvPr>
        </p:nvGraphicFramePr>
        <p:xfrm>
          <a:off x="212948" y="1186532"/>
          <a:ext cx="8563148" cy="5014147"/>
        </p:xfrm>
        <a:graphic>
          <a:graphicData uri="http://schemas.openxmlformats.org/drawingml/2006/table">
            <a:tbl>
              <a:tblPr/>
              <a:tblGrid>
                <a:gridCol w="4743215"/>
                <a:gridCol w="1315579"/>
                <a:gridCol w="1252177"/>
                <a:gridCol w="1252177"/>
              </a:tblGrid>
              <a:tr h="2982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Атауы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Республикалық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бюджет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жобасы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2015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жыл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2016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жыл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2017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жыл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2898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Түсімдер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6 309,4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6 737,5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7 127,1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ЖІӨ-</a:t>
                      </a:r>
                      <a:r>
                        <a:rPr lang="ru-RU" sz="1300" b="0" i="1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ге</a:t>
                      </a:r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%-бен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2155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14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13,4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12,5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Кірістер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(</a:t>
                      </a:r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трансферттерді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есептемегенде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)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4 338,4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4 753,5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5 147,7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ЖІӨ-</a:t>
                      </a:r>
                      <a:r>
                        <a:rPr lang="ru-RU" sz="1300" b="0" i="1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ге</a:t>
                      </a:r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%-бен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2155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9,6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9,4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Салықтық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түсімдер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47704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244,3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4 653,1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043,3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Салықтық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емес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түсімдер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47704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84,6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88,8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92,1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Негізгі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капиталды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сатудан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түсетін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түсімдер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47704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11,5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12,4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kk-KZ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Трансферттердің</a:t>
                      </a:r>
                      <a:r>
                        <a:rPr lang="kk-KZ" sz="13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түсімдері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1 877,9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1 923,3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1 956,9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Ұлттық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қордан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кепілдендірілген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трансферт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95408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1 702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1 702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1 702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кері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трансферт</a:t>
                      </a:r>
                    </a:p>
                  </a:txBody>
                  <a:tcPr marL="295408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бюджеттік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алып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қоюлар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95408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168,5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213,9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247,4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Бюджеттік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кредиттерді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0" i="0" u="none" strike="noStrike" baseline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өтеу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92,1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22,1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dirty="0" err="1" smtClean="0"/>
                        <a:t>Мемлекеттің</a:t>
                      </a:r>
                      <a:r>
                        <a:rPr lang="ru-RU" sz="1300" dirty="0" smtClean="0"/>
                        <a:t> </a:t>
                      </a:r>
                      <a:r>
                        <a:rPr lang="ru-RU" sz="1300" dirty="0" err="1" smtClean="0"/>
                        <a:t>қаржы</a:t>
                      </a:r>
                      <a:r>
                        <a:rPr lang="ru-RU" sz="1300" dirty="0" smtClean="0"/>
                        <a:t> </a:t>
                      </a:r>
                      <a:r>
                        <a:rPr lang="ru-RU" sz="1300" dirty="0" err="1" smtClean="0"/>
                        <a:t>активтерін</a:t>
                      </a:r>
                      <a:r>
                        <a:rPr lang="ru-RU" sz="1300" dirty="0" smtClean="0"/>
                        <a:t> </a:t>
                      </a:r>
                      <a:r>
                        <a:rPr lang="ru-RU" sz="1300" dirty="0" err="1" smtClean="0"/>
                        <a:t>сатудан</a:t>
                      </a:r>
                      <a:r>
                        <a:rPr lang="ru-RU" sz="1300" dirty="0" smtClean="0"/>
                        <a:t> </a:t>
                      </a:r>
                      <a:r>
                        <a:rPr lang="ru-RU" sz="1300" dirty="0" err="1" smtClean="0"/>
                        <a:t>түсетін</a:t>
                      </a:r>
                      <a:r>
                        <a:rPr lang="ru-RU" sz="1300" dirty="0" smtClean="0"/>
                        <a:t> </a:t>
                      </a:r>
                      <a:r>
                        <a:rPr lang="ru-RU" sz="1300" dirty="0" err="1" smtClean="0"/>
                        <a:t>түсімдер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2,7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Шығыстар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7 306,5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7 796,9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8 099,6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ЖІӨ-</a:t>
                      </a:r>
                      <a:r>
                        <a:rPr lang="ru-RU" sz="1300" b="0" i="1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ге</a:t>
                      </a:r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%-бен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2155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16,2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15,5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14,2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Тапшылық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-997,1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-1 059,4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-972,5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ЖІӨ-</a:t>
                      </a:r>
                      <a:r>
                        <a:rPr lang="ru-RU" sz="1300" b="0" i="1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ге</a:t>
                      </a:r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%-бен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2155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-2,2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-2,1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-1,7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2155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Анықтама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300" b="1" i="0" u="none" strike="noStrike" baseline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ретінде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: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9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ЖІӨ,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млрд.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теңге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45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032,2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50 449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57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207,7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6" marR="8206" marT="820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731163" y="863070"/>
            <a:ext cx="1095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9pPr>
          </a:lstStyle>
          <a:p>
            <a:pPr algn="ctr"/>
            <a:r>
              <a:rPr lang="ru-RU" sz="1200" i="1" dirty="0">
                <a:cs typeface="Arial" charset="0"/>
              </a:rPr>
              <a:t>млрд. </a:t>
            </a:r>
            <a:r>
              <a:rPr lang="ru-RU" sz="1200" i="1" dirty="0" err="1" smtClean="0">
                <a:cs typeface="Arial" charset="0"/>
              </a:rPr>
              <a:t>теңге</a:t>
            </a:r>
            <a:endParaRPr lang="ru-RU" sz="12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2" y="148389"/>
            <a:ext cx="9104709" cy="632222"/>
          </a:xfrm>
        </p:spPr>
        <p:txBody>
          <a:bodyPr/>
          <a:lstStyle/>
          <a:p>
            <a:pPr algn="ctr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Тілдерді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қолданудың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2011-2020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бағдарламасын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асыруға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20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304038"/>
              </p:ext>
            </p:extLst>
          </p:nvPr>
        </p:nvGraphicFramePr>
        <p:xfrm>
          <a:off x="185980" y="875441"/>
          <a:ext cx="8601075" cy="57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0" name="Worksheet" r:id="rId4" imgW="10029757" imgH="9048840" progId="Excel.Sheet.12">
                  <p:link updateAutomatic="1"/>
                </p:oleObj>
              </mc:Choice>
              <mc:Fallback>
                <p:oleObj name="Worksheet" r:id="rId4" imgW="10029757" imgH="90488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980" y="875441"/>
                        <a:ext cx="8601075" cy="577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1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9495" y="173288"/>
            <a:ext cx="8649296" cy="632222"/>
          </a:xfrm>
        </p:spPr>
        <p:txBody>
          <a:bodyPr/>
          <a:lstStyle/>
          <a:p>
            <a:pPr algn="ctr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эфирлік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телерадио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хабарларын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таратуды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65480" y="90872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9202" y="6447234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21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553936"/>
              </p:ext>
            </p:extLst>
          </p:nvPr>
        </p:nvGraphicFramePr>
        <p:xfrm>
          <a:off x="265480" y="985653"/>
          <a:ext cx="8593137" cy="440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07" name="Worksheet" r:id="rId4" imgW="7629457" imgH="3791040" progId="Excel.Sheet.12">
                  <p:link updateAutomatic="1"/>
                </p:oleObj>
              </mc:Choice>
              <mc:Fallback>
                <p:oleObj name="Worksheet" r:id="rId4" imgW="7629457" imgH="37910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480" y="985653"/>
                        <a:ext cx="8593137" cy="440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0186" y="795827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71103" y="6497042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125"/>
            <a:ext cx="9104709" cy="638571"/>
          </a:xfrm>
        </p:spPr>
        <p:txBody>
          <a:bodyPr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2015-2017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министрлігінің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шығыстары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593956"/>
              </p:ext>
            </p:extLst>
          </p:nvPr>
        </p:nvGraphicFramePr>
        <p:xfrm>
          <a:off x="304204" y="832445"/>
          <a:ext cx="8496300" cy="5908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8" name="Worksheet" r:id="rId4" imgW="8591685" imgH="7991565" progId="Excel.Sheet.12">
                  <p:link updateAutomatic="1"/>
                </p:oleObj>
              </mc:Choice>
              <mc:Fallback>
                <p:oleObj name="Worksheet" r:id="rId4" imgW="8591685" imgH="799156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204" y="832445"/>
                        <a:ext cx="8496300" cy="5908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63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0186" y="795827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95866"/>
              </p:ext>
            </p:extLst>
          </p:nvPr>
        </p:nvGraphicFramePr>
        <p:xfrm>
          <a:off x="247094" y="829926"/>
          <a:ext cx="8569325" cy="5182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7" name="Worksheet" r:id="rId4" imgW="7886700" imgH="5391240" progId="Excel.Sheet.12">
                  <p:link updateAutomatic="1"/>
                </p:oleObj>
              </mc:Choice>
              <mc:Fallback>
                <p:oleObj name="Worksheet" r:id="rId4" imgW="7886700" imgH="53912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7094" y="829926"/>
                        <a:ext cx="8569325" cy="5182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0597" y="157256"/>
            <a:ext cx="9104709" cy="638571"/>
          </a:xfrm>
        </p:spPr>
        <p:txBody>
          <a:bodyPr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2015-2017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АГРОБИЗНЕС-2020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бағдарламасы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68439" y="170977"/>
            <a:ext cx="9319045" cy="697964"/>
          </a:xfrm>
        </p:spPr>
        <p:txBody>
          <a:bodyPr/>
          <a:lstStyle/>
          <a:p>
            <a:pPr algn="ctr"/>
            <a:r>
              <a:rPr lang="ru-RU" sz="2200" dirty="0" smtClean="0">
                <a:latin typeface="Arial" charset="0"/>
                <a:cs typeface="Arial" charset="0"/>
              </a:rPr>
              <a:t>"</a:t>
            </a:r>
            <a:r>
              <a:rPr lang="ru-RU" sz="2200" dirty="0" err="1" smtClean="0"/>
              <a:t>Өңірлерді</a:t>
            </a:r>
            <a:r>
              <a:rPr lang="ru-RU" sz="2200" dirty="0" smtClean="0"/>
              <a:t> </a:t>
            </a:r>
            <a:r>
              <a:rPr lang="ru-RU" sz="2200" dirty="0" err="1"/>
              <a:t>дамытудың</a:t>
            </a:r>
            <a:r>
              <a:rPr lang="ru-RU" sz="2200" dirty="0"/>
              <a:t> 2020 </a:t>
            </a:r>
            <a:r>
              <a:rPr lang="ru-RU" sz="2200" dirty="0" err="1"/>
              <a:t>жылға</a:t>
            </a:r>
            <a:r>
              <a:rPr lang="ru-RU" sz="2200" dirty="0"/>
              <a:t> </a:t>
            </a:r>
            <a:r>
              <a:rPr lang="ru-RU" sz="2200" dirty="0" err="1"/>
              <a:t>дейінгі</a:t>
            </a:r>
            <a:r>
              <a:rPr lang="ru-RU" sz="2200" dirty="0"/>
              <a:t> </a:t>
            </a:r>
            <a:r>
              <a:rPr lang="ru-RU" sz="2200" dirty="0" err="1" smtClean="0"/>
              <a:t>бағдарламасы</a:t>
            </a:r>
            <a:r>
              <a:rPr lang="ru-RU" sz="2200" dirty="0" smtClean="0">
                <a:latin typeface="Arial" charset="0"/>
                <a:cs typeface="Arial" charset="0"/>
              </a:rPr>
              <a:t>"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28636"/>
              </p:ext>
            </p:extLst>
          </p:nvPr>
        </p:nvGraphicFramePr>
        <p:xfrm>
          <a:off x="265113" y="1000125"/>
          <a:ext cx="8662987" cy="387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9" name="Worksheet" r:id="rId4" imgW="8058285" imgH="3286125" progId="Excel.Sheet.12">
                  <p:link updateAutomatic="1"/>
                </p:oleObj>
              </mc:Choice>
              <mc:Fallback>
                <p:oleObj name="Worksheet" r:id="rId4" imgW="8058285" imgH="32861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113" y="1000125"/>
                        <a:ext cx="8662987" cy="387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07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7" y="133612"/>
            <a:ext cx="8929664" cy="697964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2011-2020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ru-RU" sz="2400" dirty="0" err="1" smtClean="0">
                <a:latin typeface="Arial" charset="0"/>
                <a:cs typeface="Arial" charset="0"/>
              </a:rPr>
              <a:t>Ақ</a:t>
            </a:r>
            <a:r>
              <a:rPr lang="ru-RU" sz="2400" dirty="0" smtClean="0">
                <a:latin typeface="Arial" charset="0"/>
                <a:cs typeface="Arial" charset="0"/>
              </a:rPr>
              <a:t> </a:t>
            </a:r>
            <a:r>
              <a:rPr lang="ru-RU" sz="2400" dirty="0" err="1" smtClean="0">
                <a:latin typeface="Arial" charset="0"/>
                <a:cs typeface="Arial" charset="0"/>
              </a:rPr>
              <a:t>бұлақ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670681"/>
              </p:ext>
            </p:extLst>
          </p:nvPr>
        </p:nvGraphicFramePr>
        <p:xfrm>
          <a:off x="179388" y="980728"/>
          <a:ext cx="8823325" cy="4980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2" name="Worksheet" r:id="rId4" imgW="7591357" imgH="4229100" progId="Excel.Sheet.12">
                  <p:link updateAutomatic="1"/>
                </p:oleObj>
              </mc:Choice>
              <mc:Fallback>
                <p:oleObj name="Worksheet" r:id="rId4" imgW="7591357" imgH="42291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388" y="980728"/>
                        <a:ext cx="8823325" cy="4980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02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6" y="133612"/>
            <a:ext cx="9104709" cy="697964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200" dirty="0" err="1" smtClean="0">
                <a:latin typeface="Arial" charset="0"/>
                <a:cs typeface="Arial" charset="0"/>
              </a:rPr>
              <a:t>Қолжетімді</a:t>
            </a:r>
            <a:r>
              <a:rPr lang="ru-RU" sz="2200" dirty="0" smtClean="0">
                <a:latin typeface="Arial" charset="0"/>
                <a:cs typeface="Arial" charset="0"/>
              </a:rPr>
              <a:t> </a:t>
            </a:r>
            <a:r>
              <a:rPr lang="ru-RU" sz="2200" dirty="0" err="1" smtClean="0">
                <a:latin typeface="Arial" charset="0"/>
                <a:cs typeface="Arial" charset="0"/>
              </a:rPr>
              <a:t>тұрғын</a:t>
            </a:r>
            <a:r>
              <a:rPr lang="ru-RU" sz="2200" dirty="0">
                <a:latin typeface="Arial" charset="0"/>
                <a:cs typeface="Arial" charset="0"/>
              </a:rPr>
              <a:t> </a:t>
            </a:r>
            <a:r>
              <a:rPr lang="ru-RU" sz="2200" dirty="0" err="1" smtClean="0">
                <a:latin typeface="Arial" charset="0"/>
                <a:cs typeface="Arial" charset="0"/>
              </a:rPr>
              <a:t>үй</a:t>
            </a:r>
            <a:r>
              <a:rPr lang="ru-RU" sz="2200" dirty="0" smtClean="0">
                <a:latin typeface="Arial" charset="0"/>
                <a:cs typeface="Arial" charset="0"/>
              </a:rPr>
              <a:t> – 2020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843597"/>
              </p:ext>
            </p:extLst>
          </p:nvPr>
        </p:nvGraphicFramePr>
        <p:xfrm>
          <a:off x="188913" y="922338"/>
          <a:ext cx="8813800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5" name="Worksheet" r:id="rId4" imgW="9877357" imgH="6610260" progId="Excel.Sheet.12">
                  <p:link updateAutomatic="1"/>
                </p:oleObj>
              </mc:Choice>
              <mc:Fallback>
                <p:oleObj name="Worksheet" r:id="rId4" imgW="9877357" imgH="66102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8913" y="922338"/>
                        <a:ext cx="8813800" cy="537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4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69052" y="6504879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6" y="133612"/>
            <a:ext cx="9104709" cy="697964"/>
          </a:xfrm>
        </p:spPr>
        <p:txBody>
          <a:bodyPr/>
          <a:lstStyle/>
          <a:p>
            <a:pPr algn="ctr"/>
            <a:r>
              <a:rPr lang="ru-RU" sz="1800" dirty="0" err="1"/>
              <a:t>Қазақстан</a:t>
            </a:r>
            <a:r>
              <a:rPr lang="ru-RU" sz="1800" dirty="0"/>
              <a:t> </a:t>
            </a:r>
            <a:r>
              <a:rPr lang="ru-RU" sz="1800" dirty="0" err="1"/>
              <a:t>Республикасының</a:t>
            </a:r>
            <a:r>
              <a:rPr lang="ru-RU" sz="1800" dirty="0"/>
              <a:t> </a:t>
            </a:r>
            <a:r>
              <a:rPr lang="ru-RU" sz="1800" dirty="0" err="1"/>
              <a:t>тұрғын</a:t>
            </a:r>
            <a:r>
              <a:rPr lang="ru-RU" sz="1800" dirty="0"/>
              <a:t> </a:t>
            </a:r>
            <a:r>
              <a:rPr lang="ru-RU" sz="1800" dirty="0" err="1"/>
              <a:t>үй-коммуналдық</a:t>
            </a:r>
            <a:r>
              <a:rPr lang="ru-RU" sz="1800" dirty="0"/>
              <a:t> </a:t>
            </a:r>
            <a:r>
              <a:rPr lang="ru-RU" sz="1800" dirty="0" err="1"/>
              <a:t>шаруашылығын</a:t>
            </a:r>
            <a:r>
              <a:rPr lang="ru-RU" sz="1800" dirty="0"/>
              <a:t> </a:t>
            </a:r>
            <a:r>
              <a:rPr lang="ru-RU" sz="1800" dirty="0" err="1"/>
              <a:t>жаңғыртудың</a:t>
            </a:r>
            <a:r>
              <a:rPr lang="ru-RU" sz="1800" dirty="0"/>
              <a:t> 2011 - 2020 </a:t>
            </a:r>
            <a:r>
              <a:rPr lang="ru-RU" sz="1800" dirty="0" err="1"/>
              <a:t>жылдарға</a:t>
            </a:r>
            <a:r>
              <a:rPr lang="ru-RU" sz="1800" dirty="0"/>
              <a:t> </a:t>
            </a:r>
            <a:r>
              <a:rPr lang="ru-RU" sz="1800" dirty="0" err="1"/>
              <a:t>арналған</a:t>
            </a:r>
            <a:r>
              <a:rPr lang="ru-RU" sz="1800" dirty="0"/>
              <a:t> </a:t>
            </a:r>
            <a:r>
              <a:rPr lang="ru-RU" sz="1800" dirty="0" err="1" smtClean="0"/>
              <a:t>бағыты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771306"/>
              </p:ext>
            </p:extLst>
          </p:nvPr>
        </p:nvGraphicFramePr>
        <p:xfrm>
          <a:off x="195152" y="841849"/>
          <a:ext cx="8823325" cy="4531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7" name="Worksheet" r:id="rId4" imgW="9115357" imgH="4209960" progId="Excel.Sheet.12">
                  <p:link updateAutomatic="1"/>
                </p:oleObj>
              </mc:Choice>
              <mc:Fallback>
                <p:oleObj name="Worksheet" r:id="rId4" imgW="9115357" imgH="42099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152" y="841849"/>
                        <a:ext cx="8823325" cy="4531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4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6" y="133612"/>
            <a:ext cx="9104709" cy="697964"/>
          </a:xfrm>
        </p:spPr>
        <p:txBody>
          <a:bodyPr/>
          <a:lstStyle/>
          <a:p>
            <a:pPr algn="ctr"/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Моноқалаларды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шеңберіндегі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іс-шаралар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922084"/>
              </p:ext>
            </p:extLst>
          </p:nvPr>
        </p:nvGraphicFramePr>
        <p:xfrm>
          <a:off x="161641" y="980728"/>
          <a:ext cx="8841016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4" name="Worksheet" r:id="rId4" imgW="16668885" imgH="8848815" progId="Excel.Sheet.12">
                  <p:link updateAutomatic="1"/>
                </p:oleObj>
              </mc:Choice>
              <mc:Fallback>
                <p:oleObj name="Worksheet" r:id="rId4" imgW="16668885" imgH="884881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641" y="980728"/>
                        <a:ext cx="8841016" cy="4464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89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752" y="138748"/>
            <a:ext cx="9104709" cy="697964"/>
          </a:xfrm>
        </p:spPr>
        <p:txBody>
          <a:bodyPr/>
          <a:lstStyle/>
          <a:p>
            <a:pPr algn="ctr"/>
            <a:r>
              <a:rPr lang="ru-RU" sz="2000" dirty="0" err="1"/>
              <a:t>Қазақстан</a:t>
            </a:r>
            <a:r>
              <a:rPr lang="ru-RU" sz="2000" dirty="0"/>
              <a:t> </a:t>
            </a:r>
            <a:r>
              <a:rPr lang="ru-RU" sz="2000" dirty="0" err="1"/>
              <a:t>Республикасын</a:t>
            </a:r>
            <a:r>
              <a:rPr lang="ru-RU" sz="2000" dirty="0"/>
              <a:t> </a:t>
            </a:r>
            <a:r>
              <a:rPr lang="ru-RU" sz="2000" dirty="0" err="1"/>
              <a:t>индустриялық-инновациялық</a:t>
            </a:r>
            <a:r>
              <a:rPr lang="ru-RU" sz="2000" dirty="0"/>
              <a:t> </a:t>
            </a:r>
            <a:r>
              <a:rPr lang="ru-RU" sz="2000" dirty="0" err="1"/>
              <a:t>дамытудың</a:t>
            </a:r>
            <a:r>
              <a:rPr lang="ru-RU" sz="2000" dirty="0"/>
              <a:t> 2015 – 2019 </a:t>
            </a:r>
            <a:r>
              <a:rPr lang="ru-RU" sz="2000" dirty="0" err="1"/>
              <a:t>жылдарға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мемлекеттік</a:t>
            </a:r>
            <a:r>
              <a:rPr lang="ru-RU" sz="2000" dirty="0"/>
              <a:t> </a:t>
            </a:r>
            <a:r>
              <a:rPr lang="ru-RU" sz="2000" dirty="0" err="1" smtClean="0"/>
              <a:t>бағдарламасы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(ИИДМБ-2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115201"/>
              </p:ext>
            </p:extLst>
          </p:nvPr>
        </p:nvGraphicFramePr>
        <p:xfrm>
          <a:off x="179332" y="980728"/>
          <a:ext cx="8823325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Worksheet" r:id="rId4" imgW="12935085" imgH="5610135" progId="Excel.Sheet.12">
                  <p:link updateAutomatic="1"/>
                </p:oleObj>
              </mc:Choice>
              <mc:Fallback>
                <p:oleObj name="Worksheet" r:id="rId4" imgW="12935085" imgH="561013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332" y="980728"/>
                        <a:ext cx="8823325" cy="4032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1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79711" y="189618"/>
            <a:ext cx="9390381" cy="632222"/>
          </a:xfrm>
        </p:spPr>
        <p:txBody>
          <a:bodyPr/>
          <a:lstStyle/>
          <a:p>
            <a:pPr algn="ctr"/>
            <a:r>
              <a:rPr lang="ru-RU" sz="1800" dirty="0"/>
              <a:t>2015-2017 </a:t>
            </a:r>
            <a:r>
              <a:rPr lang="ru-RU" sz="1800" dirty="0" err="1"/>
              <a:t>жылдарға</a:t>
            </a:r>
            <a:r>
              <a:rPr lang="ru-RU" sz="1800" dirty="0"/>
              <a:t> </a:t>
            </a:r>
            <a:r>
              <a:rPr lang="ru-RU" sz="1800" dirty="0" err="1"/>
              <a:t>арналған</a:t>
            </a:r>
            <a:r>
              <a:rPr lang="ru-RU" sz="1800" dirty="0"/>
              <a:t> </a:t>
            </a:r>
            <a:r>
              <a:rPr lang="ru-RU" sz="1800" dirty="0" err="1"/>
              <a:t>республикалық</a:t>
            </a:r>
            <a:r>
              <a:rPr lang="ru-RU" sz="1800" dirty="0"/>
              <a:t> </a:t>
            </a:r>
            <a:r>
              <a:rPr lang="ru-RU" sz="1800" dirty="0" smtClean="0"/>
              <a:t>бюджет </a:t>
            </a:r>
            <a:r>
              <a:rPr lang="ru-RU" sz="1800" dirty="0" err="1" smtClean="0"/>
              <a:t>кірістерінің</a:t>
            </a:r>
            <a:r>
              <a:rPr lang="ru-RU" sz="1800" dirty="0" smtClean="0"/>
              <a:t> </a:t>
            </a:r>
            <a:r>
              <a:rPr lang="ru-RU" sz="1800" dirty="0" err="1"/>
              <a:t>болжамы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47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602917" y="980728"/>
            <a:ext cx="138151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9pPr>
          </a:lstStyle>
          <a:p>
            <a:pPr algn="ctr"/>
            <a:r>
              <a:rPr lang="ru-RU" sz="1300" i="1" dirty="0" smtClean="0">
                <a:cs typeface="Arial" charset="0"/>
              </a:rPr>
              <a:t>млрд. </a:t>
            </a:r>
            <a:r>
              <a:rPr lang="ru-RU" sz="1300" i="1" dirty="0" err="1" smtClean="0">
                <a:cs typeface="Arial" charset="0"/>
              </a:rPr>
              <a:t>теңге</a:t>
            </a:r>
            <a:endParaRPr lang="ru-RU" sz="1300" i="1" dirty="0"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12947" y="1286039"/>
          <a:ext cx="8626695" cy="3727137"/>
        </p:xfrm>
        <a:graphic>
          <a:graphicData uri="http://schemas.openxmlformats.org/drawingml/2006/table">
            <a:tbl>
              <a:tblPr/>
              <a:tblGrid>
                <a:gridCol w="4377332"/>
                <a:gridCol w="1442930"/>
                <a:gridCol w="1350265"/>
                <a:gridCol w="1456168"/>
              </a:tblGrid>
              <a:tr h="6922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Атауы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жобасы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2015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жыл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2016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жыл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жыл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1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Кірістер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</a:t>
                      </a:r>
                      <a:r>
                        <a:rPr lang="ru-RU" sz="17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трансферттерді</a:t>
                      </a:r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7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есепке</a:t>
                      </a:r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7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алмағанда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: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4 338,4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4 753,5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5 147,7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Салықтық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түсімдер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оның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ішінде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945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4 244,3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4 653,1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5 043,3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3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Корпоративтік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табыс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салығы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12834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1 337,9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1 511,3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1 714,8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Қосылған құн салығы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12834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474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1 676,1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826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Кедендік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баждар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12834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1 164,1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1 172,4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1 187,4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Салықтық емес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түсімдер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945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84,6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88,8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92,1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3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Негізгі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капиталды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сатудан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түсетін түсімдер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945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9,5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11,5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12,4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4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6" y="133612"/>
            <a:ext cx="9104709" cy="697964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400" dirty="0" err="1"/>
              <a:t>Бизнестің</a:t>
            </a:r>
            <a:r>
              <a:rPr lang="ru-RU" sz="2400" dirty="0"/>
              <a:t> </a:t>
            </a:r>
            <a:r>
              <a:rPr lang="ru-RU" sz="2400" dirty="0" err="1"/>
              <a:t>жол</a:t>
            </a:r>
            <a:r>
              <a:rPr lang="ru-RU" sz="2400" dirty="0"/>
              <a:t> </a:t>
            </a:r>
            <a:r>
              <a:rPr lang="ru-RU" sz="2400" dirty="0" err="1"/>
              <a:t>картасы</a:t>
            </a:r>
            <a:r>
              <a:rPr lang="ru-RU" sz="2400" dirty="0"/>
              <a:t> 2020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124276"/>
              </p:ext>
            </p:extLst>
          </p:nvPr>
        </p:nvGraphicFramePr>
        <p:xfrm>
          <a:off x="190818" y="831576"/>
          <a:ext cx="8823325" cy="5332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98" name="Worksheet" r:id="rId4" imgW="24984143" imgH="15239910" progId="Excel.Sheet.12">
                  <p:link updateAutomatic="1"/>
                </p:oleObj>
              </mc:Choice>
              <mc:Fallback>
                <p:oleObj name="Worksheet" r:id="rId4" imgW="24984143" imgH="152399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818" y="831576"/>
                        <a:ext cx="8823325" cy="5332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2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6" y="133612"/>
            <a:ext cx="9104709" cy="697964"/>
          </a:xfrm>
        </p:spPr>
        <p:txBody>
          <a:bodyPr/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ЭКСПО-2017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көрмесі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Нысаналы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салым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312356"/>
              </p:ext>
            </p:extLst>
          </p:nvPr>
        </p:nvGraphicFramePr>
        <p:xfrm>
          <a:off x="214313" y="1014413"/>
          <a:ext cx="8788400" cy="3926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0" name="Worksheet" r:id="rId4" imgW="10696643" imgH="4581435" progId="Excel.Sheet.12">
                  <p:link updateAutomatic="1"/>
                </p:oleObj>
              </mc:Choice>
              <mc:Fallback>
                <p:oleObj name="Worksheet" r:id="rId4" imgW="10696643" imgH="458143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313" y="1014413"/>
                        <a:ext cx="8788400" cy="3926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6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5305" y="1025850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379322"/>
              </p:ext>
            </p:extLst>
          </p:nvPr>
        </p:nvGraphicFramePr>
        <p:xfrm>
          <a:off x="153194" y="1196752"/>
          <a:ext cx="8795256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2" name="Worksheet" r:id="rId4" imgW="9458257" imgH="4248240" progId="Excel.Sheet.12">
                  <p:link updateAutomatic="1"/>
                </p:oleObj>
              </mc:Choice>
              <mc:Fallback>
                <p:oleObj name="Worksheet" r:id="rId4" imgW="9458257" imgH="42482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194" y="1196752"/>
                        <a:ext cx="8795256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291" y="135057"/>
            <a:ext cx="9104709" cy="890792"/>
          </a:xfrm>
        </p:spPr>
        <p:txBody>
          <a:bodyPr/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2015-2017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ғарыш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саласын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дамытуға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3263" y="867654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43041" y="6447234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753" y="164549"/>
            <a:ext cx="9104709" cy="598144"/>
          </a:xfrm>
        </p:spPr>
        <p:txBody>
          <a:bodyPr/>
          <a:lstStyle/>
          <a:p>
            <a:pPr algn="ctr"/>
            <a:r>
              <a:rPr lang="ru-RU" sz="1800" dirty="0" err="1"/>
              <a:t>Қазақстан</a:t>
            </a:r>
            <a:r>
              <a:rPr lang="ru-RU" sz="1800" dirty="0"/>
              <a:t> </a:t>
            </a:r>
            <a:r>
              <a:rPr lang="ru-RU" sz="1800" dirty="0" err="1"/>
              <a:t>Республикасы</a:t>
            </a:r>
            <a:r>
              <a:rPr lang="ru-RU" sz="1800" dirty="0"/>
              <a:t> </a:t>
            </a:r>
            <a:r>
              <a:rPr lang="ru-RU" sz="1800" dirty="0" err="1"/>
              <a:t>көлік</a:t>
            </a:r>
            <a:r>
              <a:rPr lang="ru-RU" sz="1800" dirty="0"/>
              <a:t> </a:t>
            </a:r>
            <a:r>
              <a:rPr lang="ru-RU" sz="1800" dirty="0" err="1"/>
              <a:t>жүйесінің</a:t>
            </a:r>
            <a:r>
              <a:rPr lang="ru-RU" sz="1800" dirty="0"/>
              <a:t> </a:t>
            </a:r>
            <a:r>
              <a:rPr lang="ru-RU" sz="1800" dirty="0" err="1"/>
              <a:t>инфрақұрылымын</a:t>
            </a:r>
            <a:r>
              <a:rPr lang="ru-RU" sz="1800" dirty="0"/>
              <a:t> </a:t>
            </a:r>
            <a:r>
              <a:rPr lang="ru-RU" sz="1800" dirty="0" err="1"/>
              <a:t>дамытудың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ықпалдастырудың</a:t>
            </a:r>
            <a:r>
              <a:rPr lang="ru-RU" sz="1800" dirty="0"/>
              <a:t> 2020 </a:t>
            </a:r>
            <a:r>
              <a:rPr lang="ru-RU" sz="1800" dirty="0" err="1"/>
              <a:t>жылға</a:t>
            </a:r>
            <a:r>
              <a:rPr lang="ru-RU" sz="1800" dirty="0"/>
              <a:t> </a:t>
            </a:r>
            <a:r>
              <a:rPr lang="ru-RU" sz="1800" dirty="0" err="1"/>
              <a:t>дейінгі</a:t>
            </a:r>
            <a:r>
              <a:rPr lang="ru-RU" sz="1800" dirty="0"/>
              <a:t> </a:t>
            </a:r>
            <a:r>
              <a:rPr lang="ru-RU" sz="1800" dirty="0" err="1"/>
              <a:t>мемлекеттік</a:t>
            </a:r>
            <a:r>
              <a:rPr lang="ru-RU" sz="1800" dirty="0"/>
              <a:t> </a:t>
            </a:r>
            <a:r>
              <a:rPr lang="ru-RU" sz="1800" dirty="0" err="1" smtClean="0"/>
              <a:t>бағдарламасы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078241"/>
              </p:ext>
            </p:extLst>
          </p:nvPr>
        </p:nvGraphicFramePr>
        <p:xfrm>
          <a:off x="212725" y="942975"/>
          <a:ext cx="8601075" cy="507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" name="Worksheet" r:id="rId4" imgW="12611100" imgH="7305765" progId="Excel.Sheet.12">
                  <p:link updateAutomatic="1"/>
                </p:oleObj>
              </mc:Choice>
              <mc:Fallback>
                <p:oleObj name="Worksheet" r:id="rId4" imgW="12611100" imgH="730576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725" y="942975"/>
                        <a:ext cx="8601075" cy="507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22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6" y="133612"/>
            <a:ext cx="9104709" cy="697964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" charset="0"/>
                <a:cs typeface="Arial" charset="0"/>
              </a:rPr>
              <a:t>"</a:t>
            </a:r>
            <a:r>
              <a:rPr lang="ru-RU" sz="2400" dirty="0" err="1" smtClean="0">
                <a:latin typeface="Arial" charset="0"/>
                <a:cs typeface="Arial" charset="0"/>
              </a:rPr>
              <a:t>Самұрық-Қазына</a:t>
            </a:r>
            <a:r>
              <a:rPr lang="ru-RU" sz="2400" dirty="0" smtClean="0">
                <a:latin typeface="Arial" charset="0"/>
                <a:cs typeface="Arial" charset="0"/>
              </a:rPr>
              <a:t>" ҰӘҚ" АҚ-</a:t>
            </a:r>
            <a:r>
              <a:rPr lang="ru-RU" sz="2400" dirty="0" err="1" smtClean="0">
                <a:latin typeface="Arial" charset="0"/>
                <a:cs typeface="Arial" charset="0"/>
              </a:rPr>
              <a:t>ның</a:t>
            </a:r>
            <a:r>
              <a:rPr lang="ru-RU" sz="2400" dirty="0" smtClean="0">
                <a:latin typeface="Arial" charset="0"/>
                <a:cs typeface="Arial" charset="0"/>
              </a:rPr>
              <a:t> </a:t>
            </a:r>
            <a:r>
              <a:rPr lang="ru-RU" sz="2400" dirty="0" err="1" smtClean="0">
                <a:latin typeface="Arial" charset="0"/>
                <a:cs typeface="Arial" charset="0"/>
              </a:rPr>
              <a:t>шығыстары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86327"/>
              </p:ext>
            </p:extLst>
          </p:nvPr>
        </p:nvGraphicFramePr>
        <p:xfrm>
          <a:off x="217675" y="980728"/>
          <a:ext cx="8784982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4" name="Worksheet" r:id="rId4" imgW="7839143" imgH="3886200" progId="Excel.Sheet.12">
                  <p:link updateAutomatic="1"/>
                </p:oleObj>
              </mc:Choice>
              <mc:Fallback>
                <p:oleObj name="Worksheet" r:id="rId4" imgW="7839143" imgH="38862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675" y="980728"/>
                        <a:ext cx="8784982" cy="4464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8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5413" y="908720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705" y="116632"/>
            <a:ext cx="9104709" cy="621185"/>
          </a:xfrm>
        </p:spPr>
        <p:txBody>
          <a:bodyPr/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Астана </a:t>
            </a: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қаласы бойынша </a:t>
            </a:r>
            <a:b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бюджеттік инвестицияларды іске асыру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847565"/>
              </p:ext>
            </p:extLst>
          </p:nvPr>
        </p:nvGraphicFramePr>
        <p:xfrm>
          <a:off x="195396" y="1049058"/>
          <a:ext cx="8823325" cy="506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8" name="Worksheet" r:id="rId4" imgW="8972685" imgH="5552985" progId="Excel.Sheet.12">
                  <p:link updateAutomatic="1"/>
                </p:oleObj>
              </mc:Choice>
              <mc:Fallback>
                <p:oleObj name="Worksheet" r:id="rId4" imgW="8972685" imgH="555298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396" y="1049058"/>
                        <a:ext cx="8823325" cy="506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1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5305" y="1025850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135057"/>
            <a:ext cx="9144000" cy="890792"/>
          </a:xfrm>
        </p:spPr>
        <p:txBody>
          <a:bodyPr/>
          <a:lstStyle/>
          <a:p>
            <a:pPr algn="ctr"/>
            <a:r>
              <a:rPr lang="ru-RU" sz="2200" dirty="0">
                <a:latin typeface="Arial" charset="0"/>
                <a:cs typeface="Arial" charset="0"/>
              </a:rPr>
              <a:t>Алматы </a:t>
            </a:r>
            <a:r>
              <a:rPr lang="ru-RU" sz="2200" dirty="0" err="1">
                <a:latin typeface="Arial" charset="0"/>
                <a:cs typeface="Arial" charset="0"/>
              </a:rPr>
              <a:t>қаласы</a:t>
            </a:r>
            <a:r>
              <a:rPr lang="ru-RU" sz="2200" dirty="0">
                <a:latin typeface="Arial" charset="0"/>
                <a:cs typeface="Arial" charset="0"/>
              </a:rPr>
              <a:t> </a:t>
            </a:r>
            <a:r>
              <a:rPr lang="ru-RU" sz="2200" dirty="0" err="1">
                <a:latin typeface="Arial" charset="0"/>
                <a:cs typeface="Arial" charset="0"/>
              </a:rPr>
              <a:t>бойынша</a:t>
            </a:r>
            <a:r>
              <a:rPr lang="ru-RU" sz="2200" dirty="0">
                <a:latin typeface="Arial" charset="0"/>
                <a:cs typeface="Arial" charset="0"/>
              </a:rPr>
              <a:t> </a:t>
            </a:r>
            <a:r>
              <a:rPr lang="ru-RU" sz="2200" dirty="0" smtClean="0">
                <a:latin typeface="Arial" charset="0"/>
                <a:cs typeface="Arial" charset="0"/>
              </a:rPr>
              <a:t/>
            </a:r>
            <a:br>
              <a:rPr lang="ru-RU" sz="2200" dirty="0" smtClean="0">
                <a:latin typeface="Arial" charset="0"/>
                <a:cs typeface="Arial" charset="0"/>
              </a:rPr>
            </a:br>
            <a:r>
              <a:rPr lang="ru-RU" sz="2200" dirty="0" err="1" smtClean="0">
                <a:latin typeface="Arial" charset="0"/>
                <a:cs typeface="Arial" charset="0"/>
              </a:rPr>
              <a:t>бюджеттік</a:t>
            </a:r>
            <a:r>
              <a:rPr lang="ru-RU" sz="2200" dirty="0" smtClean="0">
                <a:latin typeface="Arial" charset="0"/>
                <a:cs typeface="Arial" charset="0"/>
              </a:rPr>
              <a:t> </a:t>
            </a:r>
            <a:r>
              <a:rPr lang="ru-RU" sz="2200" dirty="0" err="1" smtClean="0">
                <a:latin typeface="Arial" charset="0"/>
                <a:cs typeface="Arial" charset="0"/>
              </a:rPr>
              <a:t>инвестициял</a:t>
            </a:r>
            <a:r>
              <a:rPr lang="kk-KZ" sz="2200" dirty="0" smtClean="0">
                <a:latin typeface="Arial" charset="0"/>
                <a:cs typeface="Arial" charset="0"/>
              </a:rPr>
              <a:t>арды </a:t>
            </a:r>
            <a:r>
              <a:rPr lang="kk-KZ" sz="2200" dirty="0">
                <a:latin typeface="Arial" panose="020B0604020202020204" pitchFamily="34" charset="0"/>
                <a:cs typeface="Arial" panose="020B0604020202020204" pitchFamily="34" charset="0"/>
              </a:rPr>
              <a:t>іске асыру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679796"/>
              </p:ext>
            </p:extLst>
          </p:nvPr>
        </p:nvGraphicFramePr>
        <p:xfrm>
          <a:off x="181742" y="1060310"/>
          <a:ext cx="8819806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2" name="Worksheet" r:id="rId4" imgW="7877243" imgH="4657725" progId="Excel.Sheet.12">
                  <p:link updateAutomatic="1"/>
                </p:oleObj>
              </mc:Choice>
              <mc:Fallback>
                <p:oleObj name="Worksheet" r:id="rId4" imgW="7877243" imgH="46577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742" y="1060310"/>
                        <a:ext cx="8819806" cy="511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1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2" y="148389"/>
            <a:ext cx="9104709" cy="632222"/>
          </a:xfrm>
        </p:spPr>
        <p:txBody>
          <a:bodyPr/>
          <a:lstStyle/>
          <a:p>
            <a:pPr algn="ctr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қарағанда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2015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трансферттердің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түсімдерін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алмағанда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болжамының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өзгеруін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факторлық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5020" y="980728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13" name="Group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29136"/>
              </p:ext>
            </p:extLst>
          </p:nvPr>
        </p:nvGraphicFramePr>
        <p:xfrm>
          <a:off x="84280" y="1188069"/>
          <a:ext cx="8808200" cy="5497323"/>
        </p:xfrm>
        <a:graphic>
          <a:graphicData uri="http://schemas.openxmlformats.org/drawingml/2006/table">
            <a:tbl>
              <a:tblPr/>
              <a:tblGrid>
                <a:gridCol w="6469390"/>
                <a:gridCol w="2338810"/>
              </a:tblGrid>
              <a:tr h="476547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kumimoji="0" lang="ru-RU" sz="18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кірістері</a:t>
                      </a: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22,8 </a:t>
                      </a:r>
                      <a:r>
                        <a:rPr kumimoji="0" lang="ru-RU" sz="18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млрд.теңгеге</a:t>
                      </a: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азаяды</a:t>
                      </a: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: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644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Мыналар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387,2 млрд.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теңгеге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азаю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сыртқы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айналымының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өзгеруі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экспорттың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қарқыны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91,8%,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импорттың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қарқыны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95,9%);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246,1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мұнай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өндірудің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төмендеуі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млн.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тоннадан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81,8 млн.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тоннаға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нарыққа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жеткізілуінің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ұлғаю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121,3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рентабельділігі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төмен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ПҚШС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мөлшерлемесінің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төмендеуі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6,8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2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2014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жылы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жоспарланған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айыппұлдар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(2015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жылға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айыппұлдар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жоспарланбаған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).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13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26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7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7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7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7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798" y="332656"/>
            <a:ext cx="9104709" cy="632222"/>
          </a:xfrm>
        </p:spPr>
        <p:txBody>
          <a:bodyPr/>
          <a:lstStyle/>
          <a:p>
            <a:pPr algn="ctr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қарағанда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2015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трансферттердің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түсімдерін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алмағанда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болжамының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өзгеруін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факторлық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5020" y="1124744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5" y="6462949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  <a:endParaRPr lang="ru-RU" dirty="0"/>
          </a:p>
        </p:txBody>
      </p:sp>
      <p:graphicFrame>
        <p:nvGraphicFramePr>
          <p:cNvPr id="13" name="Group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30961"/>
              </p:ext>
            </p:extLst>
          </p:nvPr>
        </p:nvGraphicFramePr>
        <p:xfrm>
          <a:off x="116931" y="1340768"/>
          <a:ext cx="8775550" cy="4680521"/>
        </p:xfrm>
        <a:graphic>
          <a:graphicData uri="http://schemas.openxmlformats.org/drawingml/2006/table">
            <a:tbl>
              <a:tblPr/>
              <a:tblGrid>
                <a:gridCol w="6299458"/>
                <a:gridCol w="2476092"/>
              </a:tblGrid>
              <a:tr h="35458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Мыналар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364,4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млрд.теңгеге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ұлғаю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оның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ішінде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ел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экономикасының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дамуы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(ЖІӨ-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нің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өсу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қарқыны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113,7%, ЖҚБ – 125,%);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188,7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58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kk-K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бюджеттен ҚҚС қайтару сомасының азаюы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26,6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58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әкімшілендірудің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жақсаруы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64,5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шикі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мұнайға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ЭКБ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мөлшерлемесінің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артуы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2014 </a:t>
                      </a:r>
                      <a:r>
                        <a:rPr kumimoji="0" lang="ru-RU" sz="16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жылғы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</a:t>
                      </a:r>
                      <a:r>
                        <a:rPr kumimoji="0" lang="ru-RU" sz="16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сәуірден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бастап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49,8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алкоголь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өнімдері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темекі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өнімдері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мөлшерлеменің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өзгеруі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10,6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- 2014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бағалауға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сүйене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отырып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емес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түсімдердің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ұлғаюы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17,7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млдр.теңге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61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kk-K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мемлекеттік ресурстардан астық сатудан түскен түсімдердің және мемлекеттік материалдық резервтің материалдық құндылықтарының ұлғаюы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факторлар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АЕК-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тің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өзгеруі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іс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жүзіндегі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түсімдер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есептеулерді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нақтылау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т.с.с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.).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4,5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58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748217" y="28135"/>
            <a:ext cx="1395783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250" b="1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5pPr>
            <a:lvl6pPr marL="51432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6pPr>
            <a:lvl7pPr marL="1028653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7pPr>
            <a:lvl8pPr marL="1542981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8pPr>
            <a:lvl9pPr marL="205730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1400" b="0" i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  <a:endParaRPr lang="ru-RU" sz="1400" b="0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34661"/>
              </p:ext>
            </p:extLst>
          </p:nvPr>
        </p:nvGraphicFramePr>
        <p:xfrm>
          <a:off x="278580" y="1766438"/>
          <a:ext cx="8639287" cy="4850778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5500297"/>
                <a:gridCol w="1004477"/>
                <a:gridCol w="1130036"/>
                <a:gridCol w="1004477"/>
              </a:tblGrid>
              <a:tr h="3259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err="1" smtClean="0"/>
                        <a:t>Атауы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err="1" smtClean="0"/>
                        <a:t>Республикалық</a:t>
                      </a:r>
                      <a:r>
                        <a:rPr lang="ru-RU" sz="1300" u="none" strike="noStrike" dirty="0" smtClean="0"/>
                        <a:t> бюджет </a:t>
                      </a:r>
                      <a:r>
                        <a:rPr lang="ru-RU" sz="1300" u="none" strike="noStrike" dirty="0" err="1" smtClean="0"/>
                        <a:t>жобасы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89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/>
                        <a:t>2015 </a:t>
                      </a:r>
                      <a:r>
                        <a:rPr lang="ru-RU" sz="1300" u="none" strike="noStrike" dirty="0" err="1" smtClean="0"/>
                        <a:t>жыл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/>
                        <a:t>2016 </a:t>
                      </a:r>
                      <a:r>
                        <a:rPr lang="ru-RU" sz="1300" u="none" strike="noStrike" dirty="0" err="1" smtClean="0"/>
                        <a:t>жыл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/>
                        <a:t>2017 </a:t>
                      </a:r>
                      <a:r>
                        <a:rPr lang="ru-RU" sz="1300" u="none" strike="noStrike" dirty="0" err="1" smtClean="0"/>
                        <a:t>жыл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6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u="none" strike="noStrike" dirty="0" err="1" smtClean="0"/>
                        <a:t>Жиыны</a:t>
                      </a:r>
                      <a:r>
                        <a:rPr lang="ru-RU" sz="1600" b="1" u="none" strike="noStrike" dirty="0" smtClean="0"/>
                        <a:t>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194,1</a:t>
                      </a:r>
                      <a:endParaRPr lang="ru-RU" sz="1600" b="1" dirty="0"/>
                    </a:p>
                  </a:txBody>
                  <a:tcPr marL="8655" marR="8655" marT="85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599,7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141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6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1.07.2015 ж. </a:t>
                      </a:r>
                      <a:r>
                        <a:rPr lang="ru-RU" sz="1300" b="0" i="0" u="none" strike="noStrike" kern="6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бастап</a:t>
                      </a:r>
                      <a:r>
                        <a:rPr lang="ru-RU" sz="1300" b="0" i="0" u="none" strike="noStrike" kern="6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  <a:r>
                        <a:rPr lang="kk-KZ" sz="1300" b="0" i="0" u="none" strike="noStrike" kern="6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заматтық қызметшілерге, оның ішінде </a:t>
                      </a:r>
                      <a:r>
                        <a:rPr lang="ru-RU" sz="1300" b="0" i="0" u="none" strike="noStrike" kern="6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ШЖҚ</a:t>
                      </a:r>
                      <a:r>
                        <a:rPr lang="ru-RU" sz="1300" b="0" i="0" u="none" strike="noStrike" kern="6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6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нысанындағы</a:t>
                      </a:r>
                      <a:r>
                        <a:rPr lang="ru-RU" sz="1300" b="0" i="0" u="none" strike="noStrike" kern="6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6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ұйымдардың</a:t>
                      </a:r>
                      <a:r>
                        <a:rPr lang="kk-KZ" sz="1300" b="0" i="0" u="none" strike="noStrike" kern="6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6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медициналық</a:t>
                      </a:r>
                      <a:r>
                        <a:rPr lang="ru-RU" sz="1300" b="0" i="0" u="none" strike="noStrike" kern="6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6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қызметкерлеріне</a:t>
                      </a:r>
                      <a:endParaRPr lang="ru-RU" sz="1300" b="0" i="0" u="none" strike="noStrike" kern="6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t" latinLnBrk="0" hangingPunct="1"/>
                      <a:r>
                        <a:rPr lang="kk-KZ" sz="1300" b="0" i="0" u="none" strike="noStrike" kern="6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еңбекақы төлеудің жаңа үлгісін енгізу</a:t>
                      </a:r>
                      <a:endParaRPr lang="ru-RU" sz="1300" b="0" i="0" u="none" strike="noStrike" kern="6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u="none" strike="noStrike" kern="1200" dirty="0" smtClean="0"/>
                        <a:t>157,1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281,3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281,3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14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қызметшілерге</a:t>
                      </a:r>
                      <a:r>
                        <a:rPr lang="ru-RU" sz="1300" u="none" strike="noStrike" kern="6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.07.2015 ж.</a:t>
                      </a:r>
                      <a:r>
                        <a:rPr lang="ru-RU" sz="1300" u="none" strike="noStrike" kern="6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бастап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15%-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ға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1.07.2016 ж.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бастап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15% -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ға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(«А»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корпусын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дипломаттарды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қоспағанда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еңбекақыны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көтеру</a:t>
                      </a:r>
                      <a:endParaRPr lang="ru-RU" sz="1300" u="none" strike="noStrike" kern="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13,3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35,4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45,6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96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600" dirty="0" smtClean="0"/>
                        <a:t>1.01.2016 ж.</a:t>
                      </a:r>
                      <a:r>
                        <a:rPr lang="ru-RU" sz="1300" b="0" i="0" u="none" strike="noStrike" kern="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300" b="0" i="0" u="none" strike="noStrike" kern="600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бастап</a:t>
                      </a:r>
                      <a:r>
                        <a:rPr lang="ru-RU" sz="1300" b="0" i="0" u="none" strike="noStrike" kern="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300" u="none" strike="noStrike" kern="600" dirty="0" err="1" smtClean="0"/>
                        <a:t>стипендияны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dirty="0" smtClean="0"/>
                        <a:t>25%-</a:t>
                      </a:r>
                      <a:r>
                        <a:rPr lang="ru-RU" sz="1300" u="none" strike="noStrike" kern="600" dirty="0" err="1" smtClean="0"/>
                        <a:t>ға</a:t>
                      </a:r>
                      <a:r>
                        <a:rPr lang="ru-RU" sz="1300" u="none" strike="noStrike" kern="60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көтеру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endParaRPr lang="ru-RU" sz="1300" b="0" i="0" u="none" strike="noStrike" kern="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22,9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26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1.07.2015 ж.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бастап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25%-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ға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мүгедект</a:t>
                      </a:r>
                      <a:r>
                        <a:rPr lang="en-US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en-US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асыраушысынан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айырылу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жағдайы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әлеуметт</a:t>
                      </a:r>
                      <a:r>
                        <a:rPr lang="en-US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жәрдемақыларды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u="none" strike="noStrike" kern="6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көтеру</a:t>
                      </a:r>
                      <a:r>
                        <a:rPr lang="ru-RU" sz="1300" u="none" strike="noStrike" kern="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u="none" strike="noStrike" kern="1200" dirty="0" smtClean="0">
                          <a:solidFill>
                            <a:schemeClr val="tx1"/>
                          </a:solidFill>
                        </a:rPr>
                        <a:t>22,5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51,4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54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err="1" smtClean="0"/>
                        <a:t>Зиянды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өндірістерде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жұмыс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істейтін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адамдар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үшін</a:t>
                      </a:r>
                      <a:r>
                        <a:rPr lang="ru-RU" sz="1300" b="0" dirty="0" smtClean="0"/>
                        <a:t> МКЗЖ-</a:t>
                      </a:r>
                      <a:r>
                        <a:rPr lang="ru-RU" sz="1300" b="0" dirty="0" err="1" smtClean="0"/>
                        <a:t>ның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baseline="0" dirty="0" smtClean="0"/>
                        <a:t>5%-</a:t>
                      </a:r>
                      <a:r>
                        <a:rPr lang="ru-RU" sz="1300" b="0" baseline="0" dirty="0" err="1" smtClean="0"/>
                        <a:t>ын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енгізу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және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dirty="0" err="1" smtClean="0"/>
                        <a:t>жарна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мөлшерлемесін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baseline="0" dirty="0" smtClean="0"/>
                        <a:t>10%-</a:t>
                      </a:r>
                      <a:r>
                        <a:rPr lang="ru-RU" sz="1300" b="0" baseline="0" dirty="0" err="1" smtClean="0"/>
                        <a:t>ға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дейін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біртіндеп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ұлғайту</a:t>
                      </a:r>
                      <a:endParaRPr lang="ru-RU" sz="1300" b="0" dirty="0" smtClean="0"/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u="none" strike="noStrike" kern="1200" dirty="0" smtClean="0"/>
                        <a:t>1,2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1,4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1,6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141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none" strike="noStrike" kern="600" dirty="0" smtClean="0"/>
                        <a:t>1.01.2017 ж. </a:t>
                      </a:r>
                      <a:r>
                        <a:rPr lang="ru-RU" sz="1300" u="none" strike="noStrike" kern="600" dirty="0" err="1" smtClean="0"/>
                        <a:t>бастап</a:t>
                      </a:r>
                      <a:r>
                        <a:rPr lang="ru-RU" sz="1300" u="none" strike="noStrike" kern="600" dirty="0" smtClean="0"/>
                        <a:t> </a:t>
                      </a:r>
                      <a:r>
                        <a:rPr lang="ru-RU" sz="1300" u="none" strike="noStrike" kern="600" dirty="0" err="1" smtClean="0"/>
                        <a:t>күнкөріс</a:t>
                      </a:r>
                      <a:r>
                        <a:rPr lang="ru-RU" sz="1300" u="none" strike="noStrike" kern="600" dirty="0" smtClean="0"/>
                        <a:t> </a:t>
                      </a:r>
                      <a:r>
                        <a:rPr lang="ru-RU" sz="1300" u="none" strike="noStrike" kern="600" dirty="0" err="1" smtClean="0"/>
                        <a:t>деңгейі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құрылымының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өзгеруі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және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dirty="0" err="1" smtClean="0"/>
                        <a:t>базалық</a:t>
                      </a:r>
                      <a:r>
                        <a:rPr lang="ru-RU" sz="1300" u="none" strike="noStrike" kern="600" dirty="0" smtClean="0"/>
                        <a:t> </a:t>
                      </a:r>
                      <a:r>
                        <a:rPr lang="ru-RU" sz="1300" u="none" strike="noStrike" kern="600" dirty="0" err="1" smtClean="0"/>
                        <a:t>зейнетақы</a:t>
                      </a:r>
                      <a:r>
                        <a:rPr lang="ru-RU" sz="1300" u="none" strike="noStrike" kern="600" dirty="0" smtClean="0"/>
                        <a:t> </a:t>
                      </a:r>
                      <a:r>
                        <a:rPr lang="ru-RU" sz="1300" u="none" strike="noStrike" kern="600" dirty="0" err="1" smtClean="0"/>
                        <a:t>төлемдерін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еңбек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өтіліне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байланысты</a:t>
                      </a:r>
                      <a:r>
                        <a:rPr lang="ru-RU" sz="1300" u="none" strike="noStrike" kern="600" baseline="0" dirty="0" smtClean="0"/>
                        <a:t> 1.07.2017 ж. </a:t>
                      </a:r>
                      <a:r>
                        <a:rPr lang="ru-RU" sz="1300" u="none" strike="noStrike" kern="600" baseline="0" dirty="0" err="1" smtClean="0"/>
                        <a:t>бастап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тағайындау</a:t>
                      </a:r>
                      <a:endParaRPr lang="ru-RU" sz="1300" b="0" i="0" u="none" strike="noStrike" kern="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/>
                        <a:t>137,4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77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/>
                        <a:t>1.01.2016 ж. </a:t>
                      </a:r>
                      <a:r>
                        <a:rPr lang="ru-RU" sz="1300" b="0" dirty="0" err="1" smtClean="0"/>
                        <a:t>бастап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күш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құрылымдарын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dirty="0" err="1" smtClean="0"/>
                        <a:t>зейнетақымен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қамсыздандыруды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реформалау</a:t>
                      </a:r>
                      <a:r>
                        <a:rPr lang="ru-RU" sz="1300" b="0" dirty="0" smtClean="0"/>
                        <a:t> </a:t>
                      </a: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141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/>
                        <a:t>1.01.2017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dirty="0" smtClean="0"/>
                        <a:t>ж. </a:t>
                      </a:r>
                      <a:r>
                        <a:rPr lang="ru-RU" sz="1300" b="0" dirty="0" err="1" smtClean="0"/>
                        <a:t>бастап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u="none" strike="noStrike" kern="600" dirty="0" err="1" smtClean="0"/>
                        <a:t>күнкөріс</a:t>
                      </a:r>
                      <a:r>
                        <a:rPr lang="ru-RU" sz="1300" u="none" strike="noStrike" kern="600" dirty="0" smtClean="0"/>
                        <a:t> </a:t>
                      </a:r>
                      <a:r>
                        <a:rPr lang="ru-RU" sz="1300" u="none" strike="noStrike" kern="600" dirty="0" err="1" smtClean="0"/>
                        <a:t>деңгейі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құрылымының</a:t>
                      </a:r>
                      <a:r>
                        <a:rPr lang="ru-RU" sz="1300" u="none" strike="noStrike" kern="600" dirty="0" smtClean="0"/>
                        <a:t> </a:t>
                      </a:r>
                      <a:r>
                        <a:rPr lang="ru-RU" sz="1300" u="none" strike="noStrike" kern="600" dirty="0" err="1" smtClean="0"/>
                        <a:t>өзгеруі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baseline="0" dirty="0" err="1" smtClean="0"/>
                        <a:t>және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b="0" dirty="0" err="1" smtClean="0"/>
                        <a:t>мүгедект</a:t>
                      </a:r>
                      <a:r>
                        <a:rPr lang="en-US" sz="1300" b="0" dirty="0" err="1" smtClean="0"/>
                        <a:t>i</a:t>
                      </a:r>
                      <a:r>
                        <a:rPr lang="ru-RU" sz="1300" b="0" dirty="0" smtClean="0"/>
                        <a:t>г</a:t>
                      </a:r>
                      <a:r>
                        <a:rPr lang="en-US" sz="1300" b="0" dirty="0" err="1" smtClean="0"/>
                        <a:t>i</a:t>
                      </a:r>
                      <a:r>
                        <a:rPr lang="en-US" sz="1300" b="0" dirty="0" smtClean="0"/>
                        <a:t> </a:t>
                      </a:r>
                      <a:r>
                        <a:rPr lang="ru-RU" sz="1300" b="0" dirty="0" err="1" smtClean="0"/>
                        <a:t>және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асыраушысынан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айырылу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жағдайы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бойынша</a:t>
                      </a:r>
                      <a:r>
                        <a:rPr lang="ru-RU" sz="1300" b="0" dirty="0" smtClean="0"/>
                        <a:t> </a:t>
                      </a:r>
                      <a:r>
                        <a:rPr lang="ru-RU" sz="1300" b="0" dirty="0" err="1" smtClean="0"/>
                        <a:t>бер</a:t>
                      </a:r>
                      <a:r>
                        <a:rPr lang="en-US" sz="1300" b="0" dirty="0" err="1" smtClean="0"/>
                        <a:t>i</a:t>
                      </a:r>
                      <a:r>
                        <a:rPr lang="ru-RU" sz="1300" b="0" dirty="0" smtClean="0"/>
                        <a:t>лет</a:t>
                      </a:r>
                      <a:r>
                        <a:rPr lang="en-US" sz="1300" b="0" dirty="0" err="1" smtClean="0"/>
                        <a:t>i</a:t>
                      </a:r>
                      <a:r>
                        <a:rPr lang="ru-RU" sz="1300" b="0" dirty="0" smtClean="0"/>
                        <a:t>н </a:t>
                      </a:r>
                      <a:r>
                        <a:rPr lang="ru-RU" sz="1300" b="0" dirty="0" err="1" smtClean="0"/>
                        <a:t>әлеуметт</a:t>
                      </a:r>
                      <a:r>
                        <a:rPr lang="en-US" sz="1300" b="0" dirty="0" err="1" smtClean="0"/>
                        <a:t>i</a:t>
                      </a:r>
                      <a:r>
                        <a:rPr lang="ru-RU" sz="1300" b="0" dirty="0" smtClean="0"/>
                        <a:t>к </a:t>
                      </a:r>
                      <a:r>
                        <a:rPr lang="ru-RU" sz="1300" b="0" dirty="0" err="1" smtClean="0"/>
                        <a:t>жәрдемақыларды</a:t>
                      </a:r>
                      <a:r>
                        <a:rPr lang="ru-RU" sz="1300" b="0" baseline="0" dirty="0" smtClean="0"/>
                        <a:t> </a:t>
                      </a:r>
                      <a:r>
                        <a:rPr lang="ru-RU" sz="1300" b="0" baseline="0" dirty="0" err="1" smtClean="0"/>
                        <a:t>көтеру</a:t>
                      </a:r>
                      <a:r>
                        <a:rPr lang="ru-RU" sz="1300" b="0" baseline="0" dirty="0" smtClean="0"/>
                        <a:t> </a:t>
                      </a:r>
                      <a:endParaRPr lang="ru-RU" sz="1300" b="0" i="0" u="none" strike="noStrike" kern="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2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99813" y="90872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58182" y="116631"/>
            <a:ext cx="9104709" cy="792089"/>
          </a:xfrm>
        </p:spPr>
        <p:txBody>
          <a:bodyPr/>
          <a:lstStyle/>
          <a:p>
            <a:pPr algn="ctr"/>
            <a:r>
              <a:rPr lang="ru-RU" sz="2000" dirty="0"/>
              <a:t>2015-2017 </a:t>
            </a:r>
            <a:r>
              <a:rPr lang="ru-RU" sz="2000" dirty="0" err="1" smtClean="0"/>
              <a:t>жылдарда</a:t>
            </a:r>
            <a:r>
              <a:rPr lang="kk-KZ" sz="2000" dirty="0" smtClean="0"/>
              <a:t>ғы</a:t>
            </a:r>
            <a:r>
              <a:rPr lang="ru-RU" sz="2000" dirty="0" smtClean="0"/>
              <a:t> </a:t>
            </a:r>
            <a:r>
              <a:rPr lang="ru-RU" sz="2000" dirty="0" err="1"/>
              <a:t>әлеуметтік</a:t>
            </a:r>
            <a:r>
              <a:rPr lang="ru-RU" sz="2000" dirty="0"/>
              <a:t> </a:t>
            </a:r>
            <a:r>
              <a:rPr lang="ru-RU" sz="2000" dirty="0" err="1"/>
              <a:t>саладағы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бастамалар</a:t>
            </a:r>
            <a:endParaRPr lang="ru-RU" sz="19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00888" y="6525344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3629" y="942440"/>
            <a:ext cx="8812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/>
              <a:t>Жаңа</a:t>
            </a:r>
            <a:r>
              <a:rPr lang="ru-RU" sz="1600" dirty="0"/>
              <a:t> </a:t>
            </a:r>
            <a:r>
              <a:rPr lang="ru-RU" sz="1600" dirty="0" err="1"/>
              <a:t>әлеуметтік</a:t>
            </a:r>
            <a:r>
              <a:rPr lang="ru-RU" sz="1600" dirty="0"/>
              <a:t> </a:t>
            </a:r>
            <a:r>
              <a:rPr lang="ru-RU" sz="1600" dirty="0" err="1"/>
              <a:t>мемлекеттік</a:t>
            </a:r>
            <a:r>
              <a:rPr lang="ru-RU" sz="1600" dirty="0"/>
              <a:t> </a:t>
            </a:r>
            <a:r>
              <a:rPr lang="ru-RU" sz="1600" dirty="0" err="1" smtClean="0"/>
              <a:t>міндеттемелер</a:t>
            </a:r>
            <a:r>
              <a:rPr lang="ru-RU" sz="1600" dirty="0" smtClean="0"/>
              <a:t> </a:t>
            </a:r>
            <a:r>
              <a:rPr lang="ru-RU" sz="1600" dirty="0"/>
              <a:t>2015 </a:t>
            </a:r>
            <a:r>
              <a:rPr lang="ru-RU" sz="1600" dirty="0" err="1" smtClean="0"/>
              <a:t>жыл</a:t>
            </a:r>
            <a:r>
              <a:rPr lang="kk-KZ" sz="1600" dirty="0" smtClean="0"/>
              <a:t>ы</a:t>
            </a:r>
            <a:r>
              <a:rPr lang="ru-RU" sz="1600" dirty="0" smtClean="0"/>
              <a:t> </a:t>
            </a:r>
            <a:r>
              <a:rPr lang="ru-RU" sz="1600" b="1" dirty="0"/>
              <a:t>194 млрд</a:t>
            </a:r>
            <a:r>
              <a:rPr lang="ru-RU" sz="1600" b="1" dirty="0" smtClean="0"/>
              <a:t>. </a:t>
            </a:r>
            <a:r>
              <a:rPr lang="ru-RU" sz="1600" b="1" dirty="0" err="1" smtClean="0"/>
              <a:t>теңге</a:t>
            </a:r>
            <a:r>
              <a:rPr lang="ru-RU" sz="1600" b="1" dirty="0" smtClean="0"/>
              <a:t> </a:t>
            </a:r>
            <a:r>
              <a:rPr lang="ru-RU" sz="1600" dirty="0" err="1" smtClean="0"/>
              <a:t>көлемінде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2017 </a:t>
            </a:r>
            <a:r>
              <a:rPr lang="ru-RU" sz="1600" dirty="0" err="1"/>
              <a:t>жылы</a:t>
            </a:r>
            <a:r>
              <a:rPr lang="ru-RU" sz="1600" dirty="0"/>
              <a:t> </a:t>
            </a:r>
            <a:r>
              <a:rPr lang="ru-RU" sz="1600" b="1" dirty="0"/>
              <a:t>599,7 млрд </a:t>
            </a:r>
            <a:r>
              <a:rPr lang="ru-RU" sz="1600" b="1" dirty="0" err="1"/>
              <a:t>теңгеге</a:t>
            </a:r>
            <a:r>
              <a:rPr lang="ru-RU" sz="1600" b="1" dirty="0"/>
              <a:t> </a:t>
            </a:r>
            <a:r>
              <a:rPr lang="ru-RU" sz="1600" dirty="0" err="1"/>
              <a:t>дейін</a:t>
            </a:r>
            <a:r>
              <a:rPr lang="ru-RU" sz="1600" dirty="0"/>
              <a:t> </a:t>
            </a:r>
            <a:r>
              <a:rPr lang="ru-RU" sz="1600" dirty="0" err="1" smtClean="0"/>
              <a:t>өсумен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бағаланады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750816" y="1414740"/>
            <a:ext cx="116705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i="1" dirty="0"/>
              <a:t>млрд. </a:t>
            </a:r>
            <a:r>
              <a:rPr lang="ru-RU" sz="1300" i="1" dirty="0" err="1" smtClean="0"/>
              <a:t>теңге</a:t>
            </a:r>
            <a:endParaRPr lang="ru-RU" sz="1300" i="1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8776095" y="6462949"/>
            <a:ext cx="416682" cy="41076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0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1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27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37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463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2556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199649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6743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8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99813" y="90872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58182" y="116631"/>
            <a:ext cx="9104709" cy="792089"/>
          </a:xfrm>
        </p:spPr>
        <p:txBody>
          <a:bodyPr/>
          <a:lstStyle/>
          <a:p>
            <a:pPr algn="ctr"/>
            <a:r>
              <a:rPr lang="ru-RU" sz="2000" dirty="0" err="1" smtClean="0"/>
              <a:t>Азаматтық</a:t>
            </a:r>
            <a:r>
              <a:rPr lang="ru-RU" sz="2000" dirty="0" smtClean="0"/>
              <a:t> </a:t>
            </a:r>
            <a:r>
              <a:rPr lang="ru-RU" sz="2000" dirty="0" err="1" smtClean="0"/>
              <a:t>қызметшілерге</a:t>
            </a:r>
            <a:r>
              <a:rPr lang="ru-RU" sz="2000" dirty="0" smtClean="0"/>
              <a:t> </a:t>
            </a:r>
            <a:r>
              <a:rPr lang="ru-RU" sz="2000" dirty="0" err="1" smtClean="0"/>
              <a:t>еңбекақы</a:t>
            </a:r>
            <a:r>
              <a:rPr lang="ru-RU" sz="2000" dirty="0" smtClean="0"/>
              <a:t> </a:t>
            </a:r>
            <a:r>
              <a:rPr lang="ru-RU" sz="2000" dirty="0" err="1" smtClean="0"/>
              <a:t>төлеудің</a:t>
            </a:r>
            <a:r>
              <a:rPr lang="ru-RU" sz="2000" dirty="0" smtClean="0"/>
              <a:t> </a:t>
            </a:r>
            <a:r>
              <a:rPr lang="ru-RU" sz="2000" dirty="0" err="1" smtClean="0"/>
              <a:t>жаңа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моделі</a:t>
            </a:r>
            <a:endParaRPr lang="ru-RU" sz="19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00888" y="6525344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8776095" y="6462949"/>
            <a:ext cx="416682" cy="41076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0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1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27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37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463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2556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199649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6743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0192" y="1234480"/>
            <a:ext cx="7488832" cy="1258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</a:t>
            </a:r>
            <a:r>
              <a:rPr lang="ru-RU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шығыстары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01.07.2015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жылдан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бастап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157 млрд.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2016-2017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жылдары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281,3 млрд.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теңгеден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30192" y="2761348"/>
            <a:ext cx="7488832" cy="770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Қамту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деңгейі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шамамен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1 410 </a:t>
            </a:r>
            <a:r>
              <a:rPr lang="ru-RU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адамды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құрайды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1568" y="3933056"/>
            <a:ext cx="7457456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Мынадай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қызметкерлерге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орташа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алғанда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жалақыны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арттыру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саласында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%-</a:t>
            </a:r>
            <a:r>
              <a:rPr lang="kk-K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ға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2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денсаулық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сақтау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саласында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%-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ға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2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салаларда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%-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ға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көтеріледі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330592" y="2492896"/>
            <a:ext cx="288032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330592" y="3533201"/>
            <a:ext cx="288032" cy="399853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5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582318"/>
              </p:ext>
            </p:extLst>
          </p:nvPr>
        </p:nvGraphicFramePr>
        <p:xfrm>
          <a:off x="227247" y="1124744"/>
          <a:ext cx="8689975" cy="466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28" name="Worksheet" r:id="rId4" imgW="9982200" imgH="5219790" progId="Excel.Sheet.12">
                  <p:link updateAutomatic="1"/>
                </p:oleObj>
              </mc:Choice>
              <mc:Fallback>
                <p:oleObj name="Worksheet" r:id="rId4" imgW="9982200" imgH="521979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247" y="1124744"/>
                        <a:ext cx="8689975" cy="4665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1468" y="260648"/>
            <a:ext cx="9289252" cy="740506"/>
          </a:xfrm>
        </p:spPr>
        <p:txBody>
          <a:bodyPr/>
          <a:lstStyle/>
          <a:p>
            <a:pPr algn="ctr"/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даму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министрлігінің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2015-2017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шығыстары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90133" y="967774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27318" y="6427218"/>
            <a:ext cx="416682" cy="41076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3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0"/>
          <p:cNvSpPr>
            <a:spLocks noGrp="1"/>
          </p:cNvSpPr>
          <p:nvPr>
            <p:ph type="title"/>
          </p:nvPr>
        </p:nvSpPr>
        <p:spPr>
          <a:xfrm>
            <a:off x="333859" y="165211"/>
            <a:ext cx="8601800" cy="784738"/>
          </a:xfrm>
        </p:spPr>
        <p:txBody>
          <a:bodyPr/>
          <a:lstStyle/>
          <a:p>
            <a:pPr algn="ctr"/>
            <a:r>
              <a:rPr lang="ru-RU" sz="2025" dirty="0" err="1">
                <a:latin typeface="Arial" panose="020B0604020202020204" pitchFamily="34" charset="0"/>
                <a:cs typeface="Arial" panose="020B0604020202020204" pitchFamily="34" charset="0"/>
              </a:rPr>
              <a:t>Ұлы</a:t>
            </a:r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25" dirty="0" err="1">
                <a:latin typeface="Arial" panose="020B0604020202020204" pitchFamily="34" charset="0"/>
                <a:cs typeface="Arial" panose="020B0604020202020204" pitchFamily="34" charset="0"/>
              </a:rPr>
              <a:t>Отан</a:t>
            </a:r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25" dirty="0" err="1">
                <a:latin typeface="Arial" panose="020B0604020202020204" pitchFamily="34" charset="0"/>
                <a:cs typeface="Arial" panose="020B0604020202020204" pitchFamily="34" charset="0"/>
              </a:rPr>
              <a:t>соғысы</a:t>
            </a:r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25" dirty="0" err="1">
                <a:latin typeface="Arial" panose="020B0604020202020204" pitchFamily="34" charset="0"/>
                <a:cs typeface="Arial" panose="020B0604020202020204" pitchFamily="34" charset="0"/>
              </a:rPr>
              <a:t>Жеңісінің</a:t>
            </a:r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 70-жылдығын </a:t>
            </a:r>
            <a:r>
              <a:rPr lang="ru-RU" sz="2025" dirty="0" err="1">
                <a:latin typeface="Arial" panose="020B0604020202020204" pitchFamily="34" charset="0"/>
                <a:cs typeface="Arial" panose="020B0604020202020204" pitchFamily="34" charset="0"/>
              </a:rPr>
              <a:t>мерекелеуге</a:t>
            </a:r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25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r>
              <a:rPr lang="ru-RU" sz="20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25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25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025" dirty="0">
              <a:solidFill>
                <a:srgbClr val="0070C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27318" y="6447234"/>
            <a:ext cx="416682" cy="410766"/>
          </a:xfrm>
        </p:spPr>
        <p:txBody>
          <a:bodyPr/>
          <a:lstStyle/>
          <a:p>
            <a:pPr>
              <a:defRPr/>
            </a:pPr>
            <a:fld id="{4ECDB1AD-133C-47C9-8DBC-0591D3694FFF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05447" y="966027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201688"/>
              </p:ext>
            </p:extLst>
          </p:nvPr>
        </p:nvGraphicFramePr>
        <p:xfrm>
          <a:off x="144328" y="1124744"/>
          <a:ext cx="8723312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1" name="Worksheet" r:id="rId4" imgW="9534457" imgH="4876890" progId="Excel.Sheet.12">
                  <p:link updateAutomatic="1"/>
                </p:oleObj>
              </mc:Choice>
              <mc:Fallback>
                <p:oleObj name="Worksheet" r:id="rId4" imgW="9534457" imgH="487689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328" y="1124744"/>
                        <a:ext cx="8723312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06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4980</TotalTime>
  <Words>1014</Words>
  <Application>Microsoft Office PowerPoint</Application>
  <PresentationFormat>Прозрачка</PresentationFormat>
  <Paragraphs>282</Paragraphs>
  <Slides>36</Slides>
  <Notes>36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Связи</vt:lpstr>
      </vt:variant>
      <vt:variant>
        <vt:i4>29</vt:i4>
      </vt:variant>
      <vt:variant>
        <vt:lpstr>Заголовки слайдов</vt:lpstr>
      </vt:variant>
      <vt:variant>
        <vt:i4>36</vt:i4>
      </vt:variant>
    </vt:vector>
  </HeadingPairs>
  <TitlesOfParts>
    <vt:vector size="70" baseType="lpstr">
      <vt:lpstr>Arial</vt:lpstr>
      <vt:lpstr>Calibri</vt:lpstr>
      <vt:lpstr>Tahoma</vt:lpstr>
      <vt:lpstr>6_Оформление по умолчанию</vt:lpstr>
      <vt:lpstr>7_Оформление по умолчанию</vt:lpstr>
      <vt:lpstr>C:\Users\maman_nb\Desktop\Проблемные\Прблемн , каз. яз.xlsx!соц!R2C1:R18C6</vt:lpstr>
      <vt:lpstr>C:\Users\maman_nb\Desktop\Проблемные\Прблемн , каз. яз.xlsx!70-лет!R3C1:R10C4</vt:lpstr>
      <vt:lpstr>C:\Users\maman_nb\Desktop\Проблемные\Прблемн , каз. яз.xlsx!ДКЗ 2020 свод!R3C1:R12C15</vt:lpstr>
      <vt:lpstr>C:\Users\maman_nb\Desktop\Проблемные\Прблемн , каз. яз.xlsx!Модерн.пенс.обес.!R2C1:R7C4</vt:lpstr>
      <vt:lpstr>C:\Users\maman_nb\Desktop\Проблемные\Прблемн , каз. яз.xlsx!образование!R2C1:R14C5</vt:lpstr>
      <vt:lpstr>C:\Users\maman_nb\Desktop\Проблемные\Прблемн , каз. яз.xlsx!стройка новая!R3C1:R27C32</vt:lpstr>
      <vt:lpstr>C:\Users\maman_nb\Desktop\Проблемные\Прблемн , каз. яз.xlsx!ГПРО !R2C1:R14C5</vt:lpstr>
      <vt:lpstr>C:\Users\maman_nb\Desktop\Проблемные\Прблемн , каз. яз.xlsx!Балапан!R2C1:R11C5</vt:lpstr>
      <vt:lpstr>C:\Users\maman_nb\Desktop\Проблемные\Прблемн , каз. яз.xlsx!здрав !R2C1:R17C5</vt:lpstr>
      <vt:lpstr>C:\Users\maman_nb\Desktop\Проблемные\Прблемн , каз. яз.xlsx!стройка МЗ!R2C1:R24C9</vt:lpstr>
      <vt:lpstr>C:\Users\maman_nb\Desktop\Проблемные\Прблемн , каз. яз.xlsx!ГПРЗ !R2C1:R15C4</vt:lpstr>
      <vt:lpstr>C:\Users\maman_nb\Desktop\Проблемные\Прблемн , каз. яз.xlsx!Культура посл.!R3C1:R19C5</vt:lpstr>
      <vt:lpstr>C:\Users\maman_nb\Desktop\Проблемные\Прблемн , каз. яз.xlsx!ГПРЯ!R2C1:R23C6</vt:lpstr>
      <vt:lpstr>C:\Users\maman_nb\Desktop\Проблемные\Прблемн , каз. яз.xlsx!КАЗТЕЛЕРАДИО!R2C1:R11C8</vt:lpstr>
      <vt:lpstr>C:\Users\maman_nb\Desktop\Проблемные\Прблемн , каз. яз.xlsx!Расходы МСХ!R2C1:R23C5</vt:lpstr>
      <vt:lpstr>C:\Users\maman_nb\Desktop\Проблемные\Прблемн , каз. яз.xlsx!Агробизнес!R2C1:R19C5</vt:lpstr>
      <vt:lpstr>C:\Users\maman_nb\Desktop\Проблемные\Прблемн , каз. яз.xlsx!регионы!R2C1:R12C5</vt:lpstr>
      <vt:lpstr>C:\Users\maman_nb\Desktop\Проблемные\Прблемн , каз. яз.xlsx!Ак булак!R4C1:R18C5</vt:lpstr>
      <vt:lpstr>C:\Users\maman_nb\Desktop\Проблемные\Прблемн , каз. яз.xlsx!Доступное жилье!R2C1:R17C5</vt:lpstr>
      <vt:lpstr>C:\Users\maman_nb\Desktop\Проблемные\Прблемн , каз. яз.xlsx!ЖКХ!R2C1:R17C5</vt:lpstr>
      <vt:lpstr>C:\Users\maman_nb\Desktop\Проблемные\Прблемн , каз. яз.xlsx!Моно!R2C1:R12C6</vt:lpstr>
      <vt:lpstr>C:\Users\maman_nb\Desktop\Проблемные\Прблемн , каз. яз.xlsx!ГПИИР!R3C1:R15C5</vt:lpstr>
      <vt:lpstr>C:\Users\maman_nb\Desktop\Проблемные\Прблемн , каз. яз.xlsx!ДКБ (2)!R2C1:R16C7</vt:lpstr>
      <vt:lpstr>C:\Users\maman_nb\Desktop\Проблемные\Прблемн , каз. яз.xlsx!экспо!R3C1:R13C5</vt:lpstr>
      <vt:lpstr>C:\Users\maman_nb\Desktop\Проблемные\Прблемн , каз. яз.xlsx!нка!R3C1:R13C5</vt:lpstr>
      <vt:lpstr>C:\Users\maman_nb\Desktop\Проблемные\Прблемн , каз. яз.xlsx!МТК!R2C1:R25C5</vt:lpstr>
      <vt:lpstr>C:\Users\maman_nb\Desktop\Проблемные\Прблемн , каз. яз.xlsx!ФНБ 2013-2015 после доп!R2C1:R13C6</vt:lpstr>
      <vt:lpstr>C:\Users\maman_nb\Desktop\Проблемные\Прблемн , каз. яз.xlsx!Астана!R2C1:R15C5</vt:lpstr>
      <vt:lpstr>C:\Users\maman_nb\Desktop\Проблемные\Прблемн , каз. яз.xlsx!Алматы!R3C1:R16C5</vt:lpstr>
      <vt:lpstr> «2015-2017 жылдарға арналған республикалық бюджет туралы» Қазақстан Республикасы Заңының жобасы </vt:lpstr>
      <vt:lpstr>2015-2017 жылдарға арналған республикалық бюджет болжамы</vt:lpstr>
      <vt:lpstr>2015-2017 жылдарға арналған республикалық бюджет кірістерінің болжамы</vt:lpstr>
      <vt:lpstr>2014 жылғы жоспарға қарағанда 2015 жылғы  республикалық бюджет кірістері (трансферттердің түсімдерін  есепке алмағанда) болжамының өзгеруін факторлық талдау</vt:lpstr>
      <vt:lpstr>2014 жылғы жоспарға қарағанда 2015 жылғы  республикалық бюджет кірістері (трансферттердің түсімдерін  есепке алмағанда) болжамының өзгеруін факторлық талдау</vt:lpstr>
      <vt:lpstr>2015-2017 жылдардағы әлеуметтік саладағы жаңа бастамалар</vt:lpstr>
      <vt:lpstr>Азаматтық қызметшілерге еңбекақы төлеудің жаңа моделі</vt:lpstr>
      <vt:lpstr>Денсаулық сақтау және әлеуметтік даму министрлігінің  2015-2017 жылдарға арналған әлеуметтік қорғау саласындағы шығыстары </vt:lpstr>
      <vt:lpstr>Ұлы Отан соғысы Жеңісінің 70-жылдығын мерекелеуге бағытталған шығыстар бойынша ақпарат </vt:lpstr>
      <vt:lpstr>"Жұмыспен қамтудың жол картасы - 2020" </vt:lpstr>
      <vt:lpstr>Қазақстан Республикасының зейнетақы жүйесін одан әрі жаңғыртудың 2030 жылға дейінгі тұжырымдамасы</vt:lpstr>
      <vt:lpstr>Білім және ғылым министрлігінің  2015-2017 жылдарға арналған шығыстары</vt:lpstr>
      <vt:lpstr>Білім және ғылым объектілерін салу және реконструкциялау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2015-2017 жылдарға арналған  Мәдениет және спорт министрлігінің шығыстары </vt:lpstr>
      <vt:lpstr>Тілдерді дамыту мен қолданудың 2011-2020 жылдарға арналған мемлекеттік бағдарламасын жүзеге асыруға бағытталған шығыстар</vt:lpstr>
      <vt:lpstr>Қазақстан Республикасында сандық эфирлік телерадио хабарларын таратуды енгізу </vt:lpstr>
      <vt:lpstr>2015-2017 жылдарға арналған  Ауыл шаруашылығы министрлігінің шығыстары</vt:lpstr>
      <vt:lpstr>2015-2017 жылдарға арналған "АГРОБИЗНЕС-2020" бағдарламасы</vt:lpstr>
      <vt:lpstr>"Өңірлерді дамытудың 2020 жылға дейінгі бағдарламасы"</vt:lpstr>
      <vt:lpstr>2011-2020 жылдарға "Ақ бұлақ"</vt:lpstr>
      <vt:lpstr>"Қолжетімді тұрғын үй – 2020 "</vt:lpstr>
      <vt:lpstr>Қазақстан Республикасының тұрғын үй-коммуналдық шаруашылығын жаңғыртудың 2011 - 2020 жылдарға арналған бағыты</vt:lpstr>
      <vt:lpstr>Моноқалаларды дамыту шеңберіндегі іс-шаралар</vt:lpstr>
      <vt:lpstr>Қазақстан Республикасын индустриялық-инновациялық дамытудың 2015 – 2019 жылдарға арналған мемлекеттік бағдарламасы (ИИДМБ-2)</vt:lpstr>
      <vt:lpstr>"Бизнестің жол картасы 2020"</vt:lpstr>
      <vt:lpstr>ЭКСПО-2017 халықаралық көрмесі (Нысаналы салым)</vt:lpstr>
      <vt:lpstr>2015-2017 жылдарға  ғарыш саласын дамытуға арналған шығыстар</vt:lpstr>
      <vt:lpstr>Қазақстан Республикасы көлік жүйесінің инфрақұрылымын дамытудың және ықпалдастырудың 2020 жылға дейінгі мемлекеттік бағдарламасы</vt:lpstr>
      <vt:lpstr>"Самұрық-Қазына" ҰӘҚ" АҚ-ның шығыстары</vt:lpstr>
      <vt:lpstr>Астана қаласы бойынша  бюджеттік инвестицияларды іске асыру</vt:lpstr>
      <vt:lpstr>Алматы қаласы бойынша  бюджеттік инвестицияларды іске асыру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Дастан Умирбаев</dc:creator>
  <cp:lastModifiedBy>Назым Маман</cp:lastModifiedBy>
  <cp:revision>1081</cp:revision>
  <cp:lastPrinted>2014-09-12T13:18:00Z</cp:lastPrinted>
  <dcterms:created xsi:type="dcterms:W3CDTF">2013-03-14T10:40:27Z</dcterms:created>
  <dcterms:modified xsi:type="dcterms:W3CDTF">2014-09-13T10:04:46Z</dcterms:modified>
</cp:coreProperties>
</file>