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6" r:id="rId3"/>
    <p:sldId id="257" r:id="rId4"/>
    <p:sldId id="259" r:id="rId5"/>
    <p:sldId id="258" r:id="rId6"/>
    <p:sldId id="262" r:id="rId7"/>
    <p:sldId id="260" r:id="rId8"/>
    <p:sldId id="263" r:id="rId9"/>
    <p:sldId id="264" r:id="rId10"/>
    <p:sldId id="277" r:id="rId11"/>
    <p:sldId id="267" r:id="rId12"/>
    <p:sldId id="268" r:id="rId13"/>
    <p:sldId id="271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CC3300"/>
    <a:srgbClr val="FF3300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64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explosion val="13"/>
          </c:dPt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15</c:v>
                </c:pt>
                <c:pt idx="2">
                  <c:v>214</c:v>
                </c:pt>
                <c:pt idx="3">
                  <c:v>8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96554565543925364"/>
          <c:y val="0.28277862581850777"/>
          <c:w val="3.4454344560746801E-2"/>
          <c:h val="0.71722127656397705"/>
        </c:manualLayout>
      </c:layout>
      <c:txPr>
        <a:bodyPr/>
        <a:lstStyle/>
        <a:p>
          <a:pPr>
            <a:defRPr sz="1400" b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cat>
            <c:strRef>
              <c:f>'[Диаграмма в Microsoft Office PowerPoint]Лист1'!$A$10:$A$12</c:f>
              <c:strCache>
                <c:ptCount val="3"/>
                <c:pt idx="0">
                  <c:v>2012</c:v>
                </c:pt>
                <c:pt idx="1">
                  <c:v>2013</c:v>
                </c:pt>
                <c:pt idx="2">
                  <c:v>первое полугодие 2014 г</c:v>
                </c:pt>
              </c:strCache>
            </c:strRef>
          </c:cat>
          <c:val>
            <c:numRef>
              <c:f>'[Диаграмма в Microsoft Office PowerPoint]Лист1'!$B$10:$B$12</c:f>
              <c:numCache>
                <c:formatCode>General</c:formatCode>
                <c:ptCount val="3"/>
                <c:pt idx="0">
                  <c:v>220</c:v>
                </c:pt>
                <c:pt idx="1">
                  <c:v>285</c:v>
                </c:pt>
                <c:pt idx="2">
                  <c:v>224</c:v>
                </c:pt>
              </c:numCache>
            </c:numRef>
          </c:val>
        </c:ser>
        <c:shape val="box"/>
        <c:axId val="51456256"/>
        <c:axId val="55750656"/>
        <c:axId val="0"/>
      </c:bar3DChart>
      <c:catAx>
        <c:axId val="51456256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55750656"/>
        <c:crosses val="autoZero"/>
        <c:auto val="1"/>
        <c:lblAlgn val="ctr"/>
        <c:lblOffset val="100"/>
      </c:catAx>
      <c:valAx>
        <c:axId val="55750656"/>
        <c:scaling>
          <c:orientation val="minMax"/>
        </c:scaling>
        <c:axPos val="l"/>
        <c:numFmt formatCode="General" sourceLinked="1"/>
        <c:tickLblPos val="nextTo"/>
        <c:crossAx val="5145625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9173D6-8DFE-4ED3-BDBE-C7F671428F59}" type="doc">
      <dgm:prSet loTypeId="urn:microsoft.com/office/officeart/2005/8/layout/chart3" loCatId="cycle" qsTypeId="urn:microsoft.com/office/officeart/2005/8/quickstyle/simple5" qsCatId="simple" csTypeId="urn:microsoft.com/office/officeart/2005/8/colors/colorful1" csCatId="colorful" phldr="1"/>
      <dgm:spPr/>
    </dgm:pt>
    <dgm:pt modelId="{642D4E03-1109-4931-91FE-4D0E00EE7DAA}">
      <dgm:prSet phldrT="[Текст]" custT="1"/>
      <dgm:spPr/>
      <dgm:t>
        <a:bodyPr/>
        <a:lstStyle/>
        <a:p>
          <a:r>
            <a:rPr lang="ru-RU" sz="1700" b="1" dirty="0" smtClean="0">
              <a:latin typeface="Arial Narrow" pitchFamily="34" charset="0"/>
              <a:cs typeface="Arial" pitchFamily="34" charset="0"/>
            </a:rPr>
            <a:t>Археология</a:t>
          </a:r>
          <a:endParaRPr lang="ru-RU" sz="1700" b="1" dirty="0">
            <a:latin typeface="Arial Narrow" pitchFamily="34" charset="0"/>
            <a:cs typeface="Arial" pitchFamily="34" charset="0"/>
          </a:endParaRPr>
        </a:p>
      </dgm:t>
    </dgm:pt>
    <dgm:pt modelId="{2C9EDBC7-3E07-4EBC-A803-E6190877EEAC}" type="parTrans" cxnId="{994BA4CE-BF03-44C0-9C93-CBE0BF705F7E}">
      <dgm:prSet/>
      <dgm:spPr/>
      <dgm:t>
        <a:bodyPr/>
        <a:lstStyle/>
        <a:p>
          <a:endParaRPr lang="ru-RU"/>
        </a:p>
      </dgm:t>
    </dgm:pt>
    <dgm:pt modelId="{A5F66735-93B9-46E4-97BD-38A445407E5C}" type="sibTrans" cxnId="{994BA4CE-BF03-44C0-9C93-CBE0BF705F7E}">
      <dgm:prSet/>
      <dgm:spPr/>
      <dgm:t>
        <a:bodyPr/>
        <a:lstStyle/>
        <a:p>
          <a:endParaRPr lang="ru-RU"/>
        </a:p>
      </dgm:t>
    </dgm:pt>
    <dgm:pt modelId="{6DFA6CA7-5AD9-48BB-BF23-E627EAF4878A}">
      <dgm:prSet custT="1"/>
      <dgm:spPr/>
      <dgm:t>
        <a:bodyPr/>
        <a:lstStyle/>
        <a:p>
          <a:r>
            <a:rPr lang="ru-RU" sz="1700" b="1" dirty="0" smtClean="0">
              <a:latin typeface="Arial Narrow" pitchFamily="34" charset="0"/>
              <a:cs typeface="Arial" pitchFamily="34" charset="0"/>
            </a:rPr>
            <a:t>Научное изучение (реставрация)</a:t>
          </a:r>
        </a:p>
      </dgm:t>
    </dgm:pt>
    <dgm:pt modelId="{2857C44E-764F-4275-A942-453064795BC8}" type="parTrans" cxnId="{24588795-F155-464A-B2D1-D761B1A79620}">
      <dgm:prSet/>
      <dgm:spPr/>
      <dgm:t>
        <a:bodyPr/>
        <a:lstStyle/>
        <a:p>
          <a:endParaRPr lang="ru-RU"/>
        </a:p>
      </dgm:t>
    </dgm:pt>
    <dgm:pt modelId="{E7529BA1-762C-44EA-AE6A-6B03CB993B6D}" type="sibTrans" cxnId="{24588795-F155-464A-B2D1-D761B1A79620}">
      <dgm:prSet/>
      <dgm:spPr/>
      <dgm:t>
        <a:bodyPr/>
        <a:lstStyle/>
        <a:p>
          <a:endParaRPr lang="ru-RU"/>
        </a:p>
      </dgm:t>
    </dgm:pt>
    <dgm:pt modelId="{FB9218E7-26D8-4DB8-BFE8-B16902828DD4}">
      <dgm:prSet custT="1"/>
      <dgm:spPr/>
      <dgm:t>
        <a:bodyPr/>
        <a:lstStyle/>
        <a:p>
          <a:r>
            <a:rPr lang="ru-RU" sz="1700" b="1" dirty="0" smtClean="0">
              <a:latin typeface="Arial Narrow" pitchFamily="34" charset="0"/>
              <a:cs typeface="Arial" pitchFamily="34" charset="0"/>
            </a:rPr>
            <a:t>Презентация (экспозиция)</a:t>
          </a:r>
        </a:p>
      </dgm:t>
    </dgm:pt>
    <dgm:pt modelId="{BE8DDE79-2C46-4212-9AEA-5FC25135F1C0}" type="parTrans" cxnId="{C7E208C5-C897-4A07-9191-F6A1DFFB22E1}">
      <dgm:prSet/>
      <dgm:spPr/>
      <dgm:t>
        <a:bodyPr/>
        <a:lstStyle/>
        <a:p>
          <a:endParaRPr lang="ru-RU"/>
        </a:p>
      </dgm:t>
    </dgm:pt>
    <dgm:pt modelId="{D4B82E31-0C34-4276-909B-5004910F329C}" type="sibTrans" cxnId="{C7E208C5-C897-4A07-9191-F6A1DFFB22E1}">
      <dgm:prSet/>
      <dgm:spPr/>
      <dgm:t>
        <a:bodyPr/>
        <a:lstStyle/>
        <a:p>
          <a:endParaRPr lang="ru-RU"/>
        </a:p>
      </dgm:t>
    </dgm:pt>
    <dgm:pt modelId="{4C63695C-B628-4D37-A7B0-64A2B03D12F8}">
      <dgm:prSet custT="1"/>
      <dgm:spPr/>
      <dgm:t>
        <a:bodyPr lIns="0" tIns="0" rIns="0" bIns="0"/>
        <a:lstStyle/>
        <a:p>
          <a:pPr marL="0" indent="0" defTabSz="900113">
            <a:tabLst/>
          </a:pPr>
          <a:r>
            <a:rPr lang="ru-RU" sz="1550" b="1" dirty="0" smtClean="0">
              <a:latin typeface="Arial Narrow" pitchFamily="34" charset="0"/>
              <a:cs typeface="Arial" pitchFamily="34" charset="0"/>
            </a:rPr>
            <a:t>Художественное воплощение</a:t>
          </a:r>
        </a:p>
      </dgm:t>
    </dgm:pt>
    <dgm:pt modelId="{45D1AE67-373D-4F31-97B8-67AF04FD8384}" type="parTrans" cxnId="{A9E2656F-10C5-4572-839F-7ED96B4CC4F8}">
      <dgm:prSet/>
      <dgm:spPr/>
      <dgm:t>
        <a:bodyPr/>
        <a:lstStyle/>
        <a:p>
          <a:endParaRPr lang="ru-RU"/>
        </a:p>
      </dgm:t>
    </dgm:pt>
    <dgm:pt modelId="{E5B9175E-A865-4993-A1AD-8F2B50A5BE69}" type="sibTrans" cxnId="{A9E2656F-10C5-4572-839F-7ED96B4CC4F8}">
      <dgm:prSet/>
      <dgm:spPr/>
      <dgm:t>
        <a:bodyPr/>
        <a:lstStyle/>
        <a:p>
          <a:endParaRPr lang="ru-RU"/>
        </a:p>
      </dgm:t>
    </dgm:pt>
    <dgm:pt modelId="{52E9B088-CCBE-438E-95AD-7A1CA00C268F}">
      <dgm:prSet custT="1"/>
      <dgm:spPr/>
      <dgm:t>
        <a:bodyPr/>
        <a:lstStyle/>
        <a:p>
          <a:r>
            <a:rPr lang="ru-RU" sz="1700" b="1" dirty="0" smtClean="0">
              <a:latin typeface="Arial Narrow" pitchFamily="34" charset="0"/>
              <a:cs typeface="Arial" pitchFamily="34" charset="0"/>
            </a:rPr>
            <a:t>Популяризация (кино, литература и т.д.)</a:t>
          </a:r>
          <a:endParaRPr lang="ru-RU" sz="1700" b="1" dirty="0">
            <a:latin typeface="Arial Narrow" pitchFamily="34" charset="0"/>
            <a:cs typeface="Arial" pitchFamily="34" charset="0"/>
          </a:endParaRPr>
        </a:p>
      </dgm:t>
    </dgm:pt>
    <dgm:pt modelId="{40532006-B143-4A2F-B370-CD4A8978E3D5}" type="parTrans" cxnId="{5E1BCFF3-52AC-4FE8-958A-838615EE8422}">
      <dgm:prSet/>
      <dgm:spPr/>
      <dgm:t>
        <a:bodyPr/>
        <a:lstStyle/>
        <a:p>
          <a:endParaRPr lang="ru-RU"/>
        </a:p>
      </dgm:t>
    </dgm:pt>
    <dgm:pt modelId="{A48A2DF0-E87C-42EF-BDDE-001BF6EED23E}" type="sibTrans" cxnId="{5E1BCFF3-52AC-4FE8-958A-838615EE8422}">
      <dgm:prSet/>
      <dgm:spPr/>
      <dgm:t>
        <a:bodyPr/>
        <a:lstStyle/>
        <a:p>
          <a:endParaRPr lang="ru-RU"/>
        </a:p>
      </dgm:t>
    </dgm:pt>
    <dgm:pt modelId="{364C3031-33F2-43FC-8758-FA9255B0EF3A}" type="pres">
      <dgm:prSet presAssocID="{E59173D6-8DFE-4ED3-BDBE-C7F671428F59}" presName="compositeShape" presStyleCnt="0">
        <dgm:presLayoutVars>
          <dgm:chMax val="7"/>
          <dgm:dir/>
          <dgm:resizeHandles val="exact"/>
        </dgm:presLayoutVars>
      </dgm:prSet>
      <dgm:spPr/>
    </dgm:pt>
    <dgm:pt modelId="{595D47C4-E1FF-4B29-BEB5-B45FE71CE402}" type="pres">
      <dgm:prSet presAssocID="{E59173D6-8DFE-4ED3-BDBE-C7F671428F59}" presName="wedge1" presStyleLbl="node1" presStyleIdx="0" presStyleCnt="5" custLinFactNeighborX="-4066" custLinFactNeighborY="4727"/>
      <dgm:spPr/>
      <dgm:t>
        <a:bodyPr/>
        <a:lstStyle/>
        <a:p>
          <a:endParaRPr lang="ru-RU"/>
        </a:p>
      </dgm:t>
    </dgm:pt>
    <dgm:pt modelId="{001F96C3-B9CE-4C79-9FB5-D731E28C7E4E}" type="pres">
      <dgm:prSet presAssocID="{E59173D6-8DFE-4ED3-BDBE-C7F671428F59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EB25CB-60AC-433E-8694-7245CD087E7B}" type="pres">
      <dgm:prSet presAssocID="{E59173D6-8DFE-4ED3-BDBE-C7F671428F59}" presName="wedge2" presStyleLbl="node1" presStyleIdx="1" presStyleCnt="5"/>
      <dgm:spPr/>
      <dgm:t>
        <a:bodyPr/>
        <a:lstStyle/>
        <a:p>
          <a:endParaRPr lang="ru-RU"/>
        </a:p>
      </dgm:t>
    </dgm:pt>
    <dgm:pt modelId="{E75C3DC1-8F74-4CCE-87AE-90402E2AA161}" type="pres">
      <dgm:prSet presAssocID="{E59173D6-8DFE-4ED3-BDBE-C7F671428F59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68190D-33A8-413F-80DE-3BA21FB7E16A}" type="pres">
      <dgm:prSet presAssocID="{E59173D6-8DFE-4ED3-BDBE-C7F671428F59}" presName="wedge3" presStyleLbl="node1" presStyleIdx="2" presStyleCnt="5"/>
      <dgm:spPr/>
      <dgm:t>
        <a:bodyPr/>
        <a:lstStyle/>
        <a:p>
          <a:endParaRPr lang="ru-RU"/>
        </a:p>
      </dgm:t>
    </dgm:pt>
    <dgm:pt modelId="{87ECD7D2-88D0-4119-BC30-1AFD6C7F666A}" type="pres">
      <dgm:prSet presAssocID="{E59173D6-8DFE-4ED3-BDBE-C7F671428F59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7544C2-12E3-46AF-81FE-B5BA76DBAD6D}" type="pres">
      <dgm:prSet presAssocID="{E59173D6-8DFE-4ED3-BDBE-C7F671428F59}" presName="wedge4" presStyleLbl="node1" presStyleIdx="3" presStyleCnt="5"/>
      <dgm:spPr/>
      <dgm:t>
        <a:bodyPr/>
        <a:lstStyle/>
        <a:p>
          <a:endParaRPr lang="ru-RU"/>
        </a:p>
      </dgm:t>
    </dgm:pt>
    <dgm:pt modelId="{F92FA511-A5C9-4EDF-B85E-5EBADBBD8A2F}" type="pres">
      <dgm:prSet presAssocID="{E59173D6-8DFE-4ED3-BDBE-C7F671428F59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C5186A-74D2-42F4-AAA7-3BEE02FF3D5B}" type="pres">
      <dgm:prSet presAssocID="{E59173D6-8DFE-4ED3-BDBE-C7F671428F59}" presName="wedge5" presStyleLbl="node1" presStyleIdx="4" presStyleCnt="5"/>
      <dgm:spPr/>
      <dgm:t>
        <a:bodyPr/>
        <a:lstStyle/>
        <a:p>
          <a:endParaRPr lang="ru-RU"/>
        </a:p>
      </dgm:t>
    </dgm:pt>
    <dgm:pt modelId="{71E21507-9904-400E-B266-4B8AFAD24742}" type="pres">
      <dgm:prSet presAssocID="{E59173D6-8DFE-4ED3-BDBE-C7F671428F59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872582-6744-4110-BF97-6665A03C2197}" type="presOf" srcId="{642D4E03-1109-4931-91FE-4D0E00EE7DAA}" destId="{001F96C3-B9CE-4C79-9FB5-D731E28C7E4E}" srcOrd="1" destOrd="0" presId="urn:microsoft.com/office/officeart/2005/8/layout/chart3"/>
    <dgm:cxn modelId="{6D97275E-83B4-4330-9867-74BB93847A5D}" type="presOf" srcId="{E59173D6-8DFE-4ED3-BDBE-C7F671428F59}" destId="{364C3031-33F2-43FC-8758-FA9255B0EF3A}" srcOrd="0" destOrd="0" presId="urn:microsoft.com/office/officeart/2005/8/layout/chart3"/>
    <dgm:cxn modelId="{994BA4CE-BF03-44C0-9C93-CBE0BF705F7E}" srcId="{E59173D6-8DFE-4ED3-BDBE-C7F671428F59}" destId="{642D4E03-1109-4931-91FE-4D0E00EE7DAA}" srcOrd="0" destOrd="0" parTransId="{2C9EDBC7-3E07-4EBC-A803-E6190877EEAC}" sibTransId="{A5F66735-93B9-46E4-97BD-38A445407E5C}"/>
    <dgm:cxn modelId="{253A8023-BFC4-41CB-A3A9-EF55C9F23A79}" type="presOf" srcId="{6DFA6CA7-5AD9-48BB-BF23-E627EAF4878A}" destId="{B2EB25CB-60AC-433E-8694-7245CD087E7B}" srcOrd="0" destOrd="0" presId="urn:microsoft.com/office/officeart/2005/8/layout/chart3"/>
    <dgm:cxn modelId="{2342A7B2-2829-4A15-A35C-3E14A200667C}" type="presOf" srcId="{4C63695C-B628-4D37-A7B0-64A2B03D12F8}" destId="{767544C2-12E3-46AF-81FE-B5BA76DBAD6D}" srcOrd="0" destOrd="0" presId="urn:microsoft.com/office/officeart/2005/8/layout/chart3"/>
    <dgm:cxn modelId="{E180BD81-C6A9-4CFF-AFCB-66A6A14D5CB8}" type="presOf" srcId="{6DFA6CA7-5AD9-48BB-BF23-E627EAF4878A}" destId="{E75C3DC1-8F74-4CCE-87AE-90402E2AA161}" srcOrd="1" destOrd="0" presId="urn:microsoft.com/office/officeart/2005/8/layout/chart3"/>
    <dgm:cxn modelId="{5E1BCFF3-52AC-4FE8-958A-838615EE8422}" srcId="{E59173D6-8DFE-4ED3-BDBE-C7F671428F59}" destId="{52E9B088-CCBE-438E-95AD-7A1CA00C268F}" srcOrd="4" destOrd="0" parTransId="{40532006-B143-4A2F-B370-CD4A8978E3D5}" sibTransId="{A48A2DF0-E87C-42EF-BDDE-001BF6EED23E}"/>
    <dgm:cxn modelId="{2C581BB5-DEF6-4F4C-8576-12C4290DBBD0}" type="presOf" srcId="{FB9218E7-26D8-4DB8-BFE8-B16902828DD4}" destId="{8468190D-33A8-413F-80DE-3BA21FB7E16A}" srcOrd="0" destOrd="0" presId="urn:microsoft.com/office/officeart/2005/8/layout/chart3"/>
    <dgm:cxn modelId="{13910F3A-39BD-4DEE-B525-F65A315338E6}" type="presOf" srcId="{52E9B088-CCBE-438E-95AD-7A1CA00C268F}" destId="{71E21507-9904-400E-B266-4B8AFAD24742}" srcOrd="1" destOrd="0" presId="urn:microsoft.com/office/officeart/2005/8/layout/chart3"/>
    <dgm:cxn modelId="{65BC7D32-373A-4C13-8134-25FB375E7609}" type="presOf" srcId="{52E9B088-CCBE-438E-95AD-7A1CA00C268F}" destId="{AEC5186A-74D2-42F4-AAA7-3BEE02FF3D5B}" srcOrd="0" destOrd="0" presId="urn:microsoft.com/office/officeart/2005/8/layout/chart3"/>
    <dgm:cxn modelId="{C7E208C5-C897-4A07-9191-F6A1DFFB22E1}" srcId="{E59173D6-8DFE-4ED3-BDBE-C7F671428F59}" destId="{FB9218E7-26D8-4DB8-BFE8-B16902828DD4}" srcOrd="2" destOrd="0" parTransId="{BE8DDE79-2C46-4212-9AEA-5FC25135F1C0}" sibTransId="{D4B82E31-0C34-4276-909B-5004910F329C}"/>
    <dgm:cxn modelId="{7930B7A2-5237-4925-98F1-3ED8AE7394D3}" type="presOf" srcId="{642D4E03-1109-4931-91FE-4D0E00EE7DAA}" destId="{595D47C4-E1FF-4B29-BEB5-B45FE71CE402}" srcOrd="0" destOrd="0" presId="urn:microsoft.com/office/officeart/2005/8/layout/chart3"/>
    <dgm:cxn modelId="{24588795-F155-464A-B2D1-D761B1A79620}" srcId="{E59173D6-8DFE-4ED3-BDBE-C7F671428F59}" destId="{6DFA6CA7-5AD9-48BB-BF23-E627EAF4878A}" srcOrd="1" destOrd="0" parTransId="{2857C44E-764F-4275-A942-453064795BC8}" sibTransId="{E7529BA1-762C-44EA-AE6A-6B03CB993B6D}"/>
    <dgm:cxn modelId="{A9E2656F-10C5-4572-839F-7ED96B4CC4F8}" srcId="{E59173D6-8DFE-4ED3-BDBE-C7F671428F59}" destId="{4C63695C-B628-4D37-A7B0-64A2B03D12F8}" srcOrd="3" destOrd="0" parTransId="{45D1AE67-373D-4F31-97B8-67AF04FD8384}" sibTransId="{E5B9175E-A865-4993-A1AD-8F2B50A5BE69}"/>
    <dgm:cxn modelId="{3790D954-84C5-4AE4-9C4A-3CE547FDD7B9}" type="presOf" srcId="{FB9218E7-26D8-4DB8-BFE8-B16902828DD4}" destId="{87ECD7D2-88D0-4119-BC30-1AFD6C7F666A}" srcOrd="1" destOrd="0" presId="urn:microsoft.com/office/officeart/2005/8/layout/chart3"/>
    <dgm:cxn modelId="{46D8BF7B-C39F-4C01-8F9F-13D4BFC26863}" type="presOf" srcId="{4C63695C-B628-4D37-A7B0-64A2B03D12F8}" destId="{F92FA511-A5C9-4EDF-B85E-5EBADBBD8A2F}" srcOrd="1" destOrd="0" presId="urn:microsoft.com/office/officeart/2005/8/layout/chart3"/>
    <dgm:cxn modelId="{E8FAEF3D-3CA3-4289-9FE7-78A7552BB151}" type="presParOf" srcId="{364C3031-33F2-43FC-8758-FA9255B0EF3A}" destId="{595D47C4-E1FF-4B29-BEB5-B45FE71CE402}" srcOrd="0" destOrd="0" presId="urn:microsoft.com/office/officeart/2005/8/layout/chart3"/>
    <dgm:cxn modelId="{109E35B4-7FF0-4BC6-8285-2D1B41426F8C}" type="presParOf" srcId="{364C3031-33F2-43FC-8758-FA9255B0EF3A}" destId="{001F96C3-B9CE-4C79-9FB5-D731E28C7E4E}" srcOrd="1" destOrd="0" presId="urn:microsoft.com/office/officeart/2005/8/layout/chart3"/>
    <dgm:cxn modelId="{1F4FC4DB-2D25-4FFC-8080-200F2C863658}" type="presParOf" srcId="{364C3031-33F2-43FC-8758-FA9255B0EF3A}" destId="{B2EB25CB-60AC-433E-8694-7245CD087E7B}" srcOrd="2" destOrd="0" presId="urn:microsoft.com/office/officeart/2005/8/layout/chart3"/>
    <dgm:cxn modelId="{C8B75E4F-3591-4F59-AE5F-81E225D670D9}" type="presParOf" srcId="{364C3031-33F2-43FC-8758-FA9255B0EF3A}" destId="{E75C3DC1-8F74-4CCE-87AE-90402E2AA161}" srcOrd="3" destOrd="0" presId="urn:microsoft.com/office/officeart/2005/8/layout/chart3"/>
    <dgm:cxn modelId="{77D6478D-4883-4D9A-9538-9442260CB444}" type="presParOf" srcId="{364C3031-33F2-43FC-8758-FA9255B0EF3A}" destId="{8468190D-33A8-413F-80DE-3BA21FB7E16A}" srcOrd="4" destOrd="0" presId="urn:microsoft.com/office/officeart/2005/8/layout/chart3"/>
    <dgm:cxn modelId="{ECE101FA-1A7E-4B69-8775-FCB2ABC50464}" type="presParOf" srcId="{364C3031-33F2-43FC-8758-FA9255B0EF3A}" destId="{87ECD7D2-88D0-4119-BC30-1AFD6C7F666A}" srcOrd="5" destOrd="0" presId="urn:microsoft.com/office/officeart/2005/8/layout/chart3"/>
    <dgm:cxn modelId="{A11F5DF9-EBEB-4870-A148-31C0F9540783}" type="presParOf" srcId="{364C3031-33F2-43FC-8758-FA9255B0EF3A}" destId="{767544C2-12E3-46AF-81FE-B5BA76DBAD6D}" srcOrd="6" destOrd="0" presId="urn:microsoft.com/office/officeart/2005/8/layout/chart3"/>
    <dgm:cxn modelId="{F0EDC6A3-2DB1-4034-9201-2F3E491A6359}" type="presParOf" srcId="{364C3031-33F2-43FC-8758-FA9255B0EF3A}" destId="{F92FA511-A5C9-4EDF-B85E-5EBADBBD8A2F}" srcOrd="7" destOrd="0" presId="urn:microsoft.com/office/officeart/2005/8/layout/chart3"/>
    <dgm:cxn modelId="{5D597947-4219-45F2-B990-7C6CE18A394C}" type="presParOf" srcId="{364C3031-33F2-43FC-8758-FA9255B0EF3A}" destId="{AEC5186A-74D2-42F4-AAA7-3BEE02FF3D5B}" srcOrd="8" destOrd="0" presId="urn:microsoft.com/office/officeart/2005/8/layout/chart3"/>
    <dgm:cxn modelId="{B6F27949-C7E8-4B08-BD15-6369A8B9C183}" type="presParOf" srcId="{364C3031-33F2-43FC-8758-FA9255B0EF3A}" destId="{71E21507-9904-400E-B266-4B8AFAD24742}" srcOrd="9" destOrd="0" presId="urn:microsoft.com/office/officeart/2005/8/layout/char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0.84931</cdr:x>
      <cdr:y>0.2439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572000" y="714380"/>
          <a:ext cx="785818" cy="2214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0.87671</cdr:x>
      <cdr:y>0.26829</cdr:y>
    </cdr:from>
    <cdr:to>
      <cdr:x>1</cdr:x>
      <cdr:y>0.46342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714876" y="785818"/>
          <a:ext cx="642942" cy="57150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>
            <a:solidFill>
              <a:schemeClr val="bg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DFB774-B71B-42B0-8900-CD5BF3B761EE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99EDA-9563-4821-AD43-8182F386F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99EDA-9563-4821-AD43-8182F386F7C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99EDA-9563-4821-AD43-8182F386F7C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EAA9-A2E9-4074-A8FE-6F751DE0F7CA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AE33-9A4D-440A-A065-6F735EEAAC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EAA9-A2E9-4074-A8FE-6F751DE0F7CA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AE33-9A4D-440A-A065-6F735EEAAC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EAA9-A2E9-4074-A8FE-6F751DE0F7CA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AE33-9A4D-440A-A065-6F735EEAAC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EAA9-A2E9-4074-A8FE-6F751DE0F7CA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AE33-9A4D-440A-A065-6F735EEAAC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EAA9-A2E9-4074-A8FE-6F751DE0F7CA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AE33-9A4D-440A-A065-6F735EEAAC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EAA9-A2E9-4074-A8FE-6F751DE0F7CA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AE33-9A4D-440A-A065-6F735EEAAC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EAA9-A2E9-4074-A8FE-6F751DE0F7CA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AE33-9A4D-440A-A065-6F735EEAAC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EAA9-A2E9-4074-A8FE-6F751DE0F7CA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AE33-9A4D-440A-A065-6F735EEAAC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EAA9-A2E9-4074-A8FE-6F751DE0F7CA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AE33-9A4D-440A-A065-6F735EEAAC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EAA9-A2E9-4074-A8FE-6F751DE0F7CA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AE33-9A4D-440A-A065-6F735EEAAC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EAA9-A2E9-4074-A8FE-6F751DE0F7CA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AE33-9A4D-440A-A065-6F735EEAAC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AEAA9-A2E9-4074-A8FE-6F751DE0F7CA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CAE33-9A4D-440A-A065-6F735EEAAC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5786" y="428604"/>
            <a:ext cx="75724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600" b="1" dirty="0" smtClean="0">
                <a:solidFill>
                  <a:srgbClr val="887E4E"/>
                </a:solidFill>
                <a:latin typeface="Tahoma" pitchFamily="34" charset="0"/>
                <a:cs typeface="Tahoma" pitchFamily="34" charset="0"/>
              </a:rPr>
              <a:t>МИНИСТЕРСТВО КУЛЬТУРЫ И СПОРТА РЕСПУБЛИКИ КАЗАХСТАН</a:t>
            </a:r>
            <a:r>
              <a:rPr lang="ru-RU" sz="2600" b="1" dirty="0" smtClean="0">
                <a:solidFill>
                  <a:srgbClr val="887E4E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ru-RU" sz="2600" b="1" dirty="0">
              <a:solidFill>
                <a:srgbClr val="887E4E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Рисунок 30" descr="C:\Documents and Settings\UserID\Рабочий стол\Картинки\Барс.tif"/>
          <p:cNvPicPr>
            <a:picLocks noChangeAspect="1" noChangeArrowheads="1"/>
          </p:cNvPicPr>
          <p:nvPr/>
        </p:nvPicPr>
        <p:blipFill>
          <a:blip r:embed="rId2" cstate="print">
            <a:lum bright="-18000" contrast="12000"/>
          </a:blip>
          <a:srcRect/>
          <a:stretch>
            <a:fillRect/>
          </a:stretch>
        </p:blipFill>
        <p:spPr bwMode="auto">
          <a:xfrm>
            <a:off x="8040719" y="288911"/>
            <a:ext cx="103187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0" y="1597331"/>
            <a:ext cx="9144000" cy="45719"/>
          </a:xfrm>
          <a:prstGeom prst="line">
            <a:avLst/>
          </a:prstGeom>
          <a:noFill/>
          <a:ln w="57150" cmpd="thinThick">
            <a:solidFill>
              <a:schemeClr val="tx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662" y="5214950"/>
            <a:ext cx="72866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600" b="1" dirty="0" smtClean="0">
                <a:solidFill>
                  <a:srgbClr val="887E4E"/>
                </a:solidFill>
                <a:latin typeface="Tahoma" pitchFamily="34" charset="0"/>
                <a:cs typeface="Tahoma" pitchFamily="34" charset="0"/>
              </a:rPr>
              <a:t>АКТУАЛЬНЫЕ ВОПРОСЫ </a:t>
            </a:r>
            <a:r>
              <a:rPr lang="ru-RU" sz="2600" b="1" dirty="0" smtClean="0">
                <a:solidFill>
                  <a:srgbClr val="887E4E"/>
                </a:solidFill>
                <a:latin typeface="Tahoma" pitchFamily="34" charset="0"/>
                <a:cs typeface="Tahoma" pitchFamily="34" charset="0"/>
              </a:rPr>
              <a:t>ДЕЯТЕЛЬНОСТИ </a:t>
            </a:r>
            <a:r>
              <a:rPr lang="kk-KZ" sz="2600" b="1" dirty="0" smtClean="0">
                <a:solidFill>
                  <a:srgbClr val="887E4E"/>
                </a:solidFill>
                <a:latin typeface="Tahoma" pitchFamily="34" charset="0"/>
                <a:cs typeface="Tahoma" pitchFamily="34" charset="0"/>
              </a:rPr>
              <a:t>ТЕАТРОВ </a:t>
            </a:r>
            <a:r>
              <a:rPr lang="kk-KZ" sz="2600" b="1" dirty="0" smtClean="0">
                <a:solidFill>
                  <a:srgbClr val="887E4E"/>
                </a:solidFill>
                <a:latin typeface="Tahoma" pitchFamily="34" charset="0"/>
                <a:cs typeface="Tahoma" pitchFamily="34" charset="0"/>
              </a:rPr>
              <a:t>И МУЗЕЕВ</a:t>
            </a:r>
            <a:endParaRPr lang="ru-RU" sz="2600" b="1" dirty="0">
              <a:solidFill>
                <a:srgbClr val="887E4E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0100" y="6438149"/>
            <a:ext cx="7286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200" b="1" dirty="0" smtClean="0">
                <a:solidFill>
                  <a:srgbClr val="887E4E"/>
                </a:solidFill>
                <a:latin typeface="Tahoma" pitchFamily="34" charset="0"/>
                <a:cs typeface="Tahoma" pitchFamily="34" charset="0"/>
              </a:rPr>
              <a:t>Астана 2014 </a:t>
            </a:r>
            <a:r>
              <a:rPr lang="kk-KZ" sz="1200" b="1" dirty="0" err="1" smtClean="0">
                <a:solidFill>
                  <a:srgbClr val="887E4E"/>
                </a:solidFill>
                <a:latin typeface="Tahoma" pitchFamily="34" charset="0"/>
                <a:cs typeface="Tahoma" pitchFamily="34" charset="0"/>
              </a:rPr>
              <a:t>год</a:t>
            </a:r>
            <a:endParaRPr lang="kk-KZ" sz="1200" b="1" dirty="0">
              <a:solidFill>
                <a:srgbClr val="887E4E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098" name="Picture 2" descr="C:\Documents and Settings\Пользователь\Рабочий стол\прав.час 2014\фото для прав часа\музеи\Фото музея\Ulttyk Muzey 20.jpg"/>
          <p:cNvPicPr>
            <a:picLocks noChangeAspect="1" noChangeArrowheads="1"/>
          </p:cNvPicPr>
          <p:nvPr/>
        </p:nvPicPr>
        <p:blipFill>
          <a:blip r:embed="rId3" cstate="print"/>
          <a:srcRect l="15398" t="17969" r="7386" b="30887"/>
          <a:stretch>
            <a:fillRect/>
          </a:stretch>
        </p:blipFill>
        <p:spPr bwMode="auto">
          <a:xfrm>
            <a:off x="4357686" y="2500305"/>
            <a:ext cx="4717365" cy="2071703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4100" name="Picture 4" descr="C:\Documents and Settings\Пользователь\Рабочий стол\astana-opera.jpg"/>
          <p:cNvPicPr>
            <a:picLocks noChangeAspect="1" noChangeArrowheads="1"/>
          </p:cNvPicPr>
          <p:nvPr/>
        </p:nvPicPr>
        <p:blipFill>
          <a:blip r:embed="rId4" cstate="print"/>
          <a:srcRect r="12" b="9375"/>
          <a:stretch>
            <a:fillRect/>
          </a:stretch>
        </p:blipFill>
        <p:spPr bwMode="auto">
          <a:xfrm>
            <a:off x="142843" y="2500306"/>
            <a:ext cx="4071967" cy="2071702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1571612"/>
            <a:ext cx="60007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Музейное дело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6" name="Picture 2" descr="E:\музеи\Фото музея\0 (2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371" y="3100635"/>
            <a:ext cx="8015157" cy="261438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lum bright="40000"/>
          </a:blip>
          <a:srcRect/>
          <a:stretch>
            <a:fillRect/>
          </a:stretch>
        </p:blipFill>
        <p:spPr bwMode="auto">
          <a:xfrm>
            <a:off x="2857488" y="-214338"/>
            <a:ext cx="314324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Пользователь\Рабочий стол\с музеями карт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5205" y="642918"/>
            <a:ext cx="6798795" cy="3848118"/>
          </a:xfrm>
          <a:prstGeom prst="rect">
            <a:avLst/>
          </a:prstGeom>
          <a:noFill/>
        </p:spPr>
      </p:pic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314324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graphicFrame>
        <p:nvGraphicFramePr>
          <p:cNvPr id="4" name="Диаграмма 3"/>
          <p:cNvGraphicFramePr/>
          <p:nvPr/>
        </p:nvGraphicFramePr>
        <p:xfrm>
          <a:off x="0" y="3929066"/>
          <a:ext cx="5214942" cy="2928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14480" y="5286388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214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1736" y="4214818"/>
            <a:ext cx="500098" cy="369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15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3108" y="4214818"/>
            <a:ext cx="35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8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000628" y="641330"/>
            <a:ext cx="4143372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7038251" y="214290"/>
            <a:ext cx="1916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Музейное дело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14942" y="4500570"/>
            <a:ext cx="392909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 Казахстане функционируют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237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государственных музеев,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 том числе: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15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музеев и музеев-заповедников республиканского значения</a:t>
            </a:r>
          </a:p>
          <a:p>
            <a:endParaRPr lang="ru-RU" sz="1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214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музеев областного значения </a:t>
            </a:r>
          </a:p>
          <a:p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 8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ведомственных музеев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314324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4" name="TextBox 3"/>
          <p:cNvSpPr txBox="1"/>
          <p:nvPr/>
        </p:nvSpPr>
        <p:spPr>
          <a:xfrm>
            <a:off x="642910" y="5894034"/>
            <a:ext cx="8072494" cy="830997"/>
          </a:xfrm>
          <a:prstGeom prst="rect">
            <a:avLst/>
          </a:prstGeom>
          <a:gradFill>
            <a:gsLst>
              <a:gs pos="23000">
                <a:srgbClr val="5E9EFF">
                  <a:alpha val="99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Культура Казахстана в 2014 году ознаменована грандиозным событием - открытием в столице Казахстана нового уникального объекта -  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Национального музея Республики Казахстан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4612" y="856948"/>
            <a:ext cx="6286512" cy="2000548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В фондах и экспозициях музеев Республики Казахстан насчитывается около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3,6 млн. культурных ценностей. 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В среднем ежегодно музеями проводится 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более 7 тыс. выставок, 11 тыс. лекций, 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свыше 190 тыс. экскурсий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Посещаемость государственных музеев РК в прошедшем году составила около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5 миллионов человек.</a:t>
            </a:r>
          </a:p>
          <a:p>
            <a:pPr algn="ctr"/>
            <a:endParaRPr lang="ru-RU" sz="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000628" y="641330"/>
            <a:ext cx="4143372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7231254" y="214290"/>
            <a:ext cx="17234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Музейное дело</a:t>
            </a:r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282" y="2928934"/>
            <a:ext cx="4500562" cy="267765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latin typeface="Arial" pitchFamily="34" charset="0"/>
                <a:cs typeface="Arial" pitchFamily="34" charset="0"/>
              </a:rPr>
              <a:t>Международные выставки:</a:t>
            </a:r>
          </a:p>
          <a:p>
            <a:pPr algn="ctr"/>
            <a:endParaRPr lang="ru-RU" sz="1600" b="1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«Традиционный текстиль Центральной Азии и Кавказа – наследие Великого Шелкового пути»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из фондов Российского этнографического музея 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(г. Санкт-Петербург) 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«4 века русской живописи» из собрания Государственного музейно-выставочного центра «РОСИЗО»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(г. Москва). </a:t>
            </a:r>
          </a:p>
          <a:p>
            <a:endParaRPr lang="ru-RU" sz="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4500530" y="3000372"/>
          <a:ext cx="4643470" cy="2886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786446" y="4071942"/>
            <a:ext cx="600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220</a:t>
            </a:r>
            <a:endParaRPr lang="ru-RU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86579" y="4000504"/>
            <a:ext cx="500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285</a:t>
            </a:r>
            <a:endParaRPr lang="ru-RU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58148" y="4000504"/>
            <a:ext cx="9001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224</a:t>
            </a:r>
            <a:endParaRPr lang="ru-RU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314324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5000628" y="641330"/>
            <a:ext cx="4143372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7038252" y="214290"/>
            <a:ext cx="1916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Музейное дело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2857496"/>
            <a:ext cx="7572428" cy="1200329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Большинство отечественных музеев, созданных в прежние  годы, до сих пор функционируют как краеведческие, экспозиции их устарели, и не соответствуют требованиям сегодняшнего дня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7224" y="5786454"/>
            <a:ext cx="7572428" cy="646331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Назрела острая необходимость в строительстве современных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визит-центров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 для историко-культурных заповедников-музеев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4214818"/>
            <a:ext cx="7572428" cy="92333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Преимущественно экстенсивное наращивание материальной базы музеев осуществлялось без существенного улучшения ее качественных характеристик</a:t>
            </a:r>
          </a:p>
        </p:txBody>
      </p:sp>
      <p:pic>
        <p:nvPicPr>
          <p:cNvPr id="27651" name="Picture 3" descr="E:\парламент выставка\экспозиция парламент\ТАЛДЫ\Ажурные золотые украшение в виде стилизовоного изобр грифона 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571480"/>
            <a:ext cx="2643206" cy="1672686"/>
          </a:xfrm>
          <a:prstGeom prst="rect">
            <a:avLst/>
          </a:prstGeom>
          <a:noFill/>
        </p:spPr>
      </p:pic>
      <p:pic>
        <p:nvPicPr>
          <p:cNvPr id="14" name="Picture 3" descr="E:\парламент выставка\экспозиция парламент\ТАЛДЫ\Ажурные золотые украшение в виде стилизовоного изобр грифона 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571480"/>
            <a:ext cx="2643206" cy="1672686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13" name="TextBox 12"/>
          <p:cNvSpPr txBox="1"/>
          <p:nvPr/>
        </p:nvSpPr>
        <p:spPr>
          <a:xfrm>
            <a:off x="857224" y="5274246"/>
            <a:ext cx="7500990" cy="36933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В Казахстане нет реставрационных центров для музеев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28662" y="2143116"/>
            <a:ext cx="7500990" cy="646331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Ключевым направлением работы по модернизации музеев является внедрение информационных технологий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E:\музеи\Фото музея\Ulttyk Muzey 20.jpg"/>
          <p:cNvPicPr>
            <a:picLocks noChangeAspect="1" noChangeArrowheads="1"/>
          </p:cNvPicPr>
          <p:nvPr/>
        </p:nvPicPr>
        <p:blipFill>
          <a:blip r:embed="rId2" cstate="print"/>
          <a:srcRect t="7734" b="24591"/>
          <a:stretch>
            <a:fillRect/>
          </a:stretch>
        </p:blipFill>
        <p:spPr bwMode="auto">
          <a:xfrm>
            <a:off x="785786" y="285728"/>
            <a:ext cx="5572164" cy="250033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1747" name="Picture 3" descr="C:\Documents and Settings\Пользователь\Рабочий стол\indexпркнрпкаркаркаркенрекне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482254"/>
            <a:ext cx="4643470" cy="309001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285984" y="2786058"/>
            <a:ext cx="487005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Благодарю за внимание</a:t>
            </a:r>
            <a:endParaRPr lang="ru-RU" sz="3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1748" name="Picture 4" descr="E:\парламент выставка\экспозиция парламент\таксай жен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285728"/>
            <a:ext cx="1571636" cy="235745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1749" name="Picture 5" descr="C:\Documents and Settings\Пользователь\Рабочий стол\танц.jpeg"/>
          <p:cNvPicPr>
            <a:picLocks noChangeAspect="1" noChangeArrowheads="1"/>
          </p:cNvPicPr>
          <p:nvPr/>
        </p:nvPicPr>
        <p:blipFill>
          <a:blip r:embed="rId5"/>
          <a:srcRect l="10790" r="8274" b="4696"/>
          <a:stretch>
            <a:fillRect/>
          </a:stretch>
        </p:blipFill>
        <p:spPr bwMode="auto">
          <a:xfrm>
            <a:off x="621168" y="4286256"/>
            <a:ext cx="2450634" cy="1878819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14744" y="1571620"/>
            <a:ext cx="5715040" cy="1143000"/>
          </a:xfrm>
        </p:spPr>
        <p:txBody>
          <a:bodyPr rtlCol="0">
            <a:noAutofit/>
          </a:bodyPr>
          <a:lstStyle/>
          <a:p>
            <a:pPr algn="l">
              <a:defRPr/>
            </a:pPr>
            <a:r>
              <a:rPr lang="ru-RU" sz="2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ru-RU" sz="2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КАЗАХСТАНСКИЙ ПУТЬ – 2050:</a:t>
            </a:r>
            <a:br>
              <a:rPr lang="ru-RU" sz="2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ЕДИНАЯ ЦЕЛЬ, ЕДИНЫЕ ИНТЕРЕСЫ, ЕДИНОЕ БУДУЩЕЕ</a:t>
            </a:r>
            <a:br>
              <a:rPr lang="ru-RU" sz="2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075" name="Picture 2" descr="C:\Documents and Settings\biblioteka1\Рабочий стол\- 2014, 1 17.01.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428604"/>
            <a:ext cx="3500430" cy="2642175"/>
          </a:xfrm>
        </p:spPr>
      </p:pic>
      <p:sp>
        <p:nvSpPr>
          <p:cNvPr id="3076" name="TextBox 11"/>
          <p:cNvSpPr txBox="1">
            <a:spLocks noChangeArrowheads="1"/>
          </p:cNvSpPr>
          <p:nvPr/>
        </p:nvSpPr>
        <p:spPr bwMode="auto">
          <a:xfrm>
            <a:off x="500034" y="3352760"/>
            <a:ext cx="814393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271463" algn="ctr"/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Следует дать новые импульсы развитию ВСЕКАЗАХСТАНСКОЙ КУЛЬТУРЫ.</a:t>
            </a:r>
          </a:p>
          <a:p>
            <a:pPr indent="271463" algn="just"/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Нужно разработать долгосрочную КОНЦЕПЦИЮ КУЛЬТУРНОЙ ПОЛИТИКИ. В ней надо обозначить меры, направленные на формирование </a:t>
            </a:r>
            <a:r>
              <a:rPr lang="ru-RU" sz="2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конкурентоспособной культурной ментальности </a:t>
            </a: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казахстанцев, развитие </a:t>
            </a:r>
            <a:r>
              <a:rPr lang="ru-RU" sz="2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современных  </a:t>
            </a: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КУЛЬТУРНЫХ КЛАСТЕРОВ страны.</a:t>
            </a:r>
          </a:p>
          <a:p>
            <a:pPr indent="271463" algn="just"/>
            <a:endParaRPr lang="ru-RU" sz="20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indent="271463" algn="r"/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Н.Назарбаев</a:t>
            </a:r>
            <a:endParaRPr lang="ru-RU" sz="20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071802" y="1857364"/>
            <a:ext cx="2857520" cy="1000132"/>
          </a:xfrm>
          <a:prstGeom prst="rect">
            <a:avLst/>
          </a:prstGeom>
          <a:solidFill>
            <a:schemeClr val="accent2">
              <a:lumMod val="75000"/>
              <a:alpha val="82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6D6D6D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28992" y="3357562"/>
            <a:ext cx="2000264" cy="71438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D6D6D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00760" y="3286124"/>
            <a:ext cx="2071702" cy="7143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D6D6D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00100" y="3286124"/>
            <a:ext cx="2000264" cy="71438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D6D6D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43240" y="2071678"/>
            <a:ext cx="25717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НАЦИОНАЛЬНЫЙ СОВЕТ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ПО ДЕЛАМ КУЛЬТУРЫ И ИСКУССТВА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28992" y="3429000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МИНИСТЕРСТВО </a:t>
            </a:r>
            <a:r>
              <a:rPr lang="ru-RU" sz="1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КУЛЬТУРЫ И СПОРТА</a:t>
            </a:r>
            <a:endParaRPr 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00760" y="3500438"/>
            <a:ext cx="1928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БИЗНЕС СООБЩЕСТВО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1538" y="3429000"/>
            <a:ext cx="1928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ТВОРЧЕСКИЕ СОЮЗЫ</a:t>
            </a: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5572132" y="2928934"/>
            <a:ext cx="428628" cy="285752"/>
          </a:xfrm>
          <a:prstGeom prst="straightConnector1">
            <a:avLst/>
          </a:prstGeom>
          <a:ln>
            <a:solidFill>
              <a:srgbClr val="5A5A5A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10800000" flipV="1">
            <a:off x="2571736" y="2928934"/>
            <a:ext cx="500066" cy="285752"/>
          </a:xfrm>
          <a:prstGeom prst="straightConnector1">
            <a:avLst/>
          </a:prstGeom>
          <a:ln>
            <a:solidFill>
              <a:srgbClr val="5A5A5A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5400000">
            <a:off x="4322364" y="3107132"/>
            <a:ext cx="357190" cy="794"/>
          </a:xfrm>
          <a:prstGeom prst="straightConnector1">
            <a:avLst/>
          </a:prstGeom>
          <a:ln>
            <a:solidFill>
              <a:srgbClr val="5A5A5A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642910" y="2143116"/>
            <a:ext cx="2000264" cy="71438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D6D6D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14348" y="2357430"/>
            <a:ext cx="1928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ДЕПУТАТСКИЙ КОРПУС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357950" y="2143116"/>
            <a:ext cx="2000264" cy="71438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001">
            <a:schemeClr val="dk2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D6D6D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15074" y="2357430"/>
            <a:ext cx="1928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ПРАВИТЕЛЬСТВО</a:t>
            </a:r>
          </a:p>
        </p:txBody>
      </p:sp>
      <p:cxnSp>
        <p:nvCxnSpPr>
          <p:cNvPr id="50" name="Прямая со стрелкой 49"/>
          <p:cNvCxnSpPr/>
          <p:nvPr/>
        </p:nvCxnSpPr>
        <p:spPr>
          <a:xfrm rot="10800000">
            <a:off x="2643174" y="2713031"/>
            <a:ext cx="428628" cy="1588"/>
          </a:xfrm>
          <a:prstGeom prst="straightConnector1">
            <a:avLst/>
          </a:prstGeom>
          <a:ln>
            <a:solidFill>
              <a:srgbClr val="5A5A5A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5929322" y="2643182"/>
            <a:ext cx="357190" cy="1588"/>
          </a:xfrm>
          <a:prstGeom prst="straightConnector1">
            <a:avLst/>
          </a:prstGeom>
          <a:ln>
            <a:solidFill>
              <a:srgbClr val="5A5A5A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4" name="Прямоугольник 63"/>
          <p:cNvSpPr/>
          <p:nvPr/>
        </p:nvSpPr>
        <p:spPr>
          <a:xfrm>
            <a:off x="571472" y="714356"/>
            <a:ext cx="8072494" cy="8572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/>
          <p:cNvSpPr txBox="1"/>
          <p:nvPr/>
        </p:nvSpPr>
        <p:spPr>
          <a:xfrm>
            <a:off x="0" y="785794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Arial Narrow" pitchFamily="34" charset="0"/>
              </a:rPr>
              <a:t>Концепция культурной политики Республики Казахстан</a:t>
            </a:r>
            <a:endParaRPr lang="ru-RU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857224" y="4429132"/>
            <a:ext cx="7500990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TextBox 67"/>
          <p:cNvSpPr txBox="1"/>
          <p:nvPr/>
        </p:nvSpPr>
        <p:spPr>
          <a:xfrm>
            <a:off x="1071538" y="4457650"/>
            <a:ext cx="6858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 Narrow" pitchFamily="34" charset="0"/>
              </a:rPr>
              <a:t>Художественные советы по отраслям</a:t>
            </a:r>
            <a:endParaRPr lang="ru-RU" sz="2000" b="1" dirty="0">
              <a:latin typeface="Arial Narrow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42910" y="5143512"/>
            <a:ext cx="8001056" cy="14287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TextBox 69"/>
          <p:cNvSpPr txBox="1"/>
          <p:nvPr/>
        </p:nvSpPr>
        <p:spPr>
          <a:xfrm>
            <a:off x="857224" y="5371943"/>
            <a:ext cx="75724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Художественные советы в тесном взаимодействии с творческими союзами будут обеспечивать координацию деятельности институциональных объединений в форме отраслевых кластеров</a:t>
            </a:r>
          </a:p>
          <a:p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/>
          <p:cNvSpPr/>
          <p:nvPr/>
        </p:nvSpPr>
        <p:spPr>
          <a:xfrm>
            <a:off x="5214942" y="3429000"/>
            <a:ext cx="3286148" cy="3143272"/>
          </a:xfrm>
          <a:prstGeom prst="ellipse">
            <a:avLst/>
          </a:prstGeom>
          <a:solidFill>
            <a:srgbClr val="0066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314324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lum/>
          </a:blip>
          <a:srcRect/>
          <a:stretch>
            <a:fillRect/>
          </a:stretch>
        </p:blipFill>
        <p:spPr bwMode="auto">
          <a:xfrm>
            <a:off x="6572264" y="0"/>
            <a:ext cx="2571736" cy="1860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5" name="TextBox 4"/>
          <p:cNvSpPr txBox="1"/>
          <p:nvPr/>
        </p:nvSpPr>
        <p:spPr>
          <a:xfrm>
            <a:off x="0" y="2000240"/>
            <a:ext cx="4357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Музеи страны должны стать опорными центрами развития науки и исследовательской деятельности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5357818" y="4857760"/>
            <a:ext cx="642942" cy="45924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0800000">
            <a:off x="7786711" y="4857760"/>
            <a:ext cx="642942" cy="45924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6200000">
            <a:off x="6572264" y="5715017"/>
            <a:ext cx="642942" cy="50006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6465107" y="3679033"/>
            <a:ext cx="714380" cy="50006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500562" y="2000240"/>
            <a:ext cx="43577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Объединение работы театрального пространства страны позволит консолидировать ресурсы и добиться максимальной эффективности деятельности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5400000">
            <a:off x="1286646" y="3357562"/>
            <a:ext cx="614366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929322" y="4577372"/>
            <a:ext cx="2000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ЕДИНОЕ ТЕАТРАЛЬНОЕ ОБЪЕДИНЕНИЕ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7" name="Схема 26"/>
          <p:cNvGraphicFramePr/>
          <p:nvPr/>
        </p:nvGraphicFramePr>
        <p:xfrm>
          <a:off x="-642974" y="285749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Пользователь\Рабочий стол\Kazakhstan_map3 с циф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000240"/>
            <a:ext cx="6929486" cy="3922090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2714612" y="714356"/>
            <a:ext cx="6429388" cy="10715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 bwMode="auto">
          <a:xfrm>
            <a:off x="-32" y="-22"/>
            <a:ext cx="2571736" cy="1860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3857620" y="214290"/>
            <a:ext cx="528638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Театральное искусство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000628" y="642918"/>
            <a:ext cx="4143372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714612" y="785794"/>
            <a:ext cx="6215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На сегодняшний день в Казахстане функционируют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52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государственных театра,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республиканских,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43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региональных и более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негосударственных.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7158" y="5929330"/>
            <a:ext cx="8429684" cy="92333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 годы Независимости в Республике были открыты 18 театров,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для 3-х театров построены новые здания –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Уральске, Караганде и </a:t>
            </a:r>
            <a:r>
              <a:rPr lang="ru-RU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Костанае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0" y="-22"/>
            <a:ext cx="2571736" cy="1860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6" name="TextBox 5"/>
          <p:cNvSpPr txBox="1"/>
          <p:nvPr/>
        </p:nvSpPr>
        <p:spPr>
          <a:xfrm>
            <a:off x="3857620" y="214290"/>
            <a:ext cx="528638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 репертуарной политике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000628" y="642918"/>
            <a:ext cx="4143372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-32" y="1568223"/>
            <a:ext cx="4286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953735"/>
                </a:solidFill>
                <a:latin typeface="Arial" pitchFamily="34" charset="0"/>
                <a:cs typeface="Arial" pitchFamily="34" charset="0"/>
              </a:rPr>
              <a:t>Репертуар театров за последние </a:t>
            </a:r>
          </a:p>
          <a:p>
            <a:pPr algn="ctr"/>
            <a:r>
              <a:rPr lang="ru-RU" b="1" dirty="0" smtClean="0">
                <a:solidFill>
                  <a:srgbClr val="953735"/>
                </a:solidFill>
                <a:latin typeface="Arial" pitchFamily="34" charset="0"/>
                <a:cs typeface="Arial" pitchFamily="34" charset="0"/>
              </a:rPr>
              <a:t>4 года</a:t>
            </a:r>
            <a:endParaRPr lang="ru-RU" dirty="0">
              <a:solidFill>
                <a:srgbClr val="95373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4348" y="4214818"/>
            <a:ext cx="285752" cy="21431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071538" y="4038289"/>
            <a:ext cx="35719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endParaRPr lang="ru-RU" b="1" dirty="0" smtClean="0">
              <a:latin typeface="Arial Narrow" pitchFamily="34" charset="0"/>
              <a:cs typeface="Arial" pitchFamily="34" charset="0"/>
            </a:endParaRPr>
          </a:p>
          <a:p>
            <a:pPr>
              <a:lnSpc>
                <a:spcPct val="70000"/>
              </a:lnSpc>
            </a:pPr>
            <a:r>
              <a:rPr lang="ru-RU" b="1" dirty="0" smtClean="0">
                <a:latin typeface="Arial Narrow" pitchFamily="34" charset="0"/>
                <a:cs typeface="Arial" pitchFamily="34" charset="0"/>
              </a:rPr>
              <a:t>Спектакли</a:t>
            </a:r>
          </a:p>
          <a:p>
            <a:pPr>
              <a:lnSpc>
                <a:spcPct val="70000"/>
              </a:lnSpc>
            </a:pPr>
            <a:endParaRPr lang="ru-RU" b="1" dirty="0" smtClean="0">
              <a:latin typeface="Arial Narrow" pitchFamily="34" charset="0"/>
              <a:cs typeface="Arial" pitchFamily="34" charset="0"/>
            </a:endParaRPr>
          </a:p>
          <a:p>
            <a:pPr>
              <a:lnSpc>
                <a:spcPct val="70000"/>
              </a:lnSpc>
            </a:pPr>
            <a:r>
              <a:rPr lang="ru-RU" b="1" dirty="0" smtClean="0">
                <a:latin typeface="Arial Narrow" pitchFamily="34" charset="0"/>
                <a:cs typeface="Arial" pitchFamily="34" charset="0"/>
              </a:rPr>
              <a:t>Новые постановки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14348" y="464344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572000" y="1643050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953735"/>
                </a:solidFill>
                <a:latin typeface="Arial" pitchFamily="34" charset="0"/>
                <a:cs typeface="Arial" pitchFamily="34" charset="0"/>
              </a:rPr>
              <a:t>Количество региональных театров</a:t>
            </a:r>
          </a:p>
        </p:txBody>
      </p:sp>
      <p:sp>
        <p:nvSpPr>
          <p:cNvPr id="17" name="Овал 16"/>
          <p:cNvSpPr/>
          <p:nvPr/>
        </p:nvSpPr>
        <p:spPr>
          <a:xfrm>
            <a:off x="5572132" y="2643182"/>
            <a:ext cx="2214578" cy="207170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857884" y="2928934"/>
            <a:ext cx="1643074" cy="150019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6286512" y="2600262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1329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6000760" y="3071810"/>
            <a:ext cx="1357322" cy="121444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rot="5400000">
            <a:off x="6340090" y="3375422"/>
            <a:ext cx="642942" cy="357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6200000" flipV="1">
            <a:off x="6536545" y="3821909"/>
            <a:ext cx="500066" cy="2857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000760" y="3000372"/>
            <a:ext cx="1357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688       641</a:t>
            </a:r>
            <a:endParaRPr lang="ru-RU" b="1" dirty="0"/>
          </a:p>
        </p:txBody>
      </p:sp>
      <p:cxnSp>
        <p:nvCxnSpPr>
          <p:cNvPr id="39" name="Прямая соединительная линия 38"/>
          <p:cNvCxnSpPr>
            <a:endCxn id="44" idx="1"/>
          </p:cNvCxnSpPr>
          <p:nvPr/>
        </p:nvCxnSpPr>
        <p:spPr>
          <a:xfrm flipV="1">
            <a:off x="7072330" y="2649818"/>
            <a:ext cx="642942" cy="2076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5072066" y="3857628"/>
            <a:ext cx="142876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6786578" y="3856040"/>
            <a:ext cx="1214446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715272" y="2357430"/>
            <a:ext cx="1428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Всего постановок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357686" y="3519074"/>
            <a:ext cx="4572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Для взрослых                              Для детей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85786" y="5357826"/>
            <a:ext cx="757242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 репертуаре русских театров спектакли, поставленные по произведениям отечественных авторов, составляют не более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15%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Кольцо 24"/>
          <p:cNvSpPr/>
          <p:nvPr/>
        </p:nvSpPr>
        <p:spPr>
          <a:xfrm>
            <a:off x="1000100" y="2214554"/>
            <a:ext cx="2000264" cy="1857388"/>
          </a:xfrm>
          <a:prstGeom prst="donut">
            <a:avLst>
              <a:gd name="adj" fmla="val 16879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1428728" y="2643182"/>
            <a:ext cx="1143008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1571604" y="2957452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1 225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00166" y="2214554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48 397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Пользователь\Рабочий стол\Рисунок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74532">
            <a:off x="2643174" y="3000372"/>
            <a:ext cx="378621" cy="285752"/>
          </a:xfrm>
          <a:prstGeom prst="rect">
            <a:avLst/>
          </a:prstGeom>
          <a:noFill/>
          <a:effectLst>
            <a:softEdge rad="12700"/>
          </a:effectLst>
        </p:spPr>
      </p:pic>
      <p:cxnSp>
        <p:nvCxnSpPr>
          <p:cNvPr id="36" name="Прямая со стрелкой 35"/>
          <p:cNvCxnSpPr/>
          <p:nvPr/>
        </p:nvCxnSpPr>
        <p:spPr>
          <a:xfrm>
            <a:off x="2214546" y="3214685"/>
            <a:ext cx="5715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0" y="-23"/>
            <a:ext cx="2786050" cy="2015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6" name="TextBox 5"/>
          <p:cNvSpPr txBox="1"/>
          <p:nvPr/>
        </p:nvSpPr>
        <p:spPr>
          <a:xfrm>
            <a:off x="3857620" y="214290"/>
            <a:ext cx="528638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Театральное искусство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000628" y="642918"/>
            <a:ext cx="4143372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2910" y="4000504"/>
            <a:ext cx="8143932" cy="2185214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ru-RU" sz="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Для стимулирования деятелей культуры и искусства 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Ежегодно Главой государства присуждаются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50 государственных и 50 Президентских стипендий</a:t>
            </a:r>
          </a:p>
          <a:p>
            <a:pPr algn="just"/>
            <a:endParaRPr lang="ru-RU" sz="1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С 2009 года Министерством проводится Республиканский конкурс </a:t>
            </a:r>
          </a:p>
          <a:p>
            <a:pPr algn="just"/>
            <a:r>
              <a:rPr lang="ru-RU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«Тәуелсіздік толғауы», 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где присуждается номинация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«Лучшее оперное и драматургическое произведение»</a:t>
            </a:r>
          </a:p>
          <a:p>
            <a:pPr algn="just"/>
            <a:endParaRPr lang="ru-RU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10" y="1817550"/>
            <a:ext cx="8215370" cy="201593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Для развития театрального искусства на постоянной основе проводятся ряд мероприятий, такие как: </a:t>
            </a:r>
          </a:p>
          <a:p>
            <a:pPr algn="just">
              <a:buFont typeface="Wingdings" pitchFamily="2" charset="2"/>
              <a:buChar char="§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Международные фестивали театров стран Центральной Азии, </a:t>
            </a:r>
          </a:p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театров кукол, конкурс артистов балета, фестиваль «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Опералия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»;</a:t>
            </a:r>
          </a:p>
          <a:p>
            <a:pPr algn="just">
              <a:buFont typeface="Wingdings" pitchFamily="2" charset="2"/>
              <a:buChar char="§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Республиканские фестивали национальных (этнических) театров Казахстана, драматических театров.</a:t>
            </a:r>
          </a:p>
          <a:p>
            <a:pPr algn="just"/>
            <a:endParaRPr lang="ru-RU" sz="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0" y="-23"/>
            <a:ext cx="2786050" cy="2015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5000628" y="642918"/>
            <a:ext cx="4143372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786182" y="214290"/>
            <a:ext cx="528638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Театральное искусство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10" y="2714620"/>
            <a:ext cx="7643866" cy="2449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Субсидии</a:t>
            </a:r>
          </a:p>
          <a:p>
            <a:pPr algn="ctr">
              <a:lnSpc>
                <a:spcPct val="70000"/>
              </a:lnSpc>
            </a:pP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Субсидий выделенные на новые постановки для 44-х региональных театров за последние три года: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2011 г. - 172 миллиона 84 тысячи тенге; 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2012 г. - 182 миллиона 36 тысяч тенге; 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2013 г. - 195 миллионов 446 тысяч тенге. </a:t>
            </a:r>
          </a:p>
          <a:p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28564" y="2641594"/>
            <a:ext cx="8715436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0034" y="5086191"/>
            <a:ext cx="8143932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 среднем на  1 спектакль в регионах выделяется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200 тысяч  до 2-х миллионов тенге.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Средняя сумма постановки одного стандартного спектакля должна составлять порядка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3-х миллионов тенге.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71802" y="910880"/>
            <a:ext cx="5429288" cy="144655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ru-RU" sz="800" b="1" dirty="0" smtClean="0">
              <a:latin typeface="Arial Narrow" pitchFamily="34" charset="0"/>
            </a:endParaRPr>
          </a:p>
          <a:p>
            <a:pPr algn="ctr"/>
            <a:r>
              <a:rPr lang="ru-RU" b="1" dirty="0" smtClean="0">
                <a:latin typeface="Arial Narrow" pitchFamily="34" charset="0"/>
              </a:rPr>
              <a:t>Одной из проблем является отсутствие у некоторых театров  собственных зданий или их размещение в приспособленных нетиповых зданиях, что ограничивает творческие возможности коллективов</a:t>
            </a:r>
          </a:p>
          <a:p>
            <a:pPr algn="ctr"/>
            <a:endParaRPr lang="ru-RU" sz="800" b="1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0" y="-22"/>
            <a:ext cx="2571736" cy="1860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3" name="TextBox 2"/>
          <p:cNvSpPr txBox="1"/>
          <p:nvPr/>
        </p:nvSpPr>
        <p:spPr>
          <a:xfrm>
            <a:off x="3786182" y="214290"/>
            <a:ext cx="528638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 творческих кадрах и социальной поддержке работников театров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000628" y="927082"/>
            <a:ext cx="4143372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786050" y="1142984"/>
            <a:ext cx="6072230" cy="1323439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Необходимо сформировать свою уникальную модель образования, где наряду с непрерывностью, преемственностью, творческой и профессиональной компетентностью, обеспечивается дуальный принцип обучения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2571744"/>
            <a:ext cx="8286808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Сегодня в региональных театрах работает около 5-ти тысяч человек. </a:t>
            </a:r>
          </a:p>
          <a:p>
            <a:pPr algn="just">
              <a:lnSpc>
                <a:spcPct val="9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 течение последних трех лет в региональные театры были приняты:</a:t>
            </a:r>
          </a:p>
          <a:p>
            <a:pPr algn="just">
              <a:lnSpc>
                <a:spcPct val="9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lnSpc>
                <a:spcPct val="90000"/>
              </a:lnSpc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	127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актеров </a:t>
            </a:r>
          </a:p>
          <a:p>
            <a:pPr algn="just">
              <a:lnSpc>
                <a:spcPct val="90000"/>
              </a:lnSpc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	35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художников </a:t>
            </a:r>
          </a:p>
          <a:p>
            <a:pPr algn="just">
              <a:lnSpc>
                <a:spcPct val="90000"/>
              </a:lnSpc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	5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музыкантов </a:t>
            </a:r>
          </a:p>
          <a:p>
            <a:pPr algn="just">
              <a:lnSpc>
                <a:spcPct val="90000"/>
              </a:lnSpc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	12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режиссеров</a:t>
            </a:r>
          </a:p>
          <a:p>
            <a:pPr algn="just">
              <a:lnSpc>
                <a:spcPct val="90000"/>
              </a:lnSpc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	8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вокалистов </a:t>
            </a:r>
          </a:p>
          <a:p>
            <a:pPr algn="just">
              <a:lnSpc>
                <a:spcPct val="90000"/>
              </a:lnSpc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	12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хореографов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642910" y="3571876"/>
            <a:ext cx="928694" cy="1071570"/>
          </a:xfrm>
          <a:prstGeom prst="rightArrow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857620" y="3291488"/>
            <a:ext cx="4643470" cy="1588127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На сегодняшний день во многих региональных театрах, предусмотренные в штатном расписании должности художественных руководителей и главных режиссеров остаются 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вакантными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2910" y="5357826"/>
            <a:ext cx="7286676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b="1" dirty="0" smtClean="0">
                <a:latin typeface="Arial Narrow" pitchFamily="34" charset="0"/>
                <a:cs typeface="Arial" pitchFamily="34" charset="0"/>
              </a:rPr>
              <a:t>  Низкая заработная плата </a:t>
            </a:r>
            <a:r>
              <a:rPr lang="ru-RU" dirty="0" smtClean="0">
                <a:latin typeface="Arial Narrow" pitchFamily="34" charset="0"/>
              </a:rPr>
              <a:t>один из негативных факторов в нехватке кадров</a:t>
            </a:r>
            <a:endParaRPr lang="ru-RU" b="1" dirty="0" smtClean="0">
              <a:latin typeface="Arial Narrow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b="1" dirty="0" smtClean="0">
                <a:latin typeface="Arial Narrow" pitchFamily="34" charset="0"/>
                <a:cs typeface="Arial" pitchFamily="34" charset="0"/>
              </a:rPr>
              <a:t>  Отсутствие жилья </a:t>
            </a:r>
            <a:r>
              <a:rPr lang="ru-RU" dirty="0" smtClean="0">
                <a:latin typeface="Arial Narrow" pitchFamily="34" charset="0"/>
              </a:rPr>
              <a:t>является основной причиной нехватки, а также текучести кадров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1159</TotalTime>
  <Words>719</Words>
  <Application>Microsoft Office PowerPoint</Application>
  <PresentationFormat>Экран (4:3)</PresentationFormat>
  <Paragraphs>128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   КАЗАХСТАНСКИЙ ПУТЬ – 2050: ЕДИНАЯ ЦЕЛЬ, ЕДИНЫЕ ИНТЕРЕСЫ, ЕДИНОЕ БУДУЩЕЕ 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+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-</dc:creator>
  <cp:lastModifiedBy>-</cp:lastModifiedBy>
  <cp:revision>125</cp:revision>
  <dcterms:created xsi:type="dcterms:W3CDTF">2014-09-03T13:41:00Z</dcterms:created>
  <dcterms:modified xsi:type="dcterms:W3CDTF">2014-09-18T05:00:21Z</dcterms:modified>
</cp:coreProperties>
</file>