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9"/>
  </p:notesMasterIdLst>
  <p:sldIdLst>
    <p:sldId id="268" r:id="rId2"/>
    <p:sldId id="313" r:id="rId3"/>
    <p:sldId id="309" r:id="rId4"/>
    <p:sldId id="316" r:id="rId5"/>
    <p:sldId id="317" r:id="rId6"/>
    <p:sldId id="318" r:id="rId7"/>
    <p:sldId id="315" r:id="rId8"/>
    <p:sldId id="319" r:id="rId9"/>
    <p:sldId id="299" r:id="rId10"/>
    <p:sldId id="298" r:id="rId11"/>
    <p:sldId id="320" r:id="rId12"/>
    <p:sldId id="321" r:id="rId13"/>
    <p:sldId id="322" r:id="rId14"/>
    <p:sldId id="300" r:id="rId15"/>
    <p:sldId id="294" r:id="rId16"/>
    <p:sldId id="312" r:id="rId17"/>
    <p:sldId id="308" r:id="rId18"/>
  </p:sldIdLst>
  <p:sldSz cx="9144000" cy="6858000" type="screen4x3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DD9FF"/>
    <a:srgbClr val="53D2FF"/>
    <a:srgbClr val="3FCDFF"/>
    <a:srgbClr val="81DEFF"/>
    <a:srgbClr val="93E3FF"/>
    <a:srgbClr val="A7E8FF"/>
    <a:srgbClr val="7F2997"/>
    <a:srgbClr val="A41C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94" autoAdjust="0"/>
    <p:restoredTop sz="94493" autoAdjust="0"/>
  </p:normalViewPr>
  <p:slideViewPr>
    <p:cSldViewPr>
      <p:cViewPr varScale="1">
        <p:scale>
          <a:sx n="82" d="100"/>
          <a:sy n="82" d="100"/>
        </p:scale>
        <p:origin x="-17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0072135198285563E-2"/>
          <c:y val="4.9068536054420193E-2"/>
          <c:w val="0.53229862919829463"/>
          <c:h val="0.74779060039370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Товарные знаки</c:v>
                </c:pt>
              </c:strCache>
            </c:strRef>
          </c:tx>
          <c:dLbls>
            <c:spPr>
              <a:noFill/>
              <a:ln w="13219">
                <a:noFill/>
              </a:ln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6328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Изобретения</c:v>
                </c:pt>
              </c:strCache>
            </c:strRef>
          </c:tx>
          <c:dLbls>
            <c:spPr>
              <a:noFill/>
              <a:ln w="13219">
                <a:noFill/>
              </a:ln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Промышленные образцы</c:v>
                </c:pt>
              </c:strCache>
            </c:strRef>
          </c:tx>
          <c:dLbls>
            <c:spPr>
              <a:noFill/>
              <a:ln w="13219">
                <a:noFill/>
              </a:ln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Полезные модели</c:v>
                </c:pt>
              </c:strCache>
            </c:strRef>
          </c:tx>
          <c:dLbls>
            <c:spPr>
              <a:noFill/>
              <a:ln w="13219">
                <a:noFill/>
              </a:ln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Селекционные достижения</c:v>
                </c:pt>
              </c:strCache>
            </c:strRef>
          </c:tx>
          <c:dLbls>
            <c:spPr>
              <a:noFill/>
              <a:ln w="13219">
                <a:noFill/>
              </a:ln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НМПТ</c:v>
                </c:pt>
              </c:strCache>
            </c:strRef>
          </c:tx>
          <c:dLbls>
            <c:spPr>
              <a:noFill/>
              <a:ln w="13219">
                <a:noFill/>
              </a:ln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axId val="132307968"/>
        <c:axId val="133645056"/>
      </c:barChart>
      <c:catAx>
        <c:axId val="132307968"/>
        <c:scaling>
          <c:orientation val="minMax"/>
        </c:scaling>
        <c:axPos val="b"/>
        <c:numFmt formatCode="General" sourceLinked="1"/>
        <c:tickLblPos val="nextTo"/>
        <c:crossAx val="133645056"/>
        <c:crosses val="autoZero"/>
        <c:auto val="1"/>
        <c:lblAlgn val="ctr"/>
        <c:lblOffset val="100"/>
      </c:catAx>
      <c:valAx>
        <c:axId val="133645056"/>
        <c:scaling>
          <c:orientation val="minMax"/>
        </c:scaling>
        <c:delete val="1"/>
        <c:axPos val="l"/>
        <c:numFmt formatCode="General" sourceLinked="1"/>
        <c:tickLblPos val="nextTo"/>
        <c:crossAx val="132307968"/>
        <c:crosses val="autoZero"/>
        <c:crossBetween val="between"/>
      </c:valAx>
      <c:spPr>
        <a:noFill/>
        <a:ln w="13219">
          <a:noFill/>
        </a:ln>
      </c:spPr>
    </c:plotArea>
    <c:legend>
      <c:legendPos val="r"/>
      <c:layout/>
      <c:txPr>
        <a:bodyPr/>
        <a:lstStyle/>
        <a:p>
          <a:pPr>
            <a:defRPr sz="76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3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2916666666666672E-2"/>
          <c:y val="3.437500000000001E-2"/>
          <c:w val="0.97673994911459738"/>
          <c:h val="0.747790600393704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Товарные знаки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8917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Изобретения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1196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Промышленные образцы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Полезные модели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Селекционные достижения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НМПТ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47716608"/>
        <c:axId val="47730688"/>
      </c:barChart>
      <c:catAx>
        <c:axId val="47716608"/>
        <c:scaling>
          <c:orientation val="minMax"/>
        </c:scaling>
        <c:axPos val="b"/>
        <c:numFmt formatCode="General" sourceLinked="1"/>
        <c:tickLblPos val="nextTo"/>
        <c:crossAx val="47730688"/>
        <c:crosses val="autoZero"/>
        <c:auto val="1"/>
        <c:lblAlgn val="ctr"/>
        <c:lblOffset val="100"/>
      </c:catAx>
      <c:valAx>
        <c:axId val="47730688"/>
        <c:scaling>
          <c:orientation val="minMax"/>
        </c:scaling>
        <c:delete val="1"/>
        <c:axPos val="l"/>
        <c:numFmt formatCode="General" sourceLinked="1"/>
        <c:tickLblPos val="nextTo"/>
        <c:crossAx val="47716608"/>
        <c:crosses val="autoZero"/>
        <c:crossBetween val="between"/>
      </c:valAx>
      <c:spPr>
        <a:noFill/>
        <a:ln w="13264">
          <a:noFill/>
        </a:ln>
      </c:spPr>
    </c:plotArea>
    <c:plotVisOnly val="1"/>
    <c:dispBlanksAs val="gap"/>
  </c:chart>
  <c:txPr>
    <a:bodyPr/>
    <a:lstStyle/>
    <a:p>
      <a:pPr>
        <a:defRPr sz="94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sz="1300" b="1"/>
          </a:p>
        </c:rich>
      </c:tx>
      <c:layout/>
      <c:spPr>
        <a:noFill/>
        <a:ln w="18327">
          <a:noFill/>
        </a:ln>
      </c:spPr>
    </c:title>
    <c:view3D>
      <c:rotX val="0"/>
      <c:rotY val="0"/>
      <c:depthPercent val="100"/>
      <c:perspective val="0"/>
    </c:view3D>
    <c:sideWall>
      <c:spPr>
        <a:ln>
          <a:prstDash val="solid"/>
        </a:ln>
      </c:spPr>
    </c:sideWall>
    <c:backWall>
      <c:spPr>
        <a:ln>
          <a:prstDash val="solid"/>
        </a:ln>
      </c:spPr>
    </c:backWall>
    <c:plotArea>
      <c:layout>
        <c:manualLayout>
          <c:layoutTarget val="inner"/>
          <c:xMode val="edge"/>
          <c:yMode val="edge"/>
          <c:x val="2.6234526166560156E-2"/>
          <c:y val="0.33672929283604536"/>
          <c:w val="0.96450617283950613"/>
          <c:h val="0.469798657718120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промышленной собственности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spPr/>
          </c:dPt>
          <c:dLbls>
            <c:dLbl>
              <c:idx val="0"/>
              <c:layout>
                <c:manualLayout>
                  <c:x val="3.2737557237348754E-5"/>
                  <c:y val="3.1195181150112817E-3"/>
                </c:manualLayout>
              </c:layout>
              <c:showVal val="1"/>
            </c:dLbl>
            <c:dLbl>
              <c:idx val="1"/>
              <c:layout>
                <c:manualLayout>
                  <c:x val="1.0907774505603581E-3"/>
                  <c:y val="3.087164680920732E-3"/>
                </c:manualLayout>
              </c:layout>
              <c:showVal val="1"/>
            </c:dLbl>
            <c:dLbl>
              <c:idx val="2"/>
              <c:layout>
                <c:manualLayout>
                  <c:x val="5.818428651024446E-4"/>
                  <c:y val="1.7592826855420914E-2"/>
                </c:manualLayout>
              </c:layout>
              <c:showVal val="1"/>
            </c:dLbl>
            <c:dLbl>
              <c:idx val="3"/>
              <c:layout>
                <c:manualLayout>
                  <c:x val="-5.39458008389355E-4"/>
                  <c:y val="1.0665633082292255E-2"/>
                </c:manualLayout>
              </c:layout>
              <c:showVal val="1"/>
            </c:dLbl>
            <c:dLbl>
              <c:idx val="4"/>
              <c:layout>
                <c:manualLayout>
                  <c:x val="2.0037915468464255E-4"/>
                  <c:y val="8.2530375021596051E-3"/>
                </c:manualLayout>
              </c:layout>
              <c:tx>
                <c:rich>
                  <a:bodyPr/>
                  <a:lstStyle/>
                  <a:p>
                    <a:r>
                      <a:rPr lang="ru-RU" sz="1443" b="1">
                        <a:latin typeface="Times New Roman" pitchFamily="18" charset="0"/>
                        <a:cs typeface="Times New Roman" pitchFamily="18" charset="0"/>
                      </a:rPr>
                      <a:t>8884</a:t>
                    </a:r>
                  </a:p>
                </c:rich>
              </c:tx>
            </c:dLbl>
            <c:dLbl>
              <c:idx val="5"/>
              <c:layout>
                <c:manualLayout>
                  <c:x val="-9.2495460629291766E-3"/>
                  <c:y val="1.4474602877773239E-2"/>
                </c:manualLayout>
              </c:layout>
              <c:showVal val="1"/>
            </c:dLbl>
            <c:dLbl>
              <c:idx val="6"/>
              <c:layout>
                <c:manualLayout>
                  <c:x val="8.1662017775386547E-3"/>
                  <c:y val="2.4663993410252577E-2"/>
                </c:manualLayout>
              </c:layout>
              <c:showVal val="1"/>
            </c:dLbl>
            <c:spPr>
              <a:noFill/>
              <a:ln w="18327">
                <a:noFill/>
              </a:ln>
            </c:spPr>
            <c:txPr>
              <a:bodyPr/>
              <a:lstStyle/>
              <a:p>
                <a:pPr>
                  <a:defRPr sz="1443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11 мес.  2013</c:v>
                </c:pt>
                <c:pt idx="6">
                  <c:v>11 мес. 2014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5707</c:v>
                </c:pt>
                <c:pt idx="1">
                  <c:v>6358</c:v>
                </c:pt>
                <c:pt idx="2">
                  <c:v>8515</c:v>
                </c:pt>
                <c:pt idx="3">
                  <c:v>8354</c:v>
                </c:pt>
                <c:pt idx="4">
                  <c:v>8884</c:v>
                </c:pt>
                <c:pt idx="5">
                  <c:v>7889</c:v>
                </c:pt>
                <c:pt idx="6">
                  <c:v>10546</c:v>
                </c:pt>
              </c:numCache>
            </c:numRef>
          </c:val>
        </c:ser>
        <c:shape val="cylinder"/>
        <c:axId val="93641728"/>
        <c:axId val="108217472"/>
        <c:axId val="0"/>
      </c:bar3DChart>
      <c:catAx>
        <c:axId val="936417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5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8217472"/>
        <c:crosses val="autoZero"/>
        <c:auto val="1"/>
        <c:lblAlgn val="ctr"/>
        <c:lblOffset val="100"/>
      </c:catAx>
      <c:valAx>
        <c:axId val="108217472"/>
        <c:scaling>
          <c:orientation val="minMax"/>
        </c:scaling>
        <c:delete val="1"/>
        <c:axPos val="l"/>
        <c:numFmt formatCode="General" sourceLinked="1"/>
        <c:tickLblPos val="nextTo"/>
        <c:crossAx val="93641728"/>
        <c:crosses val="autoZero"/>
        <c:crossBetween val="between"/>
      </c:valAx>
      <c:spPr>
        <a:noFill/>
        <a:ln w="18327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72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100"/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5451606313892482E-2"/>
          <c:w val="0.98974697562144021"/>
          <c:h val="0.691256754108457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Национальные заявители</c:v>
                </c:pt>
              </c:strCache>
            </c:strRef>
          </c:tx>
          <c:spPr>
            <a:solidFill>
              <a:srgbClr val="5B9BD5"/>
            </a:solidFill>
            <a:ln w="25399">
              <a:noFill/>
            </a:ln>
          </c:spPr>
          <c:dLbls>
            <c:dLbl>
              <c:idx val="0"/>
              <c:layout>
                <c:manualLayout>
                  <c:x val="1.2632710260023463E-2"/>
                  <c:y val="7.9256024691227514E-3"/>
                </c:manualLayout>
              </c:layout>
              <c:showVal val="1"/>
            </c:dLbl>
            <c:dLbl>
              <c:idx val="1"/>
              <c:layout>
                <c:manualLayout>
                  <c:x val="8.5901994270089748E-3"/>
                  <c:y val="6.444068301903195E-3"/>
                </c:manualLayout>
              </c:layout>
              <c:showVal val="1"/>
            </c:dLbl>
            <c:dLbl>
              <c:idx val="2"/>
              <c:layout>
                <c:manualLayout>
                  <c:x val="1.5774362228630281E-3"/>
                  <c:y val="2.3229366156099851E-4"/>
                </c:manualLayout>
              </c:layout>
              <c:showVal val="1"/>
            </c:dLbl>
            <c:dLbl>
              <c:idx val="3"/>
              <c:layout>
                <c:manualLayout>
                  <c:x val="1.7321935726706341E-3"/>
                  <c:y val="3.5245077379516352E-3"/>
                </c:manualLayout>
              </c:layout>
              <c:showVal val="1"/>
            </c:dLbl>
            <c:dLbl>
              <c:idx val="4"/>
              <c:layout>
                <c:manualLayout>
                  <c:x val="-4.3244958332166765E-3"/>
                  <c:y val="1.2137154652342649E-2"/>
                </c:manualLayout>
              </c:layout>
              <c:showVal val="1"/>
            </c:dLbl>
            <c:dLbl>
              <c:idx val="5"/>
              <c:layout>
                <c:manualLayout>
                  <c:x val="-4.0061156371803373E-3"/>
                  <c:y val="-8.1703809691715239E-3"/>
                </c:manualLayout>
              </c:layout>
              <c:showVal val="1"/>
            </c:dLbl>
            <c:dLbl>
              <c:idx val="6"/>
              <c:layout>
                <c:manualLayout>
                  <c:x val="-7.9134665335287534E-3"/>
                  <c:y val="3.6228731320979493E-3"/>
                </c:manualLayout>
              </c:layout>
              <c:showVal val="1"/>
            </c:dLbl>
            <c:spPr>
              <a:noFill/>
              <a:ln w="25399">
                <a:noFill/>
              </a:ln>
            </c:spPr>
            <c:txPr>
              <a:bodyPr rot="0" vert="horz"/>
              <a:lstStyle/>
              <a:p>
                <a:pPr>
                  <a:defRPr sz="1100" b="1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11 мес. 2013</c:v>
                </c:pt>
                <c:pt idx="6">
                  <c:v>11 мес. 2014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1239</c:v>
                </c:pt>
                <c:pt idx="1">
                  <c:v>1486</c:v>
                </c:pt>
                <c:pt idx="2">
                  <c:v>917</c:v>
                </c:pt>
                <c:pt idx="3">
                  <c:v>1039</c:v>
                </c:pt>
                <c:pt idx="4">
                  <c:v>1248</c:v>
                </c:pt>
                <c:pt idx="5">
                  <c:v>1064</c:v>
                </c:pt>
                <c:pt idx="6">
                  <c:v>1712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заявители</c:v>
                </c:pt>
              </c:strCache>
            </c:strRef>
          </c:tx>
          <c:spPr>
            <a:solidFill>
              <a:srgbClr val="ED7D31"/>
            </a:solidFill>
            <a:ln w="25399">
              <a:noFill/>
            </a:ln>
          </c:spPr>
          <c:dLbls>
            <c:dLbl>
              <c:idx val="0"/>
              <c:layout>
                <c:manualLayout>
                  <c:x val="9.2263376789819568E-3"/>
                  <c:y val="2.8250162870393052E-2"/>
                </c:manualLayout>
              </c:layout>
              <c:showVal val="1"/>
            </c:dLbl>
            <c:dLbl>
              <c:idx val="1"/>
              <c:layout>
                <c:manualLayout>
                  <c:x val="6.6002843180256125E-3"/>
                  <c:y val="5.3840298486005272E-2"/>
                </c:manualLayout>
              </c:layout>
              <c:showVal val="1"/>
            </c:dLbl>
            <c:dLbl>
              <c:idx val="2"/>
              <c:layout>
                <c:manualLayout>
                  <c:x val="2.1784235592013381E-3"/>
                  <c:y val="-2.3311085098929152E-2"/>
                </c:manualLayout>
              </c:layout>
              <c:showVal val="1"/>
            </c:dLbl>
            <c:dLbl>
              <c:idx val="3"/>
              <c:layout>
                <c:manualLayout>
                  <c:x val="2.0042243312771652E-3"/>
                  <c:y val="1.7293392947806566E-3"/>
                </c:manualLayout>
              </c:layout>
              <c:showVal val="1"/>
            </c:dLbl>
            <c:dLbl>
              <c:idx val="4"/>
              <c:layout>
                <c:manualLayout>
                  <c:x val="-4.0524650746101513E-3"/>
                  <c:y val="-2.1750101959514402E-3"/>
                </c:manualLayout>
              </c:layout>
              <c:showVal val="1"/>
            </c:dLbl>
            <c:dLbl>
              <c:idx val="5"/>
              <c:layout>
                <c:manualLayout>
                  <c:x val="-4.0061156371803373E-3"/>
                  <c:y val="-7.2332614257082078E-3"/>
                </c:manualLayout>
              </c:layout>
              <c:showVal val="1"/>
            </c:dLbl>
            <c:dLbl>
              <c:idx val="6"/>
              <c:layout>
                <c:manualLayout>
                  <c:x val="-9.8887613501684526E-3"/>
                  <c:y val="3.1741756034149446E-4"/>
                </c:manualLayout>
              </c:layout>
              <c:showVal val="1"/>
            </c:dLbl>
            <c:spPr>
              <a:noFill/>
              <a:ln w="25399">
                <a:noFill/>
              </a:ln>
            </c:spPr>
            <c:txPr>
              <a:bodyPr rot="0" vert="horz"/>
              <a:lstStyle/>
              <a:p>
                <a:pPr>
                  <a:defRPr sz="1100" b="1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11 мес. 2013</c:v>
                </c:pt>
                <c:pt idx="6">
                  <c:v>11 мес. 2014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2419</c:v>
                </c:pt>
                <c:pt idx="1">
                  <c:v>2549</c:v>
                </c:pt>
                <c:pt idx="2">
                  <c:v>1546</c:v>
                </c:pt>
                <c:pt idx="3">
                  <c:v>1714</c:v>
                </c:pt>
                <c:pt idx="4">
                  <c:v>1561</c:v>
                </c:pt>
                <c:pt idx="5">
                  <c:v>1379</c:v>
                </c:pt>
                <c:pt idx="6">
                  <c:v>1859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Международная регистрация</c:v>
                </c:pt>
              </c:strCache>
            </c:strRef>
          </c:tx>
          <c:spPr>
            <a:solidFill>
              <a:srgbClr val="A5A5A5"/>
            </a:solidFill>
            <a:ln w="25399">
              <a:noFill/>
            </a:ln>
          </c:spPr>
          <c:dLbls>
            <c:dLbl>
              <c:idx val="0"/>
              <c:layout>
                <c:manualLayout>
                  <c:x val="8.6821206267439568E-3"/>
                  <c:y val="1.7401216552928516E-2"/>
                </c:manualLayout>
              </c:layout>
              <c:showVal val="1"/>
            </c:dLbl>
            <c:dLbl>
              <c:idx val="1"/>
              <c:layout>
                <c:manualLayout>
                  <c:x val="7.0088748285226724E-3"/>
                  <c:y val="6.0725876076249817E-2"/>
                </c:manualLayout>
              </c:layout>
              <c:showVal val="1"/>
            </c:dLbl>
            <c:dLbl>
              <c:idx val="2"/>
              <c:layout>
                <c:manualLayout>
                  <c:x val="2.7551474316501352E-3"/>
                  <c:y val="-3.2709520181174387E-2"/>
                </c:manualLayout>
              </c:layout>
              <c:showVal val="1"/>
            </c:dLbl>
            <c:dLbl>
              <c:idx val="3"/>
              <c:layout>
                <c:manualLayout>
                  <c:x val="1.7320380376457166E-3"/>
                  <c:y val="-6.0089905970249794E-3"/>
                </c:manualLayout>
              </c:layout>
              <c:showVal val="1"/>
            </c:dLbl>
            <c:dLbl>
              <c:idx val="4"/>
              <c:layout>
                <c:manualLayout>
                  <c:x val="-4.4403694267913206E-3"/>
                  <c:y val="1.5738463063416169E-2"/>
                </c:manualLayout>
              </c:layout>
              <c:showVal val="1"/>
            </c:dLbl>
            <c:dLbl>
              <c:idx val="5"/>
              <c:layout>
                <c:manualLayout>
                  <c:x val="-1.7552127563606101E-3"/>
                  <c:y val="-3.7441557714381811E-2"/>
                </c:manualLayout>
              </c:layout>
              <c:showVal val="1"/>
            </c:dLbl>
            <c:dLbl>
              <c:idx val="6"/>
              <c:layout>
                <c:manualLayout>
                  <c:x val="-1.1961110022366038E-2"/>
                  <c:y val="1.2719866432176399E-2"/>
                </c:manualLayout>
              </c:layout>
              <c:showVal val="1"/>
            </c:dLbl>
            <c:spPr>
              <a:noFill/>
              <a:ln w="25399">
                <a:noFill/>
              </a:ln>
            </c:spPr>
            <c:txPr>
              <a:bodyPr rot="0" vert="horz"/>
              <a:lstStyle/>
              <a:p>
                <a:pPr>
                  <a:defRPr sz="1100" b="1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11 мес. 2013</c:v>
                </c:pt>
                <c:pt idx="6">
                  <c:v>11 мес. 2014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2399</c:v>
                </c:pt>
                <c:pt idx="1">
                  <c:v>2514</c:v>
                </c:pt>
                <c:pt idx="2">
                  <c:v>3722</c:v>
                </c:pt>
                <c:pt idx="3">
                  <c:v>3734</c:v>
                </c:pt>
                <c:pt idx="4">
                  <c:v>3985</c:v>
                </c:pt>
                <c:pt idx="5">
                  <c:v>3885</c:v>
                </c:pt>
                <c:pt idx="6">
                  <c:v>5346</c:v>
                </c:pt>
              </c:numCache>
            </c:numRef>
          </c:val>
        </c:ser>
        <c:gapWidth val="102"/>
        <c:shape val="cylinder"/>
        <c:axId val="95830016"/>
        <c:axId val="95831552"/>
        <c:axId val="0"/>
      </c:bar3DChart>
      <c:catAx>
        <c:axId val="95830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 baseline="0">
                <a:latin typeface="Times New Roman" pitchFamily="18" charset="0"/>
              </a:defRPr>
            </a:pPr>
            <a:endParaRPr lang="ru-RU"/>
          </a:p>
        </c:txPr>
        <c:crossAx val="95831552"/>
        <c:crosses val="autoZero"/>
        <c:auto val="1"/>
        <c:lblAlgn val="ctr"/>
        <c:lblOffset val="100"/>
      </c:catAx>
      <c:valAx>
        <c:axId val="95831552"/>
        <c:scaling>
          <c:orientation val="minMax"/>
        </c:scaling>
        <c:delete val="1"/>
        <c:axPos val="l"/>
        <c:numFmt formatCode="General" sourceLinked="1"/>
        <c:tickLblPos val="nextTo"/>
        <c:crossAx val="95830016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1.6773721466634868E-2"/>
          <c:y val="0.89889827024633973"/>
          <c:w val="0.94080203610912372"/>
          <c:h val="0.10110172975366051"/>
        </c:manualLayout>
      </c:layout>
      <c:spPr>
        <a:noFill/>
        <a:ln w="25399">
          <a:noFill/>
        </a:ln>
      </c:spPr>
      <c:txPr>
        <a:bodyPr rot="0" vert="horz"/>
        <a:lstStyle/>
        <a:p>
          <a:pPr>
            <a:defRPr sz="1100" b="1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aseline="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0.69557</cdr:x>
      <cdr:y>0.88152</cdr:y>
    </cdr:from>
    <cdr:to>
      <cdr:x>0.93678</cdr:x>
      <cdr:y>0.96494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63234" y="2857500"/>
          <a:ext cx="2370896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0.7645</cdr:x>
      <cdr:y>0.42025</cdr:y>
    </cdr:from>
    <cdr:to>
      <cdr:x>0.79525</cdr:x>
      <cdr:y>0.431</cdr:y>
    </cdr:to>
    <cdr:sp macro="" textlink="">
      <cdr:nvSpPr>
        <cdr:cNvPr id="1164" name="Text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18647" y="1192859"/>
          <a:ext cx="189795" cy="305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0.69557</cdr:x>
      <cdr:y>0.88152</cdr:y>
    </cdr:from>
    <cdr:to>
      <cdr:x>0.93678</cdr:x>
      <cdr:y>0.96494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663234" y="2857500"/>
          <a:ext cx="2370896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0.11136</cdr:x>
      <cdr:y>0.04887</cdr:y>
    </cdr:from>
    <cdr:to>
      <cdr:x>0.17191</cdr:x>
      <cdr:y>0.11617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42876"/>
          <a:ext cx="389302" cy="201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900" b="1" i="0" strike="noStrike">
              <a:solidFill>
                <a:srgbClr val="33CCCC"/>
              </a:solidFill>
              <a:latin typeface="Times New Roman"/>
              <a:cs typeface="Times New Roman"/>
            </a:rPr>
            <a:t>+9%</a:t>
          </a:r>
        </a:p>
      </cdr:txBody>
    </cdr:sp>
  </cdr:relSizeAnchor>
  <cdr:relSizeAnchor xmlns:cdr="http://schemas.openxmlformats.org/drawingml/2006/chartDrawing">
    <cdr:from>
      <cdr:x>0.06692</cdr:x>
      <cdr:y>0.19361</cdr:y>
    </cdr:from>
    <cdr:to>
      <cdr:x>0.14469</cdr:x>
      <cdr:y>0.26719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428628"/>
          <a:ext cx="500016" cy="222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6057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0.216</cdr:x>
      <cdr:y>0.19255</cdr:y>
    </cdr:from>
    <cdr:to>
      <cdr:x>0.29278</cdr:x>
      <cdr:y>0.26612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85884" y="357190"/>
          <a:ext cx="500081" cy="222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6549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0.33247</cdr:x>
      <cdr:y>0.19361</cdr:y>
    </cdr:from>
    <cdr:to>
      <cdr:x>0.4105</cdr:x>
      <cdr:y>0.26719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71702" y="428628"/>
          <a:ext cx="500080" cy="222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6185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0.44697</cdr:x>
      <cdr:y>0.17771</cdr:y>
    </cdr:from>
    <cdr:to>
      <cdr:x>0.52475</cdr:x>
      <cdr:y>0.25153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809872" y="561986"/>
          <a:ext cx="488964" cy="233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6487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0.5947</cdr:x>
      <cdr:y>0.15512</cdr:y>
    </cdr:from>
    <cdr:to>
      <cdr:x>0.66136</cdr:x>
      <cdr:y>0.22894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38566" y="490548"/>
          <a:ext cx="419058" cy="233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6794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0.7197</cdr:x>
      <cdr:y>0.17771</cdr:y>
    </cdr:from>
    <cdr:to>
      <cdr:x>0.78612</cdr:x>
      <cdr:y>0.25153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524384" y="561986"/>
          <a:ext cx="417549" cy="233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6328</a:t>
          </a:r>
        </a:p>
      </cdr:txBody>
    </cdr:sp>
  </cdr:relSizeAnchor>
  <cdr:relSizeAnchor xmlns:cdr="http://schemas.openxmlformats.org/drawingml/2006/chartDrawing">
    <cdr:from>
      <cdr:x>0.8447</cdr:x>
      <cdr:y>0.01958</cdr:y>
    </cdr:from>
    <cdr:to>
      <cdr:x>0.92248</cdr:x>
      <cdr:y>0.09415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310202" y="61920"/>
          <a:ext cx="488964" cy="235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1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8917</a:t>
          </a:r>
        </a:p>
      </cdr:txBody>
    </cdr:sp>
  </cdr:relSizeAnchor>
  <cdr:relSizeAnchor xmlns:cdr="http://schemas.openxmlformats.org/drawingml/2006/chartDrawing">
    <cdr:from>
      <cdr:x>0.74243</cdr:x>
      <cdr:y>0.10994</cdr:y>
    </cdr:from>
    <cdr:to>
      <cdr:x>0.8202</cdr:x>
      <cdr:y>0.1655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667260" y="347672"/>
          <a:ext cx="488902" cy="175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900" b="1" i="0" strike="noStrike" dirty="0">
              <a:solidFill>
                <a:srgbClr val="33CCCC"/>
              </a:solidFill>
              <a:latin typeface="Times New Roman"/>
              <a:cs typeface="Times New Roman"/>
            </a:rPr>
            <a:t>+41%</a:t>
          </a:r>
        </a:p>
      </cdr:txBody>
    </cdr:sp>
  </cdr:relSizeAnchor>
  <cdr:relSizeAnchor xmlns:cdr="http://schemas.openxmlformats.org/drawingml/2006/chartDrawing">
    <cdr:from>
      <cdr:x>0.5005</cdr:x>
      <cdr:y>0.0467</cdr:y>
    </cdr:from>
    <cdr:to>
      <cdr:x>0.59176</cdr:x>
      <cdr:y>0.12077</cdr:y>
    </cdr:to>
    <cdr:sp macro="" textlink="">
      <cdr:nvSpPr>
        <cdr:cNvPr id="14" name="TextBox 13"/>
        <cdr:cNvSpPr txBox="1"/>
      </cdr:nvSpPr>
      <cdr:spPr>
        <a:xfrm xmlns:a="http://schemas.openxmlformats.org/drawingml/2006/main" flipH="1">
          <a:off x="3214710" y="142876"/>
          <a:ext cx="586749" cy="232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900" b="1" i="0" strike="noStrike">
              <a:solidFill>
                <a:srgbClr val="33CCCC"/>
              </a:solidFill>
              <a:latin typeface="Times New Roman"/>
              <a:cs typeface="Times New Roman"/>
            </a:rPr>
            <a:t>+5%</a:t>
          </a:r>
        </a:p>
      </cdr:txBody>
    </cdr:sp>
  </cdr:relSizeAnchor>
  <cdr:relSizeAnchor xmlns:cdr="http://schemas.openxmlformats.org/drawingml/2006/chartDrawing">
    <cdr:from>
      <cdr:x>0.38792</cdr:x>
      <cdr:y>0.10266</cdr:y>
    </cdr:from>
    <cdr:to>
      <cdr:x>0.4657</cdr:x>
      <cdr:y>0.15796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357454" y="285752"/>
          <a:ext cx="500081" cy="174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900" b="1" i="0" strike="noStrike">
              <a:solidFill>
                <a:srgbClr val="33CCCC"/>
              </a:solidFill>
              <a:latin typeface="Times New Roman"/>
              <a:cs typeface="Times New Roman"/>
            </a:rPr>
            <a:t>+5%</a:t>
          </a:r>
        </a:p>
      </cdr:txBody>
    </cdr:sp>
  </cdr:relSizeAnchor>
  <cdr:relSizeAnchor xmlns:cdr="http://schemas.openxmlformats.org/drawingml/2006/chartDrawing">
    <cdr:from>
      <cdr:x>0.26692</cdr:x>
      <cdr:y>0.07293</cdr:y>
    </cdr:from>
    <cdr:to>
      <cdr:x>0.35827</cdr:x>
      <cdr:y>0.14675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14512" y="214314"/>
          <a:ext cx="585720" cy="222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900" b="1" i="0" strike="noStrike">
              <a:solidFill>
                <a:srgbClr val="33CCCC"/>
              </a:solidFill>
              <a:latin typeface="Times New Roman"/>
              <a:cs typeface="Times New Roman"/>
            </a:rPr>
            <a:t>-5%</a:t>
          </a:r>
        </a:p>
      </cdr:txBody>
    </cdr:sp>
  </cdr:relSizeAnchor>
  <cdr:relSizeAnchor xmlns:cdr="http://schemas.openxmlformats.org/drawingml/2006/chartDrawing">
    <cdr:from>
      <cdr:x>0.25581</cdr:x>
      <cdr:y>0.09649</cdr:y>
    </cdr:from>
    <cdr:to>
      <cdr:x>0.33383</cdr:x>
      <cdr:y>0.17733</cdr:y>
    </cdr:to>
    <cdr:sp macro="" textlink="">
      <cdr:nvSpPr>
        <cdr:cNvPr id="18" name="Прямая со стрелкой 17"/>
        <cdr:cNvSpPr/>
      </cdr:nvSpPr>
      <cdr:spPr>
        <a:xfrm xmlns:a="http://schemas.openxmlformats.org/drawingml/2006/main">
          <a:off x="1643074" y="285752"/>
          <a:ext cx="500016" cy="2433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0.38914</cdr:x>
      <cdr:y>0.11489</cdr:y>
    </cdr:from>
    <cdr:to>
      <cdr:x>0.46717</cdr:x>
      <cdr:y>0.19573</cdr:y>
    </cdr:to>
    <cdr:sp macro="" textlink="">
      <cdr:nvSpPr>
        <cdr:cNvPr id="20" name="Прямая со стрелкой 19"/>
        <cdr:cNvSpPr/>
      </cdr:nvSpPr>
      <cdr:spPr>
        <a:xfrm xmlns:a="http://schemas.openxmlformats.org/drawingml/2006/main" flipV="1">
          <a:off x="2500330" y="357190"/>
          <a:ext cx="500080" cy="2548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0.53383</cdr:x>
      <cdr:y>0.09216</cdr:y>
    </cdr:from>
    <cdr:to>
      <cdr:x>0.60075</cdr:x>
      <cdr:y>0.14622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3429024" y="285752"/>
          <a:ext cx="428649" cy="1699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0.77652</cdr:x>
      <cdr:y>0.10994</cdr:y>
    </cdr:from>
    <cdr:to>
      <cdr:x>0.84343</cdr:x>
      <cdr:y>0.25304</cdr:y>
    </cdr:to>
    <cdr:sp macro="" textlink="">
      <cdr:nvSpPr>
        <cdr:cNvPr id="24" name="Прямая со стрелкой 23"/>
        <cdr:cNvSpPr/>
      </cdr:nvSpPr>
      <cdr:spPr>
        <a:xfrm xmlns:a="http://schemas.openxmlformats.org/drawingml/2006/main" flipV="1">
          <a:off x="4881574" y="347672"/>
          <a:ext cx="420629" cy="4525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0.9215</cdr:x>
      <cdr:y>0.1595</cdr:y>
    </cdr:from>
    <cdr:to>
      <cdr:x>0.92175</cdr:x>
      <cdr:y>0.16025</cdr:y>
    </cdr:to>
    <cdr:sp macro="" textlink="">
      <cdr:nvSpPr>
        <cdr:cNvPr id="21" name="TextBox 35"/>
        <cdr:cNvSpPr txBox="1"/>
      </cdr:nvSpPr>
      <cdr:spPr>
        <a:xfrm xmlns:a="http://schemas.openxmlformats.org/drawingml/2006/main">
          <a:off x="5929354" y="500066"/>
          <a:ext cx="50006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0.85644</cdr:x>
      <cdr:y>0.15882</cdr:y>
    </cdr:from>
    <cdr:to>
      <cdr:x>0.95175</cdr:x>
      <cdr:y>0.2369</cdr:y>
    </cdr:to>
    <cdr:sp macro="" textlink="">
      <cdr:nvSpPr>
        <cdr:cNvPr id="23" name="TextBox 35"/>
        <cdr:cNvSpPr txBox="1"/>
      </cdr:nvSpPr>
      <cdr:spPr>
        <a:xfrm xmlns:a="http://schemas.openxmlformats.org/drawingml/2006/main">
          <a:off x="5819837" y="809617"/>
          <a:ext cx="60958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000" b="1" i="0" strike="noStrike">
              <a:solidFill>
                <a:srgbClr val="666699"/>
              </a:solidFill>
              <a:latin typeface="Times New Roman"/>
              <a:cs typeface="Times New Roman"/>
            </a:rPr>
            <a:t>(+60%)</a:t>
          </a:r>
        </a:p>
      </cdr:txBody>
    </cdr:sp>
  </cdr:relSizeAnchor>
  <cdr:relSizeAnchor xmlns:cdr="http://schemas.openxmlformats.org/drawingml/2006/chartDrawing">
    <cdr:from>
      <cdr:x>0.8557</cdr:x>
      <cdr:y>0.50224</cdr:y>
    </cdr:from>
    <cdr:to>
      <cdr:x>0.95075</cdr:x>
      <cdr:y>0.58033</cdr:y>
    </cdr:to>
    <cdr:sp macro="" textlink="">
      <cdr:nvSpPr>
        <cdr:cNvPr id="25" name="TextBox 35"/>
        <cdr:cNvSpPr txBox="1"/>
      </cdr:nvSpPr>
      <cdr:spPr>
        <a:xfrm xmlns:a="http://schemas.openxmlformats.org/drawingml/2006/main">
          <a:off x="5815075" y="1962164"/>
          <a:ext cx="6143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000" b="1" i="0" strike="noStrike">
              <a:solidFill>
                <a:srgbClr val="003366"/>
              </a:solidFill>
              <a:latin typeface="Times New Roman"/>
              <a:cs typeface="Times New Roman"/>
            </a:rPr>
            <a:t>(+19,1%)</a:t>
          </a:r>
        </a:p>
      </cdr:txBody>
    </cdr:sp>
  </cdr:relSizeAnchor>
  <cdr:relSizeAnchor xmlns:cdr="http://schemas.openxmlformats.org/drawingml/2006/chartDrawing">
    <cdr:from>
      <cdr:x>0.844</cdr:x>
      <cdr:y>0.39425</cdr:y>
    </cdr:from>
    <cdr:to>
      <cdr:x>0.958</cdr:x>
      <cdr:y>0.47175</cdr:y>
    </cdr:to>
    <cdr:sp macro="" textlink="">
      <cdr:nvSpPr>
        <cdr:cNvPr id="1044" name="TextBox 3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5415" y="1209184"/>
          <a:ext cx="705803" cy="237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ru-RU" sz="1000" b="1" i="0" strike="noStrike">
              <a:solidFill>
                <a:srgbClr val="003366"/>
              </a:solidFill>
              <a:latin typeface="Times New Roman"/>
              <a:cs typeface="Times New Roman"/>
            </a:rPr>
            <a:t>(+20,9%)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1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492CB6-E9BB-4714-96E8-BAF10A68D83A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2" tIns="45866" rIns="91732" bIns="4586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6" y="4724208"/>
            <a:ext cx="5450840" cy="4475560"/>
          </a:xfrm>
          <a:prstGeom prst="rect">
            <a:avLst/>
          </a:prstGeom>
        </p:spPr>
        <p:txBody>
          <a:bodyPr vert="horz" lIns="91732" tIns="45866" rIns="91732" bIns="4586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6679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9"/>
            <a:ext cx="2952538" cy="497285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C7B0DC-1F10-4F95-A517-82C16882E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113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63" tIns="46082" rIns="92163" bIns="46082"/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6132" name="Номер слайда 3"/>
          <p:cNvSpPr txBox="1">
            <a:spLocks noGrp="1"/>
          </p:cNvSpPr>
          <p:nvPr/>
        </p:nvSpPr>
        <p:spPr bwMode="auto">
          <a:xfrm>
            <a:off x="3858721" y="9447055"/>
            <a:ext cx="2953231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3" tIns="46082" rIns="92163" bIns="46082" anchor="b"/>
          <a:lstStyle/>
          <a:p>
            <a:pPr algn="r"/>
            <a:fld id="{B71B0375-B6F2-46A7-AF8E-31BAFF7CD379}" type="slidenum">
              <a:rPr lang="ru-RU" sz="1200"/>
              <a:pPr algn="r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8216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0CDEC-E29D-48E7-93D5-7053EDF37B3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2560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5" name="Номер слайда 3"/>
          <p:cNvSpPr txBox="1">
            <a:spLocks noGrp="1"/>
          </p:cNvSpPr>
          <p:nvPr/>
        </p:nvSpPr>
        <p:spPr bwMode="auto">
          <a:xfrm>
            <a:off x="3859435" y="9446678"/>
            <a:ext cx="2952538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807724-2B1E-4245-B0DA-E8BC737FAADC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63" tIns="46082" rIns="92163" bIns="46082"/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6132" name="Номер слайда 3"/>
          <p:cNvSpPr txBox="1">
            <a:spLocks noGrp="1"/>
          </p:cNvSpPr>
          <p:nvPr/>
        </p:nvSpPr>
        <p:spPr bwMode="auto">
          <a:xfrm>
            <a:off x="3858721" y="9447055"/>
            <a:ext cx="2953231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3" tIns="46082" rIns="92163" bIns="46082" anchor="b"/>
          <a:lstStyle/>
          <a:p>
            <a:pPr algn="r"/>
            <a:fld id="{B71B0375-B6F2-46A7-AF8E-31BAFF7CD379}" type="slidenum">
              <a:rPr lang="ru-RU" sz="1200"/>
              <a:pPr algn="r"/>
              <a:t>3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8216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63" tIns="46082" rIns="92163" bIns="46082"/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6132" name="Номер слайда 3"/>
          <p:cNvSpPr txBox="1">
            <a:spLocks noGrp="1"/>
          </p:cNvSpPr>
          <p:nvPr/>
        </p:nvSpPr>
        <p:spPr bwMode="auto">
          <a:xfrm>
            <a:off x="3858721" y="9447055"/>
            <a:ext cx="2953231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3" tIns="46082" rIns="92163" bIns="46082" anchor="b"/>
          <a:lstStyle/>
          <a:p>
            <a:pPr algn="r"/>
            <a:fld id="{B71B0375-B6F2-46A7-AF8E-31BAFF7CD379}" type="slidenum">
              <a:rPr lang="ru-RU" sz="1200"/>
              <a:pPr algn="r"/>
              <a:t>4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8216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63" tIns="46082" rIns="92163" bIns="46082"/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6132" name="Номер слайда 3"/>
          <p:cNvSpPr txBox="1">
            <a:spLocks noGrp="1"/>
          </p:cNvSpPr>
          <p:nvPr/>
        </p:nvSpPr>
        <p:spPr bwMode="auto">
          <a:xfrm>
            <a:off x="3858721" y="9447055"/>
            <a:ext cx="2953231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3" tIns="46082" rIns="92163" bIns="46082" anchor="b"/>
          <a:lstStyle/>
          <a:p>
            <a:pPr algn="r"/>
            <a:fld id="{B71B0375-B6F2-46A7-AF8E-31BAFF7CD379}" type="slidenum">
              <a:rPr lang="ru-RU" sz="1200"/>
              <a:pPr algn="r"/>
              <a:t>10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8216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63" tIns="46082" rIns="92163" bIns="46082"/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6132" name="Номер слайда 3"/>
          <p:cNvSpPr txBox="1">
            <a:spLocks noGrp="1"/>
          </p:cNvSpPr>
          <p:nvPr/>
        </p:nvSpPr>
        <p:spPr bwMode="auto">
          <a:xfrm>
            <a:off x="3858721" y="9447055"/>
            <a:ext cx="2953231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3" tIns="46082" rIns="92163" bIns="46082" anchor="b"/>
          <a:lstStyle/>
          <a:p>
            <a:pPr algn="r"/>
            <a:fld id="{B71B0375-B6F2-46A7-AF8E-31BAFF7CD379}" type="slidenum">
              <a:rPr lang="ru-RU" sz="1200"/>
              <a:pPr algn="r"/>
              <a:t>12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8216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C7B0DC-1F10-4F95-A517-82C16882EB9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08327-95CB-4BEC-8AB7-C5B03D6ED51D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F3C1-D837-4D15-BA32-4190769C1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EC42-4CAC-412B-8804-1DFBFC5DD9FF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273-2427-4F0A-A088-13E3C5AF0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9361-7C0D-42B6-A6D8-02F4C37D0010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24F9-766E-4593-8CC0-0E827C640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CF46-0355-4D1B-AFDF-E4959B320D40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6E02-4E41-486F-AA4D-B5A41CE1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7879-82B6-4231-BA72-9B5FCF5E23FC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6CB4-ADA6-474D-A35E-4B59B7058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57E6-3CDB-492B-B889-6C883A9ADFE0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CCCE-2813-4DA1-8288-164D52715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540-C2AB-47F2-8D88-5678FA11FFC4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A755-5A0A-483A-ABB1-78335E99D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0640-3D3E-4D44-9016-E15FFDF75AF6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D492-2ACA-416C-A790-F08FFC9AB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E1CA-75B7-4229-8C3A-83FE5EC1A59F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4F2F-5CAB-41D7-929D-9CFD920B8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422E-3D3C-4014-A516-36D08369B4BE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33C5-42EC-4DD9-82D1-F19B6F1F7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EE20-082E-477F-B7F6-49D5DEE6A802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9056-F714-4974-B308-CDAFE02F5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3834D-3E50-4152-845E-DB48AEEC58C4}" type="datetime1">
              <a:rPr lang="ru-RU" smtClean="0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E51A93-DD86-4B0D-B5D5-C42F8D83A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2.png"/><Relationship Id="rId17" Type="http://schemas.openxmlformats.org/officeDocument/2006/relationships/oleObject" Target="../embeddings/_____Microsoft_Office_Excel_97-20033.xls"/><Relationship Id="rId2" Type="http://schemas.openxmlformats.org/officeDocument/2006/relationships/tags" Target="../tags/tag1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11.png"/><Relationship Id="rId5" Type="http://schemas.openxmlformats.org/officeDocument/2006/relationships/tags" Target="../tags/tag4.xml"/><Relationship Id="rId15" Type="http://schemas.openxmlformats.org/officeDocument/2006/relationships/image" Target="../media/image15.jpeg"/><Relationship Id="rId10" Type="http://schemas.openxmlformats.org/officeDocument/2006/relationships/oleObject" Target="../embeddings/_____Microsoft_Office_Excel_97-20032.xls"/><Relationship Id="rId4" Type="http://schemas.openxmlformats.org/officeDocument/2006/relationships/tags" Target="../tags/tag3.xml"/><Relationship Id="rId9" Type="http://schemas.openxmlformats.org/officeDocument/2006/relationships/oleObject" Target="../embeddings/_____Microsoft_Office_Excel_97-20031.xls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4F2F-5CAB-41D7-929D-9CFD920B8D5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357290" y="1714489"/>
            <a:ext cx="70009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«ЕАЭО Ж</a:t>
            </a:r>
            <a:r>
              <a:rPr lang="en-US" b="1" dirty="0" smtClean="0">
                <a:solidFill>
                  <a:srgbClr val="0070C0"/>
                </a:solidFill>
              </a:rPr>
              <a:t>Ə</a:t>
            </a:r>
            <a:r>
              <a:rPr lang="ru-RU" b="1" dirty="0" smtClean="0">
                <a:solidFill>
                  <a:srgbClr val="0070C0"/>
                </a:solidFill>
              </a:rPr>
              <a:t>НЕ ДСҰ КІРУ ЖАҒДАЙЫНДА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ҚАЗАҚСТАН РЕСПУБЛИКАСЫНДА ЗИЯТКЕРЛІК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МЕНШІК ҚҰҚЫҚТАРЫН САҚТАУ Ж</a:t>
            </a:r>
            <a:r>
              <a:rPr lang="en-US" b="1" dirty="0" smtClean="0">
                <a:solidFill>
                  <a:srgbClr val="0070C0"/>
                </a:solidFill>
              </a:rPr>
              <a:t>Ə</a:t>
            </a:r>
            <a:r>
              <a:rPr lang="ru-RU" b="1" dirty="0" smtClean="0">
                <a:solidFill>
                  <a:srgbClr val="0070C0"/>
                </a:solidFill>
              </a:rPr>
              <a:t>НЕ ҚОРҒАУ»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ТАҚЫРЫБЫНДАҒЫ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«ҮКІМЕТТІК САҒАТ»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«ПРАВИТЕЛЬСТВЕННЫЙ ЧАС»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 ТЕМУ «ОХРАНА И ЗАЩИТА ПРАВ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ИНТЕЛЛЕКТУАЛЬНОЙ СОБСТВЕННОСТИ 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РЕСПУБЛИКЕ КАЗАХСТАН В УСЛОВИЯХ ВСТУПЛЕНИЯ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ВТО И ЕАЭС»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76221" y="160712"/>
            <a:ext cx="8229600" cy="428604"/>
          </a:xfrm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По вступлению </a:t>
            </a:r>
            <a:r>
              <a:rPr lang="ru-RU" sz="2800" b="1" dirty="0" smtClean="0">
                <a:solidFill>
                  <a:srgbClr val="0070C0"/>
                </a:solidFill>
              </a:rPr>
              <a:t>Казахстана </a:t>
            </a:r>
            <a:r>
              <a:rPr lang="ru-RU" sz="2800" b="1" dirty="0" smtClean="0">
                <a:solidFill>
                  <a:srgbClr val="0070C0"/>
                </a:solidFill>
              </a:rPr>
              <a:t>в ВТО</a:t>
            </a: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pic>
        <p:nvPicPr>
          <p:cNvPr id="45060" name="Picture 4" descr="https://encrypted-tbn3.gstatic.com/images?q=tbn:ANd9GcSUwuigDuSTyUgqEJimZQLv3oEN40lik6gIaOgPxNbR7s2JMgh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1785926"/>
            <a:ext cx="3643339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85720" y="696497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Вступление Казахстана в ВТО началось 26 января 1996 года.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феврале 1996 года Казахстану присвоен статус страны-наблюдателя в ВТО.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61976" y="4071943"/>
            <a:ext cx="790580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Преимущества от членства в ВТО 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8890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создание более благоприятных условий для доступа отечественной продукции на мировые рынки товаров и услуг;</a:t>
            </a:r>
          </a:p>
          <a:p>
            <a:pPr marL="8890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привлечение инвестиций в развитие экономики страны;</a:t>
            </a:r>
          </a:p>
          <a:p>
            <a:pPr marL="8890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использование механизма ВТО по разрешению споров, обеспечивающего защиту национальных интересов.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4F2F-5CAB-41D7-929D-9CFD920B8D5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0.gstatic.com/images?q=tbn:ANd9GcSBkueN5peING-Pm9dRdG08yL5tPoG7RvnDYT3ugzuA75T3GEEVT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357158" y="2000240"/>
            <a:ext cx="8429684" cy="42148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28868"/>
            <a:ext cx="871543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  <p:txBody>
          <a:bodyPr wrap="square">
            <a:spAutoFit/>
          </a:bodyPr>
          <a:lstStyle/>
          <a:p>
            <a:pPr indent="3556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indent="3556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ru-RU" dirty="0">
              <a:latin typeface="Cambria" pitchFamily="18" charset="0"/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6E02-4E41-486F-AA4D-B5A41CE1966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7858180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120000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Calibri"/>
              </a:rPr>
              <a:t>Соглашение по торговым аспектам прав интеллектуальной </a:t>
            </a:r>
            <a:r>
              <a:rPr lang="ru-RU" sz="2800" b="1" dirty="0" smtClean="0">
                <a:solidFill>
                  <a:srgbClr val="0070C0"/>
                </a:solidFill>
                <a:latin typeface="Calibri"/>
              </a:rPr>
              <a:t>собственности (ТРИПС)</a:t>
            </a:r>
          </a:p>
          <a:p>
            <a:pPr lvl="0" indent="355600" algn="ctr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120000"/>
              <a:defRPr/>
            </a:pPr>
            <a:r>
              <a:rPr lang="ru-RU" sz="1400" dirty="0" smtClean="0">
                <a:solidFill>
                  <a:srgbClr val="0070C0"/>
                </a:solidFill>
                <a:latin typeface="Cambria" pitchFamily="18" charset="0"/>
              </a:rPr>
              <a:t>принято 15 апреля 1994 года в рамках многосторонних переговоров Уругвайского раунда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1500174"/>
            <a:ext cx="8501154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kumimoji="0" lang="ru-RU" sz="15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результате проведенной </a:t>
            </a:r>
            <a:r>
              <a:rPr lang="ru-RU" sz="1500" b="1" i="1" u="sng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МЮ, МНЭ </a:t>
            </a:r>
            <a:r>
              <a:rPr lang="ru-RU" sz="1500" b="1" i="1" u="sng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и другими органами </a:t>
            </a:r>
            <a:r>
              <a:rPr kumimoji="0" lang="ru-RU" sz="15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работы </a:t>
            </a:r>
            <a:r>
              <a:rPr lang="ru-RU" sz="1500" b="1" i="1" u="sng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 приведению законодательства в соответствие с Соглашением </a:t>
            </a:r>
            <a:r>
              <a:rPr lang="ru-RU" sz="1500" b="1" i="1" u="sng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ТРИПС:</a:t>
            </a:r>
          </a:p>
          <a:p>
            <a:pPr lvl="0" indent="450850" algn="just" eaLnBrk="0" hangingPunct="0"/>
            <a:endParaRPr lang="ru-RU" sz="1500" dirty="0" smtClean="0">
              <a:solidFill>
                <a:srgbClr val="0070C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hangingPunct="0"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авторское право было распространено на произведения в любой форме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(в соответствие со статьей 9 Соглашения ТРИПС отражена в статье 6 ЗРК об авторском праве).  </a:t>
            </a:r>
          </a:p>
          <a:p>
            <a:pPr lvl="0" indent="450850" algn="just" eaLnBrk="0" hangingPunct="0">
              <a:buFont typeface="Wingdings" pitchFamily="2" charset="2"/>
              <a:buChar char="ü"/>
            </a:pPr>
            <a:endParaRPr lang="ru-RU" sz="15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hangingPunct="0">
              <a:buFont typeface="Wingdings" pitchFamily="2" charset="2"/>
              <a:buChar char="ü"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охрана компьютерных программ приравнена к охране литературных  произведений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(статья 10 Соглашения ТРИПС отражена в статье 7 ЗРК об авторском праве).</a:t>
            </a:r>
          </a:p>
          <a:p>
            <a:pPr lvl="0" indent="450850" algn="just" eaLnBrk="0" hangingPunct="0">
              <a:buFont typeface="Wingdings" pitchFamily="2" charset="2"/>
              <a:buChar char="ü"/>
            </a:pPr>
            <a:endParaRPr lang="ru-RU" sz="15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hangingPunct="0">
              <a:buFont typeface="Wingdings" pitchFamily="2" charset="2"/>
              <a:buChar char="ü"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введена ретроактивная охрана объектов авторского права, созданных до 1973 года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(Соглашение ТРИПС  требует соблюдение Бернской конвенции об охране литературных и художественных произведений, предусматривающей ретроактивную охрану, участником которой с 1973 года являлся СССР, а в последующем -  РК)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50850" algn="just" eaLnBrk="0" hangingPunct="0">
              <a:buFont typeface="Wingdings" pitchFamily="2" charset="2"/>
              <a:buChar char="ü"/>
            </a:pPr>
            <a:endParaRPr lang="ru-RU" sz="15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hangingPunct="0">
              <a:buFont typeface="Wingdings" pitchFamily="2" charset="2"/>
              <a:buChar char="ü"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 учетом рекомендаций стран-членов ВТО Казахстан также ввел охрану прав авторов и исполнителей в сети интернет.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75026"/>
            <a:ext cx="9144000" cy="428604"/>
          </a:xfrm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Двусторонние межправительственные соглашения в области охраны промышленной собственности</a:t>
            </a: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42847" y="1071546"/>
            <a:ext cx="88583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Двусторонние межправительственные соглашения в области охраны промышленной собственности, заключенные Правительством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Республики Казахстан 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 </a:t>
            </a:r>
            <a:r>
              <a:rPr lang="ru-RU" sz="1600" dirty="0" smtClean="0">
                <a:solidFill>
                  <a:srgbClr val="0070C0"/>
                </a:solidFill>
              </a:rPr>
              <a:t>Правительствами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tabLst>
                <a:tab pos="266700" algn="l"/>
              </a:tabLst>
            </a:pPr>
            <a:r>
              <a:rPr lang="ru-RU" sz="1600" b="1" dirty="0" smtClean="0">
                <a:solidFill>
                  <a:srgbClr val="0070C0"/>
                </a:solidFill>
              </a:rPr>
              <a:t>Кыргызстана,     Узбекистана,     Азербайджана,        Грузии </a:t>
            </a:r>
          </a:p>
          <a:p>
            <a:pPr algn="ctr">
              <a:tabLst>
                <a:tab pos="266700" algn="l"/>
              </a:tabLst>
            </a:pPr>
            <a:r>
              <a:rPr lang="ru-RU" sz="1400" dirty="0" smtClean="0">
                <a:solidFill>
                  <a:srgbClr val="0070C0"/>
                </a:solidFill>
              </a:rPr>
              <a:t>предусматривают, что граждане данных государств могут регистрировать свои права интеллектуальной собственности самостоятельно, без привлечения национальных патентных поверенных.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3254" name="AutoShape 6" descr="data:image/jpeg;base64,/9j/4AAQSkZJRgABAQAAAQABAAD/2wCEAAkGBxAQEBUQEBIQDw8PDxAPDw8PEBAPDw4NFBEWFxUVFRQYHCggGBolHBQUITEiJSktLi4uFx8zODMsNygtLisBCgoKDg0OFxAQGiscHhwsLCwsLCwuKywsLCwsLCwsLCwsLCwsLCwsLCwsLCwsLCwsLCwsLCwsLCwsLCwsLCwsLP/AABEIAMwAzAMBEQACEQEDEQH/xAAbAAABBQEBAAAAAAAAAAAAAAAAAQIDBAUGB//EAEEQAAEDAgIFCAcGBAcBAAAAAAEAAgMEEQUhBhIxQVEiUlNhcZGT0RMVMkKBkrEHFDNyocEjQ2LwJDRjgoTC4Rb/xAAZAQEBAQEBAQAAAAAAAAAAAAAAAQIDBAX/xAAwEQEAAQMACAYCAgIDAQAAAAAAAQIDEQQSFCExUVKRExZBYrHRImFTcRXhBTJCBv/aAAwDAQACEQMRAD8A9xQCAQCAQCAQCAQCAQJdAXQF0CoBAIBAIBAIBAIBAIBAIBAIBAIBAIEuga94AucgMyTkAOsoOexTTaggJa6YSPHuQgyuv8F0ptVz6OdV2iPVg1P2jPP+Xo5HDc+eQQjtsASukWI9Zc5vz6Qpu0xxR/sx0sXwkkP1WvCojmz4tc8jP/ocYP8AMgH/ABympb/Zr3P12ObpPizdrqV/U6J7foU8O3+zxLn6WYdOa5v4lHDKN5gmLD8rgb96ng0c18avk06T7RKQm07J6V3+qy7PmbksTYq9N7cX6fXc6egxKGdutDIyVvFjg63bwXKaZji6xVE8FsFRSoBAIBAIBAIBAIBAIBAIBBHLKGgkkBrQSSTYADaSdwQcNj32hxsJjomfeZBkZCbQMPbtd8F3osTxq3OFd+OFO9gHDcRxHl1UrvRbdTOGAD8u1y65oo4Q5atdfGV2mwShphZz9dw92IBo79qk1VVNRTTSstxCFn4VOztfmVNWfWTWj0gvreXcGNHU0JqQa8r7zN6IS+lba+22RG4bNt1jMZxh034zlTZWSEgOLc97miwWpjEMRVOVnEadrLazY3FwGQBDid5HUs0zlqqMKcNDFMdS5Zf3XcoHiAtTVMMxESzMR0bbFIXxF0UgJIkp3Fjm8LhapuZjezVbiJ3cVvD9LK6lyqGithH8xg1Kho4luxyk2qauG6Vi7VTx3u3wTHqesZrwSB9vabskYeDm7QvPVRNPF6Ka4qjc1QVloqAQCAQCAQCAQCAQISgycfx2CjiMkzrDPUYM3yO4NG9aoomqcQzVXFMZl5pVVldjMmrYw0wI/hNJDAOMrt56l6oim3/byzNVyf01IIKOhFmgTzDeQNRp6gp+VbX40K9Xik0x5TrN5oyC1FEQxNcyjjiVRZZEoqdkSKsDWta5tYC26w2ZLOFyGxoHv1jtJOZOfEphd6MMIzGRzFxwKJwMfrXvc3tb4BMGUMjQ7bkeIQZVVh5a8TROdBO32Zo8iepw3hXPpKY35jc6rRnTLXeKasDYqg5MkGUNR2c13UuVdrG+ng60Xc7qnaMcuDuegEAgEAgEAgECEoMfH8aZTMvbXkedWGIe1I/9gN53LVNOWaqsPM6WgnxGd1VWP1Yo3FpOxjGg+xGD9V68xTGKXkxNU5qX6/GAG+gpgI4m5ZbXdZKU0esrVX6QzomXzO1bc12KNFXIo1lWrRYW+Rpc21gMsxm6+w8MrrnNcROHSmiZjJghsbZfA3HetZTC96seGa+Vr84W1eN1jXjOG9ScZQRw3NhtOy5srlnCxVYe6MAm1iBvHtbxZZiqJammYQwUhedVtu8DL91ZnCRGUNZSGM2Nt9swcuPUrFWUqjClJGtMqzx3IM6vpGyN1XC7T3tPEHcVYnCTGWzolpQ+J7aSrdrNPJp6lxzNtjJDx4FcrluJ/KHW3cx+MvQ2PuvO9CRAIBAIBAIEJQZ+LYiyCN0jzyWjYNrnbmjrKsRlJnDk8LpJKiU1E/tHduhi3Rt/daqq9IZpj1li6VVjhJ93YNSJoBaBkHA716bMRMZea9MxOGRAxdnFoQRqKvxMUaW42LKw0KWd7BZpsCbnL2srWPUsTES3EzBWsQWhM4t1PcsBq22WN79qziM5azOMGBqCSaRz/aN7Xtls6uxSIiFmco2EtOsNo2HgrxTghqHFxu7M5XPGysRhJnKpIxaZVJWKinI1EZtbTte0tdmD3g8R1qwk73VaD6ROd/hKh15ox/Cef50Q/wCwXC7RjfD0Wq87pdyx11wdj0AgEAgEEMr7IPLtKNInT18UEQ9JHE+zmj3nnIn4ft1r00W/wmZeau5+cRDr2ys1AyIhzR7Tgdrt9155jD0ROVPFMEbUsHuyN9h/7HqW7dyaZYuW4rhzcuDTxGz43W5zQXMI7Rs+K9lNymrhLyTbqp4wkihIzII7QQFcs4aVDSPkIDWk3NiQCWt7TuWKqoji3TTM8Fj0DmmzgWngQR9VnOVxhdp6R7gXBriAL7DnnbLiszVENxTMlDLZEWPA7UFn7q+2tqm17bDftWdaGtWTGsJyAJPAC5VMJJadzdoNiAb2NhfcpExJMTCNsRcbAE9gJt2pnBjKGohc02II27QRfsVicpMYU5GrbKrK1VlSmaqijMFRnT6zXCRhLZI3azCNtxu+KYzuM4nL1HRvF21MLZBYEiz28142heKunVnD2U1ZjLcaVloqAQCBrig5nTTGBTUz335RBazjcjd/e8LdunWqwxXVqxl5jo7/AAYpKx/4jyWRX4n2nD6fBe2YzOq8UTj8jcNxOaJ5fG8guN3A5td2hbqt01RiWablUTmHXUWmL7cuJrjxa4tHcbrhOjR6S7xpM+sLztLZCLMjYw8XEvt8MlI0aPWSdIn0hQkqXyu1pHF7uvYOwbl1imKeDlNU1cWhhtU6IlzfaLbC97C+8jesV0xVxboq1eCeWUyPLztcbnO/cpEYjDUzmcr1HVujGqNhNze+y27gsVUxMtxViDWhEW/vLizU92w43vdY1YzlvWnGEQyWmUlTUl9r7r2tfYpFMQs1ZRQyljtYbRfsVmM7kicIauYvdrHaQL8PgrTGEqnKnItsKkoVhFOYLSKEwVRQnCI0dC8R9BUmIm0c+zgJR5rjdpzGXazVicPUoH3C8r1J0AgEEE77BB5X9opmqZmQxMke1p5RY0uGtfYT2n9AteNVa4Rl1o0a3eifEr1cf0oYthc/IgZFMWQsAyY4gu3lNruRP/X5bj/jtHqjfdx2RU+A1HQzeG7yV2670fK/4vRf5fhpQYHUdDN4bvJTbbvR8p/jNF/l+GhDgs/RS/IU2y50/J/jdG/l+F2LCZuil+Qptdzp+U/x+j/yfC1Hhso/lyfIU2mvpTYrHX8LMdBJzH/KVNor5Jslnr+FhlFJzH/KU8erkmzWur4StpH813cU8arkmz2+pIKV/Nd3FPFq5HgW+ov3Z/Nd3FPFq5HgW+o00r+a7uKeLVyNnt9RjqR/Nd3FPGq5Ls9vqROo5OY/5SnjVcjZrXV8IH0EnMf8pTaKuS7Ja6/hXkw6Xo5PlKbTX0mx2ev4VJcLm6OT5CrtVfSuxWP5PhSmwqbopfkKbVX0/K7Bo/8AJ8KE+EzdFL8hTa7nT8mwaP8AyfChLhs7SHCKW7SHDkHcm01zumk2GxG+Lnw9QwWs9JG128gX/NvUlwbDSoHIEKDPxGbVaTwBKDk8LGs/WPEvKsjShzN+JUGjA1BejCCdoQSIBAqAQCAQIgVAIBAiBrgggkQVJXFBSmmO8IM+edvZ2oH6Py2c9g2B2sOwqyjqoTkoqVA16DAx+W0busW70GNhws1x6gO9BpUwQaUIQXIwgnagcgVAIBAIBAIBAIBAIGlBDIEFSYIM6oagyqpqCLB36s3aP/UHaUrrhBaQRynJBzGkbuTbi4fugo0Xsn8w+iDTpgg0oUFuNBO1A5AIBAIBAIBAIBAIBAhQRPQVJkGfUBBlVIQUqM2lHag7ShdkgvBBHNsQcppGch+f9ioKVGeT8R9FRq0xQaUJQXYygnagcgEAgEAgEAgEAgEAgQoInoKsqDPqEGVUoM+D8Vvag7PDtiDRCCObYg5TSQcm/BwUkZ9Gcu5Ua1MUGlAUF2MoLDUD0AgEAgEAgEAgEAgECFBC9BVmKDOqCgy6goM+mzlb23UHaYdsVGiEDJdiDmdIo7xu7Ce7NSeCSw6F9/iEhWxTOVGnAUF6IoLLSgegVAIBAIBAIBAIBAiBHIIZCgpzFBnVDkGXUO2oKmGi835R9VPVPV2tC3JVV4IEeEGLisVwUHEQVLIiWPexha4iznBtxfI5rETEbpWiiqrhGWrTYnB00XiN81danm34Nzpns04MVp+mh8RnmmtTzXwLvTPZfixan6eHxWeaa9PM8C70z2laZi1P08PiM8016ea7Pd6Z7SkGLU/TQ+I3zTXp5mz3eme0l9a0/TReI3zTXp5ps93pnsX1pT9NF4jfNNenmeBd6Z7D1pT9NF4jfNNenmeBd6Z7D1nT9NF4jU16eZ4F3pnsPWdP00XiNTXp5ngXemew9Z0/TReI1NenmeBd6Z7D1pT9NF4jfNNenmeBd6Z7D1pT9NF4jfNNenmeBd6Z7D1rT9NF4jfNNenmeBd6Z7E9a0/TReI3zTXp5rs93pnsY7FqfpofEZ5pr08zZ7vTPaUEmLU/Tw+KzzTXp5p4F3pntKlPi1P00PiM8016eZ4F3pnszqjFIOmi8RvmmtTzTwLnTPZmVeIw2/Fjz/rb5prRzPCr6Z7LWjsetd/Odl2DYlLlDtKVuS0q0gQoKFdHcIPJPtJwoXbNbZdp/vu7ivNfp9VjTL2jZqt4383ExxN4LxSnmDS46e3+1mOJvBZk8yabHT2/2tRxN4LOU8zab7e0/awyJnBTJ5n0329p+07Ym8EyeZ9N9vaftK2JvBXJ5m0329p+0jY28FcnmXTfb2n7SCNvBMp5l0z29p+yiNvBXJ5k0z29p+y+jbwTWPMmme3tP2PRt4Jk8yaZ7e0/ZpjbwUyeZNM9vafs10beCZXzLpnt7T9o3RN4KZPM2m+3tP2idE3gpk8z6b7e0/aF8TOCZPNGne3tP2ryRM4K5PM+ne3tP2rSQt4K5XzLpvt7T9oRTtJtZbgj/wCi0yent/tNS0QmqGRtFwCB1ZFdaIzOFj/mNJufjON/6/29rwSlDWgDYAB29a+hEYhHSRNyVEqAQQztuEHI6UYYJonMPvA26nblmqnMYZrp1ow8XmiMbyxwsWkggr5tUYnD5FdOJwkjcsS5TCwxyxMMSsMeoyna9QStegeHoHh6q5OD0MjXQyNdDJC9DJheiZMc9QRueiIXvRVd71VhXe5aiG4OvqNLjtOTV0iHWIw6jQDCSSZ3Dbk3z/vivZYo9Xv0a3j8nq2Hw2C9L1tRoQKgEDXBBm19PcIPKftAwMg/eGDZlKB+jl5r9v8A9Q8mk2s/lDi43rxS+fMLDHLMwxMJ2OWWJhM16yyla9ESB6BwegcHoF10Ca6BC9QNL0EbnoI3PVEL3qtRCF7lqIaiBBHrG5yaMyVuIdaaUlDSuq5xG32R3NYNpK7UUa04drdE11Yew4Fhwja1rRZrQAF74jEYfUiMRiHTwMsFVToBAIBBFKy6DBxahDgQQCCCCCLghOKTveNaUYE6kku0XgeeSeYeaV4btrVnL51+zqzmODKjevPMPNMJ2uWZhzmEzXLOGZhIHKYTB4eoyeHoHB6gNdAa6BC9AwvVDC9MLgxzlcLhE961ENRBIoi89W8rcQ6U05JM8yOEMILrmwA2vPktxEzuh1iMziHpWiGjwp2C9jI6xkd18B1Be+3RFEPpWrepDu6OnsF0dV9oQKgEAgECEIK9RDcIObxvCWSscx7Q5jhYg7wpMRO6UqiJjEvIdI8Ako33zfATyX72f0v814btqaf6fNvWZon9M2ORccPPMJQ5ZwxMJWvWcM4PD1MJg8PUwmC6yYTA1kMDWTBghemFwaXJgwY56uGsI3PWsLEJYoPedyW9a3FLpFKN8rpXCGBpJdkANrus8AtxGZxDpTE1TiHoGiOiwgGu+z5nDlO3NHNb1de9e23aimP2+hZsxRGfV39DSWC6u7TY2yB6AQCAQCAQIQgrVEAKDCxPDGvBBAcCCCCLgg7iE4kxl5jpFoU+MmSlzbtMBOY/If2K8lyx60vFd0b1o7OVbIWktcCHNNnNcLOaesLzTGOLxTGJwma4HYfgVnDODrkKYTBwkUwzgoepgwXXTCYGumDBperhcE1kwuEjKdxz2DiVqKW4okPmij/rd+gWsRDWIhJh+G1Nc7kDVi6RwIYB/SPeK60W6q/6dbdqq5/T0fRvRmOnbZjbuNteR2b3nrPDqXsotxRG59C3apojc7GjowFt0aTGWQSIBAIBAIBAIBAhCCGWIFBmVdACg5bHdFoZ/wARgLgLB45L29jgsVUU1cWK7dNfGHC4noVUREmFwmbua7kSD47D+i81WjzHB469FmP+s5YE/pYTqytfGeEgyPYdhXCqmaeLzVUzTumMFbUtO0fEFZZPD4zvcExCYg7kc/8ARNVdWCj0fPPcmINWB6WEc536K4hcQY7EmjJjWg7ved3IZ5LtLg1bU56hY0+9KSwW6m7V1ps11fp2psV1fp1WC6CxNIdNed+3lC0YPU3f8V6KLFMcd71UaNTTx3u4ocLAtkAAAAALABd3pbVPSgILjWWQPQCAQCAQCAQCAQCAQMcxBXlpgUFCow4FBmVWDhwIIBB2ggEH4FBgVuhVK/MwtaeLLsP6LnNqifRymxbn0ZM32fw+66Zv+7W+oWJ0elznRaP2rn7Pm9NL8rPJTZqecpslPOT4/s+Zvlmd8rfoE2an9kaJRzleptA6YbWOf+d7itRYoj0bjRrcejew/R2KL8ONkf5WgHv2rrFMRwh1pppp4RhsU+Fjgq00YKIBBcjiAQSgIFQCAQCAQCAQCAQCAQCAQJZAhagjdEEEbqYIIjRhA37kOCBRRBA9tIEErYAgkbGEDwECoBAIBAIBAIBAIBAIBAIBAIBAIBAIEsgEAgVAIBAIBAIBAIBAIBAIP//Z"/>
          <p:cNvSpPr>
            <a:spLocks noChangeAspect="1" noChangeArrowheads="1"/>
          </p:cNvSpPr>
          <p:nvPr/>
        </p:nvSpPr>
        <p:spPr bwMode="auto">
          <a:xfrm>
            <a:off x="207433" y="-108346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AutoShape 8" descr="data:image/jpeg;base64,/9j/4AAQSkZJRgABAQAAAQABAAD/2wCEAAkGBxAQEBUQEBIQDw8PDxAPDw8PEBAPDw4NFBEWFxUVFRQYHCggGBolHBQUITEiJSktLi4uFx8zODMsNygtLisBCgoKDg0OFxAQGiscHhwsLCwsLCwuKywsLCwsLCwsLCwsLCwsLCwsLCwsLCwsLCwsLCwsLCwsLCwsLCwsLCwsLP/AABEIAMwAzAMBEQACEQEDEQH/xAAbAAABBQEBAAAAAAAAAAAAAAAAAQIDBAUGB//EAEEQAAEDAgIFCAcGBAcBAAAAAAEAAgMEEQUhBhIxQVEiUlNhcZGT0RMVMkKBkrEHFDNyocEjQ2LwJDRjgoTC4Rb/xAAZAQEBAQEBAQAAAAAAAAAAAAAAAQIDBAX/xAAwEQEAAQMACAYCAgIDAQAAAAAAAQIDEQQSFCExUVKRExZBYrHRImFTcRXhBTJCBv/aAAwDAQACEQMRAD8A9xQCAQCAQCAQCAQCAQJdAXQF0CoBAIBAIBAIBAIBAIBAIBAIBAIBAIEuga94AucgMyTkAOsoOexTTaggJa6YSPHuQgyuv8F0ptVz6OdV2iPVg1P2jPP+Xo5HDc+eQQjtsASukWI9Zc5vz6Qpu0xxR/sx0sXwkkP1WvCojmz4tc8jP/ocYP8AMgH/ABympb/Zr3P12ObpPizdrqV/U6J7foU8O3+zxLn6WYdOa5v4lHDKN5gmLD8rgb96ng0c18avk06T7RKQm07J6V3+qy7PmbksTYq9N7cX6fXc6egxKGdutDIyVvFjg63bwXKaZji6xVE8FsFRSoBAIBAIBAIBAIBAIBAIBBHLKGgkkBrQSSTYADaSdwQcNj32hxsJjomfeZBkZCbQMPbtd8F3osTxq3OFd+OFO9gHDcRxHl1UrvRbdTOGAD8u1y65oo4Q5atdfGV2mwShphZz9dw92IBo79qk1VVNRTTSstxCFn4VOztfmVNWfWTWj0gvreXcGNHU0JqQa8r7zN6IS+lba+22RG4bNt1jMZxh034zlTZWSEgOLc97miwWpjEMRVOVnEadrLazY3FwGQBDid5HUs0zlqqMKcNDFMdS5Zf3XcoHiAtTVMMxESzMR0bbFIXxF0UgJIkp3Fjm8LhapuZjezVbiJ3cVvD9LK6lyqGithH8xg1Kho4luxyk2qauG6Vi7VTx3u3wTHqesZrwSB9vabskYeDm7QvPVRNPF6Ka4qjc1QVloqAQCAQCAQCAQCAQISgycfx2CjiMkzrDPUYM3yO4NG9aoomqcQzVXFMZl5pVVldjMmrYw0wI/hNJDAOMrt56l6oim3/byzNVyf01IIKOhFmgTzDeQNRp6gp+VbX40K9Xik0x5TrN5oyC1FEQxNcyjjiVRZZEoqdkSKsDWta5tYC26w2ZLOFyGxoHv1jtJOZOfEphd6MMIzGRzFxwKJwMfrXvc3tb4BMGUMjQ7bkeIQZVVh5a8TROdBO32Zo8iepw3hXPpKY35jc6rRnTLXeKasDYqg5MkGUNR2c13UuVdrG+ng60Xc7qnaMcuDuegEAgEAgEAgECEoMfH8aZTMvbXkedWGIe1I/9gN53LVNOWaqsPM6WgnxGd1VWP1Yo3FpOxjGg+xGD9V68xTGKXkxNU5qX6/GAG+gpgI4m5ZbXdZKU0esrVX6QzomXzO1bc12KNFXIo1lWrRYW+Rpc21gMsxm6+w8MrrnNcROHSmiZjJghsbZfA3HetZTC96seGa+Vr84W1eN1jXjOG9ScZQRw3NhtOy5srlnCxVYe6MAm1iBvHtbxZZiqJammYQwUhedVtu8DL91ZnCRGUNZSGM2Nt9swcuPUrFWUqjClJGtMqzx3IM6vpGyN1XC7T3tPEHcVYnCTGWzolpQ+J7aSrdrNPJp6lxzNtjJDx4FcrluJ/KHW3cx+MvQ2PuvO9CRAIBAIBAIEJQZ+LYiyCN0jzyWjYNrnbmjrKsRlJnDk8LpJKiU1E/tHduhi3Rt/daqq9IZpj1li6VVjhJ93YNSJoBaBkHA716bMRMZea9MxOGRAxdnFoQRqKvxMUaW42LKw0KWd7BZpsCbnL2srWPUsTES3EzBWsQWhM4t1PcsBq22WN79qziM5azOMGBqCSaRz/aN7Xtls6uxSIiFmco2EtOsNo2HgrxTghqHFxu7M5XPGysRhJnKpIxaZVJWKinI1EZtbTte0tdmD3g8R1qwk73VaD6ROd/hKh15ox/Cef50Q/wCwXC7RjfD0Wq87pdyx11wdj0AgEAgEEMr7IPLtKNInT18UEQ9JHE+zmj3nnIn4ft1r00W/wmZeau5+cRDr2ys1AyIhzR7Tgdrt9155jD0ROVPFMEbUsHuyN9h/7HqW7dyaZYuW4rhzcuDTxGz43W5zQXMI7Rs+K9lNymrhLyTbqp4wkihIzII7QQFcs4aVDSPkIDWk3NiQCWt7TuWKqoji3TTM8Fj0DmmzgWngQR9VnOVxhdp6R7gXBriAL7DnnbLiszVENxTMlDLZEWPA7UFn7q+2tqm17bDftWdaGtWTGsJyAJPAC5VMJJadzdoNiAb2NhfcpExJMTCNsRcbAE9gJt2pnBjKGohc02II27QRfsVicpMYU5GrbKrK1VlSmaqijMFRnT6zXCRhLZI3azCNtxu+KYzuM4nL1HRvF21MLZBYEiz28142heKunVnD2U1ZjLcaVloqAQCBrig5nTTGBTUz335RBazjcjd/e8LdunWqwxXVqxl5jo7/AAYpKx/4jyWRX4n2nD6fBe2YzOq8UTj8jcNxOaJ5fG8guN3A5td2hbqt01RiWablUTmHXUWmL7cuJrjxa4tHcbrhOjR6S7xpM+sLztLZCLMjYw8XEvt8MlI0aPWSdIn0hQkqXyu1pHF7uvYOwbl1imKeDlNU1cWhhtU6IlzfaLbC97C+8jesV0xVxboq1eCeWUyPLztcbnO/cpEYjDUzmcr1HVujGqNhNze+y27gsVUxMtxViDWhEW/vLizU92w43vdY1YzlvWnGEQyWmUlTUl9r7r2tfYpFMQs1ZRQyljtYbRfsVmM7kicIauYvdrHaQL8PgrTGEqnKnItsKkoVhFOYLSKEwVRQnCI0dC8R9BUmIm0c+zgJR5rjdpzGXazVicPUoH3C8r1J0AgEEE77BB5X9opmqZmQxMke1p5RY0uGtfYT2n9AteNVa4Rl1o0a3eifEr1cf0oYthc/IgZFMWQsAyY4gu3lNruRP/X5bj/jtHqjfdx2RU+A1HQzeG7yV2670fK/4vRf5fhpQYHUdDN4bvJTbbvR8p/jNF/l+GhDgs/RS/IU2y50/J/jdG/l+F2LCZuil+Qptdzp+U/x+j/yfC1Hhso/lyfIU2mvpTYrHX8LMdBJzH/KVNor5Jslnr+FhlFJzH/KU8erkmzWur4StpH813cU8arkmz2+pIKV/Nd3FPFq5HgW+ov3Z/Nd3FPFq5HgW+o00r+a7uKeLVyNnt9RjqR/Nd3FPGq5Ls9vqROo5OY/5SnjVcjZrXV8IH0EnMf8pTaKuS7Ja6/hXkw6Xo5PlKbTX0mx2ev4VJcLm6OT5CrtVfSuxWP5PhSmwqbopfkKbVX0/K7Bo/8AJ8KE+EzdFL8hTa7nT8mwaP8AyfChLhs7SHCKW7SHDkHcm01zumk2GxG+Lnw9QwWs9JG128gX/NvUlwbDSoHIEKDPxGbVaTwBKDk8LGs/WPEvKsjShzN+JUGjA1BejCCdoQSIBAqAQCAQIgVAIBAiBrgggkQVJXFBSmmO8IM+edvZ2oH6Py2c9g2B2sOwqyjqoTkoqVA16DAx+W0busW70GNhws1x6gO9BpUwQaUIQXIwgnagcgVAIBAIBAIBAIBAIGlBDIEFSYIM6oagyqpqCLB36s3aP/UHaUrrhBaQRynJBzGkbuTbi4fugo0Xsn8w+iDTpgg0oUFuNBO1A5AIBAIBAIBAIBAIBAhQRPQVJkGfUBBlVIQUqM2lHag7ShdkgvBBHNsQcppGch+f9ioKVGeT8R9FRq0xQaUJQXYygnagcgEAgEAgEAgEAgEAgQoInoKsqDPqEGVUoM+D8Vvag7PDtiDRCCObYg5TSQcm/BwUkZ9Gcu5Ua1MUGlAUF2MoLDUD0AgEAgEAgEAgEAgECFBC9BVmKDOqCgy6goM+mzlb23UHaYdsVGiEDJdiDmdIo7xu7Ce7NSeCSw6F9/iEhWxTOVGnAUF6IoLLSgegVAIBAIBAIBAIBAiBHIIZCgpzFBnVDkGXUO2oKmGi835R9VPVPV2tC3JVV4IEeEGLisVwUHEQVLIiWPexha4iznBtxfI5rETEbpWiiqrhGWrTYnB00XiN81danm34Nzpns04MVp+mh8RnmmtTzXwLvTPZfixan6eHxWeaa9PM8C70z2laZi1P08PiM8016ea7Pd6Z7SkGLU/TQ+I3zTXp5mz3eme0l9a0/TReI3zTXp5ps93pnsX1pT9NF4jfNNenmeBd6Z7D1pT9NF4jfNNenmeBd6Z7D1nT9NF4jU16eZ4F3pnsPWdP00XiNTXp5ngXemew9Z0/TReI1NenmeBd6Z7D1pT9NF4jfNNenmeBd6Z7D1pT9NF4jfNNenmeBd6Z7D1rT9NF4jfNNenmeBd6Z7E9a0/TReI3zTXp5rs93pnsY7FqfpofEZ5pr08zZ7vTPaUEmLU/Tw+KzzTXp5p4F3pntKlPi1P00PiM8016eZ4F3pnszqjFIOmi8RvmmtTzTwLnTPZmVeIw2/Fjz/rb5prRzPCr6Z7LWjsetd/Odl2DYlLlDtKVuS0q0gQoKFdHcIPJPtJwoXbNbZdp/vu7ivNfp9VjTL2jZqt4383ExxN4LxSnmDS46e3+1mOJvBZk8yabHT2/2tRxN4LOU8zab7e0/awyJnBTJ5n0329p+07Ym8EyeZ9N9vaftK2JvBXJ5m0329p+0jY28FcnmXTfb2n7SCNvBMp5l0z29p+yiNvBXJ5k0z29p+y+jbwTWPMmme3tP2PRt4Jk8yaZ7e0/ZpjbwUyeZNM9vafs10beCZXzLpnt7T9o3RN4KZPM2m+3tP2idE3gpk8z6b7e0/aF8TOCZPNGne3tP2ryRM4K5PM+ne3tP2rSQt4K5XzLpvt7T9oRTtJtZbgj/wCi0yent/tNS0QmqGRtFwCB1ZFdaIzOFj/mNJufjON/6/29rwSlDWgDYAB29a+hEYhHSRNyVEqAQQztuEHI6UYYJonMPvA26nblmqnMYZrp1ow8XmiMbyxwsWkggr5tUYnD5FdOJwkjcsS5TCwxyxMMSsMeoyna9QStegeHoHh6q5OD0MjXQyNdDJC9DJheiZMc9QRueiIXvRVd71VhXe5aiG4OvqNLjtOTV0iHWIw6jQDCSSZ3Dbk3z/vivZYo9Xv0a3j8nq2Hw2C9L1tRoQKgEDXBBm19PcIPKftAwMg/eGDZlKB+jl5r9v8A9Q8mk2s/lDi43rxS+fMLDHLMwxMJ2OWWJhM16yyla9ESB6BwegcHoF10Ca6BC9QNL0EbnoI3PVEL3qtRCF7lqIaiBBHrG5yaMyVuIdaaUlDSuq5xG32R3NYNpK7UUa04drdE11Yew4Fhwja1rRZrQAF74jEYfUiMRiHTwMsFVToBAIBBFKy6DBxahDgQQCCCCCLghOKTveNaUYE6kku0XgeeSeYeaV4btrVnL51+zqzmODKjevPMPNMJ2uWZhzmEzXLOGZhIHKYTB4eoyeHoHB6gNdAa6BC9AwvVDC9MLgxzlcLhE961ENRBIoi89W8rcQ6U05JM8yOEMILrmwA2vPktxEzuh1iMziHpWiGjwp2C9jI6xkd18B1Be+3RFEPpWrepDu6OnsF0dV9oQKgEAgECEIK9RDcIObxvCWSscx7Q5jhYg7wpMRO6UqiJjEvIdI8Ako33zfATyX72f0v814btqaf6fNvWZon9M2ORccPPMJQ5ZwxMJWvWcM4PD1MJg8PUwmC6yYTA1kMDWTBghemFwaXJgwY56uGsI3PWsLEJYoPedyW9a3FLpFKN8rpXCGBpJdkANrus8AtxGZxDpTE1TiHoGiOiwgGu+z5nDlO3NHNb1de9e23aimP2+hZsxRGfV39DSWC6u7TY2yB6AQCAQCAQIQgrVEAKDCxPDGvBBAcCCCCLgg7iE4kxl5jpFoU+MmSlzbtMBOY/If2K8lyx60vFd0b1o7OVbIWktcCHNNnNcLOaesLzTGOLxTGJwma4HYfgVnDODrkKYTBwkUwzgoepgwXXTCYGumDBperhcE1kwuEjKdxz2DiVqKW4okPmij/rd+gWsRDWIhJh+G1Nc7kDVi6RwIYB/SPeK60W6q/6dbdqq5/T0fRvRmOnbZjbuNteR2b3nrPDqXsotxRG59C3apojc7GjowFt0aTGWQSIBAIBAIBAIBAhCCGWIFBmVdACg5bHdFoZ/wARgLgLB45L29jgsVUU1cWK7dNfGHC4noVUREmFwmbua7kSD47D+i81WjzHB469FmP+s5YE/pYTqytfGeEgyPYdhXCqmaeLzVUzTumMFbUtO0fEFZZPD4zvcExCYg7kc/8ARNVdWCj0fPPcmINWB6WEc536K4hcQY7EmjJjWg7ved3IZ5LtLg1bU56hY0+9KSwW6m7V1ps11fp2psV1fp1WC6CxNIdNed+3lC0YPU3f8V6KLFMcd71UaNTTx3u4ocLAtkAAAAALABd3pbVPSgILjWWQPQCAQCAQCAQCAQCAQMcxBXlpgUFCow4FBmVWDhwIIBB2ggEH4FBgVuhVK/MwtaeLLsP6LnNqifRymxbn0ZM32fw+66Zv+7W+oWJ0elznRaP2rn7Pm9NL8rPJTZqecpslPOT4/s+Zvlmd8rfoE2an9kaJRzleptA6YbWOf+d7itRYoj0bjRrcejew/R2KL8ONkf5WgHv2rrFMRwh1pppp4RhsU+Fjgq00YKIBBcjiAQSgIFQCAQCAQCAQCAQCAQCAQJZAhagjdEEEbqYIIjRhA37kOCBRRBA9tIEErYAgkbGEDwECoBAIBAIBAIBAIBAIBAIBAIBAIBAIEsgEAgVAIBAIBAIBAIBAIBAIP//Z"/>
          <p:cNvSpPr>
            <a:spLocks noChangeAspect="1" noChangeArrowheads="1"/>
          </p:cNvSpPr>
          <p:nvPr/>
        </p:nvSpPr>
        <p:spPr bwMode="auto">
          <a:xfrm>
            <a:off x="207433" y="-108346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8" name="AutoShape 10" descr="data:image/jpeg;base64,/9j/4AAQSkZJRgABAQAAAQABAAD/2wCEAAkGBxAQEBUQEBIQDw8PDxAPDw8PEBAPDw4NFBEWFxUVFRQYHCggGBolHBQUITEiJSktLi4uFx8zODMsNygtLisBCgoKDg0OFxAQGiscHhwsLCwsLCwuKywsLCwsLCwsLCwsLCwsLCwsLCwsLCwsLCwsLCwsLCwsLCwsLCwsLCwsLP/AABEIAMwAzAMBEQACEQEDEQH/xAAbAAABBQEBAAAAAAAAAAAAAAAAAQIDBAUGB//EAEEQAAEDAgIFCAcGBAcBAAAAAAEAAgMEEQUhBhIxQVEiUlNhcZGT0RMVMkKBkrEHFDNyocEjQ2LwJDRjgoTC4Rb/xAAZAQEBAQEBAQAAAAAAAAAAAAAAAQIDBAX/xAAwEQEAAQMACAYCAgIDAQAAAAAAAQIDEQQSFCExUVKRExZBYrHRImFTcRXhBTJCBv/aAAwDAQACEQMRAD8A9xQCAQCAQCAQCAQCAQJdAXQF0CoBAIBAIBAIBAIBAIBAIBAIBAIBAIEuga94AucgMyTkAOsoOexTTaggJa6YSPHuQgyuv8F0ptVz6OdV2iPVg1P2jPP+Xo5HDc+eQQjtsASukWI9Zc5vz6Qpu0xxR/sx0sXwkkP1WvCojmz4tc8jP/ocYP8AMgH/ABympb/Zr3P12ObpPizdrqV/U6J7foU8O3+zxLn6WYdOa5v4lHDKN5gmLD8rgb96ng0c18avk06T7RKQm07J6V3+qy7PmbksTYq9N7cX6fXc6egxKGdutDIyVvFjg63bwXKaZji6xVE8FsFRSoBAIBAIBAIBAIBAIBAIBBHLKGgkkBrQSSTYADaSdwQcNj32hxsJjomfeZBkZCbQMPbtd8F3osTxq3OFd+OFO9gHDcRxHl1UrvRbdTOGAD8u1y65oo4Q5atdfGV2mwShphZz9dw92IBo79qk1VVNRTTSstxCFn4VOztfmVNWfWTWj0gvreXcGNHU0JqQa8r7zN6IS+lba+22RG4bNt1jMZxh034zlTZWSEgOLc97miwWpjEMRVOVnEadrLazY3FwGQBDid5HUs0zlqqMKcNDFMdS5Zf3XcoHiAtTVMMxESzMR0bbFIXxF0UgJIkp3Fjm8LhapuZjezVbiJ3cVvD9LK6lyqGithH8xg1Kho4luxyk2qauG6Vi7VTx3u3wTHqesZrwSB9vabskYeDm7QvPVRNPF6Ka4qjc1QVloqAQCAQCAQCAQCAQISgycfx2CjiMkzrDPUYM3yO4NG9aoomqcQzVXFMZl5pVVldjMmrYw0wI/hNJDAOMrt56l6oim3/byzNVyf01IIKOhFmgTzDeQNRp6gp+VbX40K9Xik0x5TrN5oyC1FEQxNcyjjiVRZZEoqdkSKsDWta5tYC26w2ZLOFyGxoHv1jtJOZOfEphd6MMIzGRzFxwKJwMfrXvc3tb4BMGUMjQ7bkeIQZVVh5a8TROdBO32Zo8iepw3hXPpKY35jc6rRnTLXeKasDYqg5MkGUNR2c13UuVdrG+ng60Xc7qnaMcuDuegEAgEAgEAgECEoMfH8aZTMvbXkedWGIe1I/9gN53LVNOWaqsPM6WgnxGd1VWP1Yo3FpOxjGg+xGD9V68xTGKXkxNU5qX6/GAG+gpgI4m5ZbXdZKU0esrVX6QzomXzO1bc12KNFXIo1lWrRYW+Rpc21gMsxm6+w8MrrnNcROHSmiZjJghsbZfA3HetZTC96seGa+Vr84W1eN1jXjOG9ScZQRw3NhtOy5srlnCxVYe6MAm1iBvHtbxZZiqJammYQwUhedVtu8DL91ZnCRGUNZSGM2Nt9swcuPUrFWUqjClJGtMqzx3IM6vpGyN1XC7T3tPEHcVYnCTGWzolpQ+J7aSrdrNPJp6lxzNtjJDx4FcrluJ/KHW3cx+MvQ2PuvO9CRAIBAIBAIEJQZ+LYiyCN0jzyWjYNrnbmjrKsRlJnDk8LpJKiU1E/tHduhi3Rt/daqq9IZpj1li6VVjhJ93YNSJoBaBkHA716bMRMZea9MxOGRAxdnFoQRqKvxMUaW42LKw0KWd7BZpsCbnL2srWPUsTES3EzBWsQWhM4t1PcsBq22WN79qziM5azOMGBqCSaRz/aN7Xtls6uxSIiFmco2EtOsNo2HgrxTghqHFxu7M5XPGysRhJnKpIxaZVJWKinI1EZtbTte0tdmD3g8R1qwk73VaD6ROd/hKh15ox/Cef50Q/wCwXC7RjfD0Wq87pdyx11wdj0AgEAgEEMr7IPLtKNInT18UEQ9JHE+zmj3nnIn4ft1r00W/wmZeau5+cRDr2ys1AyIhzR7Tgdrt9155jD0ROVPFMEbUsHuyN9h/7HqW7dyaZYuW4rhzcuDTxGz43W5zQXMI7Rs+K9lNymrhLyTbqp4wkihIzII7QQFcs4aVDSPkIDWk3NiQCWt7TuWKqoji3TTM8Fj0DmmzgWngQR9VnOVxhdp6R7gXBriAL7DnnbLiszVENxTMlDLZEWPA7UFn7q+2tqm17bDftWdaGtWTGsJyAJPAC5VMJJadzdoNiAb2NhfcpExJMTCNsRcbAE9gJt2pnBjKGohc02II27QRfsVicpMYU5GrbKrK1VlSmaqijMFRnT6zXCRhLZI3azCNtxu+KYzuM4nL1HRvF21MLZBYEiz28142heKunVnD2U1ZjLcaVloqAQCBrig5nTTGBTUz335RBazjcjd/e8LdunWqwxXVqxl5jo7/AAYpKx/4jyWRX4n2nD6fBe2YzOq8UTj8jcNxOaJ5fG8guN3A5td2hbqt01RiWablUTmHXUWmL7cuJrjxa4tHcbrhOjR6S7xpM+sLztLZCLMjYw8XEvt8MlI0aPWSdIn0hQkqXyu1pHF7uvYOwbl1imKeDlNU1cWhhtU6IlzfaLbC97C+8jesV0xVxboq1eCeWUyPLztcbnO/cpEYjDUzmcr1HVujGqNhNze+y27gsVUxMtxViDWhEW/vLizU92w43vdY1YzlvWnGEQyWmUlTUl9r7r2tfYpFMQs1ZRQyljtYbRfsVmM7kicIauYvdrHaQL8PgrTGEqnKnItsKkoVhFOYLSKEwVRQnCI0dC8R9BUmIm0c+zgJR5rjdpzGXazVicPUoH3C8r1J0AgEEE77BB5X9opmqZmQxMke1p5RY0uGtfYT2n9AteNVa4Rl1o0a3eifEr1cf0oYthc/IgZFMWQsAyY4gu3lNruRP/X5bj/jtHqjfdx2RU+A1HQzeG7yV2670fK/4vRf5fhpQYHUdDN4bvJTbbvR8p/jNF/l+GhDgs/RS/IU2y50/J/jdG/l+F2LCZuil+Qptdzp+U/x+j/yfC1Hhso/lyfIU2mvpTYrHX8LMdBJzH/KVNor5Jslnr+FhlFJzH/KU8erkmzWur4StpH813cU8arkmz2+pIKV/Nd3FPFq5HgW+ov3Z/Nd3FPFq5HgW+o00r+a7uKeLVyNnt9RjqR/Nd3FPGq5Ls9vqROo5OY/5SnjVcjZrXV8IH0EnMf8pTaKuS7Ja6/hXkw6Xo5PlKbTX0mx2ev4VJcLm6OT5CrtVfSuxWP5PhSmwqbopfkKbVX0/K7Bo/8AJ8KE+EzdFL8hTa7nT8mwaP8AyfChLhs7SHCKW7SHDkHcm01zumk2GxG+Lnw9QwWs9JG128gX/NvUlwbDSoHIEKDPxGbVaTwBKDk8LGs/WPEvKsjShzN+JUGjA1BejCCdoQSIBAqAQCAQIgVAIBAiBrgggkQVJXFBSmmO8IM+edvZ2oH6Py2c9g2B2sOwqyjqoTkoqVA16DAx+W0busW70GNhws1x6gO9BpUwQaUIQXIwgnagcgVAIBAIBAIBAIBAIGlBDIEFSYIM6oagyqpqCLB36s3aP/UHaUrrhBaQRynJBzGkbuTbi4fugo0Xsn8w+iDTpgg0oUFuNBO1A5AIBAIBAIBAIBAIBAhQRPQVJkGfUBBlVIQUqM2lHag7ShdkgvBBHNsQcppGch+f9ioKVGeT8R9FRq0xQaUJQXYygnagcgEAgEAgEAgEAgEAgQoInoKsqDPqEGVUoM+D8Vvag7PDtiDRCCObYg5TSQcm/BwUkZ9Gcu5Ua1MUGlAUF2MoLDUD0AgEAgEAgEAgEAgECFBC9BVmKDOqCgy6goM+mzlb23UHaYdsVGiEDJdiDmdIo7xu7Ce7NSeCSw6F9/iEhWxTOVGnAUF6IoLLSgegVAIBAIBAIBAIBAiBHIIZCgpzFBnVDkGXUO2oKmGi835R9VPVPV2tC3JVV4IEeEGLisVwUHEQVLIiWPexha4iznBtxfI5rETEbpWiiqrhGWrTYnB00XiN81danm34Nzpns04MVp+mh8RnmmtTzXwLvTPZfixan6eHxWeaa9PM8C70z2laZi1P08PiM8016ea7Pd6Z7SkGLU/TQ+I3zTXp5mz3eme0l9a0/TReI3zTXp5ps93pnsX1pT9NF4jfNNenmeBd6Z7D1pT9NF4jfNNenmeBd6Z7D1nT9NF4jU16eZ4F3pnsPWdP00XiNTXp5ngXemew9Z0/TReI1NenmeBd6Z7D1pT9NF4jfNNenmeBd6Z7D1pT9NF4jfNNenmeBd6Z7D1rT9NF4jfNNenmeBd6Z7E9a0/TReI3zTXp5rs93pnsY7FqfpofEZ5pr08zZ7vTPaUEmLU/Tw+KzzTXp5p4F3pntKlPi1P00PiM8016eZ4F3pnszqjFIOmi8RvmmtTzTwLnTPZmVeIw2/Fjz/rb5prRzPCr6Z7LWjsetd/Odl2DYlLlDtKVuS0q0gQoKFdHcIPJPtJwoXbNbZdp/vu7ivNfp9VjTL2jZqt4383ExxN4LxSnmDS46e3+1mOJvBZk8yabHT2/2tRxN4LOU8zab7e0/awyJnBTJ5n0329p+07Ym8EyeZ9N9vaftK2JvBXJ5m0329p+0jY28FcnmXTfb2n7SCNvBMp5l0z29p+yiNvBXJ5k0z29p+y+jbwTWPMmme3tP2PRt4Jk8yaZ7e0/ZpjbwUyeZNM9vafs10beCZXzLpnt7T9o3RN4KZPM2m+3tP2idE3gpk8z6b7e0/aF8TOCZPNGne3tP2ryRM4K5PM+ne3tP2rSQt4K5XzLpvt7T9oRTtJtZbgj/wCi0yent/tNS0QmqGRtFwCB1ZFdaIzOFj/mNJufjON/6/29rwSlDWgDYAB29a+hEYhHSRNyVEqAQQztuEHI6UYYJonMPvA26nblmqnMYZrp1ow8XmiMbyxwsWkggr5tUYnD5FdOJwkjcsS5TCwxyxMMSsMeoyna9QStegeHoHh6q5OD0MjXQyNdDJC9DJheiZMc9QRueiIXvRVd71VhXe5aiG4OvqNLjtOTV0iHWIw6jQDCSSZ3Dbk3z/vivZYo9Xv0a3j8nq2Hw2C9L1tRoQKgEDXBBm19PcIPKftAwMg/eGDZlKB+jl5r9v8A9Q8mk2s/lDi43rxS+fMLDHLMwxMJ2OWWJhM16yyla9ESB6BwegcHoF10Ca6BC9QNL0EbnoI3PVEL3qtRCF7lqIaiBBHrG5yaMyVuIdaaUlDSuq5xG32R3NYNpK7UUa04drdE11Yew4Fhwja1rRZrQAF74jEYfUiMRiHTwMsFVToBAIBBFKy6DBxahDgQQCCCCCLghOKTveNaUYE6kku0XgeeSeYeaV4btrVnL51+zqzmODKjevPMPNMJ2uWZhzmEzXLOGZhIHKYTB4eoyeHoHB6gNdAa6BC9AwvVDC9MLgxzlcLhE961ENRBIoi89W8rcQ6U05JM8yOEMILrmwA2vPktxEzuh1iMziHpWiGjwp2C9jI6xkd18B1Be+3RFEPpWrepDu6OnsF0dV9oQKgEAgECEIK9RDcIObxvCWSscx7Q5jhYg7wpMRO6UqiJjEvIdI8Ako33zfATyX72f0v814btqaf6fNvWZon9M2ORccPPMJQ5ZwxMJWvWcM4PD1MJg8PUwmC6yYTA1kMDWTBghemFwaXJgwY56uGsI3PWsLEJYoPedyW9a3FLpFKN8rpXCGBpJdkANrus8AtxGZxDpTE1TiHoGiOiwgGu+z5nDlO3NHNb1de9e23aimP2+hZsxRGfV39DSWC6u7TY2yB6AQCAQCAQIQgrVEAKDCxPDGvBBAcCCCCLgg7iE4kxl5jpFoU+MmSlzbtMBOY/If2K8lyx60vFd0b1o7OVbIWktcCHNNnNcLOaesLzTGOLxTGJwma4HYfgVnDODrkKYTBwkUwzgoepgwXXTCYGumDBperhcE1kwuEjKdxz2DiVqKW4okPmij/rd+gWsRDWIhJh+G1Nc7kDVi6RwIYB/SPeK60W6q/6dbdqq5/T0fRvRmOnbZjbuNteR2b3nrPDqXsotxRG59C3apojc7GjowFt0aTGWQSIBAIBAIBAIBAhCCGWIFBmVdACg5bHdFoZ/wARgLgLB45L29jgsVUU1cWK7dNfGHC4noVUREmFwmbua7kSD47D+i81WjzHB469FmP+s5YE/pYTqytfGeEgyPYdhXCqmaeLzVUzTumMFbUtO0fEFZZPD4zvcExCYg7kc/8ARNVdWCj0fPPcmINWB6WEc536K4hcQY7EmjJjWg7ved3IZ5LtLg1bU56hY0+9KSwW6m7V1ps11fp2psV1fp1WC6CxNIdNed+3lC0YPU3f8V6KLFMcd71UaNTTx3u4ocLAtkAAAAALABd3pbVPSgILjWWQPQCAQCAQCAQCAQCAQMcxBXlpgUFCow4FBmVWDhwIIBB2ggEH4FBgVuhVK/MwtaeLLsP6LnNqifRymxbn0ZM32fw+66Zv+7W+oWJ0elznRaP2rn7Pm9NL8rPJTZqecpslPOT4/s+Zvlmd8rfoE2an9kaJRzleptA6YbWOf+d7itRYoj0bjRrcejew/R2KL8ONkf5WgHv2rrFMRwh1pppp4RhsU+Fjgq00YKIBBcjiAQSgIFQCAQCAQCAQCAQCAQCAQJZAhagjdEEEbqYIIjRhA37kOCBRRBA9tIEErYAgkbGEDwECoBAIBAIBAIBAIBAIBAIBAIBAIBAIEsgEAgVAIBAIBAIBAIBAIBAIP//Z"/>
          <p:cNvSpPr>
            <a:spLocks noChangeAspect="1" noChangeArrowheads="1"/>
          </p:cNvSpPr>
          <p:nvPr/>
        </p:nvSpPr>
        <p:spPr bwMode="auto">
          <a:xfrm>
            <a:off x="207433" y="-108346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4" name="AutoShape 16" descr="data:image/jpeg;base64,/9j/4AAQSkZJRgABAQAAAQABAAD/2wCEAAkGBxISEhQUERQUFRQUFhUVGBYYFRgWFxQUFhQXGRQUFBQaHSggGBwlHBQUJDEhJSkrLi4uFx8zODMsNygtLisBCgoKDg0OGxAQGiwkHyQ0LCwsLSwsNCwuLCwsLC0sLCwsLCwsLSwsLCwsLCwsLCwsLCwsLCwsLCwsLCwsLCwsLP/AABEIAHMAcwMBEQACEQEDEQH/xAAbAAACAgMBAAAAAAAAAAAAAAAFBgAEAgMHAf/EAEEQAAEDAgQDBAUJBAsAAAAAAAEAAgMEEQUSITEGQVEHExSRImFxodEycoGjscHC0uEjU2KSFRYXJEJSVGNzk6L/xAAaAQEAAwEBAQAAAAAAAAAAAAAAAgMEAQUG/8QAMBEAAgIBAgQFAgUFAQAAAAAAAAECEQMEEgUhMVETFEGh0WFxMkJSkcEVFiJTgTP/2gAMAwEAAhEDEQA/AO4oCICIDFz7ICrNWtbzQAyqx1jdyB9KAB1HHVM02MzP5gfsUdy7ly0+V9Is1t4+pf3zPNN8e516bMvysK0XE8UmrXtcPU4FduymUXF00F6fE2u5rpwvRygoDagIgIgIgIgIgNE84aEAvYpjYboNT0QA+noaip1vkYgC9NwpCB6d3FBdFGLgLDQLeHYfbdVeHHsbnrc7/MZ/1Fw3/TM96eFDsPO5/wBRuo+DKONrmxMyBzr6dbAfcFOMVFcjPnzTytObKlVw7LFrC8kDkpFJrosZcw5ZBYoBmo60OG6AvAoD1ARARAaKibKEAp4xiri7IzVx93rKAuYJgI+XLqT1QDK1oGiA9KAGd8oWadpO+SxtLlE64PtUkVZFTN5XSsGYthLJhqLO6oBWZJJTPyuvlvv0/RANmH1oeAgCAKA9QGL3WQCzj+IWFhuUBp4fwzXM7U7lAML5WPYcpG2nW49S5dlijKMlaNGGPHpOcQLaanz+5RiW510SL8cwcDlNwNFK7KHFxfMACZV2b9pO+SxtCuEvu13zvuClEy51UkbZJmSNIDht9N/YpXaIKMotWiphkgOZzjtpqVGJbnT5JGnFaZkzSW620upXZRKLj1AGGVDoX5HbcvZ0XSI5Us2YICwgKWITZWlAKELTNMTyabfTzQDjRxZW6IAYcJLWlz3AWBNgOnrVe3lbNq1FtRiivhlJ3zXEOsWkaWuNRp96jFWW5snhtcgxh8Do2FrraE2I5hWRVIx5Zqck0K4nVNnqbCd8ljYH+Hn3jd878IVsOh5+rVTRp/ok2LnuA3Nhr691zaT8wrSiirhlKJg70rFtuV91GKstzZHja5BjD6VzGOa6x1uCOYIHwVkVSMWaam7Qv8Q0dvSbuNVIqL3D9ZmaEAwAoABxDUZWH2FAUOG2sAuXNuf4guWiWyXYaY52cnN8wlobJdjVWxNkaWl9gd7EXt0XHzVEsblCW5Ir0GHxwuJY86ixBIN+i5GKj6lmXNPIqki9JK2x1Gx5hSbKVF30OdCoWWz6HYTxCWNg1cJTDu33I+X+EK7G+R5eui96rsFqxjZGFmewO5BF7cwrHzRkxtwluoq0OGxxOzMedRYgkEFRjFRLcuaeRVJBB0zRu4eYUrRn2vsC8VLHNPpN/mCWjuyXYX8BlDZHNBBAPI33XTjTXUcmO0Q4JfaFMW00xH+R3vFlGf4WXadXlivqcVpohbYeS8uR95hbov0M3dPDwBp6txzC4nTLMkd8WmOUVW1wBGxWjceRLE4umZd+F2zmwnfpY2HviFyxsJ4lLGwniEsbDzvwu2NhO/C5Y2C9xDXB5DBqBqfaqpys36XFt/yYCkjFth5KCNUmxu7K5LSzNHPI77Qt2n6M+T40v84s7LE7QLSeIJvaM3+7TfMKjP8ACzRpXWaP3OOU2y8xn3OHob1E0FqjrHR+sdPgup0VZMSkFI60HYqe4zPE11M/FJZzwyeKSx4ZPFJY8MnikseGeGqSx4ZSq8TOzPP4KLkXY8HqwYomkxkREZdBo7MGft5T6mj3lbtP6nynGnzivudniGgWk8MBcWUmeN7Ts5pHmFxqyUZOMlJegoYN2c00jR+3nH/X+VZ3pov1PZjxzLH8kff5C47Kab9/P9X+Rc8rHuyz+4M36I+/yeO7LKUWvUTi+guY9T0Hop5WPdhcfzvpCPv8kHZdSggeJnudheO59gyrnlY92P6/nr/zj7/Jsf2ZQNaT385sCde75D5q75aPciuO5W/wR9/k5SyoJAPULFZ9U4JM974pZzYhz4G4Ujr4pJJJJGFkmQBmWxGRrrnM06+ktGHEpq2zxuJcQnpMkYxinavn92vRjBL2X03+KpnFzbUxjXp8lWvSx7swLj2b0xx9/kwPZbS3A8RPc7C8evsGVc8rHud/r+f/AFx9/ky/sppv38/1f5F3yke7H9wZv0R9/kr1fZfTNF+/n+r/ACp5WPdkXx/M/wAkff5MeD8AZTSSCNznBzhcutfQbCwCvhBQXI8zV6uWpknJJUdEjboFMylXFYMzSgF7BJsjyw8j7kA2tk9EnewvYbnTYIdSt0LGM4lR19HKxksZJYXNaSGuD2jM30Xa3uAqZyhkg1Z6enw6jSaiMpRfX/levMXOy5sMInnmexh9GNpe4A2tmda+vNvkVTp6VtnpcaeTI4YsabXN8h+osViqY5HQkua3M3NawJDbm19xqtKkpLkeDkwTwzjGfJvmcBipjYewLzKPvZT5sy8OlEd51LskZlpp/wDmv9UxbdNyiz5jjrvND7fywpieJ0ldSzRCVl3McMryGua8C7fRd0IGyscozi1ZlxYNRpc8Z7Xyfp2FLsvjhjdNPO9jC0NY0vcBYHV1rn1BZ9Okrkz1uNPJNRxY0368l+x0TCsYhqQ8wuzNY7IXWsC6wJDb76Eea1xmpdD57PpsmClkVN8yljtUGtKkUFPh2m0zHc6oBnaEBjMy4QCni9OY3h7eW/sQBnDK3MzTU20HU22QVYnRcACOJ0lRLq1rnFrALXAvbMfgsnl6TbZ9FLjDnkUccer9Stw1wtHVMeXPcx7CNgCLEaXG+4PNcx4lJFms4hPBJJK0x24cwl1LA+JxB9JxBHMEcxyN7rRCDjGjxtXqI58qmvocubQaDRYtp9O83M98B6k2nPFH7s8hyQSj/cv/AOGrVgVJng8Wluyx+38sHO4FaGvknktYOeWsA03Nsx+Cj4Hq2aFxaTahjj2XMD8OcLR1bZLyOY9mW1gCLEHUjfcdVXjxKZs1fEJ6ZxpWmNvC+FvoYZIpC1wMhe1w5tLWixB2N2nzWjFBwVM8XiGphqZxnFVyp/u/kp1TzNJlGwOqtMA0YdT5QEBeQEQFDEKUOCAWBmp3/wAB936IA3KG1MRjc4ta618tgSOlyCoyjuVFuHK8Ut6RswrA4oHZoi/UWIJBB6clyMFHoWZtXPMqnQUkGh9hU2Z11OetowstH0DyHpowlHPFYz8JR5Y3j+P8IV2PkjzNc7mvsE8RpBLGWOJDXb5bXI6ahTatUZsWR45qS6gmiwSGleZI3PBIylpIIcPK91CONRdovza3JmhtmkUcUxAvORmpPuVhkL+DYdlGu6AOtbZAZICIDwhAD6+hDxsgF99PJCbt1b0+CAJUOMg6HQ9EAU8W0tOvI/YjOrqc+ixVtt1k3H0LwsyfijeoTcFhYx8H17XRSG+z/wALVdido8ziENs19gjWYq1o3CtMAEnq5JjZug6oAlheFBup3QByNlkBmgIgIgIgPCEBompg5ACKzBgeSAoPoZW6NJ5oE6FB/B0o+TKfpb+qo8D6nrLir9YmLeEZzvJ5N/Vc8D6nXxXtD3D+BYHLAxzA8nM7MSRzsBp5K2ENqMOp1LzyUmqDNPgtzd1yfWpmYM01CG8kBca2yAyQEQEQEQEQEQEQHhCA1OaEBqdGOiA8EQ6IDYxg6IDc0IDJARARARARAf/Z"/>
          <p:cNvSpPr>
            <a:spLocks noChangeAspect="1" noChangeArrowheads="1"/>
          </p:cNvSpPr>
          <p:nvPr/>
        </p:nvSpPr>
        <p:spPr bwMode="auto">
          <a:xfrm>
            <a:off x="207433" y="-108346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6" name="AutoShape 18" descr="data:image/jpeg;base64,/9j/4AAQSkZJRgABAQAAAQABAAD/2wCEAAkGBxISEhQUERQUFRQUFhUVGBYYFRgWFxQUFhQXGRQUFBQaHSggGBwlHBQUJDEhJSkrLi4uFx8zODMsNygtLisBCgoKDg0OGxAQGiwkHyQ0LCwsLSwsNCwuLCwsLC0sLCwsLCwsLSwsLCwsLCwsLCwsLCwsLCwsLCwsLCwsLCwsLP/AABEIAHMAcwMBEQACEQEDEQH/xAAbAAACAgMBAAAAAAAAAAAAAAAFBgAEAgMHAf/EAEEQAAEDAgQDBAUJBAsAAAAAAAEAAgMEEQUSITEGQVEHExSRImFxodEycoGjscHC0uEjU2KSFRYXJEJSVGNzk6L/xAAaAQEAAwEBAQAAAAAAAAAAAAAAAgMEAQUG/8QAMBEAAgIBAgQFAgUFAQAAAAAAAAECEQMEEgUhMVETFEGh0WFxMkJSkcEVFiJTgTP/2gAMAwEAAhEDEQA/AO4oCICIDFz7ICrNWtbzQAyqx1jdyB9KAB1HHVM02MzP5gfsUdy7ly0+V9Is1t4+pf3zPNN8e516bMvysK0XE8UmrXtcPU4FduymUXF00F6fE2u5rpwvRygoDagIgIgIgIgIgNE84aEAvYpjYboNT0QA+noaip1vkYgC9NwpCB6d3FBdFGLgLDQLeHYfbdVeHHsbnrc7/MZ/1Fw3/TM96eFDsPO5/wBRuo+DKONrmxMyBzr6dbAfcFOMVFcjPnzTytObKlVw7LFrC8kDkpFJrosZcw5ZBYoBmo60OG6AvAoD1ARARAaKibKEAp4xiri7IzVx93rKAuYJgI+XLqT1QDK1oGiA9KAGd8oWadpO+SxtLlE64PtUkVZFTN5XSsGYthLJhqLO6oBWZJJTPyuvlvv0/RANmH1oeAgCAKA9QGL3WQCzj+IWFhuUBp4fwzXM7U7lAML5WPYcpG2nW49S5dlijKMlaNGGPHpOcQLaanz+5RiW510SL8cwcDlNwNFK7KHFxfMACZV2b9pO+SxtCuEvu13zvuClEy51UkbZJmSNIDht9N/YpXaIKMotWiphkgOZzjtpqVGJbnT5JGnFaZkzSW620upXZRKLj1AGGVDoX5HbcvZ0XSI5Us2YICwgKWITZWlAKELTNMTyabfTzQDjRxZW6IAYcJLWlz3AWBNgOnrVe3lbNq1FtRiivhlJ3zXEOsWkaWuNRp96jFWW5snhtcgxh8Do2FrraE2I5hWRVIx5Zqck0K4nVNnqbCd8ljYH+Hn3jd878IVsOh5+rVTRp/ok2LnuA3Nhr691zaT8wrSiirhlKJg70rFtuV91GKstzZHja5BjD6VzGOa6x1uCOYIHwVkVSMWaam7Qv8Q0dvSbuNVIqL3D9ZmaEAwAoABxDUZWH2FAUOG2sAuXNuf4guWiWyXYaY52cnN8wlobJdjVWxNkaWl9gd7EXt0XHzVEsblCW5Ir0GHxwuJY86ixBIN+i5GKj6lmXNPIqki9JK2x1Gx5hSbKVF30OdCoWWz6HYTxCWNg1cJTDu33I+X+EK7G+R5eui96rsFqxjZGFmewO5BF7cwrHzRkxtwluoq0OGxxOzMedRYgkEFRjFRLcuaeRVJBB0zRu4eYUrRn2vsC8VLHNPpN/mCWjuyXYX8BlDZHNBBAPI33XTjTXUcmO0Q4JfaFMW00xH+R3vFlGf4WXadXlivqcVpohbYeS8uR95hbov0M3dPDwBp6txzC4nTLMkd8WmOUVW1wBGxWjceRLE4umZd+F2zmwnfpY2HviFyxsJ4lLGwniEsbDzvwu2NhO/C5Y2C9xDXB5DBqBqfaqpys36XFt/yYCkjFth5KCNUmxu7K5LSzNHPI77Qt2n6M+T40v84s7LE7QLSeIJvaM3+7TfMKjP8ACzRpXWaP3OOU2y8xn3OHob1E0FqjrHR+sdPgup0VZMSkFI60HYqe4zPE11M/FJZzwyeKSx4ZPFJY8MnikseGeGqSx4ZSq8TOzPP4KLkXY8HqwYomkxkREZdBo7MGft5T6mj3lbtP6nynGnzivudniGgWk8MBcWUmeN7Ts5pHmFxqyUZOMlJegoYN2c00jR+3nH/X+VZ3pov1PZjxzLH8kff5C47Kab9/P9X+Rc8rHuyz+4M36I+/yeO7LKUWvUTi+guY9T0Hop5WPdhcfzvpCPv8kHZdSggeJnudheO59gyrnlY92P6/nr/zj7/Jsf2ZQNaT385sCde75D5q75aPciuO5W/wR9/k5SyoJAPULFZ9U4JM974pZzYhz4G4Ujr4pJJJJGFkmQBmWxGRrrnM06+ktGHEpq2zxuJcQnpMkYxinavn92vRjBL2X03+KpnFzbUxjXp8lWvSx7swLj2b0xx9/kwPZbS3A8RPc7C8evsGVc8rHud/r+f/AFx9/ky/sppv38/1f5F3yke7H9wZv0R9/kr1fZfTNF+/n+r/ACp5WPdkXx/M/wAkff5MeD8AZTSSCNznBzhcutfQbCwCvhBQXI8zV6uWpknJJUdEjboFMylXFYMzSgF7BJsjyw8j7kA2tk9EnewvYbnTYIdSt0LGM4lR19HKxksZJYXNaSGuD2jM30Xa3uAqZyhkg1Z6enw6jSaiMpRfX/levMXOy5sMInnmexh9GNpe4A2tmda+vNvkVTp6VtnpcaeTI4YsabXN8h+osViqY5HQkua3M3NawJDbm19xqtKkpLkeDkwTwzjGfJvmcBipjYewLzKPvZT5sy8OlEd51LskZlpp/wDmv9UxbdNyiz5jjrvND7fywpieJ0ldSzRCVl3McMryGua8C7fRd0IGyscozi1ZlxYNRpc8Z7Xyfp2FLsvjhjdNPO9jC0NY0vcBYHV1rn1BZ9Okrkz1uNPJNRxY0368l+x0TCsYhqQ8wuzNY7IXWsC6wJDb76Eea1xmpdD57PpsmClkVN8yljtUGtKkUFPh2m0zHc6oBnaEBjMy4QCni9OY3h7eW/sQBnDK3MzTU20HU22QVYnRcACOJ0lRLq1rnFrALXAvbMfgsnl6TbZ9FLjDnkUccer9Stw1wtHVMeXPcx7CNgCLEaXG+4PNcx4lJFms4hPBJJK0x24cwl1LA+JxB9JxBHMEcxyN7rRCDjGjxtXqI58qmvocubQaDRYtp9O83M98B6k2nPFH7s8hyQSj/cv/AOGrVgVJng8Wluyx+38sHO4FaGvknktYOeWsA03Nsx+Cj4Hq2aFxaTahjj2XMD8OcLR1bZLyOY9mW1gCLEHUjfcdVXjxKZs1fEJ6ZxpWmNvC+FvoYZIpC1wMhe1w5tLWixB2N2nzWjFBwVM8XiGphqZxnFVyp/u/kp1TzNJlGwOqtMA0YdT5QEBeQEQFDEKUOCAWBmp3/wAB936IA3KG1MRjc4ta618tgSOlyCoyjuVFuHK8Ut6RswrA4oHZoi/UWIJBB6clyMFHoWZtXPMqnQUkGh9hU2Z11OetowstH0DyHpowlHPFYz8JR5Y3j+P8IV2PkjzNc7mvsE8RpBLGWOJDXb5bXI6ahTatUZsWR45qS6gmiwSGleZI3PBIylpIIcPK91CONRdovza3JmhtmkUcUxAvORmpPuVhkL+DYdlGu6AOtbZAZICIDwhAD6+hDxsgF99PJCbt1b0+CAJUOMg6HQ9EAU8W0tOvI/YjOrqc+ixVtt1k3H0LwsyfijeoTcFhYx8H17XRSG+z/wALVdido8ziENs19gjWYq1o3CtMAEnq5JjZug6oAlheFBup3QByNlkBmgIgIgIgPCEBompg5ACKzBgeSAoPoZW6NJ5oE6FB/B0o+TKfpb+qo8D6nrLir9YmLeEZzvJ5N/Vc8D6nXxXtD3D+BYHLAxzA8nM7MSRzsBp5K2ENqMOp1LzyUmqDNPgtzd1yfWpmYM01CG8kBca2yAyQEQEQEQEQEQEQHhCA1OaEBqdGOiA8EQ6IDYxg6IDc0IDJARARARARAf/Z"/>
          <p:cNvSpPr>
            <a:spLocks noChangeAspect="1" noChangeArrowheads="1"/>
          </p:cNvSpPr>
          <p:nvPr/>
        </p:nvSpPr>
        <p:spPr bwMode="auto">
          <a:xfrm>
            <a:off x="207433" y="-108346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8" name="AutoShape 20" descr="data:image/jpeg;base64,/9j/4AAQSkZJRgABAQAAAQABAAD/2wCEAAkGBxISEhQUERQUFRQUFhUVGBYYFRgWFxQUFhQXGRQUFBQaHSggGBwlHBQUJDEhJSkrLi4uFx8zODMsNygtLisBCgoKDg0OGxAQGiwkHyQ0LCwsLSwsNCwuLCwsLC0sLCwsLCwsLSwsLCwsLCwsLCwsLCwsLCwsLCwsLCwsLCwsLP/AABEIAHMAcwMBEQACEQEDEQH/xAAbAAACAgMBAAAAAAAAAAAAAAAFBgAEAgMHAf/EAEEQAAEDAgQDBAUJBAsAAAAAAAEAAgMEEQUSITEGQVEHExSRImFxodEycoGjscHC0uEjU2KSFRYXJEJSVGNzk6L/xAAaAQEAAwEBAQAAAAAAAAAAAAAAAgMEAQUG/8QAMBEAAgIBAgQFAgUFAQAAAAAAAAECEQMEEgUhMVETFEGh0WFxMkJSkcEVFiJTgTP/2gAMAwEAAhEDEQA/AO4oCICIDFz7ICrNWtbzQAyqx1jdyB9KAB1HHVM02MzP5gfsUdy7ly0+V9Is1t4+pf3zPNN8e516bMvysK0XE8UmrXtcPU4FduymUXF00F6fE2u5rpwvRygoDagIgIgIgIgIgNE84aEAvYpjYboNT0QA+noaip1vkYgC9NwpCB6d3FBdFGLgLDQLeHYfbdVeHHsbnrc7/MZ/1Fw3/TM96eFDsPO5/wBRuo+DKONrmxMyBzr6dbAfcFOMVFcjPnzTytObKlVw7LFrC8kDkpFJrosZcw5ZBYoBmo60OG6AvAoD1ARARAaKibKEAp4xiri7IzVx93rKAuYJgI+XLqT1QDK1oGiA9KAGd8oWadpO+SxtLlE64PtUkVZFTN5XSsGYthLJhqLO6oBWZJJTPyuvlvv0/RANmH1oeAgCAKA9QGL3WQCzj+IWFhuUBp4fwzXM7U7lAML5WPYcpG2nW49S5dlijKMlaNGGPHpOcQLaanz+5RiW510SL8cwcDlNwNFK7KHFxfMACZV2b9pO+SxtCuEvu13zvuClEy51UkbZJmSNIDht9N/YpXaIKMotWiphkgOZzjtpqVGJbnT5JGnFaZkzSW620upXZRKLj1AGGVDoX5HbcvZ0XSI5Us2YICwgKWITZWlAKELTNMTyabfTzQDjRxZW6IAYcJLWlz3AWBNgOnrVe3lbNq1FtRiivhlJ3zXEOsWkaWuNRp96jFWW5snhtcgxh8Do2FrraE2I5hWRVIx5Zqck0K4nVNnqbCd8ljYH+Hn3jd878IVsOh5+rVTRp/ok2LnuA3Nhr691zaT8wrSiirhlKJg70rFtuV91GKstzZHja5BjD6VzGOa6x1uCOYIHwVkVSMWaam7Qv8Q0dvSbuNVIqL3D9ZmaEAwAoABxDUZWH2FAUOG2sAuXNuf4guWiWyXYaY52cnN8wlobJdjVWxNkaWl9gd7EXt0XHzVEsblCW5Ir0GHxwuJY86ixBIN+i5GKj6lmXNPIqki9JK2x1Gx5hSbKVF30OdCoWWz6HYTxCWNg1cJTDu33I+X+EK7G+R5eui96rsFqxjZGFmewO5BF7cwrHzRkxtwluoq0OGxxOzMedRYgkEFRjFRLcuaeRVJBB0zRu4eYUrRn2vsC8VLHNPpN/mCWjuyXYX8BlDZHNBBAPI33XTjTXUcmO0Q4JfaFMW00xH+R3vFlGf4WXadXlivqcVpohbYeS8uR95hbov0M3dPDwBp6txzC4nTLMkd8WmOUVW1wBGxWjceRLE4umZd+F2zmwnfpY2HviFyxsJ4lLGwniEsbDzvwu2NhO/C5Y2C9xDXB5DBqBqfaqpys36XFt/yYCkjFth5KCNUmxu7K5LSzNHPI77Qt2n6M+T40v84s7LE7QLSeIJvaM3+7TfMKjP8ACzRpXWaP3OOU2y8xn3OHob1E0FqjrHR+sdPgup0VZMSkFI60HYqe4zPE11M/FJZzwyeKSx4ZPFJY8MnikseGeGqSx4ZSq8TOzPP4KLkXY8HqwYomkxkREZdBo7MGft5T6mj3lbtP6nynGnzivudniGgWk8MBcWUmeN7Ts5pHmFxqyUZOMlJegoYN2c00jR+3nH/X+VZ3pov1PZjxzLH8kff5C47Kab9/P9X+Rc8rHuyz+4M36I+/yeO7LKUWvUTi+guY9T0Hop5WPdhcfzvpCPv8kHZdSggeJnudheO59gyrnlY92P6/nr/zj7/Jsf2ZQNaT385sCde75D5q75aPciuO5W/wR9/k5SyoJAPULFZ9U4JM974pZzYhz4G4Ujr4pJJJJGFkmQBmWxGRrrnM06+ktGHEpq2zxuJcQnpMkYxinavn92vRjBL2X03+KpnFzbUxjXp8lWvSx7swLj2b0xx9/kwPZbS3A8RPc7C8evsGVc8rHud/r+f/AFx9/ky/sppv38/1f5F3yke7H9wZv0R9/kr1fZfTNF+/n+r/ACp5WPdkXx/M/wAkff5MeD8AZTSSCNznBzhcutfQbCwCvhBQXI8zV6uWpknJJUdEjboFMylXFYMzSgF7BJsjyw8j7kA2tk9EnewvYbnTYIdSt0LGM4lR19HKxksZJYXNaSGuD2jM30Xa3uAqZyhkg1Z6enw6jSaiMpRfX/levMXOy5sMInnmexh9GNpe4A2tmda+vNvkVTp6VtnpcaeTI4YsabXN8h+osViqY5HQkua3M3NawJDbm19xqtKkpLkeDkwTwzjGfJvmcBipjYewLzKPvZT5sy8OlEd51LskZlpp/wDmv9UxbdNyiz5jjrvND7fywpieJ0ldSzRCVl3McMryGua8C7fRd0IGyscozi1ZlxYNRpc8Z7Xyfp2FLsvjhjdNPO9jC0NY0vcBYHV1rn1BZ9Okrkz1uNPJNRxY0368l+x0TCsYhqQ8wuzNY7IXWsC6wJDb76Eea1xmpdD57PpsmClkVN8yljtUGtKkUFPh2m0zHc6oBnaEBjMy4QCni9OY3h7eW/sQBnDK3MzTU20HU22QVYnRcACOJ0lRLq1rnFrALXAvbMfgsnl6TbZ9FLjDnkUccer9Stw1wtHVMeXPcx7CNgCLEaXG+4PNcx4lJFms4hPBJJK0x24cwl1LA+JxB9JxBHMEcxyN7rRCDjGjxtXqI58qmvocubQaDRYtp9O83M98B6k2nPFH7s8hyQSj/cv/AOGrVgVJng8Wluyx+38sHO4FaGvknktYOeWsA03Nsx+Cj4Hq2aFxaTahjj2XMD8OcLR1bZLyOY9mW1gCLEHUjfcdVXjxKZs1fEJ6ZxpWmNvC+FvoYZIpC1wMhe1w5tLWixB2N2nzWjFBwVM8XiGphqZxnFVyp/u/kp1TzNJlGwOqtMA0YdT5QEBeQEQFDEKUOCAWBmp3/wAB936IA3KG1MRjc4ta618tgSOlyCoyjuVFuHK8Ut6RswrA4oHZoi/UWIJBB6clyMFHoWZtXPMqnQUkGh9hU2Z11OetowstH0DyHpowlHPFYz8JR5Y3j+P8IV2PkjzNc7mvsE8RpBLGWOJDXb5bXI6ahTatUZsWR45qS6gmiwSGleZI3PBIylpIIcPK91CONRdovza3JmhtmkUcUxAvORmpPuVhkL+DYdlGu6AOtbZAZICIDwhAD6+hDxsgF99PJCbt1b0+CAJUOMg6HQ9EAU8W0tOvI/YjOrqc+ixVtt1k3H0LwsyfijeoTcFhYx8H17XRSG+z/wALVdido8ziENs19gjWYq1o3CtMAEnq5JjZug6oAlheFBup3QByNlkBmgIgIgIgPCEBompg5ACKzBgeSAoPoZW6NJ5oE6FB/B0o+TKfpb+qo8D6nrLir9YmLeEZzvJ5N/Vc8D6nXxXtD3D+BYHLAxzA8nM7MSRzsBp5K2ENqMOp1LzyUmqDNPgtzd1yfWpmYM01CG8kBca2yAyQEQEQEQEQEQEQHhCA1OaEBqdGOiA8EQ6IDYxg6IDc0IDJARARARARAf/Z"/>
          <p:cNvSpPr>
            <a:spLocks noChangeAspect="1" noChangeArrowheads="1"/>
          </p:cNvSpPr>
          <p:nvPr/>
        </p:nvSpPr>
        <p:spPr bwMode="auto">
          <a:xfrm>
            <a:off x="207433" y="-108346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70" name="AutoShape 22" descr="data:image/jpeg;base64,/9j/4AAQSkZJRgABAQAAAQABAAD/2wCEAAkGBxISEhQUERQUFRQUFhUVGBYYFRgWFxQUFhQXGRQUFBQaHSggGBwlHBQUJDEhJSkrLi4uFx8zODMsNygtLisBCgoKDg0OGxAQGiwkHyQ0LCwsLSwsNCwuLCwsLC0sLCwsLCwsLSwsLCwsLCwsLCwsLCwsLCwsLCwsLCwsLCwsLP/AABEIAHMAcwMBEQACEQEDEQH/xAAbAAACAgMBAAAAAAAAAAAAAAAFBgAEAgMHAf/EAEEQAAEDAgQDBAUJBAsAAAAAAAEAAgMEEQUSITEGQVEHExSRImFxodEycoGjscHC0uEjU2KSFRYXJEJSVGNzk6L/xAAaAQEAAwEBAQAAAAAAAAAAAAAAAgMEAQUG/8QAMBEAAgIBAgQFAgUFAQAAAAAAAAECEQMEEgUhMVETFEGh0WFxMkJSkcEVFiJTgTP/2gAMAwEAAhEDEQA/AO4oCICIDFz7ICrNWtbzQAyqx1jdyB9KAB1HHVM02MzP5gfsUdy7ly0+V9Is1t4+pf3zPNN8e516bMvysK0XE8UmrXtcPU4FduymUXF00F6fE2u5rpwvRygoDagIgIgIgIgIgNE84aEAvYpjYboNT0QA+noaip1vkYgC9NwpCB6d3FBdFGLgLDQLeHYfbdVeHHsbnrc7/MZ/1Fw3/TM96eFDsPO5/wBRuo+DKONrmxMyBzr6dbAfcFOMVFcjPnzTytObKlVw7LFrC8kDkpFJrosZcw5ZBYoBmo60OG6AvAoD1ARARAaKibKEAp4xiri7IzVx93rKAuYJgI+XLqT1QDK1oGiA9KAGd8oWadpO+SxtLlE64PtUkVZFTN5XSsGYthLJhqLO6oBWZJJTPyuvlvv0/RANmH1oeAgCAKA9QGL3WQCzj+IWFhuUBp4fwzXM7U7lAML5WPYcpG2nW49S5dlijKMlaNGGPHpOcQLaanz+5RiW510SL8cwcDlNwNFK7KHFxfMACZV2b9pO+SxtCuEvu13zvuClEy51UkbZJmSNIDht9N/YpXaIKMotWiphkgOZzjtpqVGJbnT5JGnFaZkzSW620upXZRKLj1AGGVDoX5HbcvZ0XSI5Us2YICwgKWITZWlAKELTNMTyabfTzQDjRxZW6IAYcJLWlz3AWBNgOnrVe3lbNq1FtRiivhlJ3zXEOsWkaWuNRp96jFWW5snhtcgxh8Do2FrraE2I5hWRVIx5Zqck0K4nVNnqbCd8ljYH+Hn3jd878IVsOh5+rVTRp/ok2LnuA3Nhr691zaT8wrSiirhlKJg70rFtuV91GKstzZHja5BjD6VzGOa6x1uCOYIHwVkVSMWaam7Qv8Q0dvSbuNVIqL3D9ZmaEAwAoABxDUZWH2FAUOG2sAuXNuf4guWiWyXYaY52cnN8wlobJdjVWxNkaWl9gd7EXt0XHzVEsblCW5Ir0GHxwuJY86ixBIN+i5GKj6lmXNPIqki9JK2x1Gx5hSbKVF30OdCoWWz6HYTxCWNg1cJTDu33I+X+EK7G+R5eui96rsFqxjZGFmewO5BF7cwrHzRkxtwluoq0OGxxOzMedRYgkEFRjFRLcuaeRVJBB0zRu4eYUrRn2vsC8VLHNPpN/mCWjuyXYX8BlDZHNBBAPI33XTjTXUcmO0Q4JfaFMW00xH+R3vFlGf4WXadXlivqcVpohbYeS8uR95hbov0M3dPDwBp6txzC4nTLMkd8WmOUVW1wBGxWjceRLE4umZd+F2zmwnfpY2HviFyxsJ4lLGwniEsbDzvwu2NhO/C5Y2C9xDXB5DBqBqfaqpys36XFt/yYCkjFth5KCNUmxu7K5LSzNHPI77Qt2n6M+T40v84s7LE7QLSeIJvaM3+7TfMKjP8ACzRpXWaP3OOU2y8xn3OHob1E0FqjrHR+sdPgup0VZMSkFI60HYqe4zPE11M/FJZzwyeKSx4ZPFJY8MnikseGeGqSx4ZSq8TOzPP4KLkXY8HqwYomkxkREZdBo7MGft5T6mj3lbtP6nynGnzivudniGgWk8MBcWUmeN7Ts5pHmFxqyUZOMlJegoYN2c00jR+3nH/X+VZ3pov1PZjxzLH8kff5C47Kab9/P9X+Rc8rHuyz+4M36I+/yeO7LKUWvUTi+guY9T0Hop5WPdhcfzvpCPv8kHZdSggeJnudheO59gyrnlY92P6/nr/zj7/Jsf2ZQNaT385sCde75D5q75aPciuO5W/wR9/k5SyoJAPULFZ9U4JM974pZzYhz4G4Ujr4pJJJJGFkmQBmWxGRrrnM06+ktGHEpq2zxuJcQnpMkYxinavn92vRjBL2X03+KpnFzbUxjXp8lWvSx7swLj2b0xx9/kwPZbS3A8RPc7C8evsGVc8rHud/r+f/AFx9/ky/sppv38/1f5F3yke7H9wZv0R9/kr1fZfTNF+/n+r/ACp5WPdkXx/M/wAkff5MeD8AZTSSCNznBzhcutfQbCwCvhBQXI8zV6uWpknJJUdEjboFMylXFYMzSgF7BJsjyw8j7kA2tk9EnewvYbnTYIdSt0LGM4lR19HKxksZJYXNaSGuD2jM30Xa3uAqZyhkg1Z6enw6jSaiMpRfX/levMXOy5sMInnmexh9GNpe4A2tmda+vNvkVTp6VtnpcaeTI4YsabXN8h+osViqY5HQkua3M3NawJDbm19xqtKkpLkeDkwTwzjGfJvmcBipjYewLzKPvZT5sy8OlEd51LskZlpp/wDmv9UxbdNyiz5jjrvND7fywpieJ0ldSzRCVl3McMryGua8C7fRd0IGyscozi1ZlxYNRpc8Z7Xyfp2FLsvjhjdNPO9jC0NY0vcBYHV1rn1BZ9Okrkz1uNPJNRxY0368l+x0TCsYhqQ8wuzNY7IXWsC6wJDb76Eea1xmpdD57PpsmClkVN8yljtUGtKkUFPh2m0zHc6oBnaEBjMy4QCni9OY3h7eW/sQBnDK3MzTU20HU22QVYnRcACOJ0lRLq1rnFrALXAvbMfgsnl6TbZ9FLjDnkUccer9Stw1wtHVMeXPcx7CNgCLEaXG+4PNcx4lJFms4hPBJJK0x24cwl1LA+JxB9JxBHMEcxyN7rRCDjGjxtXqI58qmvocubQaDRYtp9O83M98B6k2nPFH7s8hyQSj/cv/AOGrVgVJng8Wluyx+38sHO4FaGvknktYOeWsA03Nsx+Cj4Hq2aFxaTahjj2XMD8OcLR1bZLyOY9mW1gCLEHUjfcdVXjxKZs1fEJ6ZxpWmNvC+FvoYZIpC1wMhe1w5tLWixB2N2nzWjFBwVM8XiGphqZxnFVyp/u/kp1TzNJlGwOqtMA0YdT5QEBeQEQFDEKUOCAWBmp3/wAB936IA3KG1MRjc4ta618tgSOlyCoyjuVFuHK8Ut6RswrA4oHZoi/UWIJBB6clyMFHoWZtXPMqnQUkGh9hU2Z11OetowstH0DyHpowlHPFYz8JR5Y3j+P8IV2PkjzNc7mvsE8RpBLGWOJDXb5bXI6ahTatUZsWR45qS6gmiwSGleZI3PBIylpIIcPK91CONRdovza3JmhtmkUcUxAvORmpPuVhkL+DYdlGu6AOtbZAZICIDwhAD6+hDxsgF99PJCbt1b0+CAJUOMg6HQ9EAU8W0tOvI/YjOrqc+ixVtt1k3H0LwsyfijeoTcFhYx8H17XRSG+z/wALVdido8ziENs19gjWYq1o3CtMAEnq5JjZug6oAlheFBup3QByNlkBmgIgIgIgPCEBompg5ACKzBgeSAoPoZW6NJ5oE6FB/B0o+TKfpb+qo8D6nrLir9YmLeEZzvJ5N/Vc8D6nXxXtD3D+BYHLAxzA8nM7MSRzsBp5K2ENqMOp1LzyUmqDNPgtzd1yfWpmYM01CG8kBca2yAyQEQEQEQEQEQEQHhCA1OaEBqdGOiA8EQ6IDYxg6IDc0IDJARARARARAf/Z"/>
          <p:cNvSpPr>
            <a:spLocks noChangeAspect="1" noChangeArrowheads="1"/>
          </p:cNvSpPr>
          <p:nvPr/>
        </p:nvSpPr>
        <p:spPr bwMode="auto">
          <a:xfrm>
            <a:off x="207433" y="-108346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8"/>
          <p:cNvGrpSpPr/>
          <p:nvPr/>
        </p:nvGrpSpPr>
        <p:grpSpPr>
          <a:xfrm>
            <a:off x="1428732" y="1928802"/>
            <a:ext cx="6167481" cy="2571768"/>
            <a:chOff x="285728" y="2047857"/>
            <a:chExt cx="6215106" cy="3429023"/>
          </a:xfrm>
        </p:grpSpPr>
        <p:pic>
          <p:nvPicPr>
            <p:cNvPr id="53250" name="Picture 2" descr="http://sevaderailleurs.free.fr/index_fichiers/Kazakhsta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49345" y="2047857"/>
              <a:ext cx="1285884" cy="1285884"/>
            </a:xfrm>
            <a:prstGeom prst="rect">
              <a:avLst/>
            </a:prstGeom>
            <a:noFill/>
          </p:spPr>
        </p:pic>
        <p:pic>
          <p:nvPicPr>
            <p:cNvPr id="53252" name="Picture 4" descr="http://abali.ru/wp-content/uploads/2011/01/Kyrgyzsta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8" y="3976682"/>
              <a:ext cx="1500198" cy="1500198"/>
            </a:xfrm>
            <a:prstGeom prst="rect">
              <a:avLst/>
            </a:prstGeom>
            <a:noFill/>
          </p:spPr>
        </p:pic>
        <p:pic>
          <p:nvPicPr>
            <p:cNvPr id="53260" name="Picture 12" descr="http://flag.kuda.ua/wp-content/images/uzbekistan/D4EBE0E320D3E7E1E5EAE8F1F2E0EDE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0240" y="3976682"/>
              <a:ext cx="1428760" cy="1428759"/>
            </a:xfrm>
            <a:prstGeom prst="rect">
              <a:avLst/>
            </a:prstGeom>
            <a:noFill/>
          </p:spPr>
        </p:pic>
        <p:pic>
          <p:nvPicPr>
            <p:cNvPr id="53262" name="Picture 14" descr="http://flag.kuda.ua/wp-content/images/azerbaijan/D4EBE0E320C0E7E5F0E1E0E9E4E6E0EDE02E20D4EBE0E320C0E7E5F0E1E0E9E6E0EDE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3314" y="3976682"/>
              <a:ext cx="1428760" cy="1428759"/>
            </a:xfrm>
            <a:prstGeom prst="rect">
              <a:avLst/>
            </a:prstGeom>
            <a:noFill/>
          </p:spPr>
        </p:pic>
        <p:pic>
          <p:nvPicPr>
            <p:cNvPr id="53272" name="Picture 24" descr="http://abali.ru/wp-content/uploads/2011/01/Georgia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72074" y="3976682"/>
              <a:ext cx="1428760" cy="1428759"/>
            </a:xfrm>
            <a:prstGeom prst="rect">
              <a:avLst/>
            </a:prstGeom>
            <a:noFill/>
          </p:spPr>
        </p:pic>
      </p:grp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142845" y="5143512"/>
            <a:ext cx="8667811" cy="146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Соглашение между Правительством РК и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Кыргызской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Республики денонсировано</a:t>
            </a:r>
            <a:r>
              <a:rPr lang="ru-RU" sz="1100" b="1" i="1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(постановление Правительства РК от 19 февраля 2014 года).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55600" algn="just" eaLnBrk="0" hangingPunct="0"/>
            <a:r>
              <a:rPr lang="ru-RU" sz="1100" b="1" i="1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Протокол о внесении изменений в Соглашение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заключенное с  Правительством Грузии, подписан 21 мая 2014 года в рамках VII АЭФ.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55600" algn="just" eaLnBrk="0" hangingPunct="0"/>
            <a:r>
              <a:rPr lang="ru-RU" sz="1100" b="1" i="1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Протокол о внесении изменений в Соглашение, заключенное с Правительством Республики Узбекистан подписан </a:t>
            </a:r>
            <a:br>
              <a:rPr lang="ru-RU" sz="1100" b="1" i="1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25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ноября т.г. в ходе официального визита президента Республики Узбекистан Каримова И.К. в РК</a:t>
            </a:r>
            <a:r>
              <a:rPr lang="ru-RU" sz="1100" b="1" i="1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Проект протокола о внесении изменений в Соглашение с Азербайджанской Республикой готов к подписанию со стороны РК. Ожидается заключение со стороны Азербайджана о завершении внутригосударственных процедур.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4F2F-5CAB-41D7-929D-9CFD920B8D5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http://ruwest.ru/upload/iblock/e19/e193a2132157b3893d77dcb41c1b953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214282" y="285728"/>
            <a:ext cx="8650492" cy="60007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3" y="428604"/>
            <a:ext cx="8096307" cy="321472"/>
          </a:xfrm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 интеграционным </a:t>
            </a:r>
            <a:r>
              <a:rPr lang="ru-RU" sz="2400" b="1" dirty="0" smtClean="0">
                <a:solidFill>
                  <a:srgbClr val="0070C0"/>
                </a:solidFill>
              </a:rPr>
              <a:t>процессам в </a:t>
            </a:r>
            <a:r>
              <a:rPr lang="ru-RU" sz="2400" b="1" dirty="0" smtClean="0">
                <a:solidFill>
                  <a:srgbClr val="0070C0"/>
                </a:solidFill>
              </a:rPr>
              <a:t>рамках ЕАЭС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66725" y="1285860"/>
            <a:ext cx="8096307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3538" algn="just">
              <a:tabLst>
                <a:tab pos="904875" algn="l"/>
              </a:tabLst>
            </a:pPr>
            <a:r>
              <a:rPr lang="ru-RU" sz="1600" b="1" u="sng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 реализацию Договора о ЕАЭС в 2015 году планируется подписать три международных договора: </a:t>
            </a:r>
            <a:endParaRPr lang="ru-RU" sz="1600" b="1" u="sng" dirty="0" smtClean="0">
              <a:solidFill>
                <a:srgbClr val="0070C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indent="363538" algn="just">
              <a:tabLst>
                <a:tab pos="904875" algn="l"/>
              </a:tabLst>
            </a:pPr>
            <a:endParaRPr lang="ru-RU" sz="1600" b="1" u="sng" dirty="0" smtClean="0">
              <a:solidFill>
                <a:srgbClr val="0070C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ru-RU" sz="500" b="1" u="sng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3538" algn="just">
              <a:buFont typeface="Wingdings" pitchFamily="2" charset="2"/>
              <a:buChar char="ü"/>
              <a:tabLst>
                <a:tab pos="904875" algn="l"/>
              </a:tabLst>
            </a:pPr>
            <a:r>
              <a:rPr lang="ru-RU" sz="1400" dirty="0" smtClean="0">
                <a:solidFill>
                  <a:srgbClr val="0070C0"/>
                </a:solidFill>
              </a:rPr>
              <a:t>Договор о </a:t>
            </a:r>
            <a:r>
              <a:rPr lang="ru-RU" sz="1400" dirty="0" smtClean="0">
                <a:solidFill>
                  <a:srgbClr val="0070C0"/>
                </a:solidFill>
              </a:rPr>
              <a:t>товарных знаках, знаках обслуживания и наименований мест происхождения товаров на территориях государств-членов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363538" algn="just">
              <a:buFont typeface="Wingdings" pitchFamily="2" charset="2"/>
              <a:buChar char="ü"/>
              <a:tabLst>
                <a:tab pos="904875" algn="l"/>
              </a:tabLst>
            </a:pPr>
            <a:endParaRPr lang="ru-RU" sz="14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3538" algn="just">
              <a:buFont typeface="Wingdings" pitchFamily="2" charset="2"/>
              <a:buChar char="ü"/>
              <a:tabLst>
                <a:tab pos="904875" algn="l"/>
              </a:tabLst>
            </a:pPr>
            <a:r>
              <a:rPr lang="ru-RU" sz="1400" dirty="0" smtClean="0">
                <a:solidFill>
                  <a:srgbClr val="0070C0"/>
                </a:solidFill>
              </a:rPr>
              <a:t>Договор о </a:t>
            </a:r>
            <a:r>
              <a:rPr lang="ru-RU" sz="1400" dirty="0" smtClean="0">
                <a:solidFill>
                  <a:srgbClr val="0070C0"/>
                </a:solidFill>
              </a:rPr>
              <a:t>координации действий по защите прав на объекты интеллектуальной собственности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363538" algn="just">
              <a:buFont typeface="Wingdings" pitchFamily="2" charset="2"/>
              <a:buChar char="ü"/>
              <a:tabLst>
                <a:tab pos="904875" algn="l"/>
              </a:tabLst>
            </a:pPr>
            <a:endParaRPr lang="ru-RU" sz="14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3538" algn="just">
              <a:buFont typeface="Wingdings" pitchFamily="2" charset="2"/>
              <a:buChar char="ü"/>
              <a:tabLst>
                <a:tab pos="904875" algn="l"/>
              </a:tabLst>
            </a:pPr>
            <a:r>
              <a:rPr lang="ru-RU" sz="1400" dirty="0" smtClean="0">
                <a:solidFill>
                  <a:srgbClr val="0070C0"/>
                </a:solidFill>
              </a:rPr>
              <a:t>Соглашение о </a:t>
            </a:r>
            <a:r>
              <a:rPr lang="ru-RU" sz="1400" dirty="0" smtClean="0">
                <a:solidFill>
                  <a:srgbClr val="0070C0"/>
                </a:solidFill>
              </a:rPr>
              <a:t>порядке управления авторскими и смежными правами на коллективной основе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6E02-4E41-486F-AA4D-B5A41CE1966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4286256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Принятие данных международных договоров будет способствовать обеспечению прав интеллектуальной собственности на должном уровне и стимулированию творческой деятельности.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19" y="1071546"/>
            <a:ext cx="85725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  <p:txBody>
          <a:bodyPr wrap="square">
            <a:spAutoFit/>
          </a:bodyPr>
          <a:lstStyle/>
          <a:p>
            <a:pPr indent="450850" algn="just"/>
            <a:r>
              <a:rPr lang="ru-RU" sz="1600" b="1" u="sng" dirty="0" smtClean="0">
                <a:solidFill>
                  <a:srgbClr val="0070C0"/>
                </a:solidFill>
              </a:rPr>
              <a:t>Параллельный импорт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– </a:t>
            </a:r>
            <a:r>
              <a:rPr lang="ru-RU" sz="1600" dirty="0" err="1" smtClean="0">
                <a:solidFill>
                  <a:srgbClr val="0070C0"/>
                </a:solidFill>
              </a:rPr>
              <a:t>импорт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оригинальных (неподдельных) товаров осуществляется из третьих стран в зависимости от согласия владельца (правообладателя) товарного знака. </a:t>
            </a:r>
            <a:endParaRPr lang="ru-RU" sz="1600" dirty="0" smtClean="0">
              <a:solidFill>
                <a:srgbClr val="0070C0"/>
              </a:solidFill>
            </a:endParaRPr>
          </a:p>
          <a:p>
            <a:pPr indent="450850" algn="just"/>
            <a:endParaRPr lang="ru-RU" sz="1600" dirty="0" smtClean="0"/>
          </a:p>
          <a:p>
            <a:pPr indent="450850" algn="just"/>
            <a:r>
              <a:rPr lang="ru-RU" sz="1600" b="1" u="sng" dirty="0" smtClean="0">
                <a:solidFill>
                  <a:srgbClr val="0070C0"/>
                </a:solidFill>
              </a:rPr>
              <a:t>Три принципа исчерпания </a:t>
            </a:r>
            <a:r>
              <a:rPr lang="ru-RU" sz="1600" b="1" u="sng" dirty="0" smtClean="0">
                <a:solidFill>
                  <a:srgbClr val="0070C0"/>
                </a:solidFill>
              </a:rPr>
              <a:t>прав:</a:t>
            </a:r>
            <a:endParaRPr lang="ru-RU" sz="1600" b="1" u="sng" dirty="0" smtClean="0">
              <a:solidFill>
                <a:srgbClr val="0070C0"/>
              </a:solidFill>
            </a:endParaRPr>
          </a:p>
          <a:p>
            <a:pPr indent="450850" algn="just"/>
            <a:endParaRPr lang="ru-RU" sz="1600" dirty="0" smtClean="0">
              <a:solidFill>
                <a:srgbClr val="0070C0"/>
              </a:solidFill>
            </a:endParaRPr>
          </a:p>
          <a:p>
            <a:pPr indent="4508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национальный </a:t>
            </a:r>
            <a:r>
              <a:rPr lang="ru-RU" sz="1200" i="1" dirty="0" smtClean="0">
                <a:solidFill>
                  <a:srgbClr val="0070C0"/>
                </a:solidFill>
              </a:rPr>
              <a:t>(наличие либо отсутствие согласия владельца товарного знака, как условие для импорта товаров, проверяется в рамках национальной территории )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</a:p>
          <a:p>
            <a:pPr indent="450850"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70C0"/>
              </a:solidFill>
            </a:endParaRPr>
          </a:p>
          <a:p>
            <a:pPr indent="4508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региональный </a:t>
            </a:r>
            <a:r>
              <a:rPr lang="ru-RU" sz="1200" i="1" dirty="0" smtClean="0">
                <a:solidFill>
                  <a:srgbClr val="0070C0"/>
                </a:solidFill>
              </a:rPr>
              <a:t>(определенного региона)</a:t>
            </a:r>
            <a:r>
              <a:rPr lang="ru-RU" sz="1600" dirty="0" smtClean="0">
                <a:solidFill>
                  <a:srgbClr val="0070C0"/>
                </a:solidFill>
              </a:rPr>
              <a:t>, </a:t>
            </a:r>
          </a:p>
          <a:p>
            <a:pPr indent="450850"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70C0"/>
              </a:solidFill>
            </a:endParaRPr>
          </a:p>
          <a:p>
            <a:pPr indent="4508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международный </a:t>
            </a:r>
            <a:r>
              <a:rPr lang="ru-RU" sz="1200" i="1" dirty="0" smtClean="0">
                <a:solidFill>
                  <a:srgbClr val="0070C0"/>
                </a:solidFill>
              </a:rPr>
              <a:t>(считается </a:t>
            </a:r>
            <a:r>
              <a:rPr lang="ru-RU" sz="1200" i="1" dirty="0" smtClean="0">
                <a:solidFill>
                  <a:srgbClr val="0070C0"/>
                </a:solidFill>
              </a:rPr>
              <a:t>полученным без территориального ограничения)</a:t>
            </a:r>
            <a:r>
              <a:rPr lang="ru-RU" sz="1600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6E02-4E41-486F-AA4D-B5A41CE1966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11597"/>
            <a:ext cx="4614887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120000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Calibri"/>
              </a:rPr>
              <a:t>Параллельный импорт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500570"/>
          <a:ext cx="842968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Позиция по принципам исчерпания прав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Закон «О товарных знаках Республики Казахстана» 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договор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ЕАЭС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 малого и среднего бизнеса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Национальный принцип </a:t>
                      </a:r>
                      <a:endParaRPr lang="ru-RU" sz="1800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принцип </a:t>
                      </a:r>
                      <a:endParaRPr lang="ru-RU" sz="1800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принцип </a:t>
                      </a:r>
                      <a:endParaRPr lang="ru-RU" sz="1800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50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/>
              </a:rPr>
              <a:t>Рабочая группа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/>
              </a:rPr>
              <a:t>по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</a:rPr>
              <a:t>выработке предложений  в отношении дальнейшего применения принципа исчерпания исключительного права на объекты интеллектуальной собственности</a:t>
            </a:r>
          </a:p>
          <a:p>
            <a:pPr indent="533400" algn="just"/>
            <a:endParaRPr lang="ru-RU" b="1" i="1" dirty="0" smtClean="0">
              <a:latin typeface="Cambria" pitchFamily="18" charset="0"/>
            </a:endParaRPr>
          </a:p>
          <a:p>
            <a:r>
              <a:rPr lang="ru-RU" sz="1600" b="1" u="sng" dirty="0" smtClean="0">
                <a:solidFill>
                  <a:srgbClr val="0070C0"/>
                </a:solidFill>
              </a:rPr>
              <a:t>СОСТАВ:</a:t>
            </a:r>
          </a:p>
          <a:p>
            <a:endParaRPr lang="ru-RU" sz="1600" b="1" u="sng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Министерство </a:t>
            </a:r>
            <a:r>
              <a:rPr lang="ru-RU" sz="1600" dirty="0" smtClean="0">
                <a:solidFill>
                  <a:srgbClr val="0070C0"/>
                </a:solidFill>
              </a:rPr>
              <a:t>юстиции,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Национальной экономики</a:t>
            </a:r>
            <a:r>
              <a:rPr lang="ru-RU" sz="16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Финансов, 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Инноваций и </a:t>
            </a:r>
            <a:r>
              <a:rPr lang="ru-RU" sz="1600" dirty="0" smtClean="0">
                <a:solidFill>
                  <a:srgbClr val="0070C0"/>
                </a:solidFill>
              </a:rPr>
              <a:t>развития,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Национальной палаты </a:t>
            </a:r>
            <a:r>
              <a:rPr lang="ru-RU" sz="1600" dirty="0" smtClean="0">
                <a:solidFill>
                  <a:srgbClr val="0070C0"/>
                </a:solidFill>
              </a:rPr>
              <a:t>предпринимателей,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Центра развития торговой политики,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Казахстанская ассоциация владельцев товарных знаков,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Ассоциация патентных поверенных,                    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Союз независимого </a:t>
            </a:r>
            <a:r>
              <a:rPr lang="ru-RU" sz="1600" dirty="0" err="1" smtClean="0">
                <a:solidFill>
                  <a:srgbClr val="0070C0"/>
                </a:solidFill>
              </a:rPr>
              <a:t>автобизнеса</a:t>
            </a:r>
            <a:r>
              <a:rPr lang="ru-RU" sz="1600" dirty="0" smtClean="0">
                <a:solidFill>
                  <a:srgbClr val="0070C0"/>
                </a:solidFill>
              </a:rPr>
              <a:t> Казахстана,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Компания «</a:t>
            </a:r>
            <a:r>
              <a:rPr lang="ru-RU" sz="1600" dirty="0" err="1" smtClean="0">
                <a:solidFill>
                  <a:srgbClr val="0070C0"/>
                </a:solidFill>
              </a:rPr>
              <a:t>Бэйкер</a:t>
            </a:r>
            <a:r>
              <a:rPr lang="ru-RU" sz="1600" dirty="0" smtClean="0">
                <a:solidFill>
                  <a:srgbClr val="0070C0"/>
                </a:solidFill>
              </a:rPr>
              <a:t> и Макензи».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4F2F-5CAB-41D7-929D-9CFD920B8D5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5741275"/>
            <a:ext cx="885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Разрешение вопроса об изменении принципа исчерпания прав тесно связано с обеспечением добросовестной конкуренции  и индустриально-инновационной политикой государств-членов Союза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://static.headline.kz/assets/images/2014/05/ca2438b39141ab6ac4b50a7574e12a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857364"/>
            <a:ext cx="2214578" cy="10822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89" name="Picture 5" descr="http://trade.gov.kz/documents/baners_runnings/ctpd_rus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00372"/>
            <a:ext cx="2214578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91" name="Picture 7" descr="http://snabkaz.kz/images/top.jpg?template=aa-12&amp;colorScheme=blue&amp;header=&amp;button=button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857628"/>
            <a:ext cx="2214578" cy="817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93" name="Picture 9" descr="http://cs406823.vk.me/v406823670/73ba/HSpFu5ms6U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714884"/>
            <a:ext cx="2214578" cy="9435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410815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 итогам заседания Правительства </a:t>
            </a:r>
            <a:b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от 7 октября 2014 года заинтересованным поручено: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(протокол № 44 от 7 октября 2014 года )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60" y="1555514"/>
            <a:ext cx="835824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Министерству национальной экономики обеспечить включение в План мер по улучшению показателей Глобального индекса конкурентоспособности Всемирного Экономического Форума по показателю «Охрана интеллектуальной собственности» ответственными соисполнителями все центральные исполнительные органы с учетом специфики курируемых ими отраслей (п. 2) .</a:t>
            </a:r>
          </a:p>
          <a:p>
            <a:pPr indent="450850" algn="just"/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Заинтересованным государственным органам (п. 3) :</a:t>
            </a:r>
          </a:p>
          <a:p>
            <a:pPr indent="450850" algn="just"/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1) со следующего года включить в свои стратегические планы одним из целевых индикаторов показатель по уровню охраны и защиты прав интеллектуальной собственности в курируемых отраслях;</a:t>
            </a:r>
          </a:p>
          <a:p>
            <a:pPr indent="450850" algn="just"/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2) предусмотреть переподготовку и повышение квалификации своих кадров по указанным вопросам;</a:t>
            </a:r>
          </a:p>
          <a:p>
            <a:pPr indent="450850" algn="just"/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3) обеспечить осуществление государственных закупок лицензионной продукции;</a:t>
            </a:r>
          </a:p>
          <a:p>
            <a:pPr indent="450850" algn="just"/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4) рассмотреть в месячный срок Концепцию создания Единой системы охраны, защиты и использования интеллектуальной собственности в Таможенном союзе и Едином экономическом пространстве и представить свои предложения в Министерство юстиции.</a:t>
            </a:r>
          </a:p>
          <a:p>
            <a:pPr indent="450850" algn="just"/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Министерству сельского хозяйства в установленном законодательством порядке проработать вопрос по присоединению к Международной Конвенции по охране новых сортов растений (п. 4) .</a:t>
            </a:r>
            <a:endParaRPr lang="ru-RU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6E02-4E41-486F-AA4D-B5A41CE1966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62532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6E02-4E41-486F-AA4D-B5A41CE1966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>
          <a:xfrm>
            <a:off x="7924800" y="635635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356A5F24-D5DD-4765-B256-A9E0504FD70A}" type="slidenum">
              <a:rPr lang="ru-RU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2</a:t>
            </a:fld>
            <a:endParaRPr lang="ru-RU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437" name="Rectangle 7"/>
          <p:cNvSpPr>
            <a:spLocks/>
          </p:cNvSpPr>
          <p:nvPr/>
        </p:nvSpPr>
        <p:spPr bwMode="auto">
          <a:xfrm>
            <a:off x="214284" y="500042"/>
            <a:ext cx="8785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 своем Послании «Стратегия «Казахстан - 2050»: новый политический курс состоявшегося государства» Глава государства поставил задачу по вхождению Казахстана в число 30-ти развитых государств мира</a:t>
            </a: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1" y="2636839"/>
            <a:ext cx="6858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142853"/>
            <a:ext cx="8229600" cy="785812"/>
          </a:xfrm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Сфера интеллектуальной собственности затрагивает все аспекты жизнедеятельности</a:t>
            </a: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4F2F-5CAB-41D7-929D-9CFD920B8D5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4578" name="Picture 2" descr="http://finam.info/images/5a1b7603-b3aa-435a-9428-a0df00997b35(front.topic.big)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2928959" cy="17573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0" name="Picture 4" descr="http://www.imperiaforum.ru/img/zdravo-foru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9" y="1040930"/>
            <a:ext cx="3143272" cy="1796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2" name="Picture 6" descr="http://shkolota.net/wp-content/uploads/2013/06/%D0%BD%D1%83%D0%B6%D0%BD%D0%BE-%D0%B2%D1%8B%D1%81%D1%88%D0%B5%D0%B5-%D0%BE%D0%B1%D1%80%D0%B0%D0%B7%D0%BE%D0%B2%D0%B0%D0%BD%D0%B8%D0%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14884"/>
            <a:ext cx="2983079" cy="1857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4" name="Picture 8" descr="http://vybor.ua/uploadfiles/topics/505b1eb09dd5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3" y="4714884"/>
            <a:ext cx="3071835" cy="1877232"/>
          </a:xfrm>
          <a:prstGeom prst="rect">
            <a:avLst/>
          </a:prstGeom>
          <a:noFill/>
        </p:spPr>
      </p:pic>
      <p:pic>
        <p:nvPicPr>
          <p:cNvPr id="24586" name="Picture 10" descr="http://smolensk-i.ru/wp-content/uploads/2012/09/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1" y="2928935"/>
            <a:ext cx="3306815" cy="16430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57224" y="2428869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Экономики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72133" y="2428869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Здравоохранения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6215082"/>
            <a:ext cx="263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Образования и </a:t>
            </a:r>
            <a:r>
              <a:rPr lang="ru-RU" b="1" dirty="0" smtClean="0">
                <a:solidFill>
                  <a:schemeClr val="bg1"/>
                </a:solidFill>
              </a:rPr>
              <a:t>науки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9" y="4143380"/>
            <a:ext cx="251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Сельское хозяйство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85918" y="357166"/>
            <a:ext cx="5214943" cy="428604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Компетенция Министерства юстиции</a:t>
            </a: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71472" y="611857"/>
            <a:ext cx="79058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5125" algn="just"/>
            <a:endParaRPr lang="ru-RU" sz="1400" dirty="0" smtClean="0">
              <a:solidFill>
                <a:srgbClr val="0070C0"/>
              </a:solidFill>
            </a:endParaRPr>
          </a:p>
          <a:p>
            <a:pPr indent="365125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совершенствование законодательства,</a:t>
            </a:r>
          </a:p>
          <a:p>
            <a:pPr indent="365125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выдача </a:t>
            </a:r>
            <a:r>
              <a:rPr lang="ru-RU" sz="1400" dirty="0" smtClean="0">
                <a:solidFill>
                  <a:srgbClr val="0070C0"/>
                </a:solidFill>
              </a:rPr>
              <a:t>охранных документов на объекты интеллектуальной собственности, </a:t>
            </a:r>
          </a:p>
          <a:p>
            <a:pPr indent="365125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международное сотрудничество,</a:t>
            </a:r>
            <a:endParaRPr lang="ru-RU" sz="1400" dirty="0" smtClean="0">
              <a:solidFill>
                <a:srgbClr val="0070C0"/>
              </a:solidFill>
            </a:endParaRPr>
          </a:p>
          <a:p>
            <a:pPr indent="365125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координация взаимодействия </a:t>
            </a:r>
            <a:r>
              <a:rPr lang="ru-RU" sz="1400" dirty="0" smtClean="0">
                <a:solidFill>
                  <a:srgbClr val="0070C0"/>
                </a:solidFill>
              </a:rPr>
              <a:t>уполномоченных органов и заинтересованных </a:t>
            </a:r>
            <a:r>
              <a:rPr lang="ru-RU" sz="1400" dirty="0" smtClean="0">
                <a:solidFill>
                  <a:srgbClr val="0070C0"/>
                </a:solidFill>
              </a:rPr>
              <a:t>организаций,</a:t>
            </a:r>
          </a:p>
          <a:p>
            <a:pPr indent="365125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70C0"/>
                </a:solidFill>
              </a:rPr>
              <a:t>мониторинг </a:t>
            </a:r>
            <a:r>
              <a:rPr lang="ru-RU" sz="1400" dirty="0" smtClean="0">
                <a:solidFill>
                  <a:srgbClr val="0070C0"/>
                </a:solidFill>
              </a:rPr>
              <a:t>деятельности уполномоченных органов и заинтересованных организаций по соблюдению законодательства</a:t>
            </a:r>
          </a:p>
          <a:p>
            <a:pPr indent="365125" algn="just">
              <a:buFont typeface="Wingdings" pitchFamily="2" charset="2"/>
              <a:buChar char="ü"/>
            </a:pP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571472" y="3286127"/>
            <a:ext cx="790580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 eaLnBrk="0" hangingPunct="0"/>
            <a:r>
              <a:rPr lang="ru-RU" sz="1200" b="1" u="sng" dirty="0">
                <a:solidFill>
                  <a:srgbClr val="0070C0"/>
                </a:solidFill>
                <a:cs typeface="Times New Roman" pitchFamily="18" charset="0"/>
              </a:rPr>
              <a:t>МИР</a:t>
            </a:r>
          </a:p>
          <a:p>
            <a:pPr indent="182563" algn="just" eaLnBrk="0" hangingPunct="0"/>
            <a:r>
              <a:rPr lang="ru-RU" sz="1200" dirty="0">
                <a:solidFill>
                  <a:srgbClr val="0070C0"/>
                </a:solidFill>
              </a:rPr>
              <a:t>предоставление инновационных грантов; патентование за рубежом; коммерциализация технологий; государственное регулирование деятельности в области информации, определение пользования доменного пространства казахстанского сегмента сети </a:t>
            </a:r>
            <a:r>
              <a:rPr lang="ru-RU" sz="1200" dirty="0" smtClean="0">
                <a:solidFill>
                  <a:srgbClr val="0070C0"/>
                </a:solidFill>
              </a:rPr>
              <a:t>Интернет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4476749" y="4286259"/>
            <a:ext cx="428628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 eaLnBrk="0" hangingPunct="0"/>
            <a:r>
              <a:rPr lang="ru-RU" sz="1200" b="1" u="sng" dirty="0">
                <a:solidFill>
                  <a:srgbClr val="0070C0"/>
                </a:solidFill>
                <a:cs typeface="Times New Roman" pitchFamily="18" charset="0"/>
              </a:rPr>
              <a:t>МФ</a:t>
            </a:r>
          </a:p>
          <a:p>
            <a:pPr indent="182563" algn="just" eaLnBrk="0" hangingPunct="0"/>
            <a:r>
              <a:rPr lang="ru-RU" sz="1200" dirty="0">
                <a:solidFill>
                  <a:srgbClr val="0070C0"/>
                </a:solidFill>
              </a:rPr>
              <a:t>государственное регулирование в сфере таможенного дела и государственных закупок; обеспечение экономической безопасности</a:t>
            </a:r>
          </a:p>
          <a:p>
            <a:pPr indent="182563" algn="just" eaLnBrk="0" hangingPunct="0"/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285725" y="4270728"/>
            <a:ext cx="4000529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 eaLnBrk="0" hangingPunct="0"/>
            <a:r>
              <a:rPr lang="ru-RU" sz="1200" b="1" u="sng" dirty="0" err="1">
                <a:solidFill>
                  <a:srgbClr val="0070C0"/>
                </a:solidFill>
                <a:cs typeface="Times New Roman" pitchFamily="18" charset="0"/>
              </a:rPr>
              <a:t>МЗиСР</a:t>
            </a:r>
            <a:endParaRPr lang="ru-RU" sz="1200" b="1" u="sng" dirty="0">
              <a:solidFill>
                <a:srgbClr val="0070C0"/>
              </a:solidFill>
              <a:cs typeface="Times New Roman" pitchFamily="18" charset="0"/>
            </a:endParaRPr>
          </a:p>
          <a:p>
            <a:pPr indent="182563" algn="just" eaLnBrk="0" hangingPunct="0"/>
            <a:r>
              <a:rPr lang="ru-RU" sz="1200" dirty="0">
                <a:solidFill>
                  <a:srgbClr val="0070C0"/>
                </a:solidFill>
              </a:rPr>
              <a:t>реализация государственной политики в сфере обращения лекарственных средств, изделий медицинского назначения и медицинской </a:t>
            </a:r>
            <a:r>
              <a:rPr lang="ru-RU" sz="1200" dirty="0" smtClean="0">
                <a:solidFill>
                  <a:srgbClr val="0070C0"/>
                </a:solidFill>
              </a:rPr>
              <a:t>техники</a:t>
            </a:r>
            <a:endParaRPr lang="ru-RU" sz="12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285725" y="5390650"/>
            <a:ext cx="4034233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 eaLnBrk="0" hangingPunct="0"/>
            <a:r>
              <a:rPr lang="ru-RU" sz="1200" b="1" u="sng" dirty="0">
                <a:solidFill>
                  <a:srgbClr val="0070C0"/>
                </a:solidFill>
                <a:cs typeface="Times New Roman" pitchFamily="18" charset="0"/>
              </a:rPr>
              <a:t>МОН</a:t>
            </a:r>
          </a:p>
          <a:p>
            <a:pPr indent="182563" algn="just" eaLnBrk="0" hangingPunct="0">
              <a:buFont typeface="Wingdings" pitchFamily="2" charset="2"/>
              <a:buNone/>
            </a:pPr>
            <a:r>
              <a:rPr lang="ru-RU" sz="1200" dirty="0">
                <a:solidFill>
                  <a:srgbClr val="0070C0"/>
                </a:solidFill>
              </a:rPr>
              <a:t>развитие интеллектуального потенциала нации; коммерциализация результатов научной и (или) научно-технической деятельности</a:t>
            </a:r>
          </a:p>
          <a:p>
            <a:pPr indent="182563" algn="just" eaLnBrk="0" hangingPunct="0">
              <a:buFont typeface="Wingdings" pitchFamily="2" charset="2"/>
              <a:buNone/>
            </a:pP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4500563" y="5390652"/>
            <a:ext cx="42862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 eaLnBrk="0" hangingPunct="0"/>
            <a:r>
              <a:rPr lang="ru-RU" sz="1200" b="1" u="sng" dirty="0">
                <a:solidFill>
                  <a:srgbClr val="0070C0"/>
                </a:solidFill>
                <a:cs typeface="Times New Roman" pitchFamily="18" charset="0"/>
              </a:rPr>
              <a:t>МВД</a:t>
            </a:r>
          </a:p>
          <a:p>
            <a:pPr indent="182563" algn="just" eaLnBrk="0" hangingPunct="0">
              <a:buFont typeface="Wingdings" pitchFamily="2" charset="2"/>
              <a:buNone/>
            </a:pPr>
            <a:r>
              <a:rPr lang="ru-RU" sz="1200" dirty="0">
                <a:solidFill>
                  <a:srgbClr val="0070C0"/>
                </a:solidFill>
              </a:rPr>
              <a:t>обеспечение проведения государственной политики в области охраны общественного порядка, общественной безопасности и борьбы с преступностью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1" y="2571746"/>
            <a:ext cx="8858280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Правоприменительная практика заинтересованных госорганов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4F2F-5CAB-41D7-929D-9CFD920B8D5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05869" cy="735789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Основные НПА </a:t>
            </a:r>
            <a:r>
              <a:rPr lang="ru-RU" sz="2800" b="1" dirty="0" smtClean="0">
                <a:solidFill>
                  <a:srgbClr val="0070C0"/>
                </a:solidFill>
              </a:rPr>
              <a:t>в области охраны и защиты прав интеллектуальной собственности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20" y="1714488"/>
            <a:ext cx="8289685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  <p:txBody>
          <a:bodyPr wrap="square">
            <a:spAutoFit/>
          </a:bodyPr>
          <a:lstStyle/>
          <a:p>
            <a:pPr marL="358775" indent="-31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Закон РК «Об авторском праве и смежных правах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» (1996 год);</a:t>
            </a:r>
          </a:p>
          <a:p>
            <a:pPr marL="358775" indent="-31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358775" indent="-31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Патентный закон(1999 год);</a:t>
            </a:r>
          </a:p>
          <a:p>
            <a:pPr marL="358775" indent="-31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358775" indent="-3175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Закон «О товарных знаках, знаках обслуживания и наименованиях мест происхождения товаров» (1999 год);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6E02-4E41-486F-AA4D-B5A41CE1966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4071942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В уголовном и административном кодексах установлена ответственность за незаконное использование объектов интеллектуальной собственности.  </a:t>
            </a:r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Также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предусмотрена гражданско-правовая ответственность  в виде возмещения материального ущерба и морального вреда. </a:t>
            </a:r>
            <a:endParaRPr lang="ru-RU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85918" y="214290"/>
            <a:ext cx="5500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Специальный список 301</a:t>
            </a:r>
          </a:p>
          <a:p>
            <a:pPr indent="266700" algn="just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962553"/>
            <a:ext cx="84296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USTR — Управление торгового представителя США, Управление представителя США на торговых переговорах, Торговое представительство США  издает ежегодный специальный отчет 301 (список 301). Этот список включает в себя страны, не обеспечивающие адекватную и эффективную правовую охрану интеллектуальной собственности</a:t>
            </a:r>
            <a:endParaRPr lang="kk-KZ" sz="1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84296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Этот перечень состоит из трех списков:</a:t>
            </a:r>
          </a:p>
          <a:p>
            <a:pPr indent="361950" algn="just">
              <a:defRPr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indent="444500" algn="just">
              <a:buAutoNum type="arabicParenR"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приоритетные зарубежные страны, в которых допускаются самые грубые нарушения;</a:t>
            </a:r>
          </a:p>
          <a:p>
            <a:pPr indent="444500" algn="just">
              <a:buAutoNum type="arabicParenR"/>
              <a:defRPr/>
            </a:pPr>
            <a:r>
              <a:rPr lang="kk-KZ" sz="1600" dirty="0" smtClean="0">
                <a:solidFill>
                  <a:srgbClr val="0070C0"/>
                </a:solidFill>
              </a:rPr>
              <a:t>страны, подлежащие приоритетному наблюдению;</a:t>
            </a:r>
          </a:p>
          <a:p>
            <a:pPr indent="444500" algn="just">
              <a:buAutoNum type="arabicParenR"/>
              <a:defRPr/>
            </a:pPr>
            <a:r>
              <a:rPr lang="kk-KZ" sz="1600" dirty="0" smtClean="0">
                <a:solidFill>
                  <a:srgbClr val="0070C0"/>
                </a:solidFill>
              </a:rPr>
              <a:t>страны, подлежащие просто наблюдению.</a:t>
            </a:r>
            <a:endParaRPr lang="kk-KZ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931042"/>
            <a:ext cx="84296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Санкции применяемые США в отношении стран включенных в 301 список:</a:t>
            </a:r>
          </a:p>
          <a:p>
            <a:pPr indent="361950" algn="just">
              <a:defRPr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indent="444500"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увеличение импортных пошлин;</a:t>
            </a:r>
          </a:p>
          <a:p>
            <a:pPr indent="444500"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сокращение импортных квот;</a:t>
            </a:r>
          </a:p>
          <a:p>
            <a:pPr indent="444500" algn="just"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70C0"/>
                </a:solidFill>
              </a:rPr>
              <a:t>приостановление либо аннулирование особых льгот, ранее предоставляемых данной стране в соответствии с Соглашением о торговле</a:t>
            </a:r>
            <a:r>
              <a:rPr lang="kk-KZ" sz="1600" dirty="0" smtClean="0">
                <a:solidFill>
                  <a:srgbClr val="0070C0"/>
                </a:solidFill>
              </a:rPr>
              <a:t>.</a:t>
            </a:r>
            <a:endParaRPr lang="kk-KZ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643578"/>
            <a:ext cx="8429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В 2013 году в данный список вошли 41 государство, в том числе страны бывшего СССР </a:t>
            </a:r>
            <a:r>
              <a:rPr lang="ru-RU" sz="1200" dirty="0" smtClean="0">
                <a:solidFill>
                  <a:srgbClr val="FF0000"/>
                </a:solidFill>
              </a:rPr>
              <a:t>(Украина, Россия, Таджикистан, Узбекистан)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  <a:endParaRPr lang="kk-KZ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5984" y="2357487"/>
            <a:ext cx="9108224" cy="1773982"/>
            <a:chOff x="0" y="778"/>
            <a:chExt cx="5601" cy="2855"/>
          </a:xfrm>
        </p:grpSpPr>
        <p:graphicFrame>
          <p:nvGraphicFramePr>
            <p:cNvPr id="33" name="Диаграмма 3"/>
            <p:cNvGraphicFramePr>
              <a:graphicFrameLocks/>
            </p:cNvGraphicFramePr>
            <p:nvPr/>
          </p:nvGraphicFramePr>
          <p:xfrm>
            <a:off x="0" y="851"/>
            <a:ext cx="5491" cy="2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Диаграмма 4"/>
            <p:cNvGraphicFramePr>
              <a:graphicFrameLocks/>
            </p:cNvGraphicFramePr>
            <p:nvPr/>
          </p:nvGraphicFramePr>
          <p:xfrm>
            <a:off x="2631" y="778"/>
            <a:ext cx="2970" cy="28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36" name="Object 13"/>
          <p:cNvGraphicFramePr>
            <a:graphicFrameLocks noGrp="1"/>
          </p:cNvGraphicFramePr>
          <p:nvPr/>
        </p:nvGraphicFramePr>
        <p:xfrm>
          <a:off x="142844" y="0"/>
          <a:ext cx="8430684" cy="231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143001" y="76201"/>
            <a:ext cx="7448551" cy="23217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Промышленная собственность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Прямоугольник 3"/>
          <p:cNvSpPr>
            <a:spLocks noChangeArrowheads="1"/>
          </p:cNvSpPr>
          <p:nvPr/>
        </p:nvSpPr>
        <p:spPr bwMode="auto">
          <a:xfrm>
            <a:off x="3035300" y="2627710"/>
            <a:ext cx="1619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Всего: 7889</a:t>
            </a:r>
            <a:endParaRPr lang="ru-RU" sz="1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Прямоугольник 4"/>
          <p:cNvSpPr>
            <a:spLocks noChangeArrowheads="1"/>
          </p:cNvSpPr>
          <p:nvPr/>
        </p:nvSpPr>
        <p:spPr bwMode="auto">
          <a:xfrm>
            <a:off x="6572265" y="2464587"/>
            <a:ext cx="14287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Всего: 10546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TextBox 55"/>
          <p:cNvSpPr txBox="1">
            <a:spLocks noChangeArrowheads="1"/>
          </p:cNvSpPr>
          <p:nvPr/>
        </p:nvSpPr>
        <p:spPr bwMode="auto">
          <a:xfrm>
            <a:off x="2762251" y="267891"/>
            <a:ext cx="419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chemeClr val="tx2"/>
                </a:solidFill>
                <a:cs typeface="Arial" charset="0"/>
              </a:rPr>
              <a:t>Динамика выданных охранных документов   </a:t>
            </a:r>
            <a:endParaRPr lang="ru-RU" sz="100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37" name="Объект 6"/>
          <p:cNvGraphicFramePr>
            <a:graphicFrameLocks/>
          </p:cNvGraphicFramePr>
          <p:nvPr/>
        </p:nvGraphicFramePr>
        <p:xfrm>
          <a:off x="254000" y="4186238"/>
          <a:ext cx="83820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72" name="TextBox 16"/>
          <p:cNvSpPr txBox="1">
            <a:spLocks noChangeArrowheads="1"/>
          </p:cNvSpPr>
          <p:nvPr/>
        </p:nvSpPr>
        <p:spPr bwMode="auto">
          <a:xfrm>
            <a:off x="952475" y="642918"/>
            <a:ext cx="76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+12%</a:t>
            </a:r>
          </a:p>
        </p:txBody>
      </p:sp>
      <p:sp>
        <p:nvSpPr>
          <p:cNvPr id="2073" name="TextBox 17"/>
          <p:cNvSpPr txBox="1">
            <a:spLocks noChangeArrowheads="1"/>
          </p:cNvSpPr>
          <p:nvPr/>
        </p:nvSpPr>
        <p:spPr bwMode="auto">
          <a:xfrm>
            <a:off x="2440517" y="482204"/>
            <a:ext cx="76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+34%</a:t>
            </a:r>
          </a:p>
        </p:txBody>
      </p:sp>
      <p:sp>
        <p:nvSpPr>
          <p:cNvPr id="2074" name="TextBox 18"/>
          <p:cNvSpPr txBox="1">
            <a:spLocks noChangeArrowheads="1"/>
          </p:cNvSpPr>
          <p:nvPr/>
        </p:nvSpPr>
        <p:spPr bwMode="auto">
          <a:xfrm>
            <a:off x="3619493" y="428604"/>
            <a:ext cx="76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-1%</a:t>
            </a:r>
          </a:p>
        </p:txBody>
      </p:sp>
      <p:sp>
        <p:nvSpPr>
          <p:cNvPr id="2075" name="TextBox 19"/>
          <p:cNvSpPr txBox="1">
            <a:spLocks noChangeArrowheads="1"/>
          </p:cNvSpPr>
          <p:nvPr/>
        </p:nvSpPr>
        <p:spPr bwMode="auto">
          <a:xfrm>
            <a:off x="4476749" y="482183"/>
            <a:ext cx="76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+7%</a:t>
            </a:r>
          </a:p>
        </p:txBody>
      </p:sp>
      <p:sp>
        <p:nvSpPr>
          <p:cNvPr id="2076" name="TextBox 20"/>
          <p:cNvSpPr txBox="1">
            <a:spLocks noChangeArrowheads="1"/>
          </p:cNvSpPr>
          <p:nvPr/>
        </p:nvSpPr>
        <p:spPr bwMode="auto">
          <a:xfrm>
            <a:off x="6477014" y="589339"/>
            <a:ext cx="9355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+34%</a:t>
            </a:r>
          </a:p>
        </p:txBody>
      </p:sp>
      <p:sp>
        <p:nvSpPr>
          <p:cNvPr id="2077" name="TextBox 21"/>
          <p:cNvSpPr txBox="1">
            <a:spLocks noChangeArrowheads="1"/>
          </p:cNvSpPr>
          <p:nvPr/>
        </p:nvSpPr>
        <p:spPr bwMode="auto">
          <a:xfrm>
            <a:off x="2190751" y="4086225"/>
            <a:ext cx="5143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регистрации товарных знаков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857224" y="803654"/>
            <a:ext cx="1143000" cy="107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476501" y="535781"/>
            <a:ext cx="952500" cy="267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524243" y="535761"/>
            <a:ext cx="666749" cy="160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572000" y="589340"/>
            <a:ext cx="762000" cy="160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858016" y="696497"/>
            <a:ext cx="577851" cy="182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238251" y="4446985"/>
            <a:ext cx="952500" cy="107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34"/>
          <p:cNvSpPr txBox="1">
            <a:spLocks noChangeArrowheads="1"/>
          </p:cNvSpPr>
          <p:nvPr/>
        </p:nvSpPr>
        <p:spPr bwMode="auto">
          <a:xfrm>
            <a:off x="6760634" y="351235"/>
            <a:ext cx="23833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 за 5 лет на 85%</a:t>
            </a:r>
          </a:p>
        </p:txBody>
      </p:sp>
      <p:sp>
        <p:nvSpPr>
          <p:cNvPr id="2085" name="TextBox 22"/>
          <p:cNvSpPr txBox="1">
            <a:spLocks noChangeArrowheads="1"/>
          </p:cNvSpPr>
          <p:nvPr/>
        </p:nvSpPr>
        <p:spPr bwMode="auto">
          <a:xfrm>
            <a:off x="3905246" y="6590131"/>
            <a:ext cx="45212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(Мадридская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система) через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ВОИС</a:t>
            </a:r>
          </a:p>
        </p:txBody>
      </p:sp>
      <p:sp>
        <p:nvSpPr>
          <p:cNvPr id="2086" name="TextBox 24"/>
          <p:cNvSpPr txBox="1">
            <a:spLocks noChangeArrowheads="1"/>
          </p:cNvSpPr>
          <p:nvPr/>
        </p:nvSpPr>
        <p:spPr bwMode="auto">
          <a:xfrm>
            <a:off x="380971" y="6590131"/>
            <a:ext cx="3048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(Через патентных поверенных)</a:t>
            </a:r>
          </a:p>
        </p:txBody>
      </p:sp>
      <p:sp>
        <p:nvSpPr>
          <p:cNvPr id="2087" name="TextBox 34"/>
          <p:cNvSpPr txBox="1">
            <a:spLocks noChangeArrowheads="1"/>
          </p:cNvSpPr>
          <p:nvPr/>
        </p:nvSpPr>
        <p:spPr bwMode="auto">
          <a:xfrm>
            <a:off x="7086600" y="4071938"/>
            <a:ext cx="190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 за 5 лет на 48%</a:t>
            </a:r>
          </a:p>
        </p:txBody>
      </p:sp>
      <p:sp>
        <p:nvSpPr>
          <p:cNvPr id="2088" name="TextBox 30"/>
          <p:cNvSpPr txBox="1">
            <a:spLocks noChangeArrowheads="1"/>
          </p:cNvSpPr>
          <p:nvPr/>
        </p:nvSpPr>
        <p:spPr bwMode="auto">
          <a:xfrm>
            <a:off x="717551" y="250032"/>
            <a:ext cx="10477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7F2997"/>
                </a:solidFill>
                <a:latin typeface="Times New Roman" pitchFamily="18" charset="0"/>
                <a:cs typeface="Times New Roman" pitchFamily="18" charset="0"/>
              </a:rPr>
              <a:t>Слайд №1</a:t>
            </a:r>
          </a:p>
        </p:txBody>
      </p:sp>
      <p:sp>
        <p:nvSpPr>
          <p:cNvPr id="2089" name="TextBox 32"/>
          <p:cNvSpPr txBox="1">
            <a:spLocks noChangeArrowheads="1"/>
          </p:cNvSpPr>
          <p:nvPr/>
        </p:nvSpPr>
        <p:spPr bwMode="auto">
          <a:xfrm>
            <a:off x="740834" y="2240757"/>
            <a:ext cx="10477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7F2997"/>
                </a:solidFill>
                <a:latin typeface="Times New Roman" pitchFamily="18" charset="0"/>
                <a:cs typeface="Times New Roman" pitchFamily="18" charset="0"/>
              </a:rPr>
              <a:t>Слайд №2</a:t>
            </a:r>
          </a:p>
        </p:txBody>
      </p:sp>
      <p:sp>
        <p:nvSpPr>
          <p:cNvPr id="2090" name="TextBox 35"/>
          <p:cNvSpPr txBox="1">
            <a:spLocks noChangeArrowheads="1"/>
          </p:cNvSpPr>
          <p:nvPr/>
        </p:nvSpPr>
        <p:spPr bwMode="auto">
          <a:xfrm>
            <a:off x="749301" y="4118372"/>
            <a:ext cx="10477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7F2997"/>
                </a:solidFill>
                <a:latin typeface="Times New Roman" pitchFamily="18" charset="0"/>
                <a:cs typeface="Times New Roman" pitchFamily="18" charset="0"/>
              </a:rPr>
              <a:t>Слайд №3</a:t>
            </a:r>
          </a:p>
        </p:txBody>
      </p:sp>
      <p:sp>
        <p:nvSpPr>
          <p:cNvPr id="2091" name="TextBox 36"/>
          <p:cNvSpPr txBox="1">
            <a:spLocks noChangeArrowheads="1"/>
          </p:cNvSpPr>
          <p:nvPr/>
        </p:nvSpPr>
        <p:spPr bwMode="auto">
          <a:xfrm>
            <a:off x="2146300" y="2689622"/>
            <a:ext cx="71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2" name="Text Box 45"/>
          <p:cNvSpPr txBox="1">
            <a:spLocks noChangeArrowheads="1"/>
          </p:cNvSpPr>
          <p:nvPr/>
        </p:nvSpPr>
        <p:spPr bwMode="auto">
          <a:xfrm>
            <a:off x="5820833" y="2943226"/>
            <a:ext cx="863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chemeClr val="accent1"/>
                </a:solidFill>
                <a:latin typeface="Times New Roman" pitchFamily="18" charset="0"/>
              </a:rPr>
              <a:t>84,5%</a:t>
            </a:r>
          </a:p>
        </p:txBody>
      </p:sp>
      <p:sp>
        <p:nvSpPr>
          <p:cNvPr id="2093" name="Text Box 46"/>
          <p:cNvSpPr txBox="1">
            <a:spLocks noChangeArrowheads="1"/>
          </p:cNvSpPr>
          <p:nvPr/>
        </p:nvSpPr>
        <p:spPr bwMode="auto">
          <a:xfrm>
            <a:off x="2747434" y="2996804"/>
            <a:ext cx="9609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chemeClr val="accent1"/>
                </a:solidFill>
                <a:latin typeface="Times New Roman" pitchFamily="18" charset="0"/>
              </a:rPr>
              <a:t>80,2%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4285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«Защита интеллектуальной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собственности» </a:t>
            </a:r>
            <a:r>
              <a:rPr lang="ru-RU" sz="1600" kern="0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(МЮ</a:t>
            </a:r>
            <a:r>
              <a:rPr lang="ru-RU" sz="1600" kern="0" cap="sm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МВД, МФ)</a:t>
            </a:r>
            <a:endParaRPr lang="ru-RU" sz="1600" kern="0" cap="sm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7012" y="862872"/>
            <a:ext cx="8916988" cy="17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/>
          <p:cNvSpPr txBox="1">
            <a:spLocks/>
          </p:cNvSpPr>
          <p:nvPr/>
        </p:nvSpPr>
        <p:spPr>
          <a:xfrm>
            <a:off x="384846" y="865165"/>
            <a:ext cx="46656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58763" indent="-171450" algn="just" fontAlgn="t">
              <a:buFont typeface="Arial" pitchFamily="34" charset="0"/>
              <a:buChar char="•"/>
            </a:pPr>
            <a:endParaRPr lang="ru-RU" sz="1200" dirty="0">
              <a:ea typeface="MS PGothic" pitchFamily="34" charset="-128"/>
            </a:endParaRPr>
          </a:p>
          <a:p>
            <a:pPr marL="258763" indent="-171450" algn="just" fontAlgn="t">
              <a:buFont typeface="Arial" pitchFamily="34" charset="0"/>
              <a:buNone/>
            </a:pPr>
            <a:r>
              <a:rPr lang="ru-RU" sz="1200" b="1" dirty="0">
                <a:ea typeface="MS PGothic" pitchFamily="34" charset="-128"/>
              </a:rPr>
              <a:t>Вопрос </a:t>
            </a:r>
          </a:p>
          <a:p>
            <a:pPr marL="258763" indent="-171450" algn="just" fontAlgn="t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Как бы Вы оценили защиту интеллектуальной собственности, включая меры по борьбе с контрафакцией, в Вашей стране? </a:t>
            </a:r>
            <a:endParaRPr lang="ru-RU" sz="1200" b="1" dirty="0">
              <a:solidFill>
                <a:srgbClr val="000000"/>
              </a:solidFill>
            </a:endParaRPr>
          </a:p>
          <a:p>
            <a:pPr marL="258763" indent="-171450" algn="just" fontAlgn="t"/>
            <a:r>
              <a:rPr lang="ru-RU" sz="1200" dirty="0" smtClean="0">
                <a:ea typeface="MS PGothic" pitchFamily="34" charset="-128"/>
                <a:cs typeface="Arial" pitchFamily="34" charset="0"/>
              </a:rPr>
              <a:t>      </a:t>
            </a:r>
          </a:p>
          <a:p>
            <a:pPr marL="258763" indent="-171450" algn="just" fontAlgn="t"/>
            <a:r>
              <a:rPr lang="ru-RU" sz="1200" dirty="0" smtClean="0">
                <a:ea typeface="MS PGothic" pitchFamily="34" charset="-128"/>
              </a:rPr>
              <a:t>     (1 = чрезвычайно слабый, 7 = чрезвычайно  сильный)</a:t>
            </a:r>
          </a:p>
          <a:p>
            <a:pPr marL="258763" indent="-171450" algn="just" fontAlgn="t">
              <a:buFont typeface="Arial" pitchFamily="34" charset="0"/>
              <a:buChar char="•"/>
            </a:pPr>
            <a:endParaRPr lang="ru-RU" sz="1200" dirty="0">
              <a:cs typeface="Arial" pitchFamily="34" charset="0"/>
            </a:endParaRPr>
          </a:p>
        </p:txBody>
      </p:sp>
      <p:graphicFrame>
        <p:nvGraphicFramePr>
          <p:cNvPr id="17414" name="Диаграмма 23"/>
          <p:cNvGraphicFramePr>
            <a:graphicFrameLocks/>
          </p:cNvGraphicFramePr>
          <p:nvPr/>
        </p:nvGraphicFramePr>
        <p:xfrm>
          <a:off x="142844" y="2786058"/>
          <a:ext cx="2646698" cy="3760601"/>
        </p:xfrm>
        <a:graphic>
          <a:graphicData uri="http://schemas.openxmlformats.org/presentationml/2006/ole">
            <p:oleObj spid="_x0000_s46082" name="Worksheet" r:id="rId9" imgW="2419485" imgH="2305140" progId="Excel.Sheet.8">
              <p:embed/>
            </p:oleObj>
          </a:graphicData>
        </a:graphic>
      </p:graphicFrame>
      <p:sp>
        <p:nvSpPr>
          <p:cNvPr id="17417" name="AutoShape 250"/>
          <p:cNvSpPr>
            <a:spLocks noChangeArrowheads="1"/>
          </p:cNvSpPr>
          <p:nvPr/>
        </p:nvSpPr>
        <p:spPr bwMode="auto">
          <a:xfrm>
            <a:off x="5181600" y="2268538"/>
            <a:ext cx="3766457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18288" anchor="b">
            <a:spAutoFit/>
          </a:bodyPr>
          <a:lstStyle/>
          <a:p>
            <a:r>
              <a:rPr lang="ru-RU" sz="1600" b="1" dirty="0">
                <a:ea typeface="MS PGothic" pitchFamily="34" charset="-128"/>
              </a:rPr>
              <a:t>Сравнение с зарубежными странами</a:t>
            </a:r>
          </a:p>
        </p:txBody>
      </p:sp>
      <p:sp>
        <p:nvSpPr>
          <p:cNvPr id="17419" name="Text Placeholder 45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5672403" y="5505903"/>
            <a:ext cx="631579" cy="3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95350">
              <a:buClr>
                <a:srgbClr val="336799"/>
              </a:buClr>
            </a:pPr>
            <a:r>
              <a:rPr lang="ru-RU" sz="1200" dirty="0" smtClean="0">
                <a:solidFill>
                  <a:srgbClr val="000000"/>
                </a:solidFill>
                <a:ea typeface="MS PGothic" pitchFamily="34" charset="-128"/>
              </a:rPr>
              <a:t>Россия</a:t>
            </a:r>
            <a:endParaRPr lang="en-US" sz="1200" dirty="0">
              <a:solidFill>
                <a:srgbClr val="000000"/>
              </a:solidFill>
              <a:ea typeface="MS PGothic" pitchFamily="34" charset="-128"/>
              <a:sym typeface="+mn-lt"/>
            </a:endParaRPr>
          </a:p>
        </p:txBody>
      </p:sp>
      <p:sp>
        <p:nvSpPr>
          <p:cNvPr id="17420" name="Text Placeholder 4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877752" y="6132739"/>
            <a:ext cx="512162" cy="20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95350">
              <a:buClr>
                <a:srgbClr val="336799"/>
              </a:buClr>
            </a:pPr>
            <a:r>
              <a:rPr lang="ru-RU" sz="1200" dirty="0" smtClean="0">
                <a:solidFill>
                  <a:srgbClr val="000000"/>
                </a:solidFill>
                <a:ea typeface="MS PGothic" pitchFamily="34" charset="-128"/>
              </a:rPr>
              <a:t>Кыргызстан</a:t>
            </a:r>
            <a:endParaRPr lang="en-US" sz="1200" dirty="0">
              <a:solidFill>
                <a:srgbClr val="000000"/>
              </a:solidFill>
              <a:ea typeface="MS PGothic" pitchFamily="34" charset="-128"/>
              <a:sym typeface="+mn-lt"/>
            </a:endParaRPr>
          </a:p>
        </p:txBody>
      </p:sp>
      <p:sp>
        <p:nvSpPr>
          <p:cNvPr id="17421" name="Text Placeholder 44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545393" y="3860712"/>
            <a:ext cx="597224" cy="23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95350">
              <a:buClr>
                <a:srgbClr val="336799"/>
              </a:buClr>
            </a:pPr>
            <a:r>
              <a:rPr lang="ru-RU" sz="1200" dirty="0" smtClean="0">
                <a:solidFill>
                  <a:srgbClr val="000000"/>
                </a:solidFill>
                <a:ea typeface="MS PGothic" pitchFamily="34" charset="-128"/>
              </a:rPr>
              <a:t>США</a:t>
            </a:r>
            <a:endParaRPr lang="en-US" sz="1200" dirty="0">
              <a:solidFill>
                <a:srgbClr val="000000"/>
              </a:solidFill>
              <a:ea typeface="MS PGothic" pitchFamily="34" charset="-128"/>
              <a:sym typeface="+mn-lt"/>
            </a:endParaRPr>
          </a:p>
        </p:txBody>
      </p:sp>
      <p:sp>
        <p:nvSpPr>
          <p:cNvPr id="17422" name="Text Placeholder 43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593432" y="4426473"/>
            <a:ext cx="764594" cy="2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95350">
              <a:buClr>
                <a:srgbClr val="336799"/>
              </a:buClr>
            </a:pPr>
            <a:r>
              <a:rPr lang="ru-RU" sz="1200" dirty="0" err="1" smtClean="0">
                <a:solidFill>
                  <a:srgbClr val="000000"/>
                </a:solidFill>
                <a:ea typeface="MS PGothic" pitchFamily="34" charset="-128"/>
              </a:rPr>
              <a:t>Замбиа</a:t>
            </a:r>
            <a:endParaRPr lang="ru-RU" sz="120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426" name="Rectangle 80"/>
          <p:cNvSpPr>
            <a:spLocks noChangeArrowheads="1"/>
          </p:cNvSpPr>
          <p:nvPr/>
        </p:nvSpPr>
        <p:spPr bwMode="gray">
          <a:xfrm>
            <a:off x="7420406" y="3193398"/>
            <a:ext cx="138112" cy="138112"/>
          </a:xfrm>
          <a:prstGeom prst="rect">
            <a:avLst/>
          </a:prstGeom>
          <a:solidFill>
            <a:srgbClr val="336799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427" name="Rectangle 81"/>
          <p:cNvSpPr>
            <a:spLocks noGrp="1" noChangeArrowheads="1"/>
          </p:cNvSpPr>
          <p:nvPr/>
        </p:nvSpPr>
        <p:spPr bwMode="gray">
          <a:xfrm>
            <a:off x="7585859" y="3173992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MS PGothic" pitchFamily="34" charset="-128"/>
              </a:rPr>
              <a:t>2014</a:t>
            </a:r>
            <a:endParaRPr lang="ru-RU" sz="1200" dirty="0">
              <a:solidFill>
                <a:srgbClr val="000000"/>
              </a:solidFill>
              <a:ea typeface="MS PGothic" pitchFamily="34" charset="-128"/>
              <a:sym typeface="+mn-lt"/>
            </a:endParaRPr>
          </a:p>
        </p:txBody>
      </p:sp>
      <p:sp>
        <p:nvSpPr>
          <p:cNvPr id="17428" name="Rectangle 82"/>
          <p:cNvSpPr>
            <a:spLocks noChangeArrowheads="1"/>
          </p:cNvSpPr>
          <p:nvPr/>
        </p:nvSpPr>
        <p:spPr bwMode="gray">
          <a:xfrm>
            <a:off x="8011309" y="3182640"/>
            <a:ext cx="138113" cy="138112"/>
          </a:xfrm>
          <a:prstGeom prst="rect">
            <a:avLst/>
          </a:prstGeom>
          <a:solidFill>
            <a:srgbClr val="D9E5F3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429" name="Rectangle 83"/>
          <p:cNvSpPr>
            <a:spLocks noGrp="1" noChangeArrowheads="1"/>
          </p:cNvSpPr>
          <p:nvPr/>
        </p:nvSpPr>
        <p:spPr bwMode="gray">
          <a:xfrm>
            <a:off x="8198280" y="3163235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MS PGothic" pitchFamily="34" charset="-128"/>
              </a:rPr>
              <a:t>2013</a:t>
            </a:r>
            <a:endParaRPr lang="ru-RU" sz="1200" dirty="0">
              <a:solidFill>
                <a:srgbClr val="000000"/>
              </a:solidFill>
              <a:ea typeface="MS PGothic" pitchFamily="34" charset="-128"/>
              <a:sym typeface="+mn-lt"/>
            </a:endParaRPr>
          </a:p>
        </p:txBody>
      </p:sp>
      <p:sp>
        <p:nvSpPr>
          <p:cNvPr id="17430" name="Text Placeholder 4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613923" y="5058694"/>
            <a:ext cx="776248" cy="1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95350">
              <a:buClr>
                <a:srgbClr val="336799"/>
              </a:buClr>
            </a:pPr>
            <a:r>
              <a:rPr lang="ru-RU" sz="1200" dirty="0">
                <a:solidFill>
                  <a:srgbClr val="000000"/>
                </a:solidFill>
                <a:ea typeface="MS PGothic" pitchFamily="34" charset="-128"/>
              </a:rPr>
              <a:t>Казахстан</a:t>
            </a:r>
            <a:endParaRPr lang="en-US" sz="1200" dirty="0">
              <a:solidFill>
                <a:srgbClr val="000000"/>
              </a:solidFill>
              <a:ea typeface="MS PGothic" pitchFamily="34" charset="-128"/>
              <a:sym typeface="+mn-lt"/>
            </a:endParaRPr>
          </a:p>
        </p:txBody>
      </p:sp>
      <p:sp>
        <p:nvSpPr>
          <p:cNvPr id="17431" name="Text Placeholder 4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630410" y="3154738"/>
            <a:ext cx="846334" cy="23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defTabSz="895350">
              <a:buClr>
                <a:srgbClr val="336799"/>
              </a:buClr>
            </a:pPr>
            <a:r>
              <a:rPr lang="ru-RU" sz="1200" dirty="0">
                <a:solidFill>
                  <a:srgbClr val="000000"/>
                </a:solidFill>
                <a:ea typeface="MS PGothic" pitchFamily="34" charset="-128"/>
                <a:sym typeface="+mn-lt"/>
              </a:rPr>
              <a:t>Финляндия</a:t>
            </a:r>
            <a:endParaRPr lang="en-US" sz="1200" dirty="0">
              <a:solidFill>
                <a:srgbClr val="000000"/>
              </a:solidFill>
              <a:ea typeface="MS PGothic" pitchFamily="34" charset="-128"/>
              <a:sym typeface="+mn-lt"/>
            </a:endParaRPr>
          </a:p>
        </p:txBody>
      </p:sp>
      <p:sp>
        <p:nvSpPr>
          <p:cNvPr id="7" name="Rectangle 12"/>
          <p:cNvSpPr txBox="1">
            <a:spLocks/>
          </p:cNvSpPr>
          <p:nvPr/>
        </p:nvSpPr>
        <p:spPr>
          <a:xfrm>
            <a:off x="5214942" y="1071546"/>
            <a:ext cx="3665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8763" indent="-171450" algn="just" fontAlgn="t">
              <a:buFont typeface="Arial" pitchFamily="34" charset="0"/>
              <a:buChar char="•"/>
            </a:pPr>
            <a:endParaRPr lang="ru-RU" sz="1200" dirty="0">
              <a:ea typeface="MS PGothic" pitchFamily="34" charset="-128"/>
            </a:endParaRPr>
          </a:p>
          <a:p>
            <a:pPr marL="258763" indent="-171450" algn="just" fontAlgn="t">
              <a:buFont typeface="Arial" pitchFamily="34" charset="0"/>
              <a:buChar char="•"/>
            </a:pPr>
            <a:r>
              <a:rPr lang="ru-RU" sz="1200" b="1" dirty="0">
                <a:cs typeface="Arial" pitchFamily="34" charset="0"/>
              </a:rPr>
              <a:t>Значение ВЭФ (по данным 2014 года) – </a:t>
            </a:r>
            <a:r>
              <a:rPr lang="ru-RU" sz="1200" b="1" dirty="0" smtClean="0">
                <a:cs typeface="Arial" pitchFamily="34" charset="0"/>
              </a:rPr>
              <a:t>3.7%</a:t>
            </a:r>
            <a:endParaRPr lang="ru-RU" sz="1200" b="1" dirty="0">
              <a:cs typeface="Arial" pitchFamily="34" charset="0"/>
            </a:endParaRPr>
          </a:p>
        </p:txBody>
      </p:sp>
      <p:graphicFrame>
        <p:nvGraphicFramePr>
          <p:cNvPr id="17523" name="Диаграмма 23"/>
          <p:cNvGraphicFramePr>
            <a:graphicFrameLocks/>
          </p:cNvGraphicFramePr>
          <p:nvPr/>
        </p:nvGraphicFramePr>
        <p:xfrm>
          <a:off x="2285984" y="2786058"/>
          <a:ext cx="2979869" cy="3689368"/>
        </p:xfrm>
        <a:graphic>
          <a:graphicData uri="http://schemas.openxmlformats.org/presentationml/2006/ole">
            <p:oleObj spid="_x0000_s46083" name="Worksheet" r:id="rId10" imgW="3724448" imgH="3286011" progId="Excel.Sheet.8">
              <p:embed/>
            </p:oleObj>
          </a:graphicData>
        </a:graphic>
      </p:graphicFrame>
      <p:sp>
        <p:nvSpPr>
          <p:cNvPr id="2" name="Стрелка вправо 1"/>
          <p:cNvSpPr>
            <a:spLocks noChangeArrowheads="1"/>
          </p:cNvSpPr>
          <p:nvPr/>
        </p:nvSpPr>
        <p:spPr bwMode="auto">
          <a:xfrm rot="-556051">
            <a:off x="3507870" y="4866865"/>
            <a:ext cx="1014413" cy="174625"/>
          </a:xfrm>
          <a:prstGeom prst="rightArrow">
            <a:avLst>
              <a:gd name="adj1" fmla="val 50000"/>
              <a:gd name="adj2" fmla="val 25307"/>
            </a:avLst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81"/>
          <p:cNvSpPr>
            <a:spLocks noGrp="1" noChangeArrowheads="1"/>
          </p:cNvSpPr>
          <p:nvPr/>
        </p:nvSpPr>
        <p:spPr bwMode="gray">
          <a:xfrm>
            <a:off x="3571868" y="4500570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dirty="0"/>
              <a:t>+</a:t>
            </a:r>
            <a:r>
              <a:rPr lang="ru-RU" dirty="0" smtClean="0"/>
              <a:t>0,9</a:t>
            </a:r>
            <a:endParaRPr lang="ru-RU" dirty="0"/>
          </a:p>
        </p:txBody>
      </p:sp>
      <p:grpSp>
        <p:nvGrpSpPr>
          <p:cNvPr id="4" name="Группа 39"/>
          <p:cNvGrpSpPr/>
          <p:nvPr/>
        </p:nvGrpSpPr>
        <p:grpSpPr>
          <a:xfrm>
            <a:off x="5082384" y="3033655"/>
            <a:ext cx="1428941" cy="3417541"/>
            <a:chOff x="5082383" y="3119717"/>
            <a:chExt cx="1428941" cy="3417541"/>
          </a:xfrm>
        </p:grpSpPr>
        <p:pic>
          <p:nvPicPr>
            <p:cNvPr id="17424" name="Picture 58" descr="ru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5131911" y="5542512"/>
              <a:ext cx="397520" cy="3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58" descr="kz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5109882" y="4959276"/>
              <a:ext cx="441063" cy="45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4" name="Straight Connector 53"/>
            <p:cNvCxnSpPr>
              <a:cxnSpLocks/>
            </p:cNvCxnSpPr>
            <p:nvPr/>
          </p:nvCxnSpPr>
          <p:spPr>
            <a:xfrm rot="10800000">
              <a:off x="5584638" y="5367397"/>
              <a:ext cx="892362" cy="925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53"/>
            <p:cNvCxnSpPr>
              <a:cxnSpLocks/>
            </p:cNvCxnSpPr>
            <p:nvPr/>
          </p:nvCxnSpPr>
          <p:spPr>
            <a:xfrm flipH="1" flipV="1">
              <a:off x="5552852" y="4221920"/>
              <a:ext cx="950913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3"/>
            <p:cNvCxnSpPr>
              <a:cxnSpLocks/>
            </p:cNvCxnSpPr>
            <p:nvPr/>
          </p:nvCxnSpPr>
          <p:spPr>
            <a:xfrm flipH="1" flipV="1">
              <a:off x="5522835" y="4772153"/>
              <a:ext cx="9525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53"/>
            <p:cNvCxnSpPr>
              <a:cxnSpLocks/>
            </p:cNvCxnSpPr>
            <p:nvPr/>
          </p:nvCxnSpPr>
          <p:spPr>
            <a:xfrm flipH="1" flipV="1">
              <a:off x="5542252" y="5900894"/>
              <a:ext cx="9525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53"/>
            <p:cNvCxnSpPr>
              <a:cxnSpLocks/>
            </p:cNvCxnSpPr>
            <p:nvPr/>
          </p:nvCxnSpPr>
          <p:spPr>
            <a:xfrm rot="10800000">
              <a:off x="5710255" y="3617752"/>
              <a:ext cx="801069" cy="1167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48" name="Picture 40" descr="Flag-of-Finlan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82383" y="3119717"/>
              <a:ext cx="468561" cy="484095"/>
            </a:xfrm>
            <a:prstGeom prst="rect">
              <a:avLst/>
            </a:prstGeom>
            <a:noFill/>
          </p:spPr>
        </p:pic>
        <p:cxnSp>
          <p:nvCxnSpPr>
            <p:cNvPr id="36" name="Straight Connector 53"/>
            <p:cNvCxnSpPr>
              <a:cxnSpLocks/>
            </p:cNvCxnSpPr>
            <p:nvPr/>
          </p:nvCxnSpPr>
          <p:spPr>
            <a:xfrm rot="10800000" flipV="1">
              <a:off x="5597706" y="6532196"/>
              <a:ext cx="859061" cy="506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99124" y="3731935"/>
              <a:ext cx="473336" cy="44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09880" y="4378362"/>
              <a:ext cx="451823" cy="46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30067" y="6073203"/>
              <a:ext cx="378103" cy="41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4583" name="Object 37"/>
          <p:cNvGraphicFramePr>
            <a:graphicFrameLocks/>
          </p:cNvGraphicFramePr>
          <p:nvPr/>
        </p:nvGraphicFramePr>
        <p:xfrm>
          <a:off x="6451600" y="2825750"/>
          <a:ext cx="2528888" cy="3768725"/>
        </p:xfrm>
        <a:graphic>
          <a:graphicData uri="http://schemas.openxmlformats.org/presentationml/2006/ole">
            <p:oleObj spid="_x0000_s46084" name="Worksheet" r:id="rId17" imgW="1657485" imgH="1828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73" y="228602"/>
            <a:ext cx="8096307" cy="735789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Основные международные акты в области интеллектуальной собственности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20" y="1125129"/>
            <a:ext cx="8575437" cy="55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  <p:txBody>
          <a:bodyPr wrap="square">
            <a:spAutoFit/>
          </a:bodyPr>
          <a:lstStyle/>
          <a:p>
            <a:pPr indent="355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Парижская конвенция об охране промышленной собственности </a:t>
            </a: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>от </a:t>
            </a:r>
            <a:r>
              <a:rPr lang="ru-RU" sz="1250" dirty="0">
                <a:solidFill>
                  <a:srgbClr val="0070C0"/>
                </a:solidFill>
                <a:cs typeface="Arial" charset="0"/>
              </a:rPr>
              <a:t>20 марта 1883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Бернская конвенция об охране литературных и художественных произведении 9 сентября 1886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Всемирная конвенция об авторском праве 6 сентября 1952 года</a:t>
            </a:r>
          </a:p>
          <a:p>
            <a:pPr indent="355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Конвенция учреждающая Всемирную организацию интеллектуальной собственности от 14 июля </a:t>
            </a: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1250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>1967 </a:t>
            </a:r>
            <a:r>
              <a:rPr lang="ru-RU" sz="1250" dirty="0">
                <a:solidFill>
                  <a:srgbClr val="0070C0"/>
                </a:solidFill>
                <a:cs typeface="Arial" charset="0"/>
              </a:rPr>
              <a:t>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250" dirty="0" err="1">
                <a:solidFill>
                  <a:srgbClr val="0070C0"/>
                </a:solidFill>
                <a:cs typeface="Arial" charset="0"/>
              </a:rPr>
              <a:t>Локарнское</a:t>
            </a:r>
            <a:r>
              <a:rPr lang="ru-RU" sz="1250" dirty="0">
                <a:solidFill>
                  <a:srgbClr val="0070C0"/>
                </a:solidFill>
                <a:cs typeface="Arial" charset="0"/>
              </a:rPr>
              <a:t> соглашение об учреждении Международной классификации промышленных Образцов от 8 октября 1968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Страсбургское соглашение о международной патентной классификации от 24 марта 1971 года</a:t>
            </a:r>
          </a:p>
          <a:p>
            <a:pPr indent="355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>Договор </a:t>
            </a:r>
            <a:r>
              <a:rPr lang="ru-RU" sz="1250" dirty="0">
                <a:solidFill>
                  <a:srgbClr val="0070C0"/>
                </a:solidFill>
                <a:cs typeface="Arial" charset="0"/>
              </a:rPr>
              <a:t>о законах по товарным знакам от 27 октября 1994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Договор ВОИС по авторскому праву от 20 декабря 1996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 Договор ВОИС по исполнениям и фонограммам от 20 декабря 1996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Договор о патентной кооперации от 19 июня 1970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Международная конвенция об охране прав исполнителей, производителей фонограмм и вещательных организаций от 26 октября 1961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Конвенция об охране интересов производителей фонограмм от незаконного воспроизводства их фонограмм от 29 октября 1971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Мадридское Соглашение о международной регистрации знаков от14 апреля 1891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 err="1">
                <a:solidFill>
                  <a:srgbClr val="0070C0"/>
                </a:solidFill>
                <a:cs typeface="Arial" charset="0"/>
              </a:rPr>
              <a:t>Ниццкое</a:t>
            </a:r>
            <a:r>
              <a:rPr lang="ru-RU" sz="1250" dirty="0">
                <a:solidFill>
                  <a:srgbClr val="0070C0"/>
                </a:solidFill>
                <a:cs typeface="Arial" charset="0"/>
              </a:rPr>
              <a:t> Соглашение о Международной классификации товаров и услуг для регистрации знаков </a:t>
            </a: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1250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>от </a:t>
            </a:r>
            <a:r>
              <a:rPr lang="ru-RU" sz="1250" dirty="0">
                <a:solidFill>
                  <a:srgbClr val="0070C0"/>
                </a:solidFill>
                <a:cs typeface="Arial" charset="0"/>
              </a:rPr>
              <a:t>15 июня 1957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Сингапурский договор о законах по товарным знакам от 27 марта 2006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Договор о патентном праве  от 1 июня 2000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>
                <a:solidFill>
                  <a:srgbClr val="0070C0"/>
                </a:solidFill>
                <a:cs typeface="Arial" charset="0"/>
              </a:rPr>
              <a:t>Протокол к Мадридскому соглашению о международной регистрации знаков от 27 июня 1989 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 err="1">
                <a:solidFill>
                  <a:srgbClr val="0070C0"/>
                </a:solidFill>
                <a:cs typeface="Arial" charset="0"/>
              </a:rPr>
              <a:t>Найробский</a:t>
            </a:r>
            <a:r>
              <a:rPr lang="ru-RU" sz="1250" dirty="0">
                <a:solidFill>
                  <a:srgbClr val="0070C0"/>
                </a:solidFill>
                <a:cs typeface="Arial" charset="0"/>
              </a:rPr>
              <a:t> Договор об охране олимпийского символа от 26 сентября 1981 </a:t>
            </a: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>года</a:t>
            </a:r>
          </a:p>
          <a:p>
            <a:pPr indent="355600" eaLnBrk="0" hangingPunct="0">
              <a:spcBef>
                <a:spcPct val="20000"/>
              </a:spcBef>
              <a:buClr>
                <a:schemeClr val="accent1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1250" dirty="0" smtClean="0">
                <a:solidFill>
                  <a:srgbClr val="0070C0"/>
                </a:solidFill>
                <a:cs typeface="Arial" charset="0"/>
              </a:rPr>
              <a:t>Будапештскому договору о международном признании депонирования микроорганизмов для целей патентной процедуры от 28 апреля 1977 года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6E02-4E41-486F-AA4D-B5A41CE1966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El8IMPlUuFn2IVXrFr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tUHtAQxUCbMjOcsCas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w5LtDzGkS9EKi0Kgsb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4dFinmwkiXZ8RB1Ot_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4dFinmwkiXZ8RB1Ot_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4dFinmwkiXZ8RB1Ot_h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1386</Words>
  <Application>Microsoft Office PowerPoint</Application>
  <PresentationFormat>Экран (4:3)</PresentationFormat>
  <Paragraphs>270</Paragraphs>
  <Slides>17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Worksheet</vt:lpstr>
      <vt:lpstr>Слайд 1</vt:lpstr>
      <vt:lpstr>Слайд 2</vt:lpstr>
      <vt:lpstr>Сфера интеллектуальной собственности затрагивает все аспекты жизнедеятельности</vt:lpstr>
      <vt:lpstr>Компетенция Министерства юстиции</vt:lpstr>
      <vt:lpstr>Основные НПА в области охраны и защиты прав интеллектуальной собственности</vt:lpstr>
      <vt:lpstr>Слайд 6</vt:lpstr>
      <vt:lpstr>Промышленная собственность</vt:lpstr>
      <vt:lpstr>Слайд 8</vt:lpstr>
      <vt:lpstr>Основные международные акты в области интеллектуальной собственности</vt:lpstr>
      <vt:lpstr>По вступлению Казахстана в ВТО</vt:lpstr>
      <vt:lpstr>Слайд 11</vt:lpstr>
      <vt:lpstr>Двусторонние межправительственные соглашения в области охраны промышленной собственности</vt:lpstr>
      <vt:lpstr>По интеграционным процессам в рамках ЕАЭС</vt:lpstr>
      <vt:lpstr>Слайд 14</vt:lpstr>
      <vt:lpstr>Слайд 15</vt:lpstr>
      <vt:lpstr>Слайд 16</vt:lpstr>
      <vt:lpstr>Слайд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 Атагулова</dc:creator>
  <cp:lastModifiedBy>Ержан Карпыков</cp:lastModifiedBy>
  <cp:revision>823</cp:revision>
  <dcterms:created xsi:type="dcterms:W3CDTF">2014-07-08T09:33:05Z</dcterms:created>
  <dcterms:modified xsi:type="dcterms:W3CDTF">2014-12-15T08:30:55Z</dcterms:modified>
</cp:coreProperties>
</file>