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559780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705600" y="6400800"/>
            <a:ext cx="2438400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00"/>
                </a:moveTo>
                <a:lnTo>
                  <a:pt x="2025" y="0"/>
                </a:ln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4400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" name="Shape 14"/>
          <p:cNvSpPr/>
          <p:nvPr/>
        </p:nvSpPr>
        <p:spPr>
          <a:xfrm>
            <a:off x="0" y="165100"/>
            <a:ext cx="9144000" cy="53975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pic>
        <p:nvPicPr>
          <p:cNvPr id="16" name="Backgrounds_On_blue_background_wallpaper_082199_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37738" y="-202506"/>
            <a:ext cx="12912019" cy="72630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6705600" y="6400800"/>
            <a:ext cx="2438400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00"/>
                </a:moveTo>
                <a:lnTo>
                  <a:pt x="2025" y="0"/>
                </a:ln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4400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0" y="165100"/>
            <a:ext cx="9144000" cy="53975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457200" y="165100"/>
            <a:ext cx="8686800" cy="5397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6705600" y="6400800"/>
            <a:ext cx="2438400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00"/>
                </a:moveTo>
                <a:lnTo>
                  <a:pt x="2025" y="0"/>
                </a:ln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4400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0" y="165100"/>
            <a:ext cx="9144000" cy="53975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6705600" y="6400800"/>
            <a:ext cx="2438400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00"/>
                </a:moveTo>
                <a:lnTo>
                  <a:pt x="2025" y="0"/>
                </a:ln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4400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5100"/>
            <a:ext cx="9144000" cy="53975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457200" y="165100"/>
            <a:ext cx="8686800" cy="539750"/>
          </a:xfrm>
          <a:prstGeom prst="rect">
            <a:avLst/>
          </a:prstGeom>
        </p:spPr>
        <p:txBody>
          <a:bodyPr>
            <a:normAutofit/>
          </a:bodyPr>
          <a:lstStyle>
            <a:lvl1pPr algn="l"/>
          </a:lstStyle>
          <a:p>
            <a:r>
              <a:t>Текст заголовка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6705600" y="6400800"/>
            <a:ext cx="2438400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00"/>
                </a:moveTo>
                <a:lnTo>
                  <a:pt x="2025" y="0"/>
                </a:ln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4400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8" name="Shape 38"/>
          <p:cNvSpPr/>
          <p:nvPr/>
        </p:nvSpPr>
        <p:spPr>
          <a:xfrm>
            <a:off x="0" y="165100"/>
            <a:ext cx="9144000" cy="53975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6705600" y="6400800"/>
            <a:ext cx="2438400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00"/>
                </a:moveTo>
                <a:lnTo>
                  <a:pt x="2025" y="0"/>
                </a:ln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4400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" name="Shape 50"/>
          <p:cNvSpPr/>
          <p:nvPr/>
        </p:nvSpPr>
        <p:spPr>
          <a:xfrm>
            <a:off x="0" y="165100"/>
            <a:ext cx="9144000" cy="53975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686800" cy="539750"/>
          </a:xfrm>
          <a:prstGeom prst="rect">
            <a:avLst/>
          </a:prstGeom>
        </p:spPr>
        <p:txBody>
          <a:bodyPr>
            <a:normAutofit/>
          </a:bodyPr>
          <a:lstStyle>
            <a:lvl1pPr algn="l"/>
          </a:lstStyle>
          <a:p>
            <a:r>
              <a:t>Текст заголовка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half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6705600" y="6400800"/>
            <a:ext cx="2438400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00"/>
                </a:moveTo>
                <a:lnTo>
                  <a:pt x="2025" y="0"/>
                </a:ln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4400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2" name="Shape 62"/>
          <p:cNvSpPr/>
          <p:nvPr/>
        </p:nvSpPr>
        <p:spPr>
          <a:xfrm>
            <a:off x="0" y="165100"/>
            <a:ext cx="9144000" cy="53975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457200" y="165100"/>
            <a:ext cx="8686800" cy="539750"/>
          </a:xfrm>
          <a:prstGeom prst="rect">
            <a:avLst/>
          </a:prstGeom>
        </p:spPr>
        <p:txBody>
          <a:bodyPr>
            <a:normAutofit/>
          </a:bodyPr>
          <a:lstStyle>
            <a:lvl1pPr algn="l"/>
          </a:lstStyle>
          <a:p>
            <a:r>
              <a:t>Текст заголовка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6705600" y="6400800"/>
            <a:ext cx="2438400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00"/>
                </a:moveTo>
                <a:lnTo>
                  <a:pt x="2025" y="0"/>
                </a:ln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4400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5" name="Shape 75"/>
          <p:cNvSpPr/>
          <p:nvPr/>
        </p:nvSpPr>
        <p:spPr>
          <a:xfrm>
            <a:off x="0" y="165100"/>
            <a:ext cx="9144000" cy="53975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457200" y="165100"/>
            <a:ext cx="8686800" cy="539750"/>
          </a:xfrm>
          <a:prstGeom prst="rect">
            <a:avLst/>
          </a:prstGeom>
        </p:spPr>
        <p:txBody>
          <a:bodyPr>
            <a:normAutofit/>
          </a:bodyPr>
          <a:lstStyle>
            <a:lvl1pPr algn="l"/>
          </a:lstStyle>
          <a:p>
            <a: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6705600" y="6400800"/>
            <a:ext cx="2438400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00"/>
                </a:moveTo>
                <a:lnTo>
                  <a:pt x="2025" y="0"/>
                </a:ln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4400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3" name="Shape 93"/>
          <p:cNvSpPr/>
          <p:nvPr/>
        </p:nvSpPr>
        <p:spPr>
          <a:xfrm>
            <a:off x="0" y="165100"/>
            <a:ext cx="9144000" cy="53975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Текст заголовка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6705600" y="6400800"/>
            <a:ext cx="2438400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00"/>
                </a:moveTo>
                <a:lnTo>
                  <a:pt x="2025" y="0"/>
                </a:ln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4400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0" y="165100"/>
            <a:ext cx="9144000" cy="53975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t>Текст заголовка</a:t>
            </a:r>
          </a:p>
        </p:txBody>
      </p:sp>
      <p:sp>
        <p:nvSpPr>
          <p:cNvPr id="108" name="Shape 108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8870344" y="6533786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xfrm>
            <a:off x="8955102" y="6533786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580548" y="4405312"/>
            <a:ext cx="7406213" cy="1847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Правительственный час на тему:</a:t>
            </a:r>
          </a:p>
          <a:p>
            <a:pPr>
              <a:defRPr sz="24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2300" b="1" cap="all">
                <a:solidFill>
                  <a:schemeClr val="accent3">
                    <a:lumOff val="44000"/>
                  </a:schemeClr>
                </a:solidFill>
              </a:defRPr>
            </a:pPr>
            <a:r>
              <a:t>«О системе мер по развитию 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>
              <a:defRPr sz="2300" b="1" cap="all">
                <a:solidFill>
                  <a:schemeClr val="accent3">
                    <a:lumOff val="44000"/>
                  </a:schemeClr>
                </a:solidFill>
              </a:defRPr>
            </a:pPr>
            <a:r>
              <a:t>массовой физической культуры и спорта 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>
              <a:defRPr sz="2300" b="1" cap="all">
                <a:solidFill>
                  <a:schemeClr val="accent3">
                    <a:lumOff val="44000"/>
                  </a:schemeClr>
                </a:solidFill>
              </a:defRPr>
            </a:pPr>
            <a:r>
              <a:t>в Республике Казахстан»</a:t>
            </a:r>
          </a:p>
        </p:txBody>
      </p:sp>
      <p:pic>
        <p:nvPicPr>
          <p:cNvPr id="145" name="outdoor.jpg"/>
          <p:cNvPicPr>
            <a:picLocks noChangeAspect="1"/>
          </p:cNvPicPr>
          <p:nvPr/>
        </p:nvPicPr>
        <p:blipFill>
          <a:blip r:embed="rId2">
            <a:extLst/>
          </a:blip>
          <a:srcRect b="24326"/>
          <a:stretch>
            <a:fillRect/>
          </a:stretch>
        </p:blipFill>
        <p:spPr>
          <a:xfrm>
            <a:off x="576929" y="417194"/>
            <a:ext cx="7990142" cy="3983089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606580" y="4954907"/>
            <a:ext cx="7930840" cy="81763"/>
          </a:xfrm>
          <a:prstGeom prst="rect">
            <a:avLst/>
          </a:prstGeom>
          <a:solidFill>
            <a:srgbClr val="F3B4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2880860" y="5179148"/>
            <a:ext cx="338228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tabLst>
                <a:tab pos="622300" algn="l"/>
              </a:tabLst>
              <a:defRPr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СПАСИБО ЗА ВНИМАНИЕ</a:t>
            </a:r>
          </a:p>
        </p:txBody>
      </p:sp>
      <p:sp>
        <p:nvSpPr>
          <p:cNvPr id="210" name="Shape 210"/>
          <p:cNvSpPr/>
          <p:nvPr/>
        </p:nvSpPr>
        <p:spPr>
          <a:xfrm>
            <a:off x="321116" y="5616926"/>
            <a:ext cx="8459552" cy="58264"/>
          </a:xfrm>
          <a:prstGeom prst="rect">
            <a:avLst/>
          </a:prstGeom>
          <a:solidFill>
            <a:srgbClr val="F3B4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8955102" y="6533786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268662" y="261115"/>
            <a:ext cx="8352929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 cap="all">
                <a:solidFill>
                  <a:schemeClr val="accent3">
                    <a:lumOff val="44000"/>
                  </a:schemeClr>
                </a:solidFill>
              </a:defRPr>
            </a:pPr>
            <a:r>
              <a:t>Показатели по результатам </a:t>
            </a:r>
          </a:p>
          <a:p>
            <a:pPr>
              <a:defRPr b="1" cap="all">
                <a:solidFill>
                  <a:schemeClr val="accent3">
                    <a:lumOff val="44000"/>
                  </a:schemeClr>
                </a:solidFill>
              </a:defRPr>
            </a:pPr>
            <a:r>
              <a:t>5-го и 6-го Национальных социологических </a:t>
            </a:r>
          </a:p>
          <a:p>
            <a:pPr>
              <a:defRPr b="1" cap="all">
                <a:solidFill>
                  <a:schemeClr val="accent3">
                    <a:lumOff val="44000"/>
                  </a:schemeClr>
                </a:solidFill>
              </a:defRPr>
            </a:pPr>
            <a:r>
              <a:t>исследований (%)</a:t>
            </a:r>
          </a:p>
        </p:txBody>
      </p:sp>
      <p:graphicFrame>
        <p:nvGraphicFramePr>
          <p:cNvPr id="150" name="Table 150"/>
          <p:cNvGraphicFramePr/>
          <p:nvPr/>
        </p:nvGraphicFramePr>
        <p:xfrm>
          <a:off x="331002" y="1559882"/>
          <a:ext cx="8496945" cy="4649996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6616302"/>
                <a:gridCol w="1880643"/>
              </a:tblGrid>
              <a:tr h="4015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200" b="1">
                          <a:solidFill>
                            <a:srgbClr val="535353"/>
                          </a:solidFill>
                        </a:rPr>
                        <a:t>Показатели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  <a:miter lim="400000"/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  <a:miter lim="400000"/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/>
                      </a:pPr>
                      <a:r>
                        <a:rPr sz="1200" b="1">
                          <a:solidFill>
                            <a:srgbClr val="535353"/>
                          </a:solidFill>
                        </a:rPr>
                        <a:t>Республика Казахстан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  <a:miter lim="400000"/>
                    </a:lnR>
                    <a:lnT w="12700">
                      <a:solidFill>
                        <a:srgbClr val="535353"/>
                      </a:solidFill>
                      <a:miter lim="400000"/>
                    </a:lnT>
                    <a:lnB w="25400">
                      <a:solidFill>
                        <a:srgbClr val="535353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</a:tr>
              <a:tr h="339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200" b="1"/>
                        <a:t>Табакокурение по результатам 5 социологического исследования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miter lim="400000"/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200"/>
                        <a:t>26,5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  <a:miter lim="400000"/>
                    </a:lnR>
                    <a:lnT w="254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3087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200" b="1"/>
                        <a:t>Табакокурение по результатам 6 социологического исследования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miter lim="400000"/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200"/>
                        <a:t>18,3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  <a:miter lim="400000"/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200" b="1">
                          <a:solidFill>
                            <a:srgbClr val="535353"/>
                          </a:solidFill>
                        </a:rPr>
                        <a:t>Употребление алкоголя  по результатам 5 социологического исследования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miter lim="400000"/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33,1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  <a:miter lim="400000"/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5">
                        <a:lumOff val="5196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200" b="1">
                          <a:solidFill>
                            <a:srgbClr val="535353"/>
                          </a:solidFill>
                        </a:rPr>
                        <a:t>Употребление алкоголя  по результатам 6 социологического исследования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miter lim="400000"/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24,2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  <a:miter lim="400000"/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5">
                        <a:lumOff val="5196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200" b="1"/>
                        <a:t>Злоупотребление алкоголем  по результатам 5 социологического исследования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miter lim="400000"/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200"/>
                        <a:t>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  <a:miter lim="400000"/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200" b="1"/>
                        <a:t>Злоупотребление алкоголем по результатам 6 социологического исследования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miter lim="400000"/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200"/>
                        <a:t>4,1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  <a:miter lim="400000"/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200" b="1">
                          <a:solidFill>
                            <a:srgbClr val="535353"/>
                          </a:solidFill>
                        </a:rPr>
                        <a:t>Избыточная масса тела по результатам 5 социологического исследования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miter lim="400000"/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31,2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  <a:miter lim="400000"/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5">
                        <a:lumOff val="5196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200" b="1">
                          <a:solidFill>
                            <a:srgbClr val="535353"/>
                          </a:solidFill>
                        </a:rPr>
                        <a:t>Избыточная масса тела по результатам 6 социологического исследования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miter lim="400000"/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33,3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  <a:miter lim="400000"/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5">
                        <a:lumOff val="5196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200" b="1"/>
                        <a:t>Ожирение по результатам 5 социологического исследования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miter lim="400000"/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200"/>
                        <a:t>9,8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  <a:miter lim="400000"/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200" b="1"/>
                        <a:t>Ожирение по результатам 6 социологического исследования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miter lim="400000"/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200"/>
                        <a:t>9,2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  <a:miter lim="400000"/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200" b="1">
                          <a:solidFill>
                            <a:srgbClr val="535353"/>
                          </a:solidFill>
                        </a:rPr>
                        <a:t>Доля лиц, регулярно выполняющих зарядку по результатам 5 социологического исследования (взрослые)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miter lim="400000"/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35,5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  <a:miter lim="400000"/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200" b="1">
                          <a:solidFill>
                            <a:srgbClr val="535353"/>
                          </a:solidFill>
                        </a:rPr>
                        <a:t>Доля лиц, регулярно выполняющих зарядку по результатам 6 социологического исследования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miter lim="400000"/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  <a:miter lim="400000"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39,4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  <a:miter lim="400000"/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51" name="Shape 151"/>
          <p:cNvSpPr/>
          <p:nvPr/>
        </p:nvSpPr>
        <p:spPr>
          <a:xfrm>
            <a:off x="296057" y="6319265"/>
            <a:ext cx="8668436" cy="391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 i="1">
                <a:solidFill>
                  <a:schemeClr val="accent3">
                    <a:lumOff val="44000"/>
                  </a:schemeClr>
                </a:solidFill>
              </a:defRPr>
            </a:pPr>
            <a:r>
              <a:t>Примечание; Национальное социологическое исследование проводится 1 раз в 3 года, 5-нац.исследование проводилось в 2012 году, 6-нац. исследование проводилось в 2015 году</a:t>
            </a:r>
          </a:p>
        </p:txBody>
      </p:sp>
      <p:sp>
        <p:nvSpPr>
          <p:cNvPr id="152" name="Shape 152"/>
          <p:cNvSpPr/>
          <p:nvPr/>
        </p:nvSpPr>
        <p:spPr>
          <a:xfrm>
            <a:off x="321116" y="1323398"/>
            <a:ext cx="8459552" cy="58263"/>
          </a:xfrm>
          <a:prstGeom prst="rect">
            <a:avLst/>
          </a:prstGeom>
          <a:solidFill>
            <a:srgbClr val="F3B4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xfrm>
            <a:off x="8955102" y="6533786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162935" y="154920"/>
            <a:ext cx="8352929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 cap="all">
                <a:solidFill>
                  <a:schemeClr val="accent3">
                    <a:lumOff val="44000"/>
                  </a:schemeClr>
                </a:solidFill>
              </a:defRPr>
            </a:pPr>
            <a:r>
              <a:t>Сведения по гражданам призывного возраста,</a:t>
            </a:r>
            <a:r>
              <a:rPr>
                <a:solidFill>
                  <a:srgbClr val="FF0000"/>
                </a:solidFill>
              </a:rPr>
              <a:t> </a:t>
            </a:r>
          </a:p>
          <a:p>
            <a:pPr>
              <a:defRPr b="1" cap="all">
                <a:solidFill>
                  <a:schemeClr val="accent3">
                    <a:lumOff val="44000"/>
                  </a:schemeClr>
                </a:solidFill>
              </a:defRPr>
            </a:pPr>
            <a:r>
              <a:t>состоящих на воинском учете </a:t>
            </a:r>
          </a:p>
          <a:p>
            <a:pPr>
              <a:defRPr b="1" cap="all">
                <a:solidFill>
                  <a:schemeClr val="accent3">
                    <a:lumOff val="44000"/>
                  </a:schemeClr>
                </a:solidFill>
              </a:defRPr>
            </a:pPr>
            <a:r>
              <a:t>в местных органах военного управления</a:t>
            </a:r>
          </a:p>
        </p:txBody>
      </p:sp>
      <p:graphicFrame>
        <p:nvGraphicFramePr>
          <p:cNvPr id="157" name="Table 157"/>
          <p:cNvGraphicFramePr/>
          <p:nvPr/>
        </p:nvGraphicFramePr>
        <p:xfrm>
          <a:off x="179511" y="1333651"/>
          <a:ext cx="8763781" cy="5357333"/>
        </p:xfrm>
        <a:graphic>
          <a:graphicData uri="http://schemas.openxmlformats.org/drawingml/2006/table">
            <a:tbl>
              <a:tblPr firstCol="1" bandRow="1">
                <a:tableStyleId>{4C3C2611-4C71-4FC5-86AE-919BDF0F9419}</a:tableStyleId>
              </a:tblPr>
              <a:tblGrid>
                <a:gridCol w="288032"/>
                <a:gridCol w="432048"/>
                <a:gridCol w="432048"/>
                <a:gridCol w="792088"/>
                <a:gridCol w="610520"/>
                <a:gridCol w="541608"/>
                <a:gridCol w="494968"/>
                <a:gridCol w="593519"/>
                <a:gridCol w="593519"/>
                <a:gridCol w="664326"/>
                <a:gridCol w="664326"/>
                <a:gridCol w="738254"/>
                <a:gridCol w="738254"/>
                <a:gridCol w="737735"/>
                <a:gridCol w="442536"/>
              </a:tblGrid>
              <a:tr h="72140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/>
                      </a:pPr>
                      <a:r>
                        <a:rPr sz="900" b="1"/>
                        <a:t>№ п/п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381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900" b="1"/>
                        <a:t>Сравнительный период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381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900" b="1"/>
                        <a:t>Количество  призывников,  находящихся на воинском учете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381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900" b="1"/>
                        <a:t>Всего явилось на медицинскую комиссию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381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900" b="1"/>
                        <a:t>в том числе, годные без ограничения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381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900" b="1"/>
                        <a:t>количество призывников прошедших призывную медицинскую комиссию и признанные  не годными к воинской службе по состоянию здоровья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381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16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900" b="1"/>
                        <a:t>всего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381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900" b="1"/>
                        <a:t>по психиатрическим заболеваниям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381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900" b="1"/>
                        <a:t>по неврологическим заболеваниям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381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900" b="1"/>
                        <a:t>по заболеваниям  внутренних органов 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381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900" b="1"/>
                        <a:t>по хирургическим заболеваниям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381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900" b="1"/>
                        <a:t>по заболеваниям  ухо, горло, нос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381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900" b="1"/>
                        <a:t>по стоматологическим заболеваниям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381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900" b="1"/>
                        <a:t> по заболеваниям  глаза и его придатков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381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900" b="1"/>
                        <a:t>по кожно-венерическим заболеваниям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381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51940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/>
                      </a:pPr>
                      <a:r>
                        <a:rPr sz="900" b="1"/>
                        <a:t>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381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900" b="1"/>
                        <a:t>2010 год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381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900" b="1"/>
                        <a:t>весна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381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900" b="1"/>
                        <a:t>1096025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381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134872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381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42767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381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12250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1302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1528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3499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3523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630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185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910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673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</a:tr>
              <a:tr h="51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900" b="1"/>
                        <a:t>осень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178369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73489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14620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1477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2024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4252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4048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705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225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1073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816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</a:tr>
              <a:tr h="51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900" b="1"/>
                        <a:t>всего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313241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116256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26870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2779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3552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7751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7571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1335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410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1983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1489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</a:tr>
              <a:tr h="51940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/>
                      </a:pPr>
                      <a:r>
                        <a:rPr sz="900" b="1"/>
                        <a:t>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900" b="1"/>
                        <a:t>2015 год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900" b="1"/>
                        <a:t>весна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900" b="1"/>
                        <a:t>1049389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128704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49131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12293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871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1776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3043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3188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967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439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1125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884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</a:tr>
              <a:tr h="51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900" b="1"/>
                        <a:t>осень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139450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50127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13684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938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1953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3614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3662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1272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428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945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872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</a:tr>
              <a:tr h="547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900" b="1"/>
                        <a:t>всего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268154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99258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25977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1809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3729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6657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6850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2239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867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2070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b="1"/>
                        <a:t>1756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158" name="Shape 158"/>
          <p:cNvSpPr/>
          <p:nvPr/>
        </p:nvSpPr>
        <p:spPr>
          <a:xfrm>
            <a:off x="194242" y="1086292"/>
            <a:ext cx="8734320" cy="42611"/>
          </a:xfrm>
          <a:prstGeom prst="rect">
            <a:avLst/>
          </a:prstGeom>
          <a:solidFill>
            <a:srgbClr val="F3B4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xfrm>
            <a:off x="8955102" y="6533786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279235" y="260647"/>
            <a:ext cx="8352929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 cap="all">
                <a:solidFill>
                  <a:schemeClr val="accent3">
                    <a:lumOff val="44000"/>
                  </a:schemeClr>
                </a:solidFill>
              </a:defRPr>
            </a:pPr>
            <a:r>
              <a:t>Расходы республиканского бюджета </a:t>
            </a:r>
          </a:p>
          <a:p>
            <a:pPr>
              <a:defRPr b="1" cap="all">
                <a:solidFill>
                  <a:schemeClr val="accent3">
                    <a:lumOff val="44000"/>
                  </a:schemeClr>
                </a:solidFill>
              </a:defRPr>
            </a:pPr>
            <a:r>
              <a:t>на развитие спорта на 2013-2016 годы</a:t>
            </a:r>
          </a:p>
        </p:txBody>
      </p:sp>
      <p:sp>
        <p:nvSpPr>
          <p:cNvPr id="162" name="Shape 162"/>
          <p:cNvSpPr/>
          <p:nvPr/>
        </p:nvSpPr>
        <p:spPr>
          <a:xfrm>
            <a:off x="7533075" y="902387"/>
            <a:ext cx="1270519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400" b="1" i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в тыс.тенге</a:t>
            </a:r>
          </a:p>
        </p:txBody>
      </p:sp>
      <p:graphicFrame>
        <p:nvGraphicFramePr>
          <p:cNvPr id="163" name="Table 163"/>
          <p:cNvGraphicFramePr/>
          <p:nvPr/>
        </p:nvGraphicFramePr>
        <p:xfrm>
          <a:off x="323527" y="1215588"/>
          <a:ext cx="8496944" cy="546637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155629"/>
                <a:gridCol w="1455984"/>
                <a:gridCol w="1283026"/>
                <a:gridCol w="1378169"/>
                <a:gridCol w="1224136"/>
              </a:tblGrid>
              <a:tr h="55309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Наименование мероприятия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2013 год  (факт)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t>2014 год </a:t>
                      </a:r>
                    </a:p>
                    <a:p>
                      <a:pPr algn="ctr">
                        <a:defRPr sz="1400"/>
                      </a:pPr>
                      <a:r>
                        <a:t>(факт)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t>2015 год </a:t>
                      </a:r>
                    </a:p>
                    <a:p>
                      <a:pPr algn="ctr">
                        <a:defRPr sz="1400"/>
                      </a:pPr>
                      <a:r>
                        <a:t>(факт)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2016 год (план)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1F9F9"/>
                    </a:solidFill>
                  </a:tcPr>
                </a:tc>
              </a:tr>
              <a:tr h="42789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за счет республиканского бюджета</a:t>
                      </a:r>
                    </a:p>
                  </a:txBody>
                  <a:tcPr marL="8366" marR="8366" marT="8366" marB="8366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31 391 228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39 663 269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31 150 316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27 646 967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25223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Подготовка кадров:</a:t>
                      </a:r>
                    </a:p>
                  </a:txBody>
                  <a:tcPr marL="8366" marR="8366" marT="8366" marB="8366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2 904 330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3 154 776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3 260 314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3 688 385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42789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обучение и воспитание одаренных детей</a:t>
                      </a:r>
                    </a:p>
                  </a:txBody>
                  <a:tcPr marL="8366" marR="8366" marT="8366" marB="8366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2 394 431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2 571 628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2 656 772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3 012 892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63773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подготовка специалистов в организациях ТиПО и оказание социальной поддержки</a:t>
                      </a:r>
                    </a:p>
                  </a:txBody>
                  <a:tcPr marL="8366" marR="8366" marT="8366" marB="8366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509 899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583 148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603 542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675 493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63773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Поддержка развития массового спорта и национальных видов спорта</a:t>
                      </a:r>
                    </a:p>
                  </a:txBody>
                  <a:tcPr marL="8366" marR="8366" marT="8366" marB="8366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217 414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434 324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430 490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313 872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42789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Развитие спорта высших достижений</a:t>
                      </a:r>
                    </a:p>
                  </a:txBody>
                  <a:tcPr marL="8366" marR="8366" marT="8366" marB="8366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14 526 407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14 733 267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14 274 265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16 233 014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42789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Строительство объектов спорта:</a:t>
                      </a:r>
                    </a:p>
                  </a:txBody>
                  <a:tcPr marL="8366" marR="8366" marT="8366" marB="8366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13 180 066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20 815 058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12 681 637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18 313 143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25223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республиканские проекты</a:t>
                      </a:r>
                    </a:p>
                  </a:txBody>
                  <a:tcPr marL="8366" marR="8366" marT="8366" marB="8366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7 999 651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5 569 517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1 278 946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2 252 823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25223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местные проекты</a:t>
                      </a:r>
                    </a:p>
                  </a:txBody>
                  <a:tcPr marL="8366" marR="8366" marT="8366" marB="8366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5 180 415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15 245 541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11 402 691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35353"/>
                          </a:solidFill>
                        </a:rPr>
                        <a:t>16 060 320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42789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Капитальные расходы организаций спорта</a:t>
                      </a:r>
                    </a:p>
                  </a:txBody>
                  <a:tcPr marL="8366" marR="8366" marT="8366" marB="8366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288 080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515 831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493 903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535353"/>
                          </a:solidFill>
                        </a:defRPr>
                      </a:pPr>
                      <a:endParaRPr/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63773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Прочее (повышение квалификации, борьба с наркоманией и т.д.)</a:t>
                      </a:r>
                    </a:p>
                  </a:txBody>
                  <a:tcPr marL="8366" marR="8366" marT="8366" marB="8366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274 931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10 013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9 707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solidFill>
                            <a:srgbClr val="535353"/>
                          </a:solidFill>
                        </a:rPr>
                        <a:t>6 960</a:t>
                      </a:r>
                    </a:p>
                  </a:txBody>
                  <a:tcPr marL="8366" marR="8366" marT="8366" marB="8366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" name="Shape 164"/>
          <p:cNvSpPr/>
          <p:nvPr/>
        </p:nvSpPr>
        <p:spPr>
          <a:xfrm>
            <a:off x="321116" y="844103"/>
            <a:ext cx="8459552" cy="58264"/>
          </a:xfrm>
          <a:prstGeom prst="rect">
            <a:avLst/>
          </a:prstGeom>
          <a:solidFill>
            <a:srgbClr val="F3B4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8955102" y="6533786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205226" y="239502"/>
            <a:ext cx="8352929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 cap="all">
                <a:solidFill>
                  <a:schemeClr val="accent3">
                    <a:lumOff val="44000"/>
                  </a:schemeClr>
                </a:solidFill>
              </a:defRPr>
            </a:pPr>
            <a:r>
              <a:t>Расходы местных бюджетов </a:t>
            </a:r>
          </a:p>
          <a:p>
            <a:pPr>
              <a:defRPr b="1" cap="all">
                <a:solidFill>
                  <a:schemeClr val="accent3">
                    <a:lumOff val="44000"/>
                  </a:schemeClr>
                </a:solidFill>
              </a:defRPr>
            </a:pPr>
            <a:r>
              <a:t>на развитие спорта на 2013-2016 годы</a:t>
            </a:r>
          </a:p>
        </p:txBody>
      </p:sp>
      <p:graphicFrame>
        <p:nvGraphicFramePr>
          <p:cNvPr id="168" name="Table 168"/>
          <p:cNvGraphicFramePr/>
          <p:nvPr/>
        </p:nvGraphicFramePr>
        <p:xfrm>
          <a:off x="215516" y="1332175"/>
          <a:ext cx="8712967" cy="5400604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2508279"/>
                <a:gridCol w="1551172"/>
                <a:gridCol w="1551172"/>
                <a:gridCol w="1551172"/>
                <a:gridCol w="1551172"/>
              </a:tblGrid>
              <a:tr h="603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/>
                      </a:pPr>
                      <a:r>
                        <a:rPr sz="1100" b="1">
                          <a:solidFill>
                            <a:srgbClr val="535353"/>
                          </a:solidFill>
                        </a:rPr>
                        <a:t>Наименование областей</a:t>
                      </a:r>
                    </a:p>
                  </a:txBody>
                  <a:tcPr marL="0" marR="0" marT="0" marB="0" anchor="ctr" horzOverflow="overflow">
                    <a:solidFill>
                      <a:schemeClr val="accent1">
                        <a:lumOff val="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/>
                      </a:pPr>
                      <a:r>
                        <a:rPr sz="1100" b="1">
                          <a:solidFill>
                            <a:srgbClr val="535353"/>
                          </a:solidFill>
                        </a:rPr>
                        <a:t>2013 год (факт)</a:t>
                      </a:r>
                    </a:p>
                  </a:txBody>
                  <a:tcPr marL="0" marR="0" marT="0" marB="0" anchor="ctr" horzOverflow="overflow">
                    <a:solidFill>
                      <a:schemeClr val="accent1">
                        <a:lumOff val="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/>
                      </a:pPr>
                      <a:r>
                        <a:rPr sz="1100" b="1">
                          <a:solidFill>
                            <a:srgbClr val="535353"/>
                          </a:solidFill>
                        </a:rPr>
                        <a:t>2014 год (факт)</a:t>
                      </a:r>
                    </a:p>
                  </a:txBody>
                  <a:tcPr marL="0" marR="0" marT="0" marB="0" anchor="ctr" horzOverflow="overflow">
                    <a:solidFill>
                      <a:schemeClr val="accent1">
                        <a:lumOff val="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/>
                      </a:pPr>
                      <a:r>
                        <a:rPr sz="1100" b="1">
                          <a:solidFill>
                            <a:srgbClr val="535353"/>
                          </a:solidFill>
                        </a:rPr>
                        <a:t>2015 год (факт)</a:t>
                      </a:r>
                    </a:p>
                  </a:txBody>
                  <a:tcPr marL="0" marR="0" marT="0" marB="0" anchor="ctr" horzOverflow="overflow">
                    <a:solidFill>
                      <a:schemeClr val="accent1">
                        <a:lumOff val="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/>
                      </a:pPr>
                      <a:r>
                        <a:rPr sz="1100" b="1">
                          <a:solidFill>
                            <a:srgbClr val="535353"/>
                          </a:solidFill>
                        </a:rPr>
                        <a:t>2016 год (план)</a:t>
                      </a:r>
                    </a:p>
                  </a:txBody>
                  <a:tcPr marL="0" marR="0" marT="0" marB="0" anchor="ctr" horzOverflow="overflow">
                    <a:solidFill>
                      <a:schemeClr val="accent1">
                        <a:lumOff val="9411"/>
                      </a:schemeClr>
                    </a:solidFill>
                  </a:tcPr>
                </a:tc>
              </a:tr>
              <a:tr h="282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0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ВСЕГО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60 844 412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65 577 075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74 656 606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66 969 823</a:t>
                      </a:r>
                    </a:p>
                  </a:txBody>
                  <a:tcPr marL="0" marR="0" marT="0" marB="0" anchor="ctr" horzOverflow="overflow"/>
                </a:tc>
              </a:tr>
              <a:tr h="282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000" b="1">
                          <a:solidFill>
                            <a:srgbClr val="535353"/>
                          </a:solidFill>
                        </a:rPr>
                        <a:t>Акмолинская область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1 984 562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2 435 455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3 291 241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2 957 531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</a:tr>
              <a:tr h="282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0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Актюбинская область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4 166 608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5 070 706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5 082 361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3 299 422</a:t>
                      </a:r>
                    </a:p>
                  </a:txBody>
                  <a:tcPr marL="0" marR="0" marT="0" marB="0" anchor="ctr" horzOverflow="overflow"/>
                </a:tc>
              </a:tr>
              <a:tr h="282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000" b="1">
                          <a:solidFill>
                            <a:srgbClr val="535353"/>
                          </a:solidFill>
                        </a:rPr>
                        <a:t>Алматинская область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4 865 067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5 468 262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6 174 838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3 698 053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</a:tr>
              <a:tr h="282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0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Атырауская область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3 236 962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3 998 677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5 311 892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4 530 901</a:t>
                      </a:r>
                    </a:p>
                  </a:txBody>
                  <a:tcPr marL="0" marR="0" marT="0" marB="0" anchor="ctr" horzOverflow="overflow"/>
                </a:tc>
              </a:tr>
              <a:tr h="282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000" b="1">
                          <a:solidFill>
                            <a:srgbClr val="535353"/>
                          </a:solidFill>
                        </a:rPr>
                        <a:t>Вост-Казахстанская область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2 769 653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2 936 790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2 947 831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3 329 665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</a:tr>
              <a:tr h="282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0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Жамбылская область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5 620 907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4 840 134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4 243 662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2 892 933</a:t>
                      </a:r>
                    </a:p>
                  </a:txBody>
                  <a:tcPr marL="0" marR="0" marT="0" marB="0" anchor="ctr" horzOverflow="overflow"/>
                </a:tc>
              </a:tr>
              <a:tr h="282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000" b="1">
                          <a:solidFill>
                            <a:srgbClr val="535353"/>
                          </a:solidFill>
                        </a:rPr>
                        <a:t>Зап-Казахстанская область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2 464 958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1 847 980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1 873 036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1 489 422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</a:tr>
              <a:tr h="282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0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Карагандинская область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6 614 603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6 432 769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4 893 338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3 771 006</a:t>
                      </a:r>
                    </a:p>
                  </a:txBody>
                  <a:tcPr marL="0" marR="0" marT="0" marB="0" anchor="ctr" horzOverflow="overflow"/>
                </a:tc>
              </a:tr>
              <a:tr h="282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000" b="1">
                          <a:solidFill>
                            <a:srgbClr val="535353"/>
                          </a:solidFill>
                        </a:rPr>
                        <a:t>Кызылординская область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2 370 258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3 478 072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3 176 846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2 224 591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</a:tr>
              <a:tr h="282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0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Костанайская область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2 594 741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3 608 726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3 395 012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4 404 160</a:t>
                      </a:r>
                    </a:p>
                  </a:txBody>
                  <a:tcPr marL="0" marR="0" marT="0" marB="0" anchor="ctr" horzOverflow="overflow"/>
                </a:tc>
              </a:tr>
              <a:tr h="282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000" b="1">
                          <a:solidFill>
                            <a:srgbClr val="535353"/>
                          </a:solidFill>
                        </a:rPr>
                        <a:t>Мангистауская область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1 645 302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2 646 225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3 274 941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2 487 367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</a:tr>
              <a:tr h="282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0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Павлодарская область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3 007 096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3 367 952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2 764 859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4 111 345</a:t>
                      </a:r>
                    </a:p>
                  </a:txBody>
                  <a:tcPr marL="0" marR="0" marT="0" marB="0" anchor="ctr" horzOverflow="overflow"/>
                </a:tc>
              </a:tr>
              <a:tr h="282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000" b="1">
                          <a:solidFill>
                            <a:srgbClr val="535353"/>
                          </a:solidFill>
                        </a:rPr>
                        <a:t>Сев-Казахстанская область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766 875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2 326 733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2 988 123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1 241 610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</a:tr>
              <a:tr h="282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0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Южно-Казахстанская область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8 815 758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9 415 526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12 931 790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11 141 211</a:t>
                      </a:r>
                    </a:p>
                  </a:txBody>
                  <a:tcPr marL="0" marR="0" marT="0" marB="0" anchor="ctr" horzOverflow="overflow"/>
                </a:tc>
              </a:tr>
              <a:tr h="282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000" b="1">
                          <a:solidFill>
                            <a:srgbClr val="535353"/>
                          </a:solidFill>
                        </a:rPr>
                        <a:t>г.Алматы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6 140 654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2 669 720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8 146 327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rgbClr val="535353"/>
                          </a:solidFill>
                        </a:rPr>
                        <a:t>10 024 593</a:t>
                      </a:r>
                    </a:p>
                  </a:txBody>
                  <a:tcPr marL="0" marR="0" marT="0" marB="0" anchor="ctr" horzOverflow="overflow">
                    <a:solidFill>
                      <a:schemeClr val="accent5">
                        <a:lumOff val="5196"/>
                      </a:schemeClr>
                    </a:solidFill>
                  </a:tcPr>
                </a:tc>
              </a:tr>
              <a:tr h="282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 b="0"/>
                      </a:pPr>
                      <a:r>
                        <a:rPr sz="10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г.Астана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3 780 408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5 033 348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4 160 507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0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5 366 012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169" name="Shape 169"/>
          <p:cNvSpPr/>
          <p:nvPr/>
        </p:nvSpPr>
        <p:spPr>
          <a:xfrm>
            <a:off x="7833811" y="974884"/>
            <a:ext cx="1020582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100" b="1" i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в тыс.тенге</a:t>
            </a:r>
          </a:p>
        </p:txBody>
      </p:sp>
      <p:sp>
        <p:nvSpPr>
          <p:cNvPr id="170" name="Shape 170"/>
          <p:cNvSpPr/>
          <p:nvPr/>
        </p:nvSpPr>
        <p:spPr>
          <a:xfrm>
            <a:off x="215388" y="885984"/>
            <a:ext cx="8713224" cy="68465"/>
          </a:xfrm>
          <a:prstGeom prst="rect">
            <a:avLst/>
          </a:prstGeom>
          <a:solidFill>
            <a:srgbClr val="F3B4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xfrm>
            <a:off x="8955102" y="6533786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52362" y="418460"/>
            <a:ext cx="8352929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 cap="all">
                <a:solidFill>
                  <a:schemeClr val="accent3">
                    <a:lumOff val="44000"/>
                  </a:schemeClr>
                </a:solidFill>
              </a:defRPr>
            </a:pPr>
            <a:r>
              <a:t>Расходы местных бюджетов </a:t>
            </a:r>
          </a:p>
          <a:p>
            <a:pPr>
              <a:defRPr b="1" cap="all">
                <a:solidFill>
                  <a:schemeClr val="accent3">
                    <a:lumOff val="44000"/>
                  </a:schemeClr>
                </a:solidFill>
              </a:defRPr>
            </a:pPr>
            <a:r>
              <a:t>на развитие спорта на 2015 год</a:t>
            </a:r>
          </a:p>
        </p:txBody>
      </p:sp>
      <p:sp>
        <p:nvSpPr>
          <p:cNvPr id="174" name="Shape 174"/>
          <p:cNvSpPr/>
          <p:nvPr/>
        </p:nvSpPr>
        <p:spPr>
          <a:xfrm>
            <a:off x="7795711" y="1169086"/>
            <a:ext cx="1020582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100" b="1" i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в тыс.тенге</a:t>
            </a:r>
          </a:p>
        </p:txBody>
      </p:sp>
      <p:graphicFrame>
        <p:nvGraphicFramePr>
          <p:cNvPr id="175" name="Table 175"/>
          <p:cNvGraphicFramePr/>
          <p:nvPr/>
        </p:nvGraphicFramePr>
        <p:xfrm>
          <a:off x="161834" y="1541621"/>
          <a:ext cx="8763783" cy="517090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501569"/>
                <a:gridCol w="864096"/>
                <a:gridCol w="1066353"/>
                <a:gridCol w="1066353"/>
                <a:gridCol w="1066353"/>
                <a:gridCol w="1066353"/>
                <a:gridCol w="1066353"/>
                <a:gridCol w="1066353"/>
              </a:tblGrid>
              <a:tr h="449730"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 b="1">
                          <a:solidFill>
                            <a:srgbClr val="535353"/>
                          </a:solidFill>
                        </a:rPr>
                        <a:t>Наименование областей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gradFill flip="none" rotWithShape="1">
                      <a:gsLst>
                        <a:gs pos="0">
                          <a:schemeClr val="accent5">
                            <a:satOff val="60377"/>
                            <a:lumOff val="5396"/>
                          </a:schemeClr>
                        </a:gs>
                        <a:gs pos="35000">
                          <a:srgbClr val="ECFDFF"/>
                        </a:gs>
                        <a:gs pos="100000">
                          <a:schemeClr val="accent5">
                            <a:satOff val="60377"/>
                            <a:lumOff val="8930"/>
                          </a:schemeClr>
                        </a:gs>
                      </a:gsLst>
                      <a:lin ang="162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 b="1">
                          <a:solidFill>
                            <a:srgbClr val="535353"/>
                          </a:solidFill>
                        </a:rPr>
                        <a:t>ИТОГО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gradFill flip="none" rotWithShape="1">
                      <a:gsLst>
                        <a:gs pos="0">
                          <a:schemeClr val="accent5">
                            <a:satOff val="60377"/>
                            <a:lumOff val="5396"/>
                          </a:schemeClr>
                        </a:gs>
                        <a:gs pos="35000">
                          <a:srgbClr val="ECFDFF"/>
                        </a:gs>
                        <a:gs pos="100000">
                          <a:schemeClr val="accent5">
                            <a:satOff val="60377"/>
                            <a:lumOff val="8930"/>
                          </a:schemeClr>
                        </a:gs>
                      </a:gsLst>
                      <a:lin ang="16200000" scaled="0"/>
                    </a:gra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 b="1">
                          <a:solidFill>
                            <a:srgbClr val="535353"/>
                          </a:solidFill>
                        </a:rPr>
                        <a:t>из них: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gradFill flip="none" rotWithShape="1">
                      <a:gsLst>
                        <a:gs pos="0">
                          <a:schemeClr val="accent5">
                            <a:satOff val="60377"/>
                            <a:lumOff val="5396"/>
                          </a:schemeClr>
                        </a:gs>
                        <a:gs pos="35000">
                          <a:srgbClr val="ECFDFF"/>
                        </a:gs>
                        <a:gs pos="100000">
                          <a:schemeClr val="accent5">
                            <a:satOff val="60377"/>
                            <a:lumOff val="8930"/>
                          </a:schemeClr>
                        </a:gs>
                      </a:gsLst>
                      <a:lin ang="162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8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 b="1">
                          <a:solidFill>
                            <a:srgbClr val="535353"/>
                          </a:solidFill>
                        </a:rPr>
                        <a:t>Реализация физкультурно-оздоровительных и спортивных мероприятий на местном уровне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gradFill flip="none" rotWithShape="1">
                      <a:gsLst>
                        <a:gs pos="0">
                          <a:schemeClr val="accent5">
                            <a:satOff val="60377"/>
                            <a:lumOff val="5396"/>
                          </a:schemeClr>
                        </a:gs>
                        <a:gs pos="35000">
                          <a:srgbClr val="ECFDFF"/>
                        </a:gs>
                        <a:gs pos="100000">
                          <a:schemeClr val="accent5">
                            <a:satOff val="60377"/>
                            <a:lumOff val="893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 b="1">
                          <a:solidFill>
                            <a:srgbClr val="535353"/>
                          </a:solidFill>
                        </a:rPr>
                        <a:t>Проведение спортивных соревнований на областном уровне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gradFill flip="none" rotWithShape="1">
                      <a:gsLst>
                        <a:gs pos="0">
                          <a:schemeClr val="accent5">
                            <a:satOff val="60377"/>
                            <a:lumOff val="5396"/>
                          </a:schemeClr>
                        </a:gs>
                        <a:gs pos="35000">
                          <a:srgbClr val="ECFDFF"/>
                        </a:gs>
                        <a:gs pos="100000">
                          <a:schemeClr val="accent5">
                            <a:satOff val="60377"/>
                            <a:lumOff val="893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 b="1">
                          <a:solidFill>
                            <a:srgbClr val="535353"/>
                          </a:solidFill>
                        </a:rPr>
                        <a:t>Подготовка и участие членов областных сборных команд на республиканских и международных спортивных соревнованиях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gradFill flip="none" rotWithShape="1">
                      <a:gsLst>
                        <a:gs pos="0">
                          <a:schemeClr val="accent5">
                            <a:satOff val="60377"/>
                            <a:lumOff val="5396"/>
                          </a:schemeClr>
                        </a:gs>
                        <a:gs pos="35000">
                          <a:srgbClr val="ECFDFF"/>
                        </a:gs>
                        <a:gs pos="100000">
                          <a:schemeClr val="accent5">
                            <a:satOff val="60377"/>
                            <a:lumOff val="893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 b="1">
                          <a:solidFill>
                            <a:srgbClr val="535353"/>
                          </a:solidFill>
                        </a:rPr>
                        <a:t>Капитальные расходы государственного органа и подведомственных организаций, обеспечение функционирования спортивных организаций</a:t>
                      </a:r>
                    </a:p>
                  </a:txBody>
                  <a:tcPr marL="7022" marR="7022" marT="7022" marB="7022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gradFill flip="none" rotWithShape="1">
                      <a:gsLst>
                        <a:gs pos="0">
                          <a:schemeClr val="accent5">
                            <a:satOff val="60377"/>
                            <a:lumOff val="5396"/>
                          </a:schemeClr>
                        </a:gs>
                        <a:gs pos="35000">
                          <a:srgbClr val="ECFDFF"/>
                        </a:gs>
                        <a:gs pos="100000">
                          <a:schemeClr val="accent5">
                            <a:satOff val="60377"/>
                            <a:lumOff val="893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535353"/>
                          </a:solidFill>
                        </a:defRPr>
                      </a:pPr>
                      <a:endParaRPr/>
                    </a:p>
                    <a:p>
                      <a:pPr algn="ctr">
                        <a:defRPr sz="800" b="1">
                          <a:solidFill>
                            <a:srgbClr val="535353"/>
                          </a:solidFill>
                        </a:defRPr>
                      </a:pPr>
                      <a:endParaRPr/>
                    </a:p>
                    <a:p>
                      <a:pPr algn="ctr">
                        <a:defRPr sz="800" b="1">
                          <a:solidFill>
                            <a:srgbClr val="535353"/>
                          </a:solidFill>
                        </a:defRPr>
                      </a:pPr>
                      <a:r>
                        <a:t>Строительство и реконструкция объектов, в том числе строительство объектов Всемирной зимней универсиады 2017 года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gradFill flip="none" rotWithShape="1">
                      <a:gsLst>
                        <a:gs pos="0">
                          <a:schemeClr val="accent5">
                            <a:satOff val="60377"/>
                            <a:lumOff val="5396"/>
                          </a:schemeClr>
                        </a:gs>
                        <a:gs pos="35000">
                          <a:srgbClr val="ECFDFF"/>
                        </a:gs>
                        <a:gs pos="100000">
                          <a:schemeClr val="accent5">
                            <a:satOff val="60377"/>
                            <a:lumOff val="893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1">
                          <a:solidFill>
                            <a:srgbClr val="535353"/>
                          </a:solidFill>
                        </a:defRPr>
                      </a:pPr>
                      <a:r>
                        <a:t>Развитие массового спорта и национальных видов спорта</a:t>
                      </a:r>
                    </a:p>
                  </a:txBody>
                  <a:tcPr marL="7264" marR="7264" marT="7264" marB="726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gradFill flip="none" rotWithShape="1">
                      <a:gsLst>
                        <a:gs pos="0">
                          <a:schemeClr val="accent5">
                            <a:satOff val="60377"/>
                            <a:lumOff val="5396"/>
                          </a:schemeClr>
                        </a:gs>
                        <a:gs pos="35000">
                          <a:srgbClr val="ECFDFF"/>
                        </a:gs>
                        <a:gs pos="100000">
                          <a:schemeClr val="accent5">
                            <a:satOff val="60377"/>
                            <a:lumOff val="893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19995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800" b="1">
                          <a:solidFill>
                            <a:srgbClr val="535353"/>
                          </a:solidFill>
                        </a:rPr>
                        <a:t>ВСЕГО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 b="1">
                          <a:solidFill>
                            <a:srgbClr val="535353"/>
                          </a:solidFill>
                        </a:rPr>
                        <a:t>74 805 606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 b="1">
                          <a:solidFill>
                            <a:srgbClr val="535353"/>
                          </a:solidFill>
                        </a:rPr>
                        <a:t>1 938 902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 b="1">
                          <a:solidFill>
                            <a:srgbClr val="535353"/>
                          </a:solidFill>
                        </a:rPr>
                        <a:t>4 136 770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 b="1">
                          <a:solidFill>
                            <a:srgbClr val="535353"/>
                          </a:solidFill>
                        </a:rPr>
                        <a:t>46 574 430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 b="1">
                          <a:solidFill>
                            <a:srgbClr val="535353"/>
                          </a:solidFill>
                        </a:rPr>
                        <a:t>2 104 060</a:t>
                      </a:r>
                    </a:p>
                  </a:txBody>
                  <a:tcPr marL="7022" marR="7022" marT="7022" marB="7022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 b="1">
                          <a:solidFill>
                            <a:srgbClr val="535353"/>
                          </a:solidFill>
                        </a:rPr>
                        <a:t>14 833 324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 b="1">
                          <a:solidFill>
                            <a:srgbClr val="535353"/>
                          </a:solidFill>
                        </a:rPr>
                        <a:t>5 218 120</a:t>
                      </a:r>
                    </a:p>
                  </a:txBody>
                  <a:tcPr marL="7264" marR="7264" marT="7264" marB="726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19995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Акмолинская область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3 291 241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172 232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85 016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2 517 289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267 768</a:t>
                      </a:r>
                    </a:p>
                  </a:txBody>
                  <a:tcPr marL="7022" marR="7022" marT="7022" marB="7022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 b="1">
                          <a:solidFill>
                            <a:srgbClr val="535353"/>
                          </a:solidFill>
                        </a:rPr>
                        <a:t>248 936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535353"/>
                          </a:solidFill>
                        </a:defRPr>
                      </a:pPr>
                      <a:endParaRPr/>
                    </a:p>
                  </a:txBody>
                  <a:tcPr marL="7264" marR="7264" marT="7264" marB="726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19995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Актюбинская область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5 082 362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65 869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115 079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4 623 014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177 996</a:t>
                      </a:r>
                    </a:p>
                  </a:txBody>
                  <a:tcPr marL="7022" marR="7022" marT="7022" marB="7022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82 726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17 678</a:t>
                      </a:r>
                    </a:p>
                  </a:txBody>
                  <a:tcPr marL="7264" marR="7264" marT="7264" marB="726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19995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Алматинская область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6 174 838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145 740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162 540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4 508 922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268 408</a:t>
                      </a:r>
                    </a:p>
                  </a:txBody>
                  <a:tcPr marL="7022" marR="7022" marT="7022" marB="7022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1 086 252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2 977</a:t>
                      </a:r>
                    </a:p>
                  </a:txBody>
                  <a:tcPr marL="7264" marR="7264" marT="7264" marB="726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19995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Атырауская область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5 311 892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81 330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76 962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3 917 685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31 775</a:t>
                      </a:r>
                    </a:p>
                  </a:txBody>
                  <a:tcPr marL="7022" marR="7022" marT="7022" marB="7022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 b="1">
                          <a:solidFill>
                            <a:srgbClr val="535353"/>
                          </a:solidFill>
                        </a:rPr>
                        <a:t>1 199 140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5 000</a:t>
                      </a:r>
                    </a:p>
                  </a:txBody>
                  <a:tcPr marL="7264" marR="7264" marT="7264" marB="726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19995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Вост-Казахстанская область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2 947 831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82 442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293 986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1 816 294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86 433</a:t>
                      </a:r>
                    </a:p>
                  </a:txBody>
                  <a:tcPr marL="7022" marR="7022" marT="7022" marB="7022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353 307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315 370</a:t>
                      </a:r>
                    </a:p>
                  </a:txBody>
                  <a:tcPr marL="7264" marR="7264" marT="7264" marB="726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19995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Жамбылская область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4 243 662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137 311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294 171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2 888 001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853 795</a:t>
                      </a:r>
                    </a:p>
                  </a:txBody>
                  <a:tcPr marL="7022" marR="7022" marT="7022" marB="7022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54  126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16  258</a:t>
                      </a:r>
                    </a:p>
                  </a:txBody>
                  <a:tcPr marL="7264" marR="7264" marT="7264" marB="726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19995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Зап-Казахстанская область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1 856 829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49 697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214 342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1 103 880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1 046</a:t>
                      </a:r>
                    </a:p>
                  </a:txBody>
                  <a:tcPr marL="7022" marR="7022" marT="7022" marB="7022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379 331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108 533</a:t>
                      </a:r>
                    </a:p>
                  </a:txBody>
                  <a:tcPr marL="7264" marR="7264" marT="7264" marB="726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19995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Карагандинская область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4 893 338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146 320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133 257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4 008 540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27 217</a:t>
                      </a:r>
                    </a:p>
                  </a:txBody>
                  <a:tcPr marL="7022" marR="7022" marT="7022" marB="7022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260 279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317 725</a:t>
                      </a:r>
                    </a:p>
                  </a:txBody>
                  <a:tcPr marL="7264" marR="7264" marT="7264" marB="726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19995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Кызылординская область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3 176 846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287 839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162 563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2 025 824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41 629</a:t>
                      </a:r>
                    </a:p>
                  </a:txBody>
                  <a:tcPr marL="7022" marR="7022" marT="7022" marB="7022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408 214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250 776</a:t>
                      </a:r>
                    </a:p>
                  </a:txBody>
                  <a:tcPr marL="7264" marR="7264" marT="7264" marB="726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19995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Костанайская область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3 390 543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177 278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87 126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2 173 307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30 632</a:t>
                      </a:r>
                    </a:p>
                  </a:txBody>
                  <a:tcPr marL="7022" marR="7022" marT="7022" marB="7022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369 155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553 047</a:t>
                      </a:r>
                    </a:p>
                  </a:txBody>
                  <a:tcPr marL="7264" marR="7264" marT="7264" marB="726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15738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Мангистауская область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3 256 572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81 668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100 301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1 983 723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106 268</a:t>
                      </a:r>
                    </a:p>
                  </a:txBody>
                  <a:tcPr marL="7022" marR="7022" marT="7022" marB="7022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773 317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211 294</a:t>
                      </a:r>
                    </a:p>
                  </a:txBody>
                  <a:tcPr marL="7264" marR="7264" marT="7264" marB="726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19995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Павлодарская область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2 764 859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89 598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418 827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2 241 299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8 882</a:t>
                      </a:r>
                    </a:p>
                  </a:txBody>
                  <a:tcPr marL="7022" marR="7022" marT="7022" marB="7022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280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5 972</a:t>
                      </a:r>
                    </a:p>
                  </a:txBody>
                  <a:tcPr marL="7264" marR="7264" marT="7264" marB="726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19995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Сев-Казахстанская область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2 988 123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126 208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75 366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716 082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35 361</a:t>
                      </a:r>
                    </a:p>
                  </a:txBody>
                  <a:tcPr marL="7022" marR="7022" marT="7022" marB="7022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 b="1">
                          <a:solidFill>
                            <a:srgbClr val="535353"/>
                          </a:solidFill>
                        </a:rPr>
                        <a:t>2 035 107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535353"/>
                          </a:solidFill>
                        </a:defRPr>
                      </a:pPr>
                      <a:endParaRPr/>
                    </a:p>
                  </a:txBody>
                  <a:tcPr marL="7264" marR="7264" marT="7264" marB="726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19995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Южно-Казахстанская область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12 931 790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186 869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380 353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5 828 923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114 925</a:t>
                      </a:r>
                    </a:p>
                  </a:txBody>
                  <a:tcPr marL="7022" marR="7022" marT="7022" marB="7022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3 007 230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3 413 490</a:t>
                      </a:r>
                    </a:p>
                  </a:txBody>
                  <a:tcPr marL="7264" marR="7264" marT="7264" marB="726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1859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г.Алматы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8 126 467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41 175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1 421 854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2 330 756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0</a:t>
                      </a:r>
                    </a:p>
                  </a:txBody>
                  <a:tcPr marL="7022" marR="7022" marT="7022" marB="7022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 b="1">
                          <a:solidFill>
                            <a:srgbClr val="535353"/>
                          </a:solidFill>
                        </a:rPr>
                        <a:t>4 332 683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535353"/>
                          </a:solidFill>
                        </a:defRPr>
                      </a:pPr>
                      <a:endParaRPr/>
                    </a:p>
                  </a:txBody>
                  <a:tcPr marL="7264" marR="7264" marT="7264" marB="726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  <a:tr h="19995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г.Астана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4 368 412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67 327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115 026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3 890 891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>
                          <a:solidFill>
                            <a:srgbClr val="535353"/>
                          </a:solidFill>
                        </a:rPr>
                        <a:t>51 926</a:t>
                      </a:r>
                    </a:p>
                  </a:txBody>
                  <a:tcPr marL="7022" marR="7022" marT="7022" marB="7022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800" b="1">
                          <a:solidFill>
                            <a:srgbClr val="535353"/>
                          </a:solidFill>
                        </a:rPr>
                        <a:t>243 241</a:t>
                      </a:r>
                    </a:p>
                  </a:txBody>
                  <a:tcPr marL="6894" marR="6894" marT="6894" marB="689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>
                          <a:solidFill>
                            <a:srgbClr val="535353"/>
                          </a:solidFill>
                        </a:defRPr>
                      </a:pPr>
                      <a:endParaRPr/>
                    </a:p>
                  </a:txBody>
                  <a:tcPr marL="7264" marR="7264" marT="7264" marB="7264" anchor="ctr" horzOverflow="overflow">
                    <a:lnL w="12700">
                      <a:solidFill>
                        <a:srgbClr val="687F81"/>
                      </a:solidFill>
                    </a:lnL>
                    <a:lnR w="12700">
                      <a:solidFill>
                        <a:srgbClr val="687F81"/>
                      </a:solidFill>
                    </a:lnR>
                    <a:lnT w="12700">
                      <a:solidFill>
                        <a:srgbClr val="687F81"/>
                      </a:solidFill>
                    </a:lnT>
                    <a:lnB w="12700">
                      <a:solidFill>
                        <a:srgbClr val="687F81"/>
                      </a:solidFill>
                    </a:lnB>
                    <a:solidFill>
                      <a:schemeClr val="accent1">
                        <a:lumOff val="4705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6" name="Shape 176"/>
          <p:cNvSpPr/>
          <p:nvPr/>
        </p:nvSpPr>
        <p:spPr>
          <a:xfrm>
            <a:off x="151951" y="1065496"/>
            <a:ext cx="8783550" cy="73916"/>
          </a:xfrm>
          <a:prstGeom prst="rect">
            <a:avLst/>
          </a:prstGeom>
          <a:solidFill>
            <a:srgbClr val="F3B4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xfrm>
            <a:off x="8955102" y="6533786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173507" y="243630"/>
            <a:ext cx="835293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 cap="all">
                <a:solidFill>
                  <a:schemeClr val="accent3">
                    <a:lumOff val="44000"/>
                  </a:schemeClr>
                </a:solidFill>
              </a:defRPr>
            </a:pPr>
            <a:r>
              <a:t>Спортивные </a:t>
            </a:r>
          </a:p>
          <a:p>
            <a:pPr>
              <a:defRPr b="1" cap="all">
                <a:solidFill>
                  <a:schemeClr val="accent3">
                    <a:lumOff val="44000"/>
                  </a:schemeClr>
                </a:solidFill>
              </a:defRPr>
            </a:pPr>
            <a:r>
              <a:t>сооружения 2015 год</a:t>
            </a:r>
          </a:p>
        </p:txBody>
      </p:sp>
      <p:graphicFrame>
        <p:nvGraphicFramePr>
          <p:cNvPr id="181" name="Table 181"/>
          <p:cNvGraphicFramePr/>
          <p:nvPr/>
        </p:nvGraphicFramePr>
        <p:xfrm>
          <a:off x="216637" y="1268210"/>
          <a:ext cx="8710726" cy="522685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656083"/>
                <a:gridCol w="1306916"/>
                <a:gridCol w="1306916"/>
                <a:gridCol w="1132948"/>
                <a:gridCol w="1132948"/>
                <a:gridCol w="1132948"/>
                <a:gridCol w="1041967"/>
              </a:tblGrid>
              <a:tr h="856507"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/>
                        <a:t>Области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B w="12700">
                      <a:solidFill>
                        <a:srgbClr val="A7A7A7"/>
                      </a:solidFill>
                    </a:lnB>
                    <a:solidFill>
                      <a:srgbClr val="F1F9F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254000" algn="ctr">
                        <a:defRPr sz="1800"/>
                      </a:pPr>
                      <a:r>
                        <a:rPr sz="1200" b="1"/>
                        <a:t>Всего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B w="12700">
                      <a:solidFill>
                        <a:srgbClr val="A7A7A7"/>
                      </a:solidFill>
                    </a:lnB>
                    <a:solidFill>
                      <a:srgbClr val="F1F9F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b="1"/>
                      </a:pPr>
                      <a:r>
                        <a:t>объекты</a:t>
                      </a:r>
                    </a:p>
                    <a:p>
                      <a:pPr indent="101600" algn="ctr">
                        <a:defRPr b="1"/>
                      </a:pPr>
                      <a:r>
                        <a:t>физкультурно­</a:t>
                      </a:r>
                    </a:p>
                    <a:p>
                      <a:pPr algn="ctr">
                        <a:defRPr b="1"/>
                      </a:pPr>
                      <a:r>
                        <a:t>спортивного</a:t>
                      </a:r>
                    </a:p>
                    <a:p>
                      <a:pPr algn="ctr">
                        <a:defRPr b="1"/>
                      </a:pPr>
                      <a:r>
                        <a:t>назначения</a:t>
                      </a:r>
                    </a:p>
                    <a:p>
                      <a:pPr algn="ctr">
                        <a:defRPr b="1"/>
                      </a:pPr>
                      <a:r>
                        <a:t>(ФСН)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B w="12700">
                      <a:solidFill>
                        <a:srgbClr val="A7A7A7"/>
                      </a:solidFill>
                    </a:lnB>
                    <a:solidFill>
                      <a:srgbClr val="F1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/>
                        <a:t>объекты учреждений образования (включая спортивные школы) (ОУО)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B w="12700">
                      <a:miter lim="400000"/>
                    </a:lnB>
                    <a:solidFill>
                      <a:srgbClr val="F1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/>
                        <a:t>из них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B w="12700">
                      <a:miter lim="400000"/>
                    </a:lnB>
                    <a:solidFill>
                      <a:srgbClr val="F1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3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01600" algn="ctr">
                        <a:defRPr b="1"/>
                      </a:pPr>
                      <a:r>
                        <a:t>учреждения</a:t>
                      </a:r>
                    </a:p>
                    <a:p>
                      <a:pPr indent="101600" algn="ctr">
                        <a:defRPr b="1"/>
                      </a:pPr>
                      <a:r>
                        <a:t>образования</a:t>
                      </a:r>
                    </a:p>
                    <a:p>
                      <a:pPr algn="ctr">
                        <a:defRPr b="1"/>
                      </a:pPr>
                      <a:r>
                        <a:t>(УО)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/>
                        <a:t>спортивные школы (СШ)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miter lim="400000"/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/>
                        <a:t>на селе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/>
                      </a:pPr>
                      <a:r>
                        <a:t>частных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miter lim="400000"/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F1F9F9"/>
                    </a:solidFill>
                  </a:tcPr>
                </a:tc>
              </a:tr>
              <a:tr h="20312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Акмолинская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2230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536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1609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85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1596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124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20312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Актюбинская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1610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197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1329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84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994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57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20312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Алматинская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3294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640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2502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152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2546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128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20312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Атырауская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974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560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373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41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609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2499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ВКО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3148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500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2476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172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1984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84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20312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Жамбылская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2013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1235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529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249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1367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79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20312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ЗКО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1553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330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1126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97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1141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35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20312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Карагандинская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2804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830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1836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138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1011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304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20312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Кызылординская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2095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358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1636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101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1386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20312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Костанайская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2429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740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1583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106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1730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312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20312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Мангистауская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555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167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357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31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254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20312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Павлодарская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3350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1123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2080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147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1922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40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20312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СКО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2738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270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2435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33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2204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41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20312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ЮКО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5178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1250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3824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104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4051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211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20312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Алматы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1202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392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786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312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2499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Астана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610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469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137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>
                          <a:solidFill>
                            <a:srgbClr val="535353"/>
                          </a:solidFill>
                        </a:rPr>
                        <a:t>321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lnB w="12700">
                      <a:solidFill>
                        <a:srgbClr val="A7A7A7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14060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/>
                        <a:t>Итого: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marR="190500" algn="ctr">
                        <a:defRPr sz="1800"/>
                      </a:pPr>
                      <a:r>
                        <a:rPr sz="1200" b="1"/>
                        <a:t>35783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/>
                        <a:t>9597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/>
                        <a:t>24618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/>
                        <a:t>1568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/>
                        <a:t>22795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/>
                        <a:t>2103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</a:lnL>
                    <a:lnR w="12700">
                      <a:solidFill>
                        <a:srgbClr val="A7A7A7"/>
                      </a:solidFill>
                    </a:lnR>
                    <a:lnT w="12700">
                      <a:solidFill>
                        <a:srgbClr val="A7A7A7"/>
                      </a:solidFill>
                    </a:lnT>
                    <a:solidFill>
                      <a:srgbClr val="F1F9F9"/>
                    </a:solidFill>
                  </a:tcPr>
                </a:tc>
              </a:tr>
            </a:tbl>
          </a:graphicData>
        </a:graphic>
      </p:graphicFrame>
      <p:sp>
        <p:nvSpPr>
          <p:cNvPr id="182" name="Shape 182"/>
          <p:cNvSpPr/>
          <p:nvPr/>
        </p:nvSpPr>
        <p:spPr>
          <a:xfrm>
            <a:off x="204815" y="882469"/>
            <a:ext cx="8734370" cy="58263"/>
          </a:xfrm>
          <a:prstGeom prst="rect">
            <a:avLst/>
          </a:prstGeom>
          <a:solidFill>
            <a:srgbClr val="F3B4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xfrm>
            <a:off x="8955102" y="6533786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184080" y="221449"/>
            <a:ext cx="8352929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cap="all">
                <a:solidFill>
                  <a:schemeClr val="accent3">
                    <a:lumOff val="44000"/>
                  </a:schemeClr>
                </a:solidFill>
              </a:defRPr>
            </a:pPr>
            <a:r>
              <a:t>Сведения о качественном и количественном </a:t>
            </a:r>
          </a:p>
          <a:p>
            <a:pPr>
              <a:defRPr b="1" cap="all">
                <a:solidFill>
                  <a:schemeClr val="accent3">
                    <a:lumOff val="44000"/>
                  </a:schemeClr>
                </a:solidFill>
              </a:defRPr>
            </a:pPr>
            <a:r>
              <a:t>составе учителей-предметников</a:t>
            </a:r>
          </a:p>
        </p:txBody>
      </p:sp>
      <p:sp>
        <p:nvSpPr>
          <p:cNvPr id="187" name="Shape 187"/>
          <p:cNvSpPr/>
          <p:nvPr/>
        </p:nvSpPr>
        <p:spPr>
          <a:xfrm>
            <a:off x="184147" y="1065245"/>
            <a:ext cx="4572001" cy="30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5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Отчетный период 2015-2016 учебный год</a:t>
            </a:r>
          </a:p>
        </p:txBody>
      </p:sp>
      <p:graphicFrame>
        <p:nvGraphicFramePr>
          <p:cNvPr id="188" name="Table 188"/>
          <p:cNvGraphicFramePr/>
          <p:nvPr/>
        </p:nvGraphicFramePr>
        <p:xfrm>
          <a:off x="179511" y="1493045"/>
          <a:ext cx="8763780" cy="511256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32048"/>
                <a:gridCol w="1512168"/>
                <a:gridCol w="924886"/>
                <a:gridCol w="1178935"/>
                <a:gridCol w="1178935"/>
                <a:gridCol w="1178935"/>
                <a:gridCol w="1178935"/>
                <a:gridCol w="1178935"/>
              </a:tblGrid>
              <a:tr h="593106"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solidFill>
                            <a:srgbClr val="535353"/>
                          </a:solidFill>
                        </a:rPr>
                        <a:t>№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9411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solidFill>
                            <a:srgbClr val="535353"/>
                          </a:solidFill>
                        </a:rPr>
                        <a:t>Учителя - предметники: 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9411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solidFill>
                            <a:srgbClr val="535353"/>
                          </a:solidFill>
                        </a:rPr>
                        <a:t>Итого по области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solidFill>
                            <a:srgbClr val="535353"/>
                          </a:solidFill>
                        </a:rPr>
                        <a:t>из них по образованию
 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solidFill>
                            <a:srgbClr val="535353"/>
                          </a:solidFill>
                        </a:rPr>
                        <a:t> из них по стажу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solidFill>
                            <a:srgbClr val="535353"/>
                          </a:solidFill>
                        </a:rPr>
                        <a:t>из них по возрастам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9411"/>
                      </a:schemeClr>
                    </a:solidFill>
                  </a:tcPr>
                </a:tc>
              </a:tr>
              <a:tr h="822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solidFill>
                            <a:srgbClr val="535353"/>
                          </a:solidFill>
                        </a:rPr>
                        <a:t>высшее образование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solidFill>
                            <a:srgbClr val="535353"/>
                          </a:solidFill>
                        </a:rPr>
                        <a:t>техническое и профессиональное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solidFill>
                            <a:srgbClr val="535353"/>
                          </a:solidFill>
                        </a:rPr>
                        <a:t>среднее образование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b="1">
                          <a:solidFill>
                            <a:srgbClr val="535353"/>
                          </a:solidFill>
                        </a:rPr>
                        <a:t> свыше 20 лет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1">
                          <a:solidFill>
                            <a:srgbClr val="535353"/>
                          </a:solidFill>
                        </a:defRPr>
                      </a:pPr>
                      <a:r>
                        <a:t>пенсионный возраст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9411"/>
                      </a:schemeClr>
                    </a:solidFill>
                  </a:tcPr>
                </a:tc>
              </a:tr>
              <a:tr h="329368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>
                          <a:solidFill>
                            <a:srgbClr val="535353"/>
                          </a:solidFill>
                        </a:rPr>
                        <a:t> Всего учителей физической культуры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1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>
                          <a:solidFill>
                            <a:srgbClr val="535353"/>
                          </a:solidFill>
                        </a:rPr>
                        <a:t>20 989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>
                          <a:solidFill>
                            <a:srgbClr val="535353"/>
                          </a:solidFill>
                        </a:rPr>
                        <a:t>17 697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>
                          <a:solidFill>
                            <a:srgbClr val="535353"/>
                          </a:solidFill>
                        </a:rPr>
                        <a:t>3 273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>
                          <a:solidFill>
                            <a:srgbClr val="535353"/>
                          </a:solidFill>
                        </a:rPr>
                        <a:t>19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>
                          <a:solidFill>
                            <a:srgbClr val="535353"/>
                          </a:solidFill>
                        </a:rPr>
                        <a:t>5 217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 b="1">
                          <a:solidFill>
                            <a:srgbClr val="535353"/>
                          </a:solidFill>
                        </a:rPr>
                        <a:t>276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F1F9F9"/>
                    </a:solidFill>
                  </a:tcPr>
                </a:tc>
              </a:tr>
              <a:tr h="24586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Акмолинская область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979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750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224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5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31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21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25978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2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Актюбинская область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1 291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971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316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4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138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21803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3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Алматинская область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2 620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2 213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407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0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622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17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23194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4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Атырауская область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619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533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84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2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153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2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21339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5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ЗКО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974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785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189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 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231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11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21339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6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Жамбылская область</a:t>
                      </a:r>
                    </a:p>
                  </a:txBody>
                  <a:tcPr marL="3774" marR="3774" marT="3774" marB="3774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1 820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1 628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192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0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483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10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21803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7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Карагандинская область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1 101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936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165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0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349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27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20875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8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Костанайская область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932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756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175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118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36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22731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9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Кызылординская область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1 541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1 326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215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0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388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8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18092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10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Мангистауская область</a:t>
                      </a:r>
                    </a:p>
                  </a:txBody>
                  <a:tcPr marL="3774" marR="3774" marT="3774" marB="3774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668</a:t>
                      </a:r>
                    </a:p>
                  </a:txBody>
                  <a:tcPr marL="3774" marR="3774" marT="3774" marB="3774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351</a:t>
                      </a:r>
                    </a:p>
                  </a:txBody>
                  <a:tcPr marL="3774" marR="3774" marT="3774" marB="3774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313</a:t>
                      </a:r>
                    </a:p>
                  </a:txBody>
                  <a:tcPr marL="3774" marR="3774" marT="3774" marB="3774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4</a:t>
                      </a:r>
                    </a:p>
                  </a:txBody>
                  <a:tcPr marL="3774" marR="3774" marT="3774" marB="3774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23</a:t>
                      </a:r>
                    </a:p>
                  </a:txBody>
                  <a:tcPr marL="3774" marR="3774" marT="3774" marB="3774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9</a:t>
                      </a:r>
                    </a:p>
                  </a:txBody>
                  <a:tcPr marL="3774" marR="3774" marT="3774" marB="3774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19483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11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ЮКО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3 475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3 269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206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 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1 413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17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22731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12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Павлодарская область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985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795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190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 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272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5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1901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13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СКО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847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708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139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3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167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17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18092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14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ВКО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1 680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1 390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287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 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454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25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18556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15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г.Астана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459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386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73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 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131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22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17164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16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г.Алматы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998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900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98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0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244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900">
                          <a:solidFill>
                            <a:srgbClr val="535353"/>
                          </a:solidFill>
                        </a:rPr>
                        <a:t>48</a:t>
                      </a:r>
                    </a:p>
                  </a:txBody>
                  <a:tcPr marL="3774" marR="3774" marT="3774" marB="3774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89" name="Shape 189"/>
          <p:cNvSpPr/>
          <p:nvPr/>
        </p:nvSpPr>
        <p:spPr>
          <a:xfrm>
            <a:off x="225961" y="855916"/>
            <a:ext cx="8670881" cy="58263"/>
          </a:xfrm>
          <a:prstGeom prst="rect">
            <a:avLst/>
          </a:prstGeom>
          <a:solidFill>
            <a:srgbClr val="F3B4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xfrm>
            <a:off x="8955102" y="6533786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grpSp>
        <p:nvGrpSpPr>
          <p:cNvPr id="203" name="Group 203"/>
          <p:cNvGrpSpPr/>
          <p:nvPr/>
        </p:nvGrpSpPr>
        <p:grpSpPr>
          <a:xfrm>
            <a:off x="321116" y="2105112"/>
            <a:ext cx="8459552" cy="4489161"/>
            <a:chOff x="0" y="634999"/>
            <a:chExt cx="8459551" cy="4489160"/>
          </a:xfrm>
        </p:grpSpPr>
        <p:grpSp>
          <p:nvGrpSpPr>
            <p:cNvPr id="194" name="Group 194"/>
            <p:cNvGrpSpPr/>
            <p:nvPr/>
          </p:nvGrpSpPr>
          <p:grpSpPr>
            <a:xfrm>
              <a:off x="-1" y="634999"/>
              <a:ext cx="8459553" cy="869555"/>
              <a:chOff x="0" y="635000"/>
              <a:chExt cx="8459551" cy="869553"/>
            </a:xfrm>
          </p:grpSpPr>
          <p:sp>
            <p:nvSpPr>
              <p:cNvPr id="192" name="Shape 192"/>
              <p:cNvSpPr/>
              <p:nvPr/>
            </p:nvSpPr>
            <p:spPr>
              <a:xfrm>
                <a:off x="0" y="635000"/>
                <a:ext cx="8459552" cy="869554"/>
              </a:xfrm>
              <a:prstGeom prst="rect">
                <a:avLst/>
              </a:prstGeom>
              <a:solidFill>
                <a:srgbClr val="D9EDEF"/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just">
                  <a:defRPr sz="1400"/>
                </a:pP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>
                <a:off x="0" y="660400"/>
                <a:ext cx="8459552" cy="7705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600" b="1">
                    <a:solidFill>
                      <a:srgbClr val="535353"/>
                    </a:solidFill>
                  </a:defRPr>
                </a:pPr>
                <a:r>
                  <a:t>В двухэтажном здании ФОКа предусмотрено: универсальный спортивный зал 42х24м., тренажёрный зал на 6 тренажеров,  тренировочный зал борьбы, трибуны на 320 мест, класс для настольных игр.</a:t>
                </a:r>
                <a:r>
                  <a:rPr sz="1400" b="0"/>
                  <a:t>	</a:t>
                </a:r>
              </a:p>
            </p:txBody>
          </p:sp>
        </p:grpSp>
        <p:sp>
          <p:nvSpPr>
            <p:cNvPr id="195" name="Shape 195"/>
            <p:cNvSpPr/>
            <p:nvPr/>
          </p:nvSpPr>
          <p:spPr>
            <a:xfrm>
              <a:off x="-1" y="1650264"/>
              <a:ext cx="2095854" cy="3473896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"/>
              </a:pPr>
              <a:endParaRPr/>
            </a:p>
          </p:txBody>
        </p:sp>
        <p:grpSp>
          <p:nvGrpSpPr>
            <p:cNvPr id="198" name="Group 198"/>
            <p:cNvGrpSpPr/>
            <p:nvPr/>
          </p:nvGrpSpPr>
          <p:grpSpPr>
            <a:xfrm>
              <a:off x="2121232" y="1650264"/>
              <a:ext cx="2095854" cy="3473896"/>
              <a:chOff x="0" y="33064"/>
              <a:chExt cx="2095853" cy="3473894"/>
            </a:xfrm>
          </p:grpSpPr>
          <p:sp>
            <p:nvSpPr>
              <p:cNvPr id="196" name="Shape 196"/>
              <p:cNvSpPr/>
              <p:nvPr/>
            </p:nvSpPr>
            <p:spPr>
              <a:xfrm>
                <a:off x="0" y="33064"/>
                <a:ext cx="2095854" cy="3473896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just">
                  <a:defRPr sz="1400" b="1"/>
                </a:pP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0" y="107742"/>
                <a:ext cx="2095854" cy="33245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300" b="1"/>
                </a:pPr>
                <a:r>
                  <a:t>Пропускная способность в день – 220 чел.</a:t>
                </a:r>
              </a:p>
              <a:p>
                <a:pPr>
                  <a:defRPr sz="1300" b="1"/>
                </a:pPr>
                <a:r>
                  <a:t>График работы: ежедневно с 9.00- 22.00 часов.</a:t>
                </a:r>
              </a:p>
              <a:p>
                <a:pPr>
                  <a:defRPr sz="1300" b="1"/>
                </a:pPr>
                <a:r>
                  <a:t>Количество занимающихся: 252 чел. - учебно-тренировочные занятия, 215 чел. - в вечерное время для населения (организации). </a:t>
                </a:r>
              </a:p>
              <a:p>
                <a:pPr>
                  <a:defRPr sz="1300" b="1"/>
                </a:pPr>
                <a:r>
                  <a:t>Финансовые расходы на содержание:  29,5 млн.тг. </a:t>
                </a:r>
              </a:p>
            </p:txBody>
          </p:sp>
        </p:grpSp>
        <p:grpSp>
          <p:nvGrpSpPr>
            <p:cNvPr id="201" name="Group 201"/>
            <p:cNvGrpSpPr/>
            <p:nvPr/>
          </p:nvGrpSpPr>
          <p:grpSpPr>
            <a:xfrm>
              <a:off x="4242464" y="1650264"/>
              <a:ext cx="2095854" cy="3473896"/>
              <a:chOff x="0" y="337864"/>
              <a:chExt cx="2095853" cy="3473894"/>
            </a:xfrm>
          </p:grpSpPr>
          <p:sp>
            <p:nvSpPr>
              <p:cNvPr id="199" name="Shape 199"/>
              <p:cNvSpPr/>
              <p:nvPr/>
            </p:nvSpPr>
            <p:spPr>
              <a:xfrm>
                <a:off x="0" y="337864"/>
                <a:ext cx="2095854" cy="3473896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just">
                  <a:defRPr sz="1400" b="1"/>
                </a:pP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0" y="412542"/>
                <a:ext cx="2095854" cy="33245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300" b="1"/>
                </a:pPr>
                <a:r>
                  <a:t>В здании проводится работа по 5 видам спорта: футбол, баскетбол, тоғызқұмалақ, киокушинкай каратэ, бокс.  Охват - 252 детей, работают 6 тренеров-преподавателей. В свободное время от основного  учебного процесса  ФОК предоставлется для населения села, ветеранам, 15 организациям и предприятиям района.</a:t>
                </a:r>
              </a:p>
            </p:txBody>
          </p:sp>
        </p:grpSp>
        <p:sp>
          <p:nvSpPr>
            <p:cNvPr id="202" name="Shape 202"/>
            <p:cNvSpPr/>
            <p:nvPr/>
          </p:nvSpPr>
          <p:spPr>
            <a:xfrm>
              <a:off x="6363697" y="1650264"/>
              <a:ext cx="2095854" cy="3473896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"/>
              </a:pPr>
              <a:endParaRPr/>
            </a:p>
          </p:txBody>
        </p:sp>
      </p:grpSp>
      <p:sp>
        <p:nvSpPr>
          <p:cNvPr id="204" name="Shape 204"/>
          <p:cNvSpPr/>
          <p:nvPr/>
        </p:nvSpPr>
        <p:spPr>
          <a:xfrm>
            <a:off x="306421" y="188639"/>
            <a:ext cx="6950533" cy="884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cap="all">
                <a:solidFill>
                  <a:schemeClr val="accent3">
                    <a:lumOff val="44000"/>
                  </a:schemeClr>
                </a:solidFill>
              </a:defRPr>
            </a:pPr>
            <a:r>
              <a:t>Характеристика физкультурно-оздоровительного </a:t>
            </a:r>
          </a:p>
          <a:p>
            <a:pPr>
              <a:defRPr b="1" cap="all">
                <a:solidFill>
                  <a:schemeClr val="accent3">
                    <a:lumOff val="44000"/>
                  </a:schemeClr>
                </a:solidFill>
              </a:defRPr>
            </a:pPr>
            <a:r>
              <a:t>комплекса на 320 зрительских мест</a:t>
            </a:r>
          </a:p>
          <a:p>
            <a:pPr>
              <a:defRPr b="1" cap="all">
                <a:solidFill>
                  <a:schemeClr val="accent3">
                    <a:lumOff val="44000"/>
                  </a:schemeClr>
                </a:solidFill>
              </a:defRPr>
            </a:pPr>
            <a:r>
              <a:t>с. Осакаровка Осакаровского  района</a:t>
            </a:r>
          </a:p>
        </p:txBody>
      </p:sp>
      <p:sp>
        <p:nvSpPr>
          <p:cNvPr id="205" name="Shape 205"/>
          <p:cNvSpPr/>
          <p:nvPr/>
        </p:nvSpPr>
        <p:spPr>
          <a:xfrm>
            <a:off x="321116" y="1123503"/>
            <a:ext cx="8459552" cy="58264"/>
          </a:xfrm>
          <a:prstGeom prst="rect">
            <a:avLst/>
          </a:prstGeom>
          <a:solidFill>
            <a:srgbClr val="F3B4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Оформление по умолчанию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Оформление по умолчани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Оформление по умолчанию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Оформление по умолчани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1670</Words>
  <Application>Microsoft Office PowerPoint</Application>
  <PresentationFormat>Экран (4:3)</PresentationFormat>
  <Paragraphs>739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Tahoma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Armani</dc:creator>
  <cp:lastModifiedBy>Armani</cp:lastModifiedBy>
  <cp:revision>1</cp:revision>
  <dcterms:modified xsi:type="dcterms:W3CDTF">2016-04-18T08:39:42Z</dcterms:modified>
</cp:coreProperties>
</file>