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77" r:id="rId2"/>
    <p:sldId id="278" r:id="rId3"/>
    <p:sldId id="279" r:id="rId4"/>
    <p:sldId id="280" r:id="rId5"/>
    <p:sldId id="282" r:id="rId6"/>
    <p:sldId id="283" r:id="rId7"/>
    <p:sldId id="269" r:id="rId8"/>
    <p:sldId id="270" r:id="rId9"/>
    <p:sldId id="271" r:id="rId10"/>
    <p:sldId id="272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3BFAB3-7D43-4925-BE41-F0591E42A688}">
          <p14:sldIdLst>
            <p14:sldId id="277"/>
            <p14:sldId id="278"/>
            <p14:sldId id="279"/>
            <p14:sldId id="280"/>
            <p14:sldId id="282"/>
            <p14:sldId id="283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65" autoAdjust="0"/>
    <p:restoredTop sz="94660"/>
  </p:normalViewPr>
  <p:slideViewPr>
    <p:cSldViewPr>
      <p:cViewPr varScale="1">
        <p:scale>
          <a:sx n="71" d="100"/>
          <a:sy n="71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61F5-30CE-4672-B909-1AF8C6CCBB9B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D5676-DE79-4F3B-9BAD-C314E5BA7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34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95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D0E67-7C4D-4216-A470-6F4FC727660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46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D0E67-7C4D-4216-A470-6F4FC727660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46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D0E67-7C4D-4216-A470-6F4FC727660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46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D0E67-7C4D-4216-A470-6F4FC727660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4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4914-3CB2-4960-AE18-D2199AD331FF}" type="datetime1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36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00BF-3BFA-4DFF-9113-4B247EF2FF5D}" type="datetime1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86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B175-F7F8-48FE-A7F1-EE64A48A3019}" type="datetime1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4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17A-E158-440D-9DB3-8A545C449694}" type="datetime1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1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E979-ACD7-4B5E-B1F7-91119E8CC0A3}" type="datetime1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72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8424-74F0-4B89-8358-9C11609CFB76}" type="datetime1">
              <a:rPr lang="ru-RU" smtClean="0"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01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FE71-8526-487E-A48C-3F3D4AE423C4}" type="datetime1">
              <a:rPr lang="ru-RU" smtClean="0"/>
              <a:t>03.11.2017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00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D4D7-03F8-4A2C-B71B-77149A81D502}" type="datetime1">
              <a:rPr lang="ru-RU" smtClean="0"/>
              <a:t>03.11.2017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88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2908-0DA9-4E0A-BDE6-137943F30F71}" type="datetime1">
              <a:rPr lang="ru-RU" smtClean="0"/>
              <a:t>03.11.2017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23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F8C0-A1E7-4C33-B267-03D9D1D25D80}" type="datetime1">
              <a:rPr lang="ru-RU" smtClean="0"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61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C8C1-5347-4C40-AFF7-3CCB24163078}" type="datetime1">
              <a:rPr lang="ru-RU" smtClean="0"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5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1DBCF-915F-40A3-8145-09D6E1DFCEF2}" type="datetime1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53E6F-A35B-47DC-8A51-2D31B5851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66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0333" y="1700809"/>
            <a:ext cx="8002180" cy="22346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О проекте Закона Республики Казахстан </a:t>
            </a:r>
            <a:b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400" b="1" dirty="0">
                <a:solidFill>
                  <a:srgbClr val="003366"/>
                </a:solidFill>
                <a:latin typeface="Arial" charset="0"/>
                <a:ea typeface="+mn-ea"/>
                <a:cs typeface="Arial" charset="0"/>
              </a:rPr>
              <a:t>«О внесении изменений и дополнений в некоторые законодательные акты Республики Казахстан по вопросам передачи государственных функций в конкурентную среду»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6146" name="Subtitle 3"/>
          <p:cNvSpPr>
            <a:spLocks noGrp="1"/>
          </p:cNvSpPr>
          <p:nvPr>
            <p:ph type="subTitle" idx="1"/>
          </p:nvPr>
        </p:nvSpPr>
        <p:spPr>
          <a:xfrm>
            <a:off x="756141" y="5621240"/>
            <a:ext cx="7703527" cy="400049"/>
          </a:xfrm>
          <a:noFill/>
        </p:spPr>
        <p:txBody>
          <a:bodyPr anchor="ctr"/>
          <a:lstStyle/>
          <a:p>
            <a:pPr algn="ctr"/>
            <a:r>
              <a:rPr lang="kk-KZ"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7 ноября </a:t>
            </a:r>
            <a:r>
              <a:rPr lang="en-US"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20</a:t>
            </a:r>
            <a:r>
              <a:rPr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17 года</a:t>
            </a:r>
            <a:endParaRPr lang="en-US" sz="16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 bwMode="auto">
          <a:xfrm>
            <a:off x="491787" y="203998"/>
            <a:ext cx="8160726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1600" b="1" kern="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МИНИСТЕРСТВО НАЦИОНАЛЬНОЙ ЭКОНОМИКИ РК</a:t>
            </a:r>
            <a:endParaRPr lang="en-US" sz="1600" b="1" kern="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49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003366"/>
                </a:solidFill>
                <a:latin typeface="Arial" charset="0"/>
                <a:ea typeface="+mn-ea"/>
                <a:cs typeface="+mn-cs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6808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F2E1-01F2-440C-87BE-0CE9D85A07E2}" type="slidenum">
              <a:rPr lang="ru-RU" smtClean="0"/>
              <a:t>2</a:t>
            </a:fld>
            <a:endParaRPr lang="ru-RU" dirty="0"/>
          </a:p>
        </p:txBody>
      </p:sp>
      <p:pic>
        <p:nvPicPr>
          <p:cNvPr id="7" name="Picture 12" descr="C:\Users\Bekarys\Music\100ШАГОВРК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80" y="1473118"/>
            <a:ext cx="2022238" cy="152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https://1tulatv.ru/sites/default/files/ba16693b71ddf307ed81b823ef7ab7b5.550x55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Скругленный прямоугольник 193"/>
          <p:cNvSpPr/>
          <p:nvPr/>
        </p:nvSpPr>
        <p:spPr>
          <a:xfrm>
            <a:off x="2540582" y="2235035"/>
            <a:ext cx="6063866" cy="1121957"/>
          </a:xfrm>
          <a:prstGeom prst="roundRect">
            <a:avLst>
              <a:gd name="adj" fmla="val 4189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 anchorCtr="0"/>
          <a:lstStyle/>
          <a:p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Расширение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возможности граждан участвовать в процессе принятия решений через развитие саморегулирования.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Передача несвойственных государству функций в конкурентную среду и саморегулируемым организациям. Правительство станет компактным за счет сокращения несвойственных государству и избыточных функций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94"/>
          <p:cNvSpPr/>
          <p:nvPr/>
        </p:nvSpPr>
        <p:spPr>
          <a:xfrm>
            <a:off x="2540583" y="1416981"/>
            <a:ext cx="6063865" cy="584925"/>
          </a:xfrm>
          <a:prstGeom prst="roundRect">
            <a:avLst>
              <a:gd name="adj" fmla="val 15230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Шаг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97 Плана Нации 100 конкретных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шагов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93"/>
          <p:cNvSpPr/>
          <p:nvPr/>
        </p:nvSpPr>
        <p:spPr>
          <a:xfrm>
            <a:off x="2557779" y="4941168"/>
            <a:ext cx="6063865" cy="360039"/>
          </a:xfrm>
          <a:prstGeom prst="roundRect">
            <a:avLst>
              <a:gd name="adj" fmla="val 4189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 anchorCtr="0"/>
          <a:lstStyle/>
          <a:p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Концепция одобрена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протоколом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428-го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заседания МВК от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 июня 2017 года</a:t>
            </a:r>
          </a:p>
        </p:txBody>
      </p:sp>
      <p:sp>
        <p:nvSpPr>
          <p:cNvPr id="17" name="Скругленный прямоугольник 194"/>
          <p:cNvSpPr/>
          <p:nvPr/>
        </p:nvSpPr>
        <p:spPr>
          <a:xfrm>
            <a:off x="2540583" y="3858152"/>
            <a:ext cx="6063865" cy="714289"/>
          </a:xfrm>
          <a:prstGeom prst="roundRect">
            <a:avLst>
              <a:gd name="adj" fmla="val 15230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План законопроектных работ 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Правительства РК на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2017 год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11560" y="260648"/>
            <a:ext cx="7992888" cy="576064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     ОСНОВАНИЕ РАЗРАБОТКИ ЗАКОНОПРОЕКТА</a:t>
            </a: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94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88224" y="6334827"/>
            <a:ext cx="2133600" cy="365125"/>
          </a:xfrm>
        </p:spPr>
        <p:txBody>
          <a:bodyPr/>
          <a:lstStyle/>
          <a:p>
            <a:fld id="{4FB2F2E1-01F2-440C-87BE-0CE9D85A07E2}" type="slidenum">
              <a:rPr lang="ru-RU" smtClean="0"/>
              <a:t>3</a:t>
            </a:fld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2348880"/>
            <a:ext cx="3780420" cy="230425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ru-RU" sz="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БАЗОВЫЕ ПОДХОДЫ ПРОЦЕССА передачи функций в конкурентную среду</a:t>
            </a:r>
          </a:p>
          <a:p>
            <a:pPr lvl="0" algn="just"/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32040" y="2348880"/>
            <a:ext cx="3780420" cy="230425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отдельных функций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конкурентную среду ПО РЕЗУЛЬТАТАМ РАБОТЫ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КОМИССИИ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lvl="0" algn="just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0169" y="1556792"/>
            <a:ext cx="1863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Первая часть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92159" y="1556792"/>
            <a:ext cx="1844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Вторая часть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93800" y="543563"/>
            <a:ext cx="7992888" cy="576064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>
              <a:defRPr/>
            </a:pP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ПРЕДЛАГАЕМАЯ СТРУКТУРА ЗАКОНОПРОЕКТА</a:t>
            </a: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08004" y="1412776"/>
            <a:ext cx="0" cy="453650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80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F2E1-01F2-440C-87BE-0CE9D85A07E2}" type="slidenum">
              <a:rPr lang="ru-RU" smtClean="0"/>
              <a:t>4</a:t>
            </a:fld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68494" y="764704"/>
            <a:ext cx="48695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11560" y="260648"/>
            <a:ext cx="7992888" cy="576064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>
              <a:defRPr/>
            </a:pPr>
            <a:r>
              <a:rPr lang="en-US" sz="1800" b="1" dirty="0" smtClean="0">
                <a:solidFill>
                  <a:srgbClr val="003366"/>
                </a:solidFill>
                <a:latin typeface="Arial" charset="0"/>
              </a:rPr>
              <a:t>I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. БАЗОВЫЕ ПОДХОДЫ ПРОЦЕССА ПЕРЕДАЧИ </a:t>
            </a:r>
          </a:p>
          <a:p>
            <a:pPr marL="358775">
              <a:defRPr/>
            </a:pP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ФУНКЦИЙ В КОНКУРЕНТНУЮ СРЕДУ</a:t>
            </a: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632520" y="1700808"/>
            <a:ext cx="7992888" cy="37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Цели, принципы и способы передачи функций</a:t>
            </a: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Критерии, алгоритм отбора и передачи функций</a:t>
            </a: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Мониторинг качества реализации функций и механизм их возврата</a:t>
            </a: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Полномочия Правительства, госорганов, НПП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Атамекен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just">
              <a:buClr>
                <a:srgbClr val="003366"/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Права и обязанности исполнителей и потенциальных исполнителей функций</a:t>
            </a: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Функции Комиссии при Правительстве по вопросам передачи функций госорганов в конкурентную среду</a:t>
            </a:r>
          </a:p>
          <a:p>
            <a:pPr indent="358775" algn="just">
              <a:buClr>
                <a:srgbClr val="003366"/>
              </a:buClr>
              <a:buFont typeface="Wingdings" panose="05000000000000000000" pitchFamily="2" charset="2"/>
              <a:buChar char="q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3366"/>
              </a:buClr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003366"/>
              </a:buClr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003366"/>
              </a:buClr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ПОПРАВКИ В ЗАКОН РК </a:t>
            </a:r>
          </a:p>
          <a:p>
            <a:pPr algn="ctr">
              <a:buClr>
                <a:srgbClr val="003366"/>
              </a:buClr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«ОБ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АДМИНИСТРАТИВНЫХ ПРОЦЕДУРАХ»</a:t>
            </a:r>
          </a:p>
          <a:p>
            <a:pPr algn="just">
              <a:buClr>
                <a:srgbClr val="003366"/>
              </a:buClr>
            </a:pPr>
            <a:endParaRPr lang="ru-RU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104344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КЛЮЧЕВЫЕ ПОЛОЖЕНИЯ: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5487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260648"/>
            <a:ext cx="7992888" cy="576064"/>
          </a:xfr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58775">
              <a:defRPr/>
            </a:pPr>
            <a:r>
              <a:rPr lang="en-US" sz="1800" b="1" dirty="0" smtClean="0">
                <a:solidFill>
                  <a:srgbClr val="003366"/>
                </a:solidFill>
                <a:latin typeface="Arial" charset="0"/>
              </a:rPr>
              <a:t>I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. БАЗОВЫЕ ПОДХОДЫ ПРОЦЕССА ПЕРЕДАЧИ </a:t>
            </a:r>
            <a:br>
              <a:rPr lang="ru-RU" sz="1800" b="1" dirty="0" smtClean="0">
                <a:solidFill>
                  <a:srgbClr val="003366"/>
                </a:solidFill>
                <a:latin typeface="Arial" charset="0"/>
              </a:rPr>
            </a:b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ФУНКЦИЙ В КОНКУРЕНТНУЮ СРЕДУ</a:t>
            </a: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73789" y="1576450"/>
            <a:ext cx="8646477" cy="4084798"/>
            <a:chOff x="1919535" y="1360730"/>
            <a:chExt cx="6738769" cy="437527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613841" y="2898447"/>
              <a:ext cx="1722798" cy="1201449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 anchorCtr="0">
              <a:normAutofit fontScale="92500" lnSpcReduction="10000"/>
            </a:bodyPr>
            <a:lstStyle/>
            <a:p>
              <a:pPr algn="ctr"/>
              <a:r>
                <a:rPr lang="ru-RU" sz="105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Этап 7</a:t>
              </a:r>
            </a:p>
            <a:p>
              <a:pPr algn="ctr"/>
              <a:endParaRPr lang="ru-RU" sz="105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ПРОВЕДЕНИЕ МОНИТОРИНГА за реализацией функций в конкурентной среде/СРО</a:t>
              </a: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(Госорган, </a:t>
              </a:r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МНЭ, НПП)</a:t>
              </a:r>
              <a:endParaRPr lang="ru-RU" sz="105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099407" y="1360730"/>
              <a:ext cx="1854920" cy="1245674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>
              <a:noAutofit/>
            </a:bodyPr>
            <a:lstStyle/>
            <a:p>
              <a:pPr algn="ctr"/>
              <a:r>
                <a:rPr lang="ru-RU" sz="105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Этап 2</a:t>
              </a:r>
            </a:p>
            <a:p>
              <a:pPr algn="ctr"/>
              <a:endParaRPr lang="ru-RU" sz="7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Одобрение ПРЕДВАРИТЕЛЬНОГО ПЕРЕЧНЯ функций</a:t>
              </a:r>
            </a:p>
            <a:p>
              <a:pPr algn="ctr"/>
              <a:endParaRPr lang="ru-RU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(Комиссия при Правительстве)</a:t>
              </a:r>
              <a:endParaRPr lang="ru-RU" sz="105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919535" y="2891963"/>
              <a:ext cx="1652480" cy="1201449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>
              <a:normAutofit/>
            </a:bodyPr>
            <a:lstStyle/>
            <a:p>
              <a:pPr algn="ctr"/>
              <a:r>
                <a:rPr lang="ru-RU" sz="105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Этап 1</a:t>
              </a:r>
              <a:endPara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ЕЖЕГОДНЫЙ ОТБОР функций</a:t>
              </a: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(Госорган, МНЭ, НПП, ГАК)</a:t>
              </a:r>
              <a:endParaRPr lang="ru-RU" sz="8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42987" y="2891963"/>
              <a:ext cx="1515317" cy="1201449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>
              <a:normAutofit/>
            </a:bodyPr>
            <a:lstStyle/>
            <a:p>
              <a:pPr algn="ctr"/>
              <a:r>
                <a:rPr lang="ru-RU" sz="105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Этап 4</a:t>
              </a:r>
              <a:endParaRPr lang="ru-RU" sz="105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105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ПРОВЕДЕНИЕ АНАЛИЗА ГОТОВНОСТИ РЫНКА</a:t>
              </a: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(Госорган, НПП, ГАК)</a:t>
              </a:r>
            </a:p>
            <a:p>
              <a:pPr algn="ctr"/>
              <a:endParaRPr lang="ru-RU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517663" y="4534551"/>
              <a:ext cx="1727889" cy="1201449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>
              <a:normAutofit fontScale="92500"/>
            </a:bodyPr>
            <a:lstStyle/>
            <a:p>
              <a:pPr algn="ctr"/>
              <a:r>
                <a:rPr lang="ru-RU" sz="105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Этап 5</a:t>
              </a:r>
            </a:p>
            <a:p>
              <a:pPr algn="ctr"/>
              <a:endParaRPr lang="ru-RU" sz="105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ОДОБРЕНИЕ перечня передаваемых функций</a:t>
              </a: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(Комиссия при Правительстве)</a:t>
              </a:r>
              <a:endParaRPr lang="ru-RU" sz="105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158579" y="4534551"/>
              <a:ext cx="1641735" cy="1201449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>
              <a:normAutofit fontScale="92500" lnSpcReduction="20000"/>
            </a:bodyPr>
            <a:lstStyle/>
            <a:p>
              <a:pPr algn="ctr"/>
              <a:r>
                <a:rPr lang="ru-RU" sz="105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Этап 6</a:t>
              </a:r>
            </a:p>
            <a:p>
              <a:pPr algn="ctr"/>
              <a:endParaRPr lang="ru-RU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ЗАКОНОДАТЕЛЬНОЕ ЗАКРЕПЛЕНИЕ передачи функций в конкурентную среду/СРО</a:t>
              </a:r>
            </a:p>
            <a:p>
              <a:pPr algn="ctr"/>
              <a:endParaRPr lang="ru-RU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50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105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Госорган)</a:t>
              </a:r>
              <a:endParaRPr lang="ru-RU" sz="105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462494" y="1362943"/>
              <a:ext cx="2026071" cy="1243461"/>
            </a:xfrm>
            <a:prstGeom prst="roundRect">
              <a:avLst>
                <a:gd name="adj" fmla="val 9270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>
              <a:noAutofit/>
            </a:bodyPr>
            <a:lstStyle/>
            <a:p>
              <a:pPr algn="ctr"/>
              <a:r>
                <a:rPr lang="ru-RU" sz="1100" b="1" u="sng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Э</a:t>
              </a:r>
              <a:r>
                <a:rPr lang="ru-RU" sz="1100" b="1" u="sng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тап 3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ОБСУЖДЕНИЕ С </a:t>
              </a:r>
            </a:p>
            <a:p>
              <a:pPr algn="ctr"/>
              <a:r>
                <a:rPr lang="ru-RU" sz="1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КОНКУРЕНТНОЙ СРЕДОЙ </a:t>
              </a:r>
            </a:p>
            <a:p>
              <a:pPr algn="ctr"/>
              <a:endPara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0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(Госорган, НПП, ГАК)</a:t>
              </a: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 flipV="1">
            <a:off x="3397147" y="4291804"/>
            <a:ext cx="0" cy="24775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397146" y="3995739"/>
            <a:ext cx="298179" cy="2878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</p:cNvCxnSpPr>
          <p:nvPr/>
        </p:nvCxnSpPr>
        <p:spPr>
          <a:xfrm flipV="1">
            <a:off x="1333933" y="2158973"/>
            <a:ext cx="0" cy="8470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1"/>
          </p:cNvCxnSpPr>
          <p:nvPr/>
        </p:nvCxnSpPr>
        <p:spPr>
          <a:xfrm flipV="1">
            <a:off x="1333933" y="2157937"/>
            <a:ext cx="453743" cy="10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3"/>
            <a:endCxn id="13" idx="1"/>
          </p:cNvCxnSpPr>
          <p:nvPr/>
        </p:nvCxnSpPr>
        <p:spPr>
          <a:xfrm>
            <a:off x="4167714" y="2157937"/>
            <a:ext cx="652026" cy="1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3" idx="3"/>
          </p:cNvCxnSpPr>
          <p:nvPr/>
        </p:nvCxnSpPr>
        <p:spPr>
          <a:xfrm>
            <a:off x="7419380" y="2158970"/>
            <a:ext cx="528738" cy="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0" idx="0"/>
          </p:cNvCxnSpPr>
          <p:nvPr/>
        </p:nvCxnSpPr>
        <p:spPr>
          <a:xfrm>
            <a:off x="7948118" y="2158970"/>
            <a:ext cx="1" cy="8470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0" idx="2"/>
          </p:cNvCxnSpPr>
          <p:nvPr/>
        </p:nvCxnSpPr>
        <p:spPr>
          <a:xfrm>
            <a:off x="7948119" y="4127710"/>
            <a:ext cx="0" cy="985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7107572" y="5114198"/>
            <a:ext cx="8405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4028727" y="5127951"/>
            <a:ext cx="82258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5</a:t>
            </a:fld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697933" y="1052736"/>
            <a:ext cx="430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cs typeface="Arial" panose="020B0604020202020204" pitchFamily="34" charset="0"/>
              </a:rPr>
              <a:t>ОСНОВНЫЕ ЭТАПЫ ПЕРЕДАЧИ ФУНКЦИЙ 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89392" y="622804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003366"/>
              </a:buClr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ПОПРАВКИ В ЗАКОН РК </a:t>
            </a:r>
          </a:p>
          <a:p>
            <a:pPr algn="ctr">
              <a:buClr>
                <a:srgbClr val="003366"/>
              </a:buClr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«ОБ АДМИНИСТРАТИВНЫХ ПРОЦЕДУРАХ»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11933" y="5789558"/>
            <a:ext cx="62482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3366"/>
              </a:buClr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Все этапы прозрачны и открыты для общественности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3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260648"/>
            <a:ext cx="7992888" cy="576064"/>
          </a:xfr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58775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rgbClr val="003366"/>
                </a:solidFill>
                <a:latin typeface="Arial" charset="0"/>
              </a:rPr>
              <a:t>I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. БАЗОВЫЕ ПОДХОДЫ ПРОЦЕССА ПЕРЕДАЧИ </a:t>
            </a:r>
            <a:br>
              <a:rPr lang="ru-RU" sz="1800" b="1" dirty="0" smtClean="0">
                <a:solidFill>
                  <a:srgbClr val="003366"/>
                </a:solidFill>
                <a:latin typeface="Arial" charset="0"/>
              </a:rPr>
            </a:b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ФУНКЦИЙ В КОНКУРЕНТНУЮ СРЕДУ</a:t>
            </a: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7317" y="1019749"/>
            <a:ext cx="342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cs typeface="Arial" panose="020B0604020202020204" pitchFamily="34" charset="0"/>
              </a:rPr>
              <a:t>СПОСОБЫ ПЕРЕДАЧИ ФУНКЦИЙ 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9224" y="2169529"/>
            <a:ext cx="2892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ПОЛНАЯ ПЕРЕДАЧА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авая фигурная скобка 34"/>
          <p:cNvSpPr/>
          <p:nvPr/>
        </p:nvSpPr>
        <p:spPr>
          <a:xfrm>
            <a:off x="3112698" y="1636324"/>
            <a:ext cx="811510" cy="1443235"/>
          </a:xfrm>
          <a:prstGeom prst="righ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851920" y="1653778"/>
            <a:ext cx="4320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 счет средств пользователей функций</a:t>
            </a:r>
          </a:p>
          <a:p>
            <a:pPr algn="just"/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Саморегулирование, основанное на обязательном членстве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60217" y="4273203"/>
            <a:ext cx="3050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ЧАСТИЧНАЯ ПЕРЕДАЧА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авая фигурная скобка 37"/>
          <p:cNvSpPr/>
          <p:nvPr/>
        </p:nvSpPr>
        <p:spPr>
          <a:xfrm>
            <a:off x="3115469" y="3401348"/>
            <a:ext cx="811510" cy="2113042"/>
          </a:xfrm>
          <a:prstGeom prst="righ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864216" y="3414722"/>
            <a:ext cx="452420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Государственное задание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(путем заключения договора в соответствии с бюджетным законодательством)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Государственный социальный заказ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(путем заключения договора, через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госзакуп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Аутсорсинг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(путем заключения контракта, через </a:t>
            </a:r>
            <a:r>
              <a:rPr lang="ru-RU" sz="1400" i="1" dirty="0" err="1" smtClean="0">
                <a:latin typeface="Arial" pitchFamily="34" charset="0"/>
                <a:cs typeface="Arial" pitchFamily="34" charset="0"/>
              </a:rPr>
              <a:t>госзакуп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89392" y="622804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003366"/>
              </a:buClr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ПОПРАВКИ В ЗАКОН РК </a:t>
            </a:r>
          </a:p>
          <a:p>
            <a:pPr algn="ctr">
              <a:buClr>
                <a:srgbClr val="003366"/>
              </a:buClr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«ОБ АДМИНИСТРАТИВНЫХ ПРОЦЕДУРАХ»</a:t>
            </a:r>
          </a:p>
        </p:txBody>
      </p:sp>
    </p:spTree>
    <p:extLst>
      <p:ext uri="{BB962C8B-B14F-4D97-AF65-F5344CB8AC3E}">
        <p14:creationId xmlns:p14="http://schemas.microsoft.com/office/powerpoint/2010/main" val="848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Прямая соединительная линия 44"/>
          <p:cNvCxnSpPr/>
          <p:nvPr/>
        </p:nvCxnSpPr>
        <p:spPr>
          <a:xfrm>
            <a:off x="802165" y="1218302"/>
            <a:ext cx="784244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206476" y="1791808"/>
            <a:ext cx="1620918" cy="10289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энергетики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225147" y="1954779"/>
            <a:ext cx="1633640" cy="116519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СРО: </a:t>
            </a:r>
            <a:b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Национальная палата экологических аудиторских организаций </a:t>
            </a:r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15001" y="2029288"/>
            <a:ext cx="19000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гос. контроль </a:t>
            </a:r>
            <a:endParaRPr lang="ru-RU" sz="1200" dirty="0"/>
          </a:p>
        </p:txBody>
      </p:sp>
      <p:sp>
        <p:nvSpPr>
          <p:cNvPr id="53" name="Полилиния 52"/>
          <p:cNvSpPr/>
          <p:nvPr/>
        </p:nvSpPr>
        <p:spPr>
          <a:xfrm>
            <a:off x="166832" y="5641354"/>
            <a:ext cx="1833222" cy="411107"/>
          </a:xfrm>
          <a:custGeom>
            <a:avLst/>
            <a:gdLst>
              <a:gd name="connsiteX0" fmla="*/ 0 w 666749"/>
              <a:gd name="connsiteY0" fmla="*/ 41672 h 416718"/>
              <a:gd name="connsiteX1" fmla="*/ 41672 w 666749"/>
              <a:gd name="connsiteY1" fmla="*/ 0 h 416718"/>
              <a:gd name="connsiteX2" fmla="*/ 625077 w 666749"/>
              <a:gd name="connsiteY2" fmla="*/ 0 h 416718"/>
              <a:gd name="connsiteX3" fmla="*/ 666749 w 666749"/>
              <a:gd name="connsiteY3" fmla="*/ 41672 h 416718"/>
              <a:gd name="connsiteX4" fmla="*/ 666749 w 666749"/>
              <a:gd name="connsiteY4" fmla="*/ 375046 h 416718"/>
              <a:gd name="connsiteX5" fmla="*/ 625077 w 666749"/>
              <a:gd name="connsiteY5" fmla="*/ 416718 h 416718"/>
              <a:gd name="connsiteX6" fmla="*/ 41672 w 666749"/>
              <a:gd name="connsiteY6" fmla="*/ 416718 h 416718"/>
              <a:gd name="connsiteX7" fmla="*/ 0 w 666749"/>
              <a:gd name="connsiteY7" fmla="*/ 375046 h 416718"/>
              <a:gd name="connsiteX8" fmla="*/ 0 w 666749"/>
              <a:gd name="connsiteY8" fmla="*/ 41672 h 416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749" h="416718">
                <a:moveTo>
                  <a:pt x="0" y="41672"/>
                </a:moveTo>
                <a:cubicBezTo>
                  <a:pt x="0" y="18657"/>
                  <a:pt x="18657" y="0"/>
                  <a:pt x="41672" y="0"/>
                </a:cubicBezTo>
                <a:lnTo>
                  <a:pt x="625077" y="0"/>
                </a:lnTo>
                <a:cubicBezTo>
                  <a:pt x="648092" y="0"/>
                  <a:pt x="666749" y="18657"/>
                  <a:pt x="666749" y="41672"/>
                </a:cubicBezTo>
                <a:lnTo>
                  <a:pt x="666749" y="375046"/>
                </a:lnTo>
                <a:cubicBezTo>
                  <a:pt x="666749" y="398061"/>
                  <a:pt x="648092" y="416718"/>
                  <a:pt x="625077" y="416718"/>
                </a:cubicBezTo>
                <a:lnTo>
                  <a:pt x="41672" y="416718"/>
                </a:lnTo>
                <a:cubicBezTo>
                  <a:pt x="18657" y="416718"/>
                  <a:pt x="0" y="398061"/>
                  <a:pt x="0" y="375046"/>
                </a:cubicBezTo>
                <a:lnTo>
                  <a:pt x="0" y="41672"/>
                </a:lnTo>
                <a:close/>
              </a:path>
            </a:pathLst>
          </a:cu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accent6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9830" tIns="43955" rIns="59830" bIns="43955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Члены палаты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F2E1-01F2-440C-87BE-0CE9D85A07E2}" type="slidenum">
              <a:rPr lang="ru-RU" smtClean="0"/>
              <a:t>7</a:t>
            </a:fld>
            <a:endParaRPr lang="ru-RU" dirty="0"/>
          </a:p>
        </p:txBody>
      </p:sp>
      <p:sp>
        <p:nvSpPr>
          <p:cNvPr id="63" name="Полилиния 62"/>
          <p:cNvSpPr/>
          <p:nvPr/>
        </p:nvSpPr>
        <p:spPr>
          <a:xfrm>
            <a:off x="2512462" y="6165667"/>
            <a:ext cx="1352569" cy="387190"/>
          </a:xfrm>
          <a:custGeom>
            <a:avLst/>
            <a:gdLst>
              <a:gd name="connsiteX0" fmla="*/ 0 w 666749"/>
              <a:gd name="connsiteY0" fmla="*/ 41672 h 416718"/>
              <a:gd name="connsiteX1" fmla="*/ 41672 w 666749"/>
              <a:gd name="connsiteY1" fmla="*/ 0 h 416718"/>
              <a:gd name="connsiteX2" fmla="*/ 625077 w 666749"/>
              <a:gd name="connsiteY2" fmla="*/ 0 h 416718"/>
              <a:gd name="connsiteX3" fmla="*/ 666749 w 666749"/>
              <a:gd name="connsiteY3" fmla="*/ 41672 h 416718"/>
              <a:gd name="connsiteX4" fmla="*/ 666749 w 666749"/>
              <a:gd name="connsiteY4" fmla="*/ 375046 h 416718"/>
              <a:gd name="connsiteX5" fmla="*/ 625077 w 666749"/>
              <a:gd name="connsiteY5" fmla="*/ 416718 h 416718"/>
              <a:gd name="connsiteX6" fmla="*/ 41672 w 666749"/>
              <a:gd name="connsiteY6" fmla="*/ 416718 h 416718"/>
              <a:gd name="connsiteX7" fmla="*/ 0 w 666749"/>
              <a:gd name="connsiteY7" fmla="*/ 375046 h 416718"/>
              <a:gd name="connsiteX8" fmla="*/ 0 w 666749"/>
              <a:gd name="connsiteY8" fmla="*/ 41672 h 416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749" h="416718">
                <a:moveTo>
                  <a:pt x="0" y="41672"/>
                </a:moveTo>
                <a:cubicBezTo>
                  <a:pt x="0" y="18657"/>
                  <a:pt x="18657" y="0"/>
                  <a:pt x="41672" y="0"/>
                </a:cubicBezTo>
                <a:lnTo>
                  <a:pt x="625077" y="0"/>
                </a:lnTo>
                <a:cubicBezTo>
                  <a:pt x="648092" y="0"/>
                  <a:pt x="666749" y="18657"/>
                  <a:pt x="666749" y="41672"/>
                </a:cubicBezTo>
                <a:lnTo>
                  <a:pt x="666749" y="375046"/>
                </a:lnTo>
                <a:cubicBezTo>
                  <a:pt x="666749" y="398061"/>
                  <a:pt x="648092" y="416718"/>
                  <a:pt x="625077" y="416718"/>
                </a:cubicBezTo>
                <a:lnTo>
                  <a:pt x="41672" y="416718"/>
                </a:lnTo>
                <a:cubicBezTo>
                  <a:pt x="18657" y="416718"/>
                  <a:pt x="0" y="398061"/>
                  <a:pt x="0" y="375046"/>
                </a:cubicBezTo>
                <a:lnTo>
                  <a:pt x="0" y="41672"/>
                </a:lnTo>
                <a:close/>
              </a:path>
            </a:pathLst>
          </a:cu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accent6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9830" tIns="43955" rIns="59830" bIns="43955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altLang="ru-RU" sz="1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Потребители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10193" y="1954779"/>
            <a:ext cx="218353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Функции МЭ: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600" b="1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Выдача лицензий физическим и юридическим лицам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4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Проведение проверок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4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Установление квалификационных требований к лицензируемому виду деятельности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067944" y="1766166"/>
            <a:ext cx="0" cy="445669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392785" y="1302048"/>
            <a:ext cx="20270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ТЕКУЩИЙ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МЕХАНИЗМ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332603" y="1791808"/>
            <a:ext cx="1532428" cy="102895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энергетики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1822660" y="4581128"/>
            <a:ext cx="486884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79512" y="4144496"/>
            <a:ext cx="1609595" cy="9896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Национальная палата профессиональных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экологических аудиторов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978616" y="5201905"/>
            <a:ext cx="0" cy="387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00523" y="5891595"/>
            <a:ext cx="1238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347864" y="5891595"/>
            <a:ext cx="0" cy="274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2090766" y="5483966"/>
            <a:ext cx="1900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Оказывают услугу при наличии лицензии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 стрелкой 43"/>
          <p:cNvCxnSpPr>
            <a:stCxn id="29" idx="2"/>
            <a:endCxn id="55" idx="0"/>
          </p:cNvCxnSpPr>
          <p:nvPr/>
        </p:nvCxnSpPr>
        <p:spPr>
          <a:xfrm>
            <a:off x="3098817" y="2820766"/>
            <a:ext cx="5213" cy="1322946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2332603" y="4143712"/>
            <a:ext cx="1542853" cy="9896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Физические и юридические лица, получившие лицензии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3103496" y="5160799"/>
            <a:ext cx="0" cy="38701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олилиния 67"/>
          <p:cNvSpPr/>
          <p:nvPr/>
        </p:nvSpPr>
        <p:spPr>
          <a:xfrm>
            <a:off x="7236635" y="6064244"/>
            <a:ext cx="1440160" cy="387190"/>
          </a:xfrm>
          <a:custGeom>
            <a:avLst/>
            <a:gdLst>
              <a:gd name="connsiteX0" fmla="*/ 0 w 666749"/>
              <a:gd name="connsiteY0" fmla="*/ 41672 h 416718"/>
              <a:gd name="connsiteX1" fmla="*/ 41672 w 666749"/>
              <a:gd name="connsiteY1" fmla="*/ 0 h 416718"/>
              <a:gd name="connsiteX2" fmla="*/ 625077 w 666749"/>
              <a:gd name="connsiteY2" fmla="*/ 0 h 416718"/>
              <a:gd name="connsiteX3" fmla="*/ 666749 w 666749"/>
              <a:gd name="connsiteY3" fmla="*/ 41672 h 416718"/>
              <a:gd name="connsiteX4" fmla="*/ 666749 w 666749"/>
              <a:gd name="connsiteY4" fmla="*/ 375046 h 416718"/>
              <a:gd name="connsiteX5" fmla="*/ 625077 w 666749"/>
              <a:gd name="connsiteY5" fmla="*/ 416718 h 416718"/>
              <a:gd name="connsiteX6" fmla="*/ 41672 w 666749"/>
              <a:gd name="connsiteY6" fmla="*/ 416718 h 416718"/>
              <a:gd name="connsiteX7" fmla="*/ 0 w 666749"/>
              <a:gd name="connsiteY7" fmla="*/ 375046 h 416718"/>
              <a:gd name="connsiteX8" fmla="*/ 0 w 666749"/>
              <a:gd name="connsiteY8" fmla="*/ 41672 h 416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749" h="416718">
                <a:moveTo>
                  <a:pt x="0" y="41672"/>
                </a:moveTo>
                <a:cubicBezTo>
                  <a:pt x="0" y="18657"/>
                  <a:pt x="18657" y="0"/>
                  <a:pt x="41672" y="0"/>
                </a:cubicBezTo>
                <a:lnTo>
                  <a:pt x="625077" y="0"/>
                </a:lnTo>
                <a:cubicBezTo>
                  <a:pt x="648092" y="0"/>
                  <a:pt x="666749" y="18657"/>
                  <a:pt x="666749" y="41672"/>
                </a:cubicBezTo>
                <a:lnTo>
                  <a:pt x="666749" y="375046"/>
                </a:lnTo>
                <a:cubicBezTo>
                  <a:pt x="666749" y="398061"/>
                  <a:pt x="648092" y="416718"/>
                  <a:pt x="625077" y="416718"/>
                </a:cubicBezTo>
                <a:lnTo>
                  <a:pt x="41672" y="416718"/>
                </a:lnTo>
                <a:cubicBezTo>
                  <a:pt x="18657" y="416718"/>
                  <a:pt x="0" y="398061"/>
                  <a:pt x="0" y="375046"/>
                </a:cubicBezTo>
                <a:lnTo>
                  <a:pt x="0" y="41672"/>
                </a:lnTo>
                <a:close/>
              </a:path>
            </a:pathLst>
          </a:cu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accent6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59830" tIns="43955" rIns="59830" bIns="43955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altLang="ru-RU" sz="1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Потребители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Прямая со стрелкой 68"/>
          <p:cNvCxnSpPr/>
          <p:nvPr/>
        </p:nvCxnSpPr>
        <p:spPr>
          <a:xfrm>
            <a:off x="8463632" y="4778015"/>
            <a:ext cx="0" cy="111358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461008" y="4228219"/>
            <a:ext cx="2127215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28650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Функции СРО:</a:t>
            </a:r>
          </a:p>
          <a:p>
            <a:pPr defTabSz="628650"/>
            <a:endParaRPr lang="ru-RU" sz="600" b="1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утверждение стандартов/правил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экологического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аудита (по согласованию с МЭ)</a:t>
            </a:r>
          </a:p>
          <a:p>
            <a:pPr marL="171450" indent="-171450">
              <a:buFont typeface="Wingdings" pitchFamily="2" charset="2"/>
              <a:buChar char="§"/>
            </a:pPr>
            <a:endParaRPr lang="ru-RU" sz="4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ыдача сертификата экологического аудитора</a:t>
            </a:r>
          </a:p>
          <a:p>
            <a:pPr marL="171450" indent="-171450">
              <a:buFont typeface="Wingdings" pitchFamily="2" charset="2"/>
              <a:buChar char="§"/>
            </a:pPr>
            <a:endParaRPr lang="ru-RU" sz="4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осуществление контроля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в отношении своих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членов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138849" y="4846473"/>
            <a:ext cx="14175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Услуга оказывается только членами (участниками) СРО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515001" y="1301307"/>
            <a:ext cx="25133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ПРЕДЛАГАЕМЫЙ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МЕХАНИЗМ </a:t>
            </a:r>
            <a:endParaRPr lang="ru-RU" sz="1200" b="1" dirty="0"/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11560" y="116632"/>
            <a:ext cx="7992888" cy="1008112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>
              <a:defRPr/>
            </a:pPr>
            <a:r>
              <a:rPr lang="en-US" sz="1800" b="1" dirty="0" smtClean="0">
                <a:solidFill>
                  <a:srgbClr val="003366"/>
                </a:solidFill>
                <a:latin typeface="Arial" charset="0"/>
              </a:rPr>
              <a:t>II. </a:t>
            </a: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ПЕРЕДАЧА ФУНКЦИЙ ПО РЕГУЛИРОВАНИЮ ДЕЯТЕЛЬНОСТИ ЭКОЛОГИЧЕСКИХ АУДИТОРОВ (ПЕРЕДАЧА В СРО)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218995" y="3728213"/>
            <a:ext cx="1661024" cy="830997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</a:t>
            </a: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эколог. 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аудиторские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</a:p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(юр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лица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8028384" y="3172713"/>
            <a:ext cx="0" cy="466498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995885" y="1791808"/>
            <a:ext cx="2040611" cy="298620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5902052" y="2314357"/>
            <a:ext cx="1055733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427242" y="6306294"/>
            <a:ext cx="2872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ctr">
              <a:buClr>
                <a:srgbClr val="003366"/>
              </a:buClr>
            </a:pPr>
            <a:r>
              <a:rPr lang="ru-RU" sz="12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ПОПРАВКИ В</a:t>
            </a:r>
          </a:p>
          <a:p>
            <a:pPr marL="358775" algn="ctr">
              <a:buClr>
                <a:srgbClr val="003366"/>
              </a:buClr>
            </a:pPr>
            <a:r>
              <a:rPr lang="ru-RU" sz="12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ЭКОЛОГИЧЕСКИЙ КОДЕКС РК </a:t>
            </a:r>
            <a:endParaRPr lang="ru-RU" sz="12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8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F2E1-01F2-440C-87BE-0CE9D85A07E2}" type="slidenum">
              <a:rPr lang="ru-RU" smtClean="0"/>
              <a:t>8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34013" y="1660376"/>
            <a:ext cx="784244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370990" y="2453709"/>
            <a:ext cx="2225339" cy="946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здравоохранения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86925" y="4510861"/>
            <a:ext cx="2170549" cy="946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Неправительственная организация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14492" y="3705241"/>
            <a:ext cx="19000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ГОССОЦЗАКАЗ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40352" y="4741408"/>
            <a:ext cx="14103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роводит социологические исследования</a:t>
            </a:r>
            <a:endParaRPr lang="ru-RU" sz="12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6372200" y="3619866"/>
            <a:ext cx="0" cy="584284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355976" y="2154686"/>
            <a:ext cx="0" cy="36832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140880" y="2453709"/>
            <a:ext cx="2225339" cy="94660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здравоохранения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2241719" y="3551599"/>
            <a:ext cx="0" cy="584284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140880" y="4510861"/>
            <a:ext cx="2225339" cy="946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Подведомственная организация</a:t>
            </a:r>
          </a:p>
          <a:p>
            <a:pPr algn="ctr"/>
            <a:r>
              <a:rPr lang="ru-RU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(РГП на ПХВ «Республиканский центр развития здравоохранения»)</a:t>
            </a:r>
            <a:endParaRPr lang="ru-RU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43460" y="1926509"/>
            <a:ext cx="2020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ТЕКУЩИЙ МЕХАНИЗМ 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226969" y="1934047"/>
            <a:ext cx="25133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ПРЕДЛАГАЕМЫЙ МЕХАНИЗМ 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7518779" y="5002698"/>
            <a:ext cx="223469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611560" y="260648"/>
            <a:ext cx="7992888" cy="1152128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>
              <a:defRPr/>
            </a:pPr>
            <a:r>
              <a:rPr lang="en-US" sz="1800" b="1" dirty="0">
                <a:solidFill>
                  <a:srgbClr val="003366"/>
                </a:solidFill>
                <a:latin typeface="Arial" charset="0"/>
              </a:rPr>
              <a:t>II. </a:t>
            </a:r>
            <a:r>
              <a:rPr lang="ru-RU" sz="1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ПЕРЕДАЧА ФУНКЦИИ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ОПРЕДЕЛЕНИЮ СТЕПЕНИ УДОВЛЕТВОРЕННОСТИ ГРАЖДАН УРОВНЕМ И КАЧЕСТВОМ ОКАЗЫВАЕМОЙ МЕДИЦИНСКОЙ ПОМОЩИ</a:t>
            </a:r>
          </a:p>
          <a:p>
            <a:pPr marL="358775">
              <a:defRPr/>
            </a:pP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40880" y="883424"/>
            <a:ext cx="6984067" cy="64654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76316" y="6178694"/>
            <a:ext cx="49581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8775" algn="ctr">
              <a:buClr>
                <a:srgbClr val="003366"/>
              </a:buClr>
            </a:pPr>
            <a:r>
              <a:rPr lang="ru-RU" sz="12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ПОПРАВКИ В КОДЕКС РК </a:t>
            </a:r>
          </a:p>
          <a:p>
            <a:pPr marL="358775" algn="ctr">
              <a:buClr>
                <a:srgbClr val="003366"/>
              </a:buClr>
            </a:pPr>
            <a:r>
              <a:rPr lang="ru-RU" sz="12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«О ЗДОРОВЬЕ НАРОДА И СИСТЕМЕ ЗДРАВООХРАНЕНИЯ</a:t>
            </a:r>
            <a:endParaRPr lang="ru-RU" sz="12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3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260648"/>
            <a:ext cx="7992888" cy="576064"/>
          </a:xfr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58775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003366"/>
                </a:solidFill>
                <a:latin typeface="Arial" charset="0"/>
              </a:rPr>
              <a:t>ПЕРЕЧЕНЬ ЗАКОНОДАТЕЛЬНЫХ АКТОВ </a:t>
            </a:r>
            <a:endParaRPr lang="ru-RU" sz="18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611560" y="1124744"/>
            <a:ext cx="7992888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620713" algn="just">
              <a:buClr>
                <a:srgbClr val="003366"/>
              </a:buClr>
            </a:pPr>
            <a:r>
              <a:rPr lang="ru-RU" dirty="0">
                <a:solidFill>
                  <a:srgbClr val="003366"/>
                </a:solidFill>
              </a:rPr>
              <a:t>Экологический кодекс </a:t>
            </a:r>
          </a:p>
          <a:p>
            <a:pPr marL="620713" algn="just">
              <a:buClr>
                <a:srgbClr val="003366"/>
              </a:buClr>
            </a:pPr>
            <a:endParaRPr lang="ru-RU" dirty="0" smtClean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r>
              <a:rPr lang="ru-RU" dirty="0" smtClean="0">
                <a:solidFill>
                  <a:srgbClr val="003366"/>
                </a:solidFill>
              </a:rPr>
              <a:t>Кодекс «</a:t>
            </a:r>
            <a:r>
              <a:rPr lang="ru-RU" dirty="0">
                <a:solidFill>
                  <a:srgbClr val="003366"/>
                </a:solidFill>
              </a:rPr>
              <a:t>О здоровье народа и системе здравоохранения</a:t>
            </a:r>
            <a:r>
              <a:rPr lang="ru-RU" dirty="0" smtClean="0">
                <a:solidFill>
                  <a:srgbClr val="003366"/>
                </a:solidFill>
              </a:rPr>
              <a:t>»</a:t>
            </a:r>
          </a:p>
          <a:p>
            <a:pPr marL="620713" algn="just">
              <a:buClr>
                <a:srgbClr val="003366"/>
              </a:buClr>
            </a:pPr>
            <a:endParaRPr lang="ru-RU" dirty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r>
              <a:rPr lang="ru-RU" dirty="0">
                <a:solidFill>
                  <a:srgbClr val="003366"/>
                </a:solidFill>
              </a:rPr>
              <a:t>Кодекс «Об административных правонарушениях»</a:t>
            </a:r>
          </a:p>
          <a:p>
            <a:pPr marL="620713" algn="just">
              <a:buClr>
                <a:srgbClr val="003366"/>
              </a:buClr>
            </a:pPr>
            <a:endParaRPr lang="ru-RU" dirty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r>
              <a:rPr lang="ru-RU" dirty="0" smtClean="0">
                <a:solidFill>
                  <a:srgbClr val="003366"/>
                </a:solidFill>
              </a:rPr>
              <a:t>Закон «</a:t>
            </a:r>
            <a:r>
              <a:rPr lang="ru-RU" dirty="0">
                <a:solidFill>
                  <a:srgbClr val="003366"/>
                </a:solidFill>
              </a:rPr>
              <a:t>Об административных процедурах»</a:t>
            </a:r>
          </a:p>
          <a:p>
            <a:pPr marL="620713" algn="just">
              <a:buClr>
                <a:srgbClr val="003366"/>
              </a:buClr>
            </a:pPr>
            <a:endParaRPr lang="ru-RU" dirty="0" smtClean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endParaRPr lang="ru-RU" dirty="0" smtClean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r>
              <a:rPr lang="ru-RU" dirty="0" smtClean="0">
                <a:solidFill>
                  <a:srgbClr val="003366"/>
                </a:solidFill>
              </a:rPr>
              <a:t>Закон «</a:t>
            </a:r>
            <a:r>
              <a:rPr lang="ru-RU" dirty="0">
                <a:solidFill>
                  <a:srgbClr val="003366"/>
                </a:solidFill>
              </a:rPr>
              <a:t>О государственном социальном заказе, грантах и премиях для неправительственных организаций в Республике Казахстан</a:t>
            </a:r>
            <a:r>
              <a:rPr lang="ru-RU" dirty="0" smtClean="0">
                <a:solidFill>
                  <a:srgbClr val="003366"/>
                </a:solidFill>
              </a:rPr>
              <a:t>»</a:t>
            </a:r>
          </a:p>
          <a:p>
            <a:pPr marL="620713" algn="just">
              <a:buClr>
                <a:srgbClr val="003366"/>
              </a:buClr>
            </a:pPr>
            <a:endParaRPr lang="ru-RU" dirty="0" smtClean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r>
              <a:rPr lang="ru-RU" dirty="0" smtClean="0">
                <a:solidFill>
                  <a:srgbClr val="003366"/>
                </a:solidFill>
              </a:rPr>
              <a:t>Закон «</a:t>
            </a:r>
            <a:r>
              <a:rPr lang="ru-RU" dirty="0">
                <a:solidFill>
                  <a:srgbClr val="003366"/>
                </a:solidFill>
              </a:rPr>
              <a:t>О Национальной палате предпринимателей Республики Казахстан»</a:t>
            </a:r>
          </a:p>
          <a:p>
            <a:pPr marL="620713" algn="just">
              <a:buClr>
                <a:srgbClr val="003366"/>
              </a:buClr>
            </a:pPr>
            <a:endParaRPr lang="ru-RU" dirty="0" smtClean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r>
              <a:rPr lang="ru-RU" dirty="0" smtClean="0">
                <a:solidFill>
                  <a:srgbClr val="003366"/>
                </a:solidFill>
              </a:rPr>
              <a:t>Закон «О </a:t>
            </a:r>
            <a:r>
              <a:rPr lang="ru-RU" dirty="0">
                <a:solidFill>
                  <a:srgbClr val="003366"/>
                </a:solidFill>
              </a:rPr>
              <a:t>разрешениях и уведомлениях</a:t>
            </a:r>
            <a:r>
              <a:rPr lang="ru-RU" dirty="0" smtClean="0">
                <a:solidFill>
                  <a:srgbClr val="003366"/>
                </a:solidFill>
              </a:rPr>
              <a:t>»</a:t>
            </a:r>
          </a:p>
          <a:p>
            <a:pPr marL="620713" algn="just">
              <a:buClr>
                <a:srgbClr val="003366"/>
              </a:buClr>
            </a:pPr>
            <a:endParaRPr lang="ru-RU" dirty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endParaRPr lang="ru-RU" dirty="0">
              <a:solidFill>
                <a:srgbClr val="003366"/>
              </a:solidFill>
            </a:endParaRPr>
          </a:p>
          <a:p>
            <a:pPr marL="620713" algn="just">
              <a:buClr>
                <a:srgbClr val="003366"/>
              </a:buClr>
            </a:pPr>
            <a:endParaRPr lang="ru-RU" dirty="0">
              <a:solidFill>
                <a:srgbClr val="003366"/>
              </a:solidFill>
            </a:endParaRPr>
          </a:p>
          <a:p>
            <a:pPr marL="620713" algn="just">
              <a:spcAft>
                <a:spcPts val="0"/>
              </a:spcAft>
              <a:buClr>
                <a:srgbClr val="003366"/>
              </a:buClr>
            </a:pPr>
            <a:endParaRPr lang="ru-RU" dirty="0" smtClean="0">
              <a:solidFill>
                <a:srgbClr val="003366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1219613"/>
            <a:ext cx="504056" cy="277231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611560" y="1738228"/>
            <a:ext cx="504056" cy="304954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 bwMode="auto">
          <a:xfrm>
            <a:off x="629950" y="2276872"/>
            <a:ext cx="504056" cy="290153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631928" y="2852936"/>
            <a:ext cx="504056" cy="304954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 bwMode="auto">
          <a:xfrm>
            <a:off x="630610" y="3655825"/>
            <a:ext cx="504056" cy="277231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 bwMode="auto">
          <a:xfrm>
            <a:off x="632668" y="4466140"/>
            <a:ext cx="504056" cy="304954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3E6F-A35B-47DC-8A51-2D31B5851DBA}" type="slidenum">
              <a:rPr lang="ru-RU" smtClean="0"/>
              <a:t>9</a:t>
            </a:fld>
            <a:endParaRPr lang="ru-RU"/>
          </a:p>
        </p:txBody>
      </p:sp>
      <p:sp>
        <p:nvSpPr>
          <p:cNvPr id="17" name="Объект 2"/>
          <p:cNvSpPr txBox="1">
            <a:spLocks/>
          </p:cNvSpPr>
          <p:nvPr/>
        </p:nvSpPr>
        <p:spPr bwMode="auto">
          <a:xfrm>
            <a:off x="621135" y="5319645"/>
            <a:ext cx="504056" cy="304954"/>
          </a:xfrm>
          <a:prstGeom prst="roundRect">
            <a:avLst>
              <a:gd name="adj" fmla="val 15117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808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605</Words>
  <Application>Microsoft Office PowerPoint</Application>
  <PresentationFormat>Экран (4:3)</PresentationFormat>
  <Paragraphs>242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 О проекте Закона Республики Казахстан  «О внесении изменений и дополнений в некоторые законодательные акты Республики Казахстан по вопросам передачи государственных функций в конкурентную среду» </vt:lpstr>
      <vt:lpstr>Презентация PowerPoint</vt:lpstr>
      <vt:lpstr>Презентация PowerPoint</vt:lpstr>
      <vt:lpstr>Презентация PowerPoint</vt:lpstr>
      <vt:lpstr>I. БАЗОВЫЕ ПОДХОДЫ ПРОЦЕССА ПЕРЕДАЧИ  ФУНКЦИЙ В КОНКУРЕНТНУЮ СРЕДУ</vt:lpstr>
      <vt:lpstr>I. БАЗОВЫЕ ПОДХОДЫ ПРОЦЕССА ПЕРЕДАЧИ  ФУНКЦИЙ В КОНКУРЕНТНУЮ СРЕДУ</vt:lpstr>
      <vt:lpstr>Презентация PowerPoint</vt:lpstr>
      <vt:lpstr>Презентация PowerPoint</vt:lpstr>
      <vt:lpstr>ПЕРЕЧЕНЬ ЗАКОНОДАТЕЛЬНЫХ АКТОВ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Закона Республики Казахстан  «О внесении изменений и дополнений в некоторые законодательные акты Республики Казахстан по вопросам передачи государственных функций в конкурентную среду»</dc:title>
  <dc:creator>Бейбарыс Бейбитулы</dc:creator>
  <cp:lastModifiedBy>Смагулова Асель</cp:lastModifiedBy>
  <cp:revision>140</cp:revision>
  <cp:lastPrinted>2017-10-23T06:28:58Z</cp:lastPrinted>
  <dcterms:created xsi:type="dcterms:W3CDTF">2017-09-07T05:07:10Z</dcterms:created>
  <dcterms:modified xsi:type="dcterms:W3CDTF">2017-11-03T13:18:12Z</dcterms:modified>
</cp:coreProperties>
</file>