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112" r:id="rId1"/>
  </p:sldMasterIdLst>
  <p:notesMasterIdLst>
    <p:notesMasterId r:id="rId33"/>
  </p:notesMasterIdLst>
  <p:handoutMasterIdLst>
    <p:handoutMasterId r:id="rId34"/>
  </p:handoutMasterIdLst>
  <p:sldIdLst>
    <p:sldId id="563" r:id="rId2"/>
    <p:sldId id="583" r:id="rId3"/>
    <p:sldId id="619" r:id="rId4"/>
    <p:sldId id="591" r:id="rId5"/>
    <p:sldId id="620" r:id="rId6"/>
    <p:sldId id="621" r:id="rId7"/>
    <p:sldId id="580" r:id="rId8"/>
    <p:sldId id="590" r:id="rId9"/>
    <p:sldId id="572" r:id="rId10"/>
    <p:sldId id="622" r:id="rId11"/>
    <p:sldId id="623" r:id="rId12"/>
    <p:sldId id="597" r:id="rId13"/>
    <p:sldId id="598" r:id="rId14"/>
    <p:sldId id="599" r:id="rId15"/>
    <p:sldId id="600" r:id="rId16"/>
    <p:sldId id="601" r:id="rId17"/>
    <p:sldId id="638" r:id="rId18"/>
    <p:sldId id="639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7" r:id="rId27"/>
    <p:sldId id="648" r:id="rId28"/>
    <p:sldId id="637" r:id="rId29"/>
    <p:sldId id="649" r:id="rId30"/>
    <p:sldId id="650" r:id="rId31"/>
    <p:sldId id="651" r:id="rId32"/>
  </p:sldIdLst>
  <p:sldSz cx="9144000" cy="6858000" type="screen4x3"/>
  <p:notesSz cx="6815138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0558FF"/>
    <a:srgbClr val="0033CC"/>
    <a:srgbClr val="3333FF"/>
    <a:srgbClr val="FFC7C7"/>
    <a:srgbClr val="008000"/>
    <a:srgbClr val="ECEBF1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9" autoAdjust="0"/>
    <p:restoredTop sz="98797" autoAdjust="0"/>
  </p:normalViewPr>
  <p:slideViewPr>
    <p:cSldViewPr>
      <p:cViewPr varScale="1">
        <p:scale>
          <a:sx n="81" d="100"/>
          <a:sy n="81" d="100"/>
        </p:scale>
        <p:origin x="3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73164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Лист1!$A$1:$A$6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33250</c:v>
                </c:pt>
                <c:pt idx="1">
                  <c:v>39110</c:v>
                </c:pt>
                <c:pt idx="2">
                  <c:v>63065</c:v>
                </c:pt>
                <c:pt idx="3">
                  <c:v>61762</c:v>
                </c:pt>
                <c:pt idx="4">
                  <c:v>65409</c:v>
                </c:pt>
                <c:pt idx="5">
                  <c:v>68803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538512"/>
        <c:axId val="185534592"/>
        <c:axId val="0"/>
      </c:bar3DChart>
      <c:catAx>
        <c:axId val="18553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j-lt"/>
              </a:defRPr>
            </a:pPr>
            <a:endParaRPr lang="ru-RU"/>
          </a:p>
        </c:txPr>
        <c:crossAx val="185534592"/>
        <c:crosses val="autoZero"/>
        <c:auto val="1"/>
        <c:lblAlgn val="ctr"/>
        <c:lblOffset val="100"/>
        <c:noMultiLvlLbl val="0"/>
      </c:catAx>
      <c:valAx>
        <c:axId val="185534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855385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3300"/>
            </a:solidFill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2828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Лист1!$G$1:$G$6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Лист1!$H$1:$H$6</c:f>
              <c:numCache>
                <c:formatCode>General</c:formatCode>
                <c:ptCount val="6"/>
                <c:pt idx="0">
                  <c:v>1135</c:v>
                </c:pt>
                <c:pt idx="1">
                  <c:v>1386</c:v>
                </c:pt>
                <c:pt idx="2">
                  <c:v>1849</c:v>
                </c:pt>
                <c:pt idx="3">
                  <c:v>1812</c:v>
                </c:pt>
                <c:pt idx="4">
                  <c:v>2308</c:v>
                </c:pt>
                <c:pt idx="5">
                  <c:v>2491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094864"/>
        <c:axId val="97088704"/>
        <c:axId val="0"/>
      </c:bar3DChart>
      <c:catAx>
        <c:axId val="97094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j-lt"/>
              </a:defRPr>
            </a:pPr>
            <a:endParaRPr lang="ru-RU"/>
          </a:p>
        </c:txPr>
        <c:crossAx val="97088704"/>
        <c:crosses val="autoZero"/>
        <c:auto val="1"/>
        <c:lblAlgn val="ctr"/>
        <c:lblOffset val="100"/>
        <c:noMultiLvlLbl val="0"/>
      </c:catAx>
      <c:valAx>
        <c:axId val="9708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70948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FF000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Координационный Совет по развитию </a:t>
          </a:r>
          <a:b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военно-патриотического воспитания </a:t>
          </a:r>
          <a:b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Республике Казахстан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F5BC98-63C8-4DF2-8014-E2B855112365}" type="presOf" srcId="{8CC99F7B-0BCB-4997-A63E-30405FEBF429}" destId="{3CFCE4E1-D226-4B39-BB20-86DF6E62E999}" srcOrd="0" destOrd="0" presId="urn:microsoft.com/office/officeart/2005/8/layout/vList2"/>
    <dgm:cxn modelId="{00630E5A-EFA1-41CE-8118-8FDABBB7ABB9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36726239-DEB8-46FA-9839-FDECD06E0FC0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Кадетские классы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150877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920357-77F1-44B1-B53B-E0E47AFAB486}" type="presOf" srcId="{361AA53C-F068-40C1-B67E-CE7501406FAD}" destId="{AA81951F-89C9-4938-8316-8B7BDF09FC24}" srcOrd="0" destOrd="0" presId="urn:microsoft.com/office/officeart/2005/8/layout/vList2"/>
    <dgm:cxn modelId="{FB7289FE-1E71-421A-A9E2-1819A5F73E06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28DD12AD-A11E-4403-83B0-B48F2CE1BFE3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Республиканское военно-патриотическое общественное движение “Жас сарбаз”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3FE9F-DDFB-472C-A714-D04E1672E726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5615ED54-333E-4D49-9C90-E48198F9A02B}" type="presOf" srcId="{361AA53C-F068-40C1-B67E-CE7501406FAD}" destId="{AA81951F-89C9-4938-8316-8B7BDF09FC24}" srcOrd="0" destOrd="0" presId="urn:microsoft.com/office/officeart/2005/8/layout/vList2"/>
    <dgm:cxn modelId="{53466C61-E0D9-4174-AC0B-DCB4C7615672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Национальный военно-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патриотический  центр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1F681B-D846-4FFB-8C91-62B44742431C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27EB3A61-1D6B-4944-A407-5F66CEF20A31}" type="presOf" srcId="{361AA53C-F068-40C1-B67E-CE7501406FAD}" destId="{AA81951F-89C9-4938-8316-8B7BDF09FC24}" srcOrd="0" destOrd="0" presId="urn:microsoft.com/office/officeart/2005/8/layout/vList2"/>
    <dgm:cxn modelId="{AAC446A9-712D-40BF-ACE5-93312B993A7D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666633">
            <a:alpha val="49804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Центр  военно-патриотического воспитания при ВТШ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272FA2-2664-444B-96E5-4C1E89958EFD}" type="presOf" srcId="{8CC99F7B-0BCB-4997-A63E-30405FEBF429}" destId="{3CFCE4E1-D226-4B39-BB20-86DF6E62E999}" srcOrd="0" destOrd="0" presId="urn:microsoft.com/office/officeart/2005/8/layout/vList2"/>
    <dgm:cxn modelId="{A65C66B8-D624-4DD8-AD33-92749AC63A49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BA9AEC28-DDF0-4B1C-948C-44B6281B3922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Филиалы военно-патриотического общественного движения “Жас сарбаз” в регионах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284D0A-6E6F-4F76-A5DE-EE650AD0ACE5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ACA86BD9-3EC3-418C-AE13-2CC5AEB18355}" type="presOf" srcId="{8CC99F7B-0BCB-4997-A63E-30405FEBF429}" destId="{3CFCE4E1-D226-4B39-BB20-86DF6E62E999}" srcOrd="0" destOrd="0" presId="urn:microsoft.com/office/officeart/2005/8/layout/vList2"/>
    <dgm:cxn modelId="{DC8122B8-C4BD-4AD3-9974-AB77DD7CBC16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FF000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Координационный Совет по развитию </a:t>
          </a:r>
          <a:b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военно-патриотического воспитания </a:t>
          </a:r>
          <a:b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 регионах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ABF05C-01D6-4C35-A4C1-7C165E1E5EFA}" type="presOf" srcId="{361AA53C-F068-40C1-B67E-CE7501406FAD}" destId="{AA81951F-89C9-4938-8316-8B7BDF09FC24}" srcOrd="0" destOrd="0" presId="urn:microsoft.com/office/officeart/2005/8/layout/vList2"/>
    <dgm:cxn modelId="{E87BEB0C-105F-4592-97E7-402BC5CBD7B2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BBCA1DEB-9C54-4806-9859-083CF33BFC03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Филиалы Национального военно-патриотического  центра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04EC54-4215-4A42-BDE0-0B0B1EA18870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6876A2A6-AD53-4DFB-940D-E2B85F91A31D}" type="presOf" srcId="{361AA53C-F068-40C1-B67E-CE7501406FAD}" destId="{AA81951F-89C9-4938-8316-8B7BDF09FC24}" srcOrd="0" destOrd="0" presId="urn:microsoft.com/office/officeart/2005/8/layout/vList2"/>
    <dgm:cxn modelId="{0EB8C912-5980-49E2-9C1F-36B691ABCFFC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6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Центры   военно-патриотического воспитания при филиалах ВТШ 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2D54F9-B604-4D87-AC8D-000956D91A11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6196B2B8-9BCC-4AFC-AD2B-0750A03419AB}" type="presOf" srcId="{361AA53C-F068-40C1-B67E-CE7501406FAD}" destId="{AA81951F-89C9-4938-8316-8B7BDF09FC24}" srcOrd="0" destOrd="0" presId="urn:microsoft.com/office/officeart/2005/8/layout/vList2"/>
    <dgm:cxn modelId="{2E312451-102F-4D64-83D0-BB13D13975CB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Военно-патриотические клубы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45D35-23B7-47CB-AA75-72C0B726265E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6233EEFE-0CD0-44DF-9B07-FD01A22A7DD7}" type="presOf" srcId="{361AA53C-F068-40C1-B67E-CE7501406FAD}" destId="{AA81951F-89C9-4938-8316-8B7BDF09FC24}" srcOrd="0" destOrd="0" presId="urn:microsoft.com/office/officeart/2005/8/layout/vList2"/>
    <dgm:cxn modelId="{9459964E-9426-40E7-9569-BE903D7D21B4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578" y="0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C0F68-3856-412F-A592-69CCD3D4A67A}" type="datetimeFigureOut">
              <a:rPr lang="ru-RU"/>
              <a:pPr>
                <a:defRPr/>
              </a:pPr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578" y="9443321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8D07320-0DCE-4EE3-8949-50AACA144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62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578" y="0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196" y="4721661"/>
            <a:ext cx="5452747" cy="447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321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578" y="9443321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fld id="{6F3856C4-3726-4613-8AE8-AFF4F3025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04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C9B5F8-E1C3-42A3-B496-9C2A02F53B5E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553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97FAC5-5E92-485A-941C-D79CF7EB564F}" type="slidenum">
              <a:rPr lang="ru-RU" altLang="ru-RU" sz="1700" smtClean="0"/>
              <a:pPr>
                <a:defRPr/>
              </a:pPr>
              <a:t>18</a:t>
            </a:fld>
            <a:endParaRPr lang="ru-RU" altLang="ru-RU" sz="1700" smtClean="0"/>
          </a:p>
        </p:txBody>
      </p:sp>
    </p:spTree>
    <p:extLst>
      <p:ext uri="{BB962C8B-B14F-4D97-AF65-F5344CB8AC3E}">
        <p14:creationId xmlns:p14="http://schemas.microsoft.com/office/powerpoint/2010/main" val="283054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A826F-8088-4A77-BD44-F7C4C7E920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19636-B2F8-488E-AC88-D6C1145A4B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078C6-748D-42E6-8B2C-5367B2884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136E-8DBB-4312-8DC6-0D54BD603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A4AF0-4600-44AA-A091-05D931B8C4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BD32C-F2B5-465D-A561-0AB600AB05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37B83-6F43-446E-8568-31FA008D25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927CA-0443-4994-83B4-42CAAE92B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0D9F6-A126-4945-A244-5E59525464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FC804-B676-46C6-9AEB-06C8542B71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7C3F0-879A-4BDD-BB6F-BBBB869E9B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E3144-033E-42D1-9F86-3137E7282E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6C9A3E-E18D-40FE-86E0-696512740A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  <p:sldLayoutId id="2147486122" r:id="rId10"/>
    <p:sldLayoutId id="2147486123" r:id="rId11"/>
    <p:sldLayoutId id="214748612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tiff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4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tiff"/><Relationship Id="rId3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4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9" Type="http://schemas.openxmlformats.org/officeDocument/2006/relationships/diagramData" Target="../diagrams/data8.xml"/><Relationship Id="rId21" Type="http://schemas.openxmlformats.org/officeDocument/2006/relationships/diagramQuickStyle" Target="../diagrams/quickStyle4.xml"/><Relationship Id="rId34" Type="http://schemas.openxmlformats.org/officeDocument/2006/relationships/diagramData" Target="../diagrams/data7.xml"/><Relationship Id="rId42" Type="http://schemas.openxmlformats.org/officeDocument/2006/relationships/diagramColors" Target="../diagrams/colors8.xml"/><Relationship Id="rId47" Type="http://schemas.openxmlformats.org/officeDocument/2006/relationships/diagramColors" Target="../diagrams/colors9.xml"/><Relationship Id="rId50" Type="http://schemas.openxmlformats.org/officeDocument/2006/relationships/diagramLayout" Target="../diagrams/layout10.xml"/><Relationship Id="rId55" Type="http://schemas.openxmlformats.org/officeDocument/2006/relationships/image" Target="../media/image6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1.png"/><Relationship Id="rId16" Type="http://schemas.openxmlformats.org/officeDocument/2006/relationships/diagramQuickStyle" Target="../diagrams/quickStyle3.xml"/><Relationship Id="rId29" Type="http://schemas.openxmlformats.org/officeDocument/2006/relationships/diagramData" Target="../diagrams/data6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37" Type="http://schemas.openxmlformats.org/officeDocument/2006/relationships/diagramColors" Target="../diagrams/colors7.xml"/><Relationship Id="rId40" Type="http://schemas.openxmlformats.org/officeDocument/2006/relationships/diagramLayout" Target="../diagrams/layout8.xml"/><Relationship Id="rId45" Type="http://schemas.openxmlformats.org/officeDocument/2006/relationships/diagramLayout" Target="../diagrams/layout9.xml"/><Relationship Id="rId53" Type="http://schemas.microsoft.com/office/2007/relationships/diagramDrawing" Target="../diagrams/drawing10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4" Type="http://schemas.openxmlformats.org/officeDocument/2006/relationships/diagramData" Target="../diagrams/data9.xml"/><Relationship Id="rId52" Type="http://schemas.openxmlformats.org/officeDocument/2006/relationships/diagramColors" Target="../diagrams/colors10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35" Type="http://schemas.openxmlformats.org/officeDocument/2006/relationships/diagramLayout" Target="../diagrams/layout7.xml"/><Relationship Id="rId43" Type="http://schemas.microsoft.com/office/2007/relationships/diagramDrawing" Target="../diagrams/drawing8.xml"/><Relationship Id="rId48" Type="http://schemas.microsoft.com/office/2007/relationships/diagramDrawing" Target="../diagrams/drawing9.xml"/><Relationship Id="rId56" Type="http://schemas.openxmlformats.org/officeDocument/2006/relationships/image" Target="../media/image73.png"/><Relationship Id="rId8" Type="http://schemas.microsoft.com/office/2007/relationships/diagramDrawing" Target="../diagrams/drawing1.xml"/><Relationship Id="rId51" Type="http://schemas.openxmlformats.org/officeDocument/2006/relationships/diagramQuickStyle" Target="../diagrams/quickStyle10.xml"/><Relationship Id="rId3" Type="http://schemas.openxmlformats.org/officeDocument/2006/relationships/image" Target="../media/image72.jpe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46" Type="http://schemas.openxmlformats.org/officeDocument/2006/relationships/diagramQuickStyle" Target="../diagrams/quickStyle9.xml"/><Relationship Id="rId20" Type="http://schemas.openxmlformats.org/officeDocument/2006/relationships/diagramLayout" Target="../diagrams/layout4.xml"/><Relationship Id="rId41" Type="http://schemas.openxmlformats.org/officeDocument/2006/relationships/diagramQuickStyle" Target="../diagrams/quickStyle8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diagramQuickStyle" Target="../diagrams/quickStyle7.xml"/><Relationship Id="rId49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73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4.jpeg"/><Relationship Id="rId12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.xml"/><Relationship Id="rId11" Type="http://schemas.openxmlformats.org/officeDocument/2006/relationships/image" Target="../media/image86.jpeg"/><Relationship Id="rId5" Type="http://schemas.openxmlformats.org/officeDocument/2006/relationships/chart" Target="../charts/chart1.xml"/><Relationship Id="rId10" Type="http://schemas.openxmlformats.org/officeDocument/2006/relationships/image" Target="../media/image67.png"/><Relationship Id="rId4" Type="http://schemas.openxmlformats.org/officeDocument/2006/relationships/image" Target="../media/image82.wmf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jpeg"/><Relationship Id="rId11" Type="http://schemas.openxmlformats.org/officeDocument/2006/relationships/image" Target="../media/image93.jpeg"/><Relationship Id="rId5" Type="http://schemas.openxmlformats.org/officeDocument/2006/relationships/image" Target="../media/image88.jpeg"/><Relationship Id="rId10" Type="http://schemas.openxmlformats.org/officeDocument/2006/relationships/image" Target="../media/image92.jpeg"/><Relationship Id="rId4" Type="http://schemas.openxmlformats.org/officeDocument/2006/relationships/image" Target="../media/image82.wmf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67.png"/><Relationship Id="rId4" Type="http://schemas.openxmlformats.org/officeDocument/2006/relationships/image" Target="../media/image96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20.jpeg"/><Relationship Id="rId7" Type="http://schemas.openxmlformats.org/officeDocument/2006/relationships/image" Target="../media/image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67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.zakon.kz/Document/?link_id=100066409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67.png"/><Relationship Id="rId7" Type="http://schemas.openxmlformats.org/officeDocument/2006/relationships/image" Target="../media/image1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47896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</a:rPr>
              <a:t>О РАЗВИТИИ ВОЕННОГО ОБРАЗОВАНИЯ, НАУКИ И ФОРМИРОВАНИИ ВОЕННО-ПАТРИОТИЧЕСКОГО ВОСПИТАНИЯ В РЕСПУБЛИКЕ КАЗАХСТАН</a:t>
            </a:r>
            <a:endParaRPr lang="ru-RU" sz="24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80408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 ОБОРОНЫ</a:t>
            </a:r>
          </a:p>
          <a:p>
            <a:pPr algn="ctr" defTabSz="1279525">
              <a:defRPr/>
            </a:pPr>
            <a:r>
              <a:rPr lang="en-US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noProof="1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 КАЗАХСТАН</a:t>
            </a:r>
            <a:endParaRPr lang="ru-RU" sz="1400" b="1" i="0" noProof="1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QАZАQSTАN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RЕSPÝBLĺKАSYNYŃ</a:t>
            </a:r>
          </a:p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QОRǴАNYS 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a-Latn" sz="1400" b="1" i="0" dirty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ĺ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NĺSTRLІGІ</a:t>
            </a:r>
            <a:endParaRPr lang="la-Latn" sz="1400" b="1" i="0" dirty="0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93343" y="6237312"/>
            <a:ext cx="1357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i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r>
              <a:rPr lang="ru-RU" sz="1200" b="1" i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  <a:endParaRPr lang="ru-RU" sz="1200" b="1" i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5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2" y="1953363"/>
            <a:ext cx="8657297" cy="24117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:\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3591" y="188640"/>
            <a:ext cx="1016818" cy="1029020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309730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03139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Рисунок 3" descr="Плац и фассат кафедры 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73254"/>
            <a:ext cx="30694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5" name="Рисунок 4" descr="DSC028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91" y="1174345"/>
            <a:ext cx="2967921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36" name="Рисунок 5" descr="DSC0114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33" y="4829850"/>
            <a:ext cx="3002673" cy="162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419872" y="1219974"/>
            <a:ext cx="54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kk-KZ" i="0" dirty="0">
                <a:solidFill>
                  <a:schemeClr val="accent2">
                    <a:lumMod val="75000"/>
                  </a:schemeClr>
                </a:solidFill>
              </a:rPr>
              <a:t>В настоящее время в Республике Казахстан функционируют </a:t>
            </a:r>
            <a:r>
              <a:rPr lang="kk-KZ" b="1" i="0" dirty="0" smtClean="0">
                <a:solidFill>
                  <a:srgbClr val="FF0000"/>
                </a:solidFill>
              </a:rPr>
              <a:t>30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kk-KZ" i="0" dirty="0">
                <a:solidFill>
                  <a:schemeClr val="accent2">
                    <a:lumMod val="75000"/>
                  </a:schemeClr>
                </a:solidFill>
              </a:rPr>
              <a:t>военных кафедр, которые осуществляют подготовку офицеров запаса 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kk-KZ" b="1" i="0" dirty="0">
                <a:solidFill>
                  <a:srgbClr val="FF0000"/>
                </a:solidFill>
              </a:rPr>
              <a:t>73</a:t>
            </a:r>
            <a:r>
              <a:rPr lang="kk-KZ" i="0" dirty="0">
                <a:solidFill>
                  <a:schemeClr val="accent2">
                    <a:lumMod val="75000"/>
                  </a:schemeClr>
                </a:solidFill>
              </a:rPr>
              <a:t> военно-учетным специальностям.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endParaRPr lang="kk-KZ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Открыты </a:t>
            </a:r>
            <a:r>
              <a:rPr lang="ru-RU" b="1" i="0" dirty="0" smtClean="0">
                <a:solidFill>
                  <a:srgbClr val="FF0000"/>
                </a:solidFill>
              </a:rPr>
              <a:t>5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новых военных кафедр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в городах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Астана,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Талдыкорган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, Атырау, Павлодар,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Костанай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. Подготовка  офицеров запаса охватывают все области страны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55600" algn="just"/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>
                <a:solidFill>
                  <a:srgbClr val="FF0000"/>
                </a:solidFill>
              </a:rPr>
              <a:t>37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 процентов офицеров нашей армии – это выпускники военных кафедр вузов.</a:t>
            </a:r>
          </a:p>
          <a:p>
            <a:pPr indent="355600" algn="just"/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На воинскую службу по контракту на различные специальности принято из запаса –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2017 году </a:t>
            </a:r>
            <a:r>
              <a:rPr lang="ru-RU" b="1" i="0" dirty="0">
                <a:solidFill>
                  <a:srgbClr val="FF0000"/>
                </a:solidFill>
              </a:rPr>
              <a:t>179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граждан, прошедших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военную подготовку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только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в январе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2018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года – </a:t>
            </a:r>
            <a:r>
              <a:rPr lang="ru-RU" b="1" i="0" dirty="0">
                <a:solidFill>
                  <a:srgbClr val="FF0000"/>
                </a:solidFill>
              </a:rPr>
              <a:t>41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 человек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842" y="260648"/>
            <a:ext cx="8118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b="1" i="0" dirty="0" smtClean="0">
                <a:solidFill>
                  <a:schemeClr val="accent6">
                    <a:lumMod val="50000"/>
                  </a:schemeClr>
                </a:solidFill>
              </a:rPr>
              <a:t>ВОЕННЫЕ КАФЕДРЫ ПРИ ВЫСШИХ УЧЕБНЫХ  ЗАВЕДЕНИЯХ</a:t>
            </a:r>
            <a:endParaRPr lang="ru-RU" sz="1950" b="1" i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818" y="64058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10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41441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 descr="Kaz_300dpi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" contras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4" t="-742" r="-374" b="-742"/>
          <a:stretch>
            <a:fillRect/>
          </a:stretch>
        </p:blipFill>
        <p:spPr bwMode="auto">
          <a:xfrm>
            <a:off x="455937" y="984255"/>
            <a:ext cx="8559226" cy="56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6589203" y="4165043"/>
            <a:ext cx="1872762" cy="9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108">
              <a:latin typeface="Calibri" panose="020F0502020204030204" pitchFamily="34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 bwMode="auto">
          <a:xfrm>
            <a:off x="5531194" y="1502130"/>
            <a:ext cx="2825262" cy="290763"/>
          </a:xfrm>
          <a:prstGeom prst="wedgeRectCallout">
            <a:avLst>
              <a:gd name="adj1" fmla="val -32591"/>
              <a:gd name="adj2" fmla="val 143126"/>
            </a:avLst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323" tIns="3323" rIns="3323" bIns="3323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46" b="1" i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 bwMode="auto">
          <a:xfrm>
            <a:off x="4577124" y="789521"/>
            <a:ext cx="4387364" cy="2222702"/>
          </a:xfrm>
          <a:prstGeom prst="wedgeRectCallout">
            <a:avLst>
              <a:gd name="adj1" fmla="val -36315"/>
              <a:gd name="adj2" fmla="val 54568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Северный регион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кафедр: 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-Евразийский национальный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-Казахский агротехнический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-Казахский гуманитарный юридический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-АО «Медицинский университет Астана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Финансовая академия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-Карагандинский государственный технический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-Карагандинский государственный медицинский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-Кокшетауский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-Северо-Казахстанский государственный университет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-Костанайский государственный университет </a:t>
            </a:r>
          </a:p>
          <a:p>
            <a:pPr indent="8059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-Павлодарский государственный университет</a:t>
            </a:r>
          </a:p>
        </p:txBody>
      </p:sp>
      <p:sp>
        <p:nvSpPr>
          <p:cNvPr id="38" name="Прямоугольная выноска 37"/>
          <p:cNvSpPr/>
          <p:nvPr/>
        </p:nvSpPr>
        <p:spPr bwMode="auto">
          <a:xfrm>
            <a:off x="251520" y="2663760"/>
            <a:ext cx="4121186" cy="930041"/>
          </a:xfrm>
          <a:prstGeom prst="wedgeRectCallout">
            <a:avLst>
              <a:gd name="adj1" fmla="val -4052"/>
              <a:gd name="adj2" fmla="val 67409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indent="8059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Западный регион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кафедры:</a:t>
            </a:r>
          </a:p>
          <a:p>
            <a:pPr indent="8059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Западно-</a:t>
            </a:r>
            <a:r>
              <a:rPr lang="ru-RU" sz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Каз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аграрно-технический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  </a:t>
            </a:r>
          </a:p>
          <a:p>
            <a:pPr indent="8059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Западно-</a:t>
            </a:r>
            <a:r>
              <a:rPr lang="ru-RU" sz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Каз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гос. медицинский университет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Каспийский гос. университет технологии и инжиниринга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- Атырауский государственный университет.</a:t>
            </a:r>
          </a:p>
        </p:txBody>
      </p:sp>
      <p:sp>
        <p:nvSpPr>
          <p:cNvPr id="39" name="Прямоугольная выноска 25"/>
          <p:cNvSpPr>
            <a:spLocks noChangeArrowheads="1"/>
          </p:cNvSpPr>
          <p:nvPr/>
        </p:nvSpPr>
        <p:spPr bwMode="auto">
          <a:xfrm>
            <a:off x="4605476" y="3671412"/>
            <a:ext cx="4375234" cy="745375"/>
          </a:xfrm>
          <a:prstGeom prst="wedgeRectCallout">
            <a:avLst>
              <a:gd name="adj1" fmla="val 11939"/>
              <a:gd name="adj2" fmla="val -112106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wrap="square" lIns="3323" tIns="3323" rIns="3323" bIns="3323" anchor="ctr">
            <a:spAutoFit/>
          </a:bodyPr>
          <a:lstStyle>
            <a:lvl1pPr indent="87313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accent2">
                    <a:lumMod val="75000"/>
                  </a:schemeClr>
                </a:solidFill>
              </a:rPr>
              <a:t> Восточный регион </a:t>
            </a: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altLang="ru-RU" sz="1200" dirty="0">
                <a:solidFill>
                  <a:srgbClr val="FF0000"/>
                </a:solidFill>
              </a:rPr>
              <a:t>3</a:t>
            </a: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 кафедры: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 smtClean="0">
                <a:solidFill>
                  <a:schemeClr val="accent2">
                    <a:lumMod val="75000"/>
                  </a:schemeClr>
                </a:solidFill>
              </a:rPr>
              <a:t>- Восточно-</a:t>
            </a:r>
            <a:r>
              <a:rPr lang="ru-RU" altLang="ru-RU" sz="1200" b="0" dirty="0" err="1" smtClean="0">
                <a:solidFill>
                  <a:schemeClr val="accent2">
                    <a:lumMod val="75000"/>
                  </a:schemeClr>
                </a:solidFill>
              </a:rPr>
              <a:t>Каз</a:t>
            </a:r>
            <a:r>
              <a:rPr lang="ru-RU" altLang="ru-RU" sz="1200" b="0" dirty="0" smtClean="0">
                <a:solidFill>
                  <a:schemeClr val="accent2">
                    <a:lumMod val="75000"/>
                  </a:schemeClr>
                </a:solidFill>
              </a:rPr>
              <a:t>. государственный </a:t>
            </a: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технический университет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 smtClean="0">
                <a:solidFill>
                  <a:schemeClr val="accent2">
                    <a:lumMod val="75000"/>
                  </a:schemeClr>
                </a:solidFill>
              </a:rPr>
              <a:t>- Государственный </a:t>
            </a: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медицинский университет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- Казахский гуманитарно-</a:t>
            </a:r>
            <a:r>
              <a:rPr lang="ru-RU" altLang="ru-RU" sz="1200" b="0" dirty="0" err="1">
                <a:solidFill>
                  <a:schemeClr val="accent2">
                    <a:lumMod val="75000"/>
                  </a:schemeClr>
                </a:solidFill>
              </a:rPr>
              <a:t>юрид</a:t>
            </a:r>
            <a:r>
              <a:rPr lang="ru-RU" altLang="ru-RU" sz="1200" b="0" dirty="0">
                <a:solidFill>
                  <a:schemeClr val="accent2">
                    <a:lumMod val="75000"/>
                  </a:schemeClr>
                </a:solidFill>
              </a:rPr>
              <a:t>. инновационный университет</a:t>
            </a:r>
          </a:p>
        </p:txBody>
      </p:sp>
      <p:sp>
        <p:nvSpPr>
          <p:cNvPr id="40" name="Прямоугольная выноска 39"/>
          <p:cNvSpPr/>
          <p:nvPr/>
        </p:nvSpPr>
        <p:spPr bwMode="auto">
          <a:xfrm>
            <a:off x="251520" y="4188183"/>
            <a:ext cx="4281948" cy="2407368"/>
          </a:xfrm>
          <a:prstGeom prst="wedgeRectCallout">
            <a:avLst>
              <a:gd name="adj1" fmla="val -539"/>
              <a:gd name="adj2" fmla="val -58177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indent="16705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Южный регион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кафедр: 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национальный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нац. исследовательский технический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национальный аграрный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национальный педагогический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Акционерное общество «Нархоз»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университет межд. отношений и мировых языков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Казахский национальный медицинский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Южно-Казахстанский государственный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Южно-Казахстанская государственная фарм. Академия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Таразский государственный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Кызылординский государственный университет</a:t>
            </a:r>
          </a:p>
          <a:p>
            <a:pPr marL="158265" indent="8793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Жетысуский государственный университет</a:t>
            </a:r>
          </a:p>
        </p:txBody>
      </p:sp>
      <p:sp>
        <p:nvSpPr>
          <p:cNvPr id="41" name="Rectangle 46"/>
          <p:cNvSpPr txBox="1">
            <a:spLocks noChangeArrowheads="1"/>
          </p:cNvSpPr>
          <p:nvPr/>
        </p:nvSpPr>
        <p:spPr>
          <a:xfrm>
            <a:off x="611560" y="207315"/>
            <a:ext cx="8001258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РАСПОЛОЖЕНИЕ ВОЕННЫХ КАФЕДР ПО РЕГИОНАМ</a:t>
            </a:r>
            <a:endParaRPr lang="ru-RU" sz="8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" name="Объект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349515"/>
              </p:ext>
            </p:extLst>
          </p:nvPr>
        </p:nvGraphicFramePr>
        <p:xfrm>
          <a:off x="107950" y="836712"/>
          <a:ext cx="333057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Лист" r:id="rId6" imgW="5486400" imgH="3200400" progId="Excel.Sheet.8">
                  <p:embed/>
                </p:oleObj>
              </mc:Choice>
              <mc:Fallback>
                <p:oleObj name="Лист" r:id="rId6" imgW="5486400" imgH="3200400" progId="Excel.Sheet.8">
                  <p:embed/>
                  <p:pic>
                    <p:nvPicPr>
                      <p:cNvPr id="0" name="Picture 38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836712"/>
                        <a:ext cx="3330575" cy="154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-163290" y="36997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3" name="Надпись 2"/>
          <p:cNvSpPr txBox="1">
            <a:spLocks noChangeArrowheads="1"/>
          </p:cNvSpPr>
          <p:nvPr/>
        </p:nvSpPr>
        <p:spPr bwMode="auto">
          <a:xfrm>
            <a:off x="1331640" y="1340768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11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Надпись 2"/>
          <p:cNvSpPr txBox="1">
            <a:spLocks noChangeArrowheads="1"/>
          </p:cNvSpPr>
          <p:nvPr/>
        </p:nvSpPr>
        <p:spPr bwMode="auto">
          <a:xfrm>
            <a:off x="770190" y="1668835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Надпись 2"/>
          <p:cNvSpPr txBox="1">
            <a:spLocks noChangeArrowheads="1"/>
          </p:cNvSpPr>
          <p:nvPr/>
        </p:nvSpPr>
        <p:spPr bwMode="auto">
          <a:xfrm>
            <a:off x="712146" y="1236787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Надпись 2"/>
          <p:cNvSpPr txBox="1">
            <a:spLocks noChangeArrowheads="1"/>
          </p:cNvSpPr>
          <p:nvPr/>
        </p:nvSpPr>
        <p:spPr bwMode="auto">
          <a:xfrm>
            <a:off x="323528" y="1412776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2818" y="6405875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11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232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/>
          <p:cNvGrpSpPr/>
          <p:nvPr/>
        </p:nvGrpSpPr>
        <p:grpSpPr>
          <a:xfrm>
            <a:off x="43056" y="4335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Трапеция 76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6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Скругленный прямоугольник 27"/>
          <p:cNvSpPr/>
          <p:nvPr/>
        </p:nvSpPr>
        <p:spPr>
          <a:xfrm>
            <a:off x="2869821" y="3069040"/>
            <a:ext cx="3143272" cy="638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2492958" y="3060330"/>
            <a:ext cx="3929090" cy="578882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Управление военной науки </a:t>
            </a: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инноваций МО РК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0750" y="4293096"/>
            <a:ext cx="4176464" cy="714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20750" y="4247009"/>
            <a:ext cx="4176464" cy="71508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Национальный университет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обороны</a:t>
            </a: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имени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Первого Президента </a:t>
            </a:r>
            <a:endParaRPr lang="ru-RU" sz="1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Республики Казахстан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Елбасы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876446" y="1795742"/>
            <a:ext cx="1969000" cy="911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0" name="Прямоугольник с двумя скругленными противолежащими углами 49"/>
          <p:cNvSpPr/>
          <p:nvPr/>
        </p:nvSpPr>
        <p:spPr>
          <a:xfrm>
            <a:off x="4803346" y="1863258"/>
            <a:ext cx="2115200" cy="817245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Советник Министра обороны </a:t>
            </a:r>
            <a:b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(по вопросам науки)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50563" y="853587"/>
            <a:ext cx="3542361" cy="7032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2" name="Прямоугольник с двумя скругленными противолежащими углами 51"/>
          <p:cNvSpPr/>
          <p:nvPr/>
        </p:nvSpPr>
        <p:spPr>
          <a:xfrm>
            <a:off x="2708982" y="836712"/>
            <a:ext cx="3600400" cy="71508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Министр обороны </a:t>
            </a: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Республики Казахстан</a:t>
            </a:r>
            <a:endParaRPr lang="ru-RU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60710" y="3069040"/>
            <a:ext cx="216024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4" name="Прямоугольник с двумя скругленными противолежащими углами 53"/>
          <p:cNvSpPr/>
          <p:nvPr/>
        </p:nvSpPr>
        <p:spPr>
          <a:xfrm>
            <a:off x="260710" y="3016916"/>
            <a:ext cx="2160240" cy="80702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Структурные подразделения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МО, ГШ и ВС РК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478493" y="3049076"/>
            <a:ext cx="229258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6" name="Прямоугольник с двумя скругленными противолежащими углами 55"/>
          <p:cNvSpPr/>
          <p:nvPr/>
        </p:nvSpPr>
        <p:spPr>
          <a:xfrm>
            <a:off x="6394809" y="2996952"/>
            <a:ext cx="2506861" cy="748290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Заинтересованные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субъекты научной и научно-технической деятельности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20750" y="5324138"/>
            <a:ext cx="4176464" cy="314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9" name="Прямоугольник с двумя скругленными противолежащими углами 58"/>
          <p:cNvSpPr/>
          <p:nvPr/>
        </p:nvSpPr>
        <p:spPr>
          <a:xfrm>
            <a:off x="620750" y="5301208"/>
            <a:ext cx="4176464" cy="299231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Военный научно-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исследовательский центр 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(ВНИЦ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34164" y="6165304"/>
            <a:ext cx="2367051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-153868" y="6169296"/>
            <a:ext cx="2934858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Научно-исследовательский </a:t>
            </a:r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 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военного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искусства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838173" y="6176300"/>
            <a:ext cx="2934858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2708982" y="6176800"/>
            <a:ext cx="3153527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Научно-исследовательский институт </a:t>
            </a:r>
          </a:p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вооружения и военной техники 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301270" y="4293096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5301270" y="4336613"/>
            <a:ext cx="1080119" cy="337114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 СВ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537038" y="4293096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1" name="Прямоугольник с двумя скругленными противолежащими углами 70"/>
          <p:cNvSpPr/>
          <p:nvPr/>
        </p:nvSpPr>
        <p:spPr>
          <a:xfrm>
            <a:off x="6537038" y="4336613"/>
            <a:ext cx="1080119" cy="335057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 СВО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749541" y="4289452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7749541" y="4332969"/>
            <a:ext cx="1080119" cy="335057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ВИИРЭС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301271" y="4952205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5301271" y="4893086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Научный отдел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537038" y="4955763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6537038" y="4902994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Научный отдел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749541" y="4952746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7749541" y="4893627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Научный отдел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 flipH="1" flipV="1">
            <a:off x="1537534" y="1194639"/>
            <a:ext cx="1" cy="757784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H="1">
            <a:off x="2420950" y="3409076"/>
            <a:ext cx="468000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6013093" y="3383823"/>
            <a:ext cx="468000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2708982" y="5013176"/>
            <a:ext cx="0" cy="288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1301539" y="587727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4293158" y="587727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H="1">
            <a:off x="1301538" y="5877272"/>
            <a:ext cx="6159972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2708982" y="5625272"/>
            <a:ext cx="0" cy="25200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5839407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>
            <a:off x="7100608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8290635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2723700" y="403745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5824518" y="403745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7100608" y="4024558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8289600" y="404109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H="1">
            <a:off x="2708982" y="4041096"/>
            <a:ext cx="5580000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V="1">
            <a:off x="4425542" y="3707316"/>
            <a:ext cx="0" cy="34592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>
          <a:xfrm>
            <a:off x="268127" y="1948111"/>
            <a:ext cx="2601694" cy="638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397656" y="1957998"/>
            <a:ext cx="2436780" cy="578882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Совет по оборонным исследованиям МО РК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1541483" y="2604403"/>
            <a:ext cx="0" cy="4320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51" idx="2"/>
          </p:cNvCxnSpPr>
          <p:nvPr/>
        </p:nvCxnSpPr>
        <p:spPr>
          <a:xfrm flipV="1">
            <a:off x="4409436" y="1556792"/>
            <a:ext cx="12308" cy="1503539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>
            <a:off x="1546642" y="1203662"/>
            <a:ext cx="113186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stCxn id="49" idx="1"/>
          </p:cNvCxnSpPr>
          <p:nvPr/>
        </p:nvCxnSpPr>
        <p:spPr>
          <a:xfrm flipH="1" flipV="1">
            <a:off x="4439850" y="2245607"/>
            <a:ext cx="436596" cy="589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0" name="Скругленный прямоугольник 89"/>
          <p:cNvSpPr/>
          <p:nvPr/>
        </p:nvSpPr>
        <p:spPr>
          <a:xfrm>
            <a:off x="6156509" y="6165304"/>
            <a:ext cx="2673153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cxnSp>
        <p:nvCxnSpPr>
          <p:cNvPr id="91" name="Прямая со стрелкой 90"/>
          <p:cNvCxnSpPr/>
          <p:nvPr/>
        </p:nvCxnSpPr>
        <p:spPr>
          <a:xfrm>
            <a:off x="7443290" y="5895374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6211975" y="6176800"/>
            <a:ext cx="2555772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Научно-исследовательские лаборатории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7053859" y="1117452"/>
            <a:ext cx="1713888" cy="1136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ННС «Национальная безопасность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оборона»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46"/>
          <p:cNvSpPr txBox="1">
            <a:spLocks noChangeArrowheads="1"/>
          </p:cNvSpPr>
          <p:nvPr/>
        </p:nvSpPr>
        <p:spPr>
          <a:xfrm>
            <a:off x="1129737" y="109341"/>
            <a:ext cx="7128792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СХЕМА УПРАВЛЕНИЯ ВОЕННОЙ НАУКОЙ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75162" y="6434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12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1046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426074" y="4653136"/>
            <a:ext cx="8259572" cy="1728192"/>
          </a:xfrm>
          <a:prstGeom prst="foldedCorner">
            <a:avLst>
              <a:gd name="adj" fmla="val 1284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G:\img_3611_1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17" y="1052571"/>
            <a:ext cx="538957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68740" y="4903420"/>
            <a:ext cx="80648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630555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СОВЕТ ПО ОБОРОННЫМ ИССЛЕДОВАНИЯМ определяет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стратегические оборонные инициативы в части приоритетных целевых инновационных технологий,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принимает решение на проведение оборонных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исследований.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3056" y="15221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Трапеция 20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4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46"/>
          <p:cNvSpPr txBox="1">
            <a:spLocks noChangeArrowheads="1"/>
          </p:cNvSpPr>
          <p:nvPr/>
        </p:nvSpPr>
        <p:spPr>
          <a:xfrm>
            <a:off x="771729" y="218201"/>
            <a:ext cx="7544687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СОВЕТ ПО ОБОРОННЫМ ИССЛЕДОВАНИЯМ МО РК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2818" y="64058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13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13206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546593"/>
              </p:ext>
            </p:extLst>
          </p:nvPr>
        </p:nvGraphicFramePr>
        <p:xfrm>
          <a:off x="487086" y="1619632"/>
          <a:ext cx="8514071" cy="1920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514071"/>
              </a:tblGrid>
              <a:tr h="1271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Разработка, создание и применение разведывательных беспилотных летательных аппаратов в интересах ВС РК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Военно-техническое и военно-технологическое обеспечение обороны и безопасности Республики Казахстан на основе экономического прагматизма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специальной Геоинформационной платформы в интересах обороны и безопасности РК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7" name="Группа 10"/>
          <p:cNvGrpSpPr>
            <a:grpSpLocks/>
          </p:cNvGrpSpPr>
          <p:nvPr/>
        </p:nvGrpSpPr>
        <p:grpSpPr bwMode="auto">
          <a:xfrm>
            <a:off x="1168970" y="1030868"/>
            <a:ext cx="7307503" cy="340366"/>
            <a:chOff x="1" y="-21163"/>
            <a:chExt cx="6720400" cy="889308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" y="220"/>
              <a:ext cx="6543792" cy="867925"/>
            </a:xfrm>
            <a:prstGeom prst="roundRect">
              <a:avLst>
                <a:gd name="adj" fmla="val 23903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Скругленный прямоугольник 4"/>
            <p:cNvSpPr/>
            <p:nvPr/>
          </p:nvSpPr>
          <p:spPr>
            <a:xfrm>
              <a:off x="25604" y="-21163"/>
              <a:ext cx="6694797" cy="660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just" defTabSz="800100">
                <a:defRPr/>
              </a:pP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проекта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рамках программно-целевого финансирования</a:t>
              </a:r>
            </a:p>
          </p:txBody>
        </p:sp>
      </p:grpSp>
      <p:sp>
        <p:nvSpPr>
          <p:cNvPr id="60" name="Овал 59"/>
          <p:cNvSpPr/>
          <p:nvPr/>
        </p:nvSpPr>
        <p:spPr>
          <a:xfrm>
            <a:off x="971600" y="923274"/>
            <a:ext cx="324000" cy="324000"/>
          </a:xfrm>
          <a:prstGeom prst="ellipse">
            <a:avLst/>
          </a:prstGeom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Прямоугольник 4"/>
          <p:cNvSpPr>
            <a:spLocks noChangeArrowheads="1"/>
          </p:cNvSpPr>
          <p:nvPr/>
        </p:nvSpPr>
        <p:spPr bwMode="auto">
          <a:xfrm>
            <a:off x="976098" y="908720"/>
            <a:ext cx="284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3</a:t>
            </a:r>
            <a:endParaRPr lang="ru-RU" altLang="ru-RU" sz="2000" dirty="0">
              <a:solidFill>
                <a:srgbClr val="C00000"/>
              </a:solidFill>
            </a:endParaRPr>
          </a:p>
        </p:txBody>
      </p:sp>
      <p:grpSp>
        <p:nvGrpSpPr>
          <p:cNvPr id="65" name="Группа 10"/>
          <p:cNvGrpSpPr>
            <a:grpSpLocks/>
          </p:cNvGrpSpPr>
          <p:nvPr/>
        </p:nvGrpSpPr>
        <p:grpSpPr bwMode="auto">
          <a:xfrm>
            <a:off x="1801156" y="3811856"/>
            <a:ext cx="6587268" cy="265216"/>
            <a:chOff x="0" y="220"/>
            <a:chExt cx="5760640" cy="692956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0" y="220"/>
              <a:ext cx="5445780" cy="692956"/>
            </a:xfrm>
            <a:prstGeom prst="roundRect">
              <a:avLst>
                <a:gd name="adj" fmla="val 23903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25604" y="6057"/>
              <a:ext cx="5735036" cy="660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just" defTabSz="800100">
                <a:defRPr/>
              </a:pP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проектов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рамках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грантового финансирования</a:t>
              </a:r>
            </a:p>
          </p:txBody>
        </p:sp>
      </p:grpSp>
      <p:sp>
        <p:nvSpPr>
          <p:cNvPr id="68" name="Овал 67"/>
          <p:cNvSpPr/>
          <p:nvPr/>
        </p:nvSpPr>
        <p:spPr>
          <a:xfrm>
            <a:off x="1692373" y="3676962"/>
            <a:ext cx="324000" cy="324000"/>
          </a:xfrm>
          <a:prstGeom prst="ellipse">
            <a:avLst/>
          </a:prstGeom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Прямоугольник 4"/>
          <p:cNvSpPr>
            <a:spLocks noChangeArrowheads="1"/>
          </p:cNvSpPr>
          <p:nvPr/>
        </p:nvSpPr>
        <p:spPr bwMode="auto">
          <a:xfrm>
            <a:off x="1611837" y="3639615"/>
            <a:ext cx="503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endParaRPr lang="ru-RU" alt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540886"/>
              </p:ext>
            </p:extLst>
          </p:nvPr>
        </p:nvGraphicFramePr>
        <p:xfrm>
          <a:off x="487086" y="4285064"/>
          <a:ext cx="8514071" cy="22402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514071"/>
              </a:tblGrid>
              <a:tr h="1271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Научные проекты</a:t>
                      </a:r>
                      <a:r>
                        <a:rPr lang="ru-RU" sz="1600" b="1" kern="1200" baseline="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 выполняются </a:t>
                      </a:r>
                      <a:r>
                        <a:rPr lang="ru-RU" sz="16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по следующим специализированным научным направлениям: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effectLst/>
                        <a:latin typeface="Arial (Основной текст)"/>
                        <a:cs typeface="Arial" pitchFamily="34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Развитие военной организации государства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Развитие оборонно-промышленного комплекса, вооружения и военной техники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Исследования в области военной безопасности и военного искусства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b="1" kern="1200" dirty="0" smtClean="0">
                        <a:effectLst/>
                        <a:latin typeface="Arial (Основной текст)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Arial (Основной текст)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43056" y="15221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Трапеция 30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34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46"/>
          <p:cNvSpPr txBox="1">
            <a:spLocks noChangeArrowheads="1"/>
          </p:cNvSpPr>
          <p:nvPr/>
        </p:nvSpPr>
        <p:spPr>
          <a:xfrm>
            <a:off x="713842" y="218201"/>
            <a:ext cx="7818598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ПРОЕКТЫ НАЦИОНАЛЬНОГО УНИВЕРСИТЕТА ОБОРОНЫ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2818" y="64526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14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4846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 140"/>
          <p:cNvSpPr/>
          <p:nvPr/>
        </p:nvSpPr>
        <p:spPr>
          <a:xfrm>
            <a:off x="369096" y="754237"/>
            <a:ext cx="8426843" cy="51950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69093" y="980728"/>
            <a:ext cx="8398316" cy="4807308"/>
            <a:chOff x="1713091" y="805008"/>
            <a:chExt cx="9777626" cy="559684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713091" y="4638463"/>
              <a:ext cx="6737384" cy="6971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9068351" y="805008"/>
              <a:ext cx="1500189" cy="46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279" tIns="45645" rIns="91279" bIns="45645">
              <a:spAutoFit/>
            </a:bodyPr>
            <a:lstStyle/>
            <a:p>
              <a:pPr algn="ctr" defTabSz="911225"/>
              <a:r>
                <a:rPr lang="ru-RU" sz="1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Уровни управления</a:t>
              </a:r>
            </a:p>
          </p:txBody>
        </p:sp>
        <p:sp>
          <p:nvSpPr>
            <p:cNvPr id="29" name="Стрелка вверх 10"/>
            <p:cNvSpPr/>
            <p:nvPr/>
          </p:nvSpPr>
          <p:spPr>
            <a:xfrm>
              <a:off x="11048367" y="1384821"/>
              <a:ext cx="137488" cy="4824508"/>
            </a:xfrm>
            <a:prstGeom prst="upArrow">
              <a:avLst>
                <a:gd name="adj1" fmla="val 36455"/>
                <a:gd name="adj2" fmla="val 10418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79" tIns="45645" rIns="91279" bIns="45645" anchor="ctr"/>
            <a:lstStyle/>
            <a:p>
              <a:pPr algn="ctr" defTabSz="912793">
                <a:defRPr/>
              </a:pPr>
              <a:endParaRPr lang="ru-RU" sz="16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8897710" y="1376166"/>
              <a:ext cx="1950817" cy="429813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ГШ ВС </a:t>
              </a:r>
            </a:p>
          </p:txBody>
        </p:sp>
        <p:sp>
          <p:nvSpPr>
            <p:cNvPr id="31" name="TextBox 15"/>
            <p:cNvSpPr txBox="1">
              <a:spLocks noChangeArrowheads="1"/>
            </p:cNvSpPr>
            <p:nvPr/>
          </p:nvSpPr>
          <p:spPr bwMode="auto">
            <a:xfrm>
              <a:off x="8901945" y="1914899"/>
              <a:ext cx="1946582" cy="429813"/>
            </a:xfrm>
            <a:prstGeom prst="rect">
              <a:avLst/>
            </a:prstGeom>
            <a:solidFill>
              <a:srgbClr val="FF3300"/>
            </a:solidFill>
            <a:ln>
              <a:noFill/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marL="227013" indent="-227013"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ГК СВ</a:t>
              </a:r>
            </a:p>
          </p:txBody>
        </p:sp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 rot="10800000" flipV="1">
              <a:off x="8897711" y="2641275"/>
              <a:ext cx="1950816" cy="429813"/>
            </a:xfrm>
            <a:prstGeom prst="rect">
              <a:avLst/>
            </a:prstGeom>
            <a:solidFill>
              <a:srgbClr val="FF33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РгК</a:t>
              </a: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8918876" y="3170007"/>
              <a:ext cx="1929651" cy="429813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Бригада</a:t>
              </a:r>
            </a:p>
          </p:txBody>
        </p:sp>
        <p:sp>
          <p:nvSpPr>
            <p:cNvPr id="34" name="TextBox 21"/>
            <p:cNvSpPr txBox="1">
              <a:spLocks noChangeArrowheads="1"/>
            </p:cNvSpPr>
            <p:nvPr/>
          </p:nvSpPr>
          <p:spPr bwMode="auto">
            <a:xfrm>
              <a:off x="8924047" y="3765346"/>
              <a:ext cx="1924479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Батальон</a:t>
              </a:r>
            </a:p>
          </p:txBody>
        </p:sp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8918876" y="4550748"/>
              <a:ext cx="1929651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Рота</a:t>
              </a:r>
            </a:p>
          </p:txBody>
        </p:sp>
        <p:sp>
          <p:nvSpPr>
            <p:cNvPr id="41" name="TextBox 31"/>
            <p:cNvSpPr txBox="1">
              <a:spLocks noChangeArrowheads="1"/>
            </p:cNvSpPr>
            <p:nvPr/>
          </p:nvSpPr>
          <p:spPr bwMode="auto">
            <a:xfrm>
              <a:off x="8940041" y="5224646"/>
              <a:ext cx="1908486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Взвод</a:t>
              </a:r>
            </a:p>
          </p:txBody>
        </p:sp>
        <p:sp>
          <p:nvSpPr>
            <p:cNvPr id="48" name="TextBox 36"/>
            <p:cNvSpPr txBox="1">
              <a:spLocks noChangeArrowheads="1"/>
            </p:cNvSpPr>
            <p:nvPr/>
          </p:nvSpPr>
          <p:spPr bwMode="auto">
            <a:xfrm>
              <a:off x="8934416" y="5838447"/>
              <a:ext cx="1914111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Отделение</a:t>
              </a:r>
            </a:p>
          </p:txBody>
        </p:sp>
        <p:sp>
          <p:nvSpPr>
            <p:cNvPr id="49" name="Line 41"/>
            <p:cNvSpPr>
              <a:spLocks noChangeShapeType="1"/>
            </p:cNvSpPr>
            <p:nvPr/>
          </p:nvSpPr>
          <p:spPr bwMode="auto">
            <a:xfrm flipV="1">
              <a:off x="11490322" y="5977768"/>
              <a:ext cx="395" cy="92052"/>
            </a:xfrm>
            <a:prstGeom prst="lin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2793">
                <a:defRPr/>
              </a:pPr>
              <a:endParaRPr lang="ru-RU" sz="16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794931" y="4522745"/>
              <a:ext cx="6656921" cy="752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713092" y="3512540"/>
              <a:ext cx="1747732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2093602" y="5481815"/>
              <a:ext cx="986712" cy="849696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13526" y="5490276"/>
              <a:ext cx="960708" cy="841235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7280705" y="5413134"/>
              <a:ext cx="1191976" cy="988717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Стрелка вправо 54"/>
            <p:cNvSpPr/>
            <p:nvPr/>
          </p:nvSpPr>
          <p:spPr>
            <a:xfrm rot="16200000">
              <a:off x="2481198" y="5319026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Стрелка вправо 55"/>
            <p:cNvSpPr/>
            <p:nvPr/>
          </p:nvSpPr>
          <p:spPr>
            <a:xfrm rot="16200000">
              <a:off x="3397639" y="5319021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Стрелка вправо 56"/>
            <p:cNvSpPr/>
            <p:nvPr/>
          </p:nvSpPr>
          <p:spPr>
            <a:xfrm rot="16200000">
              <a:off x="6710007" y="5308371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Стрелка вправо 57"/>
            <p:cNvSpPr/>
            <p:nvPr/>
          </p:nvSpPr>
          <p:spPr>
            <a:xfrm rot="16200000">
              <a:off x="7631253" y="5317892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9" name="Группа 58"/>
            <p:cNvGrpSpPr/>
            <p:nvPr/>
          </p:nvGrpSpPr>
          <p:grpSpPr>
            <a:xfrm>
              <a:off x="3532136" y="4744381"/>
              <a:ext cx="773082" cy="532276"/>
              <a:chOff x="4913897" y="1716575"/>
              <a:chExt cx="1584371" cy="1016555"/>
            </a:xfrm>
          </p:grpSpPr>
          <p:pic>
            <p:nvPicPr>
              <p:cNvPr id="132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13897" y="1716575"/>
                <a:ext cx="1584371" cy="10107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Picture 11" descr="F:\Аня\презентации\platforma\server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78311" y="1778195"/>
                <a:ext cx="562196" cy="6535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972119" y="2047400"/>
                <a:ext cx="357761" cy="5552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27660" y="2320643"/>
                <a:ext cx="262034" cy="4066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038291" y="2177856"/>
                <a:ext cx="357762" cy="55527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37" name="Прямая соединительная линия 136"/>
              <p:cNvCxnSpPr/>
              <p:nvPr/>
            </p:nvCxnSpPr>
            <p:spPr bwMode="auto">
              <a:xfrm flipH="1" flipV="1">
                <a:off x="5938190" y="2079971"/>
                <a:ext cx="157172" cy="131565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flipH="1">
                <a:off x="5311544" y="2121292"/>
                <a:ext cx="208281" cy="127369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5984232" y="4703600"/>
              <a:ext cx="771820" cy="583454"/>
              <a:chOff x="4727211" y="1481728"/>
              <a:chExt cx="2272648" cy="1449857"/>
            </a:xfrm>
          </p:grpSpPr>
          <p:pic>
            <p:nvPicPr>
              <p:cNvPr id="122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27211" y="1481728"/>
                <a:ext cx="2272648" cy="14498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880537" y="2245900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391624" y="2479612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025810" y="2497031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413799" y="2245900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Picture 11" descr="F:\Аня\презентации\platforma\server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698277" y="1659978"/>
                <a:ext cx="562196" cy="65358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8" name="Прямая соединительная линия 127"/>
              <p:cNvCxnSpPr/>
              <p:nvPr/>
            </p:nvCxnSpPr>
            <p:spPr bwMode="auto">
              <a:xfrm flipH="1" flipV="1">
                <a:off x="6130777" y="2196651"/>
                <a:ext cx="259391" cy="11630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Прямая соединительная линия 128"/>
              <p:cNvCxnSpPr/>
              <p:nvPr/>
            </p:nvCxnSpPr>
            <p:spPr bwMode="auto">
              <a:xfrm flipH="1">
                <a:off x="5314962" y="2054137"/>
                <a:ext cx="281097" cy="209536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Прямая соединительная линия 129"/>
              <p:cNvCxnSpPr/>
              <p:nvPr/>
            </p:nvCxnSpPr>
            <p:spPr bwMode="auto">
              <a:xfrm flipH="1">
                <a:off x="5567403" y="2263672"/>
                <a:ext cx="177285" cy="181715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Прямая соединительная линия 130"/>
              <p:cNvCxnSpPr/>
              <p:nvPr/>
            </p:nvCxnSpPr>
            <p:spPr bwMode="auto">
              <a:xfrm>
                <a:off x="6030484" y="2313560"/>
                <a:ext cx="153326" cy="131828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" name="Группа 60"/>
            <p:cNvGrpSpPr/>
            <p:nvPr/>
          </p:nvGrpSpPr>
          <p:grpSpPr>
            <a:xfrm>
              <a:off x="7212126" y="4722709"/>
              <a:ext cx="801007" cy="561753"/>
              <a:chOff x="9163541" y="501999"/>
              <a:chExt cx="2365783" cy="1539145"/>
            </a:xfrm>
          </p:grpSpPr>
          <p:pic>
            <p:nvPicPr>
              <p:cNvPr id="113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163541" y="501999"/>
                <a:ext cx="2365783" cy="15092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" name="Picture 11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69221"/>
              <a:stretch>
                <a:fillRect/>
              </a:stretch>
            </p:blipFill>
            <p:spPr bwMode="auto">
              <a:xfrm>
                <a:off x="10451997" y="1283020"/>
                <a:ext cx="296324" cy="6643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5" name="Picture 2" descr="C:\Users\Anna\Pictures\BlueGlobe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0034031" y="1476798"/>
                <a:ext cx="485436" cy="564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9444639" y="1033542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10287933" y="558033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11080120" y="1216576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9" name="Прямая соединительная линия 118"/>
              <p:cNvCxnSpPr/>
              <p:nvPr/>
            </p:nvCxnSpPr>
            <p:spPr bwMode="auto">
              <a:xfrm flipV="1">
                <a:off x="10545468" y="963108"/>
                <a:ext cx="0" cy="22507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Прямая соединительная линия 119"/>
              <p:cNvCxnSpPr/>
              <p:nvPr/>
            </p:nvCxnSpPr>
            <p:spPr bwMode="auto">
              <a:xfrm flipH="1" flipV="1">
                <a:off x="9928165" y="1256634"/>
                <a:ext cx="310669" cy="174886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Прямая соединительная линия 120"/>
              <p:cNvCxnSpPr/>
              <p:nvPr/>
            </p:nvCxnSpPr>
            <p:spPr bwMode="auto">
              <a:xfrm flipV="1">
                <a:off x="10799021" y="1431521"/>
                <a:ext cx="204435" cy="104862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2" name="Группа 61"/>
            <p:cNvGrpSpPr/>
            <p:nvPr/>
          </p:nvGrpSpPr>
          <p:grpSpPr>
            <a:xfrm>
              <a:off x="1979533" y="4725144"/>
              <a:ext cx="793637" cy="610490"/>
              <a:chOff x="3949568" y="1360782"/>
              <a:chExt cx="1770643" cy="1206541"/>
            </a:xfrm>
          </p:grpSpPr>
          <p:pic>
            <p:nvPicPr>
              <p:cNvPr id="110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9568" y="1360782"/>
                <a:ext cx="1770643" cy="1129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Picture 7" descr="F:\Аня\презентации\platforma\bank-lb.png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307330" y="1539032"/>
                <a:ext cx="560647" cy="651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Picture 12" descr="F:\Аня\презентации\platforma\tiger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649428" y="1657865"/>
                <a:ext cx="782295" cy="9094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" name="Группа 62"/>
            <p:cNvGrpSpPr/>
            <p:nvPr/>
          </p:nvGrpSpPr>
          <p:grpSpPr>
            <a:xfrm>
              <a:off x="4911480" y="4739128"/>
              <a:ext cx="781781" cy="556399"/>
              <a:chOff x="5287127" y="1689364"/>
              <a:chExt cx="1862707" cy="1188331"/>
            </a:xfrm>
          </p:grpSpPr>
          <p:pic>
            <p:nvPicPr>
              <p:cNvPr id="106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287127" y="1689364"/>
                <a:ext cx="1862707" cy="11883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Picture 5" descr="F:\Аня\кнопки\картинки\3D Chart 3.pn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6383203" y="2164696"/>
                <a:ext cx="613305" cy="712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" name="Picture 6" descr="F:\Аня\презентации\platforma\гор_планgggшет.pn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319001" y="1927030"/>
                <a:ext cx="776266" cy="74270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9" name="Прямая соединительная линия 108"/>
              <p:cNvCxnSpPr/>
              <p:nvPr/>
            </p:nvCxnSpPr>
            <p:spPr bwMode="auto">
              <a:xfrm flipH="1" flipV="1">
                <a:off x="6123812" y="2298383"/>
                <a:ext cx="259391" cy="11630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4" name="Rectangle 6"/>
            <p:cNvSpPr>
              <a:spLocks/>
            </p:cNvSpPr>
            <p:nvPr/>
          </p:nvSpPr>
          <p:spPr bwMode="auto">
            <a:xfrm>
              <a:off x="4201759" y="4708525"/>
              <a:ext cx="765058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ГИС Сервер</a:t>
              </a:r>
              <a:endParaRPr lang="en-US" sz="1000" b="1" dirty="0">
                <a:latin typeface="Century Gothic" panose="020B0502020202020204" pitchFamily="34" charset="0"/>
                <a:cs typeface="Open Sans" charset="0"/>
                <a:sym typeface="Open Sans" charset="0"/>
              </a:endParaRPr>
            </a:p>
          </p:txBody>
        </p:sp>
        <p:sp>
          <p:nvSpPr>
            <p:cNvPr id="65" name="Rectangle 6"/>
            <p:cNvSpPr>
              <a:spLocks/>
            </p:cNvSpPr>
            <p:nvPr/>
          </p:nvSpPr>
          <p:spPr bwMode="auto">
            <a:xfrm>
              <a:off x="5523887" y="4722709"/>
              <a:ext cx="489161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СУБД</a:t>
              </a:r>
              <a:endParaRPr lang="en-US" sz="1000" b="1" dirty="0">
                <a:latin typeface="Century Gothic" panose="020B0502020202020204" pitchFamily="34" charset="0"/>
                <a:cs typeface="Open Sans" charset="0"/>
                <a:sym typeface="Open Sans" charset="0"/>
              </a:endParaRPr>
            </a:p>
          </p:txBody>
        </p:sp>
        <p:sp>
          <p:nvSpPr>
            <p:cNvPr id="66" name="Rectangle 6"/>
            <p:cNvSpPr>
              <a:spLocks/>
            </p:cNvSpPr>
            <p:nvPr/>
          </p:nvSpPr>
          <p:spPr bwMode="auto">
            <a:xfrm>
              <a:off x="2604277" y="4633994"/>
              <a:ext cx="987389" cy="523346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Банк </a:t>
              </a:r>
            </a:p>
            <a:p>
              <a:pPr algn="ctr"/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данных ЦК</a:t>
              </a:r>
            </a:p>
            <a:p>
              <a:pPr algn="ctr"/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и данных ДЗЗ</a:t>
              </a:r>
              <a:endParaRPr lang="en-US" sz="1000" b="1" dirty="0">
                <a:latin typeface="Century Gothic" panose="020B0502020202020204" pitchFamily="34" charset="0"/>
                <a:cs typeface="Open Sans" charset="0"/>
                <a:sym typeface="Open Sans" charset="0"/>
              </a:endParaRPr>
            </a:p>
          </p:txBody>
        </p:sp>
        <p:sp>
          <p:nvSpPr>
            <p:cNvPr id="67" name="Rectangle 6"/>
            <p:cNvSpPr>
              <a:spLocks/>
            </p:cNvSpPr>
            <p:nvPr/>
          </p:nvSpPr>
          <p:spPr bwMode="auto">
            <a:xfrm>
              <a:off x="7677225" y="4652788"/>
              <a:ext cx="921142" cy="353438"/>
            </a:xfrm>
            <a:prstGeom prst="rect">
              <a:avLst/>
            </a:prstGeom>
            <a:noFill/>
            <a:ln w="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Тонкие клиенты</a:t>
              </a:r>
            </a:p>
          </p:txBody>
        </p:sp>
        <p:sp>
          <p:nvSpPr>
            <p:cNvPr id="68" name="Rectangle 6"/>
            <p:cNvSpPr>
              <a:spLocks/>
            </p:cNvSpPr>
            <p:nvPr/>
          </p:nvSpPr>
          <p:spPr bwMode="auto">
            <a:xfrm>
              <a:off x="6468118" y="4664168"/>
              <a:ext cx="978322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>
                  <a:latin typeface="Century Gothic" panose="020B0502020202020204" pitchFamily="34" charset="0"/>
                  <a:cs typeface="Open Sans" charset="0"/>
                  <a:sym typeface="Open Sans" charset="0"/>
                </a:rPr>
                <a:t>Толстые клиенты</a:t>
              </a: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3460824" y="3512534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5126724" y="3512528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6784575" y="3512522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292702" y="2657361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948398" y="2657355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627874" y="2662690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33" y="3565988"/>
              <a:ext cx="1287569" cy="7572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31" y="3565987"/>
              <a:ext cx="1263649" cy="757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8" y="3565989"/>
              <a:ext cx="1216517" cy="7572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534" y="3565989"/>
              <a:ext cx="1212527" cy="7572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80" b="20431"/>
            <a:stretch/>
          </p:blipFill>
          <p:spPr>
            <a:xfrm>
              <a:off x="4507545" y="2722200"/>
              <a:ext cx="1191431" cy="7327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839" y="2722198"/>
              <a:ext cx="1215896" cy="732776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Прямоугольник 80"/>
            <p:cNvSpPr/>
            <p:nvPr/>
          </p:nvSpPr>
          <p:spPr>
            <a:xfrm>
              <a:off x="2627874" y="1896954"/>
              <a:ext cx="4986424" cy="313267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Центр военно-космических программ</a:t>
              </a: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934173" y="1409687"/>
              <a:ext cx="4307164" cy="313267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Пункты управления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2234052" y="888842"/>
              <a:ext cx="5806164" cy="315225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Национальный </a:t>
              </a:r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центр стратегического </a:t>
              </a:r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управления</a:t>
              </a:r>
            </a:p>
          </p:txBody>
        </p:sp>
        <p:sp>
          <p:nvSpPr>
            <p:cNvPr id="84" name="Стрелка вверх 83"/>
            <p:cNvSpPr/>
            <p:nvPr/>
          </p:nvSpPr>
          <p:spPr>
            <a:xfrm>
              <a:off x="4793672" y="2195054"/>
              <a:ext cx="663965" cy="435992"/>
            </a:xfrm>
            <a:prstGeom prst="upArrow">
              <a:avLst>
                <a:gd name="adj1" fmla="val 50000"/>
                <a:gd name="adj2" fmla="val 476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85" name="Прямая со стрелкой 84"/>
            <p:cNvCxnSpPr/>
            <p:nvPr/>
          </p:nvCxnSpPr>
          <p:spPr>
            <a:xfrm flipV="1">
              <a:off x="3918677" y="1729305"/>
              <a:ext cx="0" cy="280345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/>
            <p:nvPr/>
          </p:nvCxnSpPr>
          <p:spPr>
            <a:xfrm flipV="1">
              <a:off x="6307741" y="1719855"/>
              <a:ext cx="0" cy="289795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/>
            <p:nvPr/>
          </p:nvCxnSpPr>
          <p:spPr>
            <a:xfrm flipV="1">
              <a:off x="5106581" y="1722235"/>
              <a:ext cx="0" cy="279673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/>
            <p:cNvCxnSpPr/>
            <p:nvPr/>
          </p:nvCxnSpPr>
          <p:spPr>
            <a:xfrm>
              <a:off x="4507543" y="1631028"/>
              <a:ext cx="0" cy="265926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>
              <a:off x="5705001" y="1608922"/>
              <a:ext cx="0" cy="270226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/>
            <p:nvPr/>
          </p:nvCxnSpPr>
          <p:spPr>
            <a:xfrm flipV="1">
              <a:off x="4871864" y="1196752"/>
              <a:ext cx="0" cy="304818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>
              <a:off x="5404915" y="1104866"/>
              <a:ext cx="0" cy="304818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8740684" y="1565196"/>
              <a:ext cx="0" cy="4521667"/>
            </a:xfrm>
            <a:prstGeom prst="line">
              <a:avLst/>
            </a:prstGeom>
            <a:ln w="25400">
              <a:solidFill>
                <a:srgbClr val="26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>
              <a:endCxn id="30" idx="1"/>
            </p:cNvCxnSpPr>
            <p:nvPr/>
          </p:nvCxnSpPr>
          <p:spPr>
            <a:xfrm>
              <a:off x="8740686" y="1565194"/>
              <a:ext cx="157024" cy="25879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8740686" y="2115372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8740339" y="2858012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V="1">
              <a:off x="7241337" y="1556792"/>
              <a:ext cx="1499000" cy="1"/>
            </a:xfrm>
            <a:prstGeom prst="line">
              <a:avLst/>
            </a:prstGeom>
            <a:ln w="25400">
              <a:solidFill>
                <a:srgbClr val="26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8748092" y="3357880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8747137" y="3981611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>
              <a:off x="8747137" y="4762888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8753229" y="5413134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>
              <a:off x="8748466" y="6088133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672" y="2722202"/>
              <a:ext cx="1186260" cy="7327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" name="TextBox 102"/>
            <p:cNvSpPr txBox="1"/>
            <p:nvPr/>
          </p:nvSpPr>
          <p:spPr>
            <a:xfrm>
              <a:off x="1713091" y="4345359"/>
              <a:ext cx="6737384" cy="30777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Специальная ГИП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604277" y="2554042"/>
              <a:ext cx="5042559" cy="3583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Продукты геопространственной </a:t>
              </a:r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инженерии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6273643" y="5467917"/>
              <a:ext cx="1008224" cy="849703"/>
            </a:xfrm>
            <a:prstGeom prst="ellipse">
              <a:avLst/>
            </a:prstGeom>
            <a:blipFill>
              <a:blip r:embed="rId3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45" name="Правая фигурная скобка 144"/>
          <p:cNvSpPr/>
          <p:nvPr/>
        </p:nvSpPr>
        <p:spPr>
          <a:xfrm rot="5400000">
            <a:off x="4355871" y="1772921"/>
            <a:ext cx="355515" cy="8708233"/>
          </a:xfrm>
          <a:prstGeom prst="rightBrace">
            <a:avLst>
              <a:gd name="adj1" fmla="val 83439"/>
              <a:gd name="adj2" fmla="val 49398"/>
            </a:avLst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TextBox 122"/>
          <p:cNvSpPr txBox="1">
            <a:spLocks noChangeArrowheads="1"/>
          </p:cNvSpPr>
          <p:nvPr/>
        </p:nvSpPr>
        <p:spPr bwMode="auto">
          <a:xfrm>
            <a:off x="220990" y="6309320"/>
            <a:ext cx="87464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«Цифровая Армия»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39" name="Группа 138"/>
          <p:cNvGrpSpPr/>
          <p:nvPr/>
        </p:nvGrpSpPr>
        <p:grpSpPr>
          <a:xfrm>
            <a:off x="43056" y="4632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2" name="Трапеция 14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144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" name="Rectangle 46"/>
          <p:cNvSpPr txBox="1">
            <a:spLocks noChangeArrowheads="1"/>
          </p:cNvSpPr>
          <p:nvPr/>
        </p:nvSpPr>
        <p:spPr>
          <a:xfrm>
            <a:off x="378449" y="112310"/>
            <a:ext cx="8417489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СПЕЦИАЛЬНАЯ ГЕОИНФОРМАЦИОННАЯ ПЛАТФОРМА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612818" y="64058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15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39217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310144" y="764704"/>
            <a:ext cx="8546137" cy="4563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826725" y="1333351"/>
            <a:ext cx="3434333" cy="844772"/>
            <a:chOff x="1061967" y="567007"/>
            <a:chExt cx="3786589" cy="613506"/>
          </a:xfrm>
          <a:scene3d>
            <a:camera prst="orthographicFront"/>
            <a:lightRig rig="threePt" dir="t"/>
          </a:scene3d>
        </p:grpSpPr>
        <p:sp>
          <p:nvSpPr>
            <p:cNvPr id="22" name="Прямоугольник 21"/>
            <p:cNvSpPr/>
            <p:nvPr/>
          </p:nvSpPr>
          <p:spPr>
            <a:xfrm>
              <a:off x="1141361" y="567007"/>
              <a:ext cx="3533445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1061967" y="567007"/>
              <a:ext cx="3786589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ИНЖИНИРИНГА И           3</a:t>
              </a:r>
              <a:r>
                <a:rPr lang="en-US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D</a:t>
              </a: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 ПРИНТИНГА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30993" y="1296546"/>
            <a:ext cx="1044000" cy="918382"/>
          </a:xfrm>
          <a:prstGeom prst="rect">
            <a:avLst/>
          </a:prstGeom>
          <a:blipFill>
            <a:blip r:embed="rId3" cstate="print">
              <a:extLst/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Группа 25"/>
          <p:cNvGrpSpPr/>
          <p:nvPr/>
        </p:nvGrpSpPr>
        <p:grpSpPr>
          <a:xfrm>
            <a:off x="970741" y="2360100"/>
            <a:ext cx="3528392" cy="792088"/>
            <a:chOff x="1135493" y="1881996"/>
            <a:chExt cx="3981118" cy="613506"/>
          </a:xfrm>
          <a:scene3d>
            <a:camera prst="orthographicFront"/>
            <a:lightRig rig="threePt" dir="t"/>
          </a:scene3d>
        </p:grpSpPr>
        <p:sp>
          <p:nvSpPr>
            <p:cNvPr id="28" name="Прямоугольник 27"/>
            <p:cNvSpPr/>
            <p:nvPr/>
          </p:nvSpPr>
          <p:spPr>
            <a:xfrm>
              <a:off x="1135493" y="1881996"/>
              <a:ext cx="353468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330021" y="1881996"/>
              <a:ext cx="3786590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ЦЕНТР НАУЧНО-ТЕХНИЧЕСКОЙ ИНФОРМАЦИИ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30993" y="2297144"/>
            <a:ext cx="1044000" cy="918000"/>
          </a:xfrm>
          <a:prstGeom prst="rect">
            <a:avLst/>
          </a:prstGeom>
          <a:blipFill>
            <a:blip r:embed="rId4" cstate="print">
              <a:extLst/>
            </a:blip>
            <a:srcRect/>
            <a:stretch>
              <a:fillRect t="-23000" b="-2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5587"/>
              <a:satOff val="-452"/>
              <a:lumOff val="3861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Группа 29"/>
          <p:cNvGrpSpPr/>
          <p:nvPr/>
        </p:nvGrpSpPr>
        <p:grpSpPr>
          <a:xfrm>
            <a:off x="4953880" y="1333351"/>
            <a:ext cx="3793723" cy="844772"/>
            <a:chOff x="5155719" y="451374"/>
            <a:chExt cx="3994302" cy="844772"/>
          </a:xfrm>
          <a:scene3d>
            <a:camera prst="orthographicFront"/>
            <a:lightRig rig="threePt" dir="t"/>
          </a:scene3d>
        </p:grpSpPr>
        <p:sp>
          <p:nvSpPr>
            <p:cNvPr id="31" name="Прямоугольник 30"/>
            <p:cNvSpPr/>
            <p:nvPr/>
          </p:nvSpPr>
          <p:spPr>
            <a:xfrm>
              <a:off x="5383162" y="451374"/>
              <a:ext cx="3766859" cy="8447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5155719" y="451374"/>
              <a:ext cx="3766859" cy="844772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ИМИТАЦИОННОГО МОДЕЛИРОВАНИЯ ОПЕРАЦИИ И БОЯ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3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r="36739" b="13554"/>
          <a:stretch>
            <a:fillRect/>
          </a:stretch>
        </p:blipFill>
        <p:spPr bwMode="auto">
          <a:xfrm>
            <a:off x="4499133" y="1295361"/>
            <a:ext cx="1044000" cy="91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5003190" y="2341379"/>
            <a:ext cx="3739661" cy="829530"/>
            <a:chOff x="5185387" y="1881996"/>
            <a:chExt cx="3959628" cy="613506"/>
          </a:xfrm>
          <a:scene3d>
            <a:camera prst="orthographicFront"/>
            <a:lightRig rig="threePt" dir="t"/>
          </a:scene3d>
        </p:grpSpPr>
        <p:sp>
          <p:nvSpPr>
            <p:cNvPr id="41" name="Прямоугольник 40"/>
            <p:cNvSpPr/>
            <p:nvPr/>
          </p:nvSpPr>
          <p:spPr>
            <a:xfrm>
              <a:off x="5378156" y="1881996"/>
              <a:ext cx="376685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5185387" y="1881996"/>
              <a:ext cx="3766859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ИНФОРМАЦИОННОЙ БЕЗОПАСНОСТИ (КИБЕРПОЛИГОН)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4499133" y="2297144"/>
            <a:ext cx="1044000" cy="918000"/>
          </a:xfrm>
          <a:prstGeom prst="rect">
            <a:avLst/>
          </a:prstGeom>
          <a:blipFill>
            <a:blip r:embed="rId6">
              <a:extLst/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8381"/>
              <a:satOff val="-677"/>
              <a:lumOff val="5792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Группа 48"/>
          <p:cNvGrpSpPr/>
          <p:nvPr/>
        </p:nvGrpSpPr>
        <p:grpSpPr>
          <a:xfrm>
            <a:off x="4991117" y="3315259"/>
            <a:ext cx="3751734" cy="854093"/>
            <a:chOff x="938997" y="3047039"/>
            <a:chExt cx="3855708" cy="913399"/>
          </a:xfrm>
          <a:scene3d>
            <a:camera prst="orthographicFront"/>
            <a:lightRig rig="threePt" dir="t"/>
          </a:scene3d>
        </p:grpSpPr>
        <p:sp>
          <p:nvSpPr>
            <p:cNvPr id="51" name="Прямоугольник 50"/>
            <p:cNvSpPr/>
            <p:nvPr/>
          </p:nvSpPr>
          <p:spPr>
            <a:xfrm>
              <a:off x="1008115" y="3047039"/>
              <a:ext cx="3786590" cy="9133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938997" y="3047039"/>
              <a:ext cx="3786590" cy="913399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АВТОМАТИЗИРОВАННЫХ СИСТЕМ УПРАВЛЕНИЯ ВОЙСКАМИ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4499133" y="3305256"/>
            <a:ext cx="1044000" cy="918000"/>
          </a:xfrm>
          <a:prstGeom prst="rect">
            <a:avLst/>
          </a:prstGeom>
          <a:blipFill>
            <a:blip r:embed="rId7" cstate="print">
              <a:extLst/>
            </a:blip>
            <a:srcRect/>
            <a:stretch>
              <a:fillRect l="-14000" r="-14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11175"/>
              <a:satOff val="-903"/>
              <a:lumOff val="7723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3" name="Группа 52"/>
          <p:cNvGrpSpPr/>
          <p:nvPr/>
        </p:nvGrpSpPr>
        <p:grpSpPr>
          <a:xfrm>
            <a:off x="898733" y="3337210"/>
            <a:ext cx="3204738" cy="886046"/>
            <a:chOff x="5167008" y="3196985"/>
            <a:chExt cx="4020773" cy="613506"/>
          </a:xfrm>
          <a:scene3d>
            <a:camera prst="orthographicFront"/>
            <a:lightRig rig="threePt" dir="t"/>
          </a:scene3d>
        </p:grpSpPr>
        <p:sp>
          <p:nvSpPr>
            <p:cNvPr id="55" name="Прямоугольник 54"/>
            <p:cNvSpPr/>
            <p:nvPr/>
          </p:nvSpPr>
          <p:spPr>
            <a:xfrm>
              <a:off x="5420922" y="3196985"/>
              <a:ext cx="376685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5167008" y="3196985"/>
              <a:ext cx="3766858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ВОЕННО-КОСМИЧЕСКИХ ПРОГРАММ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430993" y="3305256"/>
            <a:ext cx="1044000" cy="918000"/>
          </a:xfrm>
          <a:prstGeom prst="rect">
            <a:avLst/>
          </a:prstGeom>
          <a:blipFill>
            <a:blip r:embed="rId8" cstate="print">
              <a:extLst/>
            </a:blip>
            <a:srcRect/>
            <a:stretch>
              <a:fillRect l="-24000" r="-24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13969"/>
              <a:satOff val="-1129"/>
              <a:lumOff val="9653"/>
              <a:alphaOff val="-3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0" name="Группа 59"/>
          <p:cNvGrpSpPr/>
          <p:nvPr/>
        </p:nvGrpSpPr>
        <p:grpSpPr>
          <a:xfrm>
            <a:off x="754717" y="4356937"/>
            <a:ext cx="3348754" cy="792088"/>
            <a:chOff x="839051" y="1881996"/>
            <a:chExt cx="4090931" cy="613506"/>
          </a:xfrm>
          <a:scene3d>
            <a:camera prst="orthographicFront"/>
            <a:lightRig rig="threePt" dir="t"/>
          </a:scene3d>
        </p:grpSpPr>
        <p:sp>
          <p:nvSpPr>
            <p:cNvPr id="61" name="Прямоугольник 60"/>
            <p:cNvSpPr/>
            <p:nvPr/>
          </p:nvSpPr>
          <p:spPr>
            <a:xfrm>
              <a:off x="1003955" y="1881996"/>
              <a:ext cx="3926027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839051" y="1881996"/>
              <a:ext cx="3786592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БПЛА </a:t>
              </a:r>
              <a:r>
                <a:rPr lang="ru-RU" sz="1600" b="1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И БОЕВОЙ РОБОТОТЕХНИКИ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9" cstate="print"/>
          <a:srcRect l="318" t="10678" r="25594" b="12660"/>
          <a:stretch/>
        </p:blipFill>
        <p:spPr>
          <a:xfrm>
            <a:off x="430993" y="4313368"/>
            <a:ext cx="1044000" cy="8807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Прямоугольник 72"/>
          <p:cNvSpPr/>
          <p:nvPr/>
        </p:nvSpPr>
        <p:spPr>
          <a:xfrm>
            <a:off x="4254373" y="4356937"/>
            <a:ext cx="4601909" cy="1546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4931182" y="4846227"/>
            <a:ext cx="3744415" cy="913632"/>
            <a:chOff x="1043584" y="1911406"/>
            <a:chExt cx="3786818" cy="597903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66" name="Прямоугольник 65"/>
            <p:cNvSpPr/>
            <p:nvPr/>
          </p:nvSpPr>
          <p:spPr>
            <a:xfrm>
              <a:off x="1086280" y="1911406"/>
              <a:ext cx="3744122" cy="584096"/>
            </a:xfrm>
            <a:prstGeom prst="rect">
              <a:avLst/>
            </a:prstGeom>
            <a:grpFill/>
            <a:ln w="19050">
              <a:solidFill>
                <a:srgbClr val="00B050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Прямоугольник 66"/>
            <p:cNvSpPr/>
            <p:nvPr/>
          </p:nvSpPr>
          <p:spPr>
            <a:xfrm>
              <a:off x="1043584" y="1925212"/>
              <a:ext cx="3744123" cy="58409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2">
                      <a:lumMod val="50000"/>
                    </a:schemeClr>
                  </a:solidFill>
                  <a:latin typeface="Bookman Old Style" pitchFamily="18" charset="0"/>
                </a:rPr>
                <a:t>НАУЧНЫЕ ЛАБОРАТОРИИ И ТЕХНОПАРК</a:t>
              </a:r>
              <a:endParaRPr lang="ru-RU" sz="1600" b="1" kern="1200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027" name="Picture 3" descr="G:\Campus_330x180_acf_cropped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9002"/>
          <a:stretch/>
        </p:blipFill>
        <p:spPr bwMode="auto">
          <a:xfrm>
            <a:off x="4367489" y="4823753"/>
            <a:ext cx="1196341" cy="93747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Блок-схема: документ 68"/>
          <p:cNvSpPr/>
          <p:nvPr/>
        </p:nvSpPr>
        <p:spPr>
          <a:xfrm>
            <a:off x="514760" y="6165304"/>
            <a:ext cx="8136904" cy="648072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70" name="Прямоугольник 69"/>
          <p:cNvSpPr/>
          <p:nvPr/>
        </p:nvSpPr>
        <p:spPr>
          <a:xfrm>
            <a:off x="754717" y="6453336"/>
            <a:ext cx="7920879" cy="18210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ts val="7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ВОЕННО-НАУЧНЫЙ ВЗВОД</a:t>
            </a:r>
          </a:p>
        </p:txBody>
      </p:sp>
      <p:sp>
        <p:nvSpPr>
          <p:cNvPr id="71" name="AutoShape 13"/>
          <p:cNvSpPr>
            <a:spLocks noChangeArrowheads="1"/>
          </p:cNvSpPr>
          <p:nvPr/>
        </p:nvSpPr>
        <p:spPr bwMode="auto">
          <a:xfrm rot="5400000" flipH="1">
            <a:off x="1946675" y="5144387"/>
            <a:ext cx="732190" cy="1199503"/>
          </a:xfrm>
          <a:prstGeom prst="rightArrow">
            <a:avLst>
              <a:gd name="adj1" fmla="val 45157"/>
              <a:gd name="adj2" fmla="val 3712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1900">
              <a:solidFill>
                <a:srgbClr val="000000"/>
              </a:solidFill>
            </a:endParaRPr>
          </a:p>
        </p:txBody>
      </p:sp>
      <p:sp>
        <p:nvSpPr>
          <p:cNvPr id="74" name="AutoShape 13"/>
          <p:cNvSpPr>
            <a:spLocks noChangeArrowheads="1"/>
          </p:cNvSpPr>
          <p:nvPr/>
        </p:nvSpPr>
        <p:spPr bwMode="auto">
          <a:xfrm rot="5400000" flipH="1">
            <a:off x="6786229" y="5695321"/>
            <a:ext cx="205779" cy="667586"/>
          </a:xfrm>
          <a:prstGeom prst="rightArrow">
            <a:avLst>
              <a:gd name="adj1" fmla="val 45157"/>
              <a:gd name="adj2" fmla="val 7305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1900">
              <a:solidFill>
                <a:srgbClr val="000000"/>
              </a:solidFill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4283109" y="4391705"/>
            <a:ext cx="461203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1600" b="1" spc="50" dirty="0" smtClean="0">
                <a:ln w="11430"/>
                <a:solidFill>
                  <a:srgbClr val="0070C0"/>
                </a:solidFill>
                <a:latin typeface="Arial (Основной текст)"/>
                <a:cs typeface="Times New Roman" pitchFamily="18" charset="0"/>
              </a:rPr>
              <a:t>НАЗАРБАЕВ УНИВЕРСИТЕТ</a:t>
            </a:r>
            <a:endParaRPr lang="kk-KZ" sz="1600" b="1" spc="50" dirty="0">
              <a:ln w="11430"/>
              <a:solidFill>
                <a:srgbClr val="0070C0"/>
              </a:solidFill>
              <a:latin typeface="Arial (Основной текст)"/>
              <a:cs typeface="Times New Roman" pitchFamily="18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43056" y="4632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9" name="Трапеция 58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68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" name="Rectangle 46"/>
          <p:cNvSpPr txBox="1">
            <a:spLocks noChangeArrowheads="1"/>
          </p:cNvSpPr>
          <p:nvPr/>
        </p:nvSpPr>
        <p:spPr>
          <a:xfrm>
            <a:off x="797950" y="112310"/>
            <a:ext cx="7617862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НАУЧНО-ЭКСПЕРИМЕНТАЛЬНЫЕ ЛАБОРАТОРИИ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12207" y="64058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16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38652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76"/>
          <p:cNvSpPr txBox="1">
            <a:spLocks noChangeArrowheads="1"/>
          </p:cNvSpPr>
          <p:nvPr/>
        </p:nvSpPr>
        <p:spPr bwMode="auto">
          <a:xfrm>
            <a:off x="8699500" y="6516688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17</a:t>
            </a:r>
          </a:p>
        </p:txBody>
      </p:sp>
      <p:sp>
        <p:nvSpPr>
          <p:cNvPr id="4099" name="Заголовок 5"/>
          <p:cNvSpPr txBox="1">
            <a:spLocks/>
          </p:cNvSpPr>
          <p:nvPr/>
        </p:nvSpPr>
        <p:spPr bwMode="auto">
          <a:xfrm>
            <a:off x="581025" y="2773363"/>
            <a:ext cx="87439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6200" y="2012950"/>
            <a:ext cx="48291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spc="7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</a:t>
            </a:r>
            <a:r>
              <a:rPr lang="ru-RU" b="1" spc="30" dirty="0">
                <a:solidFill>
                  <a:srgbClr val="1874D1"/>
                </a:solidFill>
                <a:cs typeface="Arial" pitchFamily="34" charset="0"/>
              </a:rPr>
              <a:t>«</a:t>
            </a:r>
            <a:r>
              <a:rPr lang="kk-KZ" b="1" dirty="0">
                <a:solidFill>
                  <a:srgbClr val="1874D1"/>
                </a:solidFill>
                <a:cs typeface="+mn-cs"/>
              </a:rPr>
              <a:t>Қазақстанға түбегейлі жаңғыру және жаңа идеялар арқылы болашағын баянды ете түсудің теңдессіз тарихи мүмкіндігі беріліп отыр. Патриот болу дегеніміз – өзіңнің ұлы даланың ұрпағы екеніңді мақтан ете білу. Еліңнің жарқын болашағын жасауға өз үлесіңді қосу</a:t>
            </a:r>
            <a:r>
              <a:rPr lang="ru-RU" b="1" spc="20" dirty="0">
                <a:solidFill>
                  <a:srgbClr val="1874D1"/>
                </a:solidFill>
                <a:cs typeface="Arial" pitchFamily="34" charset="0"/>
              </a:rPr>
              <a:t>».</a:t>
            </a: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3571875" y="4429125"/>
            <a:ext cx="535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kk-KZ" altLang="ru-RU" b="1">
                <a:solidFill>
                  <a:srgbClr val="002060"/>
                </a:solidFill>
              </a:rPr>
              <a:t>    </a:t>
            </a:r>
            <a:r>
              <a:rPr lang="kk-KZ" altLang="ru-RU" b="1">
                <a:solidFill>
                  <a:srgbClr val="FF0000"/>
                </a:solidFill>
              </a:rPr>
              <a:t>Қазақстан Республикасының Президенті</a:t>
            </a:r>
          </a:p>
          <a:p>
            <a:pPr algn="r"/>
            <a:r>
              <a:rPr lang="kk-KZ" altLang="ru-RU" b="1">
                <a:solidFill>
                  <a:srgbClr val="FF0000"/>
                </a:solidFill>
              </a:rPr>
              <a:t>                      </a:t>
            </a:r>
            <a:r>
              <a:rPr lang="ru-RU" altLang="kk-KZ" b="1">
                <a:solidFill>
                  <a:srgbClr val="FF0000"/>
                </a:solidFill>
              </a:rPr>
              <a:t>Н.Ә. Назарбаев</a:t>
            </a:r>
          </a:p>
          <a:p>
            <a:r>
              <a:rPr lang="ru-RU" altLang="kk-KZ" b="1">
                <a:solidFill>
                  <a:srgbClr val="002060"/>
                </a:solidFill>
              </a:rPr>
              <a:t/>
            </a:r>
            <a:br>
              <a:rPr lang="ru-RU" altLang="kk-KZ" b="1">
                <a:solidFill>
                  <a:srgbClr val="002060"/>
                </a:solidFill>
              </a:rPr>
            </a:br>
            <a:endParaRPr lang="ru-RU" altLang="kk-KZ" b="1">
              <a:solidFill>
                <a:srgbClr val="00206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96" y="1484784"/>
            <a:ext cx="303575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497013" y="981075"/>
            <a:ext cx="784701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47725" y="384175"/>
            <a:ext cx="8497888" cy="354013"/>
          </a:xfrm>
          <a:prstGeom prst="rect">
            <a:avLst/>
          </a:prstGeom>
          <a:solidFill>
            <a:schemeClr val="bg2">
              <a:lumMod val="90000"/>
              <a:alpha val="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1700" b="1" spc="100" dirty="0">
                <a:solidFill>
                  <a:srgbClr val="FF0000"/>
                </a:solidFill>
                <a:latin typeface="Arial" pitchFamily="34" charset="0"/>
                <a:cs typeface="+mn-cs"/>
              </a:rPr>
              <a:t>«БОЛАШАҚҚА БАҒДАР: РУХАНИ ЖАҢҒЫРУ»</a:t>
            </a:r>
            <a:endParaRPr lang="ru-RU" sz="1700" b="1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4105" name="Picture 6" descr="C:\Documents and Settings\Администратор\Мои документы\180px-Coat_of_arms_military-of-kazakhsta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74638"/>
            <a:ext cx="8524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5"/>
          <p:cNvSpPr txBox="1">
            <a:spLocks/>
          </p:cNvSpPr>
          <p:nvPr/>
        </p:nvSpPr>
        <p:spPr bwMode="auto">
          <a:xfrm>
            <a:off x="536575" y="2773363"/>
            <a:ext cx="8070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0070C0"/>
              </a:solidFill>
            </a:endParaRPr>
          </a:p>
        </p:txBody>
      </p:sp>
      <p:pic>
        <p:nvPicPr>
          <p:cNvPr id="5123" name="Picture 4" descr="C:\Users\z.shegetaev\Desktop\материалы шефу НВПЦ встреча ГС 4.05.16\НВПЦ широ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1075"/>
            <a:ext cx="4273550" cy="237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 descr="C:\Users\z.shegetaev\Desktop\Колегия декабрь 2015\фотки музея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2875"/>
            <a:ext cx="2127250" cy="159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17"/>
          <p:cNvSpPr>
            <a:spLocks noChangeArrowheads="1"/>
          </p:cNvSpPr>
          <p:nvPr/>
        </p:nvSpPr>
        <p:spPr bwMode="auto">
          <a:xfrm>
            <a:off x="384175" y="3357563"/>
            <a:ext cx="8458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539750" algn="just"/>
            <a:r>
              <a:rPr lang="ru-RU" b="1">
                <a:solidFill>
                  <a:srgbClr val="FF0000"/>
                </a:solidFill>
              </a:rPr>
              <a:t>Национальный военно-патриотический центр </a:t>
            </a:r>
            <a:r>
              <a:rPr lang="ru-RU" b="1">
                <a:solidFill>
                  <a:srgbClr val="002060"/>
                </a:solidFill>
              </a:rPr>
              <a:t>- это многофункциональное учреждение координирующий деятельность молодежных общественных организаций  в сфере военно-патриотического воспитания подрастающего поколения молодых казахстанцев.</a:t>
            </a:r>
          </a:p>
        </p:txBody>
      </p:sp>
      <p:pic>
        <p:nvPicPr>
          <p:cNvPr id="5126" name="Picture 2" descr="F:\елбас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r="17538" b="8990"/>
          <a:stretch>
            <a:fillRect/>
          </a:stretch>
        </p:blipFill>
        <p:spPr bwMode="auto">
          <a:xfrm>
            <a:off x="250825" y="1412875"/>
            <a:ext cx="2127250" cy="168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8"/>
          <p:cNvGrpSpPr/>
          <p:nvPr/>
        </p:nvGrpSpPr>
        <p:grpSpPr>
          <a:xfrm>
            <a:off x="54593" y="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Трапеция 19">
              <a:extLst>
                <a:ext uri="{FF2B5EF4-FFF2-40B4-BE49-F238E27FC236}"/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altLang="ru-RU" sz="2000" b="1" i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НАЦИОНАЛЬНЫЙ ВОЕННО-ПАТРИОТИЧЕСКИЙ ЦЕНТР</a:t>
              </a:r>
            </a:p>
          </p:txBody>
        </p:sp>
        <p:sp>
          <p:nvSpPr>
            <p:cNvPr id="21" name="Звезда: 5 точек 22">
              <a:extLst>
                <a:ext uri="{FF2B5EF4-FFF2-40B4-BE49-F238E27FC236}"/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2" name="Рисунок 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</p:pic>
      </p:grpSp>
      <p:pic>
        <p:nvPicPr>
          <p:cNvPr id="5128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-1588"/>
            <a:ext cx="68738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22"/>
          <p:cNvSpPr txBox="1">
            <a:spLocks noChangeArrowheads="1"/>
          </p:cNvSpPr>
          <p:nvPr/>
        </p:nvSpPr>
        <p:spPr bwMode="auto">
          <a:xfrm>
            <a:off x="860425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18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58516" y="4797152"/>
            <a:ext cx="2873324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391756" y="4869160"/>
            <a:ext cx="2428716" cy="170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F:\IMG_0196 —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3296" y="4869160"/>
            <a:ext cx="3036896" cy="17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4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100763" y="1093788"/>
            <a:ext cx="28575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>
                <a:solidFill>
                  <a:schemeClr val="tx2">
                    <a:lumMod val="75000"/>
                  </a:schemeClr>
                </a:solidFill>
                <a:cs typeface="+mn-cs"/>
              </a:rPr>
              <a:t>На базе Национального военно-патриотического центра ВС РК создано Республиканское детско-юношеское военно-патриотическое движение  </a:t>
            </a:r>
            <a:r>
              <a:rPr lang="ru-RU" sz="1200" b="1" spc="-40" dirty="0">
                <a:solidFill>
                  <a:srgbClr val="FF0000"/>
                </a:solidFill>
                <a:cs typeface="+mn-cs"/>
              </a:rPr>
              <a:t>«</a:t>
            </a:r>
            <a:r>
              <a:rPr lang="ru-RU" sz="1200" b="1" spc="-40" dirty="0" err="1">
                <a:solidFill>
                  <a:srgbClr val="FF0000"/>
                </a:solidFill>
                <a:cs typeface="+mn-cs"/>
              </a:rPr>
              <a:t>Жас</a:t>
            </a:r>
            <a:r>
              <a:rPr lang="ru-RU" sz="1200" b="1" spc="-40" dirty="0">
                <a:solidFill>
                  <a:srgbClr val="FF0000"/>
                </a:solidFill>
                <a:cs typeface="+mn-cs"/>
              </a:rPr>
              <a:t> </a:t>
            </a:r>
            <a:r>
              <a:rPr lang="ru-RU" sz="1200" b="1" spc="-40" dirty="0" err="1">
                <a:solidFill>
                  <a:srgbClr val="FF0000"/>
                </a:solidFill>
                <a:cs typeface="+mn-cs"/>
              </a:rPr>
              <a:t>сарбаз</a:t>
            </a:r>
            <a:r>
              <a:rPr lang="ru-RU" sz="1200" b="1" spc="-40" dirty="0">
                <a:solidFill>
                  <a:srgbClr val="FF0000"/>
                </a:solidFill>
                <a:cs typeface="+mn-cs"/>
              </a:rPr>
              <a:t>»</a:t>
            </a:r>
          </a:p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>
                <a:solidFill>
                  <a:srgbClr val="FF0000"/>
                </a:solidFill>
                <a:latin typeface="Arial" pitchFamily="34" charset="0"/>
                <a:cs typeface="+mn-cs"/>
              </a:rPr>
              <a:t>Цели движения: </a:t>
            </a:r>
            <a:r>
              <a:rPr lang="ru-RU" sz="1200" b="1" spc="-4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формирование  у подрастающего поколения  высоких патриотических чувств и нравственных качеств гражданина страны, готового </a:t>
            </a:r>
            <a:br>
              <a:rPr lang="ru-RU" sz="1200" b="1" spc="-4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</a:br>
            <a:r>
              <a:rPr lang="ru-RU" sz="1200" b="1" spc="-4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к защите Отечества;</a:t>
            </a:r>
          </a:p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координация деятельности  молодежных  организаций  и военно-патриотических клубов  по военно-патриотическому воспитанию  юношей и девушек.</a:t>
            </a:r>
            <a:endParaRPr lang="kk-KZ" sz="1200" b="1" dirty="0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6148" name="Picture 2" descr="C:\Users\e.karibzhano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9"/>
          <a:stretch>
            <a:fillRect/>
          </a:stretch>
        </p:blipFill>
        <p:spPr bwMode="auto">
          <a:xfrm>
            <a:off x="5688013" y="5229225"/>
            <a:ext cx="345598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e.karibzhano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2"/>
          <a:stretch>
            <a:fillRect/>
          </a:stretch>
        </p:blipFill>
        <p:spPr bwMode="auto">
          <a:xfrm>
            <a:off x="0" y="5229225"/>
            <a:ext cx="32035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43215" y="5196542"/>
            <a:ext cx="3018333" cy="146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17525" y="981075"/>
            <a:ext cx="2511425" cy="4176713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41700" y="981075"/>
            <a:ext cx="2459038" cy="3024188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1700" y="4149725"/>
            <a:ext cx="2459038" cy="935038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Схема 15"/>
          <p:cNvGraphicFramePr/>
          <p:nvPr/>
        </p:nvGraphicFramePr>
        <p:xfrm>
          <a:off x="650334" y="1340769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650334" y="2276873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650334" y="328498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650334" y="4221089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3574966" y="184482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3574966" y="1196753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3574966" y="256490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3574966" y="3212976"/>
          <a:ext cx="2193474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494277321"/>
              </p:ext>
            </p:extLst>
          </p:nvPr>
        </p:nvGraphicFramePr>
        <p:xfrm>
          <a:off x="3574966" y="4182408"/>
          <a:ext cx="2193474" cy="4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241270011"/>
              </p:ext>
            </p:extLst>
          </p:nvPr>
        </p:nvGraphicFramePr>
        <p:xfrm>
          <a:off x="3574966" y="4653136"/>
          <a:ext cx="2193474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3109913" y="2133600"/>
            <a:ext cx="265112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4533107" y="3779044"/>
            <a:ext cx="144462" cy="59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1644526" y="1797844"/>
            <a:ext cx="215900" cy="598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1608013" y="2769394"/>
            <a:ext cx="288925" cy="598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5400000">
            <a:off x="1608807" y="3778250"/>
            <a:ext cx="287338" cy="598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384175" y="981075"/>
            <a:ext cx="2859088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marL="87313" indent="449263" algn="just">
              <a:lnSpc>
                <a:spcPct val="125000"/>
              </a:lnSpc>
              <a:defRPr/>
            </a:pPr>
            <a:r>
              <a:rPr lang="ru-RU" sz="1200" b="1" spc="-40" dirty="0">
                <a:solidFill>
                  <a:srgbClr val="FF3300"/>
                </a:solidFill>
                <a:cs typeface="+mn-cs"/>
              </a:rPr>
              <a:t>Центральные органы</a:t>
            </a:r>
            <a:endParaRPr lang="ru-RU" sz="1200" b="1" spc="-40" dirty="0">
              <a:solidFill>
                <a:srgbClr val="FF3300"/>
              </a:solidFill>
              <a:latin typeface="Arial" pitchFamily="34" charset="0"/>
              <a:cs typeface="+mn-cs"/>
            </a:endParaRPr>
          </a:p>
          <a:p>
            <a:pPr marL="87313" indent="449263" algn="just">
              <a:lnSpc>
                <a:spcPct val="125000"/>
              </a:lnSpc>
              <a:defRPr/>
            </a:pPr>
            <a:endParaRPr lang="kk-KZ" sz="1600" b="1" dirty="0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3243263" y="965200"/>
            <a:ext cx="28575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marL="87313" indent="449263" algn="just">
              <a:lnSpc>
                <a:spcPct val="125000"/>
              </a:lnSpc>
              <a:defRPr/>
            </a:pPr>
            <a:r>
              <a:rPr lang="ru-RU" sz="1200" b="1" spc="-40" dirty="0">
                <a:solidFill>
                  <a:srgbClr val="FF3300"/>
                </a:solidFill>
                <a:cs typeface="+mn-cs"/>
              </a:rPr>
              <a:t>Региональные органы</a:t>
            </a:r>
            <a:endParaRPr lang="ru-RU" sz="1200" b="1" spc="-40" dirty="0">
              <a:solidFill>
                <a:srgbClr val="FF3300"/>
              </a:solidFill>
              <a:latin typeface="Arial" pitchFamily="34" charset="0"/>
              <a:cs typeface="+mn-cs"/>
            </a:endParaRPr>
          </a:p>
          <a:p>
            <a:pPr marL="87313" indent="449263" algn="just">
              <a:lnSpc>
                <a:spcPct val="125000"/>
              </a:lnSpc>
              <a:defRPr/>
            </a:pPr>
            <a:endParaRPr lang="kk-KZ" sz="1600" b="1" dirty="0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6171" name="Группа 1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35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Трапеция 36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altLang="ru-RU" sz="2000" b="1" i="0" dirty="0">
                    <a:ln w="0"/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РЕСПУБЛИКАНСКОЕ ДЕТСКО-ЮНОШЕСКОЕ </a:t>
                </a:r>
              </a:p>
              <a:p>
                <a:pPr algn="ctr">
                  <a:defRPr/>
                </a:pPr>
                <a:r>
                  <a:rPr lang="ru-RU" altLang="ru-RU" sz="2000" b="1" i="0" dirty="0">
                    <a:ln w="0"/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ВОЕННО-ПАТРИОТИЧЕСКОЕ ДВИЖЕНИЕ «ЖАС САРБАЗ»</a:t>
                </a:r>
              </a:p>
            </p:txBody>
          </p:sp>
          <p:sp>
            <p:nvSpPr>
              <p:cNvPr id="38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39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6175" name="Рисунок 1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72" name="TextBox 40"/>
          <p:cNvSpPr txBox="1">
            <a:spLocks noChangeArrowheads="1"/>
          </p:cNvSpPr>
          <p:nvPr/>
        </p:nvSpPr>
        <p:spPr bwMode="auto">
          <a:xfrm>
            <a:off x="8699500" y="6516688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19</a:t>
            </a:r>
          </a:p>
        </p:txBody>
      </p:sp>
      <p:pic>
        <p:nvPicPr>
          <p:cNvPr id="6173" name="Рисунок 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13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260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95536" y="620688"/>
            <a:ext cx="4320480" cy="363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 lIns="95770" tIns="47886" rIns="95770" bIns="47886">
            <a:spAutoFit/>
          </a:bodyPr>
          <a:lstStyle/>
          <a:p>
            <a:pPr indent="355600" algn="just"/>
            <a:r>
              <a:rPr lang="ru-RU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Білім және кәсіби машық – заманауи </a:t>
            </a:r>
            <a:r>
              <a:rPr lang="ru-RU" sz="2300" b="1" i="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беру </a:t>
            </a:r>
            <a:r>
              <a:rPr lang="ru-RU" sz="2300" b="1" i="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кадр даярлау мен қайта даярлаудың негізгі бағдары</a:t>
            </a:r>
            <a:r>
              <a:rPr lang="kk-KZ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 eaLnBrk="0" hangingPunct="0"/>
            <a:r>
              <a:rPr lang="kk-KZ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Жоғары оқу орындары білім беру қызметімен шектеліп қалмауы тиіс. Олар қолданбалы және ғылыми-зерттеушілік бөлімшелерін құруы және дамытуы қажет</a:t>
            </a:r>
            <a:r>
              <a:rPr lang="kk-KZ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3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2</a:t>
            </a:r>
            <a:endParaRPr lang="ru-RU" b="1" i="0" dirty="0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123729" y="4256826"/>
            <a:ext cx="2592287" cy="13893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E0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0" tIns="47887" rIns="95770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k-KZ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Президенті  - Қазақстан Республикасы Қарулы Күштерінің Жоғарғы Бас қолбасшысы </a:t>
            </a:r>
            <a:r>
              <a:rPr lang="kk-KZ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Н.</a:t>
            </a:r>
            <a:r>
              <a:rPr lang="kk-KZ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Назарбаев 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610" y="620687"/>
            <a:ext cx="4013854" cy="51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8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ИВАН\ЖасСарбаз\Фотографии готовые\новы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02" y="4365104"/>
            <a:ext cx="1376840" cy="212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Z:\ИВАН\ЖасСарбаз\Фотографии готовые\новые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730" y="4373116"/>
            <a:ext cx="1362177" cy="210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Z:\ИВАН\ЖасСарбаз\Фотографии готовые\новые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0157" y="4385804"/>
            <a:ext cx="1342683" cy="210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Z:\ИВАН\ЖасСарбаз\Фотографии готовые\новые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65104"/>
            <a:ext cx="1392038" cy="212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Z:\ИВАН\ЖасСарбаз\Фотографии готовые\новые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132" y="4386195"/>
            <a:ext cx="1376425" cy="210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Z:\ИВАН\ЖасСарбаз\Фотографии готовые\новые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7047" y="4379205"/>
            <a:ext cx="1366646" cy="209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54138" y="893763"/>
            <a:ext cx="7243762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17500" y="3803650"/>
            <a:ext cx="8512175" cy="25400"/>
          </a:xfrm>
          <a:prstGeom prst="line">
            <a:avLst/>
          </a:prstGeom>
          <a:ln w="88900" cap="sq" cmpd="tri">
            <a:solidFill>
              <a:srgbClr val="0070C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Прямоугольник 4"/>
          <p:cNvSpPr>
            <a:spLocks noChangeArrowheads="1"/>
          </p:cNvSpPr>
          <p:nvPr/>
        </p:nvSpPr>
        <p:spPr bwMode="auto">
          <a:xfrm>
            <a:off x="2251075" y="3937000"/>
            <a:ext cx="478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k-KZ" altLang="ru-RU" b="1">
                <a:solidFill>
                  <a:srgbClr val="FF0000"/>
                </a:solidFill>
                <a:cs typeface="Times New Roman" pitchFamily="18" charset="0"/>
              </a:rPr>
              <a:t>Образцы формы одежды «Жас сарбаз»</a:t>
            </a:r>
            <a:endParaRPr lang="ru-RU" altLang="ru-RU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1406" y="1214422"/>
            <a:ext cx="1482059" cy="22227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5143500" y="1285875"/>
            <a:ext cx="2338388" cy="2108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altLang="ru-RU" sz="1400" b="1" dirty="0">
                <a:solidFill>
                  <a:srgbClr val="FF0000"/>
                </a:solidFill>
              </a:rPr>
              <a:t> Гимн «Жас сарбаз»</a:t>
            </a:r>
            <a:endParaRPr lang="ru-RU" altLang="ru-RU" sz="1400" dirty="0">
              <a:solidFill>
                <a:srgbClr val="FF0000"/>
              </a:solidFill>
            </a:endParaRPr>
          </a:p>
          <a:p>
            <a:pPr algn="ctr" eaLnBrk="0" hangingPunct="0">
              <a:defRPr/>
            </a:pPr>
            <a:r>
              <a:rPr lang="kk-KZ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+mn-cs"/>
              </a:rPr>
              <a:t> </a:t>
            </a:r>
            <a:r>
              <a:rPr lang="kk-KZ" sz="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+mn-cs"/>
              </a:rPr>
              <a:t>әні:  Серік Әбдінұров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сөзі:  Айбатыр Сейтақ</a:t>
            </a: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Тәуелсіз елдің бағы үшін         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Сапта тұр ұланың, сарбазың.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Менің мәңгі жүрегімде: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Отаным – Арым, намысым.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 Қ-СЫ: Бір, екі, үш, төрт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 Қадам бас алға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 Бір, екі, үш, төрт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 Қатардан қалма.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 Самғасын көкте ұраның,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 ЖАС САРБАЗ бала қыраным!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00188" y="1071563"/>
            <a:ext cx="2165350" cy="27082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9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Текст торжественной клятвы</a:t>
            </a:r>
          </a:p>
          <a:p>
            <a:pPr algn="ctr">
              <a:defRPr/>
            </a:pPr>
            <a:r>
              <a:rPr lang="ru-RU" altLang="ru-RU" sz="9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«</a:t>
            </a:r>
            <a:r>
              <a:rPr lang="ru-RU" altLang="ru-RU" sz="9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Жас</a:t>
            </a:r>
            <a:r>
              <a:rPr lang="ru-RU" altLang="ru-RU" sz="9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9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Сарбаз</a:t>
            </a:r>
            <a:r>
              <a:rPr lang="ru-RU" altLang="ru-RU" sz="9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»</a:t>
            </a:r>
            <a:endParaRPr lang="en-US" sz="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just">
              <a:defRPr/>
            </a:pPr>
            <a:r>
              <a:rPr lang="en-US" sz="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Мен, 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 Республикасының  азаматы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 сарбаз»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балалар-жасөспірімдер</a:t>
            </a:r>
            <a:r>
              <a:rPr lang="en-US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әскери-патриоттық 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қозғалысының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мүшелігіне кіре отырып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Қазақстан Республикасының Ата заңы мен  басқа да заңдарды қатаң сақтауға, еліміздің келешегі - жастар арасындағы елімізге деген патриоттық рухты, тәртіптік</a:t>
            </a:r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тәрбиелік жұмыстарды, білім беру,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жастардың үлкенге құрмет, кішіге ізет көрсетуіне, өз Отанымның, тәуелсіз Қазақстанның мемлекеттік мүдделерінің ержүрек  әрі батыл қорғаушысы болуға, өзіме 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жүктелген мәртебелі міндеттерді адал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атқаруға, Отанымды қорғауға </a:t>
            </a:r>
            <a:r>
              <a:rPr lang="kk-KZ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салтанатты түрде  </a:t>
            </a:r>
            <a:r>
              <a:rPr lang="kk-KZ" sz="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  етемін!!!</a:t>
            </a:r>
            <a:endParaRPr lang="ru-RU" sz="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400175" y="341313"/>
            <a:ext cx="74152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184" name="Picture 19" descr="F:\IMG_248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8" t="29840" r="14264" b="27266"/>
          <a:stretch>
            <a:fillRect/>
          </a:stretch>
        </p:blipFill>
        <p:spPr bwMode="auto">
          <a:xfrm>
            <a:off x="3643313" y="1293813"/>
            <a:ext cx="1516062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1"/>
          <p:cNvSpPr>
            <a:spLocks noChangeArrowheads="1"/>
          </p:cNvSpPr>
          <p:nvPr/>
        </p:nvSpPr>
        <p:spPr bwMode="auto">
          <a:xfrm>
            <a:off x="7000875" y="1714500"/>
            <a:ext cx="2338388" cy="1784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Каждый из нас всегда готов</a:t>
            </a:r>
          </a:p>
          <a:p>
            <a:pPr eaLnBrk="0" hangingPunct="0">
              <a:defRPr/>
            </a:pP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Верно служить своей стране</a:t>
            </a:r>
          </a:p>
          <a:p>
            <a:pPr eaLnBrk="0" hangingPunct="0">
              <a:defRPr/>
            </a:pP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Тебе и мне, даже вдвойне</a:t>
            </a: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Пользу нести родной земле.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 </a:t>
            </a: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Қ-СЫ: Бір, екі, үш, төрт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Қадам бас алға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Бір, екі, үш, төрт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Қатардан қалма.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 Самғасын көкте ұраның,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kk-KZ" sz="1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+mn-cs"/>
              </a:rPr>
              <a:t>            ЖАС САРБАЗ бала қыраным!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4" name="Трапеция 23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500063" y="250825"/>
            <a:ext cx="8286750" cy="596900"/>
          </a:xfrm>
          <a:prstGeom prst="trapezoid">
            <a:avLst>
              <a:gd name="adj" fmla="val 3426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i="0" dirty="0">
                <a:ln w="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РЕСПУБЛИКАНСКОЕ ДЕТСКО-ЮНОШЕСКОЕ </a:t>
            </a:r>
          </a:p>
          <a:p>
            <a:pPr algn="ctr">
              <a:defRPr/>
            </a:pPr>
            <a:r>
              <a:rPr lang="ru-RU" altLang="ru-RU" sz="2000" b="1" i="0" dirty="0">
                <a:ln w="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ВОЕННО-ПАТРИОТИЧЕСКОЕ ДВИЖЕНИЕ «ЖАС САРБАЗ»</a:t>
            </a:r>
          </a:p>
        </p:txBody>
      </p:sp>
      <p:pic>
        <p:nvPicPr>
          <p:cNvPr id="7187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8413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TextBox 25"/>
          <p:cNvSpPr txBox="1">
            <a:spLocks noChangeArrowheads="1"/>
          </p:cNvSpPr>
          <p:nvPr/>
        </p:nvSpPr>
        <p:spPr bwMode="auto">
          <a:xfrm>
            <a:off x="8702675" y="648811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462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1200" y="179388"/>
            <a:ext cx="74152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1026" name="Object 45"/>
          <p:cNvGraphicFramePr>
            <a:graphicFrameLocks noChangeAspect="1"/>
          </p:cNvGraphicFramePr>
          <p:nvPr/>
        </p:nvGraphicFramePr>
        <p:xfrm>
          <a:off x="4105275" y="941388"/>
          <a:ext cx="282575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PDF" r:id="rId3" imgW="1080000" imgH="1080000" progId="FoxitReader.Document">
                  <p:embed/>
                </p:oleObj>
              </mc:Choice>
              <mc:Fallback>
                <p:oleObj name="PDF" r:id="rId3" imgW="1080000" imgH="108000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941388"/>
                        <a:ext cx="282575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386639" y="1011167"/>
          <a:ext cx="4519887" cy="183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55050939"/>
              </p:ext>
            </p:extLst>
          </p:nvPr>
        </p:nvGraphicFramePr>
        <p:xfrm>
          <a:off x="300930" y="934099"/>
          <a:ext cx="4343077" cy="190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30" name="Прямоугольник 1"/>
          <p:cNvSpPr>
            <a:spLocks noChangeArrowheads="1"/>
          </p:cNvSpPr>
          <p:nvPr/>
        </p:nvSpPr>
        <p:spPr bwMode="auto">
          <a:xfrm>
            <a:off x="504825" y="2708275"/>
            <a:ext cx="35877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altLang="ru-RU" sz="1100" b="1">
                <a:solidFill>
                  <a:srgbClr val="FF0000"/>
                </a:solidFill>
              </a:rPr>
              <a:t>КОЛИЧЕСТВО ВОЕННО-ПАТРИОТИЧЕСКИХ КЛУБОВ</a:t>
            </a:r>
          </a:p>
        </p:txBody>
      </p:sp>
      <p:sp>
        <p:nvSpPr>
          <p:cNvPr id="1031" name="Прямоугольник 1"/>
          <p:cNvSpPr>
            <a:spLocks noChangeArrowheads="1"/>
          </p:cNvSpPr>
          <p:nvPr/>
        </p:nvSpPr>
        <p:spPr bwMode="auto">
          <a:xfrm>
            <a:off x="4438650" y="2770188"/>
            <a:ext cx="47863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100" b="1">
                <a:solidFill>
                  <a:srgbClr val="000066"/>
                </a:solidFill>
              </a:rPr>
              <a:t>КОЛИЧЕСТВО ДЕТЕЙ В ВОЕННО-ПАТРИОТИЧЕСКИХ КЛУБАХ</a:t>
            </a:r>
          </a:p>
        </p:txBody>
      </p:sp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141288" y="3213100"/>
            <a:ext cx="88185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6575" algn="just">
              <a:lnSpc>
                <a:spcPct val="120000"/>
              </a:lnSpc>
              <a:defRPr/>
            </a:pP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</a:rPr>
              <a:t>Благодаря деятельности движения «</a:t>
            </a:r>
            <a:r>
              <a:rPr lang="ru-RU" altLang="ru-RU" sz="1400" b="1" dirty="0" err="1">
                <a:solidFill>
                  <a:schemeClr val="tx2">
                    <a:lumMod val="75000"/>
                  </a:schemeClr>
                </a:solidFill>
              </a:rPr>
              <a:t>Жас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400" b="1" dirty="0" err="1">
                <a:solidFill>
                  <a:schemeClr val="tx2">
                    <a:lumMod val="75000"/>
                  </a:schemeClr>
                </a:solidFill>
              </a:rPr>
              <a:t>сарбаз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</a:rPr>
              <a:t>», государственных органов и общественных организаций количество  военно-патриотических возросло </a:t>
            </a:r>
            <a:r>
              <a:rPr lang="ru-RU" altLang="ru-RU" sz="1400" b="1" dirty="0">
                <a:solidFill>
                  <a:srgbClr val="FF0000"/>
                </a:solidFill>
              </a:rPr>
              <a:t>до 2828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</a:rPr>
              <a:t>, охват составил 73164 детей.</a:t>
            </a:r>
          </a:p>
          <a:p>
            <a:pPr indent="536575" algn="just">
              <a:lnSpc>
                <a:spcPct val="12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Непосредственно при воинских частях и учреждениях функционируют </a:t>
            </a:r>
            <a:r>
              <a:rPr lang="ru-RU" sz="1400" b="1" dirty="0">
                <a:solidFill>
                  <a:srgbClr val="FF0000"/>
                </a:solidFill>
                <a:cs typeface="+mn-cs"/>
              </a:rPr>
              <a:t>150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 военно-патриотических клубов, которые объединяют </a:t>
            </a:r>
            <a:r>
              <a:rPr lang="ru-RU" sz="1400" b="1" dirty="0">
                <a:solidFill>
                  <a:srgbClr val="FF0000"/>
                </a:solidFill>
                <a:cs typeface="+mn-cs"/>
              </a:rPr>
              <a:t>4361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 детей.</a:t>
            </a:r>
          </a:p>
          <a:p>
            <a:pPr indent="536575" algn="just">
              <a:lnSpc>
                <a:spcPct val="120000"/>
              </a:lnSpc>
              <a:defRPr/>
            </a:pPr>
            <a:endParaRPr lang="ru-RU" altLang="ru-RU" sz="1600" b="1" dirty="0">
              <a:solidFill>
                <a:srgbClr val="000066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66700" y="3213100"/>
            <a:ext cx="8559800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6700" y="4581525"/>
            <a:ext cx="8559800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F:\От Салтанат\IMG_7617-10-03-18-1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8964" y="4910883"/>
            <a:ext cx="2172192" cy="17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26" descr="F:\img_3867_14702.jpg"/>
          <p:cNvPicPr>
            <a:picLocks noChangeAspect="1" noChangeArrowheads="1"/>
          </p:cNvPicPr>
          <p:nvPr/>
        </p:nvPicPr>
        <p:blipFill>
          <a:blip r:embed="rId8" cstate="print"/>
          <a:srcRect l="7136"/>
          <a:stretch>
            <a:fillRect/>
          </a:stretch>
        </p:blipFill>
        <p:spPr bwMode="auto">
          <a:xfrm>
            <a:off x="5025900" y="4912614"/>
            <a:ext cx="2117868" cy="172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37" name="Группа 17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9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Трапеция 24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alt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РЕСПУБЛИКАНСКОЕ ДЕТСКО-ЮНОШЕСКОЕ </a:t>
                </a:r>
              </a:p>
              <a:p>
                <a:pPr algn="ctr">
                  <a:defRPr/>
                </a:pPr>
                <a:r>
                  <a:rPr lang="ru-RU" alt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ВОЕННО-ПАТРИОТИЧЕСКОЕ ДВИЖЕНИЕ «ЖАС САРБАЗ»</a:t>
                </a:r>
              </a:p>
            </p:txBody>
          </p:sp>
          <p:sp>
            <p:nvSpPr>
              <p:cNvPr id="26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7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042" name="Рисунок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8" name="TextBox 27"/>
          <p:cNvSpPr txBox="1">
            <a:spLocks noChangeArrowheads="1"/>
          </p:cNvSpPr>
          <p:nvPr/>
        </p:nvSpPr>
        <p:spPr bwMode="auto">
          <a:xfrm>
            <a:off x="86995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21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2577306" y="4899825"/>
            <a:ext cx="2709074" cy="171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" y="4897100"/>
            <a:ext cx="2786049" cy="170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441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1200" y="179388"/>
            <a:ext cx="74152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2050" name="Object 45"/>
          <p:cNvGraphicFramePr>
            <a:graphicFrameLocks noChangeAspect="1"/>
          </p:cNvGraphicFramePr>
          <p:nvPr/>
        </p:nvGraphicFramePr>
        <p:xfrm>
          <a:off x="4105275" y="765175"/>
          <a:ext cx="282575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PDF" r:id="rId3" imgW="1080000" imgH="1080000" progId="FoxitReader.Document">
                  <p:embed/>
                </p:oleObj>
              </mc:Choice>
              <mc:Fallback>
                <p:oleObj name="PDF" r:id="rId3" imgW="1080000" imgH="108000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765175"/>
                        <a:ext cx="282575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214313" y="2492896"/>
            <a:ext cx="8818562" cy="21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6575" algn="just">
              <a:lnSpc>
                <a:spcPct val="12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В республиканском масштабе проведены 992 различных мероприятий по военно-патриотическому воспитанию молодежи, с охватом свыше 110 000 человек</a:t>
            </a:r>
            <a:r>
              <a:rPr lang="kk-KZ" sz="1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indent="536575" algn="just">
              <a:lnSpc>
                <a:spcPct val="120000"/>
              </a:lnSpc>
              <a:defRPr/>
            </a:pPr>
            <a:r>
              <a:rPr lang="kk-KZ" sz="1400" b="1" dirty="0">
                <a:solidFill>
                  <a:schemeClr val="tx2">
                    <a:lumMod val="75000"/>
                  </a:schemeClr>
                </a:solidFill>
              </a:rPr>
              <a:t>Совместно с другими государственными органами проводятся итоговые и отчетные  форумы, выездные заседания и общественные слушания по вопросам военно-патриотического воспитания, учебно-методические сборы с руководителями военно-патриотических клубов и молодежных организаций с активным участием  Госудаственного секретаря, депутатов Сената и Мажилиса Парламента, руководителей государственных органов и общественных организаций.</a:t>
            </a:r>
            <a:endParaRPr lang="ru-RU" altLang="ru-RU" sz="1400" b="1" dirty="0">
              <a:solidFill>
                <a:srgbClr val="000066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7500" y="2420938"/>
            <a:ext cx="8559800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17500" y="4725144"/>
            <a:ext cx="8559800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3" descr="F:\IMG_7619-10-03-18-12-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868863"/>
            <a:ext cx="2105025" cy="172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F:\Абдыхаликова\Без назван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85813"/>
            <a:ext cx="2286000" cy="153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39" y="764704"/>
            <a:ext cx="2227811" cy="157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7"/>
          <p:cNvGrpSpPr/>
          <p:nvPr/>
        </p:nvGrpSpPr>
        <p:grpSpPr>
          <a:xfrm>
            <a:off x="54593" y="0"/>
            <a:ext cx="9089407" cy="647841"/>
            <a:chOff x="39881" y="-5721"/>
            <a:chExt cx="9089407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Трапеция 23">
              <a:extLst>
                <a:ext uri="{FF2B5EF4-FFF2-40B4-BE49-F238E27FC236}"/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9497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i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РЕСПУБЛИКАНСКОЕ ДЕТСКО-ЮНОШЕСКОЕ </a:t>
              </a:r>
            </a:p>
            <a:p>
              <a:pPr algn="ctr">
                <a:defRPr/>
              </a:pPr>
              <a:r>
                <a:rPr lang="ru-RU" altLang="ru-RU" sz="2000" b="1" i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ВОЕННО-ПАТРИОТИЧЕСКОЕ ДВИЖЕНИЕ «ЖАС САРБАЗ»</a:t>
              </a:r>
            </a:p>
          </p:txBody>
        </p:sp>
        <p:pic>
          <p:nvPicPr>
            <p:cNvPr id="26" name="Рисунок 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</p:pic>
      </p:grpSp>
      <p:sp>
        <p:nvSpPr>
          <p:cNvPr id="2059" name="TextBox 26"/>
          <p:cNvSpPr txBox="1">
            <a:spLocks noChangeArrowheads="1"/>
          </p:cNvSpPr>
          <p:nvPr/>
        </p:nvSpPr>
        <p:spPr bwMode="auto">
          <a:xfrm>
            <a:off x="8675688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22</a:t>
            </a:r>
          </a:p>
        </p:txBody>
      </p:sp>
      <p:pic>
        <p:nvPicPr>
          <p:cNvPr id="2060" name="Picture 45" descr="F:\свежий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4" y="764704"/>
            <a:ext cx="2719947" cy="1554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6" descr="F:\Новая папка (2)\IMG_823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11151"/>
          <a:stretch>
            <a:fillRect/>
          </a:stretch>
        </p:blipFill>
        <p:spPr bwMode="auto">
          <a:xfrm>
            <a:off x="2916238" y="4868863"/>
            <a:ext cx="2663825" cy="176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7" descr="F:\ФОТО ВОЕННЫХ\6688c89f-cb62-4e6a-9f7a-1906ae72c20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68863"/>
            <a:ext cx="2520950" cy="172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244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6083" name="Picture 2" descr="C:\Users\e.karibzhanov\Desktop\Фотки\img_5136_186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888" y="1064166"/>
            <a:ext cx="2585959" cy="200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Прямоугольник 18"/>
          <p:cNvSpPr>
            <a:spLocks noChangeArrowheads="1"/>
          </p:cNvSpPr>
          <p:nvPr/>
        </p:nvSpPr>
        <p:spPr bwMode="auto">
          <a:xfrm>
            <a:off x="317500" y="3284538"/>
            <a:ext cx="85375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73050" algn="just"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Ежегодно на традиционной основе проводится военно-патриотический сбор молодежи «АЙБЫН», на котором принимают участие воспитанники военно-патриотических клубов, воспитанники республиканских (областных) школ-интернатов, а также зарубежных стран. </a:t>
            </a:r>
          </a:p>
        </p:txBody>
      </p:sp>
      <p:pic>
        <p:nvPicPr>
          <p:cNvPr id="46085" name="Picture 6" descr="F:\AZA_4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914" y="4954000"/>
            <a:ext cx="2127006" cy="164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7" descr="F:\AZA_3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571" y="4953744"/>
            <a:ext cx="212352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0" name="Picture 16" descr="F:\img_3774_14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519" y="1124745"/>
            <a:ext cx="2658757" cy="200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2" name="Picture 18" descr="F:\img_3772_14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989" y="4941168"/>
            <a:ext cx="2214577" cy="166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84175" y="3213100"/>
            <a:ext cx="8440738" cy="1588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36563" y="4799013"/>
            <a:ext cx="8440737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z.shegetaev\Desktop\Коллегия 11.11.2017\333\KAN_14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520" y="1007016"/>
            <a:ext cx="2924633" cy="210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4" name="Picture 2" descr="D:\Desktop\Documents\фото\фото Айбын 2017\_MG_65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941888"/>
            <a:ext cx="19272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5" name="Группа 15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Трапеция 24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ВОЕННО-ПАТРИОТИЧЕСКИЙ СБОР МОЛОДЕЖИ «АЙБЫН»</a:t>
                </a:r>
              </a:p>
            </p:txBody>
          </p:sp>
          <p:sp>
            <p:nvSpPr>
              <p:cNvPr id="26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7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8208" name="Рисунок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6" name="TextBox 19"/>
          <p:cNvSpPr txBox="1">
            <a:spLocks noChangeArrowheads="1"/>
          </p:cNvSpPr>
          <p:nvPr/>
        </p:nvSpPr>
        <p:spPr bwMode="auto">
          <a:xfrm>
            <a:off x="8675688" y="6516688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914944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219" name="Picture 6" descr="F:\фото77\жу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941888"/>
            <a:ext cx="23923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F:\фото77\жу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4941888"/>
            <a:ext cx="225901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 descr="D:\Мои документы\АЛЕКЕ\ззз\новый конспект госсимволы РК 2014\доп фото для ГПП\р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1888"/>
            <a:ext cx="2686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"/>
          <p:cNvSpPr>
            <a:spLocks noChangeArrowheads="1"/>
          </p:cNvSpPr>
          <p:nvPr/>
        </p:nvSpPr>
        <p:spPr bwMode="auto">
          <a:xfrm>
            <a:off x="450850" y="3355975"/>
            <a:ext cx="8242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850" algn="just">
              <a:tabLst>
                <a:tab pos="630238" algn="l"/>
              </a:tabLst>
            </a:pPr>
            <a:r>
              <a:rPr lang="ru-RU" sz="1600" b="1" i="0">
                <a:solidFill>
                  <a:srgbClr val="17375E"/>
                </a:solidFill>
                <a:cs typeface="Times New Roman" pitchFamily="18" charset="0"/>
              </a:rPr>
              <a:t>Открытие новых творческих дарований в жанрах солдатской песни, фольклорного творчества  и авторского исполнения.</a:t>
            </a:r>
            <a:endParaRPr lang="ru-RU" sz="1600" b="1" i="0">
              <a:solidFill>
                <a:srgbClr val="17375E"/>
              </a:solidFill>
            </a:endParaRPr>
          </a:p>
          <a:p>
            <a:pPr indent="450850" algn="just" eaLnBrk="0" hangingPunct="0">
              <a:tabLst>
                <a:tab pos="630238" algn="l"/>
              </a:tabLst>
            </a:pPr>
            <a:r>
              <a:rPr lang="ru-RU" sz="1600" b="1" i="0">
                <a:solidFill>
                  <a:srgbClr val="17375E"/>
                </a:solidFill>
                <a:cs typeface="Times New Roman" pitchFamily="18" charset="0"/>
              </a:rPr>
              <a:t>Содействие творческому росту самодеятельных армейских исполнителей и коллективов. Приобщение молодежи к самодеятельному авторскому </a:t>
            </a:r>
            <a:br>
              <a:rPr lang="ru-RU" sz="1600" b="1" i="0">
                <a:solidFill>
                  <a:srgbClr val="17375E"/>
                </a:solidFill>
                <a:cs typeface="Times New Roman" pitchFamily="18" charset="0"/>
              </a:rPr>
            </a:br>
            <a:r>
              <a:rPr lang="ru-RU" sz="1600" b="1" i="0">
                <a:solidFill>
                  <a:srgbClr val="17375E"/>
                </a:solidFill>
                <a:cs typeface="Times New Roman" pitchFamily="18" charset="0"/>
              </a:rPr>
              <a:t>и исполнительскому творчеству.</a:t>
            </a:r>
            <a:endParaRPr lang="ru-RU" sz="1600" b="1" i="0">
              <a:solidFill>
                <a:srgbClr val="17375E"/>
              </a:solidFill>
            </a:endParaRPr>
          </a:p>
          <a:p>
            <a:pPr indent="450850" algn="just" eaLnBrk="0" hangingPunct="0">
              <a:tabLst>
                <a:tab pos="630238" algn="l"/>
              </a:tabLst>
            </a:pPr>
            <a:endParaRPr lang="ru-RU" b="1" i="0">
              <a:solidFill>
                <a:srgbClr val="002060"/>
              </a:solidFill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08050"/>
            <a:ext cx="17938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36563" y="4799013"/>
            <a:ext cx="8440737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50850" y="3284538"/>
            <a:ext cx="8440738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Picture 2" descr="F:\тасбулатов жас ула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981075"/>
            <a:ext cx="288131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F:\ертаев фест жас улан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011238"/>
            <a:ext cx="27543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8" name="Группа 20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Трапеция 23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РЕСПУБЛИКАНСКИЙ ФЕСТИВАЛЬ АРМЕЙСКОЙ ПЕСНИ</a:t>
                </a:r>
                <a:b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«ЖАС  ҰЛАН»</a:t>
                </a:r>
              </a:p>
            </p:txBody>
          </p:sp>
          <p:sp>
            <p:nvSpPr>
              <p:cNvPr id="25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6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9231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9" name="TextBox 26"/>
          <p:cNvSpPr txBox="1">
            <a:spLocks noChangeArrowheads="1"/>
          </p:cNvSpPr>
          <p:nvPr/>
        </p:nvSpPr>
        <p:spPr bwMode="auto">
          <a:xfrm>
            <a:off x="8642350" y="6381750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15081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43" name="Picture 3" descr="F:\img_3945_15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795338"/>
            <a:ext cx="28813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:\img_3945_151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795338"/>
            <a:ext cx="25971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F:\img_3782_143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581525"/>
            <a:ext cx="286702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F:\img_3782_143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581525"/>
            <a:ext cx="2719388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84175" y="2836863"/>
            <a:ext cx="8442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4988" algn="just">
              <a:defRPr/>
            </a:pP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период с 10 июня по 5 августа 2017 года на базе учебно-тренировочного центра ЦСКА в </a:t>
            </a:r>
          </a:p>
          <a:p>
            <a:pPr algn="just">
              <a:defRPr/>
            </a:pP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Алматинской области  для детей военослужащих  был организован военно-патриотический сбор.  </a:t>
            </a:r>
          </a:p>
          <a:p>
            <a:pPr indent="534988" algn="just">
              <a:defRPr/>
            </a:pP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Приняли участие 320 детей военнослужащих  из 14 гарнизонов.  Были проведены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мероприятия,  </a:t>
            </a: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 проведены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идеологическая работа по воспитанию молодежи в духе  казахстанского  патриотизма.</a:t>
            </a:r>
            <a:endParaRPr lang="kk-KZ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248" name="Picture 14" descr="C:\Users\E6B6F~1.KAR\AppData\Local\Temp\notesFCBCEE\DSC_01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795338"/>
            <a:ext cx="26400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C:\Users\E6B6F~1.KAR\AppData\Local\Temp\notesFCBCEE\DSC_02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587875"/>
            <a:ext cx="2659063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17525" y="4506913"/>
            <a:ext cx="8440738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0850" y="2800350"/>
            <a:ext cx="8440738" cy="1588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2" name="Группа 17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Трапеция 21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ВОЕННО-ПАТРИОТИЧЕСКИЙ ЛАГЕРЬ «ЖАС САРБАЗ» </a:t>
                </a:r>
              </a:p>
            </p:txBody>
          </p:sp>
          <p:sp>
            <p:nvSpPr>
              <p:cNvPr id="24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5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0255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8675688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7347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412" name="Прямоугольник 18"/>
          <p:cNvSpPr>
            <a:spLocks noChangeArrowheads="1"/>
          </p:cNvSpPr>
          <p:nvPr/>
        </p:nvSpPr>
        <p:spPr bwMode="auto">
          <a:xfrm>
            <a:off x="317500" y="2565400"/>
            <a:ext cx="85375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4988" algn="just">
              <a:defRPr/>
            </a:pPr>
            <a:r>
              <a:rPr lang="kk-KZ" sz="1400" dirty="0">
                <a:solidFill>
                  <a:schemeClr val="tx2">
                    <a:lumMod val="75000"/>
                  </a:schemeClr>
                </a:solidFill>
                <a:cs typeface="+mn-cs"/>
              </a:rPr>
              <a:t/>
            </a:r>
            <a:br>
              <a:rPr lang="kk-KZ" sz="1400" dirty="0">
                <a:solidFill>
                  <a:schemeClr val="tx2">
                    <a:lumMod val="75000"/>
                  </a:schemeClr>
                </a:solidFill>
                <a:cs typeface="+mn-cs"/>
              </a:rPr>
            </a:b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По стране открыт </a:t>
            </a:r>
            <a:r>
              <a:rPr lang="kk-KZ" sz="1400" b="1" dirty="0">
                <a:solidFill>
                  <a:srgbClr val="FF0000"/>
                </a:solidFill>
                <a:cs typeface="+mn-cs"/>
              </a:rPr>
              <a:t>101 кадетский класс</a:t>
            </a: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, в которых обучаются </a:t>
            </a:r>
            <a:r>
              <a:rPr lang="kk-KZ" sz="1400" b="1" dirty="0">
                <a:solidFill>
                  <a:srgbClr val="FF0000"/>
                </a:solidFill>
                <a:cs typeface="+mn-cs"/>
              </a:rPr>
              <a:t>около 3000 детей</a:t>
            </a: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.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Такие кадетские классы, военно-патриотические клубы являются важной социально-педагогической основой для военно-патриотического воспитания молодежи. </a:t>
            </a:r>
            <a:r>
              <a:rPr lang="kk-KZ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Воспитанники кадетских классов более приспособлены к жизни, они наравне с основными предметами изучают азы военной специальности, приемы рукопашного боя, верховую езду, иностранные языки, этику. Как правило, воспитанники этих классов, являются отличниками учебы.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+mn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5288" y="2706688"/>
            <a:ext cx="8440737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5288" y="4435475"/>
            <a:ext cx="8440737" cy="1588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4" descr="F:\IMG_7618-10-03-18-12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113" y="4508500"/>
            <a:ext cx="2659062" cy="1944688"/>
          </a:xfrm>
        </p:spPr>
      </p:pic>
      <p:pic>
        <p:nvPicPr>
          <p:cNvPr id="11271" name="Picture 5" descr="F:\IMG_7616-10-03-18-12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2641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 descr="F:\Кадетские класы\3137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508500"/>
            <a:ext cx="3190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" descr="F:\Кадетские класы\rk-news.com-5.02.2018-CQumIWWiI2UKyFO22sVqbtm90YIH6l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765175"/>
            <a:ext cx="24399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F:\Кадетские класы\Без названия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74700"/>
            <a:ext cx="25019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5" descr="F:\Кадетские класы\Без назван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5175"/>
            <a:ext cx="2519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Группа 15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Трапеция 25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КАДЕТСКИЕ КЛАССЫ</a:t>
                </a:r>
              </a:p>
            </p:txBody>
          </p:sp>
          <p:sp>
            <p:nvSpPr>
              <p:cNvPr id="27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8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1279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7" name="TextBox 19"/>
          <p:cNvSpPr txBox="1">
            <a:spLocks noChangeArrowheads="1"/>
          </p:cNvSpPr>
          <p:nvPr/>
        </p:nvSpPr>
        <p:spPr bwMode="auto">
          <a:xfrm>
            <a:off x="8699500" y="6516688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83644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291" name="AutoShape 13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142875" y="-144463"/>
            <a:ext cx="28257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2" name="AutoShape 17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284163" y="7938"/>
            <a:ext cx="280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AutoShape 26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425450" y="160338"/>
            <a:ext cx="280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AutoShape 28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565150" y="3127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76153" y="4778245"/>
            <a:ext cx="2619983" cy="1891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517525" y="2924175"/>
            <a:ext cx="8235950" cy="9525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517525" y="4637088"/>
            <a:ext cx="8274050" cy="15875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84175" y="2924175"/>
            <a:ext cx="8264525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9750" algn="just">
              <a:lnSpc>
                <a:spcPct val="15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Совместно с местными исполнительными органами на традиционной основе проводятся военно-патриотические акции, конкурсы, викторины, военно-полевые игры, военизированные эстафеты: 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«День открытых дверей», «День призывника», </a:t>
            </a:r>
            <a:r>
              <a:rPr lang="kk-KZ" sz="1400" b="1" dirty="0">
                <a:solidFill>
                  <a:srgbClr val="FF0000"/>
                </a:solidFill>
                <a:cs typeface="Times New Roman" pitchFamily="18" charset="0"/>
              </a:rPr>
              <a:t>«Ерлік сабағы»,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 «Один день в армии Казахстана», «</a:t>
            </a: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Ақ найза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», «</a:t>
            </a: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Ұлан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», « </a:t>
            </a: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Алау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», «Батыр», «</a:t>
            </a: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Жас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Ұлан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»</a:t>
            </a:r>
            <a:r>
              <a:rPr lang="ru-RU" sz="1400" b="1" dirty="0">
                <a:solidFill>
                  <a:srgbClr val="009DD9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и другие.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7396" y="4763114"/>
            <a:ext cx="2658757" cy="190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00785" y="4731425"/>
            <a:ext cx="2678991" cy="186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9" descr="F:\УМ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357554" y="857232"/>
            <a:ext cx="2541174" cy="18684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10507" y="870620"/>
            <a:ext cx="2633459" cy="184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303" name="Группа 20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Трапеция 23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ВОЕННО-ПАТРИОТИЧЕСКИЕ МЕРОПРИЯТИЯ</a:t>
                </a:r>
              </a:p>
            </p:txBody>
          </p:sp>
          <p:sp>
            <p:nvSpPr>
              <p:cNvPr id="25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6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2307" name="Рисунок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4" name="TextBox 29"/>
          <p:cNvSpPr txBox="1">
            <a:spLocks noChangeArrowheads="1"/>
          </p:cNvSpPr>
          <p:nvPr/>
        </p:nvSpPr>
        <p:spPr bwMode="auto">
          <a:xfrm>
            <a:off x="86995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27</a:t>
            </a:r>
          </a:p>
        </p:txBody>
      </p:sp>
      <p:pic>
        <p:nvPicPr>
          <p:cNvPr id="12305" name="Picture 2" descr="F:\IMG_248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6541"/>
          <a:stretch>
            <a:fillRect/>
          </a:stretch>
        </p:blipFill>
        <p:spPr bwMode="auto">
          <a:xfrm>
            <a:off x="571499" y="912380"/>
            <a:ext cx="2674275" cy="172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5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3320" name="Группа 11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2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Трапеция 14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kk-KZ" sz="2000" b="1" i="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ИНФОРМАЦИОННО-ИМИДЖЕВАЯ РАБОТА</a:t>
                </a:r>
                <a:endParaRPr lang="ru-RU" sz="2000" b="1" i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7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3323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TextBox 17"/>
          <p:cNvSpPr txBox="1">
            <a:spLocks noChangeArrowheads="1"/>
          </p:cNvSpPr>
          <p:nvPr/>
        </p:nvSpPr>
        <p:spPr bwMode="auto">
          <a:xfrm>
            <a:off x="8604250" y="645318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 dirty="0" smtClean="0"/>
              <a:t>28</a:t>
            </a:r>
            <a:endParaRPr lang="ru-RU" b="1" i="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53796" y="674934"/>
            <a:ext cx="8991600" cy="5720076"/>
            <a:chOff x="76200" y="82012"/>
            <a:chExt cx="8991600" cy="498018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200" y="82012"/>
              <a:ext cx="8991600" cy="498018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1066803" y="82012"/>
              <a:ext cx="7086601" cy="3035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225589" y="482131"/>
              <a:ext cx="2895600" cy="35979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МИНИСТЕРСТВО ОБОРОНЫ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530389" y="857020"/>
              <a:ext cx="2286000" cy="35979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Департамент информации и коммуникаций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530389" y="1291936"/>
              <a:ext cx="2209799" cy="54778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Управление информационного обеспечения (пресс-центр)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939590" y="1901536"/>
              <a:ext cx="1295401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УГК СВ ВС РК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768389" y="1901536"/>
              <a:ext cx="15240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УГК СВО ВС РК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901989" y="1904052"/>
              <a:ext cx="14478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УГК ВМС ВС РК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39589" y="2511136"/>
              <a:ext cx="1295401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пресс-служба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768389" y="2511136"/>
              <a:ext cx="15240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пресс-служба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4901989" y="2511136"/>
              <a:ext cx="14478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пресс-служба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030162" y="2815936"/>
              <a:ext cx="1128631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РгК «Астана»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30158" y="37147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РгК «ЮГ»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022972" y="3257550"/>
              <a:ext cx="1128634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РгК </a:t>
              </a:r>
              <a:r>
                <a:rPr lang="ru-RU" sz="11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«Восток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»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22971" y="41719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РгК «Запад»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021533" y="46291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ДШВ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2782755" y="2892136"/>
              <a:ext cx="1128631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ВВС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782755" y="3349336"/>
              <a:ext cx="1128634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ПВО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883189" y="1904052"/>
              <a:ext cx="14478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ДДО областей,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г.г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Астаны и Алматы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883189" y="2511136"/>
              <a:ext cx="14478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пресс-служба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7121236" y="614760"/>
              <a:ext cx="1447800" cy="3048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ЦГО и МИО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5" name="Прямая со стрелкой 44"/>
            <p:cNvCxnSpPr/>
            <p:nvPr/>
          </p:nvCxnSpPr>
          <p:spPr>
            <a:xfrm>
              <a:off x="6172200" y="831679"/>
              <a:ext cx="838200" cy="10245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H="1">
              <a:off x="5968789" y="1036916"/>
              <a:ext cx="1041611" cy="10834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>
              <a:off x="7121236" y="934298"/>
              <a:ext cx="1447800" cy="33571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СЦК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670389" y="568622"/>
              <a:ext cx="1975589" cy="648191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представители СМИ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2645978" y="815914"/>
              <a:ext cx="503411" cy="1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H="1">
              <a:off x="2650188" y="971550"/>
              <a:ext cx="655607" cy="8626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3" descr="C:\Users\r.smagylov\Desktop\По войскам лого\юг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3714750"/>
              <a:ext cx="518809" cy="38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C:\Users\r.smagylov\Desktop\По войскам лого\Региональное командование Aстана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2815936"/>
              <a:ext cx="534520" cy="395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" descr="C:\Users\r.smagylov\Desktop\По войскам лого\Региональное командование Восток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3257550"/>
              <a:ext cx="535630" cy="39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C:\Users\r.smagylov\Desktop\По войскам лого\Региональное командование Запад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64" y="4150249"/>
              <a:ext cx="620458" cy="45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6248400" y="3483000"/>
              <a:ext cx="2514600" cy="1077869"/>
              <a:chOff x="6248400" y="3483000"/>
              <a:chExt cx="2514600" cy="1077869"/>
            </a:xfrm>
          </p:grpSpPr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6248400" y="3483000"/>
                <a:ext cx="2514600" cy="1077869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1" name="Picture 2" descr="H:\твитер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2782" y="4200076"/>
                <a:ext cx="577065" cy="242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3" descr="H:\ютуб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3164" y="4251278"/>
                <a:ext cx="661236" cy="140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H:\значки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3294" y="4143158"/>
                <a:ext cx="821935" cy="352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6456734" y="3653450"/>
                <a:ext cx="20217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Официальные страницы в социальных сетях</a:t>
                </a:r>
                <a:endParaRPr lang="ru-RU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9" name="Picture 7" descr="C:\Users\r.smagylov\Desktop\По войскам лого\дшв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16" y="4552950"/>
              <a:ext cx="688975" cy="50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2" descr="C:\Users\r.smagylov\Desktop\По войскам лого\Без имени-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6" y="417350"/>
            <a:ext cx="3258005" cy="20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r.smagylov\Desktop\По войскам лого\img_119_413_230x17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45" y="2821368"/>
            <a:ext cx="878079" cy="6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r.smagylov\Desktop\По войскам лого\img_120_414_230x17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8" y="2825346"/>
            <a:ext cx="878079" cy="6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C:\Users\r.smagylov\Desktop\По войскам лого\img_116_412_230x17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77" y="2842843"/>
            <a:ext cx="878079" cy="6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2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4200" y="4941888"/>
            <a:ext cx="8264525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1813" algn="just">
              <a:defRPr/>
            </a:pPr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Таким образом, благодаря совместной деятельности  всех заинтересованных структур военно-патриотической работой охвачены более полумиллиона молодых казахстанцев, что составляет 13,2% всей молодежи страны.</a:t>
            </a:r>
          </a:p>
          <a:p>
            <a:pPr indent="531813">
              <a:defRPr/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276475"/>
            <a:ext cx="35750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9750" algn="just">
              <a:lnSpc>
                <a:spcPct val="150000"/>
              </a:lnSpc>
              <a:defRPr/>
            </a:pP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87900" y="1484313"/>
            <a:ext cx="4306888" cy="2894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cs typeface="+mn-cs"/>
              </a:rPr>
              <a:t>Военно-патриотической работой охвачены: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военнослужащих – 44 096 чел.;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студенты военных кафедр ВУЗов – 14 000 чел.;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воспитанники РШ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cs typeface="+mn-cs"/>
              </a:rPr>
              <a:t>Жас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 Улан» - 1800 детей; курсанты ВТШ и АУЦ </a:t>
            </a:r>
            <a:r>
              <a:rPr lang="ru-RU" sz="1400" b="1">
                <a:solidFill>
                  <a:schemeClr val="tx2">
                    <a:lumMod val="75000"/>
                  </a:schemeClr>
                </a:solidFill>
                <a:cs typeface="+mn-cs"/>
              </a:rPr>
              <a:t>– 5195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чел.;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воспитанники ВПК – 73164 чел.;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учащиеся кадетских классов –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cs typeface="+mn-cs"/>
              </a:rPr>
              <a:t>ок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. 3000 детей;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члены танцевальных студии и лагеря отдыха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cs typeface="+mn-cs"/>
              </a:rPr>
              <a:t>Жас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cs typeface="+mn-cs"/>
              </a:rPr>
              <a:t>сарбаз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» - 820 детей;</a:t>
            </a:r>
          </a:p>
          <a:p>
            <a:pPr marL="0" lvl="1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+mn-cs"/>
              </a:rPr>
              <a:t>учащиеся подшефных школ и детских домов – более 350 000 детей. </a:t>
            </a:r>
            <a:endParaRPr lang="ru-RU" sz="1400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1331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>
            <a:fillRect/>
          </a:stretch>
        </p:blipFill>
        <p:spPr bwMode="auto">
          <a:xfrm>
            <a:off x="0" y="1125538"/>
            <a:ext cx="4500563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052513"/>
            <a:ext cx="23256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Группа 11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2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Трапеция 14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ru-RU" alt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ВОЕННО-ПАТРИОТИЧЕСКОЕ ВОСПИТАНИЕ МОЛОДЕЖИ</a:t>
                </a:r>
              </a:p>
            </p:txBody>
          </p:sp>
          <p:sp>
            <p:nvSpPr>
              <p:cNvPr id="16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7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3323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TextBox 17"/>
          <p:cNvSpPr txBox="1">
            <a:spLocks noChangeArrowheads="1"/>
          </p:cNvSpPr>
          <p:nvPr/>
        </p:nvSpPr>
        <p:spPr bwMode="auto">
          <a:xfrm>
            <a:off x="860425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50465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86414" y="274990"/>
            <a:ext cx="767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НОРМАТИВНО-ПРАВОВАЯ БАЗА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270817" y="1185218"/>
            <a:ext cx="2305050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образовании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изменениями и дополнениями</a:t>
            </a: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по состоянию на 13.11.2015 г.)</a:t>
            </a: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361304" y="1269355"/>
            <a:ext cx="2303463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образовании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изменениями и </a:t>
            </a:r>
            <a:r>
              <a:rPr lang="ru-RU" sz="1200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ями</a:t>
            </a:r>
            <a:r>
              <a:rPr lang="ru-RU" sz="1200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состоянию на 13.11.2015 г.)</a:t>
            </a:r>
          </a:p>
        </p:txBody>
      </p:sp>
      <p:sp>
        <p:nvSpPr>
          <p:cNvPr id="20" name="Овал 19"/>
          <p:cNvSpPr/>
          <p:nvPr/>
        </p:nvSpPr>
        <p:spPr>
          <a:xfrm>
            <a:off x="270817" y="1185218"/>
            <a:ext cx="144462" cy="2879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9073" y="4007558"/>
            <a:ext cx="144462" cy="14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70817" y="1185218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86965" y="3129434"/>
            <a:ext cx="2305050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образовании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изменениями и дополнениями</a:t>
            </a: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по состоянию на 13.11.2015 г.)</a:t>
            </a:r>
          </a:p>
        </p:txBody>
      </p:sp>
      <p:sp>
        <p:nvSpPr>
          <p:cNvPr id="24" name="Прямоугольник 23"/>
          <p:cNvSpPr/>
          <p:nvPr/>
        </p:nvSpPr>
        <p:spPr>
          <a:xfrm flipH="1">
            <a:off x="577452" y="3213571"/>
            <a:ext cx="2303463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обороне и Вооруженных Силах Республики Казахстан</a:t>
            </a:r>
            <a:endParaRPr lang="ru-RU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86965" y="3129434"/>
            <a:ext cx="144462" cy="2879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86965" y="5937721"/>
            <a:ext cx="144462" cy="14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86965" y="3129434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63888" y="1545258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Внесены более 50 поправок в законодательство в области образования, обороны и воинской службы.</a:t>
            </a: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Законе РК «Об образовании» военные, специальные учебные заведения определены отдельной </a:t>
            </a:r>
            <a:r>
              <a:rPr lang="ru-RU" b="1" i="0" dirty="0" err="1">
                <a:solidFill>
                  <a:schemeClr val="accent2">
                    <a:lumMod val="75000"/>
                  </a:schemeClr>
                </a:solidFill>
              </a:rPr>
              <a:t>статьей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Разработаны 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и утверждены 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Министерством 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обороны РК более 20 новых подзаконных актов по всем аспектам образовательной деятельности. </a:t>
            </a: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3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1519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412" name="Прямоугольник 18"/>
          <p:cNvSpPr>
            <a:spLocks noChangeArrowheads="1"/>
          </p:cNvSpPr>
          <p:nvPr/>
        </p:nvSpPr>
        <p:spPr bwMode="auto">
          <a:xfrm>
            <a:off x="323850" y="2708275"/>
            <a:ext cx="85375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4988" algn="just">
              <a:defRPr/>
            </a:pPr>
            <a:r>
              <a:rPr lang="kk-KZ" sz="1400" dirty="0">
                <a:solidFill>
                  <a:schemeClr val="tx2">
                    <a:lumMod val="75000"/>
                  </a:schemeClr>
                </a:solidFill>
                <a:cs typeface="+mn-cs"/>
              </a:rPr>
              <a:t/>
            </a:r>
            <a:br>
              <a:rPr lang="kk-KZ" sz="1400" dirty="0">
                <a:solidFill>
                  <a:schemeClr val="tx2">
                    <a:lumMod val="75000"/>
                  </a:schemeClr>
                </a:solidFill>
                <a:cs typeface="+mn-cs"/>
              </a:rPr>
            </a:br>
            <a:r>
              <a:rPr lang="kk-KZ" sz="1400" dirty="0">
                <a:solidFill>
                  <a:schemeClr val="tx2">
                    <a:lumMod val="75000"/>
                  </a:schemeClr>
                </a:solidFill>
                <a:cs typeface="+mn-cs"/>
              </a:rPr>
              <a:t>            </a:t>
            </a:r>
            <a:r>
              <a:rPr lang="kk-KZ" sz="1600" b="1" dirty="0">
                <a:solidFill>
                  <a:srgbClr val="003399"/>
                </a:solidFill>
              </a:rPr>
              <a:t>Продолжить практику создания кадетских классов в каждой школе страны. Довести общее количество военно-патриотических организаций </a:t>
            </a:r>
            <a:r>
              <a:rPr lang="kk-KZ" sz="1600" b="1" dirty="0">
                <a:solidFill>
                  <a:srgbClr val="FF0000"/>
                </a:solidFill>
              </a:rPr>
              <a:t>до 7737</a:t>
            </a:r>
            <a:r>
              <a:rPr lang="kk-KZ" sz="1600" b="1" dirty="0">
                <a:solidFill>
                  <a:srgbClr val="003399"/>
                </a:solidFill>
              </a:rPr>
              <a:t>, с охватом более </a:t>
            </a:r>
            <a:r>
              <a:rPr lang="kk-KZ" sz="1600" b="1" dirty="0">
                <a:solidFill>
                  <a:srgbClr val="FF0000"/>
                </a:solidFill>
              </a:rPr>
              <a:t>230 тысячи </a:t>
            </a:r>
            <a:r>
              <a:rPr lang="kk-KZ" sz="1600" b="1" dirty="0">
                <a:solidFill>
                  <a:srgbClr val="003399"/>
                </a:solidFill>
              </a:rPr>
              <a:t>детей.</a:t>
            </a:r>
          </a:p>
          <a:p>
            <a:pPr indent="534988" algn="just">
              <a:defRPr/>
            </a:pPr>
            <a:r>
              <a:rPr lang="kk-KZ" sz="1600" b="1" dirty="0">
                <a:solidFill>
                  <a:srgbClr val="003399"/>
                </a:solidFill>
              </a:rPr>
              <a:t>Общйи охват военно-патриотической работой составит более </a:t>
            </a:r>
            <a:r>
              <a:rPr lang="kk-KZ" sz="1600" b="1" dirty="0">
                <a:solidFill>
                  <a:srgbClr val="FF0000"/>
                </a:solidFill>
              </a:rPr>
              <a:t>750 тысячи  </a:t>
            </a:r>
            <a:r>
              <a:rPr lang="kk-KZ" sz="1600" b="1" dirty="0">
                <a:solidFill>
                  <a:srgbClr val="003399"/>
                </a:solidFill>
              </a:rPr>
              <a:t>молодежи.</a:t>
            </a:r>
          </a:p>
          <a:p>
            <a:pPr indent="534988" algn="just">
              <a:defRPr/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+mn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5288" y="2706688"/>
            <a:ext cx="8440737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5288" y="4435475"/>
            <a:ext cx="8440737" cy="1588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2" name="Группа 15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Трапеция 25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КАДЕТСКИЕ КЛАССЫ</a:t>
                </a:r>
              </a:p>
            </p:txBody>
          </p:sp>
          <p:sp>
            <p:nvSpPr>
              <p:cNvPr id="27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8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4351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3" name="TextBox 19"/>
          <p:cNvSpPr txBox="1">
            <a:spLocks noChangeArrowheads="1"/>
          </p:cNvSpPr>
          <p:nvPr/>
        </p:nvSpPr>
        <p:spPr bwMode="auto">
          <a:xfrm>
            <a:off x="8699500" y="65166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30</a:t>
            </a:r>
          </a:p>
        </p:txBody>
      </p:sp>
      <p:pic>
        <p:nvPicPr>
          <p:cNvPr id="20" name="Рисунок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/>
          <a:stretch>
            <a:fillRect/>
          </a:stretch>
        </p:blipFill>
        <p:spPr>
          <a:xfrm>
            <a:off x="6084168" y="4657831"/>
            <a:ext cx="2833121" cy="198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D:\Desktop\Documents\фото\фото77\Ж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8026"/>
            <a:ext cx="2457098" cy="1984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Desktop\Documents\фото\фотолар\DSC_03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5175"/>
            <a:ext cx="2699146" cy="179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:\Desktop\Documents\фото\фотолар\img_70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81" y="765174"/>
            <a:ext cx="2705671" cy="180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:\Desktop\Documents\фото\DSC_03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7863"/>
            <a:ext cx="2980711" cy="198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D:\Desktop\Documents\фото\фото на статью\AZA_82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2" y="765176"/>
            <a:ext cx="2700240" cy="1795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827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47896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</a:rPr>
              <a:t>О РАЗВИТИИ ВОЕННОГО ОБРАЗОВАНИЯ, НАУКИ И ФОРМИРОВАНИИ ВОЕННО-ПАТРИОТИЧЕСКОГО ВОСПИТАНИЯ В РЕСПУБЛИКЕ КАЗАХСТАН</a:t>
            </a:r>
            <a:endParaRPr lang="ru-RU" sz="24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80408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 ОБОРОНЫ</a:t>
            </a:r>
          </a:p>
          <a:p>
            <a:pPr algn="ctr" defTabSz="1279525">
              <a:defRPr/>
            </a:pPr>
            <a:r>
              <a:rPr lang="en-US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noProof="1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 КАЗАХСТАН</a:t>
            </a:r>
            <a:endParaRPr lang="ru-RU" sz="1400" b="1" i="0" noProof="1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QАZАQSTАN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RЕSPÝBLĺKАSYNYŃ</a:t>
            </a:r>
          </a:p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QОRǴАNYS 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a-Latn" sz="1400" b="1" i="0" dirty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ĺ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NĺSTRLІGІ</a:t>
            </a:r>
            <a:endParaRPr lang="la-Latn" sz="1400" b="1" i="0" dirty="0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93343" y="6237312"/>
            <a:ext cx="1357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i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r>
              <a:rPr lang="ru-RU" sz="1200" b="1" i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  <a:endParaRPr lang="ru-RU" sz="1200" b="1" i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5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2" y="1953363"/>
            <a:ext cx="8657297" cy="24117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:\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3591" y="188640"/>
            <a:ext cx="1016818" cy="1029020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78446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1914244" y="274990"/>
            <a:ext cx="583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УРОВНИ ОБРАЗОВАНИЯ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052736"/>
            <a:ext cx="410445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C00000"/>
                </a:solidFill>
              </a:rPr>
              <a:t>Последовательная модель </a:t>
            </a:r>
            <a:r>
              <a:rPr lang="ru-RU" sz="1400" b="1" i="0" dirty="0">
                <a:solidFill>
                  <a:srgbClr val="C00000"/>
                </a:solidFill>
              </a:rPr>
              <a:t>карьерного роста военного </a:t>
            </a:r>
            <a:r>
              <a:rPr lang="ru-RU" sz="1400" b="1" i="0" dirty="0" smtClean="0">
                <a:solidFill>
                  <a:srgbClr val="C00000"/>
                </a:solidFill>
              </a:rPr>
              <a:t>специалиста  сопряжена </a:t>
            </a:r>
          </a:p>
          <a:p>
            <a:pPr algn="ctr"/>
            <a:r>
              <a:rPr lang="ru-RU" sz="1400" b="1" i="0" dirty="0" smtClean="0">
                <a:solidFill>
                  <a:srgbClr val="C00000"/>
                </a:solidFill>
              </a:rPr>
              <a:t>с </a:t>
            </a:r>
            <a:r>
              <a:rPr lang="ru-RU" sz="1400" b="1" i="0" dirty="0">
                <a:solidFill>
                  <a:srgbClr val="C00000"/>
                </a:solidFill>
              </a:rPr>
              <a:t>военным </a:t>
            </a:r>
            <a:r>
              <a:rPr lang="ru-RU" sz="1400" b="1" i="0" dirty="0" smtClean="0">
                <a:solidFill>
                  <a:srgbClr val="C00000"/>
                </a:solidFill>
              </a:rPr>
              <a:t>образованием:</a:t>
            </a:r>
            <a:endParaRPr lang="ru-RU" sz="1400" b="1" i="0" dirty="0">
              <a:solidFill>
                <a:srgbClr val="C00000"/>
              </a:solidFill>
            </a:endParaRPr>
          </a:p>
          <a:p>
            <a:pPr algn="ctr"/>
            <a:endParaRPr lang="ru-RU" sz="1200" dirty="0" smtClean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ОПЕРАТИВНО-СТРАТЕГИЧЕСКИЙ И СТРАТЕГИЧЕСКИЙ УРОВЕНЬ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/>
              <a:t>Академия Генерального </a:t>
            </a:r>
            <a:r>
              <a:rPr lang="ru-RU" sz="1400" dirty="0" smtClean="0"/>
              <a:t>штаба ВС РК» НУО </a:t>
            </a:r>
            <a:endParaRPr lang="ru-RU" sz="1400" dirty="0"/>
          </a:p>
          <a:p>
            <a:pPr algn="ctr"/>
            <a:endParaRPr lang="ru-RU" sz="1000" dirty="0" smtClean="0"/>
          </a:p>
          <a:p>
            <a:pPr algn="ctr"/>
            <a:endParaRPr lang="ru-RU" sz="1000" dirty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ОПЕРАТИВНО-ТАКТИЧЕСКИЙ УРОВЕНЬ </a:t>
            </a:r>
          </a:p>
          <a:p>
            <a:pPr algn="ctr"/>
            <a:r>
              <a:rPr lang="ru-RU" sz="1400" dirty="0" smtClean="0"/>
              <a:t>Командно-штабной факультет НУО</a:t>
            </a:r>
            <a:endParaRPr lang="ru-RU" sz="1400" dirty="0"/>
          </a:p>
          <a:p>
            <a:pPr algn="ctr"/>
            <a:endParaRPr lang="ru-RU" sz="1000" b="1" dirty="0" smtClean="0"/>
          </a:p>
          <a:p>
            <a:pPr algn="ctr"/>
            <a:endParaRPr lang="ru-RU" sz="1000" b="1" dirty="0" smtClean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ТАКТИЧЕСКИЙ УРОВЕНЬ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b="1" dirty="0" smtClean="0"/>
              <a:t>офицеры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ВИ СВ, ВИ СВО, ВИИРЭС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sz="1400" dirty="0" smtClean="0"/>
              <a:t>«</a:t>
            </a:r>
            <a:r>
              <a:rPr lang="ru-RU" sz="1400" b="1" dirty="0" smtClean="0"/>
              <a:t>сержанты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 КК МО РК </a:t>
            </a:r>
          </a:p>
          <a:p>
            <a:pPr algn="ctr"/>
            <a:endParaRPr lang="ru-RU" sz="1000" dirty="0" smtClean="0"/>
          </a:p>
          <a:p>
            <a:pPr algn="ctr"/>
            <a:endParaRPr lang="ru-RU" sz="1600" dirty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НАЧАЛЬНАЯ ВОЕННАЯ ПОДГОТОВКА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" y="1532748"/>
            <a:ext cx="5230428" cy="420050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 rot="18100585">
            <a:off x="-808541" y="3234094"/>
            <a:ext cx="4222952" cy="33855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КУРСЫ ПОВЫШЕНИЯ КВАЛИФИКАЦИИ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9254" y="2696898"/>
            <a:ext cx="1755224" cy="3231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ДОКТОРАНТУРА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496895" y="3170474"/>
            <a:ext cx="2359940" cy="47705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МАГИСТРАТУРА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(Национальный университет обороны)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326270" y="3759490"/>
            <a:ext cx="2701189" cy="5078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БАКАЛАВРИАТ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(Военные институты и кафедры)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05971" y="4326179"/>
            <a:ext cx="3941784" cy="73866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ТЕХНИЧЕСКОЕ И</a:t>
            </a:r>
            <a:endParaRPr lang="ru-RU" sz="1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ПРОФЕССИОНАЛЬНОЕ 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(Кадетский корпус)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60431" y="5154137"/>
            <a:ext cx="3432863" cy="5078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ОБЩЕЕ СРЕДНЕЕ 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(Республиканские школы «</a:t>
            </a:r>
            <a:r>
              <a:rPr lang="ru-RU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Жас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улан»)</a:t>
            </a:r>
          </a:p>
        </p:txBody>
      </p:sp>
      <p:sp>
        <p:nvSpPr>
          <p:cNvPr id="2" name="Стрелка вправо 1"/>
          <p:cNvSpPr/>
          <p:nvPr/>
        </p:nvSpPr>
        <p:spPr>
          <a:xfrm rot="16200000">
            <a:off x="6781626" y="4900544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6200000">
            <a:off x="6781626" y="3324175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6781626" y="2601832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4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35249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971600" y="27499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ЦИФРОВИЗАЦИЯ ВОЕННЫХ УЧЕБНЫХ ЗАВЕДЕНИЙ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C:\Users\ARM-Mamoshkin\Desktop\Рисунок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6" y="1052736"/>
            <a:ext cx="8589214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01284" y="5416068"/>
            <a:ext cx="87733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Автоматизированные системы 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</a:rPr>
              <a:t>управления учебным процессом, 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позволят 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</a:rPr>
              <a:t>осуществлять сбор, хранение и обработку всей информации об учебном процессе, </a:t>
            </a:r>
            <a:r>
              <a:rPr lang="kk-KZ" sz="1600" b="1" i="0" dirty="0">
                <a:solidFill>
                  <a:schemeClr val="accent2">
                    <a:lumMod val="75000"/>
                  </a:schemeClr>
                </a:solidFill>
              </a:rPr>
              <a:t>расширит возможности создания и применения учебных материалов (учебников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</a:rPr>
              <a:t>) на электронных носителях.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170561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1206" y="1901653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3341" y="1848785"/>
            <a:ext cx="174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индивидуального учебного плана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1268700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263691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2750440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оценок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3310384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9792" y="3333532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карточка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ВУЗа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3982204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4001308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Академические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9792" y="4653136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792" y="4751275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7046" y="117770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046" y="1196752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Каталоги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7046" y="1916629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046" y="2014768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7046" y="263691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046" y="2735051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7046" y="4653136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046" y="4672667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карточка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учащегося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16226" y="1052736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6226" y="1077220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учебные планы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216226" y="2276872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6226" y="2291161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Ведомости тестирования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16226" y="1681857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6226" y="1700347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10514" y="2893711"/>
            <a:ext cx="1764104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10514" y="3006494"/>
            <a:ext cx="1748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ППС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10513" y="4711425"/>
            <a:ext cx="1764105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10514" y="4730304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</a:t>
            </a:r>
          </a:p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10514" y="4106220"/>
            <a:ext cx="1764104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10514" y="4127480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диплому (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транскрипт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5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3978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32439" y="128826"/>
            <a:ext cx="773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ИНТЕГРАЦИЯ УЧЕБНОГО ПРОЦЕССА ВУЗОВ С ПОДГОТОВКОЙ ВОЙСК 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b.nurmakhanov\Desktop\ФОТО\ВИСВ\ВИСВ\2713_4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18" y="2968256"/>
            <a:ext cx="2828193" cy="1828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2016 год\Балгабеков\Documents\фото ВС РК\1 СВ ВС РК\_ERM13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66" y="4725144"/>
            <a:ext cx="278694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.nurmakhanov\Desktop\ФОТО\ВИСВ\ВИСВ\img_4151_161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56" y="1196752"/>
            <a:ext cx="2826243" cy="1887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485939"/>
            <a:ext cx="5019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Слушатели НУО и к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урсанты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военных институтов ежегодно принимают участие в войсковых учениях «Боевое содружество», «Айбалта», «Каратау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», «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Взаимодействие» </a:t>
            </a:r>
            <a:r>
              <a:rPr lang="kk-KZ" i="0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другие.</a:t>
            </a:r>
          </a:p>
          <a:p>
            <a:pPr indent="358775" algn="just"/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Центре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имитационного моделирования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НУО проводятся Стратегические военные игры, командно-штабные военные игры и учения с исследовательскими и учебными целями.</a:t>
            </a:r>
          </a:p>
          <a:p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  С апреля 2017 г. на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киберполигоне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НУО регулярно проводятся учения по защите информационных систем.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6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19726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52024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Трапеция 9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14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9" name="Rectangle 70"/>
          <p:cNvSpPr>
            <a:spLocks noChangeArrowheads="1"/>
          </p:cNvSpPr>
          <p:nvPr/>
        </p:nvSpPr>
        <p:spPr bwMode="auto">
          <a:xfrm>
            <a:off x="467544" y="1292379"/>
            <a:ext cx="5312904" cy="499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" tIns="3600" rIns="3600" bIns="3600" anchor="ctr">
            <a:spAutoFit/>
          </a:bodyPr>
          <a:lstStyle/>
          <a:p>
            <a:pPr indent="358775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подготовке военных кадров стратегического, оперативно-стратегического и оперативно-тактического звена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управления университет вышел на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новый качественный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уровень: </a:t>
            </a:r>
          </a:p>
          <a:p>
            <a:pPr indent="358775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количество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обучаемых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увеличено до </a:t>
            </a:r>
            <a:r>
              <a:rPr lang="ru-RU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352</a:t>
            </a:r>
            <a:r>
              <a:rPr lang="ru-RU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человек;</a:t>
            </a:r>
          </a:p>
          <a:p>
            <a:pPr indent="358775" algn="just"/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i="0" dirty="0" smtClean="0">
                <a:solidFill>
                  <a:srgbClr val="FF0000"/>
                </a:solidFill>
              </a:rPr>
              <a:t> </a:t>
            </a:r>
            <a:r>
              <a:rPr lang="ru-RU" b="1" i="0" dirty="0" smtClean="0">
                <a:solidFill>
                  <a:srgbClr val="FF0000"/>
                </a:solidFill>
              </a:rPr>
              <a:t>108</a:t>
            </a:r>
            <a:r>
              <a:rPr lang="ru-RU" i="0" dirty="0" smtClean="0">
                <a:solidFill>
                  <a:srgbClr val="C00000"/>
                </a:solidFill>
              </a:rPr>
              <a:t>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магистрантов и докторантов, из числа военнослужащих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служащих  ВС РК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обучаются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использованием Дистанционных образовательных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технологий;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4288" indent="344488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соответствии с Указом Верховного Главнокомандующего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Университету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присвоен особый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статус.</a:t>
            </a:r>
          </a:p>
          <a:p>
            <a:pPr marL="14288" indent="344488" algn="just">
              <a:buFontTx/>
              <a:buChar char="-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Университет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вошёл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в состав Евразийской ассоциации университетов, Оксфордского Академического Союза, Ассоциации Азиатских университетов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208706" y="113959"/>
            <a:ext cx="8694001" cy="64629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96" tIns="45700" rIns="91396" bIns="45700" anchor="ctr">
            <a:spAutoFit/>
          </a:bodyPr>
          <a:lstStyle/>
          <a:p>
            <a:pPr algn="ctr"/>
            <a:r>
              <a:rPr lang="ru-RU" b="1" i="0" dirty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УНИВЕРСИТЕТ ОБОРОНЫ</a:t>
            </a:r>
          </a:p>
          <a:p>
            <a:pPr algn="ctr"/>
            <a:r>
              <a:rPr lang="ru-RU" b="1" i="0" dirty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имени Первого Президента Республики Казахстан </a:t>
            </a:r>
            <a:r>
              <a:rPr lang="ru-RU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ЕЛБАСЫ</a:t>
            </a:r>
            <a:endParaRPr lang="ru-RU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7" descr="DSC_039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590" y="4437112"/>
            <a:ext cx="2730668" cy="1979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DSC_75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765470"/>
            <a:ext cx="2813568" cy="17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D:\Мои документы\фото\Парадное крыльцо НУО\IMG_773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012160" y="995570"/>
            <a:ext cx="2861859" cy="18573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7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42596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710667" y="245426"/>
            <a:ext cx="7921641" cy="36929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96" tIns="45700" rIns="91396" bIns="45700">
            <a:spAutoFit/>
          </a:bodyPr>
          <a:lstStyle/>
          <a:p>
            <a:pPr marL="0" lvl="1" eaLnBrk="0" hangingPunct="0">
              <a:defRPr/>
            </a:pPr>
            <a:r>
              <a:rPr lang="ru-RU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СОТРУДНИЧЕСТВО С НАЗАРБАЕВ ИНТЕЛЛЕКТУАЛЬНЫЕ  ШКОЛЫ</a:t>
            </a:r>
            <a:endParaRPr lang="ru-RU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13" y="4778104"/>
            <a:ext cx="2695434" cy="197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4" y="2864161"/>
            <a:ext cx="2670163" cy="194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252416" y="1268760"/>
            <a:ext cx="5606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рамках Меморандума подписанного между Министерством обороны Республики Казахстан и АОО «Назарбаев интеллектуальные школы» учителями АОО «НИШ» ежегодно проводятся тренинги и мастер-классы для сотрудников Республиканских школ «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Жас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улан».</a:t>
            </a: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268288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период совместной работы с АОО «Назарбаев Интеллектуальные школы» </a:t>
            </a:r>
            <a:r>
              <a:rPr lang="ru-RU" b="1" i="0" dirty="0">
                <a:solidFill>
                  <a:srgbClr val="FF0000"/>
                </a:solidFill>
              </a:rPr>
              <a:t>104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b="1" i="0" dirty="0">
                <a:solidFill>
                  <a:srgbClr val="FF0000"/>
                </a:solidFill>
              </a:rPr>
              <a:t>81</a:t>
            </a:r>
            <a:r>
              <a:rPr lang="ru-RU" i="0" dirty="0">
                <a:solidFill>
                  <a:srgbClr val="FF0000"/>
                </a:solidFill>
              </a:rPr>
              <a:t>%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) учителей республиканских школ «</a:t>
            </a:r>
            <a:r>
              <a:rPr lang="ru-RU" i="0" dirty="0" err="1">
                <a:solidFill>
                  <a:schemeClr val="accent2">
                    <a:lumMod val="75000"/>
                  </a:schemeClr>
                </a:solidFill>
              </a:rPr>
              <a:t>Жас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 улан» прошли курсы повышения квалификации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469" y="63178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9</a:t>
            </a:r>
            <a:endParaRPr lang="ru-RU" b="1" i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194992"/>
            <a:ext cx="2197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3" y="908720"/>
            <a:ext cx="2668440" cy="1973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8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9693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:a16="http://schemas.microsoft.com/office/drawing/2014/main" xmlns="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:a16="http://schemas.microsoft.com/office/drawing/2014/main" xmlns="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:a16="http://schemas.microsoft.com/office/drawing/2014/main" xmlns="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683568" y="233210"/>
            <a:ext cx="8033147" cy="4000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396" tIns="45700" rIns="91396" bIns="45700" anchor="ctr">
            <a:spAutoFit/>
          </a:bodyPr>
          <a:lstStyle/>
          <a:p>
            <a:pPr algn="ctr" eaLnBrk="0" hangingPunct="0">
              <a:defRPr/>
            </a:pPr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ВЫСШИЕ УЧЕБНЫЕ ЗАВЕДЕНИЯ МО РК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69" descr="B"/>
          <p:cNvPicPr>
            <a:picLocks noChangeAspect="1" noChangeArrowheads="1"/>
          </p:cNvPicPr>
          <p:nvPr/>
        </p:nvPicPr>
        <p:blipFill>
          <a:blip r:embed="rId3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70" y="2744546"/>
            <a:ext cx="2601389" cy="183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131840" y="908720"/>
            <a:ext cx="579388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ВОЕННЫЙ ИНСТИТУТ СУХОПУТНЫХ ВОЙСК</a:t>
            </a:r>
          </a:p>
          <a:p>
            <a:pPr indent="177800" algn="just" fontAlgn="base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кузницей военных кадров для самого многочисленного вида Вооруженных Сил. Более </a:t>
            </a:r>
            <a:r>
              <a:rPr lang="ru-RU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70%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младшего офицерского состава ВС РК являются выпускниками данного учебного заведения.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131840" y="2852936"/>
            <a:ext cx="5800899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ВОЕННЫЙ ИНСТИТУТ СИЛ ВОЗДУШНОЙ ОБОРОНЫ</a:t>
            </a:r>
          </a:p>
          <a:p>
            <a:pPr indent="177800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Является центром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подготовки летного и инженерно-технического состава не только для Военно-воздушных сил, но и для авиации МВД и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ПС </a:t>
            </a:r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КНБ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Республики Казахстан.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131840" y="4769857"/>
            <a:ext cx="5800899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ВОЕННО-ИНЖЕНЕРНЫЙ ИНСТИТУТ РАДИОЭЛЕКТРОНИКИ И СВЯЗИ</a:t>
            </a:r>
          </a:p>
          <a:p>
            <a:pPr indent="177800" algn="just"/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Ведет подготовку </a:t>
            </a:r>
            <a:r>
              <a:rPr lang="ru-RU" sz="1600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специалистов для частей ПВО, войск связи, 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кибербезопасности, 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радиоэлектронной </a:t>
            </a:r>
            <a:r>
              <a:rPr lang="ru-RU" sz="1600" i="0" dirty="0">
                <a:solidFill>
                  <a:schemeClr val="accent2">
                    <a:lumMod val="75000"/>
                  </a:schemeClr>
                </a:solidFill>
              </a:rPr>
              <a:t>разведки и радиоэлектронной борьбы, защиты информации и АСУ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i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b.nurmakhanov\Desktop\ФОТО\ВИИРЭС\ВИИРЭС\IMG_07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584446" cy="1722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.nurmakhanov\Desktop\ФОТО\ВИСВ\ВИСВ\img_4151_161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68" y="988003"/>
            <a:ext cx="2576940" cy="1720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9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6965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F6FC6"/>
    </a:dk2>
    <a:lt2>
      <a:srgbClr val="DBF5F9"/>
    </a:lt2>
    <a:accent1>
      <a:srgbClr val="0F6FC6"/>
    </a:accent1>
    <a:accent2>
      <a:srgbClr val="009DD9"/>
    </a:accent2>
    <a:accent3>
      <a:srgbClr val="B2E9F2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F6FC6"/>
    </a:dk2>
    <a:lt2>
      <a:srgbClr val="DBF5F9"/>
    </a:lt2>
    <a:accent1>
      <a:srgbClr val="0F6FC6"/>
    </a:accent1>
    <a:accent2>
      <a:srgbClr val="009DD9"/>
    </a:accent2>
    <a:accent3>
      <a:srgbClr val="B2E9F2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28425</TotalTime>
  <Words>1964</Words>
  <Application>Microsoft Office PowerPoint</Application>
  <PresentationFormat>Экран (4:3)</PresentationFormat>
  <Paragraphs>390</Paragraphs>
  <Slides>31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Arial</vt:lpstr>
      <vt:lpstr>Arial (Основной текст)</vt:lpstr>
      <vt:lpstr>Arial Black</vt:lpstr>
      <vt:lpstr>Bookman Old Style</vt:lpstr>
      <vt:lpstr>Calibri</vt:lpstr>
      <vt:lpstr>Century Gothic</vt:lpstr>
      <vt:lpstr>Impact</vt:lpstr>
      <vt:lpstr>Open Sans</vt:lpstr>
      <vt:lpstr>Times New Roman</vt:lpstr>
      <vt:lpstr>Wingdings</vt:lpstr>
      <vt:lpstr>Тема Office</vt:lpstr>
      <vt:lpstr>PDF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 РК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ФОТО</dc:creator>
  <cp:lastModifiedBy>Лапаева Ольга</cp:lastModifiedBy>
  <cp:revision>2976</cp:revision>
  <cp:lastPrinted>2018-03-19T02:57:37Z</cp:lastPrinted>
  <dcterms:created xsi:type="dcterms:W3CDTF">2006-12-20T06:35:19Z</dcterms:created>
  <dcterms:modified xsi:type="dcterms:W3CDTF">2018-04-26T03:42:25Z</dcterms:modified>
</cp:coreProperties>
</file>