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914" r:id="rId2"/>
    <p:sldMasterId id="2147483934" r:id="rId3"/>
    <p:sldMasterId id="2147483942" r:id="rId4"/>
    <p:sldMasterId id="2147483950" r:id="rId5"/>
  </p:sldMasterIdLst>
  <p:notesMasterIdLst>
    <p:notesMasterId r:id="rId26"/>
  </p:notesMasterIdLst>
  <p:sldIdLst>
    <p:sldId id="601" r:id="rId6"/>
    <p:sldId id="603" r:id="rId7"/>
    <p:sldId id="605" r:id="rId8"/>
    <p:sldId id="625" r:id="rId9"/>
    <p:sldId id="628" r:id="rId10"/>
    <p:sldId id="621" r:id="rId11"/>
    <p:sldId id="610" r:id="rId12"/>
    <p:sldId id="617" r:id="rId13"/>
    <p:sldId id="593" r:id="rId14"/>
    <p:sldId id="630" r:id="rId15"/>
    <p:sldId id="623" r:id="rId16"/>
    <p:sldId id="626" r:id="rId17"/>
    <p:sldId id="618" r:id="rId18"/>
    <p:sldId id="619" r:id="rId19"/>
    <p:sldId id="631" r:id="rId20"/>
    <p:sldId id="632" r:id="rId21"/>
    <p:sldId id="634" r:id="rId22"/>
    <p:sldId id="635" r:id="rId23"/>
    <p:sldId id="636" r:id="rId24"/>
    <p:sldId id="637" r:id="rId25"/>
  </p:sldIdLst>
  <p:sldSz cx="12192000" cy="6858000"/>
  <p:notesSz cx="6858000" cy="9947275"/>
  <p:defaultTextStyle>
    <a:defPPr>
      <a:defRPr lang="en-US"/>
    </a:defPPr>
    <a:lvl1pPr marL="0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27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86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03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51" algn="l" defTabSz="9143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раим Атанаева" initials="МА" lastIdx="3" clrIdx="0">
    <p:extLst>
      <p:ext uri="{19B8F6BF-5375-455C-9EA6-DF929625EA0E}">
        <p15:presenceInfo xmlns="" xmlns:p15="http://schemas.microsoft.com/office/powerpoint/2012/main" userId="S-1-5-21-795582095-2022106100-2799713809-1151" providerId="AD"/>
      </p:ext>
    </p:extLst>
  </p:cmAuthor>
  <p:cmAuthor id="2" name="Magzhan Amangazy" initials="MA" lastIdx="1" clrIdx="1">
    <p:extLst>
      <p:ext uri="{19B8F6BF-5375-455C-9EA6-DF929625EA0E}">
        <p15:presenceInfo xmlns="" xmlns:p15="http://schemas.microsoft.com/office/powerpoint/2012/main" userId="Magzhan Amangaz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AC4"/>
    <a:srgbClr val="1748C1"/>
    <a:srgbClr val="558ED5"/>
    <a:srgbClr val="376092"/>
    <a:srgbClr val="002060"/>
    <a:srgbClr val="C6D9F1"/>
    <a:srgbClr val="C00000"/>
    <a:srgbClr val="DCE6F2"/>
    <a:srgbClr val="F2F2F2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3" autoAdjust="0"/>
    <p:restoredTop sz="94249" autoAdjust="0"/>
  </p:normalViewPr>
  <p:slideViewPr>
    <p:cSldViewPr snapToGrid="0">
      <p:cViewPr>
        <p:scale>
          <a:sx n="80" d="100"/>
          <a:sy n="80" d="100"/>
        </p:scale>
        <p:origin x="-1650" y="-804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89635991333032E-2"/>
          <c:y val="6.8504603833021375E-3"/>
          <c:w val="0.91197896621453522"/>
          <c:h val="0.73951960472304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жас ғалымдар
(35 жасқа дейін)</c:v>
                </c:pt>
                <c:pt idx="1">
                  <c:v>орта жастағылар
(35-54 жыл)</c:v>
                </c:pt>
                <c:pt idx="2">
                  <c:v>зейнетке дейінгі және зейнет жасындағылар
(55+)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0.34</c:v>
                </c:pt>
                <c:pt idx="1">
                  <c:v>0.43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4A-4CA7-B87A-14E242E97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0"/>
        <c:axId val="105612416"/>
        <c:axId val="127426944"/>
      </c:barChart>
      <c:catAx>
        <c:axId val="10561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7426944"/>
        <c:crosses val="autoZero"/>
        <c:auto val="1"/>
        <c:lblAlgn val="ctr"/>
        <c:lblOffset val="120"/>
        <c:noMultiLvlLbl val="0"/>
      </c:catAx>
      <c:valAx>
        <c:axId val="127426944"/>
        <c:scaling>
          <c:orientation val="minMax"/>
          <c:max val="0.5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056124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60885386002889E-3"/>
          <c:y val="0.13231002499272659"/>
          <c:w val="0.99411468180839091"/>
          <c:h val="0.69073064751716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spPr/>
              <c:txPr>
                <a:bodyPr/>
                <a:lstStyle/>
                <a:p>
                  <a:pPr>
                    <a:defRPr b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18912</c:v>
                </c:pt>
                <c:pt idx="1">
                  <c:v>17021</c:v>
                </c:pt>
                <c:pt idx="2">
                  <c:v>24735</c:v>
                </c:pt>
                <c:pt idx="3">
                  <c:v>22378</c:v>
                </c:pt>
                <c:pt idx="4">
                  <c:v>21843</c:v>
                </c:pt>
                <c:pt idx="5">
                  <c:v>22665</c:v>
                </c:pt>
                <c:pt idx="6">
                  <c:v>21617</c:v>
                </c:pt>
                <c:pt idx="7" formatCode="General">
                  <c:v>22456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C9-40E0-A557-6912A894E8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259008"/>
        <c:axId val="130387968"/>
      </c:barChart>
      <c:catAx>
        <c:axId val="12925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0387968"/>
        <c:crosses val="autoZero"/>
        <c:auto val="1"/>
        <c:lblAlgn val="ctr"/>
        <c:lblOffset val="100"/>
        <c:noMultiLvlLbl val="0"/>
      </c:catAx>
      <c:valAx>
        <c:axId val="1303879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925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94077069983998E-3"/>
          <c:y val="6.3500127000253994E-5"/>
          <c:w val="0.99411468180839091"/>
          <c:h val="0.81683634155450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73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54-478B-9F90-6D3E6BD90C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437</c:v>
                </c:pt>
                <c:pt idx="1">
                  <c:v>424</c:v>
                </c:pt>
                <c:pt idx="2">
                  <c:v>392</c:v>
                </c:pt>
                <c:pt idx="3">
                  <c:v>386</c:v>
                </c:pt>
                <c:pt idx="4">
                  <c:v>396</c:v>
                </c:pt>
                <c:pt idx="5">
                  <c:v>438</c:v>
                </c:pt>
                <c:pt idx="6">
                  <c:v>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C9-40E0-A557-6912A894E8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860864"/>
        <c:axId val="166321536"/>
      </c:barChart>
      <c:catAx>
        <c:axId val="1638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321536"/>
        <c:crosses val="autoZero"/>
        <c:auto val="1"/>
        <c:lblAlgn val="ctr"/>
        <c:lblOffset val="100"/>
        <c:noMultiLvlLbl val="0"/>
      </c:catAx>
      <c:valAx>
        <c:axId val="16632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86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81094299214981"/>
          <c:y val="0.24413680811421681"/>
          <c:w val="0.33697164961468928"/>
          <c:h val="0.507765499419394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НИИ/Вузы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45-4413-B2DD-D687EFF94CFD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1745444359610162"/>
                  <c:y val="3.0695359896259249E-2"/>
                </c:manualLayout>
              </c:layout>
              <c:spPr>
                <a:solidFill>
                  <a:schemeClr val="accent4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3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45-4413-B2DD-D687EFF94CFD}"/>
                </c:ext>
              </c:extLst>
            </c:dLbl>
            <c:dLbl>
              <c:idx val="1"/>
              <c:layout>
                <c:manualLayout>
                  <c:x val="0.11554404711533234"/>
                  <c:y val="-6.685641486100821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45-4413-B2DD-D687EFF94CFD}"/>
                </c:ext>
              </c:extLst>
            </c:dLbl>
            <c:dLbl>
              <c:idx val="2"/>
              <c:layout>
                <c:manualLayout>
                  <c:x val="8.3067602417698269E-2"/>
                  <c:y val="5.826174140942445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45-4413-B2DD-D687EFF94CFD}"/>
                </c:ext>
              </c:extLst>
            </c:dLbl>
            <c:dLbl>
              <c:idx val="3"/>
              <c:layout>
                <c:manualLayout>
                  <c:x val="3.9231013338943424E-2"/>
                  <c:y val="0.1817557611995751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45-4413-B2DD-D687EFF94CFD}"/>
                </c:ext>
              </c:extLst>
            </c:dLbl>
            <c:dLbl>
              <c:idx val="4"/>
              <c:layout>
                <c:manualLayout>
                  <c:x val="-0.32462882374771596"/>
                  <c:y val="0.1806864355690898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45-4413-B2DD-D687EFF94CFD}"/>
                </c:ext>
              </c:extLst>
            </c:dLbl>
            <c:dLbl>
              <c:idx val="5"/>
              <c:layout>
                <c:manualLayout>
                  <c:x val="-0.16818225870884324"/>
                  <c:y val="-0.12131575544429489"/>
                </c:manualLayout>
              </c:layout>
              <c:spPr/>
              <c:txPr>
                <a:bodyPr/>
                <a:lstStyle/>
                <a:p>
                  <a:pPr>
                    <a:defRPr sz="13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45-4413-B2DD-D687EFF94CFD}"/>
                </c:ext>
              </c:extLst>
            </c:dLbl>
            <c:dLbl>
              <c:idx val="6"/>
              <c:layout>
                <c:manualLayout>
                  <c:x val="-8.0508932813611711E-2"/>
                  <c:y val="-8.828367886263997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45-4413-B2DD-D687EFF94CFD}"/>
                </c:ext>
              </c:extLst>
            </c:dLbl>
            <c:dLbl>
              <c:idx val="7"/>
              <c:layout>
                <c:manualLayout>
                  <c:x val="-9.2688282862187887E-2"/>
                  <c:y val="-0.25126602508646578"/>
                </c:manualLayout>
              </c:layout>
              <c:spPr/>
              <c:txPr>
                <a:bodyPr/>
                <a:lstStyle/>
                <a:p>
                  <a:pPr>
                    <a:defRPr sz="13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45-4413-B2DD-D687EFF94CFD}"/>
                </c:ext>
              </c:extLst>
            </c:dLbl>
            <c:dLbl>
              <c:idx val="8"/>
              <c:layout>
                <c:manualLayout>
                  <c:x val="5.5172908197588223E-2"/>
                  <c:y val="-0.19007947149021234"/>
                </c:manualLayout>
              </c:layout>
              <c:spPr/>
              <c:txPr>
                <a:bodyPr/>
                <a:lstStyle/>
                <a:p>
                  <a:pPr>
                    <a:defRPr sz="13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</c:dLbl>
            <c:dLbl>
              <c:idx val="9"/>
              <c:layout>
                <c:manualLayout>
                  <c:x val="0.17490260801879565"/>
                  <c:y val="-9.642191875897136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45-4413-B2DD-D687EFF94CFD}"/>
                </c:ext>
              </c:extLst>
            </c:dLbl>
            <c:dLbl>
              <c:idx val="10"/>
              <c:layout>
                <c:manualLayout>
                  <c:x val="0.22477341648978402"/>
                  <c:y val="-7.284647605172098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45-4413-B2DD-D687EFF94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eparator>;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ҒЖБМ</c:v>
                </c:pt>
                <c:pt idx="1">
                  <c:v>ИИДМ</c:v>
                </c:pt>
                <c:pt idx="2">
                  <c:v>ЭТРМ</c:v>
                </c:pt>
                <c:pt idx="3">
                  <c:v>ЭМ</c:v>
                </c:pt>
                <c:pt idx="4">
                  <c:v>ЦДИАӨМ</c:v>
                </c:pt>
                <c:pt idx="5">
                  <c:v>АШМ</c:v>
                </c:pt>
                <c:pt idx="6">
                  <c:v>Еңбекмині</c:v>
                </c:pt>
                <c:pt idx="7">
                  <c:v>ТЖМ</c:v>
                </c:pt>
                <c:pt idx="8">
                  <c:v>ДСМ</c:v>
                </c:pt>
                <c:pt idx="9">
                  <c:v>Қорғанысмині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26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  <c:pt idx="5">
                  <c:v>30</c:v>
                </c:pt>
                <c:pt idx="6">
                  <c:v>1</c:v>
                </c:pt>
                <c:pt idx="7">
                  <c:v>1</c:v>
                </c:pt>
                <c:pt idx="8">
                  <c:v>17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35-D747-A569-F3A9AE86C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737741933370252E-2"/>
          <c:y val="5.1715742060285626E-2"/>
          <c:w val="0.9445245161332595"/>
          <c:h val="0.79845066964894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748C1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748C1"/>
              </a:solidFill>
              <a:ln w="12700">
                <a:noFill/>
              </a:ln>
              <a:effectLst/>
            </c:spPr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739-4DB2-AFC5-B34501D29BA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739-4DB2-AFC5-B34501D29BA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739-4DB2-AFC5-B34501D29BA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739-4DB2-AFC5-B34501D29B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1990</c:v>
                </c:pt>
                <c:pt idx="1">
                  <c:v>2005</c:v>
                </c:pt>
                <c:pt idx="2">
                  <c:v>2015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Sheet1!$B$2:$B$10</c:f>
              <c:numCache>
                <c:formatCode>0.00%</c:formatCode>
                <c:ptCount val="9"/>
                <c:pt idx="0">
                  <c:v>8.0000000000000002E-3</c:v>
                </c:pt>
                <c:pt idx="1">
                  <c:v>2.8E-3</c:v>
                </c:pt>
                <c:pt idx="2">
                  <c:v>1.6999999999999999E-3</c:v>
                </c:pt>
                <c:pt idx="3">
                  <c:v>1.2999999999999999E-3</c:v>
                </c:pt>
                <c:pt idx="4">
                  <c:v>1.1999999999999999E-3</c:v>
                </c:pt>
                <c:pt idx="5">
                  <c:v>1.1999999999999999E-3</c:v>
                </c:pt>
                <c:pt idx="6">
                  <c:v>1.2999999999999999E-3</c:v>
                </c:pt>
                <c:pt idx="7">
                  <c:v>1.2999999999999999E-3</c:v>
                </c:pt>
                <c:pt idx="8">
                  <c:v>1.2999999999999999E-3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39-4DB2-AFC5-B34501D29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4907648"/>
        <c:axId val="184909184"/>
      </c:barChart>
      <c:catAx>
        <c:axId val="18490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4909184"/>
        <c:crosses val="autoZero"/>
        <c:auto val="1"/>
        <c:lblAlgn val="ctr"/>
        <c:lblOffset val="100"/>
        <c:noMultiLvlLbl val="0"/>
      </c:catAx>
      <c:valAx>
        <c:axId val="184909184"/>
        <c:scaling>
          <c:orientation val="minMax"/>
          <c:max val="6.0000000000000012E-2"/>
        </c:scaling>
        <c:delete val="1"/>
        <c:axPos val="l"/>
        <c:numFmt formatCode="0.00%" sourceLinked="1"/>
        <c:majorTickMark val="out"/>
        <c:minorTickMark val="none"/>
        <c:tickLblPos val="nextTo"/>
        <c:crossAx val="18490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27424292994312E-2"/>
          <c:y val="0"/>
          <c:w val="0.92460725116997466"/>
          <c:h val="0.64847531922621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748C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697-46BE-AF62-3E61004177D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697-46BE-AF62-3E61004177D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697-46BE-AF62-3E61004177D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697-46BE-AF62-3E61004177D8}"/>
              </c:ext>
            </c:extLst>
          </c:dPt>
          <c:dLbls>
            <c:dLbl>
              <c:idx val="0"/>
              <c:layout>
                <c:manualLayout>
                  <c:x val="-4.8462813960615057E-3"/>
                  <c:y val="1.3544388189341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16093555628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003218711125929E-3"/>
                  <c:y val="-1.3544297317589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3544297317589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835754319986667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0016093555623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00032187111256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00032187111247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0000643742225139E-2"/>
                  <c:y val="-8.27697496665008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4.5147657725297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7.5004828066689462E-3"/>
                  <c:y val="-4.13848748332504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0006437422252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5.0003218711126615E-3"/>
                  <c:y val="4.5147657725297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Қазақстан</c:v>
                </c:pt>
                <c:pt idx="1">
                  <c:v>Армения</c:v>
                </c:pt>
                <c:pt idx="2">
                  <c:v>Әзірбайжан</c:v>
                </c:pt>
                <c:pt idx="3">
                  <c:v>Литва </c:v>
                </c:pt>
                <c:pt idx="4">
                  <c:v>Эстония</c:v>
                </c:pt>
                <c:pt idx="5">
                  <c:v>Қытай</c:v>
                </c:pt>
                <c:pt idx="6">
                  <c:v>ЭЫДҰ</c:v>
                </c:pt>
                <c:pt idx="7">
                  <c:v>Аустралия</c:v>
                </c:pt>
                <c:pt idx="8">
                  <c:v>Жапония</c:v>
                </c:pt>
                <c:pt idx="9">
                  <c:v>Швеция</c:v>
                </c:pt>
                <c:pt idx="10">
                  <c:v>Израиль</c:v>
                </c:pt>
                <c:pt idx="11">
                  <c:v>Корея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 formatCode="0.00%">
                  <c:v>1.2999999999999999E-3</c:v>
                </c:pt>
                <c:pt idx="1">
                  <c:v>2.5000000000000001E-3</c:v>
                </c:pt>
                <c:pt idx="2">
                  <c:v>2.5000000000000001E-3</c:v>
                </c:pt>
                <c:pt idx="3">
                  <c:v>8.8000000000000005E-3</c:v>
                </c:pt>
                <c:pt idx="4">
                  <c:v>1.29E-2</c:v>
                </c:pt>
                <c:pt idx="5">
                  <c:v>2.1299999999999999E-2</c:v>
                </c:pt>
                <c:pt idx="6">
                  <c:v>2.4E-2</c:v>
                </c:pt>
                <c:pt idx="7">
                  <c:v>3.1600000000000003E-2</c:v>
                </c:pt>
                <c:pt idx="8">
                  <c:v>3.2000000000000001E-2</c:v>
                </c:pt>
                <c:pt idx="9">
                  <c:v>3.3300000000000003E-2</c:v>
                </c:pt>
                <c:pt idx="10">
                  <c:v>4.5400000000000003E-2</c:v>
                </c:pt>
                <c:pt idx="11" formatCode="0%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97-46BE-AF62-3E6100417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0111488"/>
        <c:axId val="40133760"/>
      </c:barChart>
      <c:catAx>
        <c:axId val="4011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0133760"/>
        <c:crosses val="autoZero"/>
        <c:auto val="1"/>
        <c:lblAlgn val="ctr"/>
        <c:lblOffset val="100"/>
        <c:noMultiLvlLbl val="0"/>
      </c:catAx>
      <c:valAx>
        <c:axId val="40133760"/>
        <c:scaling>
          <c:orientation val="minMax"/>
          <c:max val="6.0000000000000012E-2"/>
        </c:scaling>
        <c:delete val="1"/>
        <c:axPos val="l"/>
        <c:numFmt formatCode="0.00%" sourceLinked="1"/>
        <c:majorTickMark val="out"/>
        <c:minorTickMark val="none"/>
        <c:tickLblPos val="nextTo"/>
        <c:crossAx val="401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Патенттік өтінімдер саны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1686</c:v>
                </c:pt>
                <c:pt idx="1">
                  <c:v>1483</c:v>
                </c:pt>
                <c:pt idx="2">
                  <c:v>1824</c:v>
                </c:pt>
                <c:pt idx="3">
                  <c:v>993</c:v>
                </c:pt>
                <c:pt idx="4">
                  <c:v>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C6-1748-A79E-DC92CA58AF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288640"/>
        <c:axId val="4028684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ЖІӨ-ге инновациялық өнімнің үлесі,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1.2</c:v>
                </c:pt>
                <c:pt idx="1">
                  <c:v>0.69</c:v>
                </c:pt>
                <c:pt idx="2">
                  <c:v>1.61</c:v>
                </c:pt>
                <c:pt idx="3">
                  <c:v>1.59</c:v>
                </c:pt>
                <c:pt idx="4">
                  <c:v>2.4300000000000002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2C6-1748-A79E-DC92CA58AF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ҒЗТКЖ шығындары, ЖІӨ 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0.25</c:v>
                </c:pt>
                <c:pt idx="1">
                  <c:v>0.21</c:v>
                </c:pt>
                <c:pt idx="2">
                  <c:v>0.17</c:v>
                </c:pt>
                <c:pt idx="3">
                  <c:v>0.13</c:v>
                </c:pt>
                <c:pt idx="4">
                  <c:v>0.12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2C6-1748-A79E-DC92CA58A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83520"/>
        <c:axId val="40285312"/>
      </c:lineChart>
      <c:catAx>
        <c:axId val="4028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0285312"/>
        <c:crosses val="autoZero"/>
        <c:auto val="1"/>
        <c:lblAlgn val="ctr"/>
        <c:lblOffset val="100"/>
        <c:noMultiLvlLbl val="0"/>
      </c:catAx>
      <c:valAx>
        <c:axId val="4028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0283520"/>
        <c:crosses val="autoZero"/>
        <c:crossBetween val="between"/>
      </c:valAx>
      <c:valAx>
        <c:axId val="4028684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0288640"/>
        <c:crosses val="max"/>
        <c:crossBetween val="between"/>
      </c:valAx>
      <c:catAx>
        <c:axId val="40288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286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9091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9091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5E6F26B2-A334-48CB-9EC7-2B5C35AF4E4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428" tIns="45713" rIns="91428" bIns="4571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8185"/>
            <a:ext cx="2971800" cy="499090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8185"/>
            <a:ext cx="2971800" cy="499090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9DD52C0D-EA9D-45E2-A905-27ECF9FD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627" algn="l" defTabSz="9143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86" algn="l" defTabSz="9143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103" algn="l" defTabSz="9143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51" algn="l" defTabSz="9143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34dc814b55_2_83:notes"/>
          <p:cNvSpPr txBox="1">
            <a:spLocks noGrp="1"/>
          </p:cNvSpPr>
          <p:nvPr>
            <p:ph type="body" idx="1"/>
          </p:nvPr>
        </p:nvSpPr>
        <p:spPr>
          <a:xfrm>
            <a:off x="690761" y="4403366"/>
            <a:ext cx="5526054" cy="3602600"/>
          </a:xfrm>
          <a:prstGeom prst="rect">
            <a:avLst/>
          </a:prstGeom>
        </p:spPr>
        <p:txBody>
          <a:bodyPr spcFirstLastPara="1" wrap="square" lIns="91716" tIns="91716" rIns="91716" bIns="91716" anchor="t" anchorCtr="0">
            <a:noAutofit/>
          </a:bodyPr>
          <a:lstStyle/>
          <a:p>
            <a:endParaRPr/>
          </a:p>
        </p:txBody>
      </p:sp>
      <p:sp>
        <p:nvSpPr>
          <p:cNvPr id="519" name="Google Shape;519;g134dc814b55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44588"/>
            <a:ext cx="5487987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514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b0b4827d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b0b4827d83_0_44:notes"/>
          <p:cNvSpPr txBox="1">
            <a:spLocks noGrp="1"/>
          </p:cNvSpPr>
          <p:nvPr>
            <p:ph type="body" idx="1"/>
          </p:nvPr>
        </p:nvSpPr>
        <p:spPr>
          <a:xfrm>
            <a:off x="685801" y="4724957"/>
            <a:ext cx="5486400" cy="447630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algn="just">
              <a:lnSpc>
                <a:spcPct val="140000"/>
              </a:lnSpc>
              <a:buClr>
                <a:schemeClr val="dk1"/>
              </a:buClr>
              <a:buSzPts val="1100"/>
            </a:pPr>
            <a:endParaRPr sz="1400" b="1">
              <a:solidFill>
                <a:schemeClr val="dk1"/>
              </a:solidFill>
            </a:endParaRPr>
          </a:p>
        </p:txBody>
      </p:sp>
      <p:sp>
        <p:nvSpPr>
          <p:cNvPr id="428" name="Google Shape;428;g1b0b4827d83_0_44:notes"/>
          <p:cNvSpPr txBox="1">
            <a:spLocks noGrp="1"/>
          </p:cNvSpPr>
          <p:nvPr>
            <p:ph type="sldNum" idx="12"/>
          </p:nvPr>
        </p:nvSpPr>
        <p:spPr>
          <a:xfrm>
            <a:off x="3884613" y="9448184"/>
            <a:ext cx="2971800" cy="497400"/>
          </a:xfrm>
          <a:prstGeom prst="rect">
            <a:avLst/>
          </a:prstGeom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ru-RU"/>
              <a:pPr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b0b4827d8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1b0b4827d83_0_54:notes"/>
          <p:cNvSpPr txBox="1">
            <a:spLocks noGrp="1"/>
          </p:cNvSpPr>
          <p:nvPr>
            <p:ph type="body" idx="1"/>
          </p:nvPr>
        </p:nvSpPr>
        <p:spPr>
          <a:xfrm>
            <a:off x="685801" y="4724957"/>
            <a:ext cx="5486400" cy="447630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algn="just">
              <a:lnSpc>
                <a:spcPct val="140000"/>
              </a:lnSpc>
              <a:buClr>
                <a:schemeClr val="dk1"/>
              </a:buClr>
              <a:buSzPts val="1100"/>
            </a:pPr>
            <a:endParaRPr/>
          </a:p>
        </p:txBody>
      </p:sp>
      <p:sp>
        <p:nvSpPr>
          <p:cNvPr id="615" name="Google Shape;615;g1b0b4827d83_0_54:notes"/>
          <p:cNvSpPr txBox="1">
            <a:spLocks noGrp="1"/>
          </p:cNvSpPr>
          <p:nvPr>
            <p:ph type="sldNum" idx="12"/>
          </p:nvPr>
        </p:nvSpPr>
        <p:spPr>
          <a:xfrm>
            <a:off x="3884613" y="9448184"/>
            <a:ext cx="2971800" cy="497400"/>
          </a:xfrm>
          <a:prstGeom prst="rect">
            <a:avLst/>
          </a:prstGeom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ru-RU"/>
              <a:pPr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b5fae5f9c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80975" y="806450"/>
            <a:ext cx="7159625" cy="4027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1b5fae5f9ca_0_95:notes"/>
          <p:cNvSpPr txBox="1">
            <a:spLocks noGrp="1"/>
          </p:cNvSpPr>
          <p:nvPr>
            <p:ph type="body" idx="1"/>
          </p:nvPr>
        </p:nvSpPr>
        <p:spPr>
          <a:xfrm>
            <a:off x="679768" y="5102297"/>
            <a:ext cx="5438140" cy="4833783"/>
          </a:xfrm>
          <a:prstGeom prst="rect">
            <a:avLst/>
          </a:prstGeom>
        </p:spPr>
        <p:txBody>
          <a:bodyPr spcFirstLastPara="1" wrap="square" lIns="90694" tIns="45334" rIns="90694" bIns="4533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26" name="Google Shape;826;g1b5fae5f9ca_0_95:notes"/>
          <p:cNvSpPr txBox="1">
            <a:spLocks noGrp="1"/>
          </p:cNvSpPr>
          <p:nvPr>
            <p:ph type="sldNum" idx="12"/>
          </p:nvPr>
        </p:nvSpPr>
        <p:spPr>
          <a:xfrm>
            <a:off x="3850443" y="10202727"/>
            <a:ext cx="2945659" cy="537122"/>
          </a:xfrm>
          <a:prstGeom prst="rect">
            <a:avLst/>
          </a:prstGeom>
        </p:spPr>
        <p:txBody>
          <a:bodyPr spcFirstLastPara="1" wrap="square" lIns="90694" tIns="45334" rIns="90694" bIns="4533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67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2C0D-EA9D-45E2-A905-27ECF9FDA6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9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6">
              <a:defRPr/>
            </a:pPr>
            <a:fld id="{9DD52C0D-EA9D-45E2-A905-27ECF9FDA683}" type="slidenum">
              <a:rPr lang="en-US">
                <a:solidFill>
                  <a:prstClr val="black"/>
                </a:solidFill>
              </a:rPr>
              <a:pPr defTabSz="914176"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7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D0D4-C3D4-444A-9CB1-454BDA9CA1A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b0b4827d8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b0b4827d83_0_59:notes"/>
          <p:cNvSpPr txBox="1">
            <a:spLocks noGrp="1"/>
          </p:cNvSpPr>
          <p:nvPr>
            <p:ph type="body" idx="1"/>
          </p:nvPr>
        </p:nvSpPr>
        <p:spPr>
          <a:xfrm>
            <a:off x="685801" y="4724957"/>
            <a:ext cx="5486400" cy="447630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algn="just">
              <a:lnSpc>
                <a:spcPct val="140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endParaRPr sz="1400">
              <a:solidFill>
                <a:srgbClr val="063C46"/>
              </a:solidFill>
            </a:endParaRPr>
          </a:p>
        </p:txBody>
      </p:sp>
      <p:sp>
        <p:nvSpPr>
          <p:cNvPr id="669" name="Google Shape;669;g1b0b4827d83_0_59:notes"/>
          <p:cNvSpPr txBox="1">
            <a:spLocks noGrp="1"/>
          </p:cNvSpPr>
          <p:nvPr>
            <p:ph type="sldNum" idx="12"/>
          </p:nvPr>
        </p:nvSpPr>
        <p:spPr>
          <a:xfrm>
            <a:off x="3884613" y="9448184"/>
            <a:ext cx="2971800" cy="497400"/>
          </a:xfrm>
          <a:prstGeom prst="rect">
            <a:avLst/>
          </a:prstGeom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ru-RU"/>
              <a:pPr/>
              <a:t>7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714289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48">
              <a:defRPr/>
            </a:pPr>
            <a:fld id="{9DD52C0D-EA9D-45E2-A905-27ECF9FDA68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448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671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b0b4827d8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b0b4827d83_0_49:notes"/>
          <p:cNvSpPr txBox="1">
            <a:spLocks noGrp="1"/>
          </p:cNvSpPr>
          <p:nvPr>
            <p:ph type="body" idx="1"/>
          </p:nvPr>
        </p:nvSpPr>
        <p:spPr>
          <a:xfrm>
            <a:off x="685801" y="4724957"/>
            <a:ext cx="5486400" cy="447630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algn="just">
              <a:lnSpc>
                <a:spcPct val="140000"/>
              </a:lnSpc>
              <a:buClr>
                <a:schemeClr val="dk1"/>
              </a:buClr>
              <a:buSzPts val="1100"/>
            </a:pPr>
            <a:endParaRPr/>
          </a:p>
        </p:txBody>
      </p:sp>
      <p:sp>
        <p:nvSpPr>
          <p:cNvPr id="499" name="Google Shape;499;g1b0b4827d83_0_49:notes"/>
          <p:cNvSpPr txBox="1">
            <a:spLocks noGrp="1"/>
          </p:cNvSpPr>
          <p:nvPr>
            <p:ph type="sldNum" idx="12"/>
          </p:nvPr>
        </p:nvSpPr>
        <p:spPr>
          <a:xfrm>
            <a:off x="3884613" y="9448184"/>
            <a:ext cx="2971800" cy="497400"/>
          </a:xfrm>
          <a:prstGeom prst="rect">
            <a:avLst/>
          </a:prstGeom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ru-RU"/>
              <a:pPr/>
              <a:t>10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1">
              <a:defRPr/>
            </a:pPr>
            <a:fld id="{9DD52C0D-EA9D-45E2-A905-27ECF9FDA68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1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7351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48">
              <a:defRPr/>
            </a:pPr>
            <a:fld id="{9DD52C0D-EA9D-45E2-A905-27ECF9FDA68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448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735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99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8236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58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774" y="635648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990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845" y="457209"/>
            <a:ext cx="3932331" cy="160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412" y="987443"/>
            <a:ext cx="6172466" cy="487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370186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3200"/>
            </a:lvl1pPr>
            <a:lvl2pPr marL="674770" lvl="1" indent="-346757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2800"/>
            </a:lvl2pPr>
            <a:lvl3pPr marL="1012156" lvl="2" indent="-31864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300"/>
            </a:lvl3pPr>
            <a:lvl4pPr marL="1349527" lvl="3" indent="-29521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4pPr>
            <a:lvl5pPr marL="1686906" lvl="4" indent="-29521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5pPr>
            <a:lvl6pPr marL="2024292" lvl="5" indent="-29521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6pPr>
            <a:lvl7pPr marL="2361676" lvl="6" indent="-29521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7pPr>
            <a:lvl8pPr marL="2699062" lvl="7" indent="-29521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8pPr>
            <a:lvl9pPr marL="3036441" lvl="8" indent="-29521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845" y="2057435"/>
            <a:ext cx="3932331" cy="381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168692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/>
            </a:lvl1pPr>
            <a:lvl2pPr marL="674770" lvl="1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2pPr>
            <a:lvl3pPr marL="1012156" lvl="2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3pPr>
            <a:lvl4pPr marL="1349527" lvl="3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4pPr>
            <a:lvl5pPr marL="1686906" lvl="4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5pPr>
            <a:lvl6pPr marL="2024292" lvl="5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6pPr>
            <a:lvl7pPr marL="2361676" lvl="6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7pPr>
            <a:lvl8pPr marL="2699062" lvl="7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8pPr>
            <a:lvl9pPr marL="3036441" lvl="8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58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774" y="635648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990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8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845" y="457209"/>
            <a:ext cx="3932331" cy="160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412" y="987443"/>
            <a:ext cx="6172466" cy="4873806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845" y="2057435"/>
            <a:ext cx="3932331" cy="381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168692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/>
            </a:lvl1pPr>
            <a:lvl2pPr marL="674770" lvl="1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2pPr>
            <a:lvl3pPr marL="1012156" lvl="2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3pPr>
            <a:lvl4pPr marL="1349527" lvl="3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4pPr>
            <a:lvl5pPr marL="1686906" lvl="4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5pPr>
            <a:lvl6pPr marL="2024292" lvl="5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6pPr>
            <a:lvl7pPr marL="2361676" lvl="6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7pPr>
            <a:lvl8pPr marL="2699062" lvl="7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8pPr>
            <a:lvl9pPr marL="3036441" lvl="8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58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774" y="635648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990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8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838236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920601" y="-1256678"/>
            <a:ext cx="4351365" cy="1051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281153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770" lvl="1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156" lvl="2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527" lvl="3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6906" lvl="4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292" lvl="5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676" lvl="6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062" lvl="7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441" lvl="8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58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774" y="635648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990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79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898" y="1956632"/>
            <a:ext cx="5811891" cy="262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668" y="-596158"/>
            <a:ext cx="5811891" cy="773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281153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770" lvl="1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156" lvl="2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527" lvl="3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6906" lvl="4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292" lvl="5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676" lvl="6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062" lvl="7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441" lvl="8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58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774" y="635648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990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72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4163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55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774" y="6356479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988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3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9832" y="365133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9825" y="1681193"/>
            <a:ext cx="5158115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b" anchorCtr="0">
            <a:normAutofit/>
          </a:bodyPr>
          <a:lstStyle>
            <a:lvl1pPr marL="337409" lvl="0" indent="-168705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300" b="1"/>
            </a:lvl1pPr>
            <a:lvl2pPr marL="674816" lvl="1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900" b="1"/>
            </a:lvl2pPr>
            <a:lvl3pPr marL="1012217" lvl="2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00" b="1"/>
            </a:lvl3pPr>
            <a:lvl4pPr marL="1349635" lvl="3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4pPr>
            <a:lvl5pPr marL="1687025" lvl="4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5pPr>
            <a:lvl6pPr marL="2024434" lvl="5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6pPr>
            <a:lvl7pPr marL="2361841" lvl="6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7pPr>
            <a:lvl8pPr marL="2699250" lvl="7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8pPr>
            <a:lvl9pPr marL="3036655" lvl="8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839825" y="2505120"/>
            <a:ext cx="5158115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28117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16" lvl="1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17" lvl="2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35" lvl="3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25" lvl="4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34" lvl="5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41" lvl="6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250" lvl="7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655" lvl="8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6172484" y="1681193"/>
            <a:ext cx="5183517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b" anchorCtr="0">
            <a:normAutofit/>
          </a:bodyPr>
          <a:lstStyle>
            <a:lvl1pPr marL="337409" lvl="0" indent="-168705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300" b="1"/>
            </a:lvl1pPr>
            <a:lvl2pPr marL="674816" lvl="1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900" b="1"/>
            </a:lvl2pPr>
            <a:lvl3pPr marL="1012217" lvl="2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00" b="1"/>
            </a:lvl3pPr>
            <a:lvl4pPr marL="1349635" lvl="3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4pPr>
            <a:lvl5pPr marL="1687025" lvl="4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5pPr>
            <a:lvl6pPr marL="2024434" lvl="5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6pPr>
            <a:lvl7pPr marL="2361841" lvl="6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7pPr>
            <a:lvl8pPr marL="2699250" lvl="7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8pPr>
            <a:lvl9pPr marL="3036655" lvl="8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6172484" y="2505120"/>
            <a:ext cx="5183517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28117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16" lvl="1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17" lvl="2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35" lvl="3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25" lvl="4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34" lvl="5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41" lvl="6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250" lvl="7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655" lvl="8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55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774" y="6356479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988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68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8236" y="365133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55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774" y="6356479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988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35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843" y="457209"/>
            <a:ext cx="3932331" cy="160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412" y="987443"/>
            <a:ext cx="6172466" cy="487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370211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3200"/>
            </a:lvl1pPr>
            <a:lvl2pPr marL="674816" lvl="1" indent="-34678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2800"/>
            </a:lvl2pPr>
            <a:lvl3pPr marL="1012217" lvl="2" indent="-31866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300"/>
            </a:lvl3pPr>
            <a:lvl4pPr marL="1349635" lvl="3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4pPr>
            <a:lvl5pPr marL="1687025" lvl="4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5pPr>
            <a:lvl6pPr marL="2024434" lvl="5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6pPr>
            <a:lvl7pPr marL="2361841" lvl="6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7pPr>
            <a:lvl8pPr marL="2699250" lvl="7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8pPr>
            <a:lvl9pPr marL="3036655" lvl="8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843" y="2057435"/>
            <a:ext cx="3932331" cy="381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168705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/>
            </a:lvl1pPr>
            <a:lvl2pPr marL="674816" lvl="1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2pPr>
            <a:lvl3pPr marL="1012217" lvl="2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3pPr>
            <a:lvl4pPr marL="1349635" lvl="3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4pPr>
            <a:lvl5pPr marL="1687025" lvl="4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5pPr>
            <a:lvl6pPr marL="2024434" lvl="5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6pPr>
            <a:lvl7pPr marL="2361841" lvl="6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7pPr>
            <a:lvl8pPr marL="2699250" lvl="7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8pPr>
            <a:lvl9pPr marL="3036655" lvl="8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55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774" y="6356479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988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8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lIns="91433" tIns="45716" rIns="91433" bIns="45716"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60648"/>
          </a:xfrm>
          <a:prstGeom prst="rect">
            <a:avLst/>
          </a:prstGeom>
        </p:spPr>
        <p:txBody>
          <a:bodyPr lIns="91433" tIns="45716" rIns="91433" bIns="45716" anchor="ctr"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93"/>
            <a:ext cx="10972800" cy="3600401"/>
          </a:xfrm>
          <a:prstGeom prst="rect">
            <a:avLst/>
          </a:prstGeom>
        </p:spPr>
        <p:txBody>
          <a:bodyPr lIns="395966" tIns="45716" rIns="91433" bIns="45716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362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843" y="457209"/>
            <a:ext cx="3932331" cy="160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412" y="987443"/>
            <a:ext cx="6172466" cy="4873806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843" y="2057435"/>
            <a:ext cx="3932331" cy="381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168705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/>
            </a:lvl1pPr>
            <a:lvl2pPr marL="674816" lvl="1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2pPr>
            <a:lvl3pPr marL="1012217" lvl="2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3pPr>
            <a:lvl4pPr marL="1349635" lvl="3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4pPr>
            <a:lvl5pPr marL="1687025" lvl="4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5pPr>
            <a:lvl6pPr marL="2024434" lvl="5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6pPr>
            <a:lvl7pPr marL="2361841" lvl="6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7pPr>
            <a:lvl8pPr marL="2699250" lvl="7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8pPr>
            <a:lvl9pPr marL="3036655" lvl="8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55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774" y="6356479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988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41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838236" y="365133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920597" y="-1256678"/>
            <a:ext cx="4351365" cy="1051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28117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16" lvl="1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17" lvl="2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35" lvl="3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25" lvl="4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34" lvl="5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41" lvl="6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250" lvl="7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655" lvl="8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55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774" y="6356479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988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90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896" y="1956632"/>
            <a:ext cx="5811891" cy="262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668" y="-596178"/>
            <a:ext cx="5811891" cy="77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28117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16" lvl="1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17" lvl="2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35" lvl="3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25" lvl="4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34" lvl="5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41" lvl="6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250" lvl="7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655" lvl="8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55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774" y="6356479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988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58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49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774" y="635647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982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89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9832" y="365133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9825" y="1681193"/>
            <a:ext cx="5158115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b" anchorCtr="0">
            <a:normAutofit/>
          </a:bodyPr>
          <a:lstStyle>
            <a:lvl1pPr marL="337409" lvl="0" indent="-168705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300" b="1"/>
            </a:lvl1pPr>
            <a:lvl2pPr marL="674816" lvl="1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900" b="1"/>
            </a:lvl2pPr>
            <a:lvl3pPr marL="1012217" lvl="2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00" b="1"/>
            </a:lvl3pPr>
            <a:lvl4pPr marL="1349635" lvl="3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4pPr>
            <a:lvl5pPr marL="1687031" lvl="4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5pPr>
            <a:lvl6pPr marL="2024440" lvl="5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6pPr>
            <a:lvl7pPr marL="2361847" lvl="6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7pPr>
            <a:lvl8pPr marL="2699257" lvl="7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8pPr>
            <a:lvl9pPr marL="3036664" lvl="8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839825" y="2505120"/>
            <a:ext cx="5158115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28117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16" lvl="1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17" lvl="2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35" lvl="3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31" lvl="4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40" lvl="5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47" lvl="6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257" lvl="7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664" lvl="8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6172477" y="1681193"/>
            <a:ext cx="5183517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b" anchorCtr="0">
            <a:normAutofit/>
          </a:bodyPr>
          <a:lstStyle>
            <a:lvl1pPr marL="337409" lvl="0" indent="-168705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300" b="1"/>
            </a:lvl1pPr>
            <a:lvl2pPr marL="674816" lvl="1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900" b="1"/>
            </a:lvl2pPr>
            <a:lvl3pPr marL="1012217" lvl="2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00" b="1"/>
            </a:lvl3pPr>
            <a:lvl4pPr marL="1349635" lvl="3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4pPr>
            <a:lvl5pPr marL="1687031" lvl="4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5pPr>
            <a:lvl6pPr marL="2024440" lvl="5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6pPr>
            <a:lvl7pPr marL="2361847" lvl="6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7pPr>
            <a:lvl8pPr marL="2699257" lvl="7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8pPr>
            <a:lvl9pPr marL="3036664" lvl="8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6172477" y="2505120"/>
            <a:ext cx="5183517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28117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16" lvl="1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17" lvl="2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35" lvl="3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31" lvl="4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40" lvl="5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47" lvl="6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257" lvl="7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664" lvl="8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49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774" y="635647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982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50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8236" y="365133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49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774" y="635647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982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27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836" y="457209"/>
            <a:ext cx="3932331" cy="160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412" y="987443"/>
            <a:ext cx="6172466" cy="487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370211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3200"/>
            </a:lvl1pPr>
            <a:lvl2pPr marL="674816" lvl="1" indent="-34678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2800"/>
            </a:lvl2pPr>
            <a:lvl3pPr marL="1012217" lvl="2" indent="-31866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300"/>
            </a:lvl3pPr>
            <a:lvl4pPr marL="1349635" lvl="3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4pPr>
            <a:lvl5pPr marL="1687031" lvl="4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5pPr>
            <a:lvl6pPr marL="2024440" lvl="5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6pPr>
            <a:lvl7pPr marL="2361847" lvl="6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7pPr>
            <a:lvl8pPr marL="2699257" lvl="7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8pPr>
            <a:lvl9pPr marL="3036664" lvl="8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836" y="2057435"/>
            <a:ext cx="3932331" cy="381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168705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/>
            </a:lvl1pPr>
            <a:lvl2pPr marL="674816" lvl="1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2pPr>
            <a:lvl3pPr marL="1012217" lvl="2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3pPr>
            <a:lvl4pPr marL="1349635" lvl="3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4pPr>
            <a:lvl5pPr marL="1687031" lvl="4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5pPr>
            <a:lvl6pPr marL="2024440" lvl="5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6pPr>
            <a:lvl7pPr marL="2361847" lvl="6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7pPr>
            <a:lvl8pPr marL="2699257" lvl="7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8pPr>
            <a:lvl9pPr marL="3036664" lvl="8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49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774" y="635647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982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05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836" y="457209"/>
            <a:ext cx="3932331" cy="160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412" y="987443"/>
            <a:ext cx="6172466" cy="4873806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836" y="2057435"/>
            <a:ext cx="3932331" cy="381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168705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/>
            </a:lvl1pPr>
            <a:lvl2pPr marL="674816" lvl="1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2pPr>
            <a:lvl3pPr marL="1012217" lvl="2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3pPr>
            <a:lvl4pPr marL="1349635" lvl="3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4pPr>
            <a:lvl5pPr marL="1687031" lvl="4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5pPr>
            <a:lvl6pPr marL="2024440" lvl="5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6pPr>
            <a:lvl7pPr marL="2361847" lvl="6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7pPr>
            <a:lvl8pPr marL="2699257" lvl="7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8pPr>
            <a:lvl9pPr marL="3036664" lvl="8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49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774" y="635647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982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3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838236" y="365133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920591" y="-1256678"/>
            <a:ext cx="4351365" cy="1051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28117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16" lvl="1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17" lvl="2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35" lvl="3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31" lvl="4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40" lvl="5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47" lvl="6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257" lvl="7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664" lvl="8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49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774" y="635647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982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78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896" y="1956632"/>
            <a:ext cx="5811891" cy="262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668" y="-596178"/>
            <a:ext cx="5811891" cy="77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28117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16" lvl="1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17" lvl="2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35" lvl="3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31" lvl="4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40" lvl="5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47" lvl="6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257" lvl="7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664" lvl="8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49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774" y="635647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982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4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5" y="0"/>
            <a:ext cx="10032437" cy="1069514"/>
          </a:xfrm>
          <a:prstGeom prst="rect">
            <a:avLst/>
          </a:prstGeom>
        </p:spPr>
        <p:txBody>
          <a:bodyPr lIns="91433" tIns="45716" rIns="91433" bIns="45716"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6" y="1268760"/>
            <a:ext cx="8750764" cy="460648"/>
          </a:xfrm>
          <a:prstGeom prst="rect">
            <a:avLst/>
          </a:prstGeom>
        </p:spPr>
        <p:txBody>
          <a:bodyPr lIns="91433" tIns="45716" rIns="91433" bIns="45716" anchor="ctr"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30" y="1844826"/>
            <a:ext cx="8750764" cy="4147864"/>
          </a:xfrm>
          <a:prstGeom prst="rect">
            <a:avLst/>
          </a:prstGeom>
        </p:spPr>
        <p:txBody>
          <a:bodyPr lIns="395966" tIns="45716" rIns="91433" bIns="45716" anchor="t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741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39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971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53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9826" y="365133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9825" y="1681193"/>
            <a:ext cx="5158115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b" anchorCtr="0">
            <a:normAutofit/>
          </a:bodyPr>
          <a:lstStyle>
            <a:lvl1pPr marL="337409" lvl="0" indent="-168705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300" b="1"/>
            </a:lvl1pPr>
            <a:lvl2pPr marL="674816" lvl="1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900" b="1"/>
            </a:lvl2pPr>
            <a:lvl3pPr marL="1012225" lvl="2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00" b="1"/>
            </a:lvl3pPr>
            <a:lvl4pPr marL="1349635" lvl="3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4pPr>
            <a:lvl5pPr marL="1687042" lvl="4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5pPr>
            <a:lvl6pPr marL="2024451" lvl="5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6pPr>
            <a:lvl7pPr marL="2361858" lvl="6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7pPr>
            <a:lvl8pPr marL="2699267" lvl="7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8pPr>
            <a:lvl9pPr marL="3036676" lvl="8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839825" y="2505120"/>
            <a:ext cx="5158115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28117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16" lvl="1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25" lvl="2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35" lvl="3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42" lvl="4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51" lvl="5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58" lvl="6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267" lvl="7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676" lvl="8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6172467" y="1681193"/>
            <a:ext cx="5183517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b" anchorCtr="0">
            <a:normAutofit/>
          </a:bodyPr>
          <a:lstStyle>
            <a:lvl1pPr marL="337409" lvl="0" indent="-168705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300" b="1"/>
            </a:lvl1pPr>
            <a:lvl2pPr marL="674816" lvl="1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900" b="1"/>
            </a:lvl2pPr>
            <a:lvl3pPr marL="1012225" lvl="2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700" b="1"/>
            </a:lvl3pPr>
            <a:lvl4pPr marL="1349635" lvl="3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4pPr>
            <a:lvl5pPr marL="1687042" lvl="4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5pPr>
            <a:lvl6pPr marL="2024451" lvl="5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6pPr>
            <a:lvl7pPr marL="2361858" lvl="6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7pPr>
            <a:lvl8pPr marL="2699267" lvl="7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8pPr>
            <a:lvl9pPr marL="3036676" lvl="8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6172467" y="2505120"/>
            <a:ext cx="5183517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28117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16" lvl="1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25" lvl="2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35" lvl="3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42" lvl="4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51" lvl="5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58" lvl="6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267" lvl="7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676" lvl="8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39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971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68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8236" y="365133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39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971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24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826" y="457209"/>
            <a:ext cx="3932331" cy="160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412" y="987443"/>
            <a:ext cx="6172466" cy="487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370211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3200"/>
            </a:lvl1pPr>
            <a:lvl2pPr marL="674816" lvl="1" indent="-34678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2800"/>
            </a:lvl2pPr>
            <a:lvl3pPr marL="1012225" lvl="2" indent="-31866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300"/>
            </a:lvl3pPr>
            <a:lvl4pPr marL="1349635" lvl="3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4pPr>
            <a:lvl5pPr marL="1687042" lvl="4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5pPr>
            <a:lvl6pPr marL="2024451" lvl="5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6pPr>
            <a:lvl7pPr marL="2361858" lvl="6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7pPr>
            <a:lvl8pPr marL="2699267" lvl="7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8pPr>
            <a:lvl9pPr marL="3036676" lvl="8" indent="-295231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1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826" y="2057435"/>
            <a:ext cx="3932331" cy="381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168705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/>
            </a:lvl1pPr>
            <a:lvl2pPr marL="674816" lvl="1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2pPr>
            <a:lvl3pPr marL="1012225" lvl="2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3pPr>
            <a:lvl4pPr marL="1349635" lvl="3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4pPr>
            <a:lvl5pPr marL="1687042" lvl="4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5pPr>
            <a:lvl6pPr marL="2024451" lvl="5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6pPr>
            <a:lvl7pPr marL="2361858" lvl="6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7pPr>
            <a:lvl8pPr marL="2699267" lvl="7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8pPr>
            <a:lvl9pPr marL="3036676" lvl="8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39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971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05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826" y="457209"/>
            <a:ext cx="3932331" cy="160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412" y="987443"/>
            <a:ext cx="6172466" cy="4873806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826" y="2057435"/>
            <a:ext cx="3932331" cy="381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168705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/>
            </a:lvl1pPr>
            <a:lvl2pPr marL="674816" lvl="1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2pPr>
            <a:lvl3pPr marL="1012225" lvl="2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3pPr>
            <a:lvl4pPr marL="1349635" lvl="3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4pPr>
            <a:lvl5pPr marL="1687042" lvl="4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5pPr>
            <a:lvl6pPr marL="2024451" lvl="5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6pPr>
            <a:lvl7pPr marL="2361858" lvl="6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7pPr>
            <a:lvl8pPr marL="2699267" lvl="7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8pPr>
            <a:lvl9pPr marL="3036676" lvl="8" indent="-168705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39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971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16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838236" y="365133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920580" y="-1256684"/>
            <a:ext cx="4351365" cy="1051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28117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16" lvl="1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25" lvl="2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35" lvl="3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42" lvl="4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51" lvl="5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58" lvl="6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267" lvl="7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676" lvl="8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39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971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14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896" y="1956632"/>
            <a:ext cx="5811891" cy="262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668" y="-596178"/>
            <a:ext cx="5811891" cy="77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337409" lvl="0" indent="-28117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16" lvl="1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25" lvl="2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35" lvl="3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42" lvl="4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51" lvl="5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58" lvl="6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267" lvl="7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676" lvl="8" indent="-281174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39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971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12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67D660-0F46-4228-891C-DF51CDE87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6710D0-2DE5-472B-9F28-D83B3CB31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CC99A2-C77B-4F78-B1D3-7E522C5E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FDDC-868D-4BAB-AB5A-F5641A8905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DBF630-4A76-49EC-8A77-BDB66BC5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6B8153-D8F4-440B-BE32-09BDE20C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5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199" y="6356356"/>
            <a:ext cx="2743201" cy="365126"/>
          </a:xfrm>
          <a:prstGeom prst="rect">
            <a:avLst/>
          </a:prstGeom>
        </p:spPr>
        <p:txBody>
          <a:bodyPr lIns="91433" tIns="45716" rIns="91433" bIns="45716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lIns="91433" tIns="45716" rIns="91433" bIns="45716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1" cy="365126"/>
          </a:xfrm>
          <a:prstGeom prst="rect">
            <a:avLst/>
          </a:prstGeom>
        </p:spPr>
        <p:txBody>
          <a:bodyPr lIns="91433" tIns="45716" rIns="91433" bIns="45716"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2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33" tIns="45716" rIns="91433" bIns="45716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33" tIns="45716" rIns="91433" bIns="45716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91433" tIns="45716" rIns="91433" bIns="45716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48849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43D0F-434E-48D0-A961-794AEAEB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22" y="365129"/>
            <a:ext cx="10515599" cy="1325562"/>
          </a:xfrm>
          <a:prstGeom prst="rect">
            <a:avLst/>
          </a:prstGeom>
        </p:spPr>
        <p:txBody>
          <a:bodyPr lIns="91439" tIns="45721" rIns="91439" bIns="45721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9944F-7541-4EA8-824D-06AE8DFA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22" y="1825624"/>
            <a:ext cx="10515599" cy="4351338"/>
          </a:xfrm>
          <a:prstGeom prst="rect">
            <a:avLst/>
          </a:prstGeom>
        </p:spPr>
        <p:txBody>
          <a:bodyPr lIns="91439" tIns="45721" rIns="91439" bIns="4572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DF9A56-08F4-414C-ACC3-96C96DFC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6"/>
            <a:ext cx="2743201" cy="365126"/>
          </a:xfrm>
          <a:prstGeom prst="rect">
            <a:avLst/>
          </a:prstGeom>
        </p:spPr>
        <p:txBody>
          <a:bodyPr lIns="91439" tIns="45721" rIns="91439" bIns="45721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BF9797-05B6-4545-B963-63C0DAE3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lIns="91439" tIns="45721" rIns="91439" bIns="45721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77EB71-584A-4B8F-A47A-C823CF66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1" cy="365126"/>
          </a:xfrm>
          <a:prstGeom prst="rect">
            <a:avLst/>
          </a:prstGeom>
        </p:spPr>
        <p:txBody>
          <a:bodyPr lIns="91439" tIns="45721" rIns="91439" bIns="45721"/>
          <a:lstStyle/>
          <a:p>
            <a:fld id="{AB3C3F24-CEE0-4CE3-A58E-DDA517174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0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67D660-0F46-4228-891C-DF51CDE87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21" y="1122382"/>
            <a:ext cx="9144001" cy="2387601"/>
          </a:xfrm>
        </p:spPr>
        <p:txBody>
          <a:bodyPr lIns="91439" tIns="45721" rIns="91439" bIns="45721" anchor="b"/>
          <a:lstStyle>
            <a:lvl1pPr algn="ctr">
              <a:defRPr sz="5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6710D0-2DE5-472B-9F28-D83B3CB31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21" y="3602038"/>
            <a:ext cx="9144001" cy="1655762"/>
          </a:xfrm>
        </p:spPr>
        <p:txBody>
          <a:bodyPr lIns="91439" tIns="45721" rIns="91439" bIns="45721"/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1900"/>
            </a:lvl2pPr>
            <a:lvl3pPr marL="914399" indent="0" algn="ctr">
              <a:buNone/>
              <a:defRPr sz="1900"/>
            </a:lvl3pPr>
            <a:lvl4pPr marL="1371599" indent="0" algn="ctr">
              <a:buNone/>
              <a:defRPr sz="1700"/>
            </a:lvl4pPr>
            <a:lvl5pPr marL="1828779" indent="0" algn="ctr">
              <a:buNone/>
              <a:defRPr sz="1700"/>
            </a:lvl5pPr>
            <a:lvl6pPr marL="2285979" indent="0" algn="ctr">
              <a:buNone/>
              <a:defRPr sz="1700"/>
            </a:lvl6pPr>
            <a:lvl7pPr marL="2743176" indent="0" algn="ctr">
              <a:buNone/>
              <a:defRPr sz="1700"/>
            </a:lvl7pPr>
            <a:lvl8pPr marL="3200371" indent="0" algn="ctr">
              <a:buNone/>
              <a:defRPr sz="1700"/>
            </a:lvl8pPr>
            <a:lvl9pPr marL="3657558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CC99A2-C77B-4F78-B1D3-7E522C5E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1439" tIns="45721" rIns="91439" bIns="45721"/>
          <a:lstStyle/>
          <a:p>
            <a:fld id="{3F97FDDC-868D-4BAB-AB5A-F5641A8905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DBF630-4A76-49EC-8A77-BDB66BC5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39" tIns="45721" rIns="91439" bIns="45721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6B8153-D8F4-440B-BE32-09BDE20C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91439" tIns="45721" rIns="91439" bIns="45721"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58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774" y="635648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990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9832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9825" y="1681193"/>
            <a:ext cx="5158115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b" anchorCtr="0">
            <a:normAutofit/>
          </a:bodyPr>
          <a:lstStyle>
            <a:lvl1pPr marL="337386" lvl="0" indent="-168692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300" b="1"/>
            </a:lvl1pPr>
            <a:lvl2pPr marL="674770" lvl="1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900" b="1"/>
            </a:lvl2pPr>
            <a:lvl3pPr marL="1012156" lvl="2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900" b="1"/>
            </a:lvl3pPr>
            <a:lvl4pPr marL="1349527" lvl="3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4pPr>
            <a:lvl5pPr marL="1686906" lvl="4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5pPr>
            <a:lvl6pPr marL="2024292" lvl="5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6pPr>
            <a:lvl7pPr marL="2361676" lvl="6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7pPr>
            <a:lvl8pPr marL="2699062" lvl="7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8pPr>
            <a:lvl9pPr marL="3036441" lvl="8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839825" y="2505120"/>
            <a:ext cx="5158115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281153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770" lvl="1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156" lvl="2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527" lvl="3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6906" lvl="4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292" lvl="5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676" lvl="6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062" lvl="7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441" lvl="8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6172484" y="1681193"/>
            <a:ext cx="5183517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b" anchorCtr="0">
            <a:normAutofit/>
          </a:bodyPr>
          <a:lstStyle>
            <a:lvl1pPr marL="337386" lvl="0" indent="-168692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300" b="1"/>
            </a:lvl1pPr>
            <a:lvl2pPr marL="674770" lvl="1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900" b="1"/>
            </a:lvl2pPr>
            <a:lvl3pPr marL="1012156" lvl="2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900" b="1"/>
            </a:lvl3pPr>
            <a:lvl4pPr marL="1349527" lvl="3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4pPr>
            <a:lvl5pPr marL="1686906" lvl="4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5pPr>
            <a:lvl6pPr marL="2024292" lvl="5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6pPr>
            <a:lvl7pPr marL="2361676" lvl="6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7pPr>
            <a:lvl8pPr marL="2699062" lvl="7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8pPr>
            <a:lvl9pPr marL="3036441" lvl="8" indent="-168692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7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6172484" y="2505120"/>
            <a:ext cx="5183517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281153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770" lvl="1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156" lvl="2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527" lvl="3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6906" lvl="4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292" lvl="5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676" lvl="6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062" lvl="7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441" lvl="8" indent="-281153" algn="l">
              <a:lnSpc>
                <a:spcPct val="90000"/>
              </a:lnSpc>
              <a:spcBef>
                <a:spcPts val="51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58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774" y="635648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990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6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54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45" r:id="rId4"/>
    <p:sldLayoutId id="2147483913" r:id="rId5"/>
    <p:sldLayoutId id="2147483932" r:id="rId6"/>
    <p:sldLayoutId id="2147483933" r:id="rId7"/>
  </p:sldLayoutIdLst>
  <p:hf sldNum="0" hdr="0" ftr="0" dt="0"/>
  <p:txStyles>
    <p:titleStyle>
      <a:lvl1pPr algn="l" defTabSz="914323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72" indent="-342872" algn="l" defTabSz="914323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8" indent="-285727" algn="l" defTabSz="914323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3" indent="-228582" algn="l" defTabSz="914323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5" indent="-228582" algn="l" defTabSz="914323" rtl="0" eaLnBrk="1" latinLnBrk="1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6" indent="-228582" algn="l" defTabSz="914323" rtl="0" eaLnBrk="1" latinLnBrk="1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8" indent="-228582" algn="l" defTabSz="914323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5" indent="-228582" algn="l" defTabSz="914323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6" indent="-228582" algn="l" defTabSz="914323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1" indent="-228582" algn="l" defTabSz="914323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2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2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7" algn="l" defTabSz="91432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6" algn="l" defTabSz="91432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2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3" algn="l" defTabSz="91432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1" algn="l" defTabSz="91432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36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36" y="1825678"/>
            <a:ext cx="10516052" cy="435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457200" marR="0" lvl="0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58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774" y="635648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990" y="635648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kern="0" smtClean="0"/>
              <a:pPr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39502022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36" y="365133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36" y="1825676"/>
            <a:ext cx="10516052" cy="435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457200" marR="0" lvl="0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55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99">
              <a:buClr>
                <a:srgbClr val="000000"/>
              </a:buClr>
            </a:pPr>
            <a:endParaRPr lang="ru-RU" kern="0"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774" y="6356479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99">
              <a:buClr>
                <a:srgbClr val="000000"/>
              </a:buClr>
            </a:pPr>
            <a:endParaRPr lang="ru-RU" kern="0"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988" y="6356479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399"/>
            <a:fld id="{00000000-1234-1234-1234-123412341234}" type="slidenum">
              <a:rPr lang="ru-RU" kern="0" smtClean="0"/>
              <a:pPr defTabSz="914399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40522174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36" y="365133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36" y="1825670"/>
            <a:ext cx="10516052" cy="435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457200" marR="0" lvl="0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49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99">
              <a:buClr>
                <a:srgbClr val="000000"/>
              </a:buClr>
            </a:pPr>
            <a:endParaRPr lang="ru-RU" kern="0"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774" y="6356473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99">
              <a:buClr>
                <a:srgbClr val="000000"/>
              </a:buClr>
            </a:pPr>
            <a:endParaRPr lang="ru-RU" kern="0"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982" y="6356473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399"/>
            <a:fld id="{00000000-1234-1234-1234-123412341234}" type="slidenum">
              <a:rPr lang="ru-RU" kern="0" smtClean="0"/>
              <a:pPr defTabSz="914399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17338888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36" y="365133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36" y="1825659"/>
            <a:ext cx="10516052" cy="435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t" anchorCtr="0">
            <a:normAutofit/>
          </a:bodyPr>
          <a:lstStyle>
            <a:lvl1pPr marL="457200" marR="0" lvl="0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39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971" y="6356462"/>
            <a:ext cx="2743317" cy="36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6" tIns="45405" rIns="90846" bIns="4540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fld id="{00000000-1234-1234-1234-123412341234}" type="slidenum">
              <a:rPr lang="ru-RU" kern="0" smtClean="0"/>
              <a:pPr defTabSz="914400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10250575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7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" y="0"/>
            <a:ext cx="121920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100"/>
          <p:cNvSpPr txBox="1"/>
          <p:nvPr/>
        </p:nvSpPr>
        <p:spPr>
          <a:xfrm>
            <a:off x="517180" y="2434002"/>
            <a:ext cx="9145201" cy="1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5" rIns="91426" bIns="4569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ru-RU" sz="3600" b="1" dirty="0">
                <a:solidFill>
                  <a:schemeClr val="lt1"/>
                </a:solidFill>
                <a:latin typeface="Tahoma"/>
                <a:ea typeface="Tahoma"/>
                <a:cs typeface="Tahoma"/>
              </a:rPr>
              <a:t>ҒЫЛЫМНЫҢ ДАМУЫ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ru-RU" sz="3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</a:rPr>
              <a:t>ТУРАЛЫ</a:t>
            </a:r>
            <a:endParaRPr lang="ru-RU" sz="3600" b="1" dirty="0">
              <a:solidFill>
                <a:schemeClr val="lt1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523" name="Google Shape;523;p100"/>
          <p:cNvGrpSpPr/>
          <p:nvPr/>
        </p:nvGrpSpPr>
        <p:grpSpPr>
          <a:xfrm>
            <a:off x="724999" y="573503"/>
            <a:ext cx="3158231" cy="892512"/>
            <a:chOff x="725010" y="476786"/>
            <a:chExt cx="2792504" cy="892512"/>
          </a:xfrm>
        </p:grpSpPr>
        <p:pic>
          <p:nvPicPr>
            <p:cNvPr id="524" name="Google Shape;524;p1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5010" y="495091"/>
              <a:ext cx="725149" cy="7522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5" name="Google Shape;525;p100"/>
            <p:cNvSpPr txBox="1"/>
            <p:nvPr/>
          </p:nvSpPr>
          <p:spPr>
            <a:xfrm>
              <a:off x="1544715" y="476786"/>
              <a:ext cx="1972799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3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3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3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3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3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3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3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3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3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3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3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3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3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3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26" name="Google Shape;526;p100"/>
          <p:cNvSpPr txBox="1"/>
          <p:nvPr/>
        </p:nvSpPr>
        <p:spPr>
          <a:xfrm>
            <a:off x="725012" y="6052790"/>
            <a:ext cx="2178000" cy="3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5" rIns="91426" bIns="45695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Астана </a:t>
            </a:r>
            <a:r>
              <a:rPr lang="kk-KZ" sz="1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қ.</a:t>
            </a:r>
            <a:r>
              <a:rPr lang="ru-RU" sz="1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, 2023 ж.</a:t>
            </a:r>
            <a:endParaRPr sz="13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25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8" name="Google Shape;578;g1b0b4827d83_0_49"/>
          <p:cNvCxnSpPr/>
          <p:nvPr/>
        </p:nvCxnSpPr>
        <p:spPr>
          <a:xfrm>
            <a:off x="9501882" y="2703753"/>
            <a:ext cx="0" cy="415426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06" name="Google Shape;506;g1b0b4827d83_0_49"/>
          <p:cNvSpPr txBox="1">
            <a:spLocks noGrp="1"/>
          </p:cNvSpPr>
          <p:nvPr>
            <p:ph type="sldNum" idx="12"/>
          </p:nvPr>
        </p:nvSpPr>
        <p:spPr>
          <a:xfrm>
            <a:off x="11409828" y="6234879"/>
            <a:ext cx="782596" cy="623274"/>
          </a:xfrm>
          <a:prstGeom prst="rect">
            <a:avLst/>
          </a:prstGeom>
          <a:noFill/>
        </p:spPr>
        <p:txBody>
          <a:bodyPr spcFirstLastPara="1" wrap="square" lIns="0" tIns="0" rIns="358662" bIns="13285" anchor="ctr" anchorCtr="0">
            <a:noAutofit/>
          </a:bodyPr>
          <a:lstStyle/>
          <a:p>
            <a:fld id="{00000000-1234-1234-1234-123412341234}" type="slidenum">
              <a:rPr lang="ru-RU" sz="1700">
                <a:solidFill>
                  <a:srgbClr val="063C46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pPr/>
              <a:t>10</a:t>
            </a:fld>
            <a:endParaRPr sz="1700">
              <a:solidFill>
                <a:srgbClr val="063C46"/>
              </a:solidFill>
              <a:latin typeface="Arial" pitchFamily="34" charset="0"/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540" name="Google Shape;540;g1b0b4827d83_0_49"/>
          <p:cNvSpPr/>
          <p:nvPr/>
        </p:nvSpPr>
        <p:spPr>
          <a:xfrm flipH="1">
            <a:off x="9225734" y="1903338"/>
            <a:ext cx="525118" cy="1096738"/>
          </a:xfrm>
          <a:custGeom>
            <a:avLst/>
            <a:gdLst/>
            <a:ahLst/>
            <a:cxnLst/>
            <a:rect l="l" t="t" r="r" b="b"/>
            <a:pathLst>
              <a:path w="3100953" h="1519863" extrusionOk="0">
                <a:moveTo>
                  <a:pt x="3100872" y="919602"/>
                </a:moveTo>
                <a:lnTo>
                  <a:pt x="3100872" y="600868"/>
                </a:lnTo>
                <a:cubicBezTo>
                  <a:pt x="2647894" y="604787"/>
                  <a:pt x="2194590" y="608380"/>
                  <a:pt x="1803011" y="506816"/>
                </a:cubicBezTo>
                <a:cubicBezTo>
                  <a:pt x="1411105" y="404926"/>
                  <a:pt x="1080925" y="197553"/>
                  <a:pt x="768053" y="95989"/>
                </a:cubicBezTo>
                <a:cubicBezTo>
                  <a:pt x="503191" y="9774"/>
                  <a:pt x="250738" y="-676"/>
                  <a:pt x="245" y="304"/>
                </a:cubicBezTo>
                <a:cubicBezTo>
                  <a:pt x="245" y="1519841"/>
                  <a:pt x="245" y="304"/>
                  <a:pt x="245" y="1519841"/>
                </a:cubicBezTo>
                <a:cubicBezTo>
                  <a:pt x="250738" y="1521147"/>
                  <a:pt x="503191" y="1510697"/>
                  <a:pt x="768053" y="1424482"/>
                </a:cubicBezTo>
                <a:cubicBezTo>
                  <a:pt x="1080925" y="1322591"/>
                  <a:pt x="1411105" y="1115219"/>
                  <a:pt x="1803011" y="1013655"/>
                </a:cubicBezTo>
                <a:cubicBezTo>
                  <a:pt x="2194590" y="911764"/>
                  <a:pt x="2647894" y="915683"/>
                  <a:pt x="3100872" y="919602"/>
                </a:cubicBezTo>
                <a:close/>
              </a:path>
            </a:pathLst>
          </a:custGeom>
          <a:gradFill>
            <a:gsLst>
              <a:gs pos="0">
                <a:srgbClr val="00B3C7">
                  <a:alpha val="43137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7471" tIns="33727" rIns="67471" bIns="33727" anchor="ctr" anchorCtr="0">
            <a:noAutofit/>
          </a:bodyPr>
          <a:lstStyle/>
          <a:p>
            <a:pPr defTabSz="1935219">
              <a:buClr>
                <a:srgbClr val="000000"/>
              </a:buClr>
              <a:buSzPts val="1800"/>
            </a:pPr>
            <a:endParaRPr sz="1300" kern="0">
              <a:solidFill>
                <a:srgbClr val="000000"/>
              </a:solidFill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541" name="Google Shape;541;g1b0b4827d83_0_49"/>
          <p:cNvSpPr/>
          <p:nvPr/>
        </p:nvSpPr>
        <p:spPr>
          <a:xfrm flipH="1">
            <a:off x="9225734" y="1971693"/>
            <a:ext cx="525118" cy="960255"/>
          </a:xfrm>
          <a:custGeom>
            <a:avLst/>
            <a:gdLst/>
            <a:ahLst/>
            <a:cxnLst/>
            <a:rect l="l" t="t" r="r" b="b"/>
            <a:pathLst>
              <a:path w="3100953" h="1519863" extrusionOk="0">
                <a:moveTo>
                  <a:pt x="3100872" y="919602"/>
                </a:moveTo>
                <a:lnTo>
                  <a:pt x="3100872" y="600868"/>
                </a:lnTo>
                <a:cubicBezTo>
                  <a:pt x="2647894" y="604787"/>
                  <a:pt x="2194590" y="608380"/>
                  <a:pt x="1803011" y="506816"/>
                </a:cubicBezTo>
                <a:cubicBezTo>
                  <a:pt x="1411105" y="404926"/>
                  <a:pt x="1080925" y="197553"/>
                  <a:pt x="768053" y="95989"/>
                </a:cubicBezTo>
                <a:cubicBezTo>
                  <a:pt x="503191" y="9774"/>
                  <a:pt x="250738" y="-676"/>
                  <a:pt x="245" y="304"/>
                </a:cubicBezTo>
                <a:cubicBezTo>
                  <a:pt x="245" y="1519841"/>
                  <a:pt x="245" y="304"/>
                  <a:pt x="245" y="1519841"/>
                </a:cubicBezTo>
                <a:cubicBezTo>
                  <a:pt x="250738" y="1521147"/>
                  <a:pt x="503191" y="1510697"/>
                  <a:pt x="768053" y="1424482"/>
                </a:cubicBezTo>
                <a:cubicBezTo>
                  <a:pt x="1080925" y="1322591"/>
                  <a:pt x="1411105" y="1115219"/>
                  <a:pt x="1803011" y="1013655"/>
                </a:cubicBezTo>
                <a:cubicBezTo>
                  <a:pt x="2194590" y="911764"/>
                  <a:pt x="2647894" y="915683"/>
                  <a:pt x="3100872" y="919602"/>
                </a:cubicBezTo>
                <a:close/>
              </a:path>
            </a:pathLst>
          </a:custGeom>
          <a:gradFill>
            <a:gsLst>
              <a:gs pos="0">
                <a:srgbClr val="00B3C7">
                  <a:alpha val="43137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67471" tIns="33727" rIns="67471" bIns="33727" anchor="ctr" anchorCtr="0">
            <a:noAutofit/>
          </a:bodyPr>
          <a:lstStyle/>
          <a:p>
            <a:pPr defTabSz="1935219">
              <a:buClr>
                <a:srgbClr val="000000"/>
              </a:buClr>
              <a:buSzPts val="1800"/>
            </a:pPr>
            <a:endParaRPr sz="1300" kern="0">
              <a:solidFill>
                <a:srgbClr val="000000"/>
              </a:solidFill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542" name="Google Shape;542;g1b0b4827d83_0_49"/>
          <p:cNvSpPr txBox="1"/>
          <p:nvPr/>
        </p:nvSpPr>
        <p:spPr>
          <a:xfrm>
            <a:off x="4477231" y="901047"/>
            <a:ext cx="7370914" cy="53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1935219">
              <a:lnSpc>
                <a:spcPct val="115000"/>
              </a:lnSpc>
              <a:spcBef>
                <a:spcPts val="885"/>
              </a:spcBef>
              <a:spcAft>
                <a:spcPts val="885"/>
              </a:spcAft>
              <a:buClr>
                <a:srgbClr val="000000"/>
              </a:buClr>
            </a:pPr>
            <a:r>
              <a:rPr lang="ru-RU" sz="1700" b="1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Ғылым</a:t>
            </a:r>
            <a:r>
              <a:rPr lang="ru-RU" sz="1700" b="1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700" b="1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және</a:t>
            </a:r>
            <a:r>
              <a:rPr lang="ru-RU" sz="1700" b="1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700" b="1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технологиялар</a:t>
            </a:r>
            <a:r>
              <a:rPr lang="ru-RU" sz="1700" b="1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700" b="1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жөніндегі</a:t>
            </a:r>
            <a:r>
              <a:rPr lang="ru-RU" sz="1700" b="1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700" b="1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ұлттық</a:t>
            </a:r>
            <a:r>
              <a:rPr lang="ru-RU" sz="1700" b="1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700" b="1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кеңес</a:t>
            </a:r>
            <a:endParaRPr lang="ru-RU" sz="1700" b="1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543" name="Google Shape;543;g1b0b4827d83_0_49"/>
          <p:cNvSpPr/>
          <p:nvPr/>
        </p:nvSpPr>
        <p:spPr>
          <a:xfrm>
            <a:off x="7053749" y="2177416"/>
            <a:ext cx="2217878" cy="471278"/>
          </a:xfrm>
          <a:prstGeom prst="rect">
            <a:avLst/>
          </a:prstGeom>
          <a:solidFill>
            <a:srgbClr val="00B3C7"/>
          </a:solidFill>
          <a:ln w="12700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6567" tIns="0" rIns="26567" bIns="0" anchor="ctr" anchorCtr="0">
            <a:noAutofit/>
          </a:bodyPr>
          <a:lstStyle/>
          <a:p>
            <a:pPr algn="ctr" defTabSz="1935219">
              <a:buClr>
                <a:srgbClr val="000000"/>
              </a:buClr>
            </a:pPr>
            <a:r>
              <a:rPr lang="ru-RU" sz="1300" kern="0" dirty="0" err="1">
                <a:solidFill>
                  <a:srgbClr val="FFFFFF"/>
                </a:solidFill>
                <a:ea typeface="Montserrat SemiBold"/>
                <a:cs typeface="Arial" pitchFamily="34" charset="0"/>
                <a:sym typeface="Montserrat SemiBold"/>
              </a:rPr>
              <a:t>Ғылым</a:t>
            </a:r>
            <a:r>
              <a:rPr lang="ru-RU" sz="1300" kern="0" dirty="0">
                <a:solidFill>
                  <a:srgbClr val="FFFFFF"/>
                </a:solidFill>
                <a:ea typeface="Montserrat SemiBold"/>
                <a:cs typeface="Arial" pitchFamily="34" charset="0"/>
                <a:sym typeface="Montserrat SemiBold"/>
              </a:rPr>
              <a:t> </a:t>
            </a:r>
            <a:r>
              <a:rPr lang="ru-RU" sz="1300" kern="0" dirty="0" err="1">
                <a:solidFill>
                  <a:srgbClr val="FFFFFF"/>
                </a:solidFill>
                <a:ea typeface="Montserrat SemiBold"/>
                <a:cs typeface="Arial" pitchFamily="34" charset="0"/>
                <a:sym typeface="Montserrat SemiBold"/>
              </a:rPr>
              <a:t>және</a:t>
            </a:r>
            <a:r>
              <a:rPr lang="ru-RU" sz="1300" kern="0" dirty="0">
                <a:solidFill>
                  <a:srgbClr val="FFFFFF"/>
                </a:solidFill>
                <a:ea typeface="Montserrat SemiBold"/>
                <a:cs typeface="Arial" pitchFamily="34" charset="0"/>
                <a:sym typeface="Montserrat SemiBold"/>
              </a:rPr>
              <a:t> </a:t>
            </a:r>
            <a:r>
              <a:rPr lang="ru-RU" sz="1300" kern="0" dirty="0" err="1">
                <a:solidFill>
                  <a:srgbClr val="FFFFFF"/>
                </a:solidFill>
                <a:ea typeface="Montserrat SemiBold"/>
                <a:cs typeface="Arial" pitchFamily="34" charset="0"/>
                <a:sym typeface="Montserrat SemiBold"/>
              </a:rPr>
              <a:t>технологиялар</a:t>
            </a:r>
            <a:r>
              <a:rPr lang="ru-RU" sz="1300" kern="0" dirty="0">
                <a:solidFill>
                  <a:srgbClr val="FFFFFF"/>
                </a:solidFill>
                <a:ea typeface="Montserrat SemiBold"/>
                <a:cs typeface="Arial" pitchFamily="34" charset="0"/>
                <a:sym typeface="Montserrat SemiBold"/>
              </a:rPr>
              <a:t> </a:t>
            </a:r>
            <a:r>
              <a:rPr lang="ru-RU" sz="1300" kern="0" dirty="0" err="1">
                <a:solidFill>
                  <a:srgbClr val="FFFFFF"/>
                </a:solidFill>
                <a:ea typeface="Montserrat SemiBold"/>
                <a:cs typeface="Arial" pitchFamily="34" charset="0"/>
                <a:sym typeface="Montserrat SemiBold"/>
              </a:rPr>
              <a:t>жөніндегі</a:t>
            </a:r>
            <a:r>
              <a:rPr lang="ru-RU" sz="1300" kern="0" dirty="0">
                <a:solidFill>
                  <a:srgbClr val="FFFFFF"/>
                </a:solidFill>
                <a:ea typeface="Montserrat SemiBold"/>
                <a:cs typeface="Arial" pitchFamily="34" charset="0"/>
                <a:sym typeface="Montserrat SemiBold"/>
              </a:rPr>
              <a:t> </a:t>
            </a:r>
            <a:r>
              <a:rPr lang="ru-RU" sz="1300" kern="0" dirty="0" err="1">
                <a:solidFill>
                  <a:srgbClr val="FFFFFF"/>
                </a:solidFill>
                <a:ea typeface="Montserrat SemiBold"/>
                <a:cs typeface="Arial" pitchFamily="34" charset="0"/>
                <a:sym typeface="Montserrat SemiBold"/>
              </a:rPr>
              <a:t>ұлттық</a:t>
            </a:r>
            <a:r>
              <a:rPr lang="ru-RU" sz="1300" kern="0" dirty="0">
                <a:solidFill>
                  <a:srgbClr val="FFFFFF"/>
                </a:solidFill>
                <a:ea typeface="Montserrat SemiBold"/>
                <a:cs typeface="Arial" pitchFamily="34" charset="0"/>
                <a:sym typeface="Montserrat SemiBold"/>
              </a:rPr>
              <a:t> </a:t>
            </a:r>
            <a:r>
              <a:rPr lang="ru-RU" sz="1300" kern="0" dirty="0" err="1">
                <a:solidFill>
                  <a:srgbClr val="FFFFFF"/>
                </a:solidFill>
                <a:ea typeface="Montserrat SemiBold"/>
                <a:cs typeface="Arial" pitchFamily="34" charset="0"/>
                <a:sym typeface="Montserrat SemiBold"/>
              </a:rPr>
              <a:t>кеңесі</a:t>
            </a:r>
            <a:endParaRPr lang="ru-RU" sz="1300" kern="0" dirty="0">
              <a:solidFill>
                <a:srgbClr val="FFFFFF"/>
              </a:solidFill>
              <a:ea typeface="Montserrat SemiBold"/>
              <a:cs typeface="Arial" pitchFamily="34" charset="0"/>
              <a:sym typeface="Montserrat SemiBold"/>
            </a:endParaRPr>
          </a:p>
        </p:txBody>
      </p:sp>
      <p:sp>
        <p:nvSpPr>
          <p:cNvPr id="544" name="Google Shape;544;g1b0b4827d83_0_49"/>
          <p:cNvSpPr/>
          <p:nvPr/>
        </p:nvSpPr>
        <p:spPr>
          <a:xfrm>
            <a:off x="7044577" y="1663041"/>
            <a:ext cx="2217878" cy="33386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6567" tIns="0" rIns="26567" bIns="0" anchor="ctr" anchorCtr="0">
            <a:noAutofit/>
          </a:bodyPr>
          <a:lstStyle/>
          <a:p>
            <a:pPr algn="ctr" defTabSz="1935219">
              <a:buClr>
                <a:srgbClr val="000000"/>
              </a:buClr>
            </a:pP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ҚР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Президенті</a:t>
            </a:r>
            <a:endParaRPr sz="13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545" name="Google Shape;545;g1b0b4827d83_0_49"/>
          <p:cNvSpPr/>
          <p:nvPr/>
        </p:nvSpPr>
        <p:spPr>
          <a:xfrm>
            <a:off x="4828748" y="2014079"/>
            <a:ext cx="2034506" cy="3925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6567" tIns="0" rIns="26567" bIns="0" anchor="ctr" anchorCtr="0">
            <a:noAutofit/>
          </a:bodyPr>
          <a:lstStyle/>
          <a:p>
            <a:pPr algn="ctr" defTabSz="1935219">
              <a:buClr>
                <a:srgbClr val="000000"/>
              </a:buClr>
            </a:pPr>
            <a:r>
              <a:rPr lang="kk-KZ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Президент </a:t>
            </a:r>
          </a:p>
          <a:p>
            <a:pPr algn="ctr" defTabSz="1935219">
              <a:buClr>
                <a:srgbClr val="000000"/>
              </a:buClr>
            </a:pPr>
            <a:r>
              <a:rPr lang="kk-KZ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Әкімшілігі</a:t>
            </a:r>
            <a:endParaRPr sz="13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</p:txBody>
      </p:sp>
      <p:cxnSp>
        <p:nvCxnSpPr>
          <p:cNvPr id="546" name="Google Shape;546;g1b0b4827d83_0_49"/>
          <p:cNvCxnSpPr>
            <a:stCxn id="544" idx="2"/>
            <a:endCxn id="543" idx="0"/>
          </p:cNvCxnSpPr>
          <p:nvPr/>
        </p:nvCxnSpPr>
        <p:spPr>
          <a:xfrm>
            <a:off x="8153512" y="1996902"/>
            <a:ext cx="9172" cy="180513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547" name="Google Shape;547;g1b0b4827d83_0_49"/>
          <p:cNvCxnSpPr>
            <a:endCxn id="548" idx="2"/>
          </p:cNvCxnSpPr>
          <p:nvPr/>
        </p:nvCxnSpPr>
        <p:spPr>
          <a:xfrm flipH="1">
            <a:off x="6057262" y="2564808"/>
            <a:ext cx="1076286" cy="578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48" name="Google Shape;548;g1b0b4827d83_0_49"/>
          <p:cNvSpPr/>
          <p:nvPr/>
        </p:nvSpPr>
        <p:spPr>
          <a:xfrm rot="-5400000" flipH="1">
            <a:off x="5904219" y="2202465"/>
            <a:ext cx="306119" cy="419723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sm" len="sm"/>
            <a:tailEnd type="none" w="sm" len="sm"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19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grpSp>
        <p:nvGrpSpPr>
          <p:cNvPr id="549" name="Google Shape;549;g1b0b4827d83_0_49"/>
          <p:cNvGrpSpPr/>
          <p:nvPr/>
        </p:nvGrpSpPr>
        <p:grpSpPr>
          <a:xfrm>
            <a:off x="9568221" y="1768685"/>
            <a:ext cx="185793" cy="147786"/>
            <a:chOff x="1487200" y="4993750"/>
            <a:chExt cx="483125" cy="483125"/>
          </a:xfrm>
        </p:grpSpPr>
        <p:sp>
          <p:nvSpPr>
            <p:cNvPr id="550" name="Google Shape;550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935219">
                <a:buClr>
                  <a:srgbClr val="000000"/>
                </a:buClr>
                <a:buSzPts val="1867"/>
              </a:pPr>
              <a:endParaRPr sz="1300" kern="0">
                <a:solidFill>
                  <a:srgbClr val="435D74"/>
                </a:solidFill>
                <a:ea typeface="Lato"/>
                <a:cs typeface="Arial" pitchFamily="34" charset="0"/>
                <a:sym typeface="Lato"/>
              </a:endParaRPr>
            </a:p>
          </p:txBody>
        </p:sp>
        <p:sp>
          <p:nvSpPr>
            <p:cNvPr id="551" name="Google Shape;551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935219">
                <a:buClr>
                  <a:srgbClr val="000000"/>
                </a:buClr>
                <a:buSzPts val="1867"/>
              </a:pPr>
              <a:endParaRPr sz="1300" kern="0">
                <a:solidFill>
                  <a:srgbClr val="435D74"/>
                </a:solidFill>
                <a:ea typeface="Lato"/>
                <a:cs typeface="Arial" pitchFamily="34" charset="0"/>
                <a:sym typeface="Lato"/>
              </a:endParaRPr>
            </a:p>
          </p:txBody>
        </p:sp>
      </p:grpSp>
      <p:sp>
        <p:nvSpPr>
          <p:cNvPr id="552" name="Google Shape;552;g1b0b4827d83_0_49"/>
          <p:cNvSpPr txBox="1"/>
          <p:nvPr/>
        </p:nvSpPr>
        <p:spPr>
          <a:xfrm>
            <a:off x="9795065" y="1751442"/>
            <a:ext cx="2219545" cy="50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935219">
              <a:buClr>
                <a:srgbClr val="000000"/>
              </a:buClr>
            </a:pP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Мемлекет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басшысына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ғылым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және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технологиялар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бойынша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ұсыныстар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әзірлеу</a:t>
            </a:r>
            <a:endParaRPr sz="11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</p:txBody>
      </p:sp>
      <p:grpSp>
        <p:nvGrpSpPr>
          <p:cNvPr id="553" name="Google Shape;553;g1b0b4827d83_0_49"/>
          <p:cNvGrpSpPr/>
          <p:nvPr/>
        </p:nvGrpSpPr>
        <p:grpSpPr>
          <a:xfrm>
            <a:off x="9568221" y="2313922"/>
            <a:ext cx="185793" cy="147786"/>
            <a:chOff x="1487200" y="4993750"/>
            <a:chExt cx="483125" cy="483125"/>
          </a:xfrm>
        </p:grpSpPr>
        <p:sp>
          <p:nvSpPr>
            <p:cNvPr id="554" name="Google Shape;554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935219">
                <a:buClr>
                  <a:srgbClr val="000000"/>
                </a:buClr>
                <a:buSzPts val="1867"/>
              </a:pPr>
              <a:endParaRPr sz="1300" kern="0">
                <a:solidFill>
                  <a:srgbClr val="435D74"/>
                </a:solidFill>
                <a:ea typeface="Lato"/>
                <a:cs typeface="Arial" pitchFamily="34" charset="0"/>
                <a:sym typeface="Lato"/>
              </a:endParaRPr>
            </a:p>
          </p:txBody>
        </p:sp>
        <p:sp>
          <p:nvSpPr>
            <p:cNvPr id="555" name="Google Shape;555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935219">
                <a:buClr>
                  <a:srgbClr val="000000"/>
                </a:buClr>
                <a:buSzPts val="1867"/>
              </a:pPr>
              <a:endParaRPr sz="1300" kern="0">
                <a:solidFill>
                  <a:srgbClr val="435D74"/>
                </a:solidFill>
                <a:ea typeface="Lato"/>
                <a:cs typeface="Arial" pitchFamily="34" charset="0"/>
                <a:sym typeface="Lato"/>
              </a:endParaRPr>
            </a:p>
          </p:txBody>
        </p:sp>
      </p:grpSp>
      <p:sp>
        <p:nvSpPr>
          <p:cNvPr id="556" name="Google Shape;556;g1b0b4827d83_0_49"/>
          <p:cNvSpPr txBox="1"/>
          <p:nvPr/>
        </p:nvSpPr>
        <p:spPr>
          <a:xfrm>
            <a:off x="9795045" y="2313920"/>
            <a:ext cx="20345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935219">
              <a:buClr>
                <a:srgbClr val="000000"/>
              </a:buClr>
            </a:pP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Елдегі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ғылымның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дамуын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бағалау</a:t>
            </a:r>
            <a:endParaRPr sz="11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</p:txBody>
      </p:sp>
      <p:grpSp>
        <p:nvGrpSpPr>
          <p:cNvPr id="557" name="Google Shape;557;g1b0b4827d83_0_49"/>
          <p:cNvGrpSpPr/>
          <p:nvPr/>
        </p:nvGrpSpPr>
        <p:grpSpPr>
          <a:xfrm>
            <a:off x="9568221" y="2720994"/>
            <a:ext cx="185793" cy="147786"/>
            <a:chOff x="1487200" y="4993750"/>
            <a:chExt cx="483125" cy="483125"/>
          </a:xfrm>
        </p:grpSpPr>
        <p:sp>
          <p:nvSpPr>
            <p:cNvPr id="558" name="Google Shape;558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935219">
                <a:buClr>
                  <a:srgbClr val="000000"/>
                </a:buClr>
                <a:buSzPts val="1867"/>
              </a:pPr>
              <a:endParaRPr sz="1300" kern="0">
                <a:solidFill>
                  <a:srgbClr val="435D74"/>
                </a:solidFill>
                <a:ea typeface="Lato"/>
                <a:cs typeface="Arial" pitchFamily="34" charset="0"/>
                <a:sym typeface="Lato"/>
              </a:endParaRPr>
            </a:p>
          </p:txBody>
        </p:sp>
        <p:sp>
          <p:nvSpPr>
            <p:cNvPr id="559" name="Google Shape;559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935219">
                <a:buClr>
                  <a:srgbClr val="000000"/>
                </a:buClr>
                <a:buSzPts val="1867"/>
              </a:pPr>
              <a:endParaRPr sz="1300" kern="0">
                <a:solidFill>
                  <a:srgbClr val="435D74"/>
                </a:solidFill>
                <a:ea typeface="Lato"/>
                <a:cs typeface="Arial" pitchFamily="34" charset="0"/>
                <a:sym typeface="Lato"/>
              </a:endParaRPr>
            </a:p>
          </p:txBody>
        </p:sp>
      </p:grpSp>
      <p:sp>
        <p:nvSpPr>
          <p:cNvPr id="560" name="Google Shape;560;g1b0b4827d83_0_49"/>
          <p:cNvSpPr txBox="1"/>
          <p:nvPr/>
        </p:nvSpPr>
        <p:spPr>
          <a:xfrm>
            <a:off x="9795045" y="2720992"/>
            <a:ext cx="2034506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935219">
              <a:buClr>
                <a:srgbClr val="000000"/>
              </a:buClr>
            </a:pP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Ғылымды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дамытудың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стратегиялық</a:t>
            </a:r>
            <a:endParaRPr lang="ru-RU" sz="11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  <a:p>
            <a:pPr defTabSz="1935219">
              <a:buClr>
                <a:srgbClr val="000000"/>
              </a:buClr>
            </a:pP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басым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</a:p>
          <a:p>
            <a:pPr defTabSz="1935219">
              <a:buClr>
                <a:srgbClr val="000000"/>
              </a:buClr>
            </a:pP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бағыттарын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айқындау</a:t>
            </a:r>
            <a:endParaRPr sz="11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</p:txBody>
      </p:sp>
      <p:cxnSp>
        <p:nvCxnSpPr>
          <p:cNvPr id="561" name="Google Shape;561;g1b0b4827d83_0_49"/>
          <p:cNvCxnSpPr>
            <a:stCxn id="562" idx="2"/>
            <a:endCxn id="563" idx="2"/>
          </p:cNvCxnSpPr>
          <p:nvPr/>
        </p:nvCxnSpPr>
        <p:spPr>
          <a:xfrm rot="10800000">
            <a:off x="6055324" y="2804833"/>
            <a:ext cx="1089343" cy="4233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3" name="Google Shape;563;g1b0b4827d83_0_49"/>
          <p:cNvSpPr/>
          <p:nvPr/>
        </p:nvSpPr>
        <p:spPr>
          <a:xfrm rot="-5400000">
            <a:off x="5888337" y="2761875"/>
            <a:ext cx="333861" cy="419723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19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564" name="Google Shape;564;g1b0b4827d83_0_49"/>
          <p:cNvSpPr/>
          <p:nvPr/>
        </p:nvSpPr>
        <p:spPr>
          <a:xfrm>
            <a:off x="7049348" y="3027319"/>
            <a:ext cx="1488745" cy="14099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6567" tIns="53134" rIns="26567" bIns="0" anchor="t" anchorCtr="0">
            <a:noAutofit/>
          </a:bodyPr>
          <a:lstStyle/>
          <a:p>
            <a:pPr algn="ctr" defTabSz="1935219">
              <a:buClr>
                <a:srgbClr val="000000"/>
              </a:buClr>
            </a:pPr>
            <a:r>
              <a:rPr lang="ru-RU" sz="1100" b="1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Үкімет</a:t>
            </a:r>
            <a:endParaRPr sz="1100" b="1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  <a:p>
            <a:pPr algn="ctr" defTabSz="1935219">
              <a:spcBef>
                <a:spcPts val="739"/>
              </a:spcBef>
              <a:buClr>
                <a:srgbClr val="000000"/>
              </a:buClr>
            </a:pPr>
            <a:r>
              <a:rPr lang="ru-RU" sz="1300" b="1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ЖҒТК</a:t>
            </a:r>
            <a:endParaRPr sz="8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  <a:p>
            <a:pPr defTabSz="1935219">
              <a:buClr>
                <a:srgbClr val="000000"/>
              </a:buClr>
            </a:pPr>
            <a:r>
              <a:rPr lang="ru-RU" sz="600" b="1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1. </a:t>
            </a:r>
            <a:r>
              <a:rPr lang="ru-RU" sz="6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Ғылымды</a:t>
            </a:r>
            <a:r>
              <a:rPr lang="ru-RU" sz="6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6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дамыту</a:t>
            </a:r>
            <a:r>
              <a:rPr lang="ru-RU" sz="6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6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бағыттарының</a:t>
            </a:r>
            <a:r>
              <a:rPr lang="ru-RU" sz="6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6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басымдықтарын</a:t>
            </a:r>
            <a:r>
              <a:rPr lang="ru-RU" sz="6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6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бекіту</a:t>
            </a:r>
            <a:endParaRPr lang="ru-RU" sz="6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  <a:p>
            <a:pPr defTabSz="1935219">
              <a:buClr>
                <a:srgbClr val="000000"/>
              </a:buClr>
            </a:pPr>
            <a:endParaRPr lang="ru-RU" sz="600" b="1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  <a:p>
            <a:pPr defTabSz="1935219">
              <a:buClr>
                <a:srgbClr val="000000"/>
              </a:buClr>
            </a:pPr>
            <a:r>
              <a:rPr lang="ru-RU" sz="600" b="1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2.</a:t>
            </a:r>
            <a:r>
              <a:rPr lang="ru-RU" sz="6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6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Қаржыландыру</a:t>
            </a:r>
            <a:r>
              <a:rPr lang="ru-RU" sz="6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6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көлемін</a:t>
            </a:r>
            <a:r>
              <a:rPr lang="ru-RU" sz="6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6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бекіту</a:t>
            </a:r>
            <a:endParaRPr lang="ru-RU" sz="6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  <a:p>
            <a:pPr defTabSz="1935219">
              <a:buClr>
                <a:srgbClr val="000000"/>
              </a:buClr>
            </a:pPr>
            <a:endParaRPr lang="ru-RU" sz="600" b="1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  <a:p>
            <a:pPr defTabSz="1935219">
              <a:buClr>
                <a:srgbClr val="000000"/>
              </a:buClr>
            </a:pPr>
            <a:r>
              <a:rPr lang="ru-RU" sz="600" b="1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3.</a:t>
            </a:r>
            <a:r>
              <a:rPr lang="ru-RU" sz="6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БНҚ </a:t>
            </a:r>
            <a:r>
              <a:rPr lang="ru-RU" sz="6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бағдарламаларын</a:t>
            </a:r>
            <a:r>
              <a:rPr lang="ru-RU" sz="6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6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бекіту</a:t>
            </a:r>
            <a:endParaRPr sz="11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565" name="Google Shape;565;g1b0b4827d83_0_49"/>
          <p:cNvSpPr/>
          <p:nvPr/>
        </p:nvSpPr>
        <p:spPr>
          <a:xfrm>
            <a:off x="7773722" y="4776388"/>
            <a:ext cx="1488745" cy="189111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6567" tIns="53134" rIns="26567" bIns="0" anchor="t" anchorCtr="0">
            <a:noAutofit/>
          </a:bodyPr>
          <a:lstStyle/>
          <a:p>
            <a:pPr algn="ctr" defTabSz="1935219">
              <a:buClr>
                <a:srgbClr val="000000"/>
              </a:buClr>
            </a:pPr>
            <a:r>
              <a:rPr lang="kk-KZ" sz="1100" b="1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Ғылым және жоғары білім министрлігі</a:t>
            </a:r>
            <a:endParaRPr sz="1100" b="1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  <a:p>
            <a:pPr algn="ctr" defTabSz="1935219">
              <a:spcBef>
                <a:spcPts val="739"/>
              </a:spcBef>
              <a:buClr>
                <a:srgbClr val="000000"/>
              </a:buClr>
            </a:pPr>
            <a:r>
              <a:rPr lang="ru-RU" sz="1300" b="1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ҰҒК</a:t>
            </a:r>
            <a:endParaRPr sz="8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  <a:p>
            <a:pPr defTabSz="1935219">
              <a:buClr>
                <a:srgbClr val="000000"/>
              </a:buClr>
            </a:pPr>
            <a:r>
              <a:rPr lang="ru-RU" sz="800" b="1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1.</a:t>
            </a:r>
            <a:r>
              <a:rPr lang="ru-RU" sz="8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8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Жобаларды</a:t>
            </a:r>
            <a:r>
              <a:rPr lang="ru-RU" sz="8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8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қарау</a:t>
            </a:r>
            <a:r>
              <a:rPr lang="ru-RU" sz="8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8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және</a:t>
            </a:r>
            <a:r>
              <a:rPr lang="ru-RU" sz="8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8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бекіту</a:t>
            </a:r>
            <a:endParaRPr lang="ru-RU" sz="8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  <a:p>
            <a:pPr defTabSz="1935219">
              <a:buClr>
                <a:srgbClr val="000000"/>
              </a:buClr>
            </a:pPr>
            <a:endParaRPr lang="ru-RU" sz="800" b="1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  <a:p>
            <a:pPr defTabSz="1935219">
              <a:buClr>
                <a:srgbClr val="000000"/>
              </a:buClr>
            </a:pPr>
            <a:r>
              <a:rPr lang="ru-RU" sz="800" b="1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2. </a:t>
            </a:r>
            <a:r>
              <a:rPr lang="ru-RU" sz="8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Қаржыландыру</a:t>
            </a:r>
            <a:r>
              <a:rPr lang="ru-RU" sz="8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8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көлемін</a:t>
            </a:r>
            <a:r>
              <a:rPr lang="ru-RU" sz="8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8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анықтау</a:t>
            </a:r>
            <a:endParaRPr lang="ru-RU" sz="8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  <a:p>
            <a:pPr defTabSz="1935219">
              <a:buClr>
                <a:srgbClr val="000000"/>
              </a:buClr>
            </a:pPr>
            <a:endParaRPr lang="ru-RU" sz="800" b="1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  <a:p>
            <a:pPr defTabSz="1935219">
              <a:buClr>
                <a:srgbClr val="000000"/>
              </a:buClr>
            </a:pPr>
            <a:r>
              <a:rPr lang="ru-RU" sz="800" b="1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3. </a:t>
            </a:r>
            <a:r>
              <a:rPr lang="ru-RU" sz="8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БНҚ </a:t>
            </a:r>
            <a:r>
              <a:rPr lang="ru-RU" sz="8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бағдарламаларын</a:t>
            </a:r>
            <a:r>
              <a:rPr lang="ru-RU" sz="8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8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қарау</a:t>
            </a:r>
            <a:endParaRPr sz="8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</p:txBody>
      </p:sp>
      <p:cxnSp>
        <p:nvCxnSpPr>
          <p:cNvPr id="566" name="Google Shape;566;g1b0b4827d83_0_49"/>
          <p:cNvCxnSpPr/>
          <p:nvPr/>
        </p:nvCxnSpPr>
        <p:spPr>
          <a:xfrm>
            <a:off x="7128193" y="3275158"/>
            <a:ext cx="133101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7" name="Google Shape;567;g1b0b4827d83_0_49"/>
          <p:cNvCxnSpPr/>
          <p:nvPr/>
        </p:nvCxnSpPr>
        <p:spPr>
          <a:xfrm>
            <a:off x="7862123" y="5351180"/>
            <a:ext cx="131190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8" name="Google Shape;568;g1b0b4827d83_0_49"/>
          <p:cNvSpPr txBox="1"/>
          <p:nvPr/>
        </p:nvSpPr>
        <p:spPr>
          <a:xfrm>
            <a:off x="9795045" y="1508937"/>
            <a:ext cx="1959272" cy="16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935219">
              <a:buClr>
                <a:srgbClr val="000000"/>
              </a:buClr>
            </a:pPr>
            <a:r>
              <a:rPr lang="ru-RU" sz="1100" b="1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Міндеттері</a:t>
            </a:r>
            <a:endParaRPr sz="1100" b="1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569" name="Google Shape;569;g1b0b4827d83_0_49"/>
          <p:cNvSpPr txBox="1"/>
          <p:nvPr/>
        </p:nvSpPr>
        <p:spPr>
          <a:xfrm>
            <a:off x="9785521" y="3797819"/>
            <a:ext cx="2034504" cy="58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6529" indent="-135900" defTabSz="1935219">
              <a:lnSpc>
                <a:spcPct val="115000"/>
              </a:lnSpc>
              <a:buClr>
                <a:srgbClr val="00B3C7"/>
              </a:buClr>
              <a:buSzPts val="1400"/>
              <a:buFont typeface="Montserrat"/>
              <a:buChar char="•"/>
            </a:pP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Академиктер</a:t>
            </a:r>
            <a:endParaRPr lang="ru-RU" sz="11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  <a:p>
            <a:pPr marL="126529" indent="-135900" defTabSz="1935219">
              <a:lnSpc>
                <a:spcPct val="115000"/>
              </a:lnSpc>
              <a:buClr>
                <a:srgbClr val="00B3C7"/>
              </a:buClr>
              <a:buSzPts val="1400"/>
              <a:buFont typeface="Montserrat"/>
              <a:buChar char="•"/>
            </a:pP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Жетекші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шетелдік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ғалымдар</a:t>
            </a:r>
            <a:endParaRPr lang="ru-RU" sz="11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  <a:p>
            <a:pPr marL="126529" indent="-135900" defTabSz="1935219">
              <a:lnSpc>
                <a:spcPct val="115000"/>
              </a:lnSpc>
              <a:buClr>
                <a:srgbClr val="00B3C7"/>
              </a:buClr>
              <a:buSzPts val="1400"/>
              <a:buFont typeface="Montserrat"/>
              <a:buChar char="•"/>
            </a:pP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Отандық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сарапшылар</a:t>
            </a:r>
            <a:endParaRPr sz="11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570" name="Google Shape;570;g1b0b4827d83_0_49"/>
          <p:cNvSpPr txBox="1"/>
          <p:nvPr/>
        </p:nvSpPr>
        <p:spPr>
          <a:xfrm>
            <a:off x="9801225" y="3559423"/>
            <a:ext cx="1536887" cy="16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935219">
              <a:buClr>
                <a:srgbClr val="000000"/>
              </a:buClr>
            </a:pPr>
            <a:r>
              <a:rPr lang="ru-RU" sz="1100" b="1" kern="0" dirty="0" err="1" smtClean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Құрамы</a:t>
            </a:r>
            <a:endParaRPr sz="1100" b="1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571" name="Google Shape;571;g1b0b4827d83_0_49"/>
          <p:cNvSpPr txBox="1"/>
          <p:nvPr/>
        </p:nvSpPr>
        <p:spPr>
          <a:xfrm>
            <a:off x="9795045" y="4900895"/>
            <a:ext cx="2034506" cy="136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6529" indent="-135900" defTabSz="1935219">
              <a:lnSpc>
                <a:spcPct val="115000"/>
              </a:lnSpc>
              <a:buClr>
                <a:srgbClr val="00B3C7"/>
              </a:buClr>
              <a:buSzPts val="1400"/>
              <a:buFont typeface="Montserrat"/>
              <a:buChar char="•"/>
            </a:pP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Ұлттық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кеңестің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Мемлекет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басшысына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тікелей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бағынуы</a:t>
            </a:r>
            <a:endParaRPr lang="ru-RU" sz="11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  <a:p>
            <a:pPr marL="126529" indent="-135900" defTabSz="1935219">
              <a:lnSpc>
                <a:spcPct val="115000"/>
              </a:lnSpc>
              <a:buClr>
                <a:srgbClr val="00B3C7"/>
              </a:buClr>
              <a:buSzPts val="1400"/>
              <a:buFont typeface="Montserrat"/>
              <a:buChar char="•"/>
            </a:pP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Тапсырманы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іске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асырудың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жеделдігі</a:t>
            </a:r>
            <a:endParaRPr lang="ru-RU" sz="11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  <a:p>
            <a:pPr marL="126529" indent="-135900" defTabSz="1935219">
              <a:lnSpc>
                <a:spcPct val="115000"/>
              </a:lnSpc>
              <a:buClr>
                <a:srgbClr val="00B3C7"/>
              </a:buClr>
              <a:buSzPts val="1400"/>
              <a:buFont typeface="Montserrat"/>
              <a:buChar char="•"/>
            </a:pP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ҚР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Заңнамаларына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өзгерістер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енгізу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қажеттілігінің</a:t>
            </a:r>
            <a:r>
              <a:rPr lang="ru-RU" sz="11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болмауы</a:t>
            </a:r>
            <a:endParaRPr sz="11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572" name="Google Shape;572;g1b0b4827d83_0_49"/>
          <p:cNvSpPr txBox="1"/>
          <p:nvPr/>
        </p:nvSpPr>
        <p:spPr>
          <a:xfrm>
            <a:off x="9810750" y="4627447"/>
            <a:ext cx="1536887" cy="16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935219">
              <a:buClr>
                <a:srgbClr val="000000"/>
              </a:buClr>
            </a:pPr>
            <a:r>
              <a:rPr lang="ru-RU" sz="1100" b="1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Артықшылықтары</a:t>
            </a:r>
            <a:endParaRPr sz="1100" b="1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</p:txBody>
      </p:sp>
      <p:cxnSp>
        <p:nvCxnSpPr>
          <p:cNvPr id="577" name="Google Shape;577;g1b0b4827d83_0_49"/>
          <p:cNvCxnSpPr/>
          <p:nvPr/>
        </p:nvCxnSpPr>
        <p:spPr>
          <a:xfrm>
            <a:off x="9501882" y="1599962"/>
            <a:ext cx="0" cy="5364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62" name="Google Shape;562;g1b0b4827d83_0_49"/>
          <p:cNvSpPr/>
          <p:nvPr/>
        </p:nvSpPr>
        <p:spPr>
          <a:xfrm rot="5400000">
            <a:off x="6977718" y="2432274"/>
            <a:ext cx="333861" cy="419723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19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cxnSp>
        <p:nvCxnSpPr>
          <p:cNvPr id="579" name="Google Shape;579;g1b0b4827d83_0_49"/>
          <p:cNvCxnSpPr>
            <a:stCxn id="580" idx="0"/>
            <a:endCxn id="581" idx="2"/>
          </p:cNvCxnSpPr>
          <p:nvPr/>
        </p:nvCxnSpPr>
        <p:spPr>
          <a:xfrm>
            <a:off x="5503566" y="3707599"/>
            <a:ext cx="179017" cy="0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g1b0b4827d83_0_49"/>
          <p:cNvCxnSpPr>
            <a:stCxn id="583" idx="2"/>
            <a:endCxn id="584" idx="0"/>
          </p:cNvCxnSpPr>
          <p:nvPr/>
        </p:nvCxnSpPr>
        <p:spPr>
          <a:xfrm>
            <a:off x="6101403" y="3707599"/>
            <a:ext cx="160632" cy="0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1" name="Google Shape;581;g1b0b4827d83_0_49"/>
          <p:cNvSpPr/>
          <p:nvPr/>
        </p:nvSpPr>
        <p:spPr>
          <a:xfrm rot="5400000">
            <a:off x="5515690" y="3330807"/>
            <a:ext cx="333861" cy="419723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sm" len="sm"/>
            <a:tailEnd type="none" w="sm" len="sm"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19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583" name="Google Shape;583;g1b0b4827d83_0_49"/>
          <p:cNvSpPr/>
          <p:nvPr/>
        </p:nvSpPr>
        <p:spPr>
          <a:xfrm rot="-5400000" flipH="1">
            <a:off x="5934471" y="3330807"/>
            <a:ext cx="333861" cy="419723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sm" len="sm"/>
            <a:tailEnd type="none" w="sm" len="sm"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19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580" name="Google Shape;580;g1b0b4827d83_0_49"/>
          <p:cNvSpPr/>
          <p:nvPr/>
        </p:nvSpPr>
        <p:spPr>
          <a:xfrm flipH="1">
            <a:off x="5293702" y="3707599"/>
            <a:ext cx="419723" cy="333861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19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584" name="Google Shape;584;g1b0b4827d83_0_49"/>
          <p:cNvSpPr/>
          <p:nvPr/>
        </p:nvSpPr>
        <p:spPr>
          <a:xfrm>
            <a:off x="6052268" y="3707599"/>
            <a:ext cx="419723" cy="333861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19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585" name="Google Shape;585;g1b0b4827d83_0_49"/>
          <p:cNvSpPr txBox="1"/>
          <p:nvPr/>
        </p:nvSpPr>
        <p:spPr>
          <a:xfrm>
            <a:off x="362893" y="994553"/>
            <a:ext cx="4104817" cy="26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935219">
              <a:buClr>
                <a:srgbClr val="000000"/>
              </a:buClr>
            </a:pPr>
            <a:r>
              <a:rPr lang="ru-RU" sz="1700" kern="0" dirty="0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ҚР </a:t>
            </a:r>
            <a:r>
              <a:rPr lang="ru-RU" sz="1700" kern="0" dirty="0" err="1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Ұлттық</a:t>
            </a:r>
            <a:r>
              <a:rPr lang="ru-RU" sz="1700" kern="0" dirty="0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 </a:t>
            </a:r>
            <a:r>
              <a:rPr lang="ru-RU" sz="1700" kern="0" dirty="0" err="1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ғылым</a:t>
            </a:r>
            <a:r>
              <a:rPr lang="ru-RU" sz="1700" kern="0" dirty="0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 </a:t>
            </a:r>
            <a:r>
              <a:rPr lang="ru-RU" sz="1700" kern="0" dirty="0" err="1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академиясы</a:t>
            </a:r>
            <a:endParaRPr sz="1700" kern="0" dirty="0">
              <a:solidFill>
                <a:srgbClr val="063C46"/>
              </a:solidFill>
              <a:ea typeface="Montserrat Medium"/>
              <a:cs typeface="Arial" pitchFamily="34" charset="0"/>
              <a:sym typeface="Montserrat Medium"/>
            </a:endParaRPr>
          </a:p>
        </p:txBody>
      </p:sp>
      <p:cxnSp>
        <p:nvCxnSpPr>
          <p:cNvPr id="586" name="Google Shape;586;g1b0b4827d83_0_49"/>
          <p:cNvCxnSpPr/>
          <p:nvPr/>
        </p:nvCxnSpPr>
        <p:spPr>
          <a:xfrm>
            <a:off x="362885" y="1327093"/>
            <a:ext cx="2788555" cy="0"/>
          </a:xfrm>
          <a:prstGeom prst="straightConnector1">
            <a:avLst/>
          </a:prstGeom>
          <a:noFill/>
          <a:ln w="9525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7" name="Google Shape;587;g1b0b4827d83_0_49"/>
          <p:cNvCxnSpPr/>
          <p:nvPr/>
        </p:nvCxnSpPr>
        <p:spPr>
          <a:xfrm>
            <a:off x="362883" y="1327093"/>
            <a:ext cx="669379" cy="0"/>
          </a:xfrm>
          <a:prstGeom prst="straightConnector1">
            <a:avLst/>
          </a:prstGeom>
          <a:noFill/>
          <a:ln w="38100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8" name="Google Shape;588;g1b0b4827d83_0_49"/>
          <p:cNvSpPr/>
          <p:nvPr/>
        </p:nvSpPr>
        <p:spPr>
          <a:xfrm>
            <a:off x="4852498" y="3002104"/>
            <a:ext cx="2034506" cy="5284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B3C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6567" tIns="0" rIns="26567" bIns="0" anchor="ctr" anchorCtr="0">
            <a:noAutofit/>
          </a:bodyPr>
          <a:lstStyle/>
          <a:p>
            <a:pPr algn="ctr" defTabSz="1935219">
              <a:buClr>
                <a:srgbClr val="000000"/>
              </a:buClr>
            </a:pPr>
            <a:r>
              <a:rPr lang="ru-RU" sz="1300" b="1" kern="0" dirty="0">
                <a:solidFill>
                  <a:srgbClr val="00B3C7"/>
                </a:solidFill>
                <a:ea typeface="Montserrat"/>
                <a:cs typeface="Arial" pitchFamily="34" charset="0"/>
                <a:sym typeface="Montserrat"/>
              </a:rPr>
              <a:t>«</a:t>
            </a:r>
            <a:r>
              <a:rPr lang="ru-RU" sz="1300" b="1" kern="0" dirty="0" err="1">
                <a:solidFill>
                  <a:srgbClr val="00B3C7"/>
                </a:solidFill>
                <a:ea typeface="Montserrat"/>
                <a:cs typeface="Arial" pitchFamily="34" charset="0"/>
                <a:sym typeface="Montserrat"/>
              </a:rPr>
              <a:t>Ұлттық</a:t>
            </a:r>
            <a:r>
              <a:rPr lang="ru-RU" sz="1300" b="1" kern="0" dirty="0">
                <a:solidFill>
                  <a:srgbClr val="00B3C7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b="1" kern="0" dirty="0" err="1">
                <a:solidFill>
                  <a:srgbClr val="00B3C7"/>
                </a:solidFill>
                <a:ea typeface="Montserrat"/>
                <a:cs typeface="Arial" pitchFamily="34" charset="0"/>
                <a:sym typeface="Montserrat"/>
              </a:rPr>
              <a:t>ғылым</a:t>
            </a:r>
            <a:r>
              <a:rPr lang="ru-RU" sz="1300" b="1" kern="0" dirty="0">
                <a:solidFill>
                  <a:srgbClr val="00B3C7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b="1" kern="0" dirty="0" err="1">
                <a:solidFill>
                  <a:srgbClr val="00B3C7"/>
                </a:solidFill>
                <a:ea typeface="Montserrat"/>
                <a:cs typeface="Arial" pitchFamily="34" charset="0"/>
                <a:sym typeface="Montserrat"/>
              </a:rPr>
              <a:t>академиясы</a:t>
            </a:r>
            <a:r>
              <a:rPr lang="ru-RU" sz="1300" b="1" kern="0" dirty="0">
                <a:solidFill>
                  <a:srgbClr val="00B3C7"/>
                </a:solidFill>
                <a:ea typeface="Montserrat"/>
                <a:cs typeface="Arial" pitchFamily="34" charset="0"/>
                <a:sym typeface="Montserrat"/>
              </a:rPr>
              <a:t>» </a:t>
            </a:r>
            <a:r>
              <a:rPr lang="ru-RU" sz="1300" b="1" kern="0" dirty="0" err="1">
                <a:solidFill>
                  <a:srgbClr val="00B3C7"/>
                </a:solidFill>
                <a:ea typeface="Montserrat"/>
                <a:cs typeface="Arial" pitchFamily="34" charset="0"/>
                <a:sym typeface="Montserrat"/>
              </a:rPr>
              <a:t>КеАҚ</a:t>
            </a:r>
            <a:endParaRPr sz="1300" b="1" kern="0" dirty="0">
              <a:solidFill>
                <a:srgbClr val="00B3C7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589" name="Google Shape;589;g1b0b4827d83_0_49"/>
          <p:cNvSpPr/>
          <p:nvPr/>
        </p:nvSpPr>
        <p:spPr>
          <a:xfrm>
            <a:off x="5871142" y="3954911"/>
            <a:ext cx="1201834" cy="542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6567" tIns="0" rIns="26567" bIns="0" anchor="ctr" anchorCtr="0">
            <a:noAutofit/>
          </a:bodyPr>
          <a:lstStyle/>
          <a:p>
            <a:pPr algn="ctr" defTabSz="1935219">
              <a:buClr>
                <a:srgbClr val="000000"/>
              </a:buClr>
            </a:pPr>
            <a:r>
              <a:rPr lang="ru-RU" sz="11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Жиналыс</a:t>
            </a:r>
            <a:r>
              <a:rPr lang="ru-RU" sz="11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мүшелері</a:t>
            </a:r>
            <a:r>
              <a:rPr lang="ru-RU" sz="11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</a:p>
          <a:p>
            <a:pPr algn="ctr" defTabSz="1935219">
              <a:buClr>
                <a:srgbClr val="000000"/>
              </a:buClr>
            </a:pPr>
            <a:r>
              <a:rPr lang="ru-RU" sz="8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(ҰҒА </a:t>
            </a:r>
            <a:r>
              <a:rPr lang="ru-RU" sz="8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мүшелері</a:t>
            </a:r>
            <a:r>
              <a:rPr lang="ru-RU" sz="8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)</a:t>
            </a:r>
            <a:endParaRPr sz="8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590" name="Google Shape;590;g1b0b4827d83_0_49"/>
          <p:cNvSpPr/>
          <p:nvPr/>
        </p:nvSpPr>
        <p:spPr>
          <a:xfrm>
            <a:off x="4785044" y="3954911"/>
            <a:ext cx="949253" cy="542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6567" tIns="0" rIns="26567" bIns="0" anchor="ctr" anchorCtr="0">
            <a:noAutofit/>
          </a:bodyPr>
          <a:lstStyle/>
          <a:p>
            <a:pPr algn="ctr" defTabSz="1935219">
              <a:buClr>
                <a:srgbClr val="000000"/>
              </a:buClr>
            </a:pPr>
            <a:r>
              <a:rPr lang="ru-RU" sz="11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Ғылыми</a:t>
            </a:r>
            <a:r>
              <a:rPr lang="ru-RU" sz="11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бөлімшелер</a:t>
            </a:r>
            <a:endParaRPr sz="11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</p:txBody>
      </p:sp>
      <p:cxnSp>
        <p:nvCxnSpPr>
          <p:cNvPr id="591" name="Google Shape;591;g1b0b4827d83_0_49"/>
          <p:cNvCxnSpPr/>
          <p:nvPr/>
        </p:nvCxnSpPr>
        <p:spPr>
          <a:xfrm>
            <a:off x="8839722" y="2637733"/>
            <a:ext cx="0" cy="2074353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92" name="Google Shape;592;g1b0b4827d83_0_49"/>
          <p:cNvCxnSpPr>
            <a:stCxn id="564" idx="0"/>
          </p:cNvCxnSpPr>
          <p:nvPr/>
        </p:nvCxnSpPr>
        <p:spPr>
          <a:xfrm rot="10800000">
            <a:off x="7793701" y="2637662"/>
            <a:ext cx="0" cy="389666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594" name="Google Shape;594;g1b0b4827d83_0_49"/>
          <p:cNvCxnSpPr/>
          <p:nvPr/>
        </p:nvCxnSpPr>
        <p:spPr>
          <a:xfrm flipV="1">
            <a:off x="5259651" y="3862662"/>
            <a:ext cx="34051" cy="80378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95" name="Google Shape;595;g1b0b4827d83_0_49"/>
          <p:cNvCxnSpPr>
            <a:stCxn id="589" idx="0"/>
            <a:endCxn id="584" idx="2"/>
          </p:cNvCxnSpPr>
          <p:nvPr/>
        </p:nvCxnSpPr>
        <p:spPr>
          <a:xfrm flipH="1" flipV="1">
            <a:off x="6471991" y="3874537"/>
            <a:ext cx="68" cy="80378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05" name="Google Shape;605;g1b0b4827d83_0_49"/>
          <p:cNvCxnSpPr/>
          <p:nvPr/>
        </p:nvCxnSpPr>
        <p:spPr>
          <a:xfrm>
            <a:off x="5340047" y="1327093"/>
            <a:ext cx="2788555" cy="0"/>
          </a:xfrm>
          <a:prstGeom prst="straightConnector1">
            <a:avLst/>
          </a:prstGeom>
          <a:noFill/>
          <a:ln w="9525" cap="flat" cmpd="sng">
            <a:solidFill>
              <a:srgbClr val="00B3C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606;g1b0b4827d83_0_49"/>
          <p:cNvCxnSpPr/>
          <p:nvPr/>
        </p:nvCxnSpPr>
        <p:spPr>
          <a:xfrm>
            <a:off x="5340045" y="1327093"/>
            <a:ext cx="669379" cy="0"/>
          </a:xfrm>
          <a:prstGeom prst="straightConnector1">
            <a:avLst/>
          </a:prstGeom>
          <a:noFill/>
          <a:ln w="38100" cap="flat" cmpd="sng">
            <a:solidFill>
              <a:srgbClr val="00B3C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F5838456-0EC4-430B-A188-CFEFCF365304}"/>
              </a:ext>
            </a:extLst>
          </p:cNvPr>
          <p:cNvSpPr/>
          <p:nvPr/>
        </p:nvSpPr>
        <p:spPr>
          <a:xfrm>
            <a:off x="3610276" y="96107"/>
            <a:ext cx="4854735" cy="55334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4E0963DC-A75D-47B2-B564-AA11D206A4B3}"/>
              </a:ext>
            </a:extLst>
          </p:cNvPr>
          <p:cNvSpPr/>
          <p:nvPr/>
        </p:nvSpPr>
        <p:spPr>
          <a:xfrm>
            <a:off x="3610276" y="96107"/>
            <a:ext cx="4854735" cy="55334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5292" y="316977"/>
            <a:ext cx="9061623" cy="429456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15000"/>
              </a:lnSpc>
              <a:spcBef>
                <a:spcPts val="770"/>
              </a:spcBef>
              <a:spcAft>
                <a:spcPts val="770"/>
              </a:spcAft>
            </a:pPr>
            <a:r>
              <a:rPr lang="ru-RU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Ғылым</a:t>
            </a:r>
            <a:r>
              <a:rPr lang="ru-RU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r>
              <a:rPr lang="ru-RU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және</a:t>
            </a:r>
            <a:r>
              <a:rPr lang="ru-RU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r>
              <a:rPr lang="ru-RU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технологиялар</a:t>
            </a:r>
            <a:r>
              <a:rPr lang="ru-RU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r>
              <a:rPr lang="ru-RU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жөніндегі</a:t>
            </a:r>
            <a:r>
              <a:rPr lang="ru-RU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ұлттық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кеңесі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-1785" y="-2510"/>
            <a:ext cx="2240175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Іске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асырылған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шаралар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8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119" name="Google Shape;524;p1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77" name="Google Shape;573;g1b0b4827d83_0_49"/>
          <p:cNvSpPr txBox="1"/>
          <p:nvPr/>
        </p:nvSpPr>
        <p:spPr>
          <a:xfrm>
            <a:off x="747597" y="1737153"/>
            <a:ext cx="2769414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Тәуелсіз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сараптама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және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ғылыми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кадрларды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даярлау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көзі</a:t>
            </a:r>
            <a:endParaRPr lang="ru-RU"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buClr>
                <a:schemeClr val="dk1"/>
              </a:buClr>
              <a:buSzPts val="1400"/>
            </a:pPr>
            <a:endParaRPr lang="ru-RU"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buClr>
                <a:schemeClr val="dk1"/>
              </a:buClr>
              <a:buSzPts val="1400"/>
            </a:pP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Үкімет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ҚР ҰҒА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КеАҚ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құрады</a:t>
            </a:r>
            <a:endParaRPr lang="ru-RU"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buClr>
                <a:schemeClr val="dk1"/>
              </a:buClr>
              <a:buSzPts val="1400"/>
            </a:pPr>
            <a:endParaRPr lang="ru-RU"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buClr>
                <a:schemeClr val="dk1"/>
              </a:buClr>
              <a:buSzPts val="1400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ҰҒА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жарғысында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функциялар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мен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өкілеттіктерді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беру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бекітілген</a:t>
            </a:r>
            <a:endParaRPr lang="ru-RU"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buClr>
                <a:schemeClr val="dk1"/>
              </a:buClr>
              <a:buSzPts val="1400"/>
            </a:pPr>
            <a:endParaRPr lang="ru-RU"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buClr>
                <a:schemeClr val="dk1"/>
              </a:buClr>
              <a:buSzPts val="1400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ҚР ҰҒА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сараптамалық-талдамалық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мәртебесі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бар ҰҒТК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туралы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Президенттің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арнайы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Жарлығы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–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тәуелсіз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бағалау</a:t>
            </a:r>
            <a:endParaRPr lang="ru-RU"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78" name="Google Shape;596;g1b0b4827d83_0_49"/>
          <p:cNvGrpSpPr/>
          <p:nvPr/>
        </p:nvGrpSpPr>
        <p:grpSpPr>
          <a:xfrm>
            <a:off x="3824317" y="1913105"/>
            <a:ext cx="147786" cy="147786"/>
            <a:chOff x="1487200" y="4993750"/>
            <a:chExt cx="483125" cy="483125"/>
          </a:xfrm>
        </p:grpSpPr>
        <p:sp>
          <p:nvSpPr>
            <p:cNvPr id="79" name="Google Shape;597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  <p:sp>
          <p:nvSpPr>
            <p:cNvPr id="80" name="Google Shape;598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</p:grpSp>
      <p:grpSp>
        <p:nvGrpSpPr>
          <p:cNvPr id="81" name="Google Shape;599;g1b0b4827d83_0_49"/>
          <p:cNvGrpSpPr/>
          <p:nvPr/>
        </p:nvGrpSpPr>
        <p:grpSpPr>
          <a:xfrm>
            <a:off x="3824317" y="2258455"/>
            <a:ext cx="147786" cy="147786"/>
            <a:chOff x="1487200" y="4993750"/>
            <a:chExt cx="483125" cy="483125"/>
          </a:xfrm>
        </p:grpSpPr>
        <p:sp>
          <p:nvSpPr>
            <p:cNvPr id="82" name="Google Shape;600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  <p:sp>
          <p:nvSpPr>
            <p:cNvPr id="83" name="Google Shape;601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</p:grpSp>
      <p:grpSp>
        <p:nvGrpSpPr>
          <p:cNvPr id="84" name="Google Shape;602;g1b0b4827d83_0_49"/>
          <p:cNvGrpSpPr/>
          <p:nvPr/>
        </p:nvGrpSpPr>
        <p:grpSpPr>
          <a:xfrm>
            <a:off x="3824317" y="2576031"/>
            <a:ext cx="147786" cy="147786"/>
            <a:chOff x="1487200" y="4993750"/>
            <a:chExt cx="483125" cy="483125"/>
          </a:xfrm>
        </p:grpSpPr>
        <p:sp>
          <p:nvSpPr>
            <p:cNvPr id="85" name="Google Shape;603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  <p:sp>
          <p:nvSpPr>
            <p:cNvPr id="86" name="Google Shape;604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</p:grpSp>
      <p:grpSp>
        <p:nvGrpSpPr>
          <p:cNvPr id="87" name="Google Shape;608;g1b0b4827d83_0_49"/>
          <p:cNvGrpSpPr/>
          <p:nvPr/>
        </p:nvGrpSpPr>
        <p:grpSpPr>
          <a:xfrm>
            <a:off x="3824317" y="3215945"/>
            <a:ext cx="147786" cy="147786"/>
            <a:chOff x="1487200" y="4993750"/>
            <a:chExt cx="483125" cy="483125"/>
          </a:xfrm>
        </p:grpSpPr>
        <p:sp>
          <p:nvSpPr>
            <p:cNvPr id="88" name="Google Shape;609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  <p:sp>
          <p:nvSpPr>
            <p:cNvPr id="89" name="Google Shape;610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</p:grpSp>
      <p:cxnSp>
        <p:nvCxnSpPr>
          <p:cNvPr id="90" name="Прямая соединительная линия 89"/>
          <p:cNvCxnSpPr/>
          <p:nvPr/>
        </p:nvCxnSpPr>
        <p:spPr>
          <a:xfrm>
            <a:off x="4457700" y="2556596"/>
            <a:ext cx="19531" cy="171639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467225" y="4272986"/>
            <a:ext cx="317819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>
            <a:off x="4171952" y="2556596"/>
            <a:ext cx="2857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65400" y="4568072"/>
            <a:ext cx="646892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24"/>
            <a:r>
              <a:rPr lang="ru-RU" sz="1500" b="1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Ұлттық</a:t>
            </a:r>
            <a:r>
              <a:rPr lang="ru-RU" sz="15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Кеңестің</a:t>
            </a:r>
            <a:r>
              <a:rPr lang="ru-RU" sz="15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бірінші</a:t>
            </a:r>
            <a:r>
              <a:rPr lang="ru-RU" sz="15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отырысында</a:t>
            </a:r>
            <a:r>
              <a:rPr lang="ru-RU" sz="15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қабылданған</a:t>
            </a:r>
            <a:r>
              <a:rPr lang="ru-RU" sz="15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шешімдер</a:t>
            </a:r>
            <a:r>
              <a:rPr lang="ru-RU" sz="1500" b="1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342900" indent="-342900" defTabSz="914324">
              <a:buAutoNum type="arabicParenR"/>
            </a:pP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</a:t>
            </a:r>
            <a:r>
              <a:rPr lang="ru-RU" sz="1200" dirty="0" err="1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ажетті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жабдықтар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шығыс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материалдарын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сатып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алу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тетігін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жеңілдету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 defTabSz="914324">
              <a:buAutoNum type="arabicParenR"/>
            </a:pPr>
            <a:r>
              <a:rPr lang="ru-RU" sz="1200" dirty="0" err="1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басқа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мекемелердің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ұжымдық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пайдалану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құқығын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көздей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отырып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инфрақұрылымды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үшін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гранттық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қаржыландырудың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жаңа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түрін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енгізу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 defTabSz="914324">
              <a:buAutoNum type="arabicParenR"/>
            </a:pPr>
            <a:r>
              <a:rPr lang="ru-RU" sz="1200" dirty="0" err="1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Бизнестің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ғылымға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салымдарын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ынталандыру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үшін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салықтық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жеңілдіктер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инвестициялық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преференцияларды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енгізу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бөлігінде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Салық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Кәсіпкерлік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Бюджет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кодекстерінде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нақты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нормаларды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көздеу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 defTabSz="914324">
              <a:buAutoNum type="arabicParenR"/>
            </a:pPr>
            <a:r>
              <a:rPr lang="ru-RU" sz="1200" dirty="0" err="1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Ұлттық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академиясының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мүшелігіне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іріктеу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сапасын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арттыру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жөнінде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шаралар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қабылдау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 defTabSz="914324">
              <a:buAutoNum type="arabicParenR"/>
            </a:pP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кадрларды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PhD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докторларын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даярлауға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мемлекеттік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білім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беру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тапсырысын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мың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грантқа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кезең-кезеңімен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арттыру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т.б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803" y="324875"/>
            <a:ext cx="3203899" cy="385492"/>
          </a:xfrm>
          <a:prstGeom prst="rect">
            <a:avLst/>
          </a:prstGeom>
          <a:noFill/>
        </p:spPr>
        <p:txBody>
          <a:bodyPr wrap="none" lIns="91439" tIns="45721" rIns="91439" bIns="45721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kk-KZ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ЖАС ҒАЛЫМ»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394508" y="1067958"/>
            <a:ext cx="5021369" cy="2923878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ҚАТЫСУШЫЛАР:</a:t>
            </a:r>
          </a:p>
          <a:p>
            <a:endParaRPr lang="ru-RU" sz="11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2013 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жылдан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бастап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PhD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алғандар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Диссертация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қорғамаған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докторантура 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түлектері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Қандастар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шетелдегі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қазақ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диаспорасының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ғалымдары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 flipH="1">
            <a:off x="6603012" y="2237717"/>
            <a:ext cx="4156496" cy="385492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5858719" y="1047421"/>
            <a:ext cx="5645117" cy="3308601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ТАЛАПТАР:</a:t>
            </a:r>
          </a:p>
          <a:p>
            <a:endParaRPr lang="en-US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Кез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келген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аккредиттелген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субъектіге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тіркелу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(ЖОО, ҒЗИ)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Бекітілген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постдокторлық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бағдарламасының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болуы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Диссертацияны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12 ай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ішінде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қорғау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жарияланым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патенттер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т.б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579" y="5951407"/>
            <a:ext cx="11975694" cy="523222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r>
              <a:rPr lang="ru-RU" sz="2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КҮТІЛЕТІН НӘТИЖЕ</a:t>
            </a:r>
            <a:r>
              <a:rPr lang="en-US" b="1" dirty="0"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>
                <a:latin typeface="Arial Narrow" panose="020B0606020202030204" pitchFamily="34" charset="0"/>
              </a:rPr>
              <a:t>  </a:t>
            </a:r>
            <a:r>
              <a:rPr lang="ru-RU" b="1" dirty="0" err="1">
                <a:latin typeface="Arial Narrow" panose="020B0606020202030204" pitchFamily="34" charset="0"/>
              </a:rPr>
              <a:t>жыл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сайын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ғылыми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дәрежесі</a:t>
            </a:r>
            <a:r>
              <a:rPr lang="ru-RU" b="1" dirty="0">
                <a:latin typeface="Arial Narrow" panose="020B0606020202030204" pitchFamily="34" charset="0"/>
              </a:rPr>
              <a:t> бар </a:t>
            </a:r>
            <a:r>
              <a:rPr lang="ru-RU" sz="2800" b="1" dirty="0">
                <a:latin typeface="Arial Narrow" panose="020B0606020202030204" pitchFamily="34" charset="0"/>
              </a:rPr>
              <a:t>1 </a:t>
            </a:r>
            <a:r>
              <a:rPr lang="ru-RU" sz="2800" b="1" dirty="0" err="1">
                <a:latin typeface="Arial Narrow" panose="020B0606020202030204" pitchFamily="34" charset="0"/>
              </a:rPr>
              <a:t>мың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адамды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ғылымда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latin typeface="Arial Narrow" panose="020B0606020202030204" pitchFamily="34" charset="0"/>
              </a:rPr>
              <a:t>қалдыру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415877" y="1760047"/>
            <a:ext cx="0" cy="255492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-1799" y="-2510"/>
            <a:ext cx="2325899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Іске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асырылған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шаралар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193871" y="5059694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74231" y="4683690"/>
            <a:ext cx="3482165" cy="800221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ctr"/>
            <a:r>
              <a:rPr lang="kk-KZ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881</a:t>
            </a:r>
            <a:endParaRPr lang="kk-KZ" sz="2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kk-KZ" sz="2300" dirty="0">
                <a:latin typeface="Tahoma" pitchFamily="34" charset="0"/>
                <a:ea typeface="Tahoma" pitchFamily="34" charset="0"/>
                <a:cs typeface="Tahoma" pitchFamily="34" charset="0"/>
              </a:rPr>
              <a:t>ғ</a:t>
            </a:r>
            <a:r>
              <a:rPr lang="kk-KZ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ылыми жоба</a:t>
            </a:r>
            <a:endParaRPr lang="kk-KZ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54" y="6391275"/>
            <a:ext cx="644754" cy="466877"/>
          </a:xfrm>
          <a:prstGeom prst="rect">
            <a:avLst/>
          </a:prstGeom>
          <a:noFill/>
        </p:spPr>
        <p:txBody>
          <a:bodyPr spcFirstLastPara="1" wrap="square" lIns="0" tIns="0" rIns="358668" bIns="13285" anchor="ctr" anchorCtr="0">
            <a:noAutofit/>
          </a:bodyPr>
          <a:lstStyle/>
          <a:p>
            <a:pPr algn="ctr"/>
            <a:r>
              <a:rPr lang="ru-RU" sz="17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11</a:t>
            </a:r>
            <a:endParaRPr sz="17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16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21" name="Google Shape;524;p1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94508" y="4163661"/>
            <a:ext cx="157447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ӨТКІЗІЛДІ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241" y="457418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241" y="528645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814" y="4573984"/>
            <a:ext cx="46659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24"/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ғалым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жобасы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 конкурс</a:t>
            </a:r>
          </a:p>
          <a:p>
            <a:pPr algn="just"/>
            <a:endParaRPr lang="kk-KZ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defTabSz="914324"/>
            <a:r>
              <a:rPr lang="kk-KZ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Жас </a:t>
            </a:r>
            <a:r>
              <a:rPr lang="kk-KZ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ғалымдарға </a:t>
            </a:r>
            <a:r>
              <a:rPr lang="kk-KZ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kk-KZ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3 </a:t>
            </a:r>
            <a:r>
              <a:rPr lang="kk-KZ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</a:t>
            </a:r>
            <a:endParaRPr lang="ru-RU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803" y="359550"/>
            <a:ext cx="4014238" cy="340865"/>
          </a:xfrm>
          <a:prstGeom prst="rect">
            <a:avLst/>
          </a:prstGeom>
          <a:noFill/>
        </p:spPr>
        <p:txBody>
          <a:bodyPr wrap="none" lIns="91439" tIns="45721" rIns="91439" bIns="45721" rtlCol="0">
            <a:spAutoFit/>
          </a:bodyPr>
          <a:lstStyle/>
          <a:p>
            <a:pPr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ru-RU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ӘЛЕУЕТТІ НЫҒАЙТУ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4D5F8B9-CAF4-4FE3-BBE2-DCCD03B62B12}"/>
              </a:ext>
            </a:extLst>
          </p:cNvPr>
          <p:cNvSpPr/>
          <p:nvPr/>
        </p:nvSpPr>
        <p:spPr>
          <a:xfrm>
            <a:off x="498067" y="979357"/>
            <a:ext cx="11570107" cy="353945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defTabSz="685800"/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сайын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500 ҒАЛЫМ ӘЛЕМНІҢ ЖЕТЕКШІ ҒЫЛЫМИ </a:t>
            </a:r>
            <a:r>
              <a:rPr lang="ru-RU" sz="17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орталықтарында</a:t>
            </a:r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тағылымдамадан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өтеді</a:t>
            </a:r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512" y="1442488"/>
            <a:ext cx="11575662" cy="1154164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Шетелде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кадрлар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даярлау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жөніндегі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республикалық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комиссия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туралы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ҚР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Президентінің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2000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жылғы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12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қазандағы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№ 470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Жарлығына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өзгерістер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толықтырулар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енгізілді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(ҚР </a:t>
            </a:r>
            <a:r>
              <a:rPr lang="ru-RU" sz="1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Президентінің</a:t>
            </a: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3.03.2022 ж. </a:t>
            </a:r>
            <a:r>
              <a:rPr lang="ru-RU" sz="1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Жарлығы</a:t>
            </a: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Үміткерлерді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іріктеу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тағылымдамадан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өту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қағидалары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бек</a:t>
            </a:r>
            <a:r>
              <a:rPr lang="kk-KZ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ітілді </a:t>
            </a:r>
            <a:r>
              <a:rPr lang="ru-RU" sz="13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(05.10. 2022 ж. № 791 ҚРҮҚ)</a:t>
            </a:r>
          </a:p>
        </p:txBody>
      </p:sp>
      <p:sp>
        <p:nvSpPr>
          <p:cNvPr id="26" name="Прямоугольник 1"/>
          <p:cNvSpPr/>
          <p:nvPr/>
        </p:nvSpPr>
        <p:spPr>
          <a:xfrm>
            <a:off x="425727" y="2730222"/>
            <a:ext cx="5432149" cy="15696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39" tIns="45721" rIns="91439" bIns="45721" anchor="t" anchorCtr="0" compatLnSpc="1">
            <a:spAutoFit/>
          </a:bodyPr>
          <a:lstStyle/>
          <a:p>
            <a:pPr marL="466728" indent="-285750" defTabSz="914399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17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Тағылымдама мерзімі</a:t>
            </a:r>
            <a:r>
              <a:rPr lang="kk-KZ" sz="17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ru-RU" sz="1500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айдан</a:t>
            </a:r>
            <a:r>
              <a:rPr lang="ru-RU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12 </a:t>
            </a:r>
            <a:r>
              <a:rPr lang="ru-RU" sz="1500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айға</a:t>
            </a:r>
            <a:r>
              <a:rPr lang="ru-RU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дейін</a:t>
            </a:r>
            <a:endParaRPr lang="kk-KZ" sz="15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6728" indent="-285750" defTabSz="914399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17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 бағыты:</a:t>
            </a:r>
            <a:r>
              <a:rPr lang="kk-KZ" sz="17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ЖҒТК айқындаған басымдықтарға сәйкес</a:t>
            </a:r>
          </a:p>
          <a:p>
            <a:pPr marL="466728" indent="-285750" defTabSz="914399">
              <a:buSzPct val="100000"/>
              <a:buFont typeface="Wingdings" pitchFamily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17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Іріктеу</a:t>
            </a:r>
            <a:r>
              <a:rPr lang="kk-KZ" sz="17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kk-KZ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үш кезең – 1) кешенді тестілеу </a:t>
            </a:r>
          </a:p>
          <a:p>
            <a:pPr marL="180978" defTabSz="914399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Сараптамалық комиссиямен әңгімелесу  </a:t>
            </a:r>
          </a:p>
          <a:p>
            <a:pPr marL="180978" defTabSz="914399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Республикалық комиссияның шешімі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-1803" y="0"/>
            <a:ext cx="2259228" cy="1947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Іске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асырылған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шаралар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5121" y="2692126"/>
            <a:ext cx="5038725" cy="1508107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lvl="0"/>
            <a:r>
              <a:rPr lang="kk-KZ" sz="17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ҮМІТКЕРЛЕРГЕ қойылатын талаптар: </a:t>
            </a:r>
          </a:p>
          <a:p>
            <a:pPr marL="285750" indent="-285750">
              <a:buFontTx/>
              <a:buChar char="-"/>
            </a:pPr>
            <a:r>
              <a:rPr lang="kk-KZ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қабылдаушы тараптың шақыруы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таңдаған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мамандық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саласында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соңғы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12 (он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екі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) ай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жұмыс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өтілінің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болуы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kk-KZ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 </a:t>
            </a:r>
            <a:r>
              <a:rPr lang="kk-KZ" sz="15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жарияланымдарының болуы;</a:t>
            </a:r>
            <a:endParaRPr lang="kk-KZ" sz="15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мемлекеттік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шет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тілін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білуі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т.б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69887" y="4343819"/>
            <a:ext cx="4439033" cy="353946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Әлемнің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24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еліндегі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109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орталық</a:t>
            </a:r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6219369" y="4248406"/>
            <a:ext cx="565802" cy="5712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9" tIns="45721" rIns="91439" bIns="45721"/>
          <a:lstStyle/>
          <a:p>
            <a:pPr algn="ctr" defTabSz="914399">
              <a:defRPr/>
            </a:pPr>
            <a:endParaRPr lang="en-US" sz="23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08" y="4272025"/>
            <a:ext cx="4748413" cy="446279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қазірдің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өзінде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416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грант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берілді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(2021 ж.)</a:t>
            </a:r>
            <a:endParaRPr lang="ru-RU" sz="15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271405" y="1057044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271405" y="1560450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86052" y="2252020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71403" y="4355182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54" y="6391275"/>
            <a:ext cx="644754" cy="466877"/>
          </a:xfrm>
          <a:prstGeom prst="rect">
            <a:avLst/>
          </a:prstGeom>
          <a:noFill/>
        </p:spPr>
        <p:txBody>
          <a:bodyPr spcFirstLastPara="1" wrap="square" lIns="0" tIns="0" rIns="358668" bIns="13285" anchor="ctr" anchorCtr="0">
            <a:noAutofit/>
          </a:bodyPr>
          <a:lstStyle/>
          <a:p>
            <a:pPr algn="ctr"/>
            <a:r>
              <a:rPr lang="ru-RU" sz="17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12</a:t>
            </a:r>
            <a:endParaRPr sz="17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22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24" name="Google Shape;524;p1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508591" y="4925803"/>
            <a:ext cx="6006530" cy="1000276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r>
              <a:rPr lang="kk-KZ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құжат қабылдау мерзімі:</a:t>
            </a:r>
          </a:p>
          <a:p>
            <a:pPr marL="285750" indent="-285750">
              <a:buFontTx/>
              <a:buChar char="-"/>
            </a:pP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2022 </a:t>
            </a:r>
            <a:r>
              <a:rPr lang="ru-RU" sz="14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жылғы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19 </a:t>
            </a:r>
            <a:r>
              <a:rPr lang="ru-RU" sz="14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желтоқсаннан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бастап</a:t>
            </a:r>
            <a:endParaRPr lang="ru-RU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    2023 </a:t>
            </a:r>
            <a:r>
              <a:rPr lang="ru-RU" sz="14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жылғы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15 </a:t>
            </a:r>
            <a:r>
              <a:rPr lang="ru-RU" sz="1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наурызға</a:t>
            </a: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дейін</a:t>
            </a:r>
            <a:endParaRPr lang="ru-RU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2023 </a:t>
            </a:r>
            <a:r>
              <a:rPr lang="ru-RU" sz="14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жылғы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28 </a:t>
            </a:r>
            <a:r>
              <a:rPr lang="ru-RU" sz="14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тамыздан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бастап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2023 </a:t>
            </a:r>
            <a:r>
              <a:rPr lang="ru-RU" sz="14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жылғы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13 </a:t>
            </a:r>
            <a:r>
              <a:rPr lang="ru-RU" sz="1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қазанға</a:t>
            </a: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дейін</a:t>
            </a:r>
            <a:endParaRPr lang="ru-RU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88835" y="4942654"/>
            <a:ext cx="4874516" cy="969498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620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-дан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астам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адамнан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құжат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қабылданды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6244107" y="5149773"/>
            <a:ext cx="541081" cy="5712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9" tIns="45721" rIns="91439" bIns="45721"/>
          <a:lstStyle/>
          <a:p>
            <a:pPr algn="ctr" defTabSz="914399">
              <a:defRPr/>
            </a:pPr>
            <a:endParaRPr lang="en-US" sz="23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286052" y="5059516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8008" y="610501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24"/>
            <a:r>
              <a:rPr lang="ru-RU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Республикалық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комиссияның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отырысы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defTabSz="914324"/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шешім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шығаруы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286051" y="6195250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393217" y="6228790"/>
            <a:ext cx="26212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2023 </a:t>
            </a:r>
            <a:r>
              <a:rPr lang="ru-RU" dirty="0" err="1" smtClean="0"/>
              <a:t>жылғы</a:t>
            </a:r>
            <a:r>
              <a:rPr lang="ru-RU" dirty="0"/>
              <a:t> </a:t>
            </a:r>
            <a:r>
              <a:rPr lang="ru-RU" dirty="0" err="1"/>
              <a:t>маусым</a:t>
            </a:r>
            <a:r>
              <a:rPr lang="ru-RU" dirty="0"/>
              <a:t> 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6244090" y="6042289"/>
            <a:ext cx="541081" cy="5712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9" tIns="45721" rIns="91439" bIns="45721"/>
          <a:lstStyle/>
          <a:p>
            <a:pPr algn="ctr" defTabSz="914399">
              <a:defRPr/>
            </a:pPr>
            <a:endParaRPr lang="en-US" sz="23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34771"/>
            <a:ext cx="12192000" cy="353944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marL="93663">
              <a:lnSpc>
                <a:spcPct val="85000"/>
              </a:lnSpc>
              <a:spcBef>
                <a:spcPct val="0"/>
              </a:spcBef>
              <a:buClr>
                <a:srgbClr val="FFFFFF"/>
              </a:buClr>
              <a:buSzPts val="2000"/>
              <a:defRPr/>
            </a:pPr>
            <a:r>
              <a:rPr lang="ru-RU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ҒЫЛЫМДЫ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ТҰРАҚТЫ ҚАРЖЫЛАНДЫРУ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289" y="2623382"/>
            <a:ext cx="8212411" cy="2816158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БАҒДАРЛАМАЛЫҚ-НЫСАНАЛЫ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 - </a:t>
            </a: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102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ғылыми-техникалық бағдарлама</a:t>
            </a:r>
            <a:endParaRPr lang="ru-RU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355600">
              <a:buFont typeface="Wingdings" pitchFamily="2" charset="2"/>
              <a:buChar char="ü"/>
              <a:defRPr/>
            </a:pPr>
            <a:endParaRPr lang="ru-RU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355600">
              <a:buFont typeface="Wingdings" pitchFamily="2" charset="2"/>
              <a:buChar char="ü"/>
              <a:defRPr/>
            </a:pP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2021-2023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немесе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ғылыми-техникалық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бағдарлама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БНҚ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конкурс;</a:t>
            </a:r>
          </a:p>
          <a:p>
            <a:pPr marL="622300" indent="-355600">
              <a:buFont typeface="Wingdings" pitchFamily="2" charset="2"/>
              <a:buChar char="ü"/>
              <a:defRPr/>
            </a:pP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2022-2023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немесе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ғылыми-техникалық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бағдарлама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БНҚ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конкурс;</a:t>
            </a:r>
          </a:p>
          <a:p>
            <a:pPr marL="622300" indent="-355600">
              <a:buFont typeface="Wingdings" pitchFamily="2" charset="2"/>
              <a:buChar char="ü"/>
              <a:defRPr/>
            </a:pP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2021-2023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немесе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ғылыми-техникалық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бағдарлама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БН</a:t>
            </a:r>
            <a:r>
              <a:rPr lang="kk-KZ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Қ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 </a:t>
            </a:r>
            <a:r>
              <a:rPr lang="ru-RU" sz="1250" i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25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конкурстан</a:t>
            </a:r>
            <a:r>
              <a:rPr lang="ru-RU" sz="125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тыс</a:t>
            </a:r>
            <a:r>
              <a:rPr lang="ru-RU" sz="1250" i="1" dirty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marL="622300" indent="-355600">
              <a:buFont typeface="Wingdings" pitchFamily="2" charset="2"/>
              <a:buChar char="ü"/>
              <a:defRPr/>
            </a:pP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2023-2024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немесе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ғылыми-техникалық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бағдарлама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БНҚ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</a:t>
            </a:r>
          </a:p>
          <a:p>
            <a:pPr marL="622300" indent="-355600">
              <a:buFont typeface="Wingdings" pitchFamily="2" charset="2"/>
              <a:buChar char="ü"/>
              <a:defRPr/>
            </a:pPr>
            <a:endParaRPr lang="kk-KZ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ГРАНТТЫҚ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 - </a:t>
            </a: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1503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жоба</a:t>
            </a:r>
            <a:endParaRPr lang="kk-KZ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78674" y="975781"/>
            <a:ext cx="1144864" cy="353946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r>
              <a:rPr lang="ru-RU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ЖОСПАР</a:t>
            </a:r>
            <a:r>
              <a:rPr lang="ru-RU" sz="17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731575" y="1501099"/>
            <a:ext cx="3435349" cy="3493266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2024-2026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ғалымдар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конкурсы;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2024-2026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грантты</a:t>
            </a:r>
            <a:r>
              <a:rPr lang="kk-KZ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қ қаржыландыру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2023-2025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БНҚ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Үздік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қызметкер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конкурсы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атаулы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сыйлықтар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стипендиялар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2023-2025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ҒҒТҚН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коммерцияландыруға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гранттар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Әл-Фараби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А.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Байтұрсынов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атындағы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1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емлекеттік</a:t>
            </a:r>
            <a:r>
              <a:rPr lang="ru-RU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сыйлыққа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-1787" y="-2510"/>
            <a:ext cx="2114455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Іске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асырылған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шаралар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749" y="894415"/>
            <a:ext cx="7358940" cy="984887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>
              <a:defRPr/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2023 ЖЫЛЫ МИНИСТРЛІК ҚАРЖЫЛАНДЫРАДЫ:</a:t>
            </a:r>
          </a:p>
          <a:p>
            <a:pPr>
              <a:defRPr/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БАЗАЛЫҚ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- 53 ғылыми ұйым</a:t>
            </a:r>
          </a:p>
          <a:p>
            <a:pPr>
              <a:defRPr/>
            </a:pP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    - 10 орталық мемлекеттік орган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004" y="1832168"/>
            <a:ext cx="1843772" cy="323167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ҒЖБМ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ұйым</a:t>
            </a:r>
            <a:endParaRPr lang="kk-KZ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8198" y="2183909"/>
            <a:ext cx="1263485" cy="323167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ОМ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1 ұйым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98210" y="1832171"/>
            <a:ext cx="1563246" cy="323167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АШМ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- 10 ұйым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36154" y="2183909"/>
            <a:ext cx="1300354" cy="323167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ЭМ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- 1 ұйым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36166" y="1832171"/>
            <a:ext cx="1611337" cy="323167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ДСМ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- 14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ұйым</a:t>
            </a:r>
            <a:endParaRPr lang="kk-KZ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58269" y="1832171"/>
            <a:ext cx="1617749" cy="323167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ИИДМ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- 5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ұйым</a:t>
            </a:r>
            <a:endParaRPr lang="kk-KZ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0017" y="2183909"/>
            <a:ext cx="1959189" cy="323167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ЦДИАӨМ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- 2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ұйым</a:t>
            </a:r>
            <a:endParaRPr lang="kk-KZ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58264" y="2183909"/>
            <a:ext cx="2053765" cy="323167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Еңбекмині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- 1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ұйым</a:t>
            </a:r>
            <a:endParaRPr lang="kk-KZ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97352" y="1832171"/>
            <a:ext cx="1544010" cy="323167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ЭТРМ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- 3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ұйым</a:t>
            </a:r>
            <a:endParaRPr lang="kk-KZ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97352" y="2183909"/>
            <a:ext cx="1489508" cy="323167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ТЖМ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- 1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ұйым</a:t>
            </a:r>
            <a:endParaRPr lang="kk-KZ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804847" y="6391275"/>
            <a:ext cx="644328" cy="466725"/>
          </a:xfrm>
          <a:prstGeom prst="rect">
            <a:avLst/>
          </a:prstGeom>
          <a:noFill/>
        </p:spPr>
        <p:txBody>
          <a:bodyPr spcFirstLastPara="1" wrap="square" lIns="0" tIns="0" rIns="358668" bIns="13285" anchor="ctr" anchorCtr="0">
            <a:noAutofit/>
          </a:bodyPr>
          <a:lstStyle/>
          <a:p>
            <a:pPr algn="ctr"/>
            <a:r>
              <a:rPr lang="ru-RU" sz="17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13</a:t>
            </a:r>
            <a:endParaRPr sz="17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23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26" name="Google Shape;524;p10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5289" y="5343039"/>
            <a:ext cx="1130983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2021-2023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жобалар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ғалымдарды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гранттық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конкурсы;</a:t>
            </a: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2021-2023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жобалар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гранттық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конкурсы;</a:t>
            </a: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2022-2024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жобалар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ғалымдарды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гранттық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конкурсы;</a:t>
            </a: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2022-2024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жобалар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гранттық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конкурсы;</a:t>
            </a: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2022-2024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ғалым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1»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жобасы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гранттық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конкурсы;</a:t>
            </a: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2022-2024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ғалым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2»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жобасы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гранттық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конкурсы;</a:t>
            </a: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2022-2024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ғалым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3»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жобасы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гранттық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қаржыландыруға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25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конкурсы</a:t>
            </a:r>
          </a:p>
        </p:txBody>
      </p:sp>
    </p:spTree>
    <p:extLst>
      <p:ext uri="{BB962C8B-B14F-4D97-AF65-F5344CB8AC3E}">
        <p14:creationId xmlns:p14="http://schemas.microsoft.com/office/powerpoint/2010/main" val="19358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4727" y="326405"/>
            <a:ext cx="9950450" cy="5491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atinLnBrk="0">
              <a:lnSpc>
                <a:spcPct val="85000"/>
              </a:lnSpc>
              <a:buClr>
                <a:srgbClr val="FFFFFF"/>
              </a:buClr>
              <a:buSzPts val="2000"/>
            </a:pPr>
            <a:r>
              <a:rPr lang="ru-RU" altLang="ru-RU" sz="19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 НӘТИЖЕЛЕРІН </a:t>
            </a:r>
            <a:r>
              <a:rPr lang="ru-RU" altLang="ru-RU" sz="1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КОММЕРЦИЯЛАНДЫРУ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8340" y="4408265"/>
            <a:ext cx="11331510" cy="323166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2022-2024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ҒҒТҚН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коммерцияландырудың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жаңа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өткізілді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9310" y="1011845"/>
            <a:ext cx="9357373" cy="426480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>
              <a:lnSpc>
                <a:spcPct val="114000"/>
              </a:lnSpc>
              <a:spcAft>
                <a:spcPts val="3001"/>
              </a:spcAft>
              <a:defRPr/>
            </a:pP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республикалық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бюджет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есебінен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151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жоба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іске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асырылды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1342" y="960127"/>
            <a:ext cx="498855" cy="584775"/>
          </a:xfrm>
          <a:prstGeom prst="rect">
            <a:avLst/>
          </a:prstGeom>
          <a:noFill/>
        </p:spPr>
        <p:txBody>
          <a:bodyPr wrap="none" lIns="91439" tIns="45721" rIns="91439" bIns="45721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9" y="1933697"/>
            <a:ext cx="541452" cy="54145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4" y="2965747"/>
            <a:ext cx="521042" cy="52104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7" y="3131013"/>
            <a:ext cx="499541" cy="49954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88" y="1846978"/>
            <a:ext cx="499763" cy="49976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48" y="2468264"/>
            <a:ext cx="559518" cy="5595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2012" y="1905053"/>
            <a:ext cx="4767432" cy="618632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just">
              <a:lnSpc>
                <a:spcPct val="114000"/>
              </a:lnSpc>
              <a:spcAft>
                <a:spcPts val="3001"/>
              </a:spcAft>
              <a:defRPr/>
            </a:pP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22,6 млрд </a:t>
            </a:r>
            <a:r>
              <a:rPr lang="ru-RU" sz="15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теңге</a:t>
            </a:r>
            <a:r>
              <a:rPr lang="ru-RU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инновациялық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өнімдерді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сатудан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түскен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табыс</a:t>
            </a:r>
            <a:endParaRPr lang="ru-RU" sz="15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124" y="3036172"/>
            <a:ext cx="4525596" cy="355485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algn="just">
              <a:lnSpc>
                <a:spcPct val="114000"/>
              </a:lnSpc>
              <a:spcAft>
                <a:spcPts val="3001"/>
              </a:spcAft>
              <a:defRPr/>
            </a:pPr>
            <a:r>
              <a:rPr lang="ru-RU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5,7 млрд </a:t>
            </a:r>
            <a:r>
              <a:rPr lang="ru-RU" sz="15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теңге</a:t>
            </a:r>
            <a:r>
              <a:rPr lang="ru-RU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төленген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салықтардың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көлемі</a:t>
            </a:r>
            <a:endParaRPr lang="ru-RU" sz="15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9909" y="1894167"/>
            <a:ext cx="4835394" cy="1651224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just">
              <a:lnSpc>
                <a:spcPct val="114000"/>
              </a:lnSpc>
              <a:spcAft>
                <a:spcPts val="3001"/>
              </a:spcAft>
              <a:defRPr/>
            </a:pPr>
            <a:r>
              <a:rPr lang="ru-RU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6,8 млрд. </a:t>
            </a:r>
            <a:r>
              <a:rPr lang="ru-RU" sz="15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теңге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жеке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көлемі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>
              <a:lnSpc>
                <a:spcPct val="114000"/>
              </a:lnSpc>
              <a:spcAft>
                <a:spcPts val="3001"/>
              </a:spcAft>
              <a:defRPr/>
            </a:pPr>
            <a:r>
              <a:rPr lang="ru-RU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465,5 млн </a:t>
            </a:r>
            <a:r>
              <a:rPr lang="ru-RU" sz="15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теңге</a:t>
            </a:r>
            <a:r>
              <a:rPr lang="ru-RU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экспорт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көлемі</a:t>
            </a:r>
            <a:endParaRPr lang="ru-RU" sz="15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4000"/>
              </a:lnSpc>
              <a:spcAft>
                <a:spcPts val="3001"/>
              </a:spcAft>
              <a:defRPr/>
            </a:pPr>
            <a:r>
              <a:rPr lang="ru-RU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1400-ден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астам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жұмыс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орны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құрылды</a:t>
            </a:r>
            <a:endParaRPr lang="ru-RU" sz="15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0733" y="1452240"/>
            <a:ext cx="1459052" cy="323166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lvl="0" algn="ctr">
              <a:defRPr/>
            </a:pPr>
            <a:r>
              <a:rPr lang="ru-RU" sz="1500" b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kk-KZ" sz="1500" b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ӘТИЖЕЛЕР</a:t>
            </a:r>
            <a:endParaRPr lang="x-none" sz="1500" b="1" u="sng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1342" y="4341037"/>
            <a:ext cx="498855" cy="584775"/>
          </a:xfrm>
          <a:prstGeom prst="rect">
            <a:avLst/>
          </a:prstGeom>
          <a:noFill/>
        </p:spPr>
        <p:txBody>
          <a:bodyPr wrap="none" lIns="91439" tIns="45721" rIns="91439" bIns="45721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1342" y="3761436"/>
            <a:ext cx="498855" cy="584775"/>
          </a:xfrm>
          <a:prstGeom prst="rect">
            <a:avLst/>
          </a:prstGeom>
          <a:noFill/>
        </p:spPr>
        <p:txBody>
          <a:bodyPr wrap="none" lIns="91439" tIns="45721" rIns="91439" bIns="45721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3083" y="5091845"/>
            <a:ext cx="1278224" cy="7625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249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36504" y="5091845"/>
            <a:ext cx="1278224" cy="7625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152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64000" y="5091845"/>
            <a:ext cx="1278224" cy="7625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134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877427" y="5091845"/>
            <a:ext cx="1278224" cy="7625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134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989256" y="5091845"/>
            <a:ext cx="1278224" cy="762515"/>
          </a:xfrm>
          <a:prstGeom prst="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72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6914" y="3862787"/>
            <a:ext cx="9771228" cy="323166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ҒҒТҚН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коммерцияландыру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мамандандырылған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ұлттық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кеңес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құрылды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4508794" y="4858989"/>
            <a:ext cx="1469316" cy="465711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endParaRPr lang="ru-RU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Арка 74"/>
          <p:cNvSpPr/>
          <p:nvPr/>
        </p:nvSpPr>
        <p:spPr>
          <a:xfrm flipV="1">
            <a:off x="2173761" y="5607633"/>
            <a:ext cx="1469316" cy="465711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endParaRPr lang="ru-RU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Арка 75"/>
          <p:cNvSpPr/>
          <p:nvPr/>
        </p:nvSpPr>
        <p:spPr>
          <a:xfrm flipV="1">
            <a:off x="6723766" y="5621503"/>
            <a:ext cx="1469316" cy="465711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endParaRPr lang="ru-RU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Арка 76"/>
          <p:cNvSpPr/>
          <p:nvPr/>
        </p:nvSpPr>
        <p:spPr>
          <a:xfrm>
            <a:off x="8918826" y="4853242"/>
            <a:ext cx="1469316" cy="465711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endParaRPr lang="ru-RU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2213" y="5583945"/>
            <a:ext cx="929407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Өтінімдер жасалды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954608" y="4760074"/>
            <a:ext cx="929407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Өтінім берілді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59082" y="5583945"/>
            <a:ext cx="929407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ТС </a:t>
            </a: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әне ЭС 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540120" y="4760074"/>
            <a:ext cx="929407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ҰҒК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0802777" y="5583945"/>
            <a:ext cx="1117073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мақұлданды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-1787" y="0"/>
            <a:ext cx="2178701" cy="1947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Іске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асырылған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шаралар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895" y="6399082"/>
            <a:ext cx="11822964" cy="323166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>
              <a:defRPr/>
            </a:pP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- 2023 - 2025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ҒҒТҚН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коммерцияландырудың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жаңа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конкурсы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5415" y="6093035"/>
            <a:ext cx="1037460" cy="323166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Жоспар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37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804854" y="6391275"/>
            <a:ext cx="644754" cy="466877"/>
          </a:xfrm>
          <a:prstGeom prst="rect">
            <a:avLst/>
          </a:prstGeom>
          <a:noFill/>
        </p:spPr>
        <p:txBody>
          <a:bodyPr spcFirstLastPara="1" wrap="square" lIns="0" tIns="0" rIns="358668" bIns="13285" anchor="ctr" anchorCtr="0">
            <a:noAutofit/>
          </a:bodyPr>
          <a:lstStyle/>
          <a:p>
            <a:pPr algn="ctr"/>
            <a:r>
              <a:rPr lang="ru-RU" sz="17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14</a:t>
            </a:r>
            <a:endParaRPr sz="17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38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39" name="Google Shape;524;p10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b0b4827d83_0_44"/>
          <p:cNvSpPr/>
          <p:nvPr/>
        </p:nvSpPr>
        <p:spPr>
          <a:xfrm>
            <a:off x="4507598" y="3903088"/>
            <a:ext cx="1197481" cy="419686"/>
          </a:xfrm>
          <a:prstGeom prst="chevron">
            <a:avLst>
              <a:gd name="adj" fmla="val 27495"/>
            </a:avLst>
          </a:prstGeom>
          <a:gradFill>
            <a:gsLst>
              <a:gs pos="0">
                <a:srgbClr val="00B3C7">
                  <a:alpha val="18823"/>
                </a:srgbClr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26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431" name="Google Shape;431;g1b0b4827d83_0_44"/>
          <p:cNvSpPr/>
          <p:nvPr/>
        </p:nvSpPr>
        <p:spPr>
          <a:xfrm>
            <a:off x="5670056" y="3903088"/>
            <a:ext cx="1093457" cy="419686"/>
          </a:xfrm>
          <a:prstGeom prst="chevron">
            <a:avLst>
              <a:gd name="adj" fmla="val 27686"/>
            </a:avLst>
          </a:prstGeom>
          <a:gradFill>
            <a:gsLst>
              <a:gs pos="0">
                <a:srgbClr val="00B3C7">
                  <a:alpha val="18823"/>
                </a:srgbClr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26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432" name="Google Shape;432;g1b0b4827d83_0_44"/>
          <p:cNvSpPr/>
          <p:nvPr/>
        </p:nvSpPr>
        <p:spPr>
          <a:xfrm>
            <a:off x="6658210" y="3903088"/>
            <a:ext cx="1579705" cy="419686"/>
          </a:xfrm>
          <a:prstGeom prst="chevron">
            <a:avLst>
              <a:gd name="adj" fmla="val 27686"/>
            </a:avLst>
          </a:prstGeom>
          <a:gradFill>
            <a:gsLst>
              <a:gs pos="0">
                <a:srgbClr val="00B3C7">
                  <a:alpha val="18823"/>
                </a:srgbClr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26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433" name="Google Shape;433;g1b0b4827d83_0_44"/>
          <p:cNvSpPr/>
          <p:nvPr/>
        </p:nvSpPr>
        <p:spPr>
          <a:xfrm>
            <a:off x="8219496" y="3903088"/>
            <a:ext cx="1579705" cy="419686"/>
          </a:xfrm>
          <a:prstGeom prst="chevron">
            <a:avLst>
              <a:gd name="adj" fmla="val 27686"/>
            </a:avLst>
          </a:prstGeom>
          <a:gradFill>
            <a:gsLst>
              <a:gs pos="0">
                <a:srgbClr val="00B3C7">
                  <a:alpha val="18823"/>
                </a:srgbClr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26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434" name="Google Shape;434;g1b0b4827d83_0_44"/>
          <p:cNvSpPr/>
          <p:nvPr/>
        </p:nvSpPr>
        <p:spPr>
          <a:xfrm>
            <a:off x="9755652" y="3903088"/>
            <a:ext cx="2073938" cy="419686"/>
          </a:xfrm>
          <a:prstGeom prst="chevron">
            <a:avLst>
              <a:gd name="adj" fmla="val 0"/>
            </a:avLst>
          </a:prstGeom>
          <a:gradFill>
            <a:gsLst>
              <a:gs pos="0">
                <a:srgbClr val="00B3C7">
                  <a:alpha val="18823"/>
                </a:srgbClr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26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436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409828" y="6234879"/>
            <a:ext cx="782596" cy="623274"/>
          </a:xfrm>
          <a:prstGeom prst="rect">
            <a:avLst/>
          </a:prstGeom>
          <a:noFill/>
        </p:spPr>
        <p:txBody>
          <a:bodyPr spcFirstLastPara="1" wrap="square" lIns="0" tIns="0" rIns="358662" bIns="13285" anchor="ctr" anchorCtr="0">
            <a:noAutofit/>
          </a:bodyPr>
          <a:lstStyle/>
          <a:p>
            <a:fld id="{00000000-1234-1234-1234-123412341234}" type="slidenum">
              <a:rPr lang="ru-RU" sz="1700">
                <a:solidFill>
                  <a:srgbClr val="063C46"/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rPr>
              <a:pPr/>
              <a:t>15</a:t>
            </a:fld>
            <a:endParaRPr sz="1700">
              <a:solidFill>
                <a:srgbClr val="063C46"/>
              </a:solidFill>
              <a:latin typeface="Arial" pitchFamily="34" charset="0"/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37" name="Google Shape;437;g1b0b4827d83_0_44"/>
          <p:cNvSpPr txBox="1"/>
          <p:nvPr/>
        </p:nvSpPr>
        <p:spPr>
          <a:xfrm>
            <a:off x="4602691" y="1320504"/>
            <a:ext cx="7589323" cy="48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40" tIns="25240" rIns="25240" bIns="25240" anchor="t" anchorCtr="0">
            <a:spAutoFit/>
          </a:bodyPr>
          <a:lstStyle/>
          <a:p>
            <a:pPr defTabSz="1935226">
              <a:buClr>
                <a:srgbClr val="000000"/>
              </a:buClr>
            </a:pPr>
            <a:r>
              <a:rPr lang="ru-RU" sz="15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Ғылыми</a:t>
            </a:r>
            <a:r>
              <a:rPr lang="ru-RU" sz="15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5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ұйымдар</a:t>
            </a:r>
            <a:r>
              <a:rPr lang="ru-RU" sz="15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5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үшін</a:t>
            </a:r>
            <a:r>
              <a:rPr lang="ru-RU" sz="15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ҒЗТКЖ </a:t>
            </a:r>
            <a:r>
              <a:rPr lang="ru-RU" sz="15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шығыстарынан</a:t>
            </a:r>
            <a:r>
              <a:rPr lang="ru-RU" sz="15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500" b="1" kern="0" dirty="0" err="1">
                <a:solidFill>
                  <a:srgbClr val="00B3C7"/>
                </a:solidFill>
                <a:ea typeface="Montserrat"/>
                <a:cs typeface="Arial" pitchFamily="34" charset="0"/>
                <a:sym typeface="Montserrat"/>
              </a:rPr>
              <a:t>шегерімдерге</a:t>
            </a:r>
            <a:r>
              <a:rPr lang="ru-RU" sz="1500" b="1" kern="0" dirty="0">
                <a:solidFill>
                  <a:srgbClr val="00B3C7"/>
                </a:solidFill>
                <a:ea typeface="Montserrat"/>
                <a:cs typeface="Arial" pitchFamily="34" charset="0"/>
                <a:sym typeface="Montserrat"/>
              </a:rPr>
              <a:t> 150</a:t>
            </a:r>
            <a:r>
              <a:rPr lang="ru-RU" sz="1500" b="1" kern="0" dirty="0" smtClean="0">
                <a:solidFill>
                  <a:srgbClr val="00B3C7"/>
                </a:solidFill>
                <a:ea typeface="Montserrat"/>
                <a:cs typeface="Arial" pitchFamily="34" charset="0"/>
                <a:sym typeface="Montserrat"/>
              </a:rPr>
              <a:t>%</a:t>
            </a:r>
          </a:p>
          <a:p>
            <a:pPr defTabSz="1935226">
              <a:buClr>
                <a:srgbClr val="000000"/>
              </a:buClr>
            </a:pPr>
            <a:r>
              <a:rPr lang="ru-RU" sz="1300" i="1" kern="0" dirty="0">
                <a:ea typeface="Montserrat"/>
                <a:cs typeface="Arial" pitchFamily="34" charset="0"/>
                <a:sym typeface="Montserrat"/>
              </a:rPr>
              <a:t>(2030 </a:t>
            </a:r>
            <a:r>
              <a:rPr lang="ru-RU" sz="1300" i="1" kern="0" dirty="0" err="1">
                <a:ea typeface="Montserrat"/>
                <a:cs typeface="Arial" pitchFamily="34" charset="0"/>
                <a:sym typeface="Montserrat"/>
              </a:rPr>
              <a:t>жылға</a:t>
            </a:r>
            <a:r>
              <a:rPr lang="ru-RU" sz="1300" i="1" kern="0" dirty="0"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i="1" kern="0" dirty="0" err="1">
                <a:ea typeface="Montserrat"/>
                <a:cs typeface="Arial" pitchFamily="34" charset="0"/>
                <a:sym typeface="Montserrat"/>
              </a:rPr>
              <a:t>дейін</a:t>
            </a:r>
            <a:r>
              <a:rPr lang="ru-RU" sz="1300" i="1" kern="0" dirty="0">
                <a:ea typeface="Montserrat"/>
                <a:cs typeface="Arial" pitchFamily="34" charset="0"/>
                <a:sym typeface="Montserrat"/>
              </a:rPr>
              <a:t> 300% - </a:t>
            </a:r>
            <a:r>
              <a:rPr lang="ru-RU" sz="1300" i="1" kern="0" dirty="0" err="1">
                <a:ea typeface="Montserrat"/>
                <a:cs typeface="Arial" pitchFamily="34" charset="0"/>
                <a:sym typeface="Montserrat"/>
              </a:rPr>
              <a:t>ға</a:t>
            </a:r>
            <a:r>
              <a:rPr lang="ru-RU" sz="1300" i="1" kern="0" dirty="0"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i="1" kern="0" dirty="0" err="1" smtClean="0">
                <a:ea typeface="Montserrat"/>
                <a:cs typeface="Arial" pitchFamily="34" charset="0"/>
                <a:sym typeface="Montserrat"/>
              </a:rPr>
              <a:t>жеткізу</a:t>
            </a:r>
            <a:r>
              <a:rPr lang="ru-RU" sz="1300" i="1" kern="0" dirty="0" smtClean="0"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i="1" kern="0" dirty="0" err="1">
                <a:ea typeface="Montserrat"/>
                <a:cs typeface="Arial" pitchFamily="34" charset="0"/>
                <a:sym typeface="Montserrat"/>
              </a:rPr>
              <a:t>жоспарлануда</a:t>
            </a:r>
            <a:r>
              <a:rPr lang="ru-RU" sz="1300" i="1" kern="0" dirty="0">
                <a:ea typeface="Montserrat"/>
                <a:cs typeface="Arial" pitchFamily="34" charset="0"/>
                <a:sym typeface="Montserrat"/>
              </a:rPr>
              <a:t>)</a:t>
            </a:r>
            <a:endParaRPr sz="1300" i="1" kern="0" dirty="0"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38" name="Google Shape;438;g1b0b4827d83_0_44"/>
          <p:cNvSpPr/>
          <p:nvPr/>
        </p:nvSpPr>
        <p:spPr>
          <a:xfrm>
            <a:off x="9843528" y="5452530"/>
            <a:ext cx="2203591" cy="55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1" tIns="45405" rIns="22711" bIns="45405" anchor="t" anchorCtr="0">
            <a:noAutofit/>
          </a:bodyPr>
          <a:lstStyle/>
          <a:p>
            <a:pPr defTabSz="1935226">
              <a:lnSpc>
                <a:spcPct val="115000"/>
              </a:lnSpc>
              <a:buClr>
                <a:srgbClr val="000000"/>
              </a:buClr>
            </a:pP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Бизнеске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арналған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ҒЗТКЖ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салықтық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жеңілдіктері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бойынша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мемлекеттік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қызмет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стандарты</a:t>
            </a:r>
          </a:p>
        </p:txBody>
      </p:sp>
      <p:sp>
        <p:nvSpPr>
          <p:cNvPr id="439" name="Google Shape;439;g1b0b4827d83_0_44"/>
          <p:cNvSpPr txBox="1"/>
          <p:nvPr/>
        </p:nvSpPr>
        <p:spPr>
          <a:xfrm>
            <a:off x="362873" y="865929"/>
            <a:ext cx="2983298" cy="26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935226">
              <a:buClr>
                <a:srgbClr val="000000"/>
              </a:buClr>
            </a:pPr>
            <a:r>
              <a:rPr lang="ru-RU" sz="1700" kern="0" dirty="0" err="1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Халықаралық</a:t>
            </a:r>
            <a:r>
              <a:rPr lang="ru-RU" sz="1700" kern="0" dirty="0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 </a:t>
            </a:r>
            <a:r>
              <a:rPr lang="ru-RU" sz="1700" kern="0" dirty="0" err="1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тәжірибе</a:t>
            </a:r>
            <a:endParaRPr lang="ru-RU" sz="1700" kern="0" dirty="0">
              <a:solidFill>
                <a:srgbClr val="063C46"/>
              </a:solidFill>
              <a:ea typeface="Montserrat Medium"/>
              <a:cs typeface="Arial" pitchFamily="34" charset="0"/>
              <a:sym typeface="Montserrat Medium"/>
            </a:endParaRPr>
          </a:p>
        </p:txBody>
      </p:sp>
      <p:cxnSp>
        <p:nvCxnSpPr>
          <p:cNvPr id="440" name="Google Shape;440;g1b0b4827d83_0_44"/>
          <p:cNvCxnSpPr/>
          <p:nvPr/>
        </p:nvCxnSpPr>
        <p:spPr>
          <a:xfrm>
            <a:off x="362878" y="1162632"/>
            <a:ext cx="2788555" cy="0"/>
          </a:xfrm>
          <a:prstGeom prst="straightConnector1">
            <a:avLst/>
          </a:prstGeom>
          <a:noFill/>
          <a:ln w="9525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" name="Google Shape;441;g1b0b4827d83_0_44"/>
          <p:cNvCxnSpPr/>
          <p:nvPr/>
        </p:nvCxnSpPr>
        <p:spPr>
          <a:xfrm>
            <a:off x="362876" y="1162632"/>
            <a:ext cx="669379" cy="0"/>
          </a:xfrm>
          <a:prstGeom prst="straightConnector1">
            <a:avLst/>
          </a:prstGeom>
          <a:noFill/>
          <a:ln w="38100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2" name="Google Shape;442;g1b0b4827d83_0_44"/>
          <p:cNvSpPr/>
          <p:nvPr/>
        </p:nvSpPr>
        <p:spPr>
          <a:xfrm>
            <a:off x="3325588" y="1397761"/>
            <a:ext cx="526650" cy="4289789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42925" dist="428625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26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443" name="Google Shape;443;g1b0b4827d83_0_44"/>
          <p:cNvSpPr/>
          <p:nvPr/>
        </p:nvSpPr>
        <p:spPr>
          <a:xfrm>
            <a:off x="124787" y="1182131"/>
            <a:ext cx="3844275" cy="45882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26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grpSp>
        <p:nvGrpSpPr>
          <p:cNvPr id="444" name="Google Shape;444;g1b0b4827d83_0_44"/>
          <p:cNvGrpSpPr/>
          <p:nvPr/>
        </p:nvGrpSpPr>
        <p:grpSpPr>
          <a:xfrm>
            <a:off x="375377" y="1287953"/>
            <a:ext cx="3341892" cy="870495"/>
            <a:chOff x="465499" y="2221145"/>
            <a:chExt cx="4144295" cy="1357124"/>
          </a:xfrm>
        </p:grpSpPr>
        <p:sp>
          <p:nvSpPr>
            <p:cNvPr id="445" name="Google Shape;445;g1b0b4827d83_0_44"/>
            <p:cNvSpPr txBox="1"/>
            <p:nvPr/>
          </p:nvSpPr>
          <p:spPr>
            <a:xfrm>
              <a:off x="1059593" y="2221145"/>
              <a:ext cx="2186101" cy="419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ctr" anchorCtr="0">
              <a:spAutoFit/>
            </a:bodyPr>
            <a:lstStyle/>
            <a:p>
              <a:pPr defTabSz="1935226">
                <a:buClr>
                  <a:srgbClr val="000000"/>
                </a:buClr>
              </a:pPr>
              <a:r>
                <a:rPr lang="ru-RU" sz="1300" b="1" kern="0" dirty="0">
                  <a:solidFill>
                    <a:srgbClr val="063C46"/>
                  </a:solidFill>
                  <a:ea typeface="Montserrat"/>
                  <a:cs typeface="Arial" pitchFamily="34" charset="0"/>
                  <a:sym typeface="Montserrat"/>
                </a:rPr>
                <a:t>Сингапур</a:t>
              </a:r>
              <a:endParaRPr sz="1300" b="1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endParaRPr>
            </a:p>
          </p:txBody>
        </p:sp>
        <p:sp>
          <p:nvSpPr>
            <p:cNvPr id="446" name="Google Shape;446;g1b0b4827d83_0_44"/>
            <p:cNvSpPr txBox="1"/>
            <p:nvPr/>
          </p:nvSpPr>
          <p:spPr>
            <a:xfrm>
              <a:off x="1059593" y="2534919"/>
              <a:ext cx="3550201" cy="1043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t" anchorCtr="0">
              <a:spAutoFit/>
            </a:bodyPr>
            <a:lstStyle/>
            <a:p>
              <a:pPr defTabSz="1935226">
                <a:buClr>
                  <a:srgbClr val="000000"/>
                </a:buClr>
              </a:pP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ҒЗЖ </a:t>
              </a: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шығыстарынан</a:t>
              </a:r>
              <a:endParaRPr lang="ru-RU" sz="1300" b="1" kern="0" dirty="0">
                <a:solidFill>
                  <a:srgbClr val="BC3C1C"/>
                </a:solidFill>
                <a:ea typeface="Montserrat"/>
                <a:cs typeface="Arial" pitchFamily="34" charset="0"/>
                <a:sym typeface="Montserrat"/>
              </a:endParaRPr>
            </a:p>
            <a:p>
              <a:pPr defTabSz="1935226">
                <a:buClr>
                  <a:srgbClr val="000000"/>
                </a:buClr>
              </a:pP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100-250% </a:t>
              </a: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қосымша</a:t>
              </a: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құн</a:t>
              </a: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салығын</a:t>
              </a: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шегеру</a:t>
              </a:r>
              <a:endParaRPr lang="ru-RU" sz="1300" b="1" kern="0" dirty="0">
                <a:solidFill>
                  <a:srgbClr val="BC3C1C"/>
                </a:solidFill>
                <a:ea typeface="Montserrat"/>
                <a:cs typeface="Arial" pitchFamily="34" charset="0"/>
                <a:sym typeface="Montserrat"/>
              </a:endParaRPr>
            </a:p>
          </p:txBody>
        </p:sp>
        <p:pic>
          <p:nvPicPr>
            <p:cNvPr id="447" name="Google Shape;447;g1b0b4827d83_0_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499" y="2375008"/>
              <a:ext cx="512064" cy="296199"/>
            </a:xfrm>
            <a:prstGeom prst="rect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448" name="Google Shape;448;g1b0b4827d83_0_44"/>
          <p:cNvGrpSpPr/>
          <p:nvPr/>
        </p:nvGrpSpPr>
        <p:grpSpPr>
          <a:xfrm>
            <a:off x="375386" y="2277189"/>
            <a:ext cx="3524781" cy="870507"/>
            <a:chOff x="465499" y="3341945"/>
            <a:chExt cx="4371095" cy="1357143"/>
          </a:xfrm>
        </p:grpSpPr>
        <p:sp>
          <p:nvSpPr>
            <p:cNvPr id="449" name="Google Shape;449;g1b0b4827d83_0_44"/>
            <p:cNvSpPr txBox="1"/>
            <p:nvPr/>
          </p:nvSpPr>
          <p:spPr>
            <a:xfrm>
              <a:off x="1059593" y="3341945"/>
              <a:ext cx="1564200" cy="419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ctr" anchorCtr="0">
              <a:spAutoFit/>
            </a:bodyPr>
            <a:lstStyle/>
            <a:p>
              <a:pPr defTabSz="1935226">
                <a:buClr>
                  <a:srgbClr val="000000"/>
                </a:buClr>
              </a:pPr>
              <a:r>
                <a:rPr lang="ru-RU" sz="1300" b="1" kern="0" dirty="0" err="1">
                  <a:solidFill>
                    <a:srgbClr val="063C46"/>
                  </a:solidFill>
                  <a:ea typeface="Montserrat"/>
                  <a:cs typeface="Arial" pitchFamily="34" charset="0"/>
                  <a:sym typeface="Montserrat"/>
                </a:rPr>
                <a:t>Қытай</a:t>
              </a:r>
              <a:endParaRPr sz="1300" b="1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endParaRPr>
            </a:p>
          </p:txBody>
        </p:sp>
        <p:sp>
          <p:nvSpPr>
            <p:cNvPr id="450" name="Google Shape;450;g1b0b4827d83_0_44"/>
            <p:cNvSpPr txBox="1"/>
            <p:nvPr/>
          </p:nvSpPr>
          <p:spPr>
            <a:xfrm>
              <a:off x="1059593" y="3655737"/>
              <a:ext cx="3777001" cy="1043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t" anchorCtr="0">
              <a:spAutoFit/>
            </a:bodyPr>
            <a:lstStyle/>
            <a:p>
              <a:pPr defTabSz="1935226">
                <a:buClr>
                  <a:srgbClr val="000000"/>
                </a:buClr>
              </a:pPr>
              <a:r>
                <a:rPr lang="ru-RU" sz="1300" kern="0" dirty="0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ҒЗТКЖ </a:t>
              </a:r>
              <a:r>
                <a:rPr lang="ru-RU" sz="1300" kern="0" dirty="0" err="1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шығындарынан</a:t>
              </a:r>
              <a:r>
                <a:rPr lang="ru-RU" sz="1300" kern="0" dirty="0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150% </a:t>
              </a: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супершегерімдер</a:t>
              </a: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kern="0" dirty="0" err="1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және</a:t>
              </a:r>
              <a:r>
                <a:rPr lang="ru-RU" sz="1300" kern="0" dirty="0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/>
              </a:r>
              <a:br>
                <a:rPr lang="ru-RU" sz="1300" kern="0" dirty="0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</a:b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қосымша</a:t>
              </a: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kern="0" dirty="0" err="1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құн</a:t>
              </a:r>
              <a:r>
                <a:rPr lang="ru-RU" sz="1300" kern="0" dirty="0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kern="0" dirty="0" err="1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салығынан</a:t>
              </a:r>
              <a:r>
                <a:rPr lang="ru-RU" sz="1300" kern="0" dirty="0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kern="0" dirty="0" err="1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босату</a:t>
              </a:r>
              <a:endParaRPr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endParaRPr>
            </a:p>
          </p:txBody>
        </p:sp>
        <p:pic>
          <p:nvPicPr>
            <p:cNvPr id="451" name="Google Shape;451;g1b0b4827d83_0_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5499" y="3494904"/>
              <a:ext cx="512064" cy="296998"/>
            </a:xfrm>
            <a:prstGeom prst="rect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452" name="Google Shape;452;g1b0b4827d83_0_44"/>
          <p:cNvGrpSpPr/>
          <p:nvPr/>
        </p:nvGrpSpPr>
        <p:grpSpPr>
          <a:xfrm>
            <a:off x="382745" y="3444224"/>
            <a:ext cx="3269686" cy="682271"/>
            <a:chOff x="474643" y="5189860"/>
            <a:chExt cx="4054751" cy="1063674"/>
          </a:xfrm>
        </p:grpSpPr>
        <p:sp>
          <p:nvSpPr>
            <p:cNvPr id="453" name="Google Shape;453;g1b0b4827d83_0_44"/>
            <p:cNvSpPr txBox="1"/>
            <p:nvPr/>
          </p:nvSpPr>
          <p:spPr>
            <a:xfrm>
              <a:off x="1059593" y="5189860"/>
              <a:ext cx="3144599" cy="419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ctr" anchorCtr="0">
              <a:spAutoFit/>
            </a:bodyPr>
            <a:lstStyle/>
            <a:p>
              <a:pPr defTabSz="1935226">
                <a:buClr>
                  <a:srgbClr val="000000"/>
                </a:buClr>
              </a:pPr>
              <a:r>
                <a:rPr lang="ru-RU" sz="1300" b="1" kern="0" dirty="0" err="1">
                  <a:solidFill>
                    <a:srgbClr val="063C46"/>
                  </a:solidFill>
                  <a:ea typeface="Montserrat"/>
                  <a:cs typeface="Arial" pitchFamily="34" charset="0"/>
                  <a:sym typeface="Montserrat"/>
                </a:rPr>
                <a:t>Ұлыбритания</a:t>
              </a:r>
              <a:endParaRPr sz="1300" b="1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endParaRPr>
            </a:p>
          </p:txBody>
        </p:sp>
        <p:sp>
          <p:nvSpPr>
            <p:cNvPr id="454" name="Google Shape;454;g1b0b4827d83_0_44"/>
            <p:cNvSpPr txBox="1"/>
            <p:nvPr/>
          </p:nvSpPr>
          <p:spPr>
            <a:xfrm>
              <a:off x="1059593" y="5522076"/>
              <a:ext cx="3469801" cy="731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t" anchorCtr="0">
              <a:spAutoFit/>
            </a:bodyPr>
            <a:lstStyle/>
            <a:p>
              <a:pPr defTabSz="1935226">
                <a:buClr>
                  <a:srgbClr val="000000"/>
                </a:buClr>
              </a:pPr>
              <a:r>
                <a:rPr lang="ru-RU" sz="1300" kern="0" dirty="0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ҒЗТКЖ </a:t>
              </a:r>
              <a:r>
                <a:rPr lang="ru-RU" sz="1300" kern="0" dirty="0" err="1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шығыстарынан</a:t>
              </a:r>
              <a:r>
                <a:rPr lang="ru-RU" sz="1300" kern="0" dirty="0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</a:p>
            <a:p>
              <a:pPr defTabSz="1935226">
                <a:buClr>
                  <a:srgbClr val="000000"/>
                </a:buClr>
              </a:pP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130-225% </a:t>
              </a: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шегерім</a:t>
              </a:r>
              <a:endParaRPr lang="ru-RU" sz="1300" b="1" kern="0" dirty="0">
                <a:solidFill>
                  <a:srgbClr val="BC3C1C"/>
                </a:solidFill>
                <a:ea typeface="Montserrat"/>
                <a:cs typeface="Arial" pitchFamily="34" charset="0"/>
                <a:sym typeface="Montserrat"/>
              </a:endParaRPr>
            </a:p>
          </p:txBody>
        </p:sp>
        <p:pic>
          <p:nvPicPr>
            <p:cNvPr id="455" name="Google Shape;455;g1b0b4827d83_0_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4643" y="5330597"/>
              <a:ext cx="493776" cy="288570"/>
            </a:xfrm>
            <a:prstGeom prst="rect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456" name="Google Shape;456;g1b0b4827d83_0_44"/>
          <p:cNvGrpSpPr/>
          <p:nvPr/>
        </p:nvGrpSpPr>
        <p:grpSpPr>
          <a:xfrm>
            <a:off x="382745" y="4445265"/>
            <a:ext cx="3269686" cy="658637"/>
            <a:chOff x="474643" y="6361579"/>
            <a:chExt cx="4054751" cy="1026829"/>
          </a:xfrm>
        </p:grpSpPr>
        <p:sp>
          <p:nvSpPr>
            <p:cNvPr id="457" name="Google Shape;457;g1b0b4827d83_0_44"/>
            <p:cNvSpPr txBox="1"/>
            <p:nvPr/>
          </p:nvSpPr>
          <p:spPr>
            <a:xfrm>
              <a:off x="1059593" y="6361579"/>
              <a:ext cx="1922101" cy="419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ctr" anchorCtr="0">
              <a:spAutoFit/>
            </a:bodyPr>
            <a:lstStyle/>
            <a:p>
              <a:pPr defTabSz="1935226">
                <a:buClr>
                  <a:srgbClr val="000000"/>
                </a:buClr>
              </a:pPr>
              <a:r>
                <a:rPr lang="ru-RU" sz="1300" b="1" kern="0">
                  <a:solidFill>
                    <a:srgbClr val="063C46"/>
                  </a:solidFill>
                  <a:ea typeface="Montserrat"/>
                  <a:cs typeface="Arial" pitchFamily="34" charset="0"/>
                  <a:sym typeface="Montserrat"/>
                </a:rPr>
                <a:t>Испания</a:t>
              </a:r>
              <a:endParaRPr sz="1300" b="1" kern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endParaRPr>
            </a:p>
          </p:txBody>
        </p:sp>
        <p:sp>
          <p:nvSpPr>
            <p:cNvPr id="458" name="Google Shape;458;g1b0b4827d83_0_44"/>
            <p:cNvSpPr txBox="1"/>
            <p:nvPr/>
          </p:nvSpPr>
          <p:spPr>
            <a:xfrm>
              <a:off x="1059593" y="6656950"/>
              <a:ext cx="3469801" cy="7314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t" anchorCtr="0">
              <a:spAutoFit/>
            </a:bodyPr>
            <a:lstStyle/>
            <a:p>
              <a:pPr defTabSz="1935226">
                <a:buClr>
                  <a:srgbClr val="000000"/>
                </a:buClr>
              </a:pP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ҚҚС </a:t>
              </a: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мөлшерлемесін</a:t>
              </a: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төмендету</a:t>
              </a: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kern="0" dirty="0" err="1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немесе</a:t>
              </a:r>
              <a:r>
                <a:rPr lang="ru-RU" sz="1300" kern="0" dirty="0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kern="0" dirty="0" err="1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олардан</a:t>
              </a:r>
              <a:r>
                <a:rPr lang="ru-RU" sz="1300" kern="0" dirty="0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kern="0" dirty="0" err="1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босату</a:t>
              </a:r>
              <a:endParaRPr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endParaRPr>
            </a:p>
          </p:txBody>
        </p:sp>
        <p:pic>
          <p:nvPicPr>
            <p:cNvPr id="459" name="Google Shape;459;g1b0b4827d83_0_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4643" y="6503372"/>
              <a:ext cx="493776" cy="288570"/>
            </a:xfrm>
            <a:prstGeom prst="rect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460" name="Google Shape;460;g1b0b4827d83_0_44"/>
          <p:cNvGrpSpPr/>
          <p:nvPr/>
        </p:nvGrpSpPr>
        <p:grpSpPr>
          <a:xfrm>
            <a:off x="375372" y="5422681"/>
            <a:ext cx="3267625" cy="658637"/>
            <a:chOff x="465499" y="7615878"/>
            <a:chExt cx="4052195" cy="1026827"/>
          </a:xfrm>
        </p:grpSpPr>
        <p:sp>
          <p:nvSpPr>
            <p:cNvPr id="461" name="Google Shape;461;g1b0b4827d83_0_44"/>
            <p:cNvSpPr txBox="1"/>
            <p:nvPr/>
          </p:nvSpPr>
          <p:spPr>
            <a:xfrm>
              <a:off x="1059593" y="7615878"/>
              <a:ext cx="1564203" cy="419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ctr" anchorCtr="0">
              <a:spAutoFit/>
            </a:bodyPr>
            <a:lstStyle/>
            <a:p>
              <a:pPr defTabSz="1935226">
                <a:buClr>
                  <a:srgbClr val="000000"/>
                </a:buClr>
              </a:pPr>
              <a:r>
                <a:rPr lang="ru-RU" sz="1300" b="1" kern="0" dirty="0" err="1">
                  <a:solidFill>
                    <a:srgbClr val="063C46"/>
                  </a:solidFill>
                  <a:ea typeface="Montserrat"/>
                  <a:cs typeface="Arial" pitchFamily="34" charset="0"/>
                  <a:sym typeface="Montserrat"/>
                </a:rPr>
                <a:t>Ресей</a:t>
              </a:r>
              <a:endParaRPr sz="1300" b="1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endParaRPr>
            </a:p>
          </p:txBody>
        </p:sp>
        <p:sp>
          <p:nvSpPr>
            <p:cNvPr id="462" name="Google Shape;462;g1b0b4827d83_0_44"/>
            <p:cNvSpPr txBox="1"/>
            <p:nvPr/>
          </p:nvSpPr>
          <p:spPr>
            <a:xfrm>
              <a:off x="1059593" y="7911248"/>
              <a:ext cx="3458101" cy="731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t" anchorCtr="0">
              <a:spAutoFit/>
            </a:bodyPr>
            <a:lstStyle/>
            <a:p>
              <a:pPr defTabSz="1935226">
                <a:buClr>
                  <a:srgbClr val="000000"/>
                </a:buClr>
              </a:pPr>
              <a:r>
                <a:rPr lang="en-US" sz="1300" kern="0" dirty="0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IT </a:t>
              </a:r>
              <a:r>
                <a:rPr lang="ru-RU" sz="1300" kern="0" dirty="0" err="1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секторында</a:t>
              </a:r>
              <a:r>
                <a:rPr lang="ru-RU" sz="1300" kern="0" dirty="0">
                  <a:solidFill>
                    <a:srgbClr val="000000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қосымша</a:t>
              </a: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құн</a:t>
              </a: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салығынан</a:t>
              </a:r>
              <a:r>
                <a:rPr lang="ru-RU" sz="1300" b="1" kern="0" dirty="0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 </a:t>
              </a:r>
              <a:r>
                <a:rPr lang="ru-RU" sz="1300" b="1" kern="0" dirty="0" err="1">
                  <a:solidFill>
                    <a:srgbClr val="BC3C1C"/>
                  </a:solidFill>
                  <a:ea typeface="Montserrat"/>
                  <a:cs typeface="Arial" pitchFamily="34" charset="0"/>
                  <a:sym typeface="Montserrat"/>
                </a:rPr>
                <a:t>босату</a:t>
              </a:r>
              <a:endParaRPr lang="ru-RU" sz="1300" b="1" kern="0" dirty="0">
                <a:solidFill>
                  <a:srgbClr val="BC3C1C"/>
                </a:solidFill>
                <a:ea typeface="Montserrat"/>
                <a:cs typeface="Arial" pitchFamily="34" charset="0"/>
                <a:sym typeface="Montserrat"/>
              </a:endParaRPr>
            </a:p>
          </p:txBody>
        </p:sp>
        <p:pic>
          <p:nvPicPr>
            <p:cNvPr id="463" name="Google Shape;463;g1b0b4827d83_0_4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5499" y="7745499"/>
              <a:ext cx="512064" cy="296199"/>
            </a:xfrm>
            <a:prstGeom prst="rect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464" name="Google Shape;464;g1b0b4827d83_0_44"/>
          <p:cNvSpPr txBox="1"/>
          <p:nvPr/>
        </p:nvSpPr>
        <p:spPr>
          <a:xfrm>
            <a:off x="4602677" y="865929"/>
            <a:ext cx="2983298" cy="26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935226">
              <a:buClr>
                <a:srgbClr val="000000"/>
              </a:buClr>
            </a:pPr>
            <a:r>
              <a:rPr lang="ru-RU" sz="1700" kern="0" dirty="0" err="1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Қазақстанда</a:t>
            </a:r>
            <a:endParaRPr sz="1700" kern="0" dirty="0">
              <a:solidFill>
                <a:srgbClr val="063C46"/>
              </a:solidFill>
              <a:ea typeface="Montserrat Medium"/>
              <a:cs typeface="Arial" pitchFamily="34" charset="0"/>
              <a:sym typeface="Montserrat Medium"/>
            </a:endParaRPr>
          </a:p>
        </p:txBody>
      </p:sp>
      <p:cxnSp>
        <p:nvCxnSpPr>
          <p:cNvPr id="465" name="Google Shape;465;g1b0b4827d83_0_44"/>
          <p:cNvCxnSpPr/>
          <p:nvPr/>
        </p:nvCxnSpPr>
        <p:spPr>
          <a:xfrm>
            <a:off x="4602682" y="1162632"/>
            <a:ext cx="2788555" cy="0"/>
          </a:xfrm>
          <a:prstGeom prst="straightConnector1">
            <a:avLst/>
          </a:prstGeom>
          <a:noFill/>
          <a:ln w="9525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g1b0b4827d83_0_44"/>
          <p:cNvCxnSpPr/>
          <p:nvPr/>
        </p:nvCxnSpPr>
        <p:spPr>
          <a:xfrm>
            <a:off x="4602682" y="1162632"/>
            <a:ext cx="669379" cy="0"/>
          </a:xfrm>
          <a:prstGeom prst="straightConnector1">
            <a:avLst/>
          </a:prstGeom>
          <a:noFill/>
          <a:ln w="38100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7" name="Google Shape;467;g1b0b4827d83_0_44"/>
          <p:cNvSpPr/>
          <p:nvPr/>
        </p:nvSpPr>
        <p:spPr>
          <a:xfrm>
            <a:off x="7058494" y="5452516"/>
            <a:ext cx="2525353" cy="623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1" tIns="45405" rIns="22711" bIns="45405" anchor="t" anchorCtr="0">
            <a:noAutofit/>
          </a:bodyPr>
          <a:lstStyle/>
          <a:p>
            <a:pPr defTabSz="1935226">
              <a:lnSpc>
                <a:spcPct val="115000"/>
              </a:lnSpc>
              <a:buClr>
                <a:srgbClr val="000000"/>
              </a:buClr>
            </a:pPr>
            <a:r>
              <a:rPr lang="ru-RU" sz="1300" kern="0" dirty="0" err="1" smtClean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Ғылыми-техникалық</a:t>
            </a:r>
            <a:r>
              <a:rPr lang="ru-RU" sz="1300" kern="0" dirty="0" smtClean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сараптаманы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салықтық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әкімшілендіруге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ҒЗТКЖ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келісімшарттарын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енгізу</a:t>
            </a:r>
            <a:endParaRPr sz="13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68" name="Google Shape;468;g1b0b4827d83_0_44"/>
          <p:cNvSpPr/>
          <p:nvPr/>
        </p:nvSpPr>
        <p:spPr>
          <a:xfrm>
            <a:off x="4602691" y="5452517"/>
            <a:ext cx="2196105" cy="52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1" tIns="45405" rIns="22711" bIns="45405" anchor="t" anchorCtr="0">
            <a:noAutofit/>
          </a:bodyPr>
          <a:lstStyle/>
          <a:p>
            <a:pPr defTabSz="1935226">
              <a:lnSpc>
                <a:spcPct val="115000"/>
              </a:lnSpc>
              <a:buClr>
                <a:srgbClr val="000000"/>
              </a:buClr>
            </a:pP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ҒЗТКЖ-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ға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арналған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бизнес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шығындары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үшін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ҚҚС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бойынша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супер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шегерімдер</a:t>
            </a:r>
            <a:endParaRPr sz="13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69" name="Google Shape;469;g1b0b4827d83_0_44"/>
          <p:cNvSpPr txBox="1"/>
          <p:nvPr/>
        </p:nvSpPr>
        <p:spPr>
          <a:xfrm>
            <a:off x="4602677" y="5081281"/>
            <a:ext cx="2983298" cy="5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935226">
              <a:buClr>
                <a:srgbClr val="000000"/>
              </a:buClr>
            </a:pPr>
            <a:r>
              <a:rPr lang="ru-RU" sz="1700" kern="0" dirty="0" err="1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Ұсынымдар</a:t>
            </a:r>
            <a:endParaRPr lang="ru-RU" sz="1700" kern="0" dirty="0">
              <a:solidFill>
                <a:srgbClr val="063C46"/>
              </a:solidFill>
              <a:ea typeface="Montserrat Medium"/>
              <a:cs typeface="Arial" pitchFamily="34" charset="0"/>
              <a:sym typeface="Montserrat Medium"/>
            </a:endParaRPr>
          </a:p>
          <a:p>
            <a:pPr defTabSz="1935226">
              <a:buClr>
                <a:srgbClr val="000000"/>
              </a:buClr>
            </a:pPr>
            <a:endParaRPr sz="1700" kern="0" dirty="0">
              <a:solidFill>
                <a:srgbClr val="063C46"/>
              </a:solidFill>
              <a:ea typeface="Montserrat Medium"/>
              <a:cs typeface="Arial" pitchFamily="34" charset="0"/>
              <a:sym typeface="Montserrat Medium"/>
            </a:endParaRPr>
          </a:p>
        </p:txBody>
      </p:sp>
      <p:cxnSp>
        <p:nvCxnSpPr>
          <p:cNvPr id="470" name="Google Shape;470;g1b0b4827d83_0_44"/>
          <p:cNvCxnSpPr/>
          <p:nvPr/>
        </p:nvCxnSpPr>
        <p:spPr>
          <a:xfrm>
            <a:off x="4602682" y="5373061"/>
            <a:ext cx="2788555" cy="0"/>
          </a:xfrm>
          <a:prstGeom prst="straightConnector1">
            <a:avLst/>
          </a:prstGeom>
          <a:noFill/>
          <a:ln w="9525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g1b0b4827d83_0_44"/>
          <p:cNvCxnSpPr/>
          <p:nvPr/>
        </p:nvCxnSpPr>
        <p:spPr>
          <a:xfrm>
            <a:off x="4602682" y="5373061"/>
            <a:ext cx="669379" cy="0"/>
          </a:xfrm>
          <a:prstGeom prst="straightConnector1">
            <a:avLst/>
          </a:prstGeom>
          <a:noFill/>
          <a:ln w="38100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2" name="Google Shape;472;g1b0b4827d83_0_44"/>
          <p:cNvSpPr txBox="1"/>
          <p:nvPr/>
        </p:nvSpPr>
        <p:spPr>
          <a:xfrm>
            <a:off x="4602689" y="1997136"/>
            <a:ext cx="7226972" cy="26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935226">
              <a:buClr>
                <a:srgbClr val="000000"/>
              </a:buClr>
            </a:pPr>
            <a:r>
              <a:rPr lang="ru-RU" sz="1700" kern="0" dirty="0" err="1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Салықтық</a:t>
            </a:r>
            <a:r>
              <a:rPr lang="ru-RU" sz="1700" kern="0" dirty="0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 </a:t>
            </a:r>
            <a:r>
              <a:rPr lang="ru-RU" sz="1700" kern="0" dirty="0" err="1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жеңілдіктер</a:t>
            </a:r>
            <a:r>
              <a:rPr lang="ru-RU" sz="1700" kern="0" dirty="0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 беру </a:t>
            </a:r>
            <a:r>
              <a:rPr lang="ru-RU" sz="1700" kern="0" dirty="0" err="1">
                <a:solidFill>
                  <a:srgbClr val="063C46"/>
                </a:solidFill>
                <a:ea typeface="Montserrat Medium"/>
                <a:cs typeface="Arial" pitchFamily="34" charset="0"/>
                <a:sym typeface="Montserrat Medium"/>
              </a:rPr>
              <a:t>алгоритмі</a:t>
            </a:r>
            <a:endParaRPr lang="ru-RU" sz="1700" kern="0" dirty="0">
              <a:solidFill>
                <a:srgbClr val="063C46"/>
              </a:solidFill>
              <a:ea typeface="Montserrat Medium"/>
              <a:cs typeface="Arial" pitchFamily="34" charset="0"/>
              <a:sym typeface="Montserrat Medium"/>
            </a:endParaRPr>
          </a:p>
        </p:txBody>
      </p:sp>
      <p:cxnSp>
        <p:nvCxnSpPr>
          <p:cNvPr id="473" name="Google Shape;473;g1b0b4827d83_0_44"/>
          <p:cNvCxnSpPr/>
          <p:nvPr/>
        </p:nvCxnSpPr>
        <p:spPr>
          <a:xfrm>
            <a:off x="4602682" y="2293835"/>
            <a:ext cx="2788555" cy="0"/>
          </a:xfrm>
          <a:prstGeom prst="straightConnector1">
            <a:avLst/>
          </a:prstGeom>
          <a:noFill/>
          <a:ln w="9525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g1b0b4827d83_0_44"/>
          <p:cNvCxnSpPr/>
          <p:nvPr/>
        </p:nvCxnSpPr>
        <p:spPr>
          <a:xfrm>
            <a:off x="4602682" y="2293835"/>
            <a:ext cx="669379" cy="0"/>
          </a:xfrm>
          <a:prstGeom prst="straightConnector1">
            <a:avLst/>
          </a:prstGeom>
          <a:noFill/>
          <a:ln w="38100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5" name="Google Shape;475;g1b0b4827d83_0_44"/>
          <p:cNvSpPr/>
          <p:nvPr/>
        </p:nvSpPr>
        <p:spPr>
          <a:xfrm>
            <a:off x="4602678" y="2446010"/>
            <a:ext cx="2048054" cy="399673"/>
          </a:xfrm>
          <a:prstGeom prst="rect">
            <a:avLst/>
          </a:prstGeom>
          <a:noFill/>
          <a:ln w="12700" cap="flat" cmpd="sng">
            <a:solidFill>
              <a:srgbClr val="063C4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935226">
              <a:buClr>
                <a:srgbClr val="000000"/>
              </a:buClr>
            </a:pPr>
            <a:r>
              <a:rPr lang="ru-RU" sz="13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Бизнес</a:t>
            </a:r>
            <a:endParaRPr sz="13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76" name="Google Shape;476;g1b0b4827d83_0_44"/>
          <p:cNvSpPr/>
          <p:nvPr/>
        </p:nvSpPr>
        <p:spPr>
          <a:xfrm>
            <a:off x="9014075" y="2456820"/>
            <a:ext cx="2046602" cy="378120"/>
          </a:xfrm>
          <a:prstGeom prst="rect">
            <a:avLst/>
          </a:prstGeom>
          <a:noFill/>
          <a:ln w="12700" cap="flat" cmpd="sng">
            <a:solidFill>
              <a:srgbClr val="063C4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935226">
              <a:buClr>
                <a:srgbClr val="000000"/>
              </a:buClr>
            </a:pPr>
            <a:r>
              <a:rPr lang="ru-RU" sz="13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Салық</a:t>
            </a:r>
            <a:r>
              <a:rPr lang="ru-RU" sz="13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комитеті</a:t>
            </a:r>
            <a:endParaRPr lang="ru-RU" sz="13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77" name="Google Shape;477;g1b0b4827d83_0_44"/>
          <p:cNvSpPr/>
          <p:nvPr/>
        </p:nvSpPr>
        <p:spPr>
          <a:xfrm>
            <a:off x="9042010" y="3255258"/>
            <a:ext cx="2046602" cy="380236"/>
          </a:xfrm>
          <a:prstGeom prst="rect">
            <a:avLst/>
          </a:prstGeom>
          <a:noFill/>
          <a:ln w="12700" cap="flat" cmpd="sng">
            <a:solidFill>
              <a:srgbClr val="063C4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935226">
              <a:buClr>
                <a:srgbClr val="000000"/>
              </a:buClr>
            </a:pPr>
            <a:r>
              <a:rPr lang="ru-RU" sz="13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Ғылым</a:t>
            </a:r>
            <a:r>
              <a:rPr lang="ru-RU" sz="13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комитеті</a:t>
            </a:r>
            <a:endParaRPr sz="13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78" name="Google Shape;478;g1b0b4827d83_0_44"/>
          <p:cNvSpPr/>
          <p:nvPr/>
        </p:nvSpPr>
        <p:spPr>
          <a:xfrm>
            <a:off x="4602678" y="3245595"/>
            <a:ext cx="2046602" cy="399673"/>
          </a:xfrm>
          <a:prstGeom prst="rect">
            <a:avLst/>
          </a:prstGeom>
          <a:noFill/>
          <a:ln w="12700" cap="flat" cmpd="sng">
            <a:solidFill>
              <a:srgbClr val="063C4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935226">
              <a:buClr>
                <a:srgbClr val="000000"/>
              </a:buClr>
            </a:pPr>
            <a:r>
              <a:rPr lang="ru-RU" sz="1300" kern="0" dirty="0" err="1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Ғылыми</a:t>
            </a:r>
            <a:r>
              <a:rPr lang="ru-RU" sz="13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 </a:t>
            </a:r>
          </a:p>
          <a:p>
            <a:pPr algn="ctr" defTabSz="1935226">
              <a:buClr>
                <a:srgbClr val="000000"/>
              </a:buClr>
            </a:pPr>
            <a:r>
              <a:rPr lang="kk-KZ" sz="1300" kern="0" dirty="0">
                <a:solidFill>
                  <a:srgbClr val="063C46"/>
                </a:solidFill>
                <a:ea typeface="Montserrat"/>
                <a:cs typeface="Arial" pitchFamily="34" charset="0"/>
                <a:sym typeface="Montserrat"/>
              </a:rPr>
              <a:t>ұйымдар</a:t>
            </a:r>
            <a:endParaRPr sz="1300" kern="0" dirty="0">
              <a:solidFill>
                <a:srgbClr val="063C46"/>
              </a:solidFill>
              <a:ea typeface="Montserrat"/>
              <a:cs typeface="Arial" pitchFamily="34" charset="0"/>
              <a:sym typeface="Montserrat"/>
            </a:endParaRPr>
          </a:p>
        </p:txBody>
      </p:sp>
      <p:cxnSp>
        <p:nvCxnSpPr>
          <p:cNvPr id="479" name="Google Shape;479;g1b0b4827d83_0_44"/>
          <p:cNvCxnSpPr>
            <a:stCxn id="475" idx="3"/>
            <a:endCxn id="476" idx="1"/>
          </p:cNvCxnSpPr>
          <p:nvPr/>
        </p:nvCxnSpPr>
        <p:spPr>
          <a:xfrm>
            <a:off x="6650732" y="2645831"/>
            <a:ext cx="2363268" cy="0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480" name="Google Shape;480;g1b0b4827d83_0_44"/>
          <p:cNvCxnSpPr/>
          <p:nvPr/>
        </p:nvCxnSpPr>
        <p:spPr>
          <a:xfrm flipH="1">
            <a:off x="5318755" y="2834940"/>
            <a:ext cx="726" cy="419686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481" name="Google Shape;481;g1b0b4827d83_0_44"/>
          <p:cNvCxnSpPr/>
          <p:nvPr/>
        </p:nvCxnSpPr>
        <p:spPr>
          <a:xfrm flipH="1">
            <a:off x="10480252" y="2834940"/>
            <a:ext cx="726" cy="419686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oval" w="med" len="med"/>
          </a:ln>
        </p:spPr>
      </p:cxnSp>
      <p:cxnSp>
        <p:nvCxnSpPr>
          <p:cNvPr id="482" name="Google Shape;482;g1b0b4827d83_0_44"/>
          <p:cNvCxnSpPr/>
          <p:nvPr/>
        </p:nvCxnSpPr>
        <p:spPr>
          <a:xfrm flipH="1">
            <a:off x="9927235" y="2834940"/>
            <a:ext cx="726" cy="419686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483" name="Google Shape;483;g1b0b4827d83_0_44"/>
          <p:cNvCxnSpPr>
            <a:stCxn id="484" idx="2"/>
            <a:endCxn id="485" idx="2"/>
          </p:cNvCxnSpPr>
          <p:nvPr/>
        </p:nvCxnSpPr>
        <p:spPr>
          <a:xfrm>
            <a:off x="6204520" y="3028451"/>
            <a:ext cx="2960558" cy="0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g1b0b4827d83_0_44"/>
          <p:cNvSpPr/>
          <p:nvPr/>
        </p:nvSpPr>
        <p:spPr>
          <a:xfrm rot="5400000">
            <a:off x="8998147" y="2651659"/>
            <a:ext cx="333861" cy="419723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sm" len="sm"/>
            <a:tailEnd type="none" w="sm" len="sm"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26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484" name="Google Shape;484;g1b0b4827d83_0_44"/>
          <p:cNvSpPr/>
          <p:nvPr/>
        </p:nvSpPr>
        <p:spPr>
          <a:xfrm rot="-5400000" flipH="1">
            <a:off x="6037588" y="2651659"/>
            <a:ext cx="333861" cy="419723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defTabSz="1935226">
              <a:buClr>
                <a:srgbClr val="000000"/>
              </a:buClr>
            </a:pPr>
            <a:endParaRPr sz="1100" kern="0">
              <a:solidFill>
                <a:srgbClr val="0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486" name="Google Shape;486;g1b0b4827d83_0_44"/>
          <p:cNvSpPr/>
          <p:nvPr/>
        </p:nvSpPr>
        <p:spPr>
          <a:xfrm>
            <a:off x="7569078" y="2531531"/>
            <a:ext cx="419723" cy="221484"/>
          </a:xfrm>
          <a:prstGeom prst="rect">
            <a:avLst/>
          </a:prstGeom>
          <a:solidFill>
            <a:srgbClr val="00B3C7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algn="ctr" defTabSz="1935226">
              <a:buClr>
                <a:srgbClr val="000000"/>
              </a:buClr>
            </a:pPr>
            <a:r>
              <a:rPr lang="ru-RU" sz="1300" b="1" kern="0">
                <a:solidFill>
                  <a:srgbClr val="FFFFFF"/>
                </a:solidFill>
                <a:ea typeface="Montserrat"/>
                <a:cs typeface="Arial" pitchFamily="34" charset="0"/>
                <a:sym typeface="Montserrat"/>
              </a:rPr>
              <a:t>1</a:t>
            </a:r>
            <a:endParaRPr sz="1300" b="1" kern="0">
              <a:solidFill>
                <a:srgbClr val="FFFFFF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87" name="Google Shape;487;g1b0b4827d83_0_44"/>
          <p:cNvSpPr/>
          <p:nvPr/>
        </p:nvSpPr>
        <p:spPr>
          <a:xfrm>
            <a:off x="7569078" y="2920384"/>
            <a:ext cx="419723" cy="221484"/>
          </a:xfrm>
          <a:prstGeom prst="rect">
            <a:avLst/>
          </a:prstGeom>
          <a:solidFill>
            <a:srgbClr val="00B3C7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algn="ctr" defTabSz="1935226">
              <a:buClr>
                <a:srgbClr val="000000"/>
              </a:buClr>
            </a:pPr>
            <a:r>
              <a:rPr lang="ru-RU" sz="1300" b="1" kern="0">
                <a:solidFill>
                  <a:srgbClr val="FFFFFF"/>
                </a:solidFill>
                <a:ea typeface="Montserrat"/>
                <a:cs typeface="Arial" pitchFamily="34" charset="0"/>
                <a:sym typeface="Montserrat"/>
              </a:rPr>
              <a:t>4</a:t>
            </a:r>
            <a:endParaRPr sz="1300" b="1" kern="0">
              <a:solidFill>
                <a:srgbClr val="FFFFFF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88" name="Google Shape;488;g1b0b4827d83_0_44"/>
          <p:cNvSpPr/>
          <p:nvPr/>
        </p:nvSpPr>
        <p:spPr>
          <a:xfrm>
            <a:off x="9719705" y="2920384"/>
            <a:ext cx="419723" cy="221484"/>
          </a:xfrm>
          <a:prstGeom prst="rect">
            <a:avLst/>
          </a:prstGeom>
          <a:solidFill>
            <a:srgbClr val="00B3C7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algn="ctr" defTabSz="1935226">
              <a:buClr>
                <a:srgbClr val="000000"/>
              </a:buClr>
            </a:pPr>
            <a:r>
              <a:rPr lang="ru-RU" sz="1300" b="1" kern="0">
                <a:solidFill>
                  <a:srgbClr val="FFFFFF"/>
                </a:solidFill>
                <a:ea typeface="Montserrat"/>
                <a:cs typeface="Arial" pitchFamily="34" charset="0"/>
                <a:sym typeface="Montserrat"/>
              </a:rPr>
              <a:t>2</a:t>
            </a:r>
            <a:endParaRPr sz="1300" b="1" kern="0">
              <a:solidFill>
                <a:srgbClr val="FFFFFF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89" name="Google Shape;489;g1b0b4827d83_0_44"/>
          <p:cNvSpPr/>
          <p:nvPr/>
        </p:nvSpPr>
        <p:spPr>
          <a:xfrm>
            <a:off x="10272724" y="2920384"/>
            <a:ext cx="419723" cy="221484"/>
          </a:xfrm>
          <a:prstGeom prst="rect">
            <a:avLst/>
          </a:prstGeom>
          <a:solidFill>
            <a:srgbClr val="00B3C7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algn="ctr" defTabSz="1935226">
              <a:buClr>
                <a:srgbClr val="000000"/>
              </a:buClr>
            </a:pPr>
            <a:r>
              <a:rPr lang="ru-RU" sz="1300" b="1" kern="0">
                <a:solidFill>
                  <a:srgbClr val="FFFFFF"/>
                </a:solidFill>
                <a:ea typeface="Montserrat"/>
                <a:cs typeface="Arial" pitchFamily="34" charset="0"/>
                <a:sym typeface="Montserrat"/>
              </a:rPr>
              <a:t>3</a:t>
            </a:r>
            <a:endParaRPr sz="1300" b="1" kern="0">
              <a:solidFill>
                <a:srgbClr val="FFFFFF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90" name="Google Shape;490;g1b0b4827d83_0_44"/>
          <p:cNvSpPr/>
          <p:nvPr/>
        </p:nvSpPr>
        <p:spPr>
          <a:xfrm>
            <a:off x="5111220" y="2920384"/>
            <a:ext cx="419723" cy="221484"/>
          </a:xfrm>
          <a:prstGeom prst="rect">
            <a:avLst/>
          </a:prstGeom>
          <a:solidFill>
            <a:srgbClr val="00B3C7"/>
          </a:solidFill>
          <a:ln>
            <a:noFill/>
          </a:ln>
        </p:spPr>
        <p:txBody>
          <a:bodyPr spcFirstLastPara="1" wrap="square" lIns="67471" tIns="67471" rIns="67471" bIns="67471" anchor="ctr" anchorCtr="0">
            <a:noAutofit/>
          </a:bodyPr>
          <a:lstStyle/>
          <a:p>
            <a:pPr algn="ctr" defTabSz="1935226">
              <a:buClr>
                <a:srgbClr val="000000"/>
              </a:buClr>
            </a:pPr>
            <a:r>
              <a:rPr lang="ru-RU" sz="1300" b="1" kern="0">
                <a:solidFill>
                  <a:srgbClr val="FFFFFF"/>
                </a:solidFill>
                <a:ea typeface="Montserrat"/>
                <a:cs typeface="Arial" pitchFamily="34" charset="0"/>
                <a:sym typeface="Montserrat"/>
              </a:rPr>
              <a:t>5</a:t>
            </a:r>
            <a:endParaRPr sz="1300" b="1" kern="0">
              <a:solidFill>
                <a:srgbClr val="FFFFFF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91" name="Google Shape;491;g1b0b4827d83_0_44"/>
          <p:cNvSpPr/>
          <p:nvPr/>
        </p:nvSpPr>
        <p:spPr>
          <a:xfrm>
            <a:off x="4602691" y="3885057"/>
            <a:ext cx="981933" cy="41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1" tIns="45405" rIns="22711" bIns="45405" anchor="t" anchorCtr="0">
            <a:noAutofit/>
          </a:bodyPr>
          <a:lstStyle/>
          <a:p>
            <a:pPr defTabSz="1935226">
              <a:lnSpc>
                <a:spcPct val="115000"/>
              </a:lnSpc>
              <a:buClr>
                <a:srgbClr val="000000"/>
              </a:buClr>
            </a:pP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1.Жеңілдіктерге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өтініш</a:t>
            </a:r>
            <a:endParaRPr sz="13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92" name="Google Shape;492;g1b0b4827d83_0_44"/>
          <p:cNvSpPr/>
          <p:nvPr/>
        </p:nvSpPr>
        <p:spPr>
          <a:xfrm>
            <a:off x="5705025" y="3885057"/>
            <a:ext cx="940566" cy="41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1" tIns="45405" rIns="22711" bIns="45405" anchor="t" anchorCtr="0">
            <a:noAutofit/>
          </a:bodyPr>
          <a:lstStyle/>
          <a:p>
            <a:pPr defTabSz="1935226">
              <a:lnSpc>
                <a:spcPct val="115000"/>
              </a:lnSpc>
              <a:buClr>
                <a:srgbClr val="000000"/>
              </a:buClr>
            </a:pP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2.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Сұрау</a:t>
            </a:r>
            <a:endParaRPr sz="13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93" name="Google Shape;493;g1b0b4827d83_0_44"/>
          <p:cNvSpPr/>
          <p:nvPr/>
        </p:nvSpPr>
        <p:spPr>
          <a:xfrm>
            <a:off x="6766006" y="3885057"/>
            <a:ext cx="1449071" cy="41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1" tIns="45405" rIns="22711" bIns="45405" anchor="t" anchorCtr="0">
            <a:noAutofit/>
          </a:bodyPr>
          <a:lstStyle/>
          <a:p>
            <a:pPr defTabSz="1935226">
              <a:lnSpc>
                <a:spcPct val="115000"/>
              </a:lnSpc>
              <a:buClr>
                <a:srgbClr val="000000"/>
              </a:buClr>
            </a:pP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3.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Сараптама</a:t>
            </a:r>
            <a:endParaRPr sz="13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94" name="Google Shape;494;g1b0b4827d83_0_44"/>
          <p:cNvSpPr/>
          <p:nvPr/>
        </p:nvSpPr>
        <p:spPr>
          <a:xfrm>
            <a:off x="8335489" y="3885057"/>
            <a:ext cx="1449071" cy="41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1" tIns="45405" rIns="22711" bIns="45405" anchor="t" anchorCtr="0">
            <a:noAutofit/>
          </a:bodyPr>
          <a:lstStyle/>
          <a:p>
            <a:pPr defTabSz="1935226">
              <a:lnSpc>
                <a:spcPct val="115000"/>
              </a:lnSpc>
              <a:buClr>
                <a:srgbClr val="000000"/>
              </a:buClr>
            </a:pP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4.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Жеңілдіктер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туралы</a:t>
            </a: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хабарлама</a:t>
            </a:r>
            <a:endParaRPr sz="13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</p:txBody>
      </p:sp>
      <p:sp>
        <p:nvSpPr>
          <p:cNvPr id="495" name="Google Shape;495;g1b0b4827d83_0_44"/>
          <p:cNvSpPr/>
          <p:nvPr/>
        </p:nvSpPr>
        <p:spPr>
          <a:xfrm>
            <a:off x="9843529" y="3885057"/>
            <a:ext cx="1972818" cy="41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1" tIns="45405" rIns="22711" bIns="45405" anchor="t" anchorCtr="0">
            <a:noAutofit/>
          </a:bodyPr>
          <a:lstStyle/>
          <a:p>
            <a:pPr defTabSz="1935226">
              <a:lnSpc>
                <a:spcPct val="115000"/>
              </a:lnSpc>
              <a:buClr>
                <a:srgbClr val="000000"/>
              </a:buClr>
            </a:pPr>
            <a:r>
              <a:rPr lang="ru-RU" sz="1300" kern="0" dirty="0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5. </a:t>
            </a:r>
            <a:r>
              <a:rPr lang="ru-RU" sz="1300" kern="0" dirty="0" err="1">
                <a:solidFill>
                  <a:srgbClr val="000000"/>
                </a:solidFill>
                <a:ea typeface="Montserrat"/>
                <a:cs typeface="Arial" pitchFamily="34" charset="0"/>
                <a:sym typeface="Montserrat"/>
              </a:rPr>
              <a:t>Қаржыландыру</a:t>
            </a:r>
            <a:endParaRPr sz="1300" kern="0" dirty="0">
              <a:solidFill>
                <a:srgbClr val="000000"/>
              </a:solidFill>
              <a:ea typeface="Montserrat"/>
              <a:cs typeface="Arial" pitchFamily="34" charset="0"/>
              <a:sym typeface="Montserrat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75" name="Google Shape;435;g1b0b4827d83_0_44"/>
          <p:cNvSpPr txBox="1"/>
          <p:nvPr/>
        </p:nvSpPr>
        <p:spPr>
          <a:xfrm>
            <a:off x="48562" y="354749"/>
            <a:ext cx="5062681" cy="29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САЛЫҚ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ЖЕҢІЛДІКТЕРІ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20" y="-3973"/>
            <a:ext cx="1764739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Міндеттер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grpSp>
        <p:nvGrpSpPr>
          <p:cNvPr id="77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78" name="Google Shape;524;p10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51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20" y="-3973"/>
            <a:ext cx="1764739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Міндеттер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grpSp>
        <p:nvGrpSpPr>
          <p:cNvPr id="54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55" name="Google Shape;524;p1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17" name="Google Shape;617;g1b0b4827d83_0_54"/>
          <p:cNvSpPr txBox="1"/>
          <p:nvPr/>
        </p:nvSpPr>
        <p:spPr>
          <a:xfrm>
            <a:off x="38100" y="350986"/>
            <a:ext cx="94529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935236">
              <a:buClr>
                <a:srgbClr val="000000"/>
              </a:buClr>
            </a:pPr>
            <a:r>
              <a:rPr lang="ru-RU" sz="2000" kern="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ЖЕР ҚОЙНАУЫН ПАЙДАЛАНУШЫЛАРДЫҢ </a:t>
            </a:r>
            <a:r>
              <a:rPr lang="ru-RU" sz="2000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1% МІНДЕТТЕМЕЛЕРІ</a:t>
            </a:r>
            <a:endParaRPr sz="2000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618" name="Google Shape;618;g1b0b4827d83_0_54"/>
          <p:cNvSpPr/>
          <p:nvPr/>
        </p:nvSpPr>
        <p:spPr>
          <a:xfrm>
            <a:off x="362894" y="880729"/>
            <a:ext cx="3964505" cy="21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935236">
              <a:buClr>
                <a:srgbClr val="000000"/>
              </a:buClr>
              <a:buSzPts val="1100"/>
            </a:pPr>
            <a:r>
              <a:rPr lang="ru-RU" sz="1700" b="1" kern="0" dirty="0" err="1" smtClean="0">
                <a:solidFill>
                  <a:srgbClr val="BC3C1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ExtraBold"/>
              </a:rPr>
              <a:t>Проблемалар</a:t>
            </a:r>
            <a:endParaRPr sz="1300" b="1" kern="0" dirty="0">
              <a:solidFill>
                <a:srgbClr val="BC3C1C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 ExtraBold"/>
            </a:endParaRPr>
          </a:p>
        </p:txBody>
      </p:sp>
      <p:sp>
        <p:nvSpPr>
          <p:cNvPr id="619" name="Google Shape;619;g1b0b4827d83_0_54"/>
          <p:cNvSpPr txBox="1"/>
          <p:nvPr/>
        </p:nvSpPr>
        <p:spPr>
          <a:xfrm>
            <a:off x="5889425" y="880729"/>
            <a:ext cx="2393751" cy="26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935236">
              <a:buClr>
                <a:srgbClr val="000000"/>
              </a:buClr>
            </a:pPr>
            <a:r>
              <a:rPr lang="ru-RU" sz="1700" b="1" kern="0" dirty="0" err="1">
                <a:solidFill>
                  <a:srgbClr val="00B3C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ExtraBold"/>
              </a:rPr>
              <a:t>Шешім</a:t>
            </a:r>
            <a:endParaRPr sz="1700" b="1" kern="0" dirty="0">
              <a:solidFill>
                <a:srgbClr val="00B3C7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 ExtraBold"/>
            </a:endParaRPr>
          </a:p>
        </p:txBody>
      </p:sp>
      <p:grpSp>
        <p:nvGrpSpPr>
          <p:cNvPr id="620" name="Google Shape;620;g1b0b4827d83_0_54"/>
          <p:cNvGrpSpPr/>
          <p:nvPr/>
        </p:nvGrpSpPr>
        <p:grpSpPr>
          <a:xfrm>
            <a:off x="362863" y="1254105"/>
            <a:ext cx="3964516" cy="1172536"/>
            <a:chOff x="449988" y="2035800"/>
            <a:chExt cx="4916412" cy="1828016"/>
          </a:xfrm>
        </p:grpSpPr>
        <p:sp>
          <p:nvSpPr>
            <p:cNvPr id="621" name="Google Shape;621;g1b0b4827d83_0_54"/>
            <p:cNvSpPr txBox="1"/>
            <p:nvPr/>
          </p:nvSpPr>
          <p:spPr>
            <a:xfrm>
              <a:off x="450000" y="2622250"/>
              <a:ext cx="4916400" cy="1241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lnSpc>
                  <a:spcPct val="115000"/>
                </a:lnSpc>
                <a:buClr>
                  <a:srgbClr val="000000"/>
                </a:buClr>
              </a:pP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Барлық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жер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қойнауын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пайдаланушылар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бюджетке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1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%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тікелей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аударуға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қарсы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</a:p>
            <a:p>
              <a:pPr defTabSz="1935236">
                <a:lnSpc>
                  <a:spcPct val="115000"/>
                </a:lnSpc>
                <a:buClr>
                  <a:srgbClr val="000000"/>
                </a:buClr>
              </a:pPr>
              <a:r>
                <a:rPr lang="ru-RU" sz="1500" i="1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(</a:t>
              </a:r>
              <a:r>
                <a:rPr lang="ru-RU" sz="1500" i="1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бұл</a:t>
              </a:r>
              <a:r>
                <a:rPr lang="ru-RU" sz="1500" i="1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i="1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салық</a:t>
              </a:r>
              <a:r>
                <a:rPr lang="ru-RU" sz="1500" i="1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i="1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емес</a:t>
              </a:r>
              <a:r>
                <a:rPr lang="ru-RU" sz="1500" i="1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)</a:t>
              </a:r>
              <a:endParaRPr sz="1500" i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22" name="Google Shape;622;g1b0b4827d83_0_54"/>
            <p:cNvSpPr txBox="1"/>
            <p:nvPr/>
          </p:nvSpPr>
          <p:spPr>
            <a:xfrm>
              <a:off x="450001" y="2035800"/>
              <a:ext cx="4347599" cy="406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buClr>
                  <a:srgbClr val="000000"/>
                </a:buClr>
              </a:pP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1%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алып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қоюға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қарсы</a:t>
              </a:r>
              <a:endParaRPr sz="1700" kern="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23" name="Google Shape;623;g1b0b4827d83_0_54"/>
            <p:cNvCxnSpPr/>
            <p:nvPr/>
          </p:nvCxnSpPr>
          <p:spPr>
            <a:xfrm>
              <a:off x="449988" y="2498376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g1b0b4827d83_0_54"/>
            <p:cNvCxnSpPr/>
            <p:nvPr/>
          </p:nvCxnSpPr>
          <p:spPr>
            <a:xfrm>
              <a:off x="449988" y="2498376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5" name="Google Shape;625;g1b0b4827d83_0_54"/>
          <p:cNvGrpSpPr/>
          <p:nvPr/>
        </p:nvGrpSpPr>
        <p:grpSpPr>
          <a:xfrm>
            <a:off x="362867" y="2755738"/>
            <a:ext cx="5147982" cy="916849"/>
            <a:chOff x="449988" y="4321800"/>
            <a:chExt cx="6151512" cy="1429394"/>
          </a:xfrm>
        </p:grpSpPr>
        <p:sp>
          <p:nvSpPr>
            <p:cNvPr id="626" name="Google Shape;626;g1b0b4827d83_0_54"/>
            <p:cNvSpPr txBox="1"/>
            <p:nvPr/>
          </p:nvSpPr>
          <p:spPr>
            <a:xfrm>
              <a:off x="450000" y="4923482"/>
              <a:ext cx="5772030" cy="827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lnSpc>
                  <a:spcPct val="115000"/>
                </a:lnSpc>
                <a:buClr>
                  <a:srgbClr val="000000"/>
                </a:buClr>
                <a:buSzPts val="1100"/>
              </a:pP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Барлық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жер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қойнауын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пайдаланушылардың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1</a:t>
              </a:r>
              <a:r>
                <a:rPr lang="en-US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%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бойынша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келісімшарттарда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міндеттемелері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болмайды</a:t>
              </a:r>
              <a:endParaRPr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27" name="Google Shape;627;g1b0b4827d83_0_54"/>
            <p:cNvSpPr txBox="1"/>
            <p:nvPr/>
          </p:nvSpPr>
          <p:spPr>
            <a:xfrm>
              <a:off x="450000" y="4321800"/>
              <a:ext cx="6151500" cy="407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buClr>
                  <a:srgbClr val="000000"/>
                </a:buClr>
              </a:pP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Келісімшарттарда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міндеттемелердің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болмауы</a:t>
              </a:r>
              <a:endParaRPr sz="1700" kern="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28" name="Google Shape;628;g1b0b4827d83_0_54"/>
            <p:cNvCxnSpPr/>
            <p:nvPr/>
          </p:nvCxnSpPr>
          <p:spPr>
            <a:xfrm>
              <a:off x="449988" y="4799561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g1b0b4827d83_0_54"/>
            <p:cNvCxnSpPr/>
            <p:nvPr/>
          </p:nvCxnSpPr>
          <p:spPr>
            <a:xfrm>
              <a:off x="449988" y="4799561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0" name="Google Shape;630;g1b0b4827d83_0_54"/>
          <p:cNvGrpSpPr/>
          <p:nvPr/>
        </p:nvGrpSpPr>
        <p:grpSpPr>
          <a:xfrm>
            <a:off x="362863" y="4012554"/>
            <a:ext cx="4960482" cy="2419479"/>
            <a:chOff x="449988" y="6336294"/>
            <a:chExt cx="6151513" cy="3772038"/>
          </a:xfrm>
        </p:grpSpPr>
        <p:sp>
          <p:nvSpPr>
            <p:cNvPr id="631" name="Google Shape;631;g1b0b4827d83_0_54"/>
            <p:cNvSpPr txBox="1"/>
            <p:nvPr/>
          </p:nvSpPr>
          <p:spPr>
            <a:xfrm>
              <a:off x="1200801" y="7625198"/>
              <a:ext cx="4861163" cy="2483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lnSpc>
                  <a:spcPct val="115000"/>
                </a:lnSpc>
                <a:buClr>
                  <a:srgbClr val="000000"/>
                </a:buClr>
              </a:pP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Компанияның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зерттеу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қажеттілігі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үшін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;</a:t>
              </a:r>
            </a:p>
            <a:p>
              <a:pPr defTabSz="1935236">
                <a:lnSpc>
                  <a:spcPct val="115000"/>
                </a:lnSpc>
                <a:buClr>
                  <a:srgbClr val="000000"/>
                </a:buClr>
              </a:pPr>
              <a:endParaRPr lang="ru-RU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  <a:p>
              <a:pPr defTabSz="1935236">
                <a:lnSpc>
                  <a:spcPct val="115000"/>
                </a:lnSpc>
                <a:buClr>
                  <a:srgbClr val="000000"/>
                </a:buClr>
              </a:pP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Өңірлік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проблемаларды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зерттеу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үшін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;</a:t>
              </a:r>
            </a:p>
            <a:p>
              <a:pPr defTabSz="1935236">
                <a:lnSpc>
                  <a:spcPct val="115000"/>
                </a:lnSpc>
                <a:buClr>
                  <a:srgbClr val="000000"/>
                </a:buClr>
              </a:pPr>
              <a:endParaRPr lang="ru-RU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  <a:p>
              <a:pPr defTabSz="1935236">
                <a:lnSpc>
                  <a:spcPct val="115000"/>
                </a:lnSpc>
                <a:buClr>
                  <a:srgbClr val="000000"/>
                </a:buClr>
              </a:pP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Ұлттық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деңгейдегі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перспективалық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әзірлемелер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үшін</a:t>
              </a:r>
              <a:endParaRPr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32" name="Google Shape;632;g1b0b4827d83_0_54"/>
            <p:cNvSpPr txBox="1"/>
            <p:nvPr/>
          </p:nvSpPr>
          <p:spPr>
            <a:xfrm>
              <a:off x="450000" y="6980874"/>
              <a:ext cx="5163301" cy="4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lnSpc>
                  <a:spcPct val="115000"/>
                </a:lnSpc>
                <a:buClr>
                  <a:srgbClr val="000000"/>
                </a:buClr>
              </a:pP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1%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бойынша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қаражатты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бағыттау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:</a:t>
              </a:r>
              <a:endParaRPr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33" name="Google Shape;633;g1b0b4827d83_0_54"/>
            <p:cNvSpPr txBox="1"/>
            <p:nvPr/>
          </p:nvSpPr>
          <p:spPr>
            <a:xfrm>
              <a:off x="450001" y="6336294"/>
              <a:ext cx="6151500" cy="406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buClr>
                  <a:srgbClr val="000000"/>
                </a:buClr>
              </a:pP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Зерттеуге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деген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ұмтылыстың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болмауы</a:t>
              </a:r>
              <a:endParaRPr sz="1700" kern="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34" name="Google Shape;634;g1b0b4827d83_0_54"/>
            <p:cNvCxnSpPr/>
            <p:nvPr/>
          </p:nvCxnSpPr>
          <p:spPr>
            <a:xfrm>
              <a:off x="449988" y="6856961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g1b0b4827d83_0_54"/>
            <p:cNvCxnSpPr/>
            <p:nvPr/>
          </p:nvCxnSpPr>
          <p:spPr>
            <a:xfrm>
              <a:off x="449988" y="6856961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6" name="Google Shape;636;g1b0b4827d83_0_54"/>
            <p:cNvSpPr/>
            <p:nvPr/>
          </p:nvSpPr>
          <p:spPr>
            <a:xfrm rot="10800000">
              <a:off x="757250" y="7157350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BC3C1C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935236">
                <a:buClr>
                  <a:srgbClr val="000000"/>
                </a:buClr>
              </a:pPr>
              <a:endParaRPr sz="1100" ker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637" name="Google Shape;637;g1b0b4827d83_0_54"/>
            <p:cNvSpPr/>
            <p:nvPr/>
          </p:nvSpPr>
          <p:spPr>
            <a:xfrm rot="10800000">
              <a:off x="757250" y="7995550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BC3C1C"/>
              </a:solidFill>
              <a:prstDash val="solid"/>
              <a:round/>
              <a:headEnd type="oval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935236">
                <a:buClr>
                  <a:srgbClr val="000000"/>
                </a:buClr>
              </a:pPr>
              <a:endParaRPr sz="1100" ker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638" name="Google Shape;638;g1b0b4827d83_0_54"/>
            <p:cNvSpPr/>
            <p:nvPr/>
          </p:nvSpPr>
          <p:spPr>
            <a:xfrm rot="10800000">
              <a:off x="757250" y="8788012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BC3C1C"/>
              </a:solidFill>
              <a:prstDash val="solid"/>
              <a:round/>
              <a:headEnd type="oval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935236">
                <a:buClr>
                  <a:srgbClr val="000000"/>
                </a:buClr>
              </a:pPr>
              <a:endParaRPr sz="1100" ker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cxnSp>
          <p:nvCxnSpPr>
            <p:cNvPr id="639" name="Google Shape;639;g1b0b4827d83_0_54"/>
            <p:cNvCxnSpPr>
              <a:stCxn id="638" idx="2"/>
              <a:endCxn id="636" idx="2"/>
            </p:cNvCxnSpPr>
            <p:nvPr/>
          </p:nvCxnSpPr>
          <p:spPr>
            <a:xfrm rot="10800000">
              <a:off x="757250" y="7462762"/>
              <a:ext cx="0" cy="1630800"/>
            </a:xfrm>
            <a:prstGeom prst="straightConnector1">
              <a:avLst/>
            </a:prstGeom>
            <a:noFill/>
            <a:ln w="19050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0" name="Google Shape;640;g1b0b4827d83_0_54"/>
          <p:cNvGrpSpPr/>
          <p:nvPr/>
        </p:nvGrpSpPr>
        <p:grpSpPr>
          <a:xfrm>
            <a:off x="5510835" y="1199612"/>
            <a:ext cx="6302585" cy="996847"/>
            <a:chOff x="7989288" y="2264400"/>
            <a:chExt cx="7366512" cy="1554112"/>
          </a:xfrm>
        </p:grpSpPr>
        <p:sp>
          <p:nvSpPr>
            <p:cNvPr id="641" name="Google Shape;641;g1b0b4827d83_0_54"/>
            <p:cNvSpPr txBox="1"/>
            <p:nvPr/>
          </p:nvSpPr>
          <p:spPr>
            <a:xfrm>
              <a:off x="7989300" y="2850850"/>
              <a:ext cx="7366500" cy="967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lnSpc>
                  <a:spcPct val="115000"/>
                </a:lnSpc>
                <a:spcAft>
                  <a:spcPts val="739"/>
                </a:spcAft>
                <a:buClr>
                  <a:srgbClr val="000000"/>
                </a:buClr>
                <a:buSzPts val="1100"/>
              </a:pP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Самұрық-Қазына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ҰӘҚ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компаниялары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үшін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ғылыми-техникалық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бастамалар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орталығында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қаражатты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шоғырландыру</a:t>
              </a:r>
              <a:endParaRPr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42" name="Google Shape;642;g1b0b4827d83_0_54"/>
            <p:cNvSpPr txBox="1"/>
            <p:nvPr/>
          </p:nvSpPr>
          <p:spPr>
            <a:xfrm>
              <a:off x="7989300" y="2264400"/>
              <a:ext cx="6680701" cy="406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buClr>
                  <a:srgbClr val="000000"/>
                </a:buClr>
              </a:pP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Қаражатты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шоғырландыру</a:t>
              </a:r>
              <a:endParaRPr sz="1700" kern="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43" name="Google Shape;643;g1b0b4827d83_0_54"/>
            <p:cNvCxnSpPr/>
            <p:nvPr/>
          </p:nvCxnSpPr>
          <p:spPr>
            <a:xfrm>
              <a:off x="7989288" y="2726976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g1b0b4827d83_0_54"/>
            <p:cNvCxnSpPr/>
            <p:nvPr/>
          </p:nvCxnSpPr>
          <p:spPr>
            <a:xfrm>
              <a:off x="7989288" y="2726976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5" name="Google Shape;645;g1b0b4827d83_0_54"/>
          <p:cNvGrpSpPr/>
          <p:nvPr/>
        </p:nvGrpSpPr>
        <p:grpSpPr>
          <a:xfrm>
            <a:off x="5510835" y="2300670"/>
            <a:ext cx="6494317" cy="1540966"/>
            <a:chOff x="7989288" y="3778788"/>
            <a:chExt cx="8456464" cy="2402409"/>
          </a:xfrm>
        </p:grpSpPr>
        <p:sp>
          <p:nvSpPr>
            <p:cNvPr id="646" name="Google Shape;646;g1b0b4827d83_0_54"/>
            <p:cNvSpPr txBox="1"/>
            <p:nvPr/>
          </p:nvSpPr>
          <p:spPr>
            <a:xfrm>
              <a:off x="7989300" y="4799679"/>
              <a:ext cx="7366500" cy="1381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lnSpc>
                  <a:spcPct val="115000"/>
                </a:lnSpc>
                <a:spcAft>
                  <a:spcPts val="739"/>
                </a:spcAft>
                <a:buClr>
                  <a:srgbClr val="000000"/>
                </a:buClr>
              </a:pP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Басқа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жер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қойнауын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пайдаланушылар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үшін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салалық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мемлекеттік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органның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қолма-қол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ақшаны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бақылау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шоттары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деңгейінде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шоғырландыру</a:t>
              </a:r>
              <a:endParaRPr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47" name="Google Shape;647;g1b0b4827d83_0_54"/>
            <p:cNvSpPr txBox="1"/>
            <p:nvPr/>
          </p:nvSpPr>
          <p:spPr>
            <a:xfrm>
              <a:off x="7989298" y="3778788"/>
              <a:ext cx="8456454" cy="812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buClr>
                  <a:srgbClr val="000000"/>
                </a:buClr>
              </a:pP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Басқа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жер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қойнауын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пайдаланушылардың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бақылау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шоттарындағы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қаражатты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шоғырландыру</a:t>
              </a:r>
              <a:endParaRPr sz="1700" kern="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48" name="Google Shape;648;g1b0b4827d83_0_54"/>
            <p:cNvCxnSpPr/>
            <p:nvPr/>
          </p:nvCxnSpPr>
          <p:spPr>
            <a:xfrm>
              <a:off x="7989288" y="4647207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g1b0b4827d83_0_54"/>
            <p:cNvCxnSpPr/>
            <p:nvPr/>
          </p:nvCxnSpPr>
          <p:spPr>
            <a:xfrm>
              <a:off x="7989288" y="4647207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0" name="Google Shape;650;g1b0b4827d83_0_54"/>
          <p:cNvGrpSpPr/>
          <p:nvPr/>
        </p:nvGrpSpPr>
        <p:grpSpPr>
          <a:xfrm>
            <a:off x="5510838" y="3814663"/>
            <a:ext cx="5940237" cy="995651"/>
            <a:chOff x="7989288" y="6472488"/>
            <a:chExt cx="7366512" cy="1552249"/>
          </a:xfrm>
        </p:grpSpPr>
        <p:sp>
          <p:nvSpPr>
            <p:cNvPr id="651" name="Google Shape;651;g1b0b4827d83_0_54"/>
            <p:cNvSpPr txBox="1"/>
            <p:nvPr/>
          </p:nvSpPr>
          <p:spPr>
            <a:xfrm>
              <a:off x="7989300" y="7057074"/>
              <a:ext cx="7366500" cy="967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lnSpc>
                  <a:spcPct val="115000"/>
                </a:lnSpc>
                <a:spcAft>
                  <a:spcPts val="739"/>
                </a:spcAft>
                <a:buClr>
                  <a:srgbClr val="000000"/>
                </a:buClr>
              </a:pP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1</a:t>
              </a:r>
              <a:r>
                <a:rPr lang="ru-RU" sz="15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%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бойынша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келісімшарттарда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міндеттемелері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жоқ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жер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қойнауын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пайдаланушылардан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кезең-кезеңмен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ерікті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жинау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/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аудару</a:t>
              </a:r>
              <a:endParaRPr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52" name="Google Shape;652;g1b0b4827d83_0_54"/>
            <p:cNvSpPr txBox="1"/>
            <p:nvPr/>
          </p:nvSpPr>
          <p:spPr>
            <a:xfrm>
              <a:off x="7989301" y="6472488"/>
              <a:ext cx="6680700" cy="40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buClr>
                  <a:srgbClr val="000000"/>
                </a:buClr>
              </a:pP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Кезеңдік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ерікті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1%</a:t>
              </a:r>
              <a:endParaRPr sz="1700" kern="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53" name="Google Shape;653;g1b0b4827d83_0_54"/>
            <p:cNvCxnSpPr/>
            <p:nvPr/>
          </p:nvCxnSpPr>
          <p:spPr>
            <a:xfrm>
              <a:off x="7989288" y="6933207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g1b0b4827d83_0_54"/>
            <p:cNvCxnSpPr/>
            <p:nvPr/>
          </p:nvCxnSpPr>
          <p:spPr>
            <a:xfrm>
              <a:off x="7989288" y="6933207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5" name="Google Shape;655;g1b0b4827d83_0_54"/>
          <p:cNvSpPr txBox="1">
            <a:spLocks noGrp="1"/>
          </p:cNvSpPr>
          <p:nvPr>
            <p:ph type="sldNum" idx="12"/>
          </p:nvPr>
        </p:nvSpPr>
        <p:spPr>
          <a:xfrm>
            <a:off x="11373140" y="6069353"/>
            <a:ext cx="782596" cy="623274"/>
          </a:xfrm>
          <a:prstGeom prst="rect">
            <a:avLst/>
          </a:prstGeom>
          <a:noFill/>
        </p:spPr>
        <p:txBody>
          <a:bodyPr spcFirstLastPara="1" wrap="square" lIns="0" tIns="0" rIns="358662" bIns="13285" anchor="ctr" anchorCtr="0">
            <a:noAutofit/>
          </a:bodyPr>
          <a:lstStyle/>
          <a:p>
            <a:fld id="{00000000-1234-1234-1234-123412341234}" type="slidenum">
              <a:rPr lang="ru-RU" sz="17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pPr/>
              <a:t>16</a:t>
            </a:fld>
            <a:endParaRPr sz="170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656" name="Google Shape;656;g1b0b4827d83_0_54"/>
          <p:cNvGrpSpPr/>
          <p:nvPr/>
        </p:nvGrpSpPr>
        <p:grpSpPr>
          <a:xfrm>
            <a:off x="5510837" y="5002927"/>
            <a:ext cx="6494315" cy="1620252"/>
            <a:chOff x="7303488" y="7420182"/>
            <a:chExt cx="7366512" cy="2526018"/>
          </a:xfrm>
        </p:grpSpPr>
        <p:sp>
          <p:nvSpPr>
            <p:cNvPr id="657" name="Google Shape;657;g1b0b4827d83_0_54"/>
            <p:cNvSpPr txBox="1"/>
            <p:nvPr/>
          </p:nvSpPr>
          <p:spPr>
            <a:xfrm>
              <a:off x="7989298" y="8704633"/>
              <a:ext cx="6680702" cy="1241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lnSpc>
                  <a:spcPct val="115000"/>
                </a:lnSpc>
                <a:buClr>
                  <a:srgbClr val="000000"/>
                </a:buClr>
              </a:pP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Компанияның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өзі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үшін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;</a:t>
              </a:r>
            </a:p>
            <a:p>
              <a:pPr defTabSz="1935236">
                <a:lnSpc>
                  <a:spcPct val="115000"/>
                </a:lnSpc>
                <a:buClr>
                  <a:srgbClr val="000000"/>
                </a:buClr>
              </a:pP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Өңірлік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проблемаларды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зерттеу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үшін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;</a:t>
              </a:r>
              <a:endParaRPr lang="en-US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  <a:p>
              <a:pPr defTabSz="1935236">
                <a:lnSpc>
                  <a:spcPct val="115000"/>
                </a:lnSpc>
                <a:buClr>
                  <a:srgbClr val="000000"/>
                </a:buClr>
              </a:pP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Ұлттық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деңгейдегі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перспективалық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әзірлемелер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үшін</a:t>
              </a:r>
              <a:endParaRPr lang="ru-RU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58" name="Google Shape;658;g1b0b4827d83_0_54"/>
            <p:cNvSpPr txBox="1"/>
            <p:nvPr/>
          </p:nvSpPr>
          <p:spPr>
            <a:xfrm>
              <a:off x="7303500" y="8104879"/>
              <a:ext cx="7366500" cy="553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lnSpc>
                  <a:spcPct val="115000"/>
                </a:lnSpc>
                <a:spcAft>
                  <a:spcPts val="739"/>
                </a:spcAft>
                <a:buClr>
                  <a:srgbClr val="000000"/>
                </a:buClr>
              </a:pP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НҚА-да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ғылыми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жобаларды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қаржыландырудың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басымдығын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500" kern="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бекіту</a:t>
              </a:r>
              <a:r>
                <a:rPr lang="ru-RU" sz="1500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:</a:t>
              </a:r>
              <a:endParaRPr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59" name="Google Shape;659;g1b0b4827d83_0_54"/>
            <p:cNvSpPr txBox="1"/>
            <p:nvPr/>
          </p:nvSpPr>
          <p:spPr>
            <a:xfrm>
              <a:off x="7303500" y="7420182"/>
              <a:ext cx="6680702" cy="406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defTabSz="1935236">
                <a:buClr>
                  <a:srgbClr val="000000"/>
                </a:buClr>
              </a:pP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Қаржыландырудың</a:t>
              </a:r>
              <a:r>
                <a:rPr lang="ru-RU" sz="1700" kern="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 </a:t>
              </a:r>
              <a:r>
                <a:rPr lang="ru-RU" sz="1700" kern="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басымдығы</a:t>
              </a:r>
              <a:endParaRPr sz="1700" kern="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60" name="Google Shape;660;g1b0b4827d83_0_54"/>
            <p:cNvCxnSpPr/>
            <p:nvPr/>
          </p:nvCxnSpPr>
          <p:spPr>
            <a:xfrm>
              <a:off x="7303488" y="7923807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g1b0b4827d83_0_54"/>
            <p:cNvCxnSpPr/>
            <p:nvPr/>
          </p:nvCxnSpPr>
          <p:spPr>
            <a:xfrm>
              <a:off x="7303488" y="7923807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2" name="Google Shape;662;g1b0b4827d83_0_54"/>
            <p:cNvSpPr/>
            <p:nvPr/>
          </p:nvSpPr>
          <p:spPr>
            <a:xfrm rot="10800000">
              <a:off x="7588238" y="8339835"/>
              <a:ext cx="611099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B3C7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935236">
                <a:buClr>
                  <a:srgbClr val="000000"/>
                </a:buClr>
              </a:pPr>
              <a:endParaRPr sz="1100" ker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663" name="Google Shape;663;g1b0b4827d83_0_54"/>
            <p:cNvSpPr/>
            <p:nvPr/>
          </p:nvSpPr>
          <p:spPr>
            <a:xfrm rot="10800000">
              <a:off x="7588238" y="8730221"/>
              <a:ext cx="611099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B3C7"/>
              </a:solidFill>
              <a:prstDash val="solid"/>
              <a:round/>
              <a:headEnd type="oval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935236">
                <a:buClr>
                  <a:srgbClr val="000000"/>
                </a:buClr>
              </a:pPr>
              <a:endParaRPr sz="1100" ker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sp>
          <p:nvSpPr>
            <p:cNvPr id="664" name="Google Shape;664;g1b0b4827d83_0_54"/>
            <p:cNvSpPr/>
            <p:nvPr/>
          </p:nvSpPr>
          <p:spPr>
            <a:xfrm rot="10800000">
              <a:off x="7588238" y="9112856"/>
              <a:ext cx="611099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B3C7"/>
              </a:solidFill>
              <a:prstDash val="solid"/>
              <a:round/>
              <a:headEnd type="oval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935236">
                <a:buClr>
                  <a:srgbClr val="000000"/>
                </a:buClr>
              </a:pPr>
              <a:endParaRPr sz="1100" ker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endParaRPr>
            </a:p>
          </p:txBody>
        </p:sp>
        <p:cxnSp>
          <p:nvCxnSpPr>
            <p:cNvPr id="665" name="Google Shape;665;g1b0b4827d83_0_54"/>
            <p:cNvCxnSpPr/>
            <p:nvPr/>
          </p:nvCxnSpPr>
          <p:spPr>
            <a:xfrm flipV="1">
              <a:off x="7588238" y="8659687"/>
              <a:ext cx="0" cy="773021"/>
            </a:xfrm>
            <a:prstGeom prst="straightConnector1">
              <a:avLst/>
            </a:prstGeom>
            <a:noFill/>
            <a:ln w="1905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04597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" y="1473391"/>
            <a:ext cx="12192000" cy="878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ru-RU" sz="13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ұйымдары</a:t>
            </a:r>
            <a:endParaRPr lang="ru-RU" sz="13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0" y="5552579"/>
            <a:ext cx="12192000" cy="651163"/>
          </a:xfrm>
          <a:prstGeom prst="rightArrow">
            <a:avLst>
              <a:gd name="adj1" fmla="val 50000"/>
              <a:gd name="adj2" fmla="val 64894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180098" y="1010578"/>
            <a:ext cx="526471" cy="5533591"/>
          </a:xfrm>
          <a:prstGeom prst="upArrow">
            <a:avLst>
              <a:gd name="adj1" fmla="val 50000"/>
              <a:gd name="adj2" fmla="val 81579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Ресурстар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593148" y="5040901"/>
            <a:ext cx="2602345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Іргелі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зерттеулер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3210732" y="5040902"/>
            <a:ext cx="2673928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Қолданбалы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зерттеулер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5900593" y="5040902"/>
            <a:ext cx="2589415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Технологиялық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әзірлемелер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8506632" y="5040902"/>
            <a:ext cx="3541915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Прототипті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әзірлеу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сериялық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үлгіні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жасау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жұмыстар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сынақтар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т. 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437" y="903431"/>
            <a:ext cx="9937336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Технологиялық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дайындық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деңгейлері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Technology readiness levels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TRL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1" name="Выноска со стрелками влево/вправо 20"/>
          <p:cNvSpPr/>
          <p:nvPr/>
        </p:nvSpPr>
        <p:spPr>
          <a:xfrm>
            <a:off x="571499" y="1523182"/>
            <a:ext cx="8738756" cy="338136"/>
          </a:xfrm>
          <a:prstGeom prst="leftRightArrowCallout">
            <a:avLst>
              <a:gd name="adj1" fmla="val 14474"/>
              <a:gd name="adj2" fmla="val 25000"/>
              <a:gd name="adj3" fmla="val 25000"/>
              <a:gd name="adj4" fmla="val 20477"/>
            </a:avLst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k-KZ" sz="1333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Үкімет</a:t>
            </a:r>
            <a:endParaRPr lang="ru-RU" sz="1333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Выноска со стрелками влево/вправо 21"/>
          <p:cNvSpPr/>
          <p:nvPr/>
        </p:nvSpPr>
        <p:spPr>
          <a:xfrm>
            <a:off x="2643188" y="1764334"/>
            <a:ext cx="9548813" cy="443345"/>
          </a:xfrm>
          <a:prstGeom prst="leftRightArrowCallout">
            <a:avLst>
              <a:gd name="adj1" fmla="val 14474"/>
              <a:gd name="adj2" fmla="val 25000"/>
              <a:gd name="adj3" fmla="val 25000"/>
              <a:gd name="adj4" fmla="val 26167"/>
            </a:avLst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333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Жеке сектор</a:t>
            </a:r>
            <a:r>
              <a:rPr lang="ru-RU" sz="1333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algn="ctr"/>
            <a:r>
              <a:rPr lang="ru-RU" sz="1333" b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Венчурлық</a:t>
            </a:r>
            <a:r>
              <a:rPr lang="ru-RU" sz="1333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33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капиталистер</a:t>
            </a:r>
            <a:endParaRPr lang="ru-RU" sz="1333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57726" y="5711963"/>
            <a:ext cx="10809369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1                    2                   3                   4                   5                    6                   7                   8                    9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3148" y="5664426"/>
            <a:ext cx="675185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TRL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9D5A9B-0FBB-B580-C765-6B1DC6F46691}"/>
              </a:ext>
            </a:extLst>
          </p:cNvPr>
          <p:cNvSpPr txBox="1"/>
          <p:nvPr/>
        </p:nvSpPr>
        <p:spPr>
          <a:xfrm>
            <a:off x="658368" y="2303735"/>
            <a:ext cx="1580580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ҚР ҒЖБМ</a:t>
            </a:r>
            <a:endParaRPr lang="x-none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ятиугольник 84">
            <a:extLst>
              <a:ext uri="{FF2B5EF4-FFF2-40B4-BE49-F238E27FC236}">
                <a16:creationId xmlns:a16="http://schemas.microsoft.com/office/drawing/2014/main" xmlns="" id="{2E8C8580-7E24-0CC5-EA93-82F9148A4892}"/>
              </a:ext>
            </a:extLst>
          </p:cNvPr>
          <p:cNvSpPr/>
          <p:nvPr/>
        </p:nvSpPr>
        <p:spPr>
          <a:xfrm>
            <a:off x="593149" y="4307921"/>
            <a:ext cx="4667620" cy="65250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Технологияны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қалыптастыру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бағалау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сынақтар</a:t>
            </a: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жүргізу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ятиугольник 85">
            <a:extLst>
              <a:ext uri="{FF2B5EF4-FFF2-40B4-BE49-F238E27FC236}">
                <a16:creationId xmlns:a16="http://schemas.microsoft.com/office/drawing/2014/main" xmlns="" id="{FBF3A316-4414-9D93-EA2E-D28C146BB84C}"/>
              </a:ext>
            </a:extLst>
          </p:cNvPr>
          <p:cNvSpPr/>
          <p:nvPr/>
        </p:nvSpPr>
        <p:spPr>
          <a:xfrm>
            <a:off x="5260770" y="4307921"/>
            <a:ext cx="4560124" cy="65250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Даму / </a:t>
            </a:r>
            <a:r>
              <a:rPr lang="ru-RU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қайта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өндіру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ятиугольник 86">
            <a:extLst>
              <a:ext uri="{FF2B5EF4-FFF2-40B4-BE49-F238E27FC236}">
                <a16:creationId xmlns:a16="http://schemas.microsoft.com/office/drawing/2014/main" xmlns="" id="{478E58CD-F020-6C66-491E-891F0DCE02AC}"/>
              </a:ext>
            </a:extLst>
          </p:cNvPr>
          <p:cNvSpPr/>
          <p:nvPr/>
        </p:nvSpPr>
        <p:spPr>
          <a:xfrm>
            <a:off x="9820894" y="4307921"/>
            <a:ext cx="2371106" cy="652505"/>
          </a:xfrm>
          <a:prstGeom prst="homePlat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0" dirty="0" err="1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Тікелей</a:t>
            </a:r>
            <a:r>
              <a:rPr lang="ru-RU" sz="1600" i="0" dirty="0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i="0" dirty="0" err="1" smtClean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өндіріс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ятиугольник 47">
            <a:extLst>
              <a:ext uri="{FF2B5EF4-FFF2-40B4-BE49-F238E27FC236}">
                <a16:creationId xmlns:a16="http://schemas.microsoft.com/office/drawing/2014/main" xmlns="" id="{7DA9523A-0AAF-8025-2BCD-5FC1F1429F1B}"/>
              </a:ext>
            </a:extLst>
          </p:cNvPr>
          <p:cNvSpPr/>
          <p:nvPr/>
        </p:nvSpPr>
        <p:spPr>
          <a:xfrm rot="16200000">
            <a:off x="2251166" y="720961"/>
            <a:ext cx="1908819" cy="5171253"/>
          </a:xfrm>
          <a:prstGeom prst="homePlate">
            <a:avLst>
              <a:gd name="adj" fmla="val 319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71450" indent="276225">
              <a:buFont typeface="Arial" panose="020B0604020202020204" pitchFamily="34" charset="0"/>
              <a:buChar char="•"/>
            </a:pPr>
            <a:r>
              <a:rPr lang="kk-KZ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Гранттық қаржыландыру</a:t>
            </a:r>
            <a:endParaRPr lang="x-none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276225">
              <a:buFont typeface="Arial" panose="020B0604020202020204" pitchFamily="34" charset="0"/>
              <a:buChar char="•"/>
            </a:pPr>
            <a:r>
              <a:rPr lang="kk-KZ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Бағдарламалық-нысаналы қаржыландыру</a:t>
            </a:r>
            <a:endParaRPr lang="x-none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276225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Университет </a:t>
            </a:r>
            <a:r>
              <a:rPr lang="ru-RU" sz="18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ғылымының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дамуы</a:t>
            </a:r>
            <a:endParaRPr lang="ru-RU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ятиугольник 48">
            <a:extLst>
              <a:ext uri="{FF2B5EF4-FFF2-40B4-BE49-F238E27FC236}">
                <a16:creationId xmlns:a16="http://schemas.microsoft.com/office/drawing/2014/main" xmlns="" id="{E7DA0FBC-1DE5-36ED-A444-5315035EDFA3}"/>
              </a:ext>
            </a:extLst>
          </p:cNvPr>
          <p:cNvSpPr/>
          <p:nvPr/>
        </p:nvSpPr>
        <p:spPr>
          <a:xfrm rot="16200000">
            <a:off x="6417422" y="1778272"/>
            <a:ext cx="1908816" cy="3021837"/>
          </a:xfrm>
          <a:prstGeom prst="homePlate">
            <a:avLst>
              <a:gd name="adj" fmla="val 3549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Коммерцияландыруға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гранттар</a:t>
            </a:r>
            <a:endPara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Жеке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endPara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іскерлер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әріптестердің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қаражаты</a:t>
            </a:r>
            <a:endParaRPr lang="ru-RU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ятиугольник 49">
            <a:extLst>
              <a:ext uri="{FF2B5EF4-FFF2-40B4-BE49-F238E27FC236}">
                <a16:creationId xmlns:a16="http://schemas.microsoft.com/office/drawing/2014/main" xmlns="" id="{70721DFC-48C9-219B-9A0D-2112BF3FAB5B}"/>
              </a:ext>
            </a:extLst>
          </p:cNvPr>
          <p:cNvSpPr/>
          <p:nvPr/>
        </p:nvSpPr>
        <p:spPr>
          <a:xfrm rot="16200000">
            <a:off x="9542528" y="1750519"/>
            <a:ext cx="1921754" cy="3090283"/>
          </a:xfrm>
          <a:prstGeom prst="homePlate">
            <a:avLst>
              <a:gd name="adj" fmla="val 3004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Бизнесті</a:t>
            </a: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салықтық</a:t>
            </a: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ынталандыру</a:t>
            </a:r>
            <a:endParaRPr lang="ru-RU" sz="13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Жер</a:t>
            </a: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қойнауын</a:t>
            </a: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пайдаланушылардың</a:t>
            </a: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қаражаты</a:t>
            </a:r>
            <a:endParaRPr lang="ru-RU" sz="13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Жеке </a:t>
            </a:r>
            <a:r>
              <a:rPr lang="ru-RU" sz="13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инвестициялар</a:t>
            </a:r>
            <a:endParaRPr lang="ru-RU" sz="13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Венчурлық</a:t>
            </a: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қорлардың</a:t>
            </a: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қаражаты</a:t>
            </a:r>
            <a:endParaRPr lang="ru-RU" sz="13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Жеңілдікті</a:t>
            </a: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қарыздар</a:t>
            </a: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3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кепілдіктер</a:t>
            </a:r>
            <a:endParaRPr lang="ru-RU" sz="13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D24621-6773-EC92-D45C-C2F3307F6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FC58697-3B32-45F4-15E2-4D09DBA61A77}"/>
              </a:ext>
            </a:extLst>
          </p:cNvPr>
          <p:cNvSpPr/>
          <p:nvPr/>
        </p:nvSpPr>
        <p:spPr>
          <a:xfrm>
            <a:off x="-10476" y="403022"/>
            <a:ext cx="68339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ТЕХНОЛОГИЯЛЫҚ </a:t>
            </a:r>
            <a:r>
              <a:rPr lang="kk-KZ" altLang="ko-KR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БАСТАМАЛАРДЫ ІЛГЕРІЛЕТУ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3079E5D-98A3-456F-9613-393CCE24C0BA}"/>
              </a:ext>
            </a:extLst>
          </p:cNvPr>
          <p:cNvSpPr txBox="1"/>
          <p:nvPr/>
        </p:nvSpPr>
        <p:spPr>
          <a:xfrm>
            <a:off x="7265341" y="6363247"/>
            <a:ext cx="331693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Технологиялық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парктер</a:t>
            </a:r>
            <a:endParaRPr lang="x-none" sz="1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авая фигурная скобка 24">
            <a:extLst>
              <a:ext uri="{FF2B5EF4-FFF2-40B4-BE49-F238E27FC236}">
                <a16:creationId xmlns:a16="http://schemas.microsoft.com/office/drawing/2014/main" xmlns="" id="{CDC61180-6551-43BB-9AF2-27B4FC0F4983}"/>
              </a:ext>
            </a:extLst>
          </p:cNvPr>
          <p:cNvSpPr/>
          <p:nvPr/>
        </p:nvSpPr>
        <p:spPr>
          <a:xfrm rot="5400000">
            <a:off x="9083544" y="3804438"/>
            <a:ext cx="279668" cy="4799866"/>
          </a:xfrm>
          <a:prstGeom prst="rightBrace">
            <a:avLst>
              <a:gd name="adj1" fmla="val 53395"/>
              <a:gd name="adj2" fmla="val 58189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Міндеттер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grpSp>
        <p:nvGrpSpPr>
          <p:cNvPr id="30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31" name="Google Shape;524;p10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1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BD24621-6773-EC92-D45C-C2F3307F63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1DAC5F4B-46DE-1CDA-EA5C-9824D04A035A}"/>
              </a:ext>
            </a:extLst>
          </p:cNvPr>
          <p:cNvSpPr/>
          <p:nvPr/>
        </p:nvSpPr>
        <p:spPr>
          <a:xfrm>
            <a:off x="8847999" y="3489110"/>
            <a:ext cx="1913905" cy="27864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26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: скругленные углы 24">
            <a:extLst>
              <a:ext uri="{FF2B5EF4-FFF2-40B4-BE49-F238E27FC236}">
                <a16:creationId xmlns:a16="http://schemas.microsoft.com/office/drawing/2014/main" xmlns="" id="{EFCDBB15-B6E7-1FBE-A0BD-79AE24CC298A}"/>
              </a:ext>
            </a:extLst>
          </p:cNvPr>
          <p:cNvSpPr/>
          <p:nvPr/>
        </p:nvSpPr>
        <p:spPr>
          <a:xfrm>
            <a:off x="8948493" y="5813982"/>
            <a:ext cx="1762942" cy="337689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5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НАРЫҚ</a:t>
            </a:r>
            <a:endParaRPr lang="x-none" sz="1155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F7EDC64-ACE6-2E50-6A16-62F92FF8A7FE}"/>
              </a:ext>
            </a:extLst>
          </p:cNvPr>
          <p:cNvSpPr/>
          <p:nvPr/>
        </p:nvSpPr>
        <p:spPr>
          <a:xfrm>
            <a:off x="1537419" y="5268086"/>
            <a:ext cx="2977962" cy="1292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26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DB9457A-FDF1-A2C9-46BD-9275186D7338}"/>
              </a:ext>
            </a:extLst>
          </p:cNvPr>
          <p:cNvSpPr/>
          <p:nvPr/>
        </p:nvSpPr>
        <p:spPr>
          <a:xfrm>
            <a:off x="1537419" y="3313677"/>
            <a:ext cx="2977962" cy="1661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26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8" name="Google Shape;828;g1b5fae5f9ca_0_95"/>
          <p:cNvSpPr txBox="1"/>
          <p:nvPr/>
        </p:nvSpPr>
        <p:spPr>
          <a:xfrm>
            <a:off x="20734" y="299291"/>
            <a:ext cx="9089318" cy="4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ru-RU" altLang="ko-KR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МАМАНДАНДЫРЫЛҒАН </a:t>
            </a:r>
            <a:r>
              <a:rPr lang="ru-RU" altLang="ko-KR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ИНЖИНИРИНГТІК ОРТАЛЫҚТАРДЫ, ТЕХНОЛОГИЯЛЫҚ ПАРКТЕРДІ ҚАЛЫПТАСТЫРУ</a:t>
            </a:r>
            <a:endParaRPr lang="kk-KZ" altLang="ko-KR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: скругленные углы 8">
            <a:extLst>
              <a:ext uri="{FF2B5EF4-FFF2-40B4-BE49-F238E27FC236}">
                <a16:creationId xmlns:a16="http://schemas.microsoft.com/office/drawing/2014/main" xmlns="" id="{35C75DBF-EC92-1003-B957-42379007D422}"/>
              </a:ext>
            </a:extLst>
          </p:cNvPr>
          <p:cNvSpPr/>
          <p:nvPr/>
        </p:nvSpPr>
        <p:spPr>
          <a:xfrm>
            <a:off x="3709216" y="2382275"/>
            <a:ext cx="3517764" cy="7093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83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Университеттер</a:t>
            </a:r>
            <a:r>
              <a:rPr lang="ru-RU" sz="1283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83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жанындағы</a:t>
            </a:r>
            <a:r>
              <a:rPr lang="ru-RU" sz="1283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83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ғылыми-технологиялық</a:t>
            </a:r>
            <a:r>
              <a:rPr lang="ru-RU" sz="1283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парк</a:t>
            </a:r>
            <a:endParaRPr lang="x-none" sz="1283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A4154D4-09D5-8B16-1918-C4B0E8DD6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173" y="1536631"/>
            <a:ext cx="1179703" cy="50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895DE2E-9371-A01C-5BF1-0A04DD6ACD38}"/>
              </a:ext>
            </a:extLst>
          </p:cNvPr>
          <p:cNvSpPr/>
          <p:nvPr/>
        </p:nvSpPr>
        <p:spPr>
          <a:xfrm>
            <a:off x="2132659" y="1470847"/>
            <a:ext cx="1722211" cy="669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26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33EF4DAE-D3A7-80F5-BA1F-FED0DAF288CC}"/>
              </a:ext>
            </a:extLst>
          </p:cNvPr>
          <p:cNvCxnSpPr>
            <a:cxnSpLocks/>
            <a:stCxn id="66" idx="2"/>
          </p:cNvCxnSpPr>
          <p:nvPr/>
        </p:nvCxnSpPr>
        <p:spPr>
          <a:xfrm flipH="1">
            <a:off x="5710492" y="2213278"/>
            <a:ext cx="1" cy="1689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00D1D94-CB2D-3CE6-C9B8-9BC3FF84C226}"/>
              </a:ext>
            </a:extLst>
          </p:cNvPr>
          <p:cNvSpPr txBox="1"/>
          <p:nvPr/>
        </p:nvSpPr>
        <p:spPr>
          <a:xfrm>
            <a:off x="2202433" y="2996840"/>
            <a:ext cx="1079142" cy="25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26" dirty="0">
                <a:latin typeface="Tahoma" pitchFamily="34" charset="0"/>
                <a:ea typeface="Tahoma" pitchFamily="34" charset="0"/>
                <a:cs typeface="Tahoma" pitchFamily="34" charset="0"/>
              </a:rPr>
              <a:t>Бизнес </a:t>
            </a:r>
            <a:r>
              <a:rPr lang="ru-RU" sz="1026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моделі</a:t>
            </a:r>
            <a:endParaRPr lang="x-none" sz="1026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Соединитель: уступ 10">
            <a:extLst>
              <a:ext uri="{FF2B5EF4-FFF2-40B4-BE49-F238E27FC236}">
                <a16:creationId xmlns:a16="http://schemas.microsoft.com/office/drawing/2014/main" xmlns="" id="{A5467224-11A3-06A9-6BAA-552DDBEF701A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1844157" y="4198358"/>
            <a:ext cx="475112" cy="373563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74">
            <a:extLst>
              <a:ext uri="{FF2B5EF4-FFF2-40B4-BE49-F238E27FC236}">
                <a16:creationId xmlns:a16="http://schemas.microsoft.com/office/drawing/2014/main" xmlns="" id="{222485E4-B6E0-BB3F-B791-4B1BD0A3F935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1910632" y="6004185"/>
            <a:ext cx="362469" cy="329624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55">
            <a:extLst>
              <a:ext uri="{FF2B5EF4-FFF2-40B4-BE49-F238E27FC236}">
                <a16:creationId xmlns:a16="http://schemas.microsoft.com/office/drawing/2014/main" xmlns="" id="{86529A35-B27D-E1DD-857C-00D9695857FB}"/>
              </a:ext>
            </a:extLst>
          </p:cNvPr>
          <p:cNvSpPr/>
          <p:nvPr/>
        </p:nvSpPr>
        <p:spPr>
          <a:xfrm>
            <a:off x="1674578" y="3881083"/>
            <a:ext cx="2706403" cy="440542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26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ЖЕРГІЛІКТІ </a:t>
            </a:r>
            <a:r>
              <a:rPr lang="ru-RU" sz="1026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ЖӘНЕ/НЕМЕСЕ ӨҢІРЛІК ӨНДІРІС</a:t>
            </a:r>
            <a:endParaRPr lang="x-none" sz="1026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Прямоугольник: скругленные углы 58">
            <a:extLst>
              <a:ext uri="{FF2B5EF4-FFF2-40B4-BE49-F238E27FC236}">
                <a16:creationId xmlns:a16="http://schemas.microsoft.com/office/drawing/2014/main" xmlns="" id="{5FEE0FE7-0098-9CF7-79D1-89C35FCA6179}"/>
              </a:ext>
            </a:extLst>
          </p:cNvPr>
          <p:cNvSpPr/>
          <p:nvPr/>
        </p:nvSpPr>
        <p:spPr>
          <a:xfrm>
            <a:off x="1679185" y="5620545"/>
            <a:ext cx="2298563" cy="440542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26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ИННОВАЦИЯ ЖӘНЕ ЖАҺАНДЫҚ СЫН-ҚАТЕРЛЕР</a:t>
            </a:r>
            <a:endParaRPr lang="x-none" sz="1026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24F1521-C9FF-3C20-59AD-936BB2A7BA2E}"/>
              </a:ext>
            </a:extLst>
          </p:cNvPr>
          <p:cNvSpPr txBox="1"/>
          <p:nvPr/>
        </p:nvSpPr>
        <p:spPr>
          <a:xfrm>
            <a:off x="1719139" y="3359388"/>
            <a:ext cx="3002753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9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~50% </a:t>
            </a:r>
            <a:r>
              <a:rPr lang="ru-RU" sz="1155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155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өзін-өзі</a:t>
            </a:r>
            <a:r>
              <a:rPr lang="ru-RU" sz="1155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55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</a:t>
            </a:r>
            <a:r>
              <a:rPr lang="ru-RU" sz="1155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55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ету</a:t>
            </a:r>
            <a:r>
              <a:rPr lang="ru-RU" sz="1155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x-none" sz="1155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E029091-F730-A7F7-E0EB-FA09DA1C46C3}"/>
              </a:ext>
            </a:extLst>
          </p:cNvPr>
          <p:cNvSpPr txBox="1"/>
          <p:nvPr/>
        </p:nvSpPr>
        <p:spPr>
          <a:xfrm>
            <a:off x="1674577" y="5320633"/>
            <a:ext cx="2377574" cy="32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39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~50% </a:t>
            </a:r>
            <a:r>
              <a:rPr lang="ru-RU" sz="1155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155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жаңа</a:t>
            </a:r>
            <a:r>
              <a:rPr lang="ru-RU" sz="1155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55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бастамалар</a:t>
            </a:r>
            <a:r>
              <a:rPr lang="ru-RU" sz="1155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x-none" sz="1155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: скругленные углы 72">
            <a:extLst>
              <a:ext uri="{FF2B5EF4-FFF2-40B4-BE49-F238E27FC236}">
                <a16:creationId xmlns:a16="http://schemas.microsoft.com/office/drawing/2014/main" xmlns="" id="{9F13D0E0-45FE-1E95-B6D2-57AA2545576C}"/>
              </a:ext>
            </a:extLst>
          </p:cNvPr>
          <p:cNvSpPr/>
          <p:nvPr/>
        </p:nvSpPr>
        <p:spPr>
          <a:xfrm>
            <a:off x="2268495" y="4362937"/>
            <a:ext cx="2246885" cy="519517"/>
          </a:xfrm>
          <a:prstGeom prst="roundRect">
            <a:avLst>
              <a:gd name="adj" fmla="val 49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3280" indent="-183280">
              <a:buFont typeface="Arial" panose="020B0604020202020204" pitchFamily="34" charset="0"/>
              <a:buChar char="•"/>
            </a:pP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Ғылымды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қажет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ететін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қызметтер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қарапайым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заттар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экономикасы</a:t>
            </a:r>
            <a:endParaRPr lang="x-none" sz="1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Прямоугольник: скругленные углы 7">
            <a:extLst>
              <a:ext uri="{FF2B5EF4-FFF2-40B4-BE49-F238E27FC236}">
                <a16:creationId xmlns:a16="http://schemas.microsoft.com/office/drawing/2014/main" xmlns="" id="{35D05C07-62A6-C8BB-F974-CE92EA54FB59}"/>
              </a:ext>
            </a:extLst>
          </p:cNvPr>
          <p:cNvSpPr/>
          <p:nvPr/>
        </p:nvSpPr>
        <p:spPr>
          <a:xfrm>
            <a:off x="2273103" y="6161392"/>
            <a:ext cx="2107878" cy="344832"/>
          </a:xfrm>
          <a:prstGeom prst="roundRect">
            <a:avLst>
              <a:gd name="adj" fmla="val 49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3280" indent="-183280">
              <a:buFont typeface="Arial" panose="020B0604020202020204" pitchFamily="34" charset="0"/>
              <a:buChar char="•"/>
            </a:pPr>
            <a:r>
              <a:rPr lang="ru-RU" sz="1026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Жаңа</a:t>
            </a:r>
            <a:r>
              <a:rPr lang="ru-RU" sz="1026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26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технологиялар</a:t>
            </a:r>
            <a:r>
              <a:rPr lang="ru-RU" sz="1026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26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026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26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ірі</a:t>
            </a:r>
            <a:r>
              <a:rPr lang="ru-RU" sz="1026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26" b="1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өндіріс</a:t>
            </a:r>
            <a:endParaRPr lang="x-none" sz="1026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Пятиугольник 84">
            <a:extLst>
              <a:ext uri="{FF2B5EF4-FFF2-40B4-BE49-F238E27FC236}">
                <a16:creationId xmlns:a16="http://schemas.microsoft.com/office/drawing/2014/main" xmlns="" id="{A3077E08-AAF9-419E-BCC4-9FDD1D7A27BE}"/>
              </a:ext>
            </a:extLst>
          </p:cNvPr>
          <p:cNvSpPr/>
          <p:nvPr/>
        </p:nvSpPr>
        <p:spPr>
          <a:xfrm>
            <a:off x="6198474" y="3834169"/>
            <a:ext cx="2502895" cy="68688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83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Стартап</a:t>
            </a:r>
            <a:r>
              <a:rPr lang="ru-RU" sz="1283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83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компаниялар</a:t>
            </a:r>
            <a:r>
              <a:rPr lang="ru-RU" sz="1283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283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83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83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ұйымдар</a:t>
            </a:r>
            <a:endParaRPr lang="ru-RU" sz="1283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Пятиугольник 85">
            <a:extLst>
              <a:ext uri="{FF2B5EF4-FFF2-40B4-BE49-F238E27FC236}">
                <a16:creationId xmlns:a16="http://schemas.microsoft.com/office/drawing/2014/main" xmlns="" id="{0F109C1E-ADBF-459B-B2D1-1CF754F35FFF}"/>
              </a:ext>
            </a:extLst>
          </p:cNvPr>
          <p:cNvSpPr/>
          <p:nvPr/>
        </p:nvSpPr>
        <p:spPr>
          <a:xfrm>
            <a:off x="6345104" y="4631998"/>
            <a:ext cx="2502895" cy="68688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83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Технологиялық</a:t>
            </a:r>
            <a:r>
              <a:rPr lang="ru-RU" sz="1283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83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Парктер</a:t>
            </a:r>
            <a:endParaRPr lang="ru-RU" sz="1283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Пятиугольник 86">
            <a:extLst>
              <a:ext uri="{FF2B5EF4-FFF2-40B4-BE49-F238E27FC236}">
                <a16:creationId xmlns:a16="http://schemas.microsoft.com/office/drawing/2014/main" xmlns="" id="{7B6706D9-A934-443A-B951-5956BB773FC9}"/>
              </a:ext>
            </a:extLst>
          </p:cNvPr>
          <p:cNvSpPr/>
          <p:nvPr/>
        </p:nvSpPr>
        <p:spPr>
          <a:xfrm>
            <a:off x="6528392" y="5429828"/>
            <a:ext cx="2502895" cy="68688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83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Инженерлік</a:t>
            </a:r>
            <a:r>
              <a:rPr lang="ru-RU" sz="1283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83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орталықтар</a:t>
            </a:r>
            <a:endParaRPr lang="ru-RU" sz="1283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5ED5015-60E5-45B7-908E-B97B61C5C2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34" y="1605370"/>
            <a:ext cx="1909316" cy="607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B15392-E121-4538-3E6F-F166CC1C60E2}"/>
              </a:ext>
            </a:extLst>
          </p:cNvPr>
          <p:cNvSpPr/>
          <p:nvPr/>
        </p:nvSpPr>
        <p:spPr>
          <a:xfrm>
            <a:off x="4194006" y="969758"/>
            <a:ext cx="3032975" cy="388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796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ҚР ҒЖБМ</a:t>
            </a:r>
            <a:endParaRPr lang="x-none" sz="1796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AEF459AA-07E0-769B-9819-91C394684CF5}"/>
              </a:ext>
            </a:extLst>
          </p:cNvPr>
          <p:cNvCxnSpPr>
            <a:cxnSpLocks/>
            <a:stCxn id="6" idx="2"/>
            <a:endCxn id="66" idx="0"/>
          </p:cNvCxnSpPr>
          <p:nvPr/>
        </p:nvCxnSpPr>
        <p:spPr>
          <a:xfrm flipH="1">
            <a:off x="5710493" y="1358732"/>
            <a:ext cx="1" cy="2466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24">
            <a:extLst>
              <a:ext uri="{FF2B5EF4-FFF2-40B4-BE49-F238E27FC236}">
                <a16:creationId xmlns:a16="http://schemas.microsoft.com/office/drawing/2014/main" xmlns="" id="{B36DF22C-924E-CF07-8085-EF70B631B40A}"/>
              </a:ext>
            </a:extLst>
          </p:cNvPr>
          <p:cNvSpPr/>
          <p:nvPr/>
        </p:nvSpPr>
        <p:spPr>
          <a:xfrm>
            <a:off x="8939295" y="4119628"/>
            <a:ext cx="1762942" cy="337689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5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ӨНІМ</a:t>
            </a:r>
            <a:endParaRPr lang="x-none" sz="1155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Прямоугольник: скругленные углы 24">
            <a:extLst>
              <a:ext uri="{FF2B5EF4-FFF2-40B4-BE49-F238E27FC236}">
                <a16:creationId xmlns:a16="http://schemas.microsoft.com/office/drawing/2014/main" xmlns="" id="{A369D5AC-71C5-19C8-6708-AED887C06786}"/>
              </a:ext>
            </a:extLst>
          </p:cNvPr>
          <p:cNvSpPr/>
          <p:nvPr/>
        </p:nvSpPr>
        <p:spPr>
          <a:xfrm>
            <a:off x="8939295" y="4703148"/>
            <a:ext cx="1762942" cy="337689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5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</a:t>
            </a:r>
            <a:endParaRPr lang="x-none" sz="1155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Прямоугольник: скругленные углы 24">
            <a:extLst>
              <a:ext uri="{FF2B5EF4-FFF2-40B4-BE49-F238E27FC236}">
                <a16:creationId xmlns:a16="http://schemas.microsoft.com/office/drawing/2014/main" xmlns="" id="{0AC3B33C-3784-3C60-48BC-01FBD5512195}"/>
              </a:ext>
            </a:extLst>
          </p:cNvPr>
          <p:cNvSpPr/>
          <p:nvPr/>
        </p:nvSpPr>
        <p:spPr>
          <a:xfrm>
            <a:off x="8939296" y="5286668"/>
            <a:ext cx="1762942" cy="337689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5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ӨНДІРІС</a:t>
            </a:r>
            <a:endParaRPr lang="x-none" sz="1155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0BB53B1-4E97-5DAE-2C5E-455E70D1B2C9}"/>
              </a:ext>
            </a:extLst>
          </p:cNvPr>
          <p:cNvSpPr txBox="1"/>
          <p:nvPr/>
        </p:nvSpPr>
        <p:spPr>
          <a:xfrm>
            <a:off x="6254040" y="3394992"/>
            <a:ext cx="2422458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5" dirty="0">
                <a:latin typeface="Tahoma" pitchFamily="34" charset="0"/>
                <a:ea typeface="Tahoma" pitchFamily="34" charset="0"/>
                <a:cs typeface="Tahoma" pitchFamily="34" charset="0"/>
              </a:rPr>
              <a:t>ИНКУБАТОР </a:t>
            </a:r>
            <a:r>
              <a:rPr lang="ru-RU" sz="1155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155" dirty="0">
                <a:latin typeface="Tahoma" pitchFamily="34" charset="0"/>
                <a:ea typeface="Tahoma" pitchFamily="34" charset="0"/>
                <a:cs typeface="Tahoma" pitchFamily="34" charset="0"/>
              </a:rPr>
              <a:t> АКСЕЛЕРАТОР</a:t>
            </a:r>
            <a:endParaRPr lang="x-none" sz="1155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CB38B73-6CE0-1EBF-BD2A-E10C4FFC48BC}"/>
              </a:ext>
            </a:extLst>
          </p:cNvPr>
          <p:cNvSpPr txBox="1"/>
          <p:nvPr/>
        </p:nvSpPr>
        <p:spPr>
          <a:xfrm>
            <a:off x="9442648" y="3650532"/>
            <a:ext cx="790601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5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НӘТИЖЕ</a:t>
            </a:r>
            <a:endParaRPr lang="x-none" sz="1155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xmlns="" id="{313D8190-8776-EA77-6EC2-4CCFC78F3D91}"/>
              </a:ext>
            </a:extLst>
          </p:cNvPr>
          <p:cNvCxnSpPr>
            <a:cxnSpLocks/>
          </p:cNvCxnSpPr>
          <p:nvPr/>
        </p:nvCxnSpPr>
        <p:spPr>
          <a:xfrm>
            <a:off x="7502386" y="3605229"/>
            <a:ext cx="920" cy="1689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>
            <a:extLst>
              <a:ext uri="{FF2B5EF4-FFF2-40B4-BE49-F238E27FC236}">
                <a16:creationId xmlns:a16="http://schemas.microsoft.com/office/drawing/2014/main" xmlns="" id="{384D2F3B-440B-47BF-58F9-6CCE341627A6}"/>
              </a:ext>
            </a:extLst>
          </p:cNvPr>
          <p:cNvCxnSpPr>
            <a:cxnSpLocks/>
            <a:stCxn id="26" idx="2"/>
            <a:endCxn id="77" idx="0"/>
          </p:cNvCxnSpPr>
          <p:nvPr/>
        </p:nvCxnSpPr>
        <p:spPr>
          <a:xfrm rot="16200000" flipH="1">
            <a:off x="6315007" y="2244730"/>
            <a:ext cx="303352" cy="199717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xmlns="" id="{93BB9559-5669-6A3F-E0E2-302F36934F4B}"/>
              </a:ext>
            </a:extLst>
          </p:cNvPr>
          <p:cNvCxnSpPr>
            <a:cxnSpLocks/>
          </p:cNvCxnSpPr>
          <p:nvPr/>
        </p:nvCxnSpPr>
        <p:spPr>
          <a:xfrm>
            <a:off x="3890605" y="1785059"/>
            <a:ext cx="8312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F6DF2941-F63A-D5ED-65C9-76F9F01B5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179" y="4065749"/>
            <a:ext cx="1310087" cy="1479307"/>
          </a:xfrm>
          <a:prstGeom prst="rect">
            <a:avLst/>
          </a:prstGeom>
        </p:spPr>
      </p:pic>
      <p:sp>
        <p:nvSpPr>
          <p:cNvPr id="103" name="Стрелка вверх 102">
            <a:extLst>
              <a:ext uri="{FF2B5EF4-FFF2-40B4-BE49-F238E27FC236}">
                <a16:creationId xmlns:a16="http://schemas.microsoft.com/office/drawing/2014/main" xmlns="" id="{F087B177-B02A-D243-4FEF-3E716C69774C}"/>
              </a:ext>
            </a:extLst>
          </p:cNvPr>
          <p:cNvSpPr/>
          <p:nvPr/>
        </p:nvSpPr>
        <p:spPr>
          <a:xfrm rot="5400000">
            <a:off x="5213497" y="5166695"/>
            <a:ext cx="527314" cy="1442639"/>
          </a:xfrm>
          <a:prstGeom prst="upArrow">
            <a:avLst>
              <a:gd name="adj1" fmla="val 50000"/>
              <a:gd name="adj2" fmla="val 81579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2" tIns="29326" rIns="58652" bIns="29326" rtlCol="0" anchor="ctr"/>
          <a:lstStyle/>
          <a:p>
            <a:pPr algn="ctr"/>
            <a:endParaRPr lang="ru-RU" sz="1026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3DA479DA-A889-5E53-6A50-F15CF1747621}"/>
              </a:ext>
            </a:extLst>
          </p:cNvPr>
          <p:cNvSpPr txBox="1"/>
          <p:nvPr/>
        </p:nvSpPr>
        <p:spPr>
          <a:xfrm>
            <a:off x="4893228" y="3564592"/>
            <a:ext cx="1064715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5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Инвесторлар</a:t>
            </a:r>
            <a:endParaRPr lang="x-none" sz="1155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F46F461-8C5E-C9AB-D541-2BCFDCAC7263}"/>
              </a:ext>
            </a:extLst>
          </p:cNvPr>
          <p:cNvSpPr txBox="1"/>
          <p:nvPr/>
        </p:nvSpPr>
        <p:spPr>
          <a:xfrm>
            <a:off x="2889859" y="4941830"/>
            <a:ext cx="503354" cy="36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796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E65E02D5-AF9E-4398-6C63-0EB3AD61F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0776" y="1535106"/>
            <a:ext cx="1161051" cy="50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D5C17180-3B19-1752-3663-8119966013A8}"/>
              </a:ext>
            </a:extLst>
          </p:cNvPr>
          <p:cNvSpPr/>
          <p:nvPr/>
        </p:nvSpPr>
        <p:spPr>
          <a:xfrm>
            <a:off x="7731454" y="1469196"/>
            <a:ext cx="1639694" cy="669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26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9F0D9BAC-BE6D-ABC7-5192-3C3826AEB211}"/>
              </a:ext>
            </a:extLst>
          </p:cNvPr>
          <p:cNvSpPr txBox="1"/>
          <p:nvPr/>
        </p:nvSpPr>
        <p:spPr>
          <a:xfrm>
            <a:off x="7693734" y="2202414"/>
            <a:ext cx="1436612" cy="25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26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Әдіснамалық</a:t>
            </a:r>
            <a:r>
              <a:rPr lang="ru-RU" sz="1026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26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қолдау</a:t>
            </a:r>
            <a:endParaRPr lang="x-none" sz="1026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xmlns="" id="{F5515FBA-327D-9847-F91D-F36FA1FD4518}"/>
              </a:ext>
            </a:extLst>
          </p:cNvPr>
          <p:cNvCxnSpPr>
            <a:cxnSpLocks/>
          </p:cNvCxnSpPr>
          <p:nvPr/>
        </p:nvCxnSpPr>
        <p:spPr>
          <a:xfrm flipH="1">
            <a:off x="6698217" y="1762551"/>
            <a:ext cx="9236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xmlns="" id="{BE348F6B-05AF-7706-E587-7C2B58C9C2CF}"/>
              </a:ext>
            </a:extLst>
          </p:cNvPr>
          <p:cNvCxnSpPr>
            <a:cxnSpLocks/>
          </p:cNvCxnSpPr>
          <p:nvPr/>
        </p:nvCxnSpPr>
        <p:spPr>
          <a:xfrm flipH="1">
            <a:off x="5425283" y="3796129"/>
            <a:ext cx="1" cy="1689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59D1BF-D003-44CB-C533-69BFB04E8E4B}"/>
              </a:ext>
            </a:extLst>
          </p:cNvPr>
          <p:cNvSpPr txBox="1"/>
          <p:nvPr/>
        </p:nvSpPr>
        <p:spPr>
          <a:xfrm>
            <a:off x="2132658" y="2163224"/>
            <a:ext cx="1436612" cy="25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26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Әдіснамалық</a:t>
            </a:r>
            <a:r>
              <a:rPr lang="ru-RU" sz="102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26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қолдау</a:t>
            </a:r>
            <a:endParaRPr lang="x-none" sz="1026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Міндеттер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grpSp>
        <p:nvGrpSpPr>
          <p:cNvPr id="51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59" name="Google Shape;524;p10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1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BD24621-6773-EC92-D45C-C2F3307F6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5" name="Google Shape;597;p103"/>
          <p:cNvSpPr txBox="1">
            <a:spLocks/>
          </p:cNvSpPr>
          <p:nvPr/>
        </p:nvSpPr>
        <p:spPr>
          <a:xfrm>
            <a:off x="9525" y="140151"/>
            <a:ext cx="8881929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800"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МЕГАГРАНТТАР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5FAE3555-C6BF-4E96-AC60-6E8E03CFCC6D}"/>
              </a:ext>
            </a:extLst>
          </p:cNvPr>
          <p:cNvSpPr/>
          <p:nvPr/>
        </p:nvSpPr>
        <p:spPr>
          <a:xfrm>
            <a:off x="8054666" y="1245182"/>
            <a:ext cx="3824993" cy="3292884"/>
          </a:xfrm>
          <a:prstGeom prst="roundRect">
            <a:avLst>
              <a:gd name="adj" fmla="val 5953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КОНСОРЦИУМ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1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нақты</a:t>
            </a: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міндеттерді</a:t>
            </a: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шешу</a:t>
            </a: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үшін</a:t>
            </a: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ұйымның</a:t>
            </a: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тең</a:t>
            </a: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құқылы</a:t>
            </a: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бірлестігі</a:t>
            </a: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Негізгі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algn="ctr"/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Университеттер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жанындағы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ғылыми-технологиялық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орталықтар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(ЖОО)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Мүшелік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ru-RU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ұйымдар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(ҒЗИ, </a:t>
            </a:r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зертханалар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+ </a:t>
            </a:r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жеке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ұйымдар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инвесторлар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 </a:t>
            </a:r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шетелдік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ұйымдар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мен ЖОО</a:t>
            </a:r>
            <a:endParaRPr lang="en-US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3546" y="892738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Орындаушы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021" y="1108952"/>
            <a:ext cx="2505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ГҚ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БНҚ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ҒҒТҚН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коммерцияландыру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т.б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Соединительная линия уступом 14"/>
          <p:cNvCxnSpPr>
            <a:cxnSpLocks/>
            <a:stCxn id="13" idx="2"/>
            <a:endCxn id="12" idx="1"/>
          </p:cNvCxnSpPr>
          <p:nvPr/>
        </p:nvCxnSpPr>
        <p:spPr>
          <a:xfrm rot="5400000">
            <a:off x="991371" y="1912203"/>
            <a:ext cx="532407" cy="587899"/>
          </a:xfrm>
          <a:prstGeom prst="bentConnector4">
            <a:avLst>
              <a:gd name="adj1" fmla="val 22824"/>
              <a:gd name="adj2" fmla="val 1388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18296" y="1154610"/>
            <a:ext cx="3022098" cy="430887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МЕДИЦИНАЛЫҚ-БИОЛОГИЯЛЫҚ ЗЕРТТЕУЛЕР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18296" y="1687906"/>
            <a:ext cx="3022098" cy="430887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«ЖАСЫЛ» ТЕХНОЛОГИЯЛАР ЖӘНЕ ЭНЕРГИЯ ТИІМДІЛІГІ</a:t>
            </a:r>
            <a:endParaRPr lang="ru-RU" sz="11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18296" y="2136564"/>
            <a:ext cx="3022098" cy="600164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ТКӨ ЖӘНЕ ШИКІЗАТТЫ ҚАЙТА ӨҢДЕУГЕ АРНАЛҒАН ТЕХНОЛОГИЯЛАР, ЖАҢА МАТЕРИАЛДАР</a:t>
            </a:r>
            <a:endParaRPr lang="ru-RU" sz="11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18296" y="3372433"/>
            <a:ext cx="3022098" cy="261610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АГРОӨНЕРКӘСІПТІК ҒЫЛЫМ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18296" y="2741110"/>
            <a:ext cx="3022098" cy="600164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АҚПАРАТТЫҚ-КОММУНИКАЦИЯЛЫҚ ТЕХНОЛОГИЯЛАР, ӨНДІРІСТІ АВТОМАТТАНДЫРУ</a:t>
            </a:r>
            <a:endParaRPr lang="ru-RU" sz="11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18296" y="3821090"/>
            <a:ext cx="3022098" cy="430887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ӘЛЕУМЕТТІК </a:t>
            </a:r>
            <a:r>
              <a:rPr lang="ru-RU" sz="11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1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ГУМАНИТАРЛЫҚ ҒЫЛЫМДАР САЛАСЫНДАҒЫ ЗЕРТТЕУЛЕР </a:t>
            </a:r>
            <a:endParaRPr lang="ru-RU" sz="11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18296" y="4335831"/>
            <a:ext cx="3022098" cy="261610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7062" y="820796"/>
            <a:ext cx="3103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Басым</a:t>
            </a:r>
            <a:r>
              <a:rPr lang="ru-RU" sz="12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бағыттар</a:t>
            </a:r>
            <a:endParaRPr lang="ru-RU" sz="12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008" y="3112229"/>
            <a:ext cx="132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Ерекшеліктері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9021" y="3410172"/>
            <a:ext cx="32283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Бірнеше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жобалар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бағдарламаларды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біріктіру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Мультидисциплинарлық</a:t>
            </a:r>
            <a:endParaRPr lang="ru-RU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Университет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ғылымының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дамуы</a:t>
            </a:r>
            <a:endParaRPr lang="ru-RU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2948606" y="2385866"/>
            <a:ext cx="821094" cy="205273"/>
          </a:xfrm>
          <a:prstGeom prst="notched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Стрелка вправо с вырезом 27"/>
          <p:cNvSpPr/>
          <p:nvPr/>
        </p:nvSpPr>
        <p:spPr>
          <a:xfrm rot="10800000">
            <a:off x="7108751" y="2369719"/>
            <a:ext cx="821094" cy="205273"/>
          </a:xfrm>
          <a:prstGeom prst="notched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299021" y="6290587"/>
            <a:ext cx="11495006" cy="207122"/>
          </a:xfrm>
          <a:prstGeom prst="notchedRightArrow">
            <a:avLst>
              <a:gd name="adj1" fmla="val 50000"/>
              <a:gd name="adj2" fmla="val 18888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17155" y="5589243"/>
            <a:ext cx="2274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time-line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Прямоугольник: скругленные углы 19">
            <a:extLst>
              <a:ext uri="{FF2B5EF4-FFF2-40B4-BE49-F238E27FC236}">
                <a16:creationId xmlns:a16="http://schemas.microsoft.com/office/drawing/2014/main" xmlns="" id="{5FAE3555-C6BF-4E96-AC60-6E8E03CFCC6D}"/>
              </a:ext>
            </a:extLst>
          </p:cNvPr>
          <p:cNvSpPr/>
          <p:nvPr/>
        </p:nvSpPr>
        <p:spPr>
          <a:xfrm>
            <a:off x="367874" y="4775567"/>
            <a:ext cx="1407584" cy="748814"/>
          </a:xfrm>
          <a:prstGeom prst="roundRect">
            <a:avLst>
              <a:gd name="adj" fmla="val 5953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err="1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Мемлекет</a:t>
            </a:r>
            <a:r>
              <a:rPr lang="ru-RU" sz="1050" b="1" dirty="0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басшысының</a:t>
            </a:r>
            <a:r>
              <a:rPr lang="ru-RU" sz="1050" b="1" dirty="0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</a:t>
            </a:r>
            <a:r>
              <a:rPr lang="ru-RU" sz="1050" b="1" dirty="0" err="1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олдаулары</a:t>
            </a:r>
            <a:r>
              <a:rPr lang="ru-RU" sz="1050" b="1" dirty="0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ҚР НҚА</a:t>
            </a:r>
            <a:endParaRPr lang="ru-RU" sz="1050" b="1" dirty="0">
              <a:solidFill>
                <a:srgbClr val="08265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: скругленные углы 19">
            <a:extLst>
              <a:ext uri="{FF2B5EF4-FFF2-40B4-BE49-F238E27FC236}">
                <a16:creationId xmlns:a16="http://schemas.microsoft.com/office/drawing/2014/main" xmlns="" id="{5FAE3555-C6BF-4E96-AC60-6E8E03CFCC6D}"/>
              </a:ext>
            </a:extLst>
          </p:cNvPr>
          <p:cNvSpPr/>
          <p:nvPr/>
        </p:nvSpPr>
        <p:spPr>
          <a:xfrm>
            <a:off x="367874" y="5571881"/>
            <a:ext cx="1407584" cy="501642"/>
          </a:xfrm>
          <a:prstGeom prst="roundRect">
            <a:avLst>
              <a:gd name="adj" fmla="val 5953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50" b="1" dirty="0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Мемлекеттік органдардың пайымы</a:t>
            </a:r>
            <a:endParaRPr lang="ru-RU" sz="1050" b="1" dirty="0">
              <a:solidFill>
                <a:srgbClr val="08265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: скругленные углы 19">
            <a:extLst>
              <a:ext uri="{FF2B5EF4-FFF2-40B4-BE49-F238E27FC236}">
                <a16:creationId xmlns:a16="http://schemas.microsoft.com/office/drawing/2014/main" xmlns="" id="{5FAE3555-C6BF-4E96-AC60-6E8E03CFCC6D}"/>
              </a:ext>
            </a:extLst>
          </p:cNvPr>
          <p:cNvSpPr/>
          <p:nvPr/>
        </p:nvSpPr>
        <p:spPr>
          <a:xfrm>
            <a:off x="1927616" y="4779732"/>
            <a:ext cx="1752818" cy="1293791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Жоғары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оқу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орындарынан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050" b="1" dirty="0" err="1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050" b="1" dirty="0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ұйымдардан</a:t>
            </a:r>
            <a:r>
              <a:rPr lang="ru-RU" sz="1050" b="1" dirty="0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бизнес-</a:t>
            </a:r>
            <a:r>
              <a:rPr lang="ru-RU" sz="1050" b="1" dirty="0" err="1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секторлардан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өндірістен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инвесторлардан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ұсыныстар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сұрау</a:t>
            </a:r>
            <a:endParaRPr lang="ru-RU" sz="1050" b="1" dirty="0">
              <a:solidFill>
                <a:srgbClr val="08265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1071666" y="6073523"/>
            <a:ext cx="0" cy="26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4" idx="2"/>
          </p:cNvCxnSpPr>
          <p:nvPr/>
        </p:nvCxnSpPr>
        <p:spPr>
          <a:xfrm flipH="1">
            <a:off x="2804024" y="6073523"/>
            <a:ext cx="1" cy="26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: скругленные углы 19">
            <a:extLst>
              <a:ext uri="{FF2B5EF4-FFF2-40B4-BE49-F238E27FC236}">
                <a16:creationId xmlns:a16="http://schemas.microsoft.com/office/drawing/2014/main" xmlns="" id="{5FAE3555-C6BF-4E96-AC60-6E8E03CFCC6D}"/>
              </a:ext>
            </a:extLst>
          </p:cNvPr>
          <p:cNvSpPr/>
          <p:nvPr/>
        </p:nvSpPr>
        <p:spPr>
          <a:xfrm>
            <a:off x="3907478" y="4779733"/>
            <a:ext cx="2138891" cy="1293790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Конкурстық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рәсімдерді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жетілдіру</a:t>
            </a:r>
            <a:endParaRPr lang="ru-RU" sz="1050" b="1" dirty="0" smtClean="0">
              <a:solidFill>
                <a:srgbClr val="08265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050" b="1" dirty="0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  <a:p>
            <a:pPr algn="ctr"/>
            <a:r>
              <a:rPr lang="ru-RU" sz="1050" b="1" dirty="0" err="1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Жол</a:t>
            </a:r>
            <a:r>
              <a:rPr lang="ru-RU" sz="1050" b="1" dirty="0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карталары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бизнес-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жоспарлар</a:t>
            </a:r>
            <a:endParaRPr lang="ru-RU" sz="1050" b="1" dirty="0">
              <a:solidFill>
                <a:srgbClr val="08265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 flipH="1">
            <a:off x="4976923" y="6073523"/>
            <a:ext cx="1" cy="26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19">
            <a:extLst>
              <a:ext uri="{FF2B5EF4-FFF2-40B4-BE49-F238E27FC236}">
                <a16:creationId xmlns:a16="http://schemas.microsoft.com/office/drawing/2014/main" xmlns="" id="{5FAE3555-C6BF-4E96-AC60-6E8E03CFCC6D}"/>
              </a:ext>
            </a:extLst>
          </p:cNvPr>
          <p:cNvSpPr/>
          <p:nvPr/>
        </p:nvSpPr>
        <p:spPr>
          <a:xfrm>
            <a:off x="6157019" y="4783463"/>
            <a:ext cx="1083670" cy="1293374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3-5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жылға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smtClean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«МЕГАГРАНТ» конкурсы</a:t>
            </a:r>
            <a:endParaRPr lang="ru-RU" sz="1050" b="1" dirty="0">
              <a:solidFill>
                <a:srgbClr val="08265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7" name="Прямая со стрелкой 46"/>
          <p:cNvCxnSpPr>
            <a:stCxn id="45" idx="2"/>
          </p:cNvCxnSpPr>
          <p:nvPr/>
        </p:nvCxnSpPr>
        <p:spPr>
          <a:xfrm>
            <a:off x="6698854" y="6076837"/>
            <a:ext cx="0" cy="257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: скругленные углы 19">
            <a:extLst>
              <a:ext uri="{FF2B5EF4-FFF2-40B4-BE49-F238E27FC236}">
                <a16:creationId xmlns:a16="http://schemas.microsoft.com/office/drawing/2014/main" xmlns="" id="{5FAE3555-C6BF-4E96-AC60-6E8E03CFCC6D}"/>
              </a:ext>
            </a:extLst>
          </p:cNvPr>
          <p:cNvSpPr/>
          <p:nvPr/>
        </p:nvSpPr>
        <p:spPr>
          <a:xfrm>
            <a:off x="7342857" y="4779733"/>
            <a:ext cx="2758405" cy="1289916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МЕГАГРАНТТЫ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іске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асыру,Әлеуметтік-экономикалық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әсерлердің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жанама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көрсеткіштердің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тұрақты</a:t>
            </a:r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 err="1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мониторингі</a:t>
            </a:r>
            <a:endParaRPr lang="ru-RU" sz="1050" b="1" dirty="0">
              <a:solidFill>
                <a:srgbClr val="08265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8722060" y="6069649"/>
            <a:ext cx="539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1064" y="6369963"/>
            <a:ext cx="12129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Мегагранттардың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тақырыптары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смарт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қалалар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Каспий/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Балқаш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/Арал, Нейрокомпьютер,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цифрлық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әлеуметтік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қоғам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....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Міндеттер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xmlns="" id="{5FAE3555-C6BF-4E96-AC60-6E8E03CFCC6D}"/>
              </a:ext>
            </a:extLst>
          </p:cNvPr>
          <p:cNvSpPr/>
          <p:nvPr/>
        </p:nvSpPr>
        <p:spPr>
          <a:xfrm>
            <a:off x="963624" y="2182978"/>
            <a:ext cx="1840401" cy="578756"/>
          </a:xfrm>
          <a:prstGeom prst="roundRect">
            <a:avLst>
              <a:gd name="adj" fmla="val 5953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МЕГАГРАНТТАР</a:t>
            </a:r>
          </a:p>
        </p:txBody>
      </p:sp>
      <p:grpSp>
        <p:nvGrpSpPr>
          <p:cNvPr id="38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39" name="Google Shape;524;p10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4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CC461A0F-9FCE-4CE8-BFFF-9483985299EF}"/>
              </a:ext>
            </a:extLst>
          </p:cNvPr>
          <p:cNvSpPr txBox="1"/>
          <p:nvPr/>
        </p:nvSpPr>
        <p:spPr>
          <a:xfrm>
            <a:off x="7220853" y="3593428"/>
            <a:ext cx="4571344" cy="3539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ҒЫЛЫМИ КАДРЛАРДЫ</a:t>
            </a:r>
            <a:r>
              <a:rPr lang="kk-KZ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Ң</a:t>
            </a:r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ЖАСЫ,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адам</a:t>
            </a:r>
            <a:endParaRPr lang="ru-RU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DC721EE-D267-4035-9D1D-958CC796D228}"/>
              </a:ext>
            </a:extLst>
          </p:cNvPr>
          <p:cNvSpPr txBox="1"/>
          <p:nvPr/>
        </p:nvSpPr>
        <p:spPr>
          <a:xfrm>
            <a:off x="186989" y="892863"/>
            <a:ext cx="5735006" cy="35291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ҒЫЛЫМИ КАДРЛАР САНЫ,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адам</a:t>
            </a:r>
            <a:endParaRPr lang="ru-RU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34110CCA-87E1-4739-82B6-4EF4029B6BF9}"/>
              </a:ext>
            </a:extLst>
          </p:cNvPr>
          <p:cNvCxnSpPr/>
          <p:nvPr/>
        </p:nvCxnSpPr>
        <p:spPr>
          <a:xfrm>
            <a:off x="6058114" y="994889"/>
            <a:ext cx="0" cy="216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34110CCA-87E1-4739-82B6-4EF4029B6BF9}"/>
              </a:ext>
            </a:extLst>
          </p:cNvPr>
          <p:cNvCxnSpPr/>
          <p:nvPr/>
        </p:nvCxnSpPr>
        <p:spPr>
          <a:xfrm rot="5400000">
            <a:off x="9224077" y="752562"/>
            <a:ext cx="0" cy="540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34110CCA-87E1-4739-82B6-4EF4029B6BF9}"/>
              </a:ext>
            </a:extLst>
          </p:cNvPr>
          <p:cNvCxnSpPr/>
          <p:nvPr/>
        </p:nvCxnSpPr>
        <p:spPr>
          <a:xfrm rot="5400000">
            <a:off x="2946938" y="752562"/>
            <a:ext cx="0" cy="540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34110CCA-87E1-4739-82B6-4EF4029B6BF9}"/>
              </a:ext>
            </a:extLst>
          </p:cNvPr>
          <p:cNvCxnSpPr/>
          <p:nvPr/>
        </p:nvCxnSpPr>
        <p:spPr>
          <a:xfrm>
            <a:off x="6058114" y="4013062"/>
            <a:ext cx="0" cy="24882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Диаграмма 27">
            <a:extLst>
              <a:ext uri="{FF2B5EF4-FFF2-40B4-BE49-F238E27FC236}">
                <a16:creationId xmlns="" xmlns:a16="http://schemas.microsoft.com/office/drawing/2014/main" id="{025CCF90-BFB5-4097-B069-69E533729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023765"/>
              </p:ext>
            </p:extLst>
          </p:nvPr>
        </p:nvGraphicFramePr>
        <p:xfrm>
          <a:off x="6620373" y="4408238"/>
          <a:ext cx="5468858" cy="1865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747628" y="1911248"/>
            <a:ext cx="2145125" cy="769433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22 </a:t>
            </a:r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456</a:t>
            </a:r>
            <a:endParaRPr lang="ru-RU" sz="5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xmlns:lc="http://schemas.openxmlformats.org/drawingml/2006/lockedCanvas" id="{A5D8229A-4C93-40A0-A81C-5FFB9B4A9F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6" y="1900542"/>
            <a:ext cx="838167" cy="838167"/>
          </a:xfrm>
          <a:prstGeom prst="rect">
            <a:avLst/>
          </a:prstGeom>
        </p:spPr>
      </p:pic>
      <p:graphicFrame>
        <p:nvGraphicFramePr>
          <p:cNvPr id="37" name="Диаграмма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61CEB356-C8C2-4F61-BA2F-3D542E820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245446"/>
              </p:ext>
            </p:extLst>
          </p:nvPr>
        </p:nvGraphicFramePr>
        <p:xfrm>
          <a:off x="6395468" y="1311811"/>
          <a:ext cx="5596468" cy="201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61588" y="892863"/>
            <a:ext cx="6090411" cy="35291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ҒЫЛЫМИ КАДРЛАР САНЫНЫҢ ДИНАМИКАСЫ,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адам</a:t>
            </a:r>
            <a:endParaRPr lang="ru-RU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8CCBF65-CCFC-411C-8D52-99699C95C224}"/>
              </a:ext>
            </a:extLst>
          </p:cNvPr>
          <p:cNvSpPr txBox="1"/>
          <p:nvPr/>
        </p:nvSpPr>
        <p:spPr>
          <a:xfrm>
            <a:off x="589928" y="3574378"/>
            <a:ext cx="5030264" cy="35291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ҒЫЛЫМИ КАДРЛАРДЫҢ ДӘРЕЖЕСІ,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адам</a:t>
            </a:r>
            <a:endParaRPr lang="ru-RU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0" name="Таблица 28">
            <a:extLst>
              <a:ext uri="{FF2B5EF4-FFF2-40B4-BE49-F238E27FC236}">
                <a16:creationId xmlns:a16="http://schemas.microsoft.com/office/drawing/2014/main" xmlns="" id="{B5FBCE94-C069-4BA3-A6A5-FA33386F4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35070"/>
              </p:ext>
            </p:extLst>
          </p:nvPr>
        </p:nvGraphicFramePr>
        <p:xfrm>
          <a:off x="647846" y="4246139"/>
          <a:ext cx="4777475" cy="2496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080">
                  <a:extLst>
                    <a:ext uri="{9D8B030D-6E8A-4147-A177-3AD203B41FA5}">
                      <a16:colId xmlns:a16="http://schemas.microsoft.com/office/drawing/2014/main" xmlns="" val="1314585935"/>
                    </a:ext>
                  </a:extLst>
                </a:gridCol>
                <a:gridCol w="1132742">
                  <a:extLst>
                    <a:ext uri="{9D8B030D-6E8A-4147-A177-3AD203B41FA5}">
                      <a16:colId xmlns:a16="http://schemas.microsoft.com/office/drawing/2014/main" xmlns="" val="890868433"/>
                    </a:ext>
                  </a:extLst>
                </a:gridCol>
                <a:gridCol w="1022653">
                  <a:extLst>
                    <a:ext uri="{9D8B030D-6E8A-4147-A177-3AD203B41FA5}">
                      <a16:colId xmlns:a16="http://schemas.microsoft.com/office/drawing/2014/main" xmlns="" val="184381349"/>
                    </a:ext>
                  </a:extLst>
                </a:gridCol>
              </a:tblGrid>
              <a:tr h="628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Ғылым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докторы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821</a:t>
                      </a:r>
                      <a:endParaRPr kumimoji="0" lang="ru-RU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1 743</a:t>
                      </a:r>
                      <a:endParaRPr kumimoji="0" lang="ru-RU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1378351"/>
                  </a:ext>
                </a:extLst>
              </a:tr>
              <a:tr h="628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Ғылым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кандидаты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5 119</a:t>
                      </a:r>
                      <a:endParaRPr lang="ru-RU" sz="1900" spc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3 945</a:t>
                      </a:r>
                      <a:endParaRPr lang="ru-RU" sz="1900" spc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2957964"/>
                  </a:ext>
                </a:extLst>
              </a:tr>
              <a:tr h="609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Бейіні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докторы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549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8464745"/>
                  </a:ext>
                </a:extLst>
              </a:tr>
              <a:tr h="628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философия </a:t>
                      </a:r>
                      <a:r>
                        <a:rPr kumimoji="0" lang="ru-RU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докторы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en-US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PhD)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431</a:t>
                      </a:r>
                      <a:endParaRPr lang="ru-RU" sz="1900" spc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2 460</a:t>
                      </a:r>
                      <a:endParaRPr lang="ru-RU" sz="1900" spc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0552474"/>
                  </a:ext>
                </a:extLst>
              </a:tr>
            </a:tbl>
          </a:graphicData>
        </a:graphic>
      </p:graphicFrame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EE0A3F0B-C95B-4FBF-B806-A3EED3B35AEA}"/>
              </a:ext>
            </a:extLst>
          </p:cNvPr>
          <p:cNvSpPr/>
          <p:nvPr/>
        </p:nvSpPr>
        <p:spPr>
          <a:xfrm>
            <a:off x="3436745" y="3919038"/>
            <a:ext cx="863125" cy="320340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pPr lvl="0" algn="ctr" latinLnBrk="1"/>
            <a:r>
              <a:rPr lang="kk-KZ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2010 ж.</a:t>
            </a:r>
            <a:endParaRPr lang="ru-RU" sz="17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26E2238D-7588-4E92-8001-992CC040E2E0}"/>
              </a:ext>
            </a:extLst>
          </p:cNvPr>
          <p:cNvSpPr/>
          <p:nvPr/>
        </p:nvSpPr>
        <p:spPr>
          <a:xfrm>
            <a:off x="4540646" y="3916946"/>
            <a:ext cx="863125" cy="320340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pPr lvl="0" algn="ctr" latinLnBrk="1"/>
            <a:r>
              <a:rPr lang="kk-KZ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2022 ж.</a:t>
            </a:r>
            <a:endParaRPr lang="ru-RU" sz="17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325762" y="3014117"/>
            <a:ext cx="618594" cy="2370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52551" y="3294376"/>
            <a:ext cx="1244187" cy="74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B67264D-61AA-41B3-8FDD-C7FE977FABEB}"/>
              </a:ext>
            </a:extLst>
          </p:cNvPr>
          <p:cNvSpPr/>
          <p:nvPr/>
        </p:nvSpPr>
        <p:spPr>
          <a:xfrm>
            <a:off x="11711" y="333921"/>
            <a:ext cx="9441219" cy="384713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altLang="ko-KR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ЕЛДІҢ </a:t>
            </a:r>
            <a:r>
              <a:rPr lang="ru-RU" altLang="ko-K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ҒЫЛЫМИ ӘЛЕУЕТІ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5838456-0EC4-430B-A188-CFEFCF365304}"/>
              </a:ext>
            </a:extLst>
          </p:cNvPr>
          <p:cNvSpPr/>
          <p:nvPr/>
        </p:nvSpPr>
        <p:spPr>
          <a:xfrm>
            <a:off x="3610276" y="96107"/>
            <a:ext cx="4854735" cy="55334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E0963DC-A75D-47B2-B564-AA11D206A4B3}"/>
              </a:ext>
            </a:extLst>
          </p:cNvPr>
          <p:cNvSpPr/>
          <p:nvPr/>
        </p:nvSpPr>
        <p:spPr>
          <a:xfrm>
            <a:off x="3610276" y="96107"/>
            <a:ext cx="4854735" cy="55334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20" y="-3973"/>
            <a:ext cx="1764739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АҒЫМДАҒЫ ЖАҒДАЙ</a:t>
            </a:r>
          </a:p>
        </p:txBody>
      </p:sp>
      <p:sp>
        <p:nvSpPr>
          <p:cNvPr id="26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953894" y="6391275"/>
            <a:ext cx="495725" cy="466877"/>
          </a:xfrm>
          <a:prstGeom prst="rect">
            <a:avLst/>
          </a:prstGeom>
          <a:noFill/>
        </p:spPr>
        <p:txBody>
          <a:bodyPr spcFirstLastPara="1" wrap="square" lIns="0" tIns="0" rIns="358668" bIns="13285" anchor="ctr" anchorCtr="0">
            <a:noAutofit/>
          </a:bodyPr>
          <a:lstStyle/>
          <a:p>
            <a:pPr algn="ctr"/>
            <a:r>
              <a:rPr lang="ru-RU" sz="17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2</a:t>
            </a:r>
            <a:endParaRPr sz="17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32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44" name="Google Shape;524;p10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D24621-6773-EC92-D45C-C2F3307F6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297861"/>
            <a:ext cx="10355283" cy="5635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ru-RU" sz="19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900" b="1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9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9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технологиялық</a:t>
            </a:r>
            <a:r>
              <a:rPr lang="ru-RU" sz="19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саясат</a:t>
            </a:r>
            <a:r>
              <a:rPr lang="ru-RU" sz="19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b="1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туралы</a:t>
            </a:r>
            <a:r>
              <a:rPr lang="ru-RU" sz="19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r>
              <a:rPr lang="ru-RU" sz="1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Заң</a:t>
            </a:r>
            <a:r>
              <a:rPr lang="ru-RU" sz="1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жобасы</a:t>
            </a:r>
            <a:r>
              <a:rPr lang="ru-RU" sz="1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300" i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мерзімі</a:t>
            </a:r>
            <a:r>
              <a:rPr lang="ru-RU" sz="13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1300" i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сәуір</a:t>
            </a:r>
            <a:r>
              <a:rPr lang="ru-RU" sz="13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2024 ж.)</a:t>
            </a:r>
            <a:endParaRPr lang="ru-RU" sz="1300" i="1" dirty="0">
              <a:solidFill>
                <a:schemeClr val="bg1"/>
              </a:solidFill>
              <a:latin typeface="+mn-lt"/>
              <a:cs typeface="Simplified Arabic" pitchFamily="18" charset="-78"/>
            </a:endParaRPr>
          </a:p>
        </p:txBody>
      </p:sp>
      <p:sp>
        <p:nvSpPr>
          <p:cNvPr id="4" name="AutoShape 2" descr="Компьютерные Иконки Озеро, другие, другие, черный, карта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Компьютерные иконки Групповая работа Рабочая группа, другие, класс, текст,  связи с общественностью png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Компьютерные иконки Групповая работа Рабочая группа, другие, класс, текст,  связи с общественностью png | PNGW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9" descr="Компьютерные иконки Групповая работа Рабочая группа, другие, класс, текст,  связи с общественностью png | PNGW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Компьютерные иконки Групповая работа Рабочая группа, другие, класс, текст,  связи с общественностью png | PNGW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5" descr="Компьютерные иконки Групповая работа Рабочая группа, другие, класс, текст,  связи с общественностью png | PNGWing"/>
          <p:cNvSpPr>
            <a:spLocks noChangeAspect="1" noChangeArrowheads="1"/>
          </p:cNvSpPr>
          <p:nvPr/>
        </p:nvSpPr>
        <p:spPr bwMode="auto">
          <a:xfrm>
            <a:off x="1031875" y="17891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9" descr="Компьютерные иконки Групповая работа Рабочая группа, другие, класс, текст,  связи с общественностью png | PNGWing"/>
          <p:cNvSpPr>
            <a:spLocks noChangeAspect="1" noChangeArrowheads="1"/>
          </p:cNvSpPr>
          <p:nvPr/>
        </p:nvSpPr>
        <p:spPr bwMode="auto">
          <a:xfrm>
            <a:off x="1336675" y="2941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42344" y="5483222"/>
            <a:ext cx="3336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1400" b="1" u="sng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Жұмыс</a:t>
            </a:r>
            <a:r>
              <a:rPr lang="ru-RU" sz="1400" b="1" u="sng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b="1" u="sng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тобы</a:t>
            </a:r>
            <a:r>
              <a:rPr lang="ru-RU" sz="1400" b="1" u="sng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u="sng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құрылды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916" y="545315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ym typeface="Wingdings 2" panose="05020102010507070707" pitchFamily="18" charset="2"/>
              </a:rPr>
              <a:t></a:t>
            </a:r>
            <a:endParaRPr lang="ru-RU" sz="32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Міндеттер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794" y="2682169"/>
            <a:ext cx="591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tabLst>
                <a:tab pos="180975" algn="l"/>
              </a:tabLst>
            </a:pP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ғылыми-техникалық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қызмет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немесе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ғылыми-техникалық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қызмет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нәтижелерін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коммерцияландыру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саласындағы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қоғамдық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қатынастарды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реттейді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7976" y="3536840"/>
            <a:ext cx="5966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технологиялық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саясат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туралы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ҚР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Заңы</a:t>
            </a:r>
            <a:r>
              <a:rPr lang="kk-KZ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4ABD757-647D-92E9-91DF-3C568476943D}"/>
              </a:ext>
            </a:extLst>
          </p:cNvPr>
          <p:cNvSpPr txBox="1"/>
          <p:nvPr/>
        </p:nvSpPr>
        <p:spPr>
          <a:xfrm>
            <a:off x="1027236" y="4043722"/>
            <a:ext cx="239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ҒЗТКЖ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қолдау</a:t>
            </a:r>
            <a:endParaRPr lang="x-none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7" name="Рисунок 36" descr="Механическая рука со сплошной заливкой">
            <a:extLst>
              <a:ext uri="{FF2B5EF4-FFF2-40B4-BE49-F238E27FC236}">
                <a16:creationId xmlns:a16="http://schemas.microsoft.com/office/drawing/2014/main" xmlns="" id="{35DAB292-4582-B3F2-D5A1-65DF73384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99543" y="3930945"/>
            <a:ext cx="576000" cy="576000"/>
          </a:xfrm>
          <a:prstGeom prst="rect">
            <a:avLst/>
          </a:prstGeom>
        </p:spPr>
      </p:pic>
      <p:pic>
        <p:nvPicPr>
          <p:cNvPr id="38" name="Рисунок 37" descr="Монеты контур">
            <a:extLst>
              <a:ext uri="{FF2B5EF4-FFF2-40B4-BE49-F238E27FC236}">
                <a16:creationId xmlns:a16="http://schemas.microsoft.com/office/drawing/2014/main" xmlns="" id="{067766F4-4C1D-E779-A3DF-5C05625463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61443" y="4705066"/>
            <a:ext cx="576000" cy="576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D4BA74B-D8F6-12BE-F4D4-ACE3344BA526}"/>
              </a:ext>
            </a:extLst>
          </p:cNvPr>
          <p:cNvSpPr txBox="1"/>
          <p:nvPr/>
        </p:nvSpPr>
        <p:spPr>
          <a:xfrm>
            <a:off x="1027236" y="4851071"/>
            <a:ext cx="4065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Кадрлық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әлеует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Ғалым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мәртебесі</a:t>
            </a:r>
            <a:endParaRPr lang="x-none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361EA1B-3A56-AE31-F2F7-7FAAB7907617}"/>
              </a:ext>
            </a:extLst>
          </p:cNvPr>
          <p:cNvSpPr txBox="1"/>
          <p:nvPr/>
        </p:nvSpPr>
        <p:spPr>
          <a:xfrm>
            <a:off x="6376854" y="3988451"/>
            <a:ext cx="56680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Қаржыландырудың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жаңа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тетіктерін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енгізу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арқылы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ұйымдар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жоғары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оқу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орындарының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зертханалық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инфрақұрылымын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жақсарту</a:t>
            </a:r>
            <a:endParaRPr lang="x-none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1CECB89-28F5-8F10-401E-2596C699AE45}"/>
              </a:ext>
            </a:extLst>
          </p:cNvPr>
          <p:cNvSpPr txBox="1"/>
          <p:nvPr/>
        </p:nvSpPr>
        <p:spPr>
          <a:xfrm>
            <a:off x="6371573" y="4881524"/>
            <a:ext cx="3647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Бірлесіп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қаржыландыруды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арттыру</a:t>
            </a:r>
            <a:endParaRPr lang="x-none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4" y="4600291"/>
            <a:ext cx="589706" cy="58970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3844617"/>
            <a:ext cx="749736" cy="74973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948932" y="5414683"/>
            <a:ext cx="5425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230-дан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астам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жетекші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ғалымдар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,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сарапшылар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,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мемлекеттік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органдар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мен бизнес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өкілдері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400000">
            <a:off x="5054453" y="5623497"/>
            <a:ext cx="330734" cy="2440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8" name="TextBox 47"/>
          <p:cNvSpPr txBox="1"/>
          <p:nvPr/>
        </p:nvSpPr>
        <p:spPr>
          <a:xfrm>
            <a:off x="178038" y="606275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ym typeface="Wingdings 2" panose="05020102010507070707" pitchFamily="18" charset="2"/>
              </a:rPr>
              <a:t></a:t>
            </a:r>
            <a:endParaRPr lang="ru-RU" sz="3200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5987460" y="-449559"/>
            <a:ext cx="0" cy="11520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699754" y="5977031"/>
            <a:ext cx="4065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«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Ғылым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және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технологиялық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саясат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туралы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» ҚР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Заңының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жобасына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арналған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реттеу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саясатының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консультативті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құжаты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әзірленді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8932" y="6129431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жария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талқылау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үшін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Ашық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НҚА»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порталында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орналастырылды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мемлекеттік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органдарға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келісуге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жолданды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Равнобедренный треугольник 52"/>
          <p:cNvSpPr/>
          <p:nvPr/>
        </p:nvSpPr>
        <p:spPr>
          <a:xfrm rot="5400000">
            <a:off x="5054453" y="6218702"/>
            <a:ext cx="330734" cy="2440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Прямоугольник 23"/>
          <p:cNvSpPr/>
          <p:nvPr/>
        </p:nvSpPr>
        <p:spPr>
          <a:xfrm>
            <a:off x="2451268" y="1558527"/>
            <a:ext cx="686418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ҚОЛДАНЫСТАҒЫ ЗАҢДАРДЫ ЖҮЙЕЛЕУ</a:t>
            </a:r>
          </a:p>
        </p:txBody>
      </p:sp>
      <p:sp>
        <p:nvSpPr>
          <p:cNvPr id="30721" name="Прямоугольник 30720"/>
          <p:cNvSpPr/>
          <p:nvPr/>
        </p:nvSpPr>
        <p:spPr>
          <a:xfrm>
            <a:off x="307976" y="1960563"/>
            <a:ext cx="2751888" cy="563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4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туралы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Заң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22721" y="1960563"/>
            <a:ext cx="3544904" cy="563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«ҒҒТҚН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коммерцияландыру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туралы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Заң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089971" y="1960563"/>
            <a:ext cx="2751888" cy="563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Технологиялық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саясат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23" name="Прямоугольник 30722"/>
          <p:cNvSpPr/>
          <p:nvPr/>
        </p:nvSpPr>
        <p:spPr>
          <a:xfrm>
            <a:off x="140680" y="868977"/>
            <a:ext cx="11606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Негіздеме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Қазақстан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Республикасы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Президентінің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Әділетті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Қазақстан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бәріміз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әрқайсымыз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үшін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Қазір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әрдайым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сайлауалды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бағдарламасын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іске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асыру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жөніндегі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іс-қимыл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жоспарының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69 -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тармағы</a:t>
            </a:r>
            <a:endParaRPr lang="ru-RU" sz="16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24" name="Прямоугольник 30723"/>
          <p:cNvSpPr/>
          <p:nvPr/>
        </p:nvSpPr>
        <p:spPr>
          <a:xfrm>
            <a:off x="6175543" y="2682169"/>
            <a:ext cx="5879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tabLst>
                <a:tab pos="180975" algn="l"/>
              </a:tabLst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ҚР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Ұлттық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инновациялық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жүйесі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технологиялық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саясатының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жұмыс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істеуі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дамуының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негізгі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қағидаттары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тетіктерін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айқындайды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128460" y="5327990"/>
            <a:ext cx="1764738" cy="164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sz="1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ЖАСАЛДЫ</a:t>
            </a:r>
            <a:endParaRPr lang="ru-RU" sz="1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grpSp>
        <p:nvGrpSpPr>
          <p:cNvPr id="43" name="Google Shape;523;p100"/>
          <p:cNvGrpSpPr/>
          <p:nvPr/>
        </p:nvGrpSpPr>
        <p:grpSpPr>
          <a:xfrm>
            <a:off x="9547759" y="137337"/>
            <a:ext cx="2694548" cy="600124"/>
            <a:chOff x="823137" y="595661"/>
            <a:chExt cx="2694377" cy="600124"/>
          </a:xfrm>
        </p:grpSpPr>
        <p:pic>
          <p:nvPicPr>
            <p:cNvPr id="45" name="Google Shape;524;p10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6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50839" y="4804377"/>
            <a:ext cx="2772067" cy="113464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ko-KR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заңды</a:t>
            </a:r>
            <a:r>
              <a:rPr lang="ru-RU" altLang="ko-KR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тұлғалар</a:t>
            </a:r>
            <a:r>
              <a:rPr lang="ru-RU" altLang="ko-KR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altLang="ko-KR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532</a:t>
            </a:r>
          </a:p>
          <a:p>
            <a:pPr marL="285727" indent="-285727" algn="just">
              <a:buFont typeface="Wingdings" pitchFamily="2" charset="2"/>
              <a:buChar char="ü"/>
              <a:defRPr/>
            </a:pPr>
            <a:endParaRPr lang="ru-RU" altLang="ko-KR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ru-RU" altLang="ko-KR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defRPr/>
            </a:pPr>
            <a:r>
              <a:rPr lang="ru-RU" altLang="ko-KR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жеке</a:t>
            </a:r>
            <a:r>
              <a:rPr lang="ru-RU" altLang="ko-KR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тұлғалар</a:t>
            </a:r>
            <a:r>
              <a:rPr lang="ru-RU" altLang="ko-KR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altLang="ko-KR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485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7B1A67-24DA-430E-BA81-BA5CB56EB462}"/>
              </a:ext>
            </a:extLst>
          </p:cNvPr>
          <p:cNvSpPr/>
          <p:nvPr/>
        </p:nvSpPr>
        <p:spPr>
          <a:xfrm>
            <a:off x="1640488" y="1798645"/>
            <a:ext cx="3744329" cy="104643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414 </a:t>
            </a:r>
          </a:p>
          <a:p>
            <a:pPr lvl="0">
              <a:defRPr/>
            </a:pPr>
            <a:r>
              <a:rPr lang="kk-KZ" b="1" dirty="0">
                <a:latin typeface="Tahoma" pitchFamily="34" charset="0"/>
                <a:ea typeface="Tahoma" pitchFamily="34" charset="0"/>
                <a:cs typeface="Tahoma" pitchFamily="34" charset="0"/>
              </a:rPr>
              <a:t>ғ</a:t>
            </a:r>
            <a:r>
              <a:rPr kumimoji="0" lang="kk-KZ" b="1" i="0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ылыми ұйым</a:t>
            </a:r>
            <a:endParaRPr kumimoji="0" lang="ru-RU" b="1" i="0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6BB18E-2156-48FB-ADD7-791B46C25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2" y="1887185"/>
            <a:ext cx="725647" cy="6847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0174" y="3851635"/>
            <a:ext cx="5831113" cy="61348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defRPr/>
            </a:pPr>
            <a:r>
              <a:rPr lang="ru-RU" altLang="ko-KR" sz="17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1 017 </a:t>
            </a:r>
            <a:r>
              <a:rPr lang="ru-RU" altLang="ko-KR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altLang="ko-KR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altLang="ko-KR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ғылыми-техникалық</a:t>
            </a:r>
            <a:r>
              <a:rPr lang="ru-RU" altLang="ko-KR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қызмет</a:t>
            </a:r>
            <a:r>
              <a:rPr lang="ru-RU" altLang="ko-KR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субъектілері</a:t>
            </a:r>
            <a:r>
              <a:rPr lang="ru-RU" altLang="ko-KR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аккредиттелген</a:t>
            </a:r>
            <a:r>
              <a:rPr lang="ru-RU" altLang="ko-KR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17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(30.03.2023 ж.)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836" y="3861716"/>
            <a:ext cx="6200119" cy="352913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defRPr/>
            </a:pPr>
            <a:r>
              <a:rPr lang="kk-KZ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СЕКТОРЛАР БӨЛІНІСІНДЕГІ ҒЫЛЫМИ ҰЙЫМДАР:</a:t>
            </a:r>
            <a:endParaRPr lang="ru-RU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964108"/>
              </p:ext>
            </p:extLst>
          </p:nvPr>
        </p:nvGraphicFramePr>
        <p:xfrm>
          <a:off x="350022" y="4184928"/>
          <a:ext cx="5307841" cy="243081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060066"/>
                <a:gridCol w="1247775"/>
              </a:tblGrid>
              <a:tr h="65469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r>
                        <a:rPr lang="ru-RU" sz="15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Мемлекеттік</a:t>
                      </a:r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сектор</a:t>
                      </a:r>
                    </a:p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endParaRPr lang="en-US" sz="15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106 </a:t>
                      </a:r>
                      <a:r>
                        <a:rPr lang="ru-RU" sz="1300" b="0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(26 %)</a:t>
                      </a:r>
                      <a:endParaRPr lang="en-US" sz="1300" b="0" i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469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r>
                        <a:rPr lang="ru-RU" sz="15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Кәсіптік</a:t>
                      </a:r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жоғары</a:t>
                      </a:r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білім</a:t>
                      </a:r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секторы</a:t>
                      </a:r>
                      <a:endParaRPr lang="kk-KZ" sz="15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endParaRPr lang="ru-RU" sz="15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94 </a:t>
                      </a:r>
                      <a:r>
                        <a:rPr lang="ru-RU" sz="1300" b="0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(23%)</a:t>
                      </a:r>
                      <a:endParaRPr lang="en-US" sz="1300" b="0" i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469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r>
                        <a:rPr lang="ru-RU" sz="15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Кәсіпкерлік</a:t>
                      </a:r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сектор</a:t>
                      </a:r>
                    </a:p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endParaRPr lang="en-US" sz="15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179 </a:t>
                      </a:r>
                      <a:r>
                        <a:rPr lang="ru-RU" sz="1300" b="0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(43%)</a:t>
                      </a:r>
                      <a:endParaRPr lang="en-US" sz="1300" b="0" i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r>
                        <a:rPr lang="ru-RU" sz="15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Коммерциялық</a:t>
                      </a:r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емес</a:t>
                      </a:r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сектор</a:t>
                      </a:r>
                    </a:p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endParaRPr lang="ru-RU" sz="15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 </a:t>
                      </a:r>
                      <a:r>
                        <a:rPr lang="ru-RU" sz="1300" b="0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(8%)</a:t>
                      </a:r>
                      <a:endParaRPr lang="en-US" sz="1300" b="0" i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61CEB356-C8C2-4F61-BA2F-3D542E820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380185"/>
              </p:ext>
            </p:extLst>
          </p:nvPr>
        </p:nvGraphicFramePr>
        <p:xfrm>
          <a:off x="6690871" y="1470824"/>
          <a:ext cx="4971222" cy="199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33088" y="1132290"/>
            <a:ext cx="5399315" cy="61554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ҒЫЛЫМИ </a:t>
            </a:r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ҰЙЫМДАРДЫҢ 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ДИНАМИКАСЫ,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бірлік</a:t>
            </a:r>
            <a:endParaRPr lang="ru-RU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34110CCA-87E1-4739-82B6-4EF4029B6BF9}"/>
              </a:ext>
            </a:extLst>
          </p:cNvPr>
          <p:cNvCxnSpPr/>
          <p:nvPr/>
        </p:nvCxnSpPr>
        <p:spPr>
          <a:xfrm>
            <a:off x="6134317" y="1104961"/>
            <a:ext cx="0" cy="216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34110CCA-87E1-4739-82B6-4EF4029B6BF9}"/>
              </a:ext>
            </a:extLst>
          </p:cNvPr>
          <p:cNvCxnSpPr/>
          <p:nvPr/>
        </p:nvCxnSpPr>
        <p:spPr>
          <a:xfrm flipH="1" flipV="1">
            <a:off x="6778089" y="3663170"/>
            <a:ext cx="5213841" cy="374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34110CCA-87E1-4739-82B6-4EF4029B6BF9}"/>
              </a:ext>
            </a:extLst>
          </p:cNvPr>
          <p:cNvCxnSpPr/>
          <p:nvPr/>
        </p:nvCxnSpPr>
        <p:spPr>
          <a:xfrm flipH="1">
            <a:off x="165025" y="3663170"/>
            <a:ext cx="5346463" cy="374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34110CCA-87E1-4739-82B6-4EF4029B6BF9}"/>
              </a:ext>
            </a:extLst>
          </p:cNvPr>
          <p:cNvCxnSpPr/>
          <p:nvPr/>
        </p:nvCxnSpPr>
        <p:spPr>
          <a:xfrm>
            <a:off x="6142785" y="4064919"/>
            <a:ext cx="0" cy="260683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11053233" y="3145364"/>
            <a:ext cx="538692" cy="3301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956" y="1132292"/>
            <a:ext cx="5399315" cy="613489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ҒЗТКЖ-</a:t>
            </a:r>
            <a:r>
              <a:rPr lang="ru-RU" sz="17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ны</a:t>
            </a:r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ЖҮЗЕГЕ АСЫРҒАН ҒЫЛЫМИ ҰЙЫМДАРДЫҢ САНЫ,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бірлік</a:t>
            </a:r>
            <a:endParaRPr lang="ru-RU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4699" y="4749234"/>
            <a:ext cx="498838" cy="584766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44699" y="5478391"/>
            <a:ext cx="498838" cy="584766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5838456-0EC4-430B-A188-CFEFCF365304}"/>
              </a:ext>
            </a:extLst>
          </p:cNvPr>
          <p:cNvSpPr/>
          <p:nvPr/>
        </p:nvSpPr>
        <p:spPr>
          <a:xfrm>
            <a:off x="3610276" y="96107"/>
            <a:ext cx="4854735" cy="55334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E0963DC-A75D-47B2-B564-AA11D206A4B3}"/>
              </a:ext>
            </a:extLst>
          </p:cNvPr>
          <p:cNvSpPr/>
          <p:nvPr/>
        </p:nvSpPr>
        <p:spPr>
          <a:xfrm>
            <a:off x="3610276" y="96107"/>
            <a:ext cx="4854735" cy="55334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20" y="-3973"/>
            <a:ext cx="1764739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АҒЫМДАҒЫ ЖАҒДАЙ</a:t>
            </a: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-3276" y="356893"/>
            <a:ext cx="6003186" cy="34444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33" tIns="45716" rIns="91433" bIns="45716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ru-RU" altLang="ko-KR" sz="19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 САЛАСЫНЫ</a:t>
            </a:r>
            <a:r>
              <a:rPr lang="kk-KZ" altLang="ko-KR" sz="19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Ң</a:t>
            </a:r>
            <a:r>
              <a:rPr lang="ru-RU" altLang="ko-KR" sz="19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19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ИНФРАҚҰРЫЛЫМЫ</a:t>
            </a:r>
          </a:p>
        </p:txBody>
      </p:sp>
      <p:sp>
        <p:nvSpPr>
          <p:cNvPr id="32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953894" y="6391275"/>
            <a:ext cx="495725" cy="466877"/>
          </a:xfrm>
          <a:prstGeom prst="rect">
            <a:avLst/>
          </a:prstGeom>
          <a:noFill/>
        </p:spPr>
        <p:txBody>
          <a:bodyPr spcFirstLastPara="1" wrap="square" lIns="0" tIns="0" rIns="358668" bIns="13285" anchor="ctr" anchorCtr="0">
            <a:noAutofit/>
          </a:bodyPr>
          <a:lstStyle/>
          <a:p>
            <a:pPr algn="ctr"/>
            <a:r>
              <a:rPr lang="ru-RU" sz="17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3</a:t>
            </a:r>
            <a:endParaRPr sz="17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33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34" name="Google Shape;524;p10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6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" y="309741"/>
            <a:ext cx="4160560" cy="385492"/>
          </a:xfrm>
          <a:prstGeom prst="rect">
            <a:avLst/>
          </a:prstGeom>
          <a:noFill/>
        </p:spPr>
        <p:txBody>
          <a:bodyPr wrap="none" lIns="91439" tIns="45721" rIns="91439" bIns="45721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САЛАЛЫҚ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ҒЫЛЫМДЫ ДАМЫТУ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28659106"/>
              </p:ext>
            </p:extLst>
          </p:nvPr>
        </p:nvGraphicFramePr>
        <p:xfrm>
          <a:off x="224646" y="1722254"/>
          <a:ext cx="5915026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4653" y="6421848"/>
            <a:ext cx="4071130" cy="385492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r>
              <a:rPr lang="ru-RU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ЖОО: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ДСМ - 5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АШМ -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МСМ - 4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AA3DE3A-5DC5-2EB2-877B-1D45F0AA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6700" y="6422373"/>
            <a:ext cx="2743201" cy="365126"/>
          </a:xfrm>
        </p:spPr>
        <p:txBody>
          <a:bodyPr/>
          <a:lstStyle/>
          <a:p>
            <a:fld id="{88A697D3-04A0-40B7-B5DF-B8363DB41EFF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579335"/>
              </p:ext>
            </p:extLst>
          </p:nvPr>
        </p:nvGraphicFramePr>
        <p:xfrm>
          <a:off x="6763512" y="1514612"/>
          <a:ext cx="5428487" cy="4737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315"/>
                <a:gridCol w="1085542"/>
                <a:gridCol w="1107425"/>
                <a:gridCol w="1108205"/>
              </a:tblGrid>
              <a:tr h="3620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мың.теңге</a:t>
                      </a:r>
                      <a:endParaRPr lang="ru-RU" sz="800" i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Ауыл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шаруа</a:t>
                      </a: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шылығы</a:t>
                      </a:r>
                      <a:r>
                        <a:rPr lang="kk-KZ" sz="11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министрлігі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2" marR="54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18 825 676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18 386 443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18 117 861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</a:tr>
              <a:tr h="578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Еңбек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халықты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әлеуметтік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қорғау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министрлігі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2" marR="5449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268 000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275 000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160 000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Денсаулық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сақтау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министрлігі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2" marR="54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35 107 062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36 526 641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33 424 052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</a:tr>
              <a:tr h="578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Индустрия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инфрақұрылымдық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даму         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министрлігі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2" marR="5449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1 887 386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1 872 003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1 862 474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2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Энергетика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министрлігі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2" marR="54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1 568 282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1 568 282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1 568 282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</a:tr>
              <a:tr h="7711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Цифрлық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даму,                         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инновациялар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аэроғарыш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өнеркәсібі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министрлігі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2" marR="5449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5 670 000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5 670 000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5 670 000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31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Экология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табиғи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ресурстар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министрлігі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2" marR="54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5 937 419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5 816 283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5 778 000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Сауда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және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интеграция                    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министрлігі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2" marR="5449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1 064 540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755 319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259 659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Төтенше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жағдайлар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министрлігі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2" marR="544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414 703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451 194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333 030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2" marR="54492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667519" y="855524"/>
            <a:ext cx="5381627" cy="692497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just"/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2023 - 2025 </a:t>
            </a:r>
            <a:r>
              <a:rPr lang="ru-RU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жылдарға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арналған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бюджеттік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бағдарламалар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әкімшілерінің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бағдарламалық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нысаналы </a:t>
            </a:r>
            <a:r>
              <a:rPr lang="ru-RU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қаржыландыру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көлемі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(ЖҒТК </a:t>
            </a:r>
            <a:r>
              <a:rPr lang="ru-RU" sz="13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отырысында</a:t>
            </a:r>
            <a:r>
              <a:rPr lang="ru-RU" sz="1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айқындалған</a:t>
            </a:r>
            <a:r>
              <a:rPr lang="ru-RU" sz="1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20" y="-3973"/>
            <a:ext cx="1764739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АҒЫМДАҒЫ ЖАҒДАЙ</a:t>
            </a:r>
          </a:p>
        </p:txBody>
      </p:sp>
      <p:grpSp>
        <p:nvGrpSpPr>
          <p:cNvPr id="17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21" name="Google Shape;524;p1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9452" y="855526"/>
            <a:ext cx="6331843" cy="969498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r>
              <a:rPr lang="ru-RU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салалық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органдарда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барлығы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104 </a:t>
            </a:r>
            <a:r>
              <a:rPr lang="ru-RU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ведомстволық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бағынысты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бар, </a:t>
            </a:r>
            <a:r>
              <a:rPr lang="ru-RU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оның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ішінде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 </a:t>
            </a:r>
            <a:r>
              <a:rPr lang="ru-RU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ғылыми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ДСМ – 17,  АШМ 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30, 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ИИДМ - 5, ЭТРМ – 3, ЭМ– 2, ЦДИАӨМ– 6, ТЖМ,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Қорғанысмині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Еңбекмині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 1 </a:t>
            </a:r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ұйымнан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666" y="5398894"/>
            <a:ext cx="5772149" cy="923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39" tIns="45721" rIns="91439" bIns="45721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ҒЖБМ </a:t>
            </a:r>
            <a:r>
              <a:rPr lang="ru-RU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қарамағында</a:t>
            </a: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</a:t>
            </a:r>
            <a:r>
              <a:rPr lang="ru-RU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ғылыми</a:t>
            </a: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</a:t>
            </a: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ru-RU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</a:t>
            </a: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ғылыми</a:t>
            </a: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ұйым</a:t>
            </a: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</a:t>
            </a: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санының</a:t>
            </a:r>
            <a:r>
              <a:rPr lang="ru-RU" sz="18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28% </a:t>
            </a:r>
            <a:r>
              <a:rPr lang="kk-KZ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құрайды</a:t>
            </a:r>
            <a:endParaRPr lang="ru-RU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0" y="335326"/>
            <a:ext cx="5162551" cy="605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39" tIns="45721" rIns="91439" bIns="45721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ko-KR" sz="19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ҒЫЛЫМДЫ</a:t>
            </a:r>
            <a:r>
              <a:rPr lang="ru-RU" altLang="ko-KR" sz="19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ҚАРЖЫЛАНДЫРУ</a:t>
            </a:r>
            <a:endParaRPr lang="ru-RU" altLang="ko-KR" sz="1900" b="0" i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Chart 6">
            <a:extLst>
              <a:ext uri="{FF2B5EF4-FFF2-40B4-BE49-F238E27FC236}">
                <a16:creationId xmlns:a16="http://schemas.microsoft.com/office/drawing/2014/main" xmlns="" id="{B11D03B9-7AB7-4D24-B30A-165386D3F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991214"/>
              </p:ext>
            </p:extLst>
          </p:nvPr>
        </p:nvGraphicFramePr>
        <p:xfrm>
          <a:off x="91158" y="880180"/>
          <a:ext cx="3453098" cy="201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6">
            <a:extLst>
              <a:ext uri="{FF2B5EF4-FFF2-40B4-BE49-F238E27FC236}">
                <a16:creationId xmlns:a16="http://schemas.microsoft.com/office/drawing/2014/main" xmlns="" id="{E209D3F7-E4F1-4CA4-9268-AF6D11812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330329"/>
              </p:ext>
            </p:extLst>
          </p:nvPr>
        </p:nvGraphicFramePr>
        <p:xfrm>
          <a:off x="3381375" y="1029332"/>
          <a:ext cx="8687266" cy="249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0AE63725-7619-475F-9D4D-0F92F96AD99F}"/>
              </a:ext>
            </a:extLst>
          </p:cNvPr>
          <p:cNvSpPr/>
          <p:nvPr/>
        </p:nvSpPr>
        <p:spPr>
          <a:xfrm>
            <a:off x="4035427" y="2333645"/>
            <a:ext cx="498476" cy="388569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>
              <a:defRPr/>
            </a:pPr>
            <a:endParaRPr lang="x-none" sz="15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4DAF786-2A70-4D30-9B64-881D1AD1DE8A}"/>
              </a:ext>
            </a:extLst>
          </p:cNvPr>
          <p:cNvSpPr txBox="1"/>
          <p:nvPr/>
        </p:nvSpPr>
        <p:spPr>
          <a:xfrm>
            <a:off x="6208352" y="1085149"/>
            <a:ext cx="3250762" cy="554000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/>
            <a:r>
              <a:rPr lang="ru-RU" sz="15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Әлемдегі</a:t>
            </a:r>
            <a:r>
              <a:rPr lang="ru-RU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ҒЗТКЖ-</a:t>
            </a:r>
            <a:r>
              <a:rPr lang="kk-KZ" sz="15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ға </a:t>
            </a:r>
          </a:p>
          <a:p>
            <a:pPr algn="ctr"/>
            <a:r>
              <a:rPr lang="kk-KZ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kk-KZ" sz="15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рналған </a:t>
            </a:r>
            <a:r>
              <a:rPr lang="ru-RU" sz="15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шығыстар</a:t>
            </a:r>
            <a:r>
              <a:rPr lang="ru-RU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ЖІӨ 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F0E1D5-6177-4A02-AC81-1D610B0702C2}"/>
              </a:ext>
            </a:extLst>
          </p:cNvPr>
          <p:cNvSpPr txBox="1"/>
          <p:nvPr/>
        </p:nvSpPr>
        <p:spPr>
          <a:xfrm>
            <a:off x="423507" y="1053175"/>
            <a:ext cx="4110396" cy="784832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/>
            <a:r>
              <a:rPr lang="ru-RU" sz="15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Қазақстан</a:t>
            </a:r>
            <a:r>
              <a:rPr lang="ru-RU" sz="15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Республикасының</a:t>
            </a:r>
            <a:r>
              <a:rPr lang="ru-RU" sz="15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ҒЗТКЖ-</a:t>
            </a:r>
            <a:r>
              <a:rPr lang="ru-RU" sz="15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ға</a:t>
            </a:r>
            <a:r>
              <a:rPr lang="ru-RU" sz="15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5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шығыстарының</a:t>
            </a:r>
            <a:r>
              <a:rPr lang="ru-RU" sz="15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динамикасы</a:t>
            </a:r>
            <a:r>
              <a:rPr lang="ru-RU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ЖІӨ %</a:t>
            </a:r>
            <a:endParaRPr lang="ru-RU" sz="1500" i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706547B-3609-48B5-A8E6-778EBA880E84}"/>
              </a:ext>
            </a:extLst>
          </p:cNvPr>
          <p:cNvCxnSpPr/>
          <p:nvPr/>
        </p:nvCxnSpPr>
        <p:spPr>
          <a:xfrm flipV="1">
            <a:off x="8661" y="3520620"/>
            <a:ext cx="120600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6338" y="3563563"/>
            <a:ext cx="5963533" cy="3462488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ғылымды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3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есеге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ұлғайтылды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2020 </a:t>
            </a:r>
            <a:r>
              <a:rPr lang="ru-RU" sz="12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50,1 млрд. те</a:t>
            </a:r>
            <a:r>
              <a:rPr lang="kk-KZ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ңг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е, </a:t>
            </a:r>
          </a:p>
          <a:p>
            <a:pPr marL="171450" indent="-171450">
              <a:buFontTx/>
              <a:buChar char="-"/>
            </a:pP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2021 </a:t>
            </a:r>
            <a:r>
              <a:rPr lang="ru-RU" sz="12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- 71,6 млрд те</a:t>
            </a:r>
            <a:r>
              <a:rPr lang="kk-KZ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ң</a:t>
            </a:r>
            <a:r>
              <a:rPr lang="ru-RU" sz="12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ге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171450" indent="-171450">
              <a:buFontTx/>
              <a:buChar char="-"/>
            </a:pP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2022 </a:t>
            </a:r>
            <a:r>
              <a:rPr lang="ru-RU" sz="12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- 70,2 млрд </a:t>
            </a:r>
            <a:r>
              <a:rPr lang="ru-RU" sz="12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теңге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171450" indent="-171450">
              <a:buFontTx/>
              <a:buChar char="-"/>
            </a:pP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2023 </a:t>
            </a:r>
            <a:r>
              <a:rPr lang="ru-RU" sz="12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158,5 млрд </a:t>
            </a:r>
            <a:r>
              <a:rPr lang="ru-RU" sz="12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теңге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2024 </a:t>
            </a:r>
            <a:r>
              <a:rPr lang="ru-RU" sz="12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-  283, 3 млрд. 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</a:t>
            </a:r>
            <a:r>
              <a:rPr lang="kk-KZ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ңг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е,</a:t>
            </a:r>
          </a:p>
          <a:p>
            <a:pPr marL="171450" indent="-171450">
              <a:buFontTx/>
              <a:buChar char="-"/>
            </a:pPr>
            <a:r>
              <a:rPr lang="kk-KZ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2025 жыл -  358,5 млрд. </a:t>
            </a:r>
            <a:r>
              <a:rPr lang="kk-KZ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теңге</a:t>
            </a:r>
            <a:endParaRPr lang="ru-RU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немесе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ғылыми-техникалық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қызмет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нәтижелерін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коммерцияландыру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жобаларын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гранттық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есеге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ұлғайтылды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2021 </a:t>
            </a:r>
            <a:r>
              <a:rPr lang="ru-RU" sz="12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- 5,4 млрд. </a:t>
            </a:r>
            <a:r>
              <a:rPr lang="ru-RU" sz="12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тг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2022 </a:t>
            </a:r>
            <a:r>
              <a:rPr lang="ru-RU" sz="12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- 5,4 млрд. </a:t>
            </a:r>
            <a:r>
              <a:rPr lang="ru-RU" sz="12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тг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2023 </a:t>
            </a:r>
            <a:r>
              <a:rPr lang="ru-RU" sz="12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- 17,1 млрд </a:t>
            </a:r>
            <a:r>
              <a:rPr lang="ru-RU" sz="12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тг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2024 </a:t>
            </a:r>
            <a:r>
              <a:rPr lang="ru-RU" sz="12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 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25.1 млрд. </a:t>
            </a:r>
            <a:r>
              <a:rPr lang="ru-RU" sz="12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теңге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2025 </a:t>
            </a:r>
            <a:r>
              <a:rPr lang="ru-RU" sz="12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– 21,1 млрд. </a:t>
            </a:r>
            <a:r>
              <a:rPr lang="ru-RU" sz="12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теңге</a:t>
            </a:r>
            <a:endParaRPr lang="ru-RU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endParaRPr lang="ru-RU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3266" y="3563863"/>
            <a:ext cx="4257208" cy="1246497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қолданбалы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зерттеулерді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1,6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есеге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ұлғайтылды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2021 </a:t>
            </a:r>
            <a:r>
              <a:rPr lang="ru-RU" sz="1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– 12,8 млрд </a:t>
            </a:r>
            <a:r>
              <a:rPr lang="ru-RU" sz="1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теңге</a:t>
            </a: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2022 </a:t>
            </a:r>
            <a:r>
              <a:rPr lang="ru-RU" sz="1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– 19,5 млрд </a:t>
            </a:r>
            <a:r>
              <a:rPr lang="ru-RU" sz="1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теңге</a:t>
            </a: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2023 </a:t>
            </a:r>
            <a:r>
              <a:rPr lang="ru-RU" sz="1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– 20,8 млрд </a:t>
            </a:r>
            <a:r>
              <a:rPr lang="ru-RU" sz="1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теңге</a:t>
            </a:r>
            <a:endParaRPr lang="ru-RU" sz="15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20" y="-3973"/>
            <a:ext cx="1764739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АҒЫМДАҒЫ ЖАҒДАЙ</a:t>
            </a:r>
          </a:p>
        </p:txBody>
      </p:sp>
      <p:sp>
        <p:nvSpPr>
          <p:cNvPr id="34" name="Номер слайда 4">
            <a:extLst>
              <a:ext uri="{FF2B5EF4-FFF2-40B4-BE49-F238E27FC236}">
                <a16:creationId xmlns="" xmlns:a16="http://schemas.microsoft.com/office/drawing/2014/main" id="{6AA3DE3A-5DC5-2EB2-877B-1D45F0AA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6701" y="6422373"/>
            <a:ext cx="561975" cy="365126"/>
          </a:xfrm>
        </p:spPr>
        <p:txBody>
          <a:bodyPr/>
          <a:lstStyle/>
          <a:p>
            <a:fld id="{88A697D3-04A0-40B7-B5DF-B8363DB41EFF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17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19" name="Google Shape;524;p10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" descr="Контур казахстана картинки, стоковые фото Контур казахстан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21" rIns="91439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Google Shape;358;p64"/>
          <p:cNvSpPr txBox="1"/>
          <p:nvPr/>
        </p:nvSpPr>
        <p:spPr>
          <a:xfrm>
            <a:off x="10850119" y="163135"/>
            <a:ext cx="134190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6" tIns="34275" rIns="68576" bIns="34275" anchor="t" anchorCtr="0">
            <a:sp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ru" sz="8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Министерство науки</a:t>
            </a:r>
            <a:endParaRPr sz="8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>
              <a:buClr>
                <a:srgbClr val="000000"/>
              </a:buClr>
              <a:buSzPts val="900"/>
            </a:pPr>
            <a:r>
              <a:rPr lang="ru" sz="8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и высшего образования </a:t>
            </a:r>
            <a:endParaRPr sz="8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>
              <a:buClr>
                <a:srgbClr val="000000"/>
              </a:buClr>
              <a:buSzPts val="900"/>
            </a:pPr>
            <a:r>
              <a:rPr lang="ru" sz="8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Республики Казахстан</a:t>
            </a:r>
            <a:endParaRPr sz="8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982826"/>
            <a:ext cx="5355539" cy="4036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Қазақстанда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ғылымды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08436743"/>
              </p:ext>
            </p:extLst>
          </p:nvPr>
        </p:nvGraphicFramePr>
        <p:xfrm>
          <a:off x="460375" y="1386481"/>
          <a:ext cx="5355539" cy="225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4" name="Глобальный индекс конкурентоспособности ВЭФ"/>
          <p:cNvSpPr txBox="1"/>
          <p:nvPr/>
        </p:nvSpPr>
        <p:spPr>
          <a:xfrm>
            <a:off x="500838" y="4056753"/>
            <a:ext cx="51362" cy="251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1" tIns="25401" rIns="25401" bIns="25401" anchor="ctr">
            <a:spAutoFit/>
          </a:bodyPr>
          <a:lstStyle>
            <a:lvl1pPr>
              <a:spcBef>
                <a:spcPts val="4600"/>
              </a:spcBef>
              <a:buClr>
                <a:srgbClr val="9E3611"/>
              </a:buClr>
              <a:buFont typeface="Wingdings"/>
              <a:defRPr sz="3300">
                <a:latin typeface="SF UI Display Thin"/>
                <a:ea typeface="SF UI Display Thin"/>
                <a:cs typeface="SF UI Display Thin"/>
                <a:sym typeface="SF UI Display Thin"/>
              </a:defRPr>
            </a:lvl1pPr>
          </a:lstStyle>
          <a:p>
            <a:endParaRPr sz="1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5" name="Казахстан в мире"/>
          <p:cNvSpPr txBox="1"/>
          <p:nvPr/>
        </p:nvSpPr>
        <p:spPr>
          <a:xfrm>
            <a:off x="584081" y="4182449"/>
            <a:ext cx="51360" cy="420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1" tIns="25401" rIns="25401" bIns="25401" anchor="ctr">
            <a:spAutoFit/>
          </a:bodyPr>
          <a:lstStyle>
            <a:lvl1pPr>
              <a:buClr>
                <a:srgbClr val="9E3611"/>
              </a:buClr>
              <a:buFont typeface="Wingdings"/>
              <a:defRPr sz="4800">
                <a:latin typeface="+mj-lt"/>
                <a:ea typeface="+mj-ea"/>
                <a:cs typeface="+mj-cs"/>
                <a:sym typeface="SF UI Display Bold"/>
              </a:defRPr>
            </a:lvl1pPr>
          </a:lstStyle>
          <a:p>
            <a:endParaRPr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6493561" y="982826"/>
            <a:ext cx="5355539" cy="4036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Проблемалар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410971"/>
            <a:ext cx="4953001" cy="353944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marL="93663">
              <a:lnSpc>
                <a:spcPct val="85000"/>
              </a:lnSpc>
              <a:spcBef>
                <a:spcPct val="0"/>
              </a:spcBef>
              <a:buClr>
                <a:srgbClr val="FFFFFF"/>
              </a:buClr>
              <a:buSzPts val="2000"/>
              <a:defRPr/>
            </a:pPr>
            <a:r>
              <a:rPr lang="ru-RU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ПРОБЛЕМАЛЫҚ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МӘСЕЛЕЛЕР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20" y="-3973"/>
            <a:ext cx="1764739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АҒЫМДАҒЫ ЖАҒДАЙ</a:t>
            </a:r>
          </a:p>
        </p:txBody>
      </p:sp>
      <p:sp>
        <p:nvSpPr>
          <p:cNvPr id="22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953894" y="6391275"/>
            <a:ext cx="495725" cy="466877"/>
          </a:xfrm>
          <a:prstGeom prst="rect">
            <a:avLst/>
          </a:prstGeom>
          <a:noFill/>
        </p:spPr>
        <p:txBody>
          <a:bodyPr spcFirstLastPara="1" wrap="square" lIns="0" tIns="0" rIns="358668" bIns="13285" anchor="ctr" anchorCtr="0">
            <a:noAutofit/>
          </a:bodyPr>
          <a:lstStyle/>
          <a:p>
            <a:pPr algn="ctr"/>
            <a:r>
              <a:rPr lang="ru-RU" sz="17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6</a:t>
            </a:r>
            <a:endParaRPr sz="17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27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28" name="Google Shape;524;p10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72423" y="3913626"/>
            <a:ext cx="5355539" cy="6567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Қазақстан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әлемдік</a:t>
            </a:r>
            <a:r>
              <a:rPr lang="ru-RU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жаһандық</a:t>
            </a:r>
            <a:r>
              <a:rPr lang="ru-RU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инновациялық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индексінде</a:t>
            </a:r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Глобальный индекс конкурентоспособности ВЭФ"/>
          <p:cNvSpPr txBox="1"/>
          <p:nvPr/>
        </p:nvSpPr>
        <p:spPr>
          <a:xfrm>
            <a:off x="526524" y="5296781"/>
            <a:ext cx="51362" cy="251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1" tIns="25401" rIns="25401" bIns="25401" anchor="ctr">
            <a:spAutoFit/>
          </a:bodyPr>
          <a:lstStyle>
            <a:lvl1pPr>
              <a:spcBef>
                <a:spcPts val="4600"/>
              </a:spcBef>
              <a:buClr>
                <a:srgbClr val="9E3611"/>
              </a:buClr>
              <a:buFont typeface="Wingdings"/>
              <a:defRPr sz="3300">
                <a:latin typeface="SF UI Display Thin"/>
                <a:ea typeface="SF UI Display Thin"/>
                <a:cs typeface="SF UI Display Thin"/>
                <a:sym typeface="SF UI Display Thin"/>
              </a:defRPr>
            </a:lvl1pPr>
          </a:lstStyle>
          <a:p>
            <a:endParaRPr sz="1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Казахстан в мире"/>
          <p:cNvSpPr txBox="1"/>
          <p:nvPr/>
        </p:nvSpPr>
        <p:spPr>
          <a:xfrm>
            <a:off x="609767" y="5422477"/>
            <a:ext cx="51360" cy="420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1" tIns="25401" rIns="25401" bIns="25401" anchor="ctr">
            <a:spAutoFit/>
          </a:bodyPr>
          <a:lstStyle>
            <a:lvl1pPr>
              <a:buClr>
                <a:srgbClr val="9E3611"/>
              </a:buClr>
              <a:buFont typeface="Wingdings"/>
              <a:defRPr sz="4800">
                <a:latin typeface="+mj-lt"/>
                <a:ea typeface="+mj-ea"/>
                <a:cs typeface="+mj-cs"/>
                <a:sym typeface="SF UI Display Bold"/>
              </a:defRPr>
            </a:lvl1pPr>
          </a:lstStyle>
          <a:p>
            <a:endParaRPr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2" name="Table 10"/>
          <p:cNvGraphicFramePr/>
          <p:nvPr>
            <p:extLst>
              <p:ext uri="{D42A27DB-BD31-4B8C-83A1-F6EECF244321}">
                <p14:modId xmlns:p14="http://schemas.microsoft.com/office/powerpoint/2010/main" val="3587649804"/>
              </p:ext>
            </p:extLst>
          </p:nvPr>
        </p:nvGraphicFramePr>
        <p:xfrm>
          <a:off x="509323" y="4698576"/>
          <a:ext cx="5355539" cy="1749677"/>
        </p:xfrm>
        <a:graphic>
          <a:graphicData uri="http://schemas.openxmlformats.org/drawingml/2006/table">
            <a:tbl>
              <a:tblPr firstRow="1" bandRow="1"/>
              <a:tblGrid>
                <a:gridCol w="30973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5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31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3873">
                <a:tc>
                  <a:txBody>
                    <a:bodyPr/>
                    <a:lstStyle/>
                    <a:p>
                      <a:pPr indent="203200"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2022 </a:t>
                      </a:r>
                      <a:r>
                        <a:rPr lang="ru-RU" sz="1000" b="0" dirty="0" err="1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жылғы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 </a:t>
                      </a:r>
                      <a:r>
                        <a:rPr lang="ru-RU" sz="1000" b="0" dirty="0" err="1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көрсеткіш</a:t>
                      </a:r>
                      <a:endParaRPr sz="1000" b="0" dirty="0">
                        <a:solidFill>
                          <a:schemeClr val="bg1"/>
                        </a:solidFill>
                        <a:latin typeface="SF UI Display Semibold"/>
                        <a:ea typeface="SF UI Display Semibold"/>
                        <a:cs typeface="SF UI Display Semibold"/>
                        <a:sym typeface="SF UI Display Semibold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63500">
                      <a:solidFill>
                        <a:schemeClr val="accent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132 </a:t>
                      </a:r>
                      <a:r>
                        <a:rPr lang="ru-RU" sz="1000" b="0" dirty="0" err="1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орын</a:t>
                      </a:r>
                      <a:endParaRPr sz="1000" b="0" dirty="0">
                        <a:solidFill>
                          <a:schemeClr val="bg1"/>
                        </a:solidFill>
                        <a:latin typeface="SF UI Display Semibold"/>
                        <a:ea typeface="SF UI Display Semibold"/>
                        <a:cs typeface="SF UI Display Semibold"/>
                        <a:sym typeface="SF UI Display Semibold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63500">
                      <a:solidFill>
                        <a:schemeClr val="accent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kk-KZ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өзгерістер</a:t>
                      </a:r>
                      <a:endParaRPr lang="ru-RU" sz="1000" b="0" dirty="0" smtClean="0">
                        <a:solidFill>
                          <a:schemeClr val="bg1"/>
                        </a:solidFill>
                        <a:latin typeface="SF UI Display Semibold"/>
                        <a:ea typeface="SF UI Display Semibold"/>
                        <a:cs typeface="SF UI Display Semibold"/>
                        <a:sym typeface="SF UI Display Semibold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63500">
                      <a:solidFill>
                        <a:schemeClr val="accent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321">
                <a:tc>
                  <a:txBody>
                    <a:bodyPr/>
                    <a:lstStyle/>
                    <a:p>
                      <a:pPr indent="20320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Бизнес </a:t>
                      </a:r>
                      <a:r>
                        <a:rPr lang="ru-RU" sz="1000" dirty="0" err="1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қаржыландыратын</a:t>
                      </a: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 ҒЗТКЖ,%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34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▼</a:t>
                      </a:r>
                      <a:r>
                        <a:rPr lang="ru-RU"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3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635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321">
                <a:tc>
                  <a:txBody>
                    <a:bodyPr/>
                    <a:lstStyle/>
                    <a:p>
                      <a:pPr marL="180975" indent="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err="1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Университеттер</a:t>
                      </a: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 мен </a:t>
                      </a:r>
                      <a:r>
                        <a:rPr lang="ru-RU" sz="1000" dirty="0" err="1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индустриясы</a:t>
                      </a: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 </a:t>
                      </a:r>
                      <a:r>
                        <a:rPr lang="ru-RU" sz="1000" dirty="0" err="1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арасындағы</a:t>
                      </a: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 </a:t>
                      </a:r>
                      <a:r>
                        <a:rPr lang="ru-RU" sz="1000" baseline="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 </a:t>
                      </a: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ҒЗТКЖ </a:t>
                      </a:r>
                      <a:r>
                        <a:rPr lang="ru-RU" sz="1000" dirty="0" err="1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ынтымақтастық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117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lang="ru-RU"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▼22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321">
                <a:tc>
                  <a:txBody>
                    <a:bodyPr/>
                    <a:lstStyle/>
                    <a:p>
                      <a:pPr indent="20320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err="1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Келтірілген</a:t>
                      </a: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 </a:t>
                      </a:r>
                      <a:r>
                        <a:rPr lang="en-US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h-index </a:t>
                      </a:r>
                      <a:r>
                        <a:rPr lang="ru-RU" sz="1000" dirty="0" err="1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құжаттары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93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lang="ru-RU" sz="1000" dirty="0" smtClean="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▲</a:t>
                      </a:r>
                      <a:r>
                        <a:rPr lang="ru-RU"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9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321">
                <a:tc>
                  <a:txBody>
                    <a:bodyPr/>
                    <a:lstStyle/>
                    <a:p>
                      <a:pPr indent="20320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ҒЗТКЖ-</a:t>
                      </a:r>
                      <a:r>
                        <a:rPr lang="ru-RU" sz="1000" dirty="0" err="1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ға</a:t>
                      </a: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 </a:t>
                      </a:r>
                      <a:r>
                        <a:rPr lang="kk-KZ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ішкі</a:t>
                      </a:r>
                      <a:r>
                        <a:rPr lang="kk-KZ" sz="1000" baseline="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 </a:t>
                      </a:r>
                      <a:r>
                        <a:rPr lang="ru-RU" sz="1000" dirty="0" err="1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шығындар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101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lang="ru-RU" sz="1000" dirty="0" smtClean="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▲2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321">
                <a:tc>
                  <a:txBody>
                    <a:bodyPr/>
                    <a:lstStyle/>
                    <a:p>
                      <a:pPr indent="20320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err="1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Шетелден</a:t>
                      </a: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 </a:t>
                      </a:r>
                      <a:r>
                        <a:rPr lang="ru-RU" sz="1000" dirty="0" err="1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қаржыландырылатын</a:t>
                      </a: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 ҒЗТКЖ  ЖІӨ%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>
                      <a:solidFill>
                        <a:srgbClr val="479FF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88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>
                      <a:solidFill>
                        <a:srgbClr val="479FF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lang="ru-RU"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▼2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479FF8"/>
                      </a:solidFill>
                    </a:lnT>
                    <a:lnB w="12700">
                      <a:solidFill>
                        <a:srgbClr val="479FF8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7181849" y="1847382"/>
            <a:ext cx="4695825" cy="4401207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ҒЗТКЖ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қаржыландырудың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төмен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деңгейі</a:t>
            </a:r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Бизнес пен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ғылымның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өзара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байланысының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болмауы</a:t>
            </a:r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1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7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Ғылымды</a:t>
            </a:r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тың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идеялардың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болмауы</a:t>
            </a:r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7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Зияткерлік</a:t>
            </a:r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ресурстардың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шетелге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кетуі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(2013 </a:t>
            </a:r>
            <a:r>
              <a:rPr lang="ru-RU" sz="17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жылдан</a:t>
            </a:r>
            <a:r>
              <a:rPr lang="ru-RU" sz="17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бастап</a:t>
            </a:r>
            <a:r>
              <a:rPr lang="ru-RU" sz="17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көші-қонның</a:t>
            </a:r>
            <a:r>
              <a:rPr lang="ru-RU" sz="17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теріс</a:t>
            </a:r>
            <a:r>
              <a:rPr lang="ru-RU" sz="17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сальдосы</a:t>
            </a:r>
            <a:r>
              <a:rPr lang="ru-RU" sz="1700" i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Кадрлардың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қартаюы</a:t>
            </a:r>
            <a:endParaRPr lang="ru-RU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" name="Picture 2" descr="Atom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32" y="2603012"/>
            <a:ext cx="639480" cy="6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cdn-icons-png.flaticon.com/512/1378/13785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30" y="1681808"/>
            <a:ext cx="595284" cy="59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579503" y="1586132"/>
            <a:ext cx="841894" cy="323166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0,13%</a:t>
            </a:r>
            <a:endParaRPr lang="ru-RU" sz="15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7" name="Picture 6" descr="Synchronization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99925" y="3545212"/>
            <a:ext cx="600524" cy="6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Refugee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22" y="4583433"/>
            <a:ext cx="600526" cy="60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Old man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20" y="5704584"/>
            <a:ext cx="600526" cy="60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0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155" name="Google Shape;671;g1b0b4827d83_0_59"/>
          <p:cNvSpPr txBox="1"/>
          <p:nvPr/>
        </p:nvSpPr>
        <p:spPr>
          <a:xfrm>
            <a:off x="39763" y="409910"/>
            <a:ext cx="7017733" cy="29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 САЛАСЫНДАҒЫ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МІНДЕТТЕР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31" y="874404"/>
            <a:ext cx="12005720" cy="615546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ҚР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жоғары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білімді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ғылымды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дамытудың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2023 – 2029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жылдарға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жаңа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тұжырымдамасы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қабылданды</a:t>
            </a:r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6" y="1418503"/>
            <a:ext cx="11685512" cy="35393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kk-KZ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13 бағыт қарастырылған, </a:t>
            </a:r>
            <a:r>
              <a:rPr lang="kk-KZ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оның ішінде </a:t>
            </a:r>
            <a:r>
              <a:rPr lang="kk-KZ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ғылымды </a:t>
            </a:r>
            <a:r>
              <a:rPr lang="kk-KZ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дамыту бойынша</a:t>
            </a:r>
            <a:r>
              <a:rPr lang="kk-KZ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kk-KZ" sz="1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1" name="Прямоугольник 290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20" y="-3973"/>
            <a:ext cx="1764739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МІНДЕТТЕР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25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54" y="6438901"/>
            <a:ext cx="644754" cy="466877"/>
          </a:xfrm>
          <a:prstGeom prst="rect">
            <a:avLst/>
          </a:prstGeom>
          <a:noFill/>
        </p:spPr>
        <p:txBody>
          <a:bodyPr spcFirstLastPara="1" wrap="square" lIns="0" tIns="0" rIns="358668" bIns="13285" anchor="ctr" anchorCtr="0">
            <a:noAutofit/>
          </a:bodyPr>
          <a:lstStyle/>
          <a:p>
            <a:pPr algn="ctr"/>
            <a:r>
              <a:rPr lang="ru-RU" sz="17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7</a:t>
            </a:r>
            <a:endParaRPr sz="17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81343" y="3298208"/>
            <a:ext cx="8435547" cy="1334065"/>
          </a:xfrm>
          <a:prstGeom prst="rect">
            <a:avLst/>
          </a:prstGeom>
        </p:spPr>
      </p:pic>
      <p:sp>
        <p:nvSpPr>
          <p:cNvPr id="35" name="Нашивка 34"/>
          <p:cNvSpPr/>
          <p:nvPr/>
        </p:nvSpPr>
        <p:spPr>
          <a:xfrm>
            <a:off x="177111" y="1804344"/>
            <a:ext cx="2332047" cy="423237"/>
          </a:xfrm>
          <a:prstGeom prst="chevron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sz="1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kk-KZ" sz="1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БАҒЫТ</a:t>
            </a:r>
            <a:endParaRPr lang="ru-RU" sz="15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2514605" y="1804344"/>
            <a:ext cx="2283766" cy="423237"/>
          </a:xfrm>
          <a:prstGeom prst="chevron">
            <a:avLst/>
          </a:prstGeom>
          <a:solidFill>
            <a:srgbClr val="1D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БАҒЫТ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7104860" y="1807451"/>
            <a:ext cx="2258235" cy="423237"/>
          </a:xfrm>
          <a:prstGeom prst="chevron">
            <a:avLst/>
          </a:prstGeom>
          <a:solidFill>
            <a:srgbClr val="239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kk-KZ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БАҒЫТ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4800845" y="1807451"/>
            <a:ext cx="2306880" cy="423237"/>
          </a:xfrm>
          <a:prstGeom prst="chevron">
            <a:avLst/>
          </a:prstGeom>
          <a:solidFill>
            <a:srgbClr val="28A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БАҒЫТ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34570" y="3007747"/>
            <a:ext cx="4711037" cy="261611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lvl="0" algn="ctr"/>
            <a:r>
              <a:rPr lang="ru-RU" sz="1100" b="1" spc="601" dirty="0">
                <a:latin typeface="Tahoma" pitchFamily="34" charset="0"/>
                <a:ea typeface="Tahoma" pitchFamily="34" charset="0"/>
                <a:cs typeface="Tahoma" pitchFamily="34" charset="0"/>
              </a:rPr>
              <a:t>ҮШТІК СПИРАЛЬ МОДЕЛІ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51602" y="4382599"/>
            <a:ext cx="1386152" cy="292391"/>
          </a:xfrm>
          <a:prstGeom prst="rect">
            <a:avLst/>
          </a:prstGeom>
          <a:solidFill>
            <a:srgbClr val="0070C0"/>
          </a:solidFill>
        </p:spPr>
        <p:txBody>
          <a:bodyPr wrap="square" lIns="91439" tIns="45721" rIns="91439" bIns="45721">
            <a:spAutoFit/>
          </a:bodyPr>
          <a:lstStyle/>
          <a:p>
            <a:pPr lvl="0" algn="ctr"/>
            <a:r>
              <a:rPr lang="ru-RU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Университет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2949" y="3818829"/>
            <a:ext cx="1386152" cy="292391"/>
          </a:xfrm>
          <a:prstGeom prst="rect">
            <a:avLst/>
          </a:prstGeom>
          <a:solidFill>
            <a:srgbClr val="00B050"/>
          </a:solidFill>
        </p:spPr>
        <p:txBody>
          <a:bodyPr wrap="square" lIns="91439" tIns="45721" rIns="91439" bIns="45721">
            <a:spAutoFit/>
          </a:bodyPr>
          <a:lstStyle/>
          <a:p>
            <a:pPr lvl="0" algn="ctr"/>
            <a:r>
              <a:rPr lang="ru-RU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51602" y="3279771"/>
            <a:ext cx="1386152" cy="292391"/>
          </a:xfrm>
          <a:prstGeom prst="rect">
            <a:avLst/>
          </a:prstGeom>
          <a:solidFill>
            <a:srgbClr val="ED7D31"/>
          </a:solidFill>
        </p:spPr>
        <p:txBody>
          <a:bodyPr wrap="square" lIns="91439" tIns="45721" rIns="91439" bIns="45721">
            <a:spAutoFit/>
          </a:bodyPr>
          <a:lstStyle/>
          <a:p>
            <a:pPr lvl="0" algn="ctr"/>
            <a:r>
              <a:rPr lang="ru-RU" sz="13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Мемлекет</a:t>
            </a:r>
            <a:endParaRPr lang="ru-RU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Пятиугольник 46"/>
          <p:cNvSpPr/>
          <p:nvPr/>
        </p:nvSpPr>
        <p:spPr>
          <a:xfrm>
            <a:off x="9394711" y="3313427"/>
            <a:ext cx="2464016" cy="253041"/>
          </a:xfrm>
          <a:prstGeom prst="homePlat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ru-RU" sz="12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Инновациялық</a:t>
            </a:r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экономика</a:t>
            </a:r>
          </a:p>
        </p:txBody>
      </p:sp>
      <p:sp>
        <p:nvSpPr>
          <p:cNvPr id="48" name="Пятиугольник 47"/>
          <p:cNvSpPr/>
          <p:nvPr/>
        </p:nvSpPr>
        <p:spPr>
          <a:xfrm>
            <a:off x="9394711" y="3861726"/>
            <a:ext cx="2464016" cy="253041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lvl="0" algn="ctr"/>
            <a:r>
              <a:rPr lang="ru-RU" sz="13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Бәсекеге</a:t>
            </a:r>
            <a:r>
              <a:rPr lang="ru-RU" sz="1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қабілеттілік</a:t>
            </a:r>
            <a:endParaRPr lang="ru-RU" sz="1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9394709" y="4410023"/>
            <a:ext cx="2464016" cy="253041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lvl="0" algn="ctr"/>
            <a:r>
              <a:rPr lang="ru-RU" sz="11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Академиялық</a:t>
            </a:r>
            <a:r>
              <a:rPr lang="ru-RU" sz="11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адалдық</a:t>
            </a:r>
            <a:endParaRPr lang="ru-RU" sz="1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9298504" y="1804344"/>
            <a:ext cx="2332047" cy="423237"/>
          </a:xfrm>
          <a:prstGeom prst="chevron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ru-RU" sz="1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БАҒЫТ</a:t>
            </a:r>
            <a:endParaRPr lang="ru-RU" sz="15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Google Shape;686;g1b0b4827d83_0_59"/>
          <p:cNvSpPr txBox="1"/>
          <p:nvPr/>
        </p:nvSpPr>
        <p:spPr>
          <a:xfrm>
            <a:off x="500960" y="2263710"/>
            <a:ext cx="1851735" cy="69248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>
            <a:defPPr>
              <a:defRPr lang="en-US"/>
            </a:defPPr>
            <a:lvl1pPr algn="ctr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1300" dirty="0" err="1">
                <a:sym typeface="Montserrat SemiBold"/>
              </a:rPr>
              <a:t>Ғылымды</a:t>
            </a:r>
            <a:r>
              <a:rPr lang="ru-RU" sz="1300" dirty="0">
                <a:sym typeface="Montserrat SemiBold"/>
              </a:rPr>
              <a:t> </a:t>
            </a:r>
            <a:r>
              <a:rPr lang="ru-RU" sz="1300" dirty="0" err="1">
                <a:sym typeface="Montserrat SemiBold"/>
              </a:rPr>
              <a:t>әкімшілендірудің</a:t>
            </a:r>
            <a:r>
              <a:rPr lang="ru-RU" sz="1300" dirty="0">
                <a:sym typeface="Montserrat SemiBold"/>
              </a:rPr>
              <a:t> </a:t>
            </a:r>
            <a:r>
              <a:rPr lang="ru-RU" sz="1300" dirty="0" err="1">
                <a:sym typeface="Montserrat SemiBold"/>
              </a:rPr>
              <a:t>жаңа</a:t>
            </a:r>
            <a:r>
              <a:rPr lang="ru-RU" sz="1300" dirty="0">
                <a:sym typeface="Montserrat SemiBold"/>
              </a:rPr>
              <a:t> </a:t>
            </a:r>
            <a:r>
              <a:rPr lang="ru-RU" sz="1300" dirty="0" err="1">
                <a:sym typeface="Montserrat SemiBold"/>
              </a:rPr>
              <a:t>моделін</a:t>
            </a:r>
            <a:r>
              <a:rPr lang="ru-RU" sz="1300" dirty="0">
                <a:sym typeface="Montserrat SemiBold"/>
              </a:rPr>
              <a:t> </a:t>
            </a:r>
            <a:r>
              <a:rPr lang="ru-RU" sz="1300" dirty="0" err="1">
                <a:sym typeface="Montserrat SemiBold"/>
              </a:rPr>
              <a:t>енгізу</a:t>
            </a:r>
            <a:endParaRPr sz="1300" dirty="0">
              <a:sym typeface="Montserrat SemiBold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52813" y="2254186"/>
            <a:ext cx="1781087" cy="69248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Ғылымның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зияткерлік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әлеуетін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нығайту</a:t>
            </a:r>
            <a:endParaRPr lang="ru-RU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249567" y="2244639"/>
            <a:ext cx="1846808" cy="492433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Университет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ғылымын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endParaRPr lang="ru-RU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463650" y="2244639"/>
            <a:ext cx="2001771" cy="892544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Қолданбалы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ғылымды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ҒҒТҚН-</a:t>
            </a:r>
            <a:r>
              <a:rPr lang="ru-RU" sz="1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ны</a:t>
            </a:r>
            <a:r>
              <a:rPr lang="ru-RU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коммерцияландырудың</a:t>
            </a:r>
            <a:r>
              <a:rPr lang="ru-RU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экожүйесін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endParaRPr lang="ru-RU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715129" y="2225609"/>
            <a:ext cx="2342387" cy="69248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инфрақұрылымды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жаңғырту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цифрландыру</a:t>
            </a:r>
            <a:endParaRPr lang="ru-RU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408290" y="4987164"/>
            <a:ext cx="4563591" cy="261611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ctr"/>
            <a:r>
              <a:rPr lang="ru-RU" sz="1100" b="1" spc="601" dirty="0">
                <a:latin typeface="Tahoma" pitchFamily="34" charset="0"/>
                <a:ea typeface="Tahoma" pitchFamily="34" charset="0"/>
                <a:cs typeface="Tahoma" pitchFamily="34" charset="0"/>
              </a:rPr>
              <a:t>КҮТІЛЕТІН НӘТИЖЕЛЕР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2107" y="5625170"/>
            <a:ext cx="3300903" cy="553997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marL="171437" indent="-171437">
              <a:buFont typeface="Wingdings" pitchFamily="2" charset="2"/>
              <a:buChar char="ü"/>
            </a:pP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1% - ЖІӨ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ғылымға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арналған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шығыстар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1376" y="5509034"/>
            <a:ext cx="3601198" cy="553997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marL="171437" indent="-171437">
              <a:buFont typeface="Wingdings" pitchFamily="2" charset="2"/>
              <a:buChar char="ü"/>
            </a:pP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30%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ұлттық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өтініш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берушілердің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патенттік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белсенділігінің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артуы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21139" y="5391010"/>
            <a:ext cx="3048562" cy="784830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marL="171437" indent="-171437">
              <a:buFont typeface="Wingdings" pitchFamily="2" charset="2"/>
              <a:buChar char="ü"/>
            </a:pP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Бизнеспен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қаржыландыратын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ҒЗТКЖ» </a:t>
            </a:r>
            <a:r>
              <a:rPr lang="en-US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GII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рейтингінде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орын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" y="5497865"/>
            <a:ext cx="577776" cy="57777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42" y="5497885"/>
            <a:ext cx="522018" cy="52201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79" y="5471658"/>
            <a:ext cx="559518" cy="559519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48865" y="6278732"/>
            <a:ext cx="11604934" cy="553991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1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Сондай-ақ</a:t>
            </a: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5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Цифрландыру</a:t>
            </a:r>
            <a:r>
              <a:rPr lang="ru-RU" sz="15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5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5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инновациялар</a:t>
            </a:r>
            <a:r>
              <a:rPr lang="ru-RU" sz="15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есебінен</a:t>
            </a:r>
            <a:r>
              <a:rPr lang="ru-RU" sz="15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технологиялық</a:t>
            </a:r>
            <a:r>
              <a:rPr lang="ru-RU" sz="15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серпіліс</a:t>
            </a:r>
            <a:r>
              <a:rPr lang="ru-RU" sz="15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ұлттық</a:t>
            </a: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жобасының</a:t>
            </a: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5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5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5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блогы</a:t>
            </a:r>
            <a:r>
              <a:rPr lang="ru-RU" sz="15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іске</a:t>
            </a:r>
            <a:r>
              <a:rPr lang="ru-RU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асырылуда</a:t>
            </a:r>
            <a:endParaRPr lang="ru-RU" sz="15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9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40" name="Google Shape;524;p10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FEEF313-114F-4C56-9FF7-776F5976E1A7}"/>
              </a:ext>
            </a:extLst>
          </p:cNvPr>
          <p:cNvSpPr txBox="1"/>
          <p:nvPr/>
        </p:nvSpPr>
        <p:spPr>
          <a:xfrm>
            <a:off x="-3174" y="397888"/>
            <a:ext cx="10604498" cy="3539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39" tIns="45721" rIns="91439" bIns="45721" rtlCol="0">
            <a:spAutoFit/>
          </a:bodyPr>
          <a:lstStyle/>
          <a:p>
            <a:pPr marL="93663">
              <a:lnSpc>
                <a:spcPct val="85000"/>
              </a:lnSpc>
              <a:spcBef>
                <a:spcPct val="0"/>
              </a:spcBef>
              <a:buClr>
                <a:srgbClr val="FFFFFF"/>
              </a:buClr>
              <a:buSzPts val="2000"/>
              <a:defRPr/>
            </a:pPr>
            <a:r>
              <a:rPr lang="ru-RU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«ҒЫЛЫМ ТУРАЛЫ» ЗАҢҒА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ӨЗГЕРІСТЕРДІ ІСКЕ АСЫРУ </a:t>
            </a:r>
            <a:r>
              <a:rPr lang="ru-RU" sz="13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(15.11.2021 Ж.)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5301" y="5731489"/>
            <a:ext cx="12056700" cy="1000276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r>
              <a:rPr lang="kk-KZ" sz="1700" b="1" u="sng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Әлеуметтік әсері: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700-ге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жуық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жетекші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ғалым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базалық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аясында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жалақы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алады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іргелі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зерттеулермен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айналысатын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ғалымдарға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тұрақты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беріледі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ұлттық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кеңестер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мүшелері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қабылдайтын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шешімдердің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объективтілігі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негізділігі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арттырылды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250553" y="5129891"/>
            <a:ext cx="407478" cy="234730"/>
          </a:xfrm>
          <a:prstGeom prst="rightArrow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9" tIns="45721" rIns="91439" bIns="4572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99">
              <a:defRPr/>
            </a:pPr>
            <a:endParaRPr lang="ru-RU" sz="130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250553" y="3955717"/>
            <a:ext cx="407478" cy="234730"/>
          </a:xfrm>
          <a:prstGeom prst="rightArrow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9" tIns="45721" rIns="91439" bIns="4572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99">
              <a:defRPr/>
            </a:pPr>
            <a:endParaRPr lang="ru-RU" sz="130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250553" y="2667991"/>
            <a:ext cx="407478" cy="234730"/>
          </a:xfrm>
          <a:prstGeom prst="rightArrow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9" tIns="45721" rIns="91439" bIns="4572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99">
              <a:defRPr/>
            </a:pPr>
            <a:endParaRPr lang="ru-RU" sz="130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251967" y="1370861"/>
            <a:ext cx="407478" cy="234730"/>
          </a:xfrm>
          <a:prstGeom prst="rightArrow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9" tIns="45721" rIns="91439" bIns="4572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99">
              <a:defRPr/>
            </a:pPr>
            <a:endParaRPr lang="ru-RU" sz="130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300" y="976002"/>
            <a:ext cx="2216187" cy="94891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9" tIns="45721" rIns="91439" bIns="4572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3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базалық</a:t>
            </a:r>
            <a:r>
              <a:rPr lang="ru-RU" sz="13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3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шеңберінде</a:t>
            </a:r>
            <a:r>
              <a:rPr lang="ru-RU" sz="1300" b="1" dirty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жетекші</a:t>
            </a:r>
            <a:r>
              <a:rPr lang="ru-RU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ғалымдардың</a:t>
            </a:r>
            <a:r>
              <a:rPr lang="ru-RU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еңбегіне</a:t>
            </a:r>
            <a:r>
              <a:rPr lang="ru-RU" sz="1300" b="1" dirty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ақы</a:t>
            </a:r>
            <a:r>
              <a:rPr lang="ru-RU" sz="1300" b="1" dirty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төлеу</a:t>
            </a:r>
            <a:endParaRPr lang="ru-RU" sz="1300" b="1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316" y="2253671"/>
            <a:ext cx="2216189" cy="107102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9" tIns="45721" rIns="91439" bIns="4572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300" b="1" dirty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іргелі</a:t>
            </a:r>
            <a:r>
              <a:rPr lang="ru-RU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зерттеулерді</a:t>
            </a:r>
            <a:r>
              <a:rPr lang="ru-RU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жүзеге</a:t>
            </a:r>
            <a:r>
              <a:rPr lang="ru-RU" sz="1300" b="1" dirty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асыратын</a:t>
            </a:r>
            <a:r>
              <a:rPr lang="ru-RU" sz="1300" b="1" dirty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smtClean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ҒЗИ-</a:t>
            </a:r>
            <a:r>
              <a:rPr lang="ru-RU" sz="1300" b="1" dirty="0" err="1" smtClean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ды</a:t>
            </a:r>
            <a:r>
              <a:rPr lang="ru-RU" sz="1300" b="1" dirty="0" smtClean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endParaRPr lang="ru-RU" sz="13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298" y="3608265"/>
            <a:ext cx="2216187" cy="86834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9" tIns="45721" rIns="91439" bIns="4572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300" b="1" dirty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ru-RU" sz="13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пелляциялық</a:t>
            </a:r>
            <a:r>
              <a:rPr lang="ru-RU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комиссияның</a:t>
            </a:r>
            <a:r>
              <a:rPr lang="ru-RU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қызметін</a:t>
            </a:r>
            <a:r>
              <a:rPr lang="ru-RU" sz="1300" b="1" dirty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ұйымдастыру</a:t>
            </a:r>
            <a:endParaRPr lang="ru-RU" sz="13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10797" y="947446"/>
            <a:ext cx="9342915" cy="1094099"/>
          </a:xfrm>
          <a:prstGeom prst="round2DiagRect">
            <a:avLst/>
          </a:prstGeom>
          <a:solidFill>
            <a:sysClr val="window" lastClr="FFFFFF"/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9" tIns="45721" rIns="91439" bIns="4572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7187" algn="just">
              <a:buFont typeface="Wingdings" panose="05000000000000000000" pitchFamily="2" charset="2"/>
              <a:buChar char="Ø"/>
            </a:pP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Еңбегіне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ақы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төлеу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базалық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шеңберінде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жүзеге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асырылатын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жетекші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ғалымдарға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қойылатын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талаптар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бекітілді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(ҒЖБМ 13.10.2022 ж. № 108 </a:t>
            </a:r>
            <a:r>
              <a:rPr lang="ru-RU" sz="1250" i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бұйрығы</a:t>
            </a:r>
            <a:r>
              <a:rPr lang="ru-RU" sz="125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indent="357187" algn="just">
              <a:buFont typeface="Wingdings" panose="05000000000000000000" pitchFamily="2" charset="2"/>
              <a:buChar char="Ø"/>
            </a:pP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Азаматтық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қызметшілерге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мемлекеттік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бюджет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қаражаты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есебінен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ұсталатын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ұйымдардың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қызметкерлеріне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қазыналық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кәсіпорындардың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қызметкерлеріне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еңбекақы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төлеу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жүйесі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туралы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ҚР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Үкіметінің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2015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жылғы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31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желтоқсандағы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№ 1193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қаулысына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толықтыру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енгіз</a:t>
            </a:r>
            <a:r>
              <a:rPr lang="kk-KZ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ілді </a:t>
            </a:r>
            <a:r>
              <a:rPr lang="ru-RU" sz="125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(09.12.2022 ж. № 1000 ҚРҮҚ</a:t>
            </a:r>
            <a:r>
              <a:rPr lang="ru-RU" sz="1250" i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250" i="1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722381" y="2108201"/>
            <a:ext cx="9333288" cy="1490518"/>
          </a:xfrm>
          <a:prstGeom prst="round2DiagRect">
            <a:avLst/>
          </a:prstGeom>
          <a:solidFill>
            <a:sysClr val="window" lastClr="FFFFFF"/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9" tIns="45721" rIns="91439" bIns="4572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Іргелі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зерттеулерді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жүзеге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асыратын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ұйымдарды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нормалары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бекітілді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(18.11.2022 ж. № 925 ҚРҮҚ);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немесе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ғылыми-техникалық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қызметті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базалық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бағдарламалық-нысаналы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сондай-ақ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немесе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ғылыми-техникалық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қызмет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пен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немесе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ғылыми-техникалық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қызметтің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нәтижелерін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коммерцияландыруды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гранттық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қағидаларын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бекіту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туралы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ҚР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Үкіметінің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2011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жылғы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25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мамырдағы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№ 575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қаулысына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өзгерістер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толықтырулар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енгізу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(27.09.2022 ж.     № 755 ҚРҮҚ</a:t>
            </a:r>
            <a:r>
              <a:rPr lang="ru-RU" sz="1250" i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250" i="1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5320" y="4723700"/>
            <a:ext cx="2216185" cy="94098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9" tIns="45721" rIns="91439" bIns="4572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жаңа</a:t>
            </a:r>
            <a:r>
              <a:rPr lang="ru-RU" sz="1300" b="1" dirty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нормативтік</a:t>
            </a:r>
            <a:r>
              <a:rPr lang="ru-RU" sz="1300" b="1" dirty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база </a:t>
            </a: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300" b="1" dirty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шетелде</a:t>
            </a:r>
            <a:r>
              <a:rPr lang="ru-RU" sz="1300" b="1" dirty="0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тағылымдамалар</a:t>
            </a:r>
            <a:r>
              <a:rPr lang="ru-RU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rgbClr val="44546A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ұйымдастыру</a:t>
            </a:r>
            <a:endParaRPr lang="ru-RU" sz="1300" b="1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721319" y="3675635"/>
            <a:ext cx="9335408" cy="797799"/>
          </a:xfrm>
          <a:prstGeom prst="round2DiagRect">
            <a:avLst/>
          </a:prstGeom>
          <a:solidFill>
            <a:sysClr val="window" lastClr="FFFFFF"/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9" tIns="45721" rIns="91439" bIns="4572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Апелляциялық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комиссия </a:t>
            </a:r>
            <a:r>
              <a:rPr lang="ru-RU" sz="130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туралы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ереже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бекітілді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(6.09.2022 ж. № 658 ҚРҮҚ);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Апелляциялық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комиссия </a:t>
            </a:r>
            <a:r>
              <a:rPr lang="ru-RU" sz="130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құрылып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30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құрамы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бекітілді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(ҒЖБМ 7.09.2022 ж. №99 </a:t>
            </a:r>
            <a:r>
              <a:rPr lang="ru-RU" sz="1300" i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бұйрығы</a:t>
            </a:r>
            <a:r>
              <a:rPr lang="ru-RU" sz="1300" i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3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722381" y="4619634"/>
            <a:ext cx="9333288" cy="1111844"/>
          </a:xfrm>
          <a:prstGeom prst="round2DiagRect">
            <a:avLst/>
          </a:prstGeom>
          <a:solidFill>
            <a:sysClr val="window" lastClr="FFFFFF"/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91439" tIns="45721" rIns="91439" bIns="4572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Шетелде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кадрлар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даярлау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жөніндегі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республикалық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комиссия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туралы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ҚР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Президентінің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2000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жылғы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12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қазандағы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№ 470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Жарлығына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өзгерістер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толықтырулар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енгізілді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(ҚР </a:t>
            </a:r>
            <a:r>
              <a:rPr lang="ru-RU" sz="1250" i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Президентінің</a:t>
            </a:r>
            <a:r>
              <a:rPr lang="ru-RU" sz="125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3.03.2022 ж. </a:t>
            </a:r>
            <a:r>
              <a:rPr lang="ru-RU" sz="1250" i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Жарлығы</a:t>
            </a:r>
            <a:r>
              <a:rPr lang="ru-RU" sz="125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Үміткерлерді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іріктеу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тағылымдамадан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өту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қағидалары</a:t>
            </a:r>
            <a:r>
              <a:rPr lang="ru-RU" sz="125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5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қабылданды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(05.10. 2022 ж</a:t>
            </a:r>
            <a:r>
              <a:rPr lang="kk-KZ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25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791 ҚРҮҚ)</a:t>
            </a:r>
            <a:endParaRPr lang="ru-RU" sz="1250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-1785" y="-2510"/>
            <a:ext cx="2087781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Іске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асырылған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шаралар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953894" y="6391275"/>
            <a:ext cx="495725" cy="466877"/>
          </a:xfrm>
          <a:prstGeom prst="rect">
            <a:avLst/>
          </a:prstGeom>
          <a:noFill/>
        </p:spPr>
        <p:txBody>
          <a:bodyPr spcFirstLastPara="1" wrap="square" lIns="0" tIns="0" rIns="358668" bIns="13285" anchor="ctr" anchorCtr="0">
            <a:noAutofit/>
          </a:bodyPr>
          <a:lstStyle/>
          <a:p>
            <a:pPr algn="ctr"/>
            <a:r>
              <a:rPr lang="ru-RU" sz="17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8</a:t>
            </a:r>
            <a:endParaRPr sz="17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24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25" name="Google Shape;524;p1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1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5838456-0EC4-430B-A188-CFEFCF365304}"/>
              </a:ext>
            </a:extLst>
          </p:cNvPr>
          <p:cNvSpPr/>
          <p:nvPr/>
        </p:nvSpPr>
        <p:spPr>
          <a:xfrm>
            <a:off x="3610276" y="96107"/>
            <a:ext cx="4854735" cy="55334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E0963DC-A75D-47B2-B564-AA11D206A4B3}"/>
              </a:ext>
            </a:extLst>
          </p:cNvPr>
          <p:cNvSpPr/>
          <p:nvPr/>
        </p:nvSpPr>
        <p:spPr>
          <a:xfrm>
            <a:off x="3610276" y="96107"/>
            <a:ext cx="4854735" cy="553349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5292" y="316997"/>
            <a:ext cx="9061623" cy="384713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ҚР ҰЛТТЫҚ ҒЫЛЫМ </a:t>
            </a:r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АКАДЕМИЯСЫ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66507" y="2821699"/>
            <a:ext cx="4900106" cy="32315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НЕГІЗГІ ҚЫЗМЕТ ТҮРЛЕРІ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78745" y="3160253"/>
            <a:ext cx="5594225" cy="3493256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171437" indent="-171437">
              <a:buFontTx/>
              <a:buChar char="-"/>
            </a:pP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әлеуметтік-экономикалық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даму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басымдықтарына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сәйкес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ғылыми-техникалық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инновациялық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қызметтің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басым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бағыттарын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сондай-ақ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Қазақстан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Республикасындағы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стратегиялық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іргелі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қолданбалы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зерттеулердің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басым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бағыттарын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айқындау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жөніндегі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ұсынымдарды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тұжырымдайды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71437" indent="-171437">
              <a:buFontTx/>
              <a:buChar char="-"/>
            </a:pP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жөніндегі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жыл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сайынғы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ұлттық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баяндаманы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дайындауды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басып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шығаруды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үйлестіред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71437" indent="-171437">
              <a:buFontTx/>
              <a:buChar char="-"/>
            </a:pP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ғылымды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дамыту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форсайттық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зерттеулерді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дайындауды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жүргізуді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үйлестіреді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71437" indent="-171437">
              <a:buFontTx/>
              <a:buChar char="-"/>
            </a:pP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саласында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атаулы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сыйлықтар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стипендиялар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алуға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конкурстар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өткізеді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71437" indent="-171437">
              <a:buFontTx/>
              <a:buChar char="-"/>
            </a:pP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техниканың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әртүрлі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салаларында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зерттеулер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жүргізеді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71437" indent="-171437">
              <a:buFontTx/>
              <a:buChar char="-"/>
            </a:pP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журналдар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шығарады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халықаралық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ғылыми-техникалық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ынтымақтастықты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дамытуға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қатысады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71437" indent="-171437">
              <a:buFontTx/>
              <a:buChar char="-"/>
            </a:pP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ғылымды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танымал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етуге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қатысады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т.б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2414765" y="1258109"/>
            <a:ext cx="3581413" cy="323158"/>
          </a:xfrm>
          <a:prstGeom prst="rect">
            <a:avLst/>
          </a:prstGeom>
        </p:spPr>
        <p:txBody>
          <a:bodyPr wrap="none" lIns="91433" tIns="45716" rIns="91433" bIns="45716">
            <a:spAutoFit/>
          </a:bodyPr>
          <a:lstStyle/>
          <a:p>
            <a:r>
              <a:rPr lang="kk-KZ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1946 жылы 1 маусымда құрылды</a:t>
            </a:r>
            <a:endParaRPr lang="ru-RU" sz="15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4" y="1011146"/>
            <a:ext cx="1905000" cy="57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259" y="1849252"/>
            <a:ext cx="4819355" cy="101565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ҰЙЫМДЫҚ-ҚҰҚЫҚТЫҚ НЫСАНЫ</a:t>
            </a:r>
          </a:p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ҚР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Президенті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жанындағы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Қазақстан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Республикасының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Ұлттық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академиясы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КеАҚ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мемлекеттік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мәртебесі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қайтарылды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567247" y="3199049"/>
            <a:ext cx="5859080" cy="78482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Академиктерге айына 60 АЕК мөлшерінде </a:t>
            </a:r>
          </a:p>
          <a:p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ӨМІР </a:t>
            </a: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БОЙҒЫ </a:t>
            </a: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СТИПЕНДИЯЛАР белгіленді </a:t>
            </a:r>
          </a:p>
          <a:p>
            <a:r>
              <a:rPr lang="kk-KZ" sz="15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(2023 ж. - 207 000 теңге)</a:t>
            </a:r>
            <a:endParaRPr lang="ru-RU" sz="15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0" name="Стрелка вправо 129"/>
          <p:cNvSpPr/>
          <p:nvPr/>
        </p:nvSpPr>
        <p:spPr>
          <a:xfrm>
            <a:off x="354778" y="1991439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1" name="Стрелка вправо 130"/>
          <p:cNvSpPr/>
          <p:nvPr/>
        </p:nvSpPr>
        <p:spPr>
          <a:xfrm>
            <a:off x="354778" y="3409745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2" name="Стрелка вправо 131"/>
          <p:cNvSpPr/>
          <p:nvPr/>
        </p:nvSpPr>
        <p:spPr>
          <a:xfrm>
            <a:off x="354776" y="4631046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576038" y="1849252"/>
            <a:ext cx="4900104" cy="78482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ордасы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» ШЖҚ РМК 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ғимаратына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ЖӨНДЕУ ЖҮРГІЗУ ҮШІН Алматы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қаласы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әкімдігінің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теңгеріміне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берілді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614875" y="4458865"/>
            <a:ext cx="6096000" cy="553991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Академияны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РЕСПУБЛИКАЛЫҚ БЮДЖЕТТЕН </a:t>
            </a:r>
          </a:p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мәселелері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шешілді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577899" y="5075853"/>
            <a:ext cx="6096000" cy="1134642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285727" indent="-285727">
              <a:buFont typeface="Wingdings" pitchFamily="2" charset="2"/>
              <a:buChar char="ü"/>
            </a:pP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форсайт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зерттеулері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27" indent="-285727">
              <a:buFont typeface="Wingdings" pitchFamily="2" charset="2"/>
              <a:buChar char="ü"/>
            </a:pP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жөніндегі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ұ</a:t>
            </a:r>
            <a:r>
              <a:rPr lang="ru-RU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лттық</a:t>
            </a:r>
            <a:r>
              <a:rPr lang="ru-RU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баяндама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27" indent="-285727">
              <a:buFont typeface="Wingdings" pitchFamily="2" charset="2"/>
              <a:buChar char="ü"/>
            </a:pP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бағдарламалық-нысаналы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қаржыландыру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6" name="Стрелка вправо 135"/>
          <p:cNvSpPr/>
          <p:nvPr/>
        </p:nvSpPr>
        <p:spPr>
          <a:xfrm>
            <a:off x="6315939" y="1926066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7" name="Стрелка вправо 136"/>
          <p:cNvSpPr/>
          <p:nvPr/>
        </p:nvSpPr>
        <p:spPr>
          <a:xfrm>
            <a:off x="6315937" y="2859797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-1800" y="-2509"/>
            <a:ext cx="2068726" cy="1398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Іске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асырылған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шаралар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54" y="6391275"/>
            <a:ext cx="644754" cy="466877"/>
          </a:xfrm>
          <a:prstGeom prst="rect">
            <a:avLst/>
          </a:prstGeom>
          <a:noFill/>
        </p:spPr>
        <p:txBody>
          <a:bodyPr spcFirstLastPara="1" wrap="square" lIns="0" tIns="0" rIns="358668" bIns="13285" anchor="ctr" anchorCtr="0">
            <a:noAutofit/>
          </a:bodyPr>
          <a:lstStyle/>
          <a:p>
            <a:pPr algn="ctr"/>
            <a:r>
              <a:rPr lang="ru-RU" sz="17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9</a:t>
            </a:r>
            <a:endParaRPr sz="17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24" name="Google Shape;523;p100"/>
          <p:cNvGrpSpPr/>
          <p:nvPr/>
        </p:nvGrpSpPr>
        <p:grpSpPr>
          <a:xfrm>
            <a:off x="9452931" y="137337"/>
            <a:ext cx="2694376" cy="600124"/>
            <a:chOff x="823137" y="595661"/>
            <a:chExt cx="2694377" cy="600124"/>
          </a:xfrm>
        </p:grpSpPr>
        <p:pic>
          <p:nvPicPr>
            <p:cNvPr id="25" name="Google Shape;524;p1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3137" y="619107"/>
              <a:ext cx="627022" cy="5732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525;p100"/>
            <p:cNvSpPr txBox="1"/>
            <p:nvPr/>
          </p:nvSpPr>
          <p:spPr>
            <a:xfrm>
              <a:off x="1544714" y="595661"/>
              <a:ext cx="1972800" cy="600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Қазақстан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Республикасы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</a:p>
            <a:p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Ғылым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және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жоғары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білім</a:t>
              </a:r>
              <a:r>
                <a:rPr lang="ru-RU" sz="11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ru-RU" sz="1100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министрлігі</a:t>
              </a:r>
              <a:endParaRPr lang="ru-RU" sz="11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219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lIns="0" tIns="0" rIns="0" bIns="0" rtlCol="0" anchor="ctr"/>
      <a:lstStyle>
        <a:defPPr algn="ctr">
          <a:defRPr sz="1736" dirty="0"/>
        </a:defPPr>
      </a:lstStyle>
    </a:spDef>
  </a:objectDefaults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rporate blu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9FEB"/>
    </a:accent1>
    <a:accent2>
      <a:srgbClr val="9EA9B4"/>
    </a:accent2>
    <a:accent3>
      <a:srgbClr val="0078B6"/>
    </a:accent3>
    <a:accent4>
      <a:srgbClr val="434F5A"/>
    </a:accent4>
    <a:accent5>
      <a:srgbClr val="009FEB"/>
    </a:accent5>
    <a:accent6>
      <a:srgbClr val="0078B6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rporate blu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9FEB"/>
    </a:accent1>
    <a:accent2>
      <a:srgbClr val="9EA9B4"/>
    </a:accent2>
    <a:accent3>
      <a:srgbClr val="0078B6"/>
    </a:accent3>
    <a:accent4>
      <a:srgbClr val="434F5A"/>
    </a:accent4>
    <a:accent5>
      <a:srgbClr val="009FEB"/>
    </a:accent5>
    <a:accent6>
      <a:srgbClr val="0078B6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8797</TotalTime>
  <Words>3157</Words>
  <Application>Microsoft Office PowerPoint</Application>
  <PresentationFormat>Произвольный</PresentationFormat>
  <Paragraphs>675</Paragraphs>
  <Slides>20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5_Office Theme</vt:lpstr>
      <vt:lpstr>3_Тема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ҒЫЛЫМ НӘТИЖЕЛЕРІН КОММЕРЦИЯЛАНДЫРУ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«Ғылым және технологиялық саясат туралы» Заң жобасы (мерзімі: сәуір 2024 ж.)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Jaman</dc:creator>
  <cp:lastModifiedBy>Мухаммедали Т. Зеилбек</cp:lastModifiedBy>
  <cp:revision>1007</cp:revision>
  <cp:lastPrinted>2023-05-12T12:10:19Z</cp:lastPrinted>
  <dcterms:created xsi:type="dcterms:W3CDTF">2015-10-22T14:04:39Z</dcterms:created>
  <dcterms:modified xsi:type="dcterms:W3CDTF">2023-05-15T11:20:41Z</dcterms:modified>
</cp:coreProperties>
</file>