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892" r:id="rId2"/>
    <p:sldId id="908" r:id="rId3"/>
    <p:sldId id="909" r:id="rId4"/>
    <p:sldId id="891" r:id="rId5"/>
    <p:sldId id="897" r:id="rId6"/>
    <p:sldId id="898" r:id="rId7"/>
    <p:sldId id="893" r:id="rId8"/>
    <p:sldId id="890" r:id="rId9"/>
    <p:sldId id="904" r:id="rId10"/>
    <p:sldId id="887" r:id="rId11"/>
    <p:sldId id="894" r:id="rId12"/>
    <p:sldId id="896" r:id="rId13"/>
    <p:sldId id="902" r:id="rId14"/>
    <p:sldId id="903" r:id="rId15"/>
    <p:sldId id="900" r:id="rId16"/>
    <p:sldId id="905" r:id="rId17"/>
    <p:sldId id="279" r:id="rId18"/>
  </p:sldIdLst>
  <p:sldSz cx="12192000" cy="6858000"/>
  <p:notesSz cx="7023100" cy="93091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46" autoAdjust="0"/>
    <p:restoredTop sz="94660"/>
  </p:normalViewPr>
  <p:slideViewPr>
    <p:cSldViewPr>
      <p:cViewPr varScale="1">
        <p:scale>
          <a:sx n="104" d="100"/>
          <a:sy n="104" d="100"/>
        </p:scale>
        <p:origin x="120" y="258"/>
      </p:cViewPr>
      <p:guideLst>
        <p:guide orient="horz" pos="2160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66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4" cy="4666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4BAD8-A52C-4FF6-AECC-AFD85A2AFA1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434"/>
            <a:ext cx="3043344" cy="4666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8131" y="8842434"/>
            <a:ext cx="3043344" cy="4666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A3C78-4F82-404B-B73D-216AE51EE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0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33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3C78-4F82-404B-B73D-216AE51EE4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1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3C78-4F82-404B-B73D-216AE51EE4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8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3C78-4F82-404B-B73D-216AE51EE4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35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3C78-4F82-404B-B73D-216AE51EE4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6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3C78-4F82-404B-B73D-216AE51EE4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625E58-C9D9-4A24-91FF-A5B2D7AA6A1F}" type="datetime1">
              <a:rPr lang="ru-RU"/>
              <a:t>19.11.2023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02BA3D-8767-4588-9EA5-CD74B0404240}" type="datetime1">
              <a:rPr lang="ru-RU"/>
              <a:t>19.11.2023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8CDC77-A9CD-4617-ACDE-B7C498B208CB}" type="datetime1">
              <a:rPr lang="ru-RU"/>
              <a:t>19.11.2023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5AF5DE-A85C-4E24-8F56-850470C2A29E}" type="datetime1">
              <a:rPr lang="ru-RU"/>
              <a:t>19.11.2023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F2C140-C336-41EB-BB30-55AC2243DA45}" type="datetime1">
              <a:rPr lang="ru-RU"/>
              <a:t>19.11.2023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440171C-9898-460A-A186-33DDE07A3F0F}" type="datetime1">
              <a:rPr lang="ru-RU"/>
              <a:t>19.11.2023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5CB4BD-2621-44F0-9EB6-3D590194858B}" type="datetime1">
              <a:rPr lang="ru-RU"/>
              <a:t>19.11.2023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8CC9D2F-A66F-4E42-AD54-1D8AE44F62AD}" type="datetime1">
              <a:rPr lang="ru-RU"/>
              <a:t>19.11.2023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854367-BDE1-4BCA-87A2-24BB58FE8036}" type="datetime1">
              <a:rPr lang="ru-RU"/>
              <a:t>19.11.2023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AC8B2C-6EE7-4FAB-BDB8-2324347B125C}" type="datetime1">
              <a:rPr lang="ru-RU"/>
              <a:t>19.11.2023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0B64FF-8D06-468A-A9EA-5459666FA35B}" type="datetime1">
              <a:rPr lang="ru-RU"/>
              <a:t>19.11.2023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554D30-AB90-4FA1-886C-92CA4CFA47DA}" type="datetime1">
              <a:rPr lang="ru-RU"/>
              <a:t>19.11.2023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7FD8E-9651-47DE-A8D5-EB47037F2047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4"/>
          <p:cNvPicPr>
            <a:picLocks noGrp="1" noChangeAspect="1"/>
          </p:cNvPicPr>
          <p:nvPr/>
        </p:nvPicPr>
        <p:blipFill>
          <a:blip r:embed="rId2"/>
          <a:srcRect l="47571"/>
          <a:stretch/>
        </p:blipFill>
        <p:spPr bwMode="auto">
          <a:xfrm>
            <a:off x="7805614" y="2341561"/>
            <a:ext cx="4386384" cy="38734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/>
          </p:cNvSpPr>
          <p:nvPr/>
        </p:nvSpPr>
        <p:spPr bwMode="auto">
          <a:xfrm>
            <a:off x="879199" y="2644290"/>
            <a:ext cx="9639172" cy="1367122"/>
          </a:xfrm>
          <a:prstGeom prst="rect">
            <a:avLst/>
          </a:prstGeom>
          <a:noFill/>
        </p:spPr>
        <p:txBody>
          <a:bodyPr wrap="square" lIns="0" tIns="5850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ts val="34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Lato Black"/>
                <a:cs typeface="Arial"/>
              </a:rPr>
              <a:t>2035 жылға дейін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ts val="34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Lato Black"/>
                <a:cs typeface="Arial"/>
              </a:rPr>
              <a:t>Ұлттық электр торабын дамыту жөніндегі инвестициялық жобалар 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166182" y="110088"/>
            <a:ext cx="1831383" cy="1831383"/>
          </a:xfrm>
          <a:prstGeom prst="rect">
            <a:avLst/>
          </a:prstGeom>
          <a:noFill/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11A5D7B8-547E-8B55-FC11-0B50935EA573}"/>
              </a:ext>
            </a:extLst>
          </p:cNvPr>
          <p:cNvSpPr>
            <a:spLocks/>
          </p:cNvSpPr>
          <p:nvPr/>
        </p:nvSpPr>
        <p:spPr bwMode="auto">
          <a:xfrm>
            <a:off x="4511824" y="6081353"/>
            <a:ext cx="2373922" cy="648367"/>
          </a:xfrm>
          <a:prstGeom prst="rect">
            <a:avLst/>
          </a:prstGeom>
          <a:noFill/>
        </p:spPr>
        <p:txBody>
          <a:bodyPr lIns="74295" tIns="37147" rIns="74295" bIns="37147" anchor="ctr" anchorCtr="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Calibri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Calibri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Calibri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Calibri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Calibri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Lato Black"/>
                <a:cs typeface="Arial"/>
              </a:rPr>
              <a:t>Астана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  <a:ea typeface="Lato Black"/>
                <a:cs typeface="Arial"/>
              </a:rPr>
              <a:t>20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Lato Black"/>
                <a:cs typeface="Arial"/>
              </a:rPr>
              <a:t>.11.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Lato Black"/>
                <a:cs typeface="Arial"/>
              </a:rPr>
              <a:t>202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Lato Black"/>
                <a:cs typeface="Arial"/>
              </a:rPr>
              <a:t>3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anose="02040502050405020303" pitchFamily="18" charset="0"/>
              <a:ea typeface="Lato Black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id="{92E8E594-CB86-4C00-B348-31DC8F095804}"/>
              </a:ext>
            </a:extLst>
          </p:cNvPr>
          <p:cNvSpPr txBox="1">
            <a:spLocks/>
          </p:cNvSpPr>
          <p:nvPr/>
        </p:nvSpPr>
        <p:spPr>
          <a:xfrm>
            <a:off x="263352" y="143245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sz="1600" dirty="0"/>
          </a:p>
        </p:txBody>
      </p:sp>
      <p:sp>
        <p:nvSpPr>
          <p:cNvPr id="19" name="Прямоугольник 2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 panose="02040502050405020303" pitchFamily="18" charset="0"/>
              </a:rPr>
              <a:t>8</a:t>
            </a:r>
            <a:endParaRPr b="1" dirty="0">
              <a:latin typeface="Georgia" panose="02040502050405020303" pitchFamily="18" charset="0"/>
            </a:endParaRP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92E8E594-CB86-4C00-B348-31DC8F095804}"/>
              </a:ext>
            </a:extLst>
          </p:cNvPr>
          <p:cNvSpPr txBox="1">
            <a:spLocks/>
          </p:cNvSpPr>
          <p:nvPr/>
        </p:nvSpPr>
        <p:spPr>
          <a:xfrm>
            <a:off x="253738" y="72772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600" dirty="0" err="1"/>
              <a:t>Іске</a:t>
            </a:r>
            <a:r>
              <a:rPr lang="ru-RU" sz="2600" dirty="0"/>
              <a:t> </a:t>
            </a:r>
            <a:r>
              <a:rPr lang="ru-RU" sz="2600" dirty="0" err="1"/>
              <a:t>асыруға</a:t>
            </a:r>
            <a:r>
              <a:rPr lang="ru-RU" sz="2600" dirty="0"/>
              <a:t> </a:t>
            </a:r>
            <a:r>
              <a:rPr lang="ru-RU" sz="2600" dirty="0" err="1"/>
              <a:t>жоспарланған</a:t>
            </a:r>
            <a:r>
              <a:rPr lang="ru-RU" sz="2600" dirty="0"/>
              <a:t> </a:t>
            </a:r>
            <a:r>
              <a:rPr lang="ru-RU" sz="2600" dirty="0" err="1"/>
              <a:t>жобалар</a:t>
            </a:r>
            <a:endParaRPr lang="ru-RU" sz="26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5360" y="620688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7F34223-CF6E-43B0-B0F8-E8B1C1D72DC3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23" name="Picture 2" descr="Logo">
              <a:extLst>
                <a:ext uri="{FF2B5EF4-FFF2-40B4-BE49-F238E27FC236}">
                  <a16:creationId xmlns:a16="http://schemas.microsoft.com/office/drawing/2014/main" id="{4E1EA88E-E023-47E9-93B8-21B98232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2FE01D9-6E29-4AA0-A916-DD72323C9DD9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8ABE280-7B8D-4C08-8832-0AF7067FC85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794AAD1-A4EC-43B4-8629-984E991B8EF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10DC7AD-13D1-4AD1-B0AF-BA8C753B04B6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D804AD-884B-C620-74F0-FF376717007B}"/>
              </a:ext>
            </a:extLst>
          </p:cNvPr>
          <p:cNvSpPr txBox="1"/>
          <p:nvPr/>
        </p:nvSpPr>
        <p:spPr bwMode="auto">
          <a:xfrm>
            <a:off x="4653280" y="876573"/>
            <a:ext cx="7403355" cy="385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</a:t>
            </a:r>
            <a:r>
              <a:rPr lang="kk-KZ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Батыс энергетикалық аймақты Қазақстан БЭЖ-імен біріктіру»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Жоба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құны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бағалау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бойынша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164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млрд.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теңге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ar-EG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</a:t>
            </a:r>
            <a:r>
              <a:rPr lang="ru-RU" sz="105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сараптама</a:t>
            </a:r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қорытындысы</a:t>
            </a:r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бойынша </a:t>
            </a:r>
            <a:r>
              <a:rPr lang="ru-RU" sz="105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белгілі</a:t>
            </a:r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болады</a:t>
            </a:r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kk-KZ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Іске асыру мерзімі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2021-2028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жылдар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Нәтиже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Батыс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аймақты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Республика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аумағы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бойынша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Қазақстан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БЭЖ-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інің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негізгі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бөлігімен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біріктіру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Жоба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параметрлері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ҚС-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кеңейте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отырып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500 кВ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Қарабатан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ТП –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Өлке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ҚС ӘЖ салу</a:t>
            </a:r>
          </a:p>
          <a:p>
            <a:pPr indent="268288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Ағымдағы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дәрежесі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ТЭН бойынша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жұмыстар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аяқталды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ТЭН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материалдары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Мемсараптама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» РМК-да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қаралуда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ЖСҚ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әзірлеу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мерзімі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– 2024-2025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жылдар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Құрылыс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-монтаждау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жұмыстары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мерзімі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– 2025-2027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жылдар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3ABCB08-02EF-A861-44FD-928FDEBEC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971363"/>
            <a:ext cx="4264173" cy="34584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39BE57-0080-1FDB-59E2-454AC56208C0}"/>
              </a:ext>
            </a:extLst>
          </p:cNvPr>
          <p:cNvSpPr txBox="1"/>
          <p:nvPr/>
        </p:nvSpPr>
        <p:spPr>
          <a:xfrm>
            <a:off x="151037" y="5009046"/>
            <a:ext cx="9257331" cy="1195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4463" algn="just"/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Электржелілік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құрылыс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indent="14446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500кВ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Қарабатан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ТП –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Өлке</a:t>
            </a:r>
            <a:r>
              <a:rPr lang="kk-KZ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ҚС ӘЖ салу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14446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Қарабатан ТП-да 3*167 МВА АТ және  ШР, БШР орната отырып, 500 кВ АТҚ салу</a:t>
            </a:r>
          </a:p>
          <a:p>
            <a:pPr indent="14446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ШР және БШР бар 167 МВА АТ екінші тобын орната отырып, 500 кВ Өлке ҚС-ны кеңейту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213CE-8571-8A9F-4587-74FFAF0E54DF}"/>
              </a:ext>
            </a:extLst>
          </p:cNvPr>
          <p:cNvSpPr txBox="1"/>
          <p:nvPr/>
        </p:nvSpPr>
        <p:spPr bwMode="auto">
          <a:xfrm>
            <a:off x="4367808" y="4811347"/>
            <a:ext cx="8228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«</a:t>
            </a:r>
            <a:r>
              <a:rPr lang="en-US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KEGOC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» АҚ 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жобаны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іске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асыру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мерзімін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2027 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жылға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дейін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қысқартты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endParaRPr lang="ru-RU" sz="1000" b="1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2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340353" y="134475"/>
            <a:ext cx="851647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9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3738" y="657445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87A9FD3-43A5-4D77-AB01-5772E97BB57C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9" name="Picture 2" descr="Logo">
              <a:extLst>
                <a:ext uri="{FF2B5EF4-FFF2-40B4-BE49-F238E27FC236}">
                  <a16:creationId xmlns:a16="http://schemas.microsoft.com/office/drawing/2014/main" id="{5CB645F9-506D-4556-88C4-8B2AA49A8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8AF45F3-3CC6-4276-BBFF-70F2AB91E9B6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8396F9F5-91A9-43F0-B764-01AE248666BD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302D2B4-449A-46EE-B1BB-80EF6B3F140A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08727817-D427-48AF-8FF2-2F1C1045511D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51FD0C-FAF5-C53D-6C2A-26A2482CEA5A}"/>
              </a:ext>
            </a:extLst>
          </p:cNvPr>
          <p:cNvSpPr txBox="1"/>
          <p:nvPr/>
        </p:nvSpPr>
        <p:spPr bwMode="auto">
          <a:xfrm>
            <a:off x="6087802" y="1657907"/>
            <a:ext cx="596063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III 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кезең</a:t>
            </a:r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Жобаның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құны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96,62 млрд.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теңге</a:t>
            </a:r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Іске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асыру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мерзімі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2021-2031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жылдар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Нәтижесі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әуе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желілерінің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тозуын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азайту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және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ресурсын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ұзарту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Параметрлері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220-500 кВ-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тық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44 ӘЖ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4332 км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желісін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реконструкциялау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Алматы ЖЭТ - 220 кВ-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тық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12 ӘЖ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Орталық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ЖЭТ - 220-500 кВ-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тық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13 ӘЖ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Оңтүстік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ЖЭТ- 220-500 кВ-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тық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19 ӘЖ</a:t>
            </a:r>
          </a:p>
          <a:p>
            <a:pPr algn="just"/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268288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Ағымдағы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дәрежесі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ТЭН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әзірленуде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27C4B9-FF5C-868C-3BAD-C74DA3F6176C}"/>
              </a:ext>
            </a:extLst>
          </p:cNvPr>
          <p:cNvSpPr txBox="1"/>
          <p:nvPr/>
        </p:nvSpPr>
        <p:spPr bwMode="auto">
          <a:xfrm>
            <a:off x="153515" y="1670331"/>
            <a:ext cx="579846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II 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кезең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Жоба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құны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94,64 млрд.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теңге</a:t>
            </a:r>
            <a:endParaRPr lang="ru-RU" sz="105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Іске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асыру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мерзімі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2019-2031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жылдар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Нәтижесі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әуе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желілерінің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тозуын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азайту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және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ресурсын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ұ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зарту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Параметрлері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220-500 кВ-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тық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51 ӘЖ 4236 км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желісін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реконструкциялау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	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Ақмола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ЖЭТ - 220-500 кВ-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тық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24 ӘЖ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Шығыс ЖЭТ - 220-330 кВ-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тық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12 ӘЖ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Солтүстік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ЖЭТ - 220-500 кВ-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тық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14 ӘЖ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Орталық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ЖЭТ - 500 кВ-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тық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1 ӘЖ </a:t>
            </a:r>
          </a:p>
          <a:p>
            <a:pPr algn="just"/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268288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Ағымдағы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дәрежесі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ТЭН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әзірленуде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210DB-9B61-D9C9-93BA-F9D1013C5507}"/>
              </a:ext>
            </a:extLst>
          </p:cNvPr>
          <p:cNvSpPr txBox="1"/>
          <p:nvPr/>
        </p:nvSpPr>
        <p:spPr>
          <a:xfrm>
            <a:off x="153515" y="882791"/>
            <a:ext cx="11415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«KEGOC» АҚ 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филиалдарының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220-500 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әуе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желілерін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реконструкциялау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, II-III 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кезеңдер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»  </a:t>
            </a: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id="{CD4F20A3-C594-C82B-C0A4-6B9DFF601440}"/>
              </a:ext>
            </a:extLst>
          </p:cNvPr>
          <p:cNvSpPr txBox="1">
            <a:spLocks/>
          </p:cNvSpPr>
          <p:nvPr/>
        </p:nvSpPr>
        <p:spPr>
          <a:xfrm>
            <a:off x="253738" y="72772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600" dirty="0" err="1"/>
              <a:t>Іске</a:t>
            </a:r>
            <a:r>
              <a:rPr lang="ru-RU" sz="2600" dirty="0"/>
              <a:t> </a:t>
            </a:r>
            <a:r>
              <a:rPr lang="ru-RU" sz="2600" dirty="0" err="1"/>
              <a:t>асыруға</a:t>
            </a:r>
            <a:r>
              <a:rPr lang="ru-RU" sz="2600" dirty="0"/>
              <a:t> </a:t>
            </a:r>
            <a:r>
              <a:rPr lang="ru-RU" sz="2600" dirty="0" err="1"/>
              <a:t>жоспарланған</a:t>
            </a:r>
            <a:r>
              <a:rPr lang="ru-RU" sz="2600" dirty="0"/>
              <a:t> </a:t>
            </a:r>
            <a:r>
              <a:rPr lang="ru-RU" sz="2600" dirty="0" err="1"/>
              <a:t>жобалар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0662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reveal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id="{92E8E594-CB86-4C00-B348-31DC8F095804}"/>
              </a:ext>
            </a:extLst>
          </p:cNvPr>
          <p:cNvSpPr txBox="1">
            <a:spLocks/>
          </p:cNvSpPr>
          <p:nvPr/>
        </p:nvSpPr>
        <p:spPr>
          <a:xfrm>
            <a:off x="263352" y="143245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sz="1600" dirty="0"/>
          </a:p>
        </p:txBody>
      </p:sp>
      <p:sp>
        <p:nvSpPr>
          <p:cNvPr id="19" name="Прямоугольник 2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 panose="02040502050405020303" pitchFamily="18" charset="0"/>
              </a:rPr>
              <a:t>10</a:t>
            </a:r>
            <a:endParaRPr b="1" dirty="0">
              <a:latin typeface="Georgia" panose="02040502050405020303" pitchFamily="18" charset="0"/>
            </a:endParaRP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92E8E594-CB86-4C00-B348-31DC8F095804}"/>
              </a:ext>
            </a:extLst>
          </p:cNvPr>
          <p:cNvSpPr txBox="1">
            <a:spLocks/>
          </p:cNvSpPr>
          <p:nvPr/>
        </p:nvSpPr>
        <p:spPr>
          <a:xfrm>
            <a:off x="253738" y="72772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600" dirty="0"/>
              <a:t>2035 </a:t>
            </a:r>
            <a:r>
              <a:rPr lang="ru-RU" sz="2600" dirty="0" err="1"/>
              <a:t>жылға</a:t>
            </a:r>
            <a:r>
              <a:rPr lang="ru-RU" sz="2600" dirty="0"/>
              <a:t> </a:t>
            </a:r>
            <a:r>
              <a:rPr lang="ru-RU" sz="2600" dirty="0" err="1"/>
              <a:t>дейінгі</a:t>
            </a:r>
            <a:r>
              <a:rPr lang="ru-RU" sz="2600" dirty="0"/>
              <a:t> </a:t>
            </a:r>
            <a:r>
              <a:rPr lang="ru-RU" sz="2600" dirty="0" err="1"/>
              <a:t>перспективалық</a:t>
            </a:r>
            <a:r>
              <a:rPr lang="ru-RU" sz="2600" dirty="0"/>
              <a:t> </a:t>
            </a:r>
            <a:r>
              <a:rPr lang="ru-RU" sz="2600" dirty="0" err="1"/>
              <a:t>жобалар</a:t>
            </a:r>
            <a:endParaRPr lang="ru-RU" sz="26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5360" y="620688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7F34223-CF6E-43B0-B0F8-E8B1C1D72DC3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23" name="Picture 2" descr="Logo">
              <a:extLst>
                <a:ext uri="{FF2B5EF4-FFF2-40B4-BE49-F238E27FC236}">
                  <a16:creationId xmlns:a16="http://schemas.microsoft.com/office/drawing/2014/main" id="{4E1EA88E-E023-47E9-93B8-21B98232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2FE01D9-6E29-4AA0-A916-DD72323C9DD9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8ABE280-7B8D-4C08-8832-0AF7067FC85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794AAD1-A4EC-43B4-8629-984E991B8EF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10DC7AD-13D1-4AD1-B0AF-BA8C753B04B6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 descr="Изображение выглядит как карта, текст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8DFB1092-485E-AFB5-D726-F7CB6A0963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4" b="11197"/>
          <a:stretch/>
        </p:blipFill>
        <p:spPr>
          <a:xfrm>
            <a:off x="2251346" y="1138583"/>
            <a:ext cx="8021118" cy="4810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0C3893-9DD7-D81A-DF49-31EF916C8534}"/>
              </a:ext>
            </a:extLst>
          </p:cNvPr>
          <p:cNvSpPr txBox="1"/>
          <p:nvPr/>
        </p:nvSpPr>
        <p:spPr>
          <a:xfrm>
            <a:off x="182990" y="3484879"/>
            <a:ext cx="19529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82563" algn="l"/>
              </a:tabLst>
            </a:pP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Батыс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энергия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аймағын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Қазақстан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БЭЖ-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імен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біріктіру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ІІ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кезең</a:t>
            </a:r>
            <a:endParaRPr lang="kk-KZ" sz="16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7A72B-A523-BE67-BDA5-675C9DE4454D}"/>
              </a:ext>
            </a:extLst>
          </p:cNvPr>
          <p:cNvSpPr txBox="1"/>
          <p:nvPr/>
        </p:nvSpPr>
        <p:spPr>
          <a:xfrm>
            <a:off x="7824192" y="828177"/>
            <a:ext cx="3112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82563" algn="l"/>
              </a:tabLst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500кВ ЦГПП-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Қарағанды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Нұра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ӘЖ салу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804AD-884B-C620-74F0-FF376717007B}"/>
              </a:ext>
            </a:extLst>
          </p:cNvPr>
          <p:cNvSpPr txBox="1"/>
          <p:nvPr/>
        </p:nvSpPr>
        <p:spPr bwMode="auto">
          <a:xfrm>
            <a:off x="2135933" y="791870"/>
            <a:ext cx="3713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82563" algn="l"/>
              </a:tabLst>
            </a:pP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Солтүстік-Оңтүстік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тұрақты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тоқ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желісін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салу</a:t>
            </a:r>
          </a:p>
          <a:p>
            <a:pPr indent="269875" algn="just">
              <a:buFont typeface="Wingdings" panose="05000000000000000000" pitchFamily="2" charset="2"/>
              <a:buChar char="§"/>
              <a:tabLst>
                <a:tab pos="182563" algn="l"/>
              </a:tabLst>
            </a:pP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0A42614-DC4F-7C0E-89DD-188BFAB9A0C2}"/>
              </a:ext>
            </a:extLst>
          </p:cNvPr>
          <p:cNvCxnSpPr>
            <a:cxnSpLocks/>
          </p:cNvCxnSpPr>
          <p:nvPr/>
        </p:nvCxnSpPr>
        <p:spPr>
          <a:xfrm>
            <a:off x="2063552" y="3861048"/>
            <a:ext cx="20882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D90B54B-0A4D-B1AF-FB04-5111758DDCE2}"/>
              </a:ext>
            </a:extLst>
          </p:cNvPr>
          <p:cNvCxnSpPr>
            <a:cxnSpLocks/>
          </p:cNvCxnSpPr>
          <p:nvPr/>
        </p:nvCxnSpPr>
        <p:spPr>
          <a:xfrm flipH="1">
            <a:off x="7536160" y="1412952"/>
            <a:ext cx="1296144" cy="1435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8A2E603-3C05-4B2D-1D4C-96F79F1C680D}"/>
              </a:ext>
            </a:extLst>
          </p:cNvPr>
          <p:cNvCxnSpPr>
            <a:cxnSpLocks/>
          </p:cNvCxnSpPr>
          <p:nvPr/>
        </p:nvCxnSpPr>
        <p:spPr>
          <a:xfrm>
            <a:off x="4223792" y="1484784"/>
            <a:ext cx="2978489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31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id="{92E8E594-CB86-4C00-B348-31DC8F095804}"/>
              </a:ext>
            </a:extLst>
          </p:cNvPr>
          <p:cNvSpPr txBox="1">
            <a:spLocks/>
          </p:cNvSpPr>
          <p:nvPr/>
        </p:nvSpPr>
        <p:spPr>
          <a:xfrm>
            <a:off x="263352" y="143245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sz="1600" dirty="0"/>
          </a:p>
        </p:txBody>
      </p:sp>
      <p:sp>
        <p:nvSpPr>
          <p:cNvPr id="19" name="Прямоугольник 2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 panose="02040502050405020303" pitchFamily="18" charset="0"/>
              </a:rPr>
              <a:t>11</a:t>
            </a:r>
            <a:endParaRPr b="1" dirty="0">
              <a:latin typeface="Georgia" panose="02040502050405020303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5360" y="620688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7F34223-CF6E-43B0-B0F8-E8B1C1D72DC3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23" name="Picture 2" descr="Logo">
              <a:extLst>
                <a:ext uri="{FF2B5EF4-FFF2-40B4-BE49-F238E27FC236}">
                  <a16:creationId xmlns:a16="http://schemas.microsoft.com/office/drawing/2014/main" id="{4E1EA88E-E023-47E9-93B8-21B98232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2FE01D9-6E29-4AA0-A916-DD72323C9DD9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8ABE280-7B8D-4C08-8832-0AF7067FC85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794AAD1-A4EC-43B4-8629-984E991B8EF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10DC7AD-13D1-4AD1-B0AF-BA8C753B04B6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D804AD-884B-C620-74F0-FF376717007B}"/>
              </a:ext>
            </a:extLst>
          </p:cNvPr>
          <p:cNvSpPr txBox="1"/>
          <p:nvPr/>
        </p:nvSpPr>
        <p:spPr bwMode="auto">
          <a:xfrm>
            <a:off x="4653280" y="876573"/>
            <a:ext cx="740335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Солтүстік-Оңтүстік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тұрақты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тоқ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желісін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салу»  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Жоба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құны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бағалау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бойынша 692 млрд.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теңге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Іске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асыру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мерзімі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2030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жыл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Нәтиже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Солтүстік-Оңтүстік транзитінің өткізу қабілетін арттыру, Қазақстанның оңтүстігіндегі электр энергиясына деген қажеттілікті перспективалы қамту, экспорттық және транзиттік әлеуетті, сондай-ақ ЖЭК жобаларының теңгерімдеу мүмкіндіктерін кеңейту, компанияның Ресей Федерациясынан Орталық Азия елдеріне электр энергиясын тасымалдаудан болатын кірістерін арттыру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kk-KZ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CASA-1000 жобасына қосылу мүмкіндігі, Оңтүстік Азияға (Ауғанстан, Пәкістан) электр энергиясын өткізу нарығын кеңейту 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Жоб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параметрлері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Екі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жаңа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түрлендіргіш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ҚС сала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отырып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±500кВ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Солтүстік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–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Оңтүстік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(1</a:t>
            </a:r>
            <a:r>
              <a:rPr lang="en-US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5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00 км)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тұрақты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тоқ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жеткізу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желісі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салу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карта, текст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5FFCF940-C8A9-77E3-AD85-E8E1DF8B3B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8" t="22700" r="27319" b="12781"/>
          <a:stretch/>
        </p:blipFill>
        <p:spPr>
          <a:xfrm>
            <a:off x="671440" y="795818"/>
            <a:ext cx="3840384" cy="5623324"/>
          </a:xfrm>
          <a:prstGeom prst="rect">
            <a:avLst/>
          </a:prstGeom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7CAE5625-9467-49E0-67AB-8BBE7AB39C74}"/>
              </a:ext>
            </a:extLst>
          </p:cNvPr>
          <p:cNvSpPr txBox="1">
            <a:spLocks/>
          </p:cNvSpPr>
          <p:nvPr/>
        </p:nvSpPr>
        <p:spPr>
          <a:xfrm>
            <a:off x="253738" y="72772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600" dirty="0"/>
              <a:t>2035 </a:t>
            </a:r>
            <a:r>
              <a:rPr lang="ru-RU" sz="2600" dirty="0" err="1"/>
              <a:t>жылға</a:t>
            </a:r>
            <a:r>
              <a:rPr lang="ru-RU" sz="2600" dirty="0"/>
              <a:t> </a:t>
            </a:r>
            <a:r>
              <a:rPr lang="ru-RU" sz="2600" dirty="0" err="1"/>
              <a:t>дейінгі</a:t>
            </a:r>
            <a:r>
              <a:rPr lang="ru-RU" sz="2600" dirty="0"/>
              <a:t> </a:t>
            </a:r>
            <a:r>
              <a:rPr lang="ru-RU" sz="2600" dirty="0" err="1"/>
              <a:t>перспективалық</a:t>
            </a:r>
            <a:r>
              <a:rPr lang="ru-RU" sz="2600" dirty="0"/>
              <a:t> </a:t>
            </a:r>
            <a:r>
              <a:rPr lang="ru-RU" sz="2600" dirty="0" err="1"/>
              <a:t>жобалар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47017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id="{92E8E594-CB86-4C00-B348-31DC8F095804}"/>
              </a:ext>
            </a:extLst>
          </p:cNvPr>
          <p:cNvSpPr txBox="1">
            <a:spLocks/>
          </p:cNvSpPr>
          <p:nvPr/>
        </p:nvSpPr>
        <p:spPr>
          <a:xfrm>
            <a:off x="263352" y="143245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sz="1600" dirty="0"/>
          </a:p>
        </p:txBody>
      </p:sp>
      <p:sp>
        <p:nvSpPr>
          <p:cNvPr id="19" name="Прямоугольник 2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latin typeface="Georgia" panose="02040502050405020303" pitchFamily="18" charset="0"/>
              </a:rPr>
              <a:t>1</a:t>
            </a:r>
            <a:r>
              <a:rPr lang="ru-RU" b="1" dirty="0">
                <a:latin typeface="Georgia" panose="02040502050405020303" pitchFamily="18" charset="0"/>
              </a:rPr>
              <a:t>2</a:t>
            </a:r>
            <a:endParaRPr b="1" dirty="0">
              <a:latin typeface="Georgia" panose="02040502050405020303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5360" y="620688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7F34223-CF6E-43B0-B0F8-E8B1C1D72DC3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23" name="Picture 2" descr="Logo">
              <a:extLst>
                <a:ext uri="{FF2B5EF4-FFF2-40B4-BE49-F238E27FC236}">
                  <a16:creationId xmlns:a16="http://schemas.microsoft.com/office/drawing/2014/main" id="{4E1EA88E-E023-47E9-93B8-21B98232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2FE01D9-6E29-4AA0-A916-DD72323C9DD9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8ABE280-7B8D-4C08-8832-0AF7067FC85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794AAD1-A4EC-43B4-8629-984E991B8EF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10DC7AD-13D1-4AD1-B0AF-BA8C753B04B6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D804AD-884B-C620-74F0-FF376717007B}"/>
              </a:ext>
            </a:extLst>
          </p:cNvPr>
          <p:cNvSpPr txBox="1"/>
          <p:nvPr/>
        </p:nvSpPr>
        <p:spPr bwMode="auto">
          <a:xfrm>
            <a:off x="4367808" y="876573"/>
            <a:ext cx="768882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«500кВ ЦГПП-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Қарағанды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</a:t>
            </a: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Нұра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ӘЖ салу»  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Жобаның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құны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бағалау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бойынша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103,5 млрд.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теңге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І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ске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асыру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мерзімі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2030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жыл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Нәтиже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kk-KZ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Қарағанды-Теміртау энергия торабының сенімділігін арттыру, 500 кВ желінің өткізу қабілетін арттыру, перспективада Астана қаласын электрмен жабдықтауды күшейту  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карта, текст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40C99EB5-CF3B-E5C8-A75C-8302F4C523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0" t="23252" r="26563" b="45800"/>
          <a:stretch/>
        </p:blipFill>
        <p:spPr>
          <a:xfrm>
            <a:off x="479377" y="706792"/>
            <a:ext cx="3749440" cy="5625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E934D-A0AD-DE43-AA37-67DE6428F168}"/>
              </a:ext>
            </a:extLst>
          </p:cNvPr>
          <p:cNvSpPr txBox="1"/>
          <p:nvPr/>
        </p:nvSpPr>
        <p:spPr>
          <a:xfrm>
            <a:off x="4444842" y="3175951"/>
            <a:ext cx="77471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Алғышарттар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500 кВ ЕГРЭС-1 –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Нұра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ӘЖ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арқылы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энергия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торабын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қуаттандыру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Қарағанды-Теміртау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энергия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торабындағы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өсіп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келе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жатқан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тапшылық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2030 ж.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қарай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1000 МВт-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дейін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2040 ж. қарай 1200 МВт-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дейін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Нұра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ҚС-да 500/220 кВ АТ-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ны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жүктеу≈50%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19AA7-7519-35C2-2D3D-ED172A51295B}"/>
              </a:ext>
            </a:extLst>
          </p:cNvPr>
          <p:cNvSpPr txBox="1"/>
          <p:nvPr/>
        </p:nvSpPr>
        <p:spPr>
          <a:xfrm>
            <a:off x="4476435" y="5213134"/>
            <a:ext cx="7545406" cy="93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Жоба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параметрлері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Жаңа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500кВ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Қарағанды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ҚС-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сала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отырып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және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жұмыс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істеп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тұрған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ҚС-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кеңейте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отырып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500кВ ЦГПП –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Қарағанды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Нұра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ӘЖ (290 км) салу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id="{CC4C279E-FA91-31C3-125E-9FABD75EECA1}"/>
              </a:ext>
            </a:extLst>
          </p:cNvPr>
          <p:cNvSpPr txBox="1">
            <a:spLocks/>
          </p:cNvSpPr>
          <p:nvPr/>
        </p:nvSpPr>
        <p:spPr>
          <a:xfrm>
            <a:off x="253738" y="72772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600" dirty="0"/>
              <a:t>2035 </a:t>
            </a:r>
            <a:r>
              <a:rPr lang="ru-RU" sz="2600" dirty="0" err="1"/>
              <a:t>жылға</a:t>
            </a:r>
            <a:r>
              <a:rPr lang="ru-RU" sz="2600" dirty="0"/>
              <a:t> </a:t>
            </a:r>
            <a:r>
              <a:rPr lang="ru-RU" sz="2600" dirty="0" err="1"/>
              <a:t>дейінгі</a:t>
            </a:r>
            <a:r>
              <a:rPr lang="ru-RU" sz="2600" dirty="0"/>
              <a:t> </a:t>
            </a:r>
            <a:r>
              <a:rPr lang="ru-RU" sz="2600" dirty="0" err="1"/>
              <a:t>перспективалық</a:t>
            </a:r>
            <a:r>
              <a:rPr lang="ru-RU" sz="2600" dirty="0"/>
              <a:t> </a:t>
            </a:r>
            <a:r>
              <a:rPr lang="ru-RU" sz="2600" dirty="0" err="1"/>
              <a:t>жобалар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40808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id="{92E8E594-CB86-4C00-B348-31DC8F095804}"/>
              </a:ext>
            </a:extLst>
          </p:cNvPr>
          <p:cNvSpPr txBox="1">
            <a:spLocks/>
          </p:cNvSpPr>
          <p:nvPr/>
        </p:nvSpPr>
        <p:spPr>
          <a:xfrm>
            <a:off x="263352" y="143245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sz="1600" dirty="0"/>
          </a:p>
        </p:txBody>
      </p:sp>
      <p:sp>
        <p:nvSpPr>
          <p:cNvPr id="19" name="Прямоугольник 2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latin typeface="Georgia" panose="02040502050405020303" pitchFamily="18" charset="0"/>
              </a:rPr>
              <a:t>1</a:t>
            </a:r>
            <a:r>
              <a:rPr lang="ru-RU" b="1" dirty="0">
                <a:latin typeface="Georgia" panose="02040502050405020303" pitchFamily="18" charset="0"/>
              </a:rPr>
              <a:t>3</a:t>
            </a:r>
            <a:endParaRPr b="1" dirty="0">
              <a:latin typeface="Georgia" panose="02040502050405020303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5360" y="620688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7F34223-CF6E-43B0-B0F8-E8B1C1D72DC3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23" name="Picture 2" descr="Logo">
              <a:extLst>
                <a:ext uri="{FF2B5EF4-FFF2-40B4-BE49-F238E27FC236}">
                  <a16:creationId xmlns:a16="http://schemas.microsoft.com/office/drawing/2014/main" id="{4E1EA88E-E023-47E9-93B8-21B98232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2FE01D9-6E29-4AA0-A916-DD72323C9DD9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8ABE280-7B8D-4C08-8832-0AF7067FC85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794AAD1-A4EC-43B4-8629-984E991B8EF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10DC7AD-13D1-4AD1-B0AF-BA8C753B04B6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D804AD-884B-C620-74F0-FF376717007B}"/>
              </a:ext>
            </a:extLst>
          </p:cNvPr>
          <p:cNvSpPr txBox="1"/>
          <p:nvPr/>
        </p:nvSpPr>
        <p:spPr bwMode="auto">
          <a:xfrm>
            <a:off x="4653280" y="876573"/>
            <a:ext cx="740335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</a:t>
            </a:r>
            <a:r>
              <a:rPr lang="kk-KZ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Батыс энергия аймағын Қазақстан БЭЖ-імен біріктіру. ІІ кезең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»  </a:t>
            </a:r>
          </a:p>
          <a:p>
            <a:pPr algn="just"/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І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ске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асыру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мерзімі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2035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жыл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Нәтиже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Энергия жүйесін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Батыс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аймақтың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газ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генерациясы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есебінен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теңгерімдеу, ЖЭК-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біріктіру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мүмкіндігі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транзиттік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әлеуетті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арттыру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Жоба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энергия жүйесін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кернеуі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жоғары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желілермен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қосуды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аяқтауға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мүмкіндік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береді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Жоба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параметрлері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Тұрақты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/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ауыспалы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тоқ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жеткізу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желісін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шамамен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2000 км) салу</a:t>
            </a:r>
          </a:p>
          <a:p>
            <a:pPr algn="ctr"/>
            <a:endParaRPr lang="ru-RU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Жоба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құны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бағалау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бойынша 571,2 млрд.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теңгені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құрайды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268288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карта, текст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6255175F-6A68-F2D5-3CC7-4F81C97C3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44750" r="35636" b="16400"/>
          <a:stretch/>
        </p:blipFill>
        <p:spPr>
          <a:xfrm>
            <a:off x="135365" y="1378333"/>
            <a:ext cx="4592483" cy="3468557"/>
          </a:xfrm>
          <a:prstGeom prst="rect">
            <a:avLst/>
          </a:prstGeom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12FACD60-F34C-5999-A44B-6EECCB7F0E51}"/>
              </a:ext>
            </a:extLst>
          </p:cNvPr>
          <p:cNvSpPr txBox="1">
            <a:spLocks/>
          </p:cNvSpPr>
          <p:nvPr/>
        </p:nvSpPr>
        <p:spPr>
          <a:xfrm>
            <a:off x="253738" y="72772"/>
            <a:ext cx="11292884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600" dirty="0"/>
              <a:t>2035 </a:t>
            </a:r>
            <a:r>
              <a:rPr lang="ru-RU" sz="2600" dirty="0" err="1"/>
              <a:t>жылға</a:t>
            </a:r>
            <a:r>
              <a:rPr lang="ru-RU" sz="2600" dirty="0"/>
              <a:t> </a:t>
            </a:r>
            <a:r>
              <a:rPr lang="ru-RU" sz="2600" dirty="0" err="1"/>
              <a:t>дейінгі</a:t>
            </a:r>
            <a:r>
              <a:rPr lang="ru-RU" sz="2600" dirty="0"/>
              <a:t> </a:t>
            </a:r>
            <a:r>
              <a:rPr lang="ru-RU" sz="2600" dirty="0" err="1"/>
              <a:t>перспективалық</a:t>
            </a:r>
            <a:r>
              <a:rPr lang="ru-RU" sz="2600" dirty="0"/>
              <a:t> </a:t>
            </a:r>
            <a:r>
              <a:rPr lang="ru-RU" sz="2600" dirty="0" err="1"/>
              <a:t>жобалар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012803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3209" y="204525"/>
            <a:ext cx="10883351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600" b="1" dirty="0" err="1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Инвестициялық</a:t>
            </a:r>
            <a:r>
              <a:rPr lang="ru-RU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 жобаларды </a:t>
            </a:r>
            <a:r>
              <a:rPr lang="ru-RU" sz="2600" b="1" dirty="0" err="1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іске</a:t>
            </a:r>
            <a:r>
              <a:rPr lang="ru-RU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асыру</a:t>
            </a:r>
            <a:r>
              <a:rPr lang="ru-RU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жөніндегі</a:t>
            </a:r>
            <a:r>
              <a:rPr lang="ru-RU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іс-шаралар</a:t>
            </a:r>
            <a:r>
              <a:rPr lang="ru-RU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жоспары</a:t>
            </a:r>
            <a:endParaRPr lang="ru-RU" sz="2600" b="1" dirty="0">
              <a:solidFill>
                <a:srgbClr val="0070C0"/>
              </a:solidFill>
              <a:latin typeface="Georgia"/>
              <a:ea typeface="Tahoma"/>
              <a:cs typeface="Tahoma"/>
            </a:endParaRPr>
          </a:p>
        </p:txBody>
      </p:sp>
      <p:sp>
        <p:nvSpPr>
          <p:cNvPr id="5" name="Прямоугольник 7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Georgia"/>
              </a:rPr>
              <a:t>14</a:t>
            </a:r>
            <a:endParaRPr dirty="0"/>
          </a:p>
        </p:txBody>
      </p:sp>
      <p:cxnSp>
        <p:nvCxnSpPr>
          <p:cNvPr id="6" name="Прямая соединительная линия 10"/>
          <p:cNvCxnSpPr>
            <a:cxnSpLocks/>
          </p:cNvCxnSpPr>
          <p:nvPr/>
        </p:nvCxnSpPr>
        <p:spPr bwMode="auto">
          <a:xfrm>
            <a:off x="362821" y="962170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533A370-7045-BA15-CD96-91C663160B10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7" name="Picture 2" descr="Logo">
              <a:extLst>
                <a:ext uri="{FF2B5EF4-FFF2-40B4-BE49-F238E27FC236}">
                  <a16:creationId xmlns:a16="http://schemas.microsoft.com/office/drawing/2014/main" id="{6D9D1123-6C66-D13F-2696-95CDF65C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5E6D53F-E36D-E5C8-C75A-FFAE24D0A7D8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3604345-FEBC-BBF0-59B3-30C56403CF31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D729425-BCDC-561B-4CEB-82C91AB4FC9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F30BD4B-F038-6601-C357-04F471003612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FBC3F5E-2F1D-26F6-1717-F4F77FA52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660722"/>
              </p:ext>
            </p:extLst>
          </p:nvPr>
        </p:nvGraphicFramePr>
        <p:xfrm>
          <a:off x="362820" y="1151095"/>
          <a:ext cx="11087403" cy="5331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8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4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9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398"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Аяқталу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нысаны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Аяқталу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мерзімі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KEGOC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АҚ Басқармасының 2035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дейінгі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инвестициялық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жобалардың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жаңартылған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портфелін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мақұлдауы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KEGOC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АҚ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Басқармасының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шешімі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желтоқсан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960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KEGOC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АҚ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Директорлар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кеңесінің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2035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дейінгі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жобалардың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портфелін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бекітуі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KEGOC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АҚ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Директорлар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кеңесінің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шешімі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желтоқсан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2032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дейінгі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даму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стратегиясына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(Даму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өзгерістер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енгізу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KEGOC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АҚ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Директорлар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кеңесінің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шешімі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1-тоқсан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2035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дейінгі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жобалардың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жаңартылған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портфелін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есепке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ала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отырып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2024-2028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жылдарға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іс-шаралар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жоспарын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(Бизнес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түзету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(ЖЭТД)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KEGOC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АҚ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Директорлар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кеңесінің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шешімі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1-тоқсан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инвестициялық жобаларды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жоспарлау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жүйесінің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құжаттарына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енгізуге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бастама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жасау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Үкіметке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ЭМ, ҰЭМ, «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Самұрық-Қазына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АҚ-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ға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ұсыныстар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1-тоқсан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бағдарламаны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түзету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(ТМРК)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бағдарлама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түзету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3-тоқсан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786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тарифін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түзету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(ТМРК)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Тарифтер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түзету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3-тоқсан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0131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Солтүстік-Оңтүстік тұрақты тоқ желісін салу («Таңдау» кезеңіне көшу талап етіледі  - ТЭН әзірлеу, Қордың Инвестициялық-стратегиялық комитетімен (ИСК) келісу және Қордың Директорлар кеңесінің бекітуі)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Қордың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ИСК-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нда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алдын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ала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қаралған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KEGOC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АҚ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Директорлар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кеңесінің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шешімі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1,2-тоқсан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0131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Батыс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аймақты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Қазақстан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БЭЖ-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імен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біріктіру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Электр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желілік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объектілерді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салу (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 кВ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Өлке-Қарабатан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Ақтөбе- Атырау) желісін салу)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Концессияға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беру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жөніндегі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мәселені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шешу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желтоқсан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5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/>
        </p:nvSpPr>
        <p:spPr bwMode="auto">
          <a:xfrm>
            <a:off x="3287688" y="2780928"/>
            <a:ext cx="8572500" cy="54292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/>
              <a:buNone/>
              <a:defRPr lang="en-US" sz="2400" b="0" i="0" u="none" strike="noStrike" cap="none" spc="49">
                <a:solidFill>
                  <a:srgbClr val="FF0000"/>
                </a:solidFill>
                <a:latin typeface="Lato Bold"/>
                <a:ea typeface="Lato Bold"/>
                <a:cs typeface="Lato Bold"/>
              </a:defRPr>
            </a:pP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Назарларыңызға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рахмет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3209" y="204525"/>
            <a:ext cx="110874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k-KZ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2023-2024жж. КҚК-де күтілетін теңгерімдер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  <p:sp>
        <p:nvSpPr>
          <p:cNvPr id="5" name="Прямоугольник 7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cs typeface="Arial"/>
              </a:rPr>
              <a:t>1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cxnSp>
        <p:nvCxnSpPr>
          <p:cNvPr id="6" name="Прямая соединительная линия 10"/>
          <p:cNvCxnSpPr>
            <a:cxnSpLocks/>
          </p:cNvCxnSpPr>
          <p:nvPr/>
        </p:nvCxnSpPr>
        <p:spPr bwMode="auto">
          <a:xfrm>
            <a:off x="362821" y="962170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533A370-7045-BA15-CD96-91C663160B10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7" name="Picture 2" descr="Logo">
              <a:extLst>
                <a:ext uri="{FF2B5EF4-FFF2-40B4-BE49-F238E27FC236}">
                  <a16:creationId xmlns:a16="http://schemas.microsoft.com/office/drawing/2014/main" id="{6D9D1123-6C66-D13F-2696-95CDF65C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5E6D53F-E36D-E5C8-C75A-FFAE24D0A7D8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3604345-FEBC-BBF0-59B3-30C56403CF31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D729425-BCDC-561B-4CEB-82C91AB4FC9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F30BD4B-F038-6601-C357-04F471003612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3">
            <a:extLst>
              <a:ext uri="{FF2B5EF4-FFF2-40B4-BE49-F238E27FC236}">
                <a16:creationId xmlns:a16="http://schemas.microsoft.com/office/drawing/2014/main" id="{02A54D60-95B3-7CC7-6B2C-4EF97059E78F}"/>
              </a:ext>
            </a:extLst>
          </p:cNvPr>
          <p:cNvSpPr>
            <a:spLocks/>
          </p:cNvSpPr>
          <p:nvPr/>
        </p:nvSpPr>
        <p:spPr bwMode="auto">
          <a:xfrm>
            <a:off x="226959" y="1032220"/>
            <a:ext cx="11529033" cy="515278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Электр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қуатының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болжамды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теңгерімі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44678402-208E-8989-11F4-184DA6D8A1FD}"/>
              </a:ext>
            </a:extLst>
          </p:cNvPr>
          <p:cNvSpPr>
            <a:spLocks/>
          </p:cNvSpPr>
          <p:nvPr/>
        </p:nvSpPr>
        <p:spPr bwMode="auto">
          <a:xfrm>
            <a:off x="253209" y="3499363"/>
            <a:ext cx="10595319" cy="515278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Электр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энергиясының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болжамды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теңгерімі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  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622BE53-DD99-E880-1D03-2E6CE4111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98400"/>
              </p:ext>
            </p:extLst>
          </p:nvPr>
        </p:nvGraphicFramePr>
        <p:xfrm>
          <a:off x="362821" y="1448106"/>
          <a:ext cx="8088457" cy="1836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7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қазан</a:t>
                      </a:r>
                      <a:endParaRPr lang="ru-RU" sz="12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қараша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желтоқсан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қаңтар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ақпан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err="1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Жүктеме</a:t>
                      </a:r>
                      <a:endParaRPr lang="ru-RU" sz="1200" b="1" i="0" u="none" strike="noStrike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Генерация</a:t>
                      </a:r>
                      <a:endParaRPr lang="ru-RU" sz="1200" b="1" i="0" u="none" strike="noStrike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91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err="1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Тапшылық</a:t>
                      </a:r>
                      <a:endParaRPr lang="ru-RU" sz="1200" b="1" i="0" u="none" strike="noStrike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58F0F577-0136-BF31-8F71-485FE036D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55160"/>
              </p:ext>
            </p:extLst>
          </p:nvPr>
        </p:nvGraphicFramePr>
        <p:xfrm>
          <a:off x="346210" y="3953701"/>
          <a:ext cx="8105067" cy="1836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6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7283">
                  <a:extLst>
                    <a:ext uri="{9D8B030D-6E8A-4147-A177-3AD203B41FA5}">
                      <a16:colId xmlns:a16="http://schemas.microsoft.com/office/drawing/2014/main" val="4278744634"/>
                    </a:ext>
                  </a:extLst>
                </a:gridCol>
              </a:tblGrid>
              <a:tr h="646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қазан</a:t>
                      </a:r>
                      <a:endParaRPr lang="ru-RU" sz="12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қараша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желтоқсан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қаңтар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ақпан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09">
                <a:tc>
                  <a:txBody>
                    <a:bodyPr/>
                    <a:lstStyle/>
                    <a:p>
                      <a:pPr marL="0" algn="ctr" defTabSz="914400" fontAlgn="ctr"/>
                      <a:r>
                        <a:rPr lang="ru-RU" sz="1200" b="1" u="none" strike="noStrike" dirty="0" err="1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200" b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endParaRPr lang="ru-RU" sz="1200" b="1" i="0" u="none" strike="noStrike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err="1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Тапшылық</a:t>
                      </a:r>
                      <a:endParaRPr lang="ru-RU" sz="1200" b="1" i="0" u="none" strike="noStrike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Скругленный прямоугольник 14">
            <a:extLst>
              <a:ext uri="{FF2B5EF4-FFF2-40B4-BE49-F238E27FC236}">
                <a16:creationId xmlns:a16="http://schemas.microsoft.com/office/drawing/2014/main" id="{6BC443E2-A826-A93D-E57E-BAC0C1E972DC}"/>
              </a:ext>
            </a:extLst>
          </p:cNvPr>
          <p:cNvSpPr/>
          <p:nvPr/>
        </p:nvSpPr>
        <p:spPr>
          <a:xfrm>
            <a:off x="9188983" y="1830275"/>
            <a:ext cx="2531533" cy="11695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3FAFC569-D804-5A81-2B93-235A1CB07D5F}"/>
              </a:ext>
            </a:extLst>
          </p:cNvPr>
          <p:cNvSpPr>
            <a:spLocks/>
          </p:cNvSpPr>
          <p:nvPr/>
        </p:nvSpPr>
        <p:spPr bwMode="auto">
          <a:xfrm>
            <a:off x="9267448" y="1901360"/>
            <a:ext cx="2297023" cy="110005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Күтілетін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қуат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тапшылығы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1460 МВт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  <p:sp>
        <p:nvSpPr>
          <p:cNvPr id="21" name="Скругленный прямоугольник 14">
            <a:extLst>
              <a:ext uri="{FF2B5EF4-FFF2-40B4-BE49-F238E27FC236}">
                <a16:creationId xmlns:a16="http://schemas.microsoft.com/office/drawing/2014/main" id="{BD77B07B-9F29-0DF5-88E6-92462AA7ED36}"/>
              </a:ext>
            </a:extLst>
          </p:cNvPr>
          <p:cNvSpPr/>
          <p:nvPr/>
        </p:nvSpPr>
        <p:spPr bwMode="auto">
          <a:xfrm>
            <a:off x="9224460" y="4333849"/>
            <a:ext cx="2531533" cy="11695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F63AD2BC-2C66-3C01-975E-975C8EFEC9FB}"/>
              </a:ext>
            </a:extLst>
          </p:cNvPr>
          <p:cNvSpPr>
            <a:spLocks/>
          </p:cNvSpPr>
          <p:nvPr/>
        </p:nvSpPr>
        <p:spPr bwMode="auto">
          <a:xfrm>
            <a:off x="9224461" y="4454146"/>
            <a:ext cx="2531532" cy="110005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Күтілетін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электр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энергиясы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тапшылығы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1620 млн кВт*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сағ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89238508-AA5E-336D-ABA8-4B3246B73D1D}"/>
              </a:ext>
            </a:extLst>
          </p:cNvPr>
          <p:cNvSpPr>
            <a:spLocks/>
          </p:cNvSpPr>
          <p:nvPr/>
        </p:nvSpPr>
        <p:spPr bwMode="auto">
          <a:xfrm>
            <a:off x="346210" y="5974897"/>
            <a:ext cx="8198062" cy="515278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Тапшылық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РФ-дан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электр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энергиясын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импорттау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есебінен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жабылады</a:t>
            </a:r>
            <a:r>
              <a:rPr lang="ru-RU" sz="1800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деп</a:t>
            </a:r>
            <a:r>
              <a:rPr lang="ru-RU" sz="1800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жоспарлануда</a:t>
            </a:r>
            <a:r>
              <a:rPr lang="ru-RU" sz="1800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184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3209" y="204525"/>
            <a:ext cx="110874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«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KEGOC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» АҚ-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ның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Жөндеу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жүргізу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бағдарламасы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  <p:sp>
        <p:nvSpPr>
          <p:cNvPr id="5" name="Прямоугольник 7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cs typeface="Arial"/>
              </a:rPr>
              <a:t>2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cxnSp>
        <p:nvCxnSpPr>
          <p:cNvPr id="6" name="Прямая соединительная линия 10"/>
          <p:cNvCxnSpPr>
            <a:cxnSpLocks/>
          </p:cNvCxnSpPr>
          <p:nvPr/>
        </p:nvCxnSpPr>
        <p:spPr bwMode="auto">
          <a:xfrm>
            <a:off x="362821" y="962170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533A370-7045-BA15-CD96-91C663160B10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7" name="Picture 2" descr="Logo">
              <a:extLst>
                <a:ext uri="{FF2B5EF4-FFF2-40B4-BE49-F238E27FC236}">
                  <a16:creationId xmlns:a16="http://schemas.microsoft.com/office/drawing/2014/main" id="{6D9D1123-6C66-D13F-2696-95CDF65C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5E6D53F-E36D-E5C8-C75A-FFAE24D0A7D8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3604345-FEBC-BBF0-59B3-30C56403CF31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D729425-BCDC-561B-4CEB-82C91AB4FC9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F30BD4B-F038-6601-C357-04F471003612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3">
            <a:extLst>
              <a:ext uri="{FF2B5EF4-FFF2-40B4-BE49-F238E27FC236}">
                <a16:creationId xmlns:a16="http://schemas.microsoft.com/office/drawing/2014/main" id="{02A54D60-95B3-7CC7-6B2C-4EF97059E78F}"/>
              </a:ext>
            </a:extLst>
          </p:cNvPr>
          <p:cNvSpPr>
            <a:spLocks/>
          </p:cNvSpPr>
          <p:nvPr/>
        </p:nvSpPr>
        <p:spPr bwMode="auto">
          <a:xfrm>
            <a:off x="660024" y="1250460"/>
            <a:ext cx="11087404" cy="1395043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«КЕGОС»</a:t>
            </a:r>
            <a:r>
              <a:rPr lang="ru-RU" sz="1800" b="1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 АҚ </a:t>
            </a:r>
            <a:r>
              <a:rPr lang="ru-RU" sz="1800" b="1" dirty="0" err="1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электр</a:t>
            </a:r>
            <a:r>
              <a:rPr lang="ru-RU" sz="1800" b="1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желілік</a:t>
            </a:r>
            <a:r>
              <a:rPr lang="ru-RU" sz="1800" b="1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объектілерін</a:t>
            </a:r>
            <a:r>
              <a:rPr lang="ru-RU" sz="1800" b="1" dirty="0">
                <a:solidFill>
                  <a:srgbClr val="002060"/>
                </a:solidFill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2023-2024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жылдардағы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күзгі-қысқы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кезеңнен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өтуге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дайындау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бойынша </a:t>
            </a:r>
            <a:r>
              <a:rPr kumimoji="0" lang="ru-RU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жөндеу</a:t>
            </a: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науқаны</a:t>
            </a: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100 %-</a:t>
            </a:r>
            <a:r>
              <a:rPr kumimoji="0" lang="ru-RU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ға</a:t>
            </a: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сәтті</a:t>
            </a:r>
            <a:r>
              <a:rPr kumimoji="0" lang="ru-RU" sz="18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аяқталды</a:t>
            </a:r>
            <a:r>
              <a:rPr kumimoji="0" lang="ru-RU" sz="18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.</a:t>
            </a:r>
          </a:p>
          <a:p>
            <a:pPr marL="228600" marR="0" lvl="0" indent="-228600" algn="just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  <a:p>
            <a:pPr marL="228600" marR="0" lvl="0" indent="-228600" algn="just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2023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жылғы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05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қазанда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«KEGOC» АҚ </a:t>
            </a: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2023-2024 </a:t>
            </a:r>
            <a:r>
              <a:rPr kumimoji="0" lang="ru-RU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жылдардағы</a:t>
            </a: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күзгі-қысқы</a:t>
            </a: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кезеңде</a:t>
            </a: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жұмыс</a:t>
            </a: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істеуге</a:t>
            </a: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дайындығы</a:t>
            </a: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паспорты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алынды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 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9D4EB26-560A-3FB8-BC55-271EBDBB4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28696"/>
              </p:ext>
            </p:extLst>
          </p:nvPr>
        </p:nvGraphicFramePr>
        <p:xfrm>
          <a:off x="695400" y="2824165"/>
          <a:ext cx="10434343" cy="35548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7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1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</a:t>
                      </a:r>
                      <a:endParaRPr lang="ru-RU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200" b="1" kern="12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</a:t>
                      </a:r>
                      <a:endParaRPr lang="ru-RU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/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99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endParaRPr lang="ru-RU" sz="1400" b="1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2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1" i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 </a:t>
                      </a:r>
                      <a:r>
                        <a:rPr lang="ru-RU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жеткізу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1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1" i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Қосалқы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станция </a:t>
                      </a:r>
                      <a:r>
                        <a:rPr lang="ru-RU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жабдықтары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бірл.</a:t>
                      </a:r>
                      <a:endParaRPr kumimoji="0" lang="ru-RU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1" i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Ғимараттар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бірл.</a:t>
                      </a:r>
                      <a:endParaRPr kumimoji="0" lang="ru-RU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1" i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1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Көлік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құралдары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бірл.</a:t>
                      </a:r>
                      <a:endParaRPr kumimoji="0" lang="ru-RU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1" i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бірл.</a:t>
                      </a:r>
                      <a:endParaRPr kumimoji="0" lang="ru-RU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1" i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127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400" b="1" i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726">
                <a:tc>
                  <a:txBody>
                    <a:bodyPr/>
                    <a:lstStyle/>
                    <a:p>
                      <a:pPr algn="r"/>
                      <a:r>
                        <a:rPr lang="ru-RU" sz="1200" b="1" kern="1200" dirty="0" err="1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endParaRPr lang="ru-RU" sz="1200" b="1" kern="1200" dirty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kern="1200" dirty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млрд. </a:t>
                      </a:r>
                      <a:r>
                        <a:rPr lang="ru-RU" sz="1200" b="1" kern="1200" dirty="0" err="1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200" b="1" kern="1200" dirty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2,492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200" b="1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3,063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82832" marR="182832" marT="91416" marB="91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Текст 3">
            <a:extLst>
              <a:ext uri="{FF2B5EF4-FFF2-40B4-BE49-F238E27FC236}">
                <a16:creationId xmlns:a16="http://schemas.microsoft.com/office/drawing/2014/main" id="{EFAFEFCF-9F8A-963B-8A7B-80CF39E12601}"/>
              </a:ext>
            </a:extLst>
          </p:cNvPr>
          <p:cNvSpPr>
            <a:spLocks/>
          </p:cNvSpPr>
          <p:nvPr/>
        </p:nvSpPr>
        <p:spPr bwMode="auto">
          <a:xfrm>
            <a:off x="476430" y="1887859"/>
            <a:ext cx="110874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85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3209" y="204525"/>
            <a:ext cx="110874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ҰЭТ-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тың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lang="ru-RU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2035 </a:t>
            </a:r>
            <a:r>
              <a:rPr lang="ru-RU" sz="2600" b="1" dirty="0" err="1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жылға</a:t>
            </a:r>
            <a:r>
              <a:rPr lang="ru-RU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дейінгі</a:t>
            </a:r>
            <a:r>
              <a:rPr lang="ru-RU" sz="26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даму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перспективасы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  <p:sp>
        <p:nvSpPr>
          <p:cNvPr id="5" name="Прямоугольник 7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cs typeface="Arial"/>
              </a:rPr>
              <a:t>2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cxnSp>
        <p:nvCxnSpPr>
          <p:cNvPr id="6" name="Прямая соединительная линия 10"/>
          <p:cNvCxnSpPr>
            <a:cxnSpLocks/>
          </p:cNvCxnSpPr>
          <p:nvPr/>
        </p:nvCxnSpPr>
        <p:spPr bwMode="auto">
          <a:xfrm>
            <a:off x="362821" y="962170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533A370-7045-BA15-CD96-91C663160B10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7" name="Picture 2" descr="Logo">
              <a:extLst>
                <a:ext uri="{FF2B5EF4-FFF2-40B4-BE49-F238E27FC236}">
                  <a16:creationId xmlns:a16="http://schemas.microsoft.com/office/drawing/2014/main" id="{6D9D1123-6C66-D13F-2696-95CDF65C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5E6D53F-E36D-E5C8-C75A-FFAE24D0A7D8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3604345-FEBC-BBF0-59B3-30C56403CF31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D729425-BCDC-561B-4CEB-82C91AB4FC9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F30BD4B-F038-6601-C357-04F471003612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5FE076-D709-B6A5-BCB1-CF209E378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3" t="19294" r="63657" b="6213"/>
          <a:stretch/>
        </p:blipFill>
        <p:spPr>
          <a:xfrm>
            <a:off x="1299324" y="1066500"/>
            <a:ext cx="9100292" cy="53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3209" y="204525"/>
            <a:ext cx="110874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2035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жылға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дейінгі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іске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асырылатын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инвестициялық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жобалар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портфелі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  <p:sp>
        <p:nvSpPr>
          <p:cNvPr id="5" name="Прямоугольник 7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cs typeface="Arial"/>
              </a:rPr>
              <a:t>4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cxnSp>
        <p:nvCxnSpPr>
          <p:cNvPr id="6" name="Прямая соединительная линия 10"/>
          <p:cNvCxnSpPr>
            <a:cxnSpLocks/>
          </p:cNvCxnSpPr>
          <p:nvPr/>
        </p:nvCxnSpPr>
        <p:spPr bwMode="auto">
          <a:xfrm>
            <a:off x="362821" y="962170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533A370-7045-BA15-CD96-91C663160B10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7" name="Picture 2" descr="Logo">
              <a:extLst>
                <a:ext uri="{FF2B5EF4-FFF2-40B4-BE49-F238E27FC236}">
                  <a16:creationId xmlns:a16="http://schemas.microsoft.com/office/drawing/2014/main" id="{6D9D1123-6C66-D13F-2696-95CDF65C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5E6D53F-E36D-E5C8-C75A-FFAE24D0A7D8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3604345-FEBC-BBF0-59B3-30C56403CF31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D729425-BCDC-561B-4CEB-82C91AB4FC9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F30BD4B-F038-6601-C357-04F471003612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6E109ECA-FF6A-7985-E4ED-F9E6A2178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3194"/>
              </p:ext>
            </p:extLst>
          </p:nvPr>
        </p:nvGraphicFramePr>
        <p:xfrm>
          <a:off x="362822" y="1518056"/>
          <a:ext cx="10977792" cy="5061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2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39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4420">
                  <a:extLst>
                    <a:ext uri="{9D8B030D-6E8A-4147-A177-3AD203B41FA5}">
                      <a16:colId xmlns:a16="http://schemas.microsoft.com/office/drawing/2014/main" val="1688581245"/>
                    </a:ext>
                  </a:extLst>
                </a:gridCol>
              </a:tblGrid>
              <a:tr h="518271"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Іске асыру мерзімдері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 құны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Қаржыландыру</a:t>
                      </a:r>
                      <a:r>
                        <a:rPr lang="kk-KZ" sz="1200" b="1" kern="1200" baseline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көзі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Құжаттама 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Ағымдағы дәрежесі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743"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«KEGOC» </a:t>
                      </a:r>
                      <a:r>
                        <a:rPr lang="ru-RU" alt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АҚ «</a:t>
                      </a:r>
                      <a:r>
                        <a:rPr lang="ru-RU" alt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Ақтөбе</a:t>
                      </a:r>
                      <a:r>
                        <a:rPr lang="ru-RU" alt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ЖЭТ», «</a:t>
                      </a:r>
                      <a:r>
                        <a:rPr lang="ru-RU" alt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Батыс</a:t>
                      </a:r>
                      <a:r>
                        <a:rPr lang="ru-RU" alt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ЖЭТ» </a:t>
                      </a:r>
                      <a:r>
                        <a:rPr lang="ru-RU" alt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alt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alt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Сарыбай</a:t>
                      </a:r>
                      <a:r>
                        <a:rPr lang="ru-RU" alt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ЖЭТ» филиалдарының  220-500 кВ  ӘЖ-</a:t>
                      </a:r>
                      <a:r>
                        <a:rPr lang="ru-RU" alt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лерін</a:t>
                      </a:r>
                      <a:r>
                        <a:rPr lang="ru-RU" alt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реконструкциялау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2018-2023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жылдар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48,1 </a:t>
                      </a: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теңге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Меншік, қарыз қаражаттар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Стратегия, БЖ</a:t>
                      </a: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Енгізілген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Іске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асыру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кезеңі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пайдалануға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енгізу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–2023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аяғы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29900"/>
                  </a:ext>
                </a:extLst>
              </a:tr>
              <a:tr h="1928934"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Қазақстан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БЭЖ-і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Батыс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аймағының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электр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желісін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күшейту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Электр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желілік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объектілерді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салу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2018-2023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жылдар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50,7 </a:t>
                      </a: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теңге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Меншік, қарыз қаражаттар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Стратегия, БЖ, «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Қазақстандықтардың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әл-ауқатын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арттыруға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бағытталған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тұрақты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экономикалық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өсу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ұлттық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жобасын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іске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асыру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жоспары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Енгізілген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Іске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асыру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кезеңі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пайдалануға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енгізу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–2023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аяғы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578"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Қазақстан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БЭЖ-і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Оңтүстік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аймағының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электр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желісін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күшейту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Электр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желілік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объектілерді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салу  (500 кВ Шу-Жамбыл-Шымкент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әуе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2021-202</a:t>
                      </a:r>
                      <a:r>
                        <a:rPr lang="en-US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жылдар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154,1 </a:t>
                      </a: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Меншік, қарыз қаражаттар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Стратегия, БЖ, «Электр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энергетикасы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саласын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дамытудың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2029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дейінгі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тұжырымдамасы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Енгізілген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ішінара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108 млрд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мөлшерінде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Іске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асыру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кезеңі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ЖСҚ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әзірлеуге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жабдықтарды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материалдарды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жеткізуге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ҚМЖ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орындауға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толық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аяқтау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шарттары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жасалды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376"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253 млрд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6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9364" y="260063"/>
            <a:ext cx="11080989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>
                <a:solidFill>
                  <a:srgbClr val="0070C0"/>
                </a:solidFill>
                <a:latin typeface="Georgia"/>
                <a:ea typeface="Tahoma"/>
                <a:cs typeface="Tahom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Іске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асырылатын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жобалар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</a:p>
        </p:txBody>
      </p:sp>
      <p:cxnSp>
        <p:nvCxnSpPr>
          <p:cNvPr id="5" name="Прямая соединительная линия 9"/>
          <p:cNvCxnSpPr>
            <a:cxnSpLocks/>
          </p:cNvCxnSpPr>
          <p:nvPr/>
        </p:nvCxnSpPr>
        <p:spPr bwMode="auto">
          <a:xfrm>
            <a:off x="358587" y="767437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cs typeface="Arial"/>
              </a:rPr>
              <a:t>4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A1E137-7A79-9B00-9432-BC74686BD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546893"/>
            <a:ext cx="3672408" cy="21334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C55F2A-AD0F-B3FD-C1E4-D02D4E186F41}"/>
              </a:ext>
            </a:extLst>
          </p:cNvPr>
          <p:cNvSpPr txBox="1"/>
          <p:nvPr/>
        </p:nvSpPr>
        <p:spPr>
          <a:xfrm>
            <a:off x="4329998" y="1546893"/>
            <a:ext cx="75608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«KEGOC»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АҚ «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Ақтөбе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ЖЭТ»,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Сарыбай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ЖЭТ»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«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Батыс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ЖЭТ»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филиалдарының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 220-500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кВ-тық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әуе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желілерін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реконструкциялау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» -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I </a:t>
            </a:r>
            <a:r>
              <a:rPr kumimoji="0" lang="kk-K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кезең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Жобаның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құны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: 48,13 млрд.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теңге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Аяқталу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мерзімі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: 2023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жыл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Нәтижесі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әуе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желілерінің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тозуын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азайту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және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ресурсын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ұзарту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Реконструкциялау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объектілеріне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«KEGOC» АҚ «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Ақтөбе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ЖЭТ» (220 кВ 7 ӘЖ), «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Сарыбай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ЖЭТ» (220-500 кВ 19 ӘЖ)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Батыс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ЖЭТ» (220 кВ 1 ӘЖ) филиалдарының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балансына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жататын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ұзындығы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2029 км 220-500 кВ-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тық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27 ӘЖ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жатады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endParaRPr lang="en-US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Ағымдағы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дәрежесі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жоба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биылғы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жылы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аяқталады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деп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жоспарлануда</a:t>
            </a: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AC8825E-92E5-606F-9B2C-67B45C81001B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9" name="Picture 2" descr="Logo">
              <a:extLst>
                <a:ext uri="{FF2B5EF4-FFF2-40B4-BE49-F238E27FC236}">
                  <a16:creationId xmlns:a16="http://schemas.microsoft.com/office/drawing/2014/main" id="{B9CDF097-7FB6-FE7C-888D-6A66235AB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61A57B5-5D6D-FBBD-59B0-4EE99ABD8506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9E7E6E3-6615-9403-4021-FB8C9236DD2E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55BE37C-EAA7-F03A-407D-8B1162A3F6BE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B148B9AE-242A-98D2-D169-5DB85BE9599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24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9364" y="260063"/>
            <a:ext cx="11080989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>
                <a:solidFill>
                  <a:srgbClr val="0070C0"/>
                </a:solidFill>
                <a:latin typeface="Georgia"/>
                <a:ea typeface="Tahoma"/>
                <a:cs typeface="Tahom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Іске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асырылатын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жобалар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  <p:cxnSp>
        <p:nvCxnSpPr>
          <p:cNvPr id="5" name="Прямая соединительная линия 9"/>
          <p:cNvCxnSpPr>
            <a:cxnSpLocks/>
          </p:cNvCxnSpPr>
          <p:nvPr/>
        </p:nvCxnSpPr>
        <p:spPr bwMode="auto">
          <a:xfrm>
            <a:off x="358587" y="767437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cs typeface="Arial"/>
              </a:rPr>
              <a:t>5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30EC5-B72C-2137-AA5C-A6E9BB957709}"/>
              </a:ext>
            </a:extLst>
          </p:cNvPr>
          <p:cNvSpPr txBox="1"/>
          <p:nvPr/>
        </p:nvSpPr>
        <p:spPr>
          <a:xfrm>
            <a:off x="4373632" y="1108576"/>
            <a:ext cx="727280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«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Қазақстан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БЭЖ-і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Батыс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аймағының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электр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желісін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күшейту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»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Жобаның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құны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: 50,7 млрд.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теңге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Аяқталу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мерзімі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: 2023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жыл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Нәтижесі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желінің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өткізу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қабілетін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100МВт-тан 200 МВт-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қа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дейін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арттыру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marR="0" lvl="0" indent="2682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Жоба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толығымен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аяқталды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Биылғы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жылы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16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қарашада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220 кВ «Орал - Правобережная – Индер -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Қарабатан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Құлсары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Теңіз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» ӘЖ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жұмысқа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қосылды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7FA2CA6-FD58-BD01-A60E-F67C25F66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35974"/>
            <a:ext cx="3672408" cy="444364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AC8825E-92E5-606F-9B2C-67B45C81001B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9" name="Picture 2" descr="Logo">
              <a:extLst>
                <a:ext uri="{FF2B5EF4-FFF2-40B4-BE49-F238E27FC236}">
                  <a16:creationId xmlns:a16="http://schemas.microsoft.com/office/drawing/2014/main" id="{B9CDF097-7FB6-FE7C-888D-6A66235AB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61A57B5-5D6D-FBBD-59B0-4EE99ABD8506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9E7E6E3-6615-9403-4021-FB8C9236DD2E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55BE37C-EAA7-F03A-407D-8B1162A3F6BE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B148B9AE-242A-98D2-D169-5DB85BE9599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91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358587" y="767437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333182" y="98564"/>
            <a:ext cx="853200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</a:rPr>
              <a:t>6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7F34223-CF6E-43B0-B0F8-E8B1C1D72DC3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19" name="Picture 2" descr="Logo">
              <a:extLst>
                <a:ext uri="{FF2B5EF4-FFF2-40B4-BE49-F238E27FC236}">
                  <a16:creationId xmlns:a16="http://schemas.microsoft.com/office/drawing/2014/main" id="{4E1EA88E-E023-47E9-93B8-21B98232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32FE01D9-6E29-4AA0-A916-DD72323C9DD9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B8ABE280-7B8D-4C08-8832-0AF7067FC85A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6794AAD1-A4EC-43B4-8629-984E991B8EF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810DC7AD-13D1-4AD1-B0AF-BA8C753B04B6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41199E3-255D-CAE5-386A-FD699BC9A0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36419" r="29400" b="9620"/>
          <a:stretch/>
        </p:blipFill>
        <p:spPr>
          <a:xfrm>
            <a:off x="253355" y="965545"/>
            <a:ext cx="4293909" cy="3197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B72A8A-9559-8086-2BA9-11D33FA409E6}"/>
              </a:ext>
            </a:extLst>
          </p:cNvPr>
          <p:cNvSpPr txBox="1"/>
          <p:nvPr/>
        </p:nvSpPr>
        <p:spPr bwMode="auto">
          <a:xfrm>
            <a:off x="4547264" y="729393"/>
            <a:ext cx="751193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БЭЖ-і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аймағының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құны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1-кезең - 154,1 млрд.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2-кезең - 65,3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млрд.теңге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аймақ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тұтынушыларын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электрмен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сенімділігін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ОА БЭЖ-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іне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болмауды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энергетикалық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қауіпсіздікті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ЖЭК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объектілерінен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қуат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беруді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ҚС-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кеңейте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500кВ «Шу–Жамбыл-Шымкент» ӘЖ-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(475 км) салу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ТЭН-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аяқталды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2 ӘЖ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объектісі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мен 3 ҚС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объектісі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бойынша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жобалау-сметалық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құжаттама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құрылыс-монтаждау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толығымен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аяқтау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жасалды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2682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ЖСҚ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- 2024-2025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жылдар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8288" algn="just">
              <a:buFont typeface="Wingdings" panose="05000000000000000000" pitchFamily="2" charset="2"/>
              <a:buChar char="§"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Құрылыс-монтаждау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2025-2026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жылдар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(1-кезең)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649F8-2B24-7DDA-205D-133D7207D428}"/>
              </a:ext>
            </a:extLst>
          </p:cNvPr>
          <p:cNvSpPr txBox="1"/>
          <p:nvPr/>
        </p:nvSpPr>
        <p:spPr>
          <a:xfrm>
            <a:off x="284077" y="4513314"/>
            <a:ext cx="6001993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444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Электр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желілік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құрылыс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1-кезең</a:t>
            </a:r>
          </a:p>
          <a:p>
            <a:pPr marL="0" marR="0" lvl="0" indent="-148332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500кВ Шу-Жамбыл ӘЖ салу (300км)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marR="0" lvl="0" indent="-148332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500кВ Жамбыл - Шымкент ӘЖ салу (175км)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marR="0" lvl="0" indent="-148332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ШР 3*60 МВАр орната отырып, 500кВ  Шу ҚС кеңейту</a:t>
            </a:r>
          </a:p>
          <a:p>
            <a:pPr marL="0" marR="0" lvl="0" indent="-148332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АТ 3*167 МВА орната отырып, 500кВ Жамбыл ҚС кеңейту</a:t>
            </a:r>
          </a:p>
          <a:p>
            <a:pPr lvl="0" indent="-148332" algn="just">
              <a:lnSpc>
                <a:spcPct val="115000"/>
              </a:lnSpc>
              <a:buFont typeface="Wingdings" panose="05000000000000000000" pitchFamily="2" charset="2"/>
              <a:buChar char="§"/>
              <a:defRPr/>
            </a:pP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180 </a:t>
            </a:r>
            <a:r>
              <a:rPr kumimoji="0" lang="kk-KZ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МВАр</a:t>
            </a: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kk-KZ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БШР </a:t>
            </a: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орната отырып, 500кВ Шымкент ҚС кеңейту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2266F1-1BB4-1D46-C64D-AF5D31E38B25}"/>
              </a:ext>
            </a:extLst>
          </p:cNvPr>
          <p:cNvSpPr txBox="1"/>
          <p:nvPr/>
        </p:nvSpPr>
        <p:spPr>
          <a:xfrm>
            <a:off x="5375920" y="4471716"/>
            <a:ext cx="7303368" cy="1989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444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Электр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желілік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құрылыс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2 -кезең</a:t>
            </a:r>
          </a:p>
          <a:p>
            <a:pPr marL="0" marR="0" lvl="0" indent="-148332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220кВ Алма –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Мойнақ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ГЭС </a:t>
            </a: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ӘЖ салу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(252 км)</a:t>
            </a:r>
          </a:p>
          <a:p>
            <a:pPr marL="0" marR="0" lvl="0" indent="-148332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220кВ Алма – Робот </a:t>
            </a:r>
            <a:r>
              <a:rPr lang="kk-KZ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ӘЖ салу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(37 км)</a:t>
            </a:r>
          </a:p>
          <a:p>
            <a:pPr marL="0" marR="0" lvl="0" indent="-148332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220кВ Западная –Алматы ҚС-да АХБК ӘЖ-</a:t>
            </a: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ні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қайтадан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енгізу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(55 км)</a:t>
            </a:r>
          </a:p>
          <a:p>
            <a:pPr marL="0" marR="0" lvl="0" indent="-148332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220кВ Алма –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Шелек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ӘЖ-де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сымды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ауыстыру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(14 км)</a:t>
            </a:r>
          </a:p>
          <a:p>
            <a:pPr marL="0" marR="0" lvl="0" indent="-148332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220кВ АТЭО-3 – Алма ӘЖ-де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сымды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ауыстыру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(14 км)</a:t>
            </a:r>
          </a:p>
          <a:p>
            <a:pPr lvl="0" indent="-148332" algn="just">
              <a:lnSpc>
                <a:spcPct val="115000"/>
              </a:lnSpc>
              <a:buFont typeface="Wingdings" panose="05000000000000000000" pitchFamily="2" charset="2"/>
              <a:buChar char="§"/>
              <a:defRPr/>
            </a:pP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Қапшағай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ГЭС –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Қапшағай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ҚС-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62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ӘЖ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учаскелерінде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ӘЖ-де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сымды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ауыстыру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-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18 км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-148332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220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Мойнақ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ГЭС ҚС-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ның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АТҚ-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сында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БШР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орнату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-148332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220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кВ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Кентау 100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МВАр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ҚС-да РҚК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орнату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0E223-C895-5C7A-4609-C17950D65359}"/>
              </a:ext>
            </a:extLst>
          </p:cNvPr>
          <p:cNvSpPr txBox="1"/>
          <p:nvPr/>
        </p:nvSpPr>
        <p:spPr bwMode="auto">
          <a:xfrm>
            <a:off x="3962655" y="3963125"/>
            <a:ext cx="81622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«КЕ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GOC»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АҚ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бұл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жобаны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іске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асыру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мерзімін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2026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жылға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дейін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шегеріп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, 1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жылға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қысқартты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69C13BA0-AF84-DBC0-11BD-09777DD5D039}"/>
              </a:ext>
            </a:extLst>
          </p:cNvPr>
          <p:cNvSpPr>
            <a:spLocks/>
          </p:cNvSpPr>
          <p:nvPr/>
        </p:nvSpPr>
        <p:spPr bwMode="auto">
          <a:xfrm>
            <a:off x="259364" y="260063"/>
            <a:ext cx="11080989" cy="7576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>
                <a:solidFill>
                  <a:srgbClr val="0070C0"/>
                </a:solidFill>
                <a:latin typeface="Georgia"/>
                <a:ea typeface="Tahoma"/>
                <a:cs typeface="Tahom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Іске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асырылатын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жобалар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2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reveal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253209" y="204525"/>
            <a:ext cx="110874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k-KZ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2035 жылға дейінгі инвестициялық жобалар портфелі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  <p:sp>
        <p:nvSpPr>
          <p:cNvPr id="5" name="Прямоугольник 7"/>
          <p:cNvSpPr/>
          <p:nvPr/>
        </p:nvSpPr>
        <p:spPr bwMode="auto">
          <a:xfrm>
            <a:off x="10936942" y="134475"/>
            <a:ext cx="1255058" cy="400110"/>
          </a:xfrm>
          <a:prstGeom prst="rect">
            <a:avLst/>
          </a:prstGeom>
          <a:solidFill>
            <a:srgbClr val="0070C0"/>
          </a:solidFill>
          <a:ln>
            <a:solidFill>
              <a:srgbClr val="168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cs typeface="Arial"/>
              </a:rPr>
              <a:t>7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cxnSp>
        <p:nvCxnSpPr>
          <p:cNvPr id="6" name="Прямая соединительная линия 10"/>
          <p:cNvCxnSpPr>
            <a:cxnSpLocks/>
          </p:cNvCxnSpPr>
          <p:nvPr/>
        </p:nvCxnSpPr>
        <p:spPr bwMode="auto">
          <a:xfrm>
            <a:off x="362821" y="962170"/>
            <a:ext cx="109817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533A370-7045-BA15-CD96-91C663160B10}"/>
              </a:ext>
            </a:extLst>
          </p:cNvPr>
          <p:cNvGrpSpPr/>
          <p:nvPr/>
        </p:nvGrpSpPr>
        <p:grpSpPr>
          <a:xfrm>
            <a:off x="54965" y="6456960"/>
            <a:ext cx="12004230" cy="436600"/>
            <a:chOff x="54965" y="6456960"/>
            <a:chExt cx="12004230" cy="436600"/>
          </a:xfrm>
        </p:grpSpPr>
        <p:pic>
          <p:nvPicPr>
            <p:cNvPr id="7" name="Picture 2" descr="Logo">
              <a:extLst>
                <a:ext uri="{FF2B5EF4-FFF2-40B4-BE49-F238E27FC236}">
                  <a16:creationId xmlns:a16="http://schemas.microsoft.com/office/drawing/2014/main" id="{6D9D1123-6C66-D13F-2696-95CDF65C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0" y="6456960"/>
              <a:ext cx="436600" cy="4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5E6D53F-E36D-E5C8-C75A-FFAE24D0A7D8}"/>
                </a:ext>
              </a:extLst>
            </p:cNvPr>
            <p:cNvCxnSpPr>
              <a:cxnSpLocks/>
            </p:cNvCxnSpPr>
            <p:nvPr/>
          </p:nvCxnSpPr>
          <p:spPr>
            <a:xfrm>
              <a:off x="5496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3604345-FEBC-BBF0-59B3-30C56403CF31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736220"/>
              <a:ext cx="566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D729425-BCDC-561B-4CEB-82C91AB4FC9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60" y="668034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F30BD4B-F038-6601-C357-04F471003612}"/>
                </a:ext>
              </a:extLst>
            </p:cNvPr>
            <p:cNvCxnSpPr>
              <a:cxnSpLocks/>
            </p:cNvCxnSpPr>
            <p:nvPr/>
          </p:nvCxnSpPr>
          <p:spPr>
            <a:xfrm>
              <a:off x="6389725" y="6685420"/>
              <a:ext cx="549747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3">
            <a:extLst>
              <a:ext uri="{FF2B5EF4-FFF2-40B4-BE49-F238E27FC236}">
                <a16:creationId xmlns:a16="http://schemas.microsoft.com/office/drawing/2014/main" id="{02A54D60-95B3-7CC7-6B2C-4EF97059E78F}"/>
              </a:ext>
            </a:extLst>
          </p:cNvPr>
          <p:cNvSpPr>
            <a:spLocks/>
          </p:cNvSpPr>
          <p:nvPr/>
        </p:nvSpPr>
        <p:spPr bwMode="auto">
          <a:xfrm>
            <a:off x="3680758" y="976518"/>
            <a:ext cx="11087404" cy="75764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k-KZ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П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ерспективалық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жобалар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85C84A0-DF83-B090-73D5-B201B50D5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840737"/>
              </p:ext>
            </p:extLst>
          </p:nvPr>
        </p:nvGraphicFramePr>
        <p:xfrm>
          <a:off x="362821" y="567537"/>
          <a:ext cx="11087405" cy="546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8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9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7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9941">
                  <a:extLst>
                    <a:ext uri="{9D8B030D-6E8A-4147-A177-3AD203B41FA5}">
                      <a16:colId xmlns:a16="http://schemas.microsoft.com/office/drawing/2014/main" val="1688581245"/>
                    </a:ext>
                  </a:extLst>
                </a:gridCol>
              </a:tblGrid>
              <a:tr h="293598"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Іске асыру мерзімдері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 құны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Қаржыландыру</a:t>
                      </a:r>
                      <a:r>
                        <a:rPr lang="kk-KZ" sz="1200" b="1" kern="1200" baseline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көзі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Құжаттама 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Ағымдағы дәрежесі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632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Батыс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Қазақстан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энергия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жүйесін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Қазақстан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БЭЖ-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імен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біріктіру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Электр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желілік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объектілерді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салу» (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 кВ Өлк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е-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Қарабатан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Ақтөбе- Атырау) желісін салу)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2021-20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жылдар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164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Меншік, қарыз қаражаттар,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концессия 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Стратегия, БЖ, Электр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энергетикасы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саласын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2029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дамыту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тұжырымдамасы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Енгізілмеген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ТЭН әзірлеу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нәтижелер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соңына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алынады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29900"/>
                  </a:ext>
                </a:extLst>
              </a:tr>
              <a:tr h="647624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«KEGOC» 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АҚ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Ақмола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Солтүстік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Орталық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ЖЭТ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филиалдарының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220-500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ӘЖ-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лерін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реконструкциялау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(2-пакет)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2019-2031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жылдар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94,64 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теңге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Меншік, қарыз қаражаттар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Стратегия, БЖ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Енгізілмеген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ТЭН әзірлеу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615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«KEGOC» 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АҚ Алматы,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Орталық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Оңтүстік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ЖЭТ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филиалдарының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220-500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ӘЖ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реконструкциялау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(3-пакет)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2021-2031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жылдар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96,62 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Меншік, қарыз қаражаттар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Стратегия, БЖ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Енгізілмеген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ТЭН әзірлеу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615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Солтүстік - Оңтүстік тұрақты ток желісін салу 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2024-2030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жылдар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692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Меншік, қарыз қаражаттар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Енгізілмеген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Алдын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ала ТЭН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әзірленді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ТЭН әзірлеу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қажет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624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ОБТҚ –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Қарағанды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500 –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Нұра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ӘЖ-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ні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салу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2026- 2030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жылдар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103,5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теңге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Меншік, қарыз қаражаттар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Енгізілмеген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2035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ҰЭТ-ты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дамыту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жөніндегі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пайымға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енгізілген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жобаға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бастама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білдіру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қажет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624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Батыс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аймақты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Қазақстан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БЭЖ-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імен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біріктіру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II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кезең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2028- 2035 </a:t>
                      </a: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жылдар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71,2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теңге 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Меншік, қарыз қаражаттар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Енгізілмеген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2035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ҰЭТ-ты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дамыту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жөніндегі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пайымға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енгізілген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жобаға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бастама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білдіру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қажет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18">
                <a:tc gridSpan="4"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1 722 млрд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000" b="1" kern="1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1 720 млрд тенге</a:t>
                      </a:r>
                      <a:r>
                        <a:rPr lang="ru-RU" sz="2600" b="1" kern="1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26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Текст 3">
            <a:extLst>
              <a:ext uri="{FF2B5EF4-FFF2-40B4-BE49-F238E27FC236}">
                <a16:creationId xmlns:a16="http://schemas.microsoft.com/office/drawing/2014/main" id="{FD309B19-37B3-5958-5987-2C68C7C3073D}"/>
              </a:ext>
            </a:extLst>
          </p:cNvPr>
          <p:cNvSpPr>
            <a:spLocks/>
          </p:cNvSpPr>
          <p:nvPr/>
        </p:nvSpPr>
        <p:spPr bwMode="auto">
          <a:xfrm>
            <a:off x="477712" y="6059212"/>
            <a:ext cx="11180116" cy="575409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Жобаларды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іске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асырудың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2025-2026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жылдар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кезеңінде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бекітілген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тарифтерге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әсері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электр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энергиясын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жеткізу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және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ҰЭТ 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пайдалану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бойынша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қызметке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lang="ru-RU" sz="10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21-51 </a:t>
            </a:r>
            <a:r>
              <a:rPr lang="ru-RU" sz="1000" b="1" dirty="0" err="1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процентті</a:t>
            </a:r>
            <a:r>
              <a:rPr lang="ru-RU" sz="10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 (%)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құрайды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«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Батыс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аймақты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Қазақстан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БЭЖ-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імен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біріктіру</a:t>
            </a:r>
            <a:r>
              <a:rPr lang="ru-RU" sz="1000" b="1" dirty="0">
                <a:solidFill>
                  <a:srgbClr val="0070C0"/>
                </a:solidFill>
                <a:latin typeface="Georgia"/>
                <a:ea typeface="Tahoma"/>
                <a:cs typeface="Tahoma"/>
              </a:rPr>
              <a:t>.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II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кезең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»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жобасының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әсері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 2027-2031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жылдардағы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жаңа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тарифтік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сметада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ескерілетін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болады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Tahoma"/>
                <a:cs typeface="Tahoma"/>
              </a:rPr>
              <a:t>.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152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</TotalTime>
  <Words>2149</Words>
  <Application>Microsoft Office PowerPoint</Application>
  <DocSecurity>0</DocSecurity>
  <PresentationFormat>Широкоэкранный</PresentationFormat>
  <Paragraphs>430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Шугаев Данияр</dc:creator>
  <cp:keywords/>
  <dc:description/>
  <cp:lastModifiedBy>Мукан Жайнар</cp:lastModifiedBy>
  <cp:revision>1975</cp:revision>
  <cp:lastPrinted>2023-11-19T08:58:38Z</cp:lastPrinted>
  <dcterms:created xsi:type="dcterms:W3CDTF">2016-05-16T09:12:29Z</dcterms:created>
  <dcterms:modified xsi:type="dcterms:W3CDTF">2023-11-19T11:16:21Z</dcterms:modified>
  <cp:category/>
  <dc:identifier/>
  <cp:contentStatus/>
  <dc:language/>
  <cp:version/>
</cp:coreProperties>
</file>