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892" r:id="rId2"/>
    <p:sldId id="908" r:id="rId3"/>
    <p:sldId id="906" r:id="rId4"/>
    <p:sldId id="891" r:id="rId5"/>
    <p:sldId id="897" r:id="rId6"/>
    <p:sldId id="898" r:id="rId7"/>
    <p:sldId id="893" r:id="rId8"/>
    <p:sldId id="890" r:id="rId9"/>
    <p:sldId id="904" r:id="rId10"/>
    <p:sldId id="887" r:id="rId11"/>
    <p:sldId id="894" r:id="rId12"/>
    <p:sldId id="896" r:id="rId13"/>
    <p:sldId id="902" r:id="rId14"/>
    <p:sldId id="903" r:id="rId15"/>
    <p:sldId id="900" r:id="rId16"/>
    <p:sldId id="905" r:id="rId17"/>
    <p:sldId id="279" r:id="rId18"/>
  </p:sldIdLst>
  <p:sldSz cx="12192000" cy="6858000"/>
  <p:notesSz cx="7023100" cy="93091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03864"/>
    <a:srgbClr val="EDEDED"/>
    <a:srgbClr val="0070C0"/>
    <a:srgbClr val="5062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07" autoAdjust="0"/>
    <p:restoredTop sz="94660"/>
  </p:normalViewPr>
  <p:slideViewPr>
    <p:cSldViewPr>
      <p:cViewPr varScale="1">
        <p:scale>
          <a:sx n="70" d="100"/>
          <a:sy n="70" d="100"/>
        </p:scale>
        <p:origin x="72" y="9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4" cy="4666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78131" y="0"/>
            <a:ext cx="3043344" cy="4666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74BAD8-A52C-4FF6-AECC-AFD85A2AFA10}" type="datetimeFigureOut">
              <a:rPr lang="ru-RU" smtClean="0"/>
              <a:t>18.11.2023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2311" y="4480005"/>
            <a:ext cx="5618480" cy="3665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842434"/>
            <a:ext cx="3043344" cy="4666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78131" y="8842434"/>
            <a:ext cx="3043344" cy="4666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2A3C78-4F82-404B-B73D-216AE51EE4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804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331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A3C78-4F82-404B-B73D-216AE51EE4E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65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5152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A3C78-4F82-404B-B73D-216AE51EE4E3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2887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A3C78-4F82-404B-B73D-216AE51EE4E3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5357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A3C78-4F82-404B-B73D-216AE51EE4E3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8688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A3C78-4F82-404B-B73D-216AE51EE4E3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54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A625E58-C9D9-4A24-91FF-A5B2D7AA6A1F}" type="datetime1">
              <a:rPr lang="ru-RU"/>
              <a:t>18.11.2023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417FD8E-9651-47DE-A8D5-EB47037F2047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602BA3D-8767-4588-9EA5-CD74B0404240}" type="datetime1">
              <a:rPr lang="ru-RU"/>
              <a:t>18.11.2023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417FD8E-9651-47DE-A8D5-EB47037F2047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98CDC77-A9CD-4617-ACDE-B7C498B208CB}" type="datetime1">
              <a:rPr lang="ru-RU"/>
              <a:t>18.11.2023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417FD8E-9651-47DE-A8D5-EB47037F2047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55AF5DE-A85C-4E24-8F56-850470C2A29E}" type="datetime1">
              <a:rPr lang="ru-RU"/>
              <a:t>18.11.2023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417FD8E-9651-47DE-A8D5-EB47037F2047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AF2C140-C336-41EB-BB30-55AC2243DA45}" type="datetime1">
              <a:rPr lang="ru-RU"/>
              <a:t>18.11.2023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417FD8E-9651-47DE-A8D5-EB47037F2047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440171C-9898-460A-A186-33DDE07A3F0F}" type="datetime1">
              <a:rPr lang="ru-RU"/>
              <a:t>18.11.2023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417FD8E-9651-47DE-A8D5-EB47037F2047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8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9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15CB4BD-2621-44F0-9EB6-3D590194858B}" type="datetime1">
              <a:rPr lang="ru-RU"/>
              <a:t>18.11.2023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417FD8E-9651-47DE-A8D5-EB47037F2047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8CC9D2F-A66F-4E42-AD54-1D8AE44F62AD}" type="datetime1">
              <a:rPr lang="ru-RU"/>
              <a:t>18.11.2023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417FD8E-9651-47DE-A8D5-EB47037F2047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1854367-BDE1-4BCA-87A2-24BB58FE8036}" type="datetime1">
              <a:rPr lang="ru-RU"/>
              <a:t>18.11.2023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417FD8E-9651-47DE-A8D5-EB47037F2047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1AC8B2C-6EE7-4FAB-BDB8-2324347B125C}" type="datetime1">
              <a:rPr lang="ru-RU"/>
              <a:t>18.11.2023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417FD8E-9651-47DE-A8D5-EB47037F2047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6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C0B64FF-8D06-468A-A9EA-5459666FA35B}" type="datetime1">
              <a:rPr lang="ru-RU"/>
              <a:t>18.11.2023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417FD8E-9651-47DE-A8D5-EB47037F2047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E554D30-AB90-4FA1-886C-92CA4CFA47DA}" type="datetime1">
              <a:rPr lang="ru-RU"/>
              <a:t>18.11.2023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417FD8E-9651-47DE-A8D5-EB47037F2047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14"/>
          <p:cNvPicPr>
            <a:picLocks noGrp="1" noChangeAspect="1"/>
          </p:cNvPicPr>
          <p:nvPr/>
        </p:nvPicPr>
        <p:blipFill>
          <a:blip r:embed="rId2"/>
          <a:srcRect l="47571"/>
          <a:stretch/>
        </p:blipFill>
        <p:spPr bwMode="auto">
          <a:xfrm>
            <a:off x="7805614" y="2341561"/>
            <a:ext cx="4386384" cy="3873499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/>
          </p:cNvSpPr>
          <p:nvPr/>
        </p:nvSpPr>
        <p:spPr bwMode="auto">
          <a:xfrm>
            <a:off x="479376" y="2708920"/>
            <a:ext cx="9639172" cy="931105"/>
          </a:xfrm>
          <a:prstGeom prst="rect">
            <a:avLst/>
          </a:prstGeom>
          <a:noFill/>
        </p:spPr>
        <p:txBody>
          <a:bodyPr wrap="square" lIns="0" tIns="58500" rIns="0" bIns="0">
            <a:spAutoFit/>
          </a:bodyPr>
          <a:lstStyle/>
          <a:p>
            <a:pPr lvl="0">
              <a:lnSpc>
                <a:spcPts val="3411"/>
              </a:lnSpc>
              <a:defRPr/>
            </a:pPr>
            <a:r>
              <a:rPr lang="kk-KZ" sz="3200" b="1" dirty="0">
                <a:solidFill>
                  <a:srgbClr val="0070C0"/>
                </a:solidFill>
                <a:latin typeface="Georgia" panose="02040502050405020303" pitchFamily="18" charset="0"/>
                <a:ea typeface="Lato Black"/>
              </a:rPr>
              <a:t>Проекты по развитию Национальной электрической сети до 2035 года</a:t>
            </a:r>
            <a:endParaRPr lang="ru-RU" sz="3200" b="1" dirty="0">
              <a:latin typeface="Georgia" panose="02040502050405020303" pitchFamily="18" charset="0"/>
            </a:endParaRPr>
          </a:p>
        </p:txBody>
      </p:sp>
      <p:pic>
        <p:nvPicPr>
          <p:cNvPr id="7" name="Picture 2" descr="Logo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5166182" y="110088"/>
            <a:ext cx="1831383" cy="1831383"/>
          </a:xfrm>
          <a:prstGeom prst="rect">
            <a:avLst/>
          </a:prstGeom>
          <a:noFill/>
        </p:spPr>
      </p:pic>
      <p:sp>
        <p:nvSpPr>
          <p:cNvPr id="2" name="Текст 3">
            <a:extLst>
              <a:ext uri="{FF2B5EF4-FFF2-40B4-BE49-F238E27FC236}">
                <a16:creationId xmlns:a16="http://schemas.microsoft.com/office/drawing/2014/main" id="{11A5D7B8-547E-8B55-FC11-0B50935EA573}"/>
              </a:ext>
            </a:extLst>
          </p:cNvPr>
          <p:cNvSpPr>
            <a:spLocks/>
          </p:cNvSpPr>
          <p:nvPr/>
        </p:nvSpPr>
        <p:spPr bwMode="auto">
          <a:xfrm>
            <a:off x="4511824" y="6081353"/>
            <a:ext cx="2373922" cy="648367"/>
          </a:xfrm>
          <a:prstGeom prst="rect">
            <a:avLst/>
          </a:prstGeom>
          <a:noFill/>
        </p:spPr>
        <p:txBody>
          <a:bodyPr lIns="74295" tIns="37147" rIns="74295" bIns="37147" anchor="ctr" anchorCtr="0"/>
          <a:lstStyle>
            <a:lvl1pPr marL="342900" indent="-342900" algn="l" defTabSz="914400">
              <a:lnSpc>
                <a:spcPct val="100000"/>
              </a:lnSpc>
              <a:spcBef>
                <a:spcPts val="0"/>
              </a:spcBef>
              <a:buChar char="•"/>
              <a:defRPr sz="3200">
                <a:solidFill>
                  <a:schemeClr val="dk1"/>
                </a:solidFill>
                <a:latin typeface="Calibri"/>
              </a:defRPr>
            </a:lvl1pPr>
            <a:lvl2pPr marL="742950" indent="-285750" algn="l" defTabSz="914400">
              <a:lnSpc>
                <a:spcPct val="100000"/>
              </a:lnSpc>
              <a:spcBef>
                <a:spcPts val="0"/>
              </a:spcBef>
              <a:buChar char="–"/>
              <a:defRPr sz="2800">
                <a:solidFill>
                  <a:schemeClr val="dk1"/>
                </a:solidFill>
                <a:latin typeface="Calibri"/>
              </a:defRPr>
            </a:lvl2pPr>
            <a:lvl3pPr marL="1143000" indent="-228600" algn="l" defTabSz="914400">
              <a:lnSpc>
                <a:spcPct val="100000"/>
              </a:lnSpc>
              <a:spcBef>
                <a:spcPts val="0"/>
              </a:spcBef>
              <a:buChar char="•"/>
              <a:defRPr sz="2400">
                <a:solidFill>
                  <a:schemeClr val="dk1"/>
                </a:solidFill>
                <a:latin typeface="Calibri"/>
              </a:defRPr>
            </a:lvl3pPr>
            <a:lvl4pPr marL="1600200" indent="-228600" algn="l" defTabSz="914400">
              <a:lnSpc>
                <a:spcPct val="100000"/>
              </a:lnSpc>
              <a:spcBef>
                <a:spcPts val="0"/>
              </a:spcBef>
              <a:buChar char="–"/>
              <a:defRPr sz="2000">
                <a:solidFill>
                  <a:schemeClr val="dk1"/>
                </a:solidFill>
                <a:latin typeface="Calibri"/>
              </a:defRPr>
            </a:lvl4pPr>
            <a:lvl5pPr marL="2057400" indent="-228600" algn="l" defTabSz="914400">
              <a:lnSpc>
                <a:spcPct val="100000"/>
              </a:lnSpc>
              <a:spcBef>
                <a:spcPts val="0"/>
              </a:spcBef>
              <a:buChar char="»"/>
              <a:defRPr sz="2000">
                <a:solidFill>
                  <a:schemeClr val="dk1"/>
                </a:solidFill>
                <a:latin typeface="Calibri"/>
              </a:defRPr>
            </a:lvl5pPr>
          </a:lstStyle>
          <a:p>
            <a:pPr marL="0" lvl="0" indent="0" algn="ctr">
              <a:buNone/>
              <a:defRPr/>
            </a:pPr>
            <a:r>
              <a:rPr lang="ru-RU" sz="2000" dirty="0">
                <a:solidFill>
                  <a:srgbClr val="0070C0"/>
                </a:solidFill>
                <a:latin typeface="Georgia" panose="02040502050405020303" pitchFamily="18" charset="0"/>
                <a:ea typeface="Lato Black"/>
              </a:rPr>
              <a:t>Астана</a:t>
            </a:r>
          </a:p>
          <a:p>
            <a:pPr marL="0" lvl="0" indent="0" algn="ctr">
              <a:buNone/>
              <a:defRPr/>
            </a:pPr>
            <a:r>
              <a:rPr lang="ru-RU" sz="2000" dirty="0">
                <a:solidFill>
                  <a:srgbClr val="0070C0"/>
                </a:solidFill>
                <a:latin typeface="Georgia" panose="02040502050405020303" pitchFamily="18" charset="0"/>
                <a:ea typeface="Lato Black"/>
              </a:rPr>
              <a:t>20.11.</a:t>
            </a:r>
            <a:r>
              <a:rPr sz="2000" dirty="0">
                <a:solidFill>
                  <a:srgbClr val="0070C0"/>
                </a:solidFill>
                <a:latin typeface="Georgia" panose="02040502050405020303" pitchFamily="18" charset="0"/>
                <a:ea typeface="Lato Black"/>
              </a:rPr>
              <a:t>202</a:t>
            </a:r>
            <a:r>
              <a:rPr lang="ru-RU" sz="2000" dirty="0">
                <a:solidFill>
                  <a:srgbClr val="0070C0"/>
                </a:solidFill>
                <a:latin typeface="Georgia" panose="02040502050405020303" pitchFamily="18" charset="0"/>
                <a:ea typeface="Lato Black"/>
              </a:rPr>
              <a:t>3</a:t>
            </a:r>
            <a:endParaRPr sz="2000" dirty="0">
              <a:solidFill>
                <a:srgbClr val="0070C0"/>
              </a:solidFill>
              <a:latin typeface="Georgia" panose="02040502050405020303" pitchFamily="18" charset="0"/>
              <a:ea typeface="Lato Black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3">
            <a:extLst>
              <a:ext uri="{FF2B5EF4-FFF2-40B4-BE49-F238E27FC236}">
                <a16:creationId xmlns:a16="http://schemas.microsoft.com/office/drawing/2014/main" id="{92E8E594-CB86-4C00-B348-31DC8F095804}"/>
              </a:ext>
            </a:extLst>
          </p:cNvPr>
          <p:cNvSpPr txBox="1">
            <a:spLocks/>
          </p:cNvSpPr>
          <p:nvPr/>
        </p:nvSpPr>
        <p:spPr>
          <a:xfrm>
            <a:off x="263352" y="143245"/>
            <a:ext cx="11292884" cy="75764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>
                <a:solidFill>
                  <a:srgbClr val="0070C0"/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endParaRPr lang="ru-RU" sz="1600" dirty="0"/>
          </a:p>
        </p:txBody>
      </p:sp>
      <p:sp>
        <p:nvSpPr>
          <p:cNvPr id="19" name="Прямоугольник 2"/>
          <p:cNvSpPr/>
          <p:nvPr/>
        </p:nvSpPr>
        <p:spPr bwMode="auto">
          <a:xfrm>
            <a:off x="10936942" y="134475"/>
            <a:ext cx="1255058" cy="400110"/>
          </a:xfrm>
          <a:prstGeom prst="rect">
            <a:avLst/>
          </a:prstGeom>
          <a:solidFill>
            <a:srgbClr val="0070C0"/>
          </a:solidFill>
          <a:ln>
            <a:solidFill>
              <a:srgbClr val="1682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dirty="0">
                <a:latin typeface="Georgia" panose="02040502050405020303" pitchFamily="18" charset="0"/>
              </a:rPr>
              <a:t>9</a:t>
            </a:r>
            <a:endParaRPr b="1" dirty="0">
              <a:latin typeface="Georgia" panose="02040502050405020303" pitchFamily="18" charset="0"/>
            </a:endParaRPr>
          </a:p>
        </p:txBody>
      </p:sp>
      <p:sp>
        <p:nvSpPr>
          <p:cNvPr id="20" name="Текст 3">
            <a:extLst>
              <a:ext uri="{FF2B5EF4-FFF2-40B4-BE49-F238E27FC236}">
                <a16:creationId xmlns:a16="http://schemas.microsoft.com/office/drawing/2014/main" id="{92E8E594-CB86-4C00-B348-31DC8F095804}"/>
              </a:ext>
            </a:extLst>
          </p:cNvPr>
          <p:cNvSpPr txBox="1">
            <a:spLocks/>
          </p:cNvSpPr>
          <p:nvPr/>
        </p:nvSpPr>
        <p:spPr>
          <a:xfrm>
            <a:off x="253738" y="72772"/>
            <a:ext cx="11292884" cy="75764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>
                <a:solidFill>
                  <a:srgbClr val="0070C0"/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sz="2600" dirty="0"/>
              <a:t>Планируемые к реализации проекты</a:t>
            </a: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335360" y="620688"/>
            <a:ext cx="10981766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87F34223-CF6E-43B0-B0F8-E8B1C1D72DC3}"/>
              </a:ext>
            </a:extLst>
          </p:cNvPr>
          <p:cNvGrpSpPr/>
          <p:nvPr/>
        </p:nvGrpSpPr>
        <p:grpSpPr>
          <a:xfrm>
            <a:off x="54965" y="6456960"/>
            <a:ext cx="12004230" cy="436600"/>
            <a:chOff x="54965" y="6456960"/>
            <a:chExt cx="12004230" cy="436600"/>
          </a:xfrm>
        </p:grpSpPr>
        <p:pic>
          <p:nvPicPr>
            <p:cNvPr id="23" name="Picture 2" descr="Logo">
              <a:extLst>
                <a:ext uri="{FF2B5EF4-FFF2-40B4-BE49-F238E27FC236}">
                  <a16:creationId xmlns:a16="http://schemas.microsoft.com/office/drawing/2014/main" id="{4E1EA88E-E023-47E9-93B8-21B98232B3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9470" y="6456960"/>
              <a:ext cx="436600" cy="436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4" name="Прямая соединительная линия 23">
              <a:extLst>
                <a:ext uri="{FF2B5EF4-FFF2-40B4-BE49-F238E27FC236}">
                  <a16:creationId xmlns:a16="http://schemas.microsoft.com/office/drawing/2014/main" id="{32FE01D9-6E29-4AA0-A916-DD72323C9DD9}"/>
                </a:ext>
              </a:extLst>
            </p:cNvPr>
            <p:cNvCxnSpPr>
              <a:cxnSpLocks/>
            </p:cNvCxnSpPr>
            <p:nvPr/>
          </p:nvCxnSpPr>
          <p:spPr>
            <a:xfrm>
              <a:off x="54965" y="6736220"/>
              <a:ext cx="566947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>
              <a:extLst>
                <a:ext uri="{FF2B5EF4-FFF2-40B4-BE49-F238E27FC236}">
                  <a16:creationId xmlns:a16="http://schemas.microsoft.com/office/drawing/2014/main" id="{B8ABE280-7B8D-4C08-8832-0AF7067FC85A}"/>
                </a:ext>
              </a:extLst>
            </p:cNvPr>
            <p:cNvCxnSpPr>
              <a:cxnSpLocks/>
            </p:cNvCxnSpPr>
            <p:nvPr/>
          </p:nvCxnSpPr>
          <p:spPr>
            <a:xfrm>
              <a:off x="6389725" y="6736220"/>
              <a:ext cx="566947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>
              <a:extLst>
                <a:ext uri="{FF2B5EF4-FFF2-40B4-BE49-F238E27FC236}">
                  <a16:creationId xmlns:a16="http://schemas.microsoft.com/office/drawing/2014/main" id="{6794AAD1-A4EC-43B4-8629-984E991B8EFB}"/>
                </a:ext>
              </a:extLst>
            </p:cNvPr>
            <p:cNvCxnSpPr>
              <a:cxnSpLocks/>
            </p:cNvCxnSpPr>
            <p:nvPr/>
          </p:nvCxnSpPr>
          <p:spPr>
            <a:xfrm>
              <a:off x="226960" y="6680340"/>
              <a:ext cx="5497475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>
              <a:extLst>
                <a:ext uri="{FF2B5EF4-FFF2-40B4-BE49-F238E27FC236}">
                  <a16:creationId xmlns:a16="http://schemas.microsoft.com/office/drawing/2014/main" id="{810DC7AD-13D1-4AD1-B0AF-BA8C753B04B6}"/>
                </a:ext>
              </a:extLst>
            </p:cNvPr>
            <p:cNvCxnSpPr>
              <a:cxnSpLocks/>
            </p:cNvCxnSpPr>
            <p:nvPr/>
          </p:nvCxnSpPr>
          <p:spPr>
            <a:xfrm>
              <a:off x="6389725" y="6685420"/>
              <a:ext cx="5497475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C0D804AD-884B-C620-74F0-FF376717007B}"/>
              </a:ext>
            </a:extLst>
          </p:cNvPr>
          <p:cNvSpPr txBox="1"/>
          <p:nvPr/>
        </p:nvSpPr>
        <p:spPr bwMode="auto">
          <a:xfrm>
            <a:off x="4653280" y="876573"/>
            <a:ext cx="7403355" cy="3577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«Объединение Западной </a:t>
            </a:r>
            <a:r>
              <a:rPr lang="ru-RU" sz="1800" b="1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энергозоны</a:t>
            </a:r>
            <a:r>
              <a:rPr lang="ru-RU" sz="1800" b="1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с ЕЭС Казахстана»  </a:t>
            </a:r>
          </a:p>
          <a:p>
            <a:pPr algn="ctr"/>
            <a:endParaRPr lang="ru-RU" sz="1800" b="1" dirty="0">
              <a:solidFill>
                <a:srgbClr val="00206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Стоимость проекта: оценочно </a:t>
            </a: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164</a:t>
            </a:r>
            <a:r>
              <a:rPr lang="ru-RU" sz="18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млрд. тенге без НДС </a:t>
            </a:r>
            <a:r>
              <a:rPr lang="ar-EG" sz="18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)</a:t>
            </a:r>
            <a:r>
              <a:rPr lang="ru-RU" sz="105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определится по итогам экспертизы)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Срок реализации: 2021-2028 годы </a:t>
            </a:r>
            <a:endParaRPr lang="ru-RU" sz="1400" dirty="0">
              <a:solidFill>
                <a:srgbClr val="00206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Эффект: объединение Западной зоны с основной частью ЕЭС Казахстана по территории Республики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Параметры проекта: строительство ВЛ 500 </a:t>
            </a:r>
            <a:r>
              <a:rPr lang="ru-RU" sz="1800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кВ</a:t>
            </a:r>
            <a:r>
              <a:rPr lang="ru-RU" sz="18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РП </a:t>
            </a:r>
            <a:r>
              <a:rPr lang="ru-RU" sz="1800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Карабатан</a:t>
            </a:r>
            <a:r>
              <a:rPr lang="ru-RU" sz="18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– ПС </a:t>
            </a:r>
            <a:r>
              <a:rPr lang="ru-RU" sz="1800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Ульке</a:t>
            </a:r>
            <a:r>
              <a:rPr lang="ru-RU" sz="18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с расширением ПС</a:t>
            </a:r>
          </a:p>
          <a:p>
            <a:pPr indent="268288" algn="just"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Текущий статус: работы по ТЭО завершены. Материалы ТЭО находятся на рассмотрении РГП «Госэкспертиза».</a:t>
            </a:r>
          </a:p>
          <a:p>
            <a:pPr algn="just"/>
            <a:r>
              <a:rPr lang="ru-RU" sz="18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Разработка ПСД – срок 2024-2025 годы</a:t>
            </a:r>
          </a:p>
          <a:p>
            <a:pPr algn="just"/>
            <a:r>
              <a:rPr lang="ru-RU" sz="18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Строительно-монтажные работы – срок 2025-202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7 </a:t>
            </a:r>
            <a:r>
              <a:rPr lang="ru-RU" sz="18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годы</a:t>
            </a:r>
          </a:p>
        </p:txBody>
      </p:sp>
      <p:pic>
        <p:nvPicPr>
          <p:cNvPr id="11" name="Рисунок 10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13ABCB08-02EF-A861-44FD-928FDEBECE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1" y="971363"/>
            <a:ext cx="4264173" cy="345845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439BE57-0080-1FDB-59E2-454AC56208C0}"/>
              </a:ext>
            </a:extLst>
          </p:cNvPr>
          <p:cNvSpPr txBox="1"/>
          <p:nvPr/>
        </p:nvSpPr>
        <p:spPr>
          <a:xfrm>
            <a:off x="151037" y="5009046"/>
            <a:ext cx="8609259" cy="1195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44463" algn="just"/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Электросетевое строительство </a:t>
            </a:r>
          </a:p>
          <a:p>
            <a:pPr indent="144463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kk-KZ" sz="16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Строительство ВЛ 500кВ </a:t>
            </a:r>
            <a: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РП </a:t>
            </a:r>
            <a:r>
              <a:rPr lang="ru-RU" sz="1600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Карабатан</a:t>
            </a:r>
            <a: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– ПС </a:t>
            </a:r>
            <a:r>
              <a:rPr lang="ru-RU" sz="1600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Ульке</a:t>
            </a:r>
            <a:r>
              <a:rPr lang="kk-KZ" sz="16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endParaRPr lang="ru-RU" sz="1600" dirty="0">
              <a:solidFill>
                <a:srgbClr val="00206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indent="144463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kk-KZ" sz="16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Строительство ОРУ 500 кВ на РП Карабатан с  установкой АТ 3*167 МВА и ШР, УШР </a:t>
            </a:r>
          </a:p>
          <a:p>
            <a:pPr indent="144463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kk-KZ" sz="16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Расширение ПС 500кВ Ульке с установкой второй группы АТ 167 МВА с ШР и УШР </a:t>
            </a:r>
            <a:endParaRPr lang="ru-RU" sz="1600" dirty="0">
              <a:solidFill>
                <a:srgbClr val="00206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C213CE-8571-8A9F-4587-74FFAF0E54DF}"/>
              </a:ext>
            </a:extLst>
          </p:cNvPr>
          <p:cNvSpPr txBox="1"/>
          <p:nvPr/>
        </p:nvSpPr>
        <p:spPr bwMode="auto">
          <a:xfrm>
            <a:off x="4375269" y="4473763"/>
            <a:ext cx="751193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АО «</a:t>
            </a:r>
            <a:r>
              <a:rPr lang="en-US" sz="1600" b="1" dirty="0">
                <a:solidFill>
                  <a:srgbClr val="FF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KEGOC</a:t>
            </a:r>
            <a:r>
              <a:rPr lang="ru-RU" sz="1600" b="1" dirty="0">
                <a:solidFill>
                  <a:srgbClr val="FF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» сокращен срок реализации  проекта до 2027 года</a:t>
            </a:r>
            <a:endParaRPr lang="ru-RU" sz="1000" b="1" dirty="0">
              <a:solidFill>
                <a:srgbClr val="FF000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821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1340353" y="134475"/>
            <a:ext cx="851647" cy="40011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Georgia" panose="02040502050405020303" pitchFamily="18" charset="0"/>
              </a:rPr>
              <a:t>10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358587" y="767437"/>
            <a:ext cx="10981766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587A9FD3-43A5-4D77-AB01-5772E97BB57C}"/>
              </a:ext>
            </a:extLst>
          </p:cNvPr>
          <p:cNvGrpSpPr/>
          <p:nvPr/>
        </p:nvGrpSpPr>
        <p:grpSpPr>
          <a:xfrm>
            <a:off x="54965" y="6456960"/>
            <a:ext cx="12004230" cy="436600"/>
            <a:chOff x="54965" y="6456960"/>
            <a:chExt cx="12004230" cy="436600"/>
          </a:xfrm>
        </p:grpSpPr>
        <p:pic>
          <p:nvPicPr>
            <p:cNvPr id="9" name="Picture 2" descr="Logo">
              <a:extLst>
                <a:ext uri="{FF2B5EF4-FFF2-40B4-BE49-F238E27FC236}">
                  <a16:creationId xmlns:a16="http://schemas.microsoft.com/office/drawing/2014/main" id="{5CB645F9-506D-4556-88C4-8B2AA49A81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9470" y="6456960"/>
              <a:ext cx="436600" cy="436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id="{D8AF45F3-3CC6-4276-BBFF-70F2AB91E9B6}"/>
                </a:ext>
              </a:extLst>
            </p:cNvPr>
            <p:cNvCxnSpPr>
              <a:cxnSpLocks/>
            </p:cNvCxnSpPr>
            <p:nvPr/>
          </p:nvCxnSpPr>
          <p:spPr>
            <a:xfrm>
              <a:off x="54965" y="6736220"/>
              <a:ext cx="566947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8396F9F5-91A9-43F0-B764-01AE248666BD}"/>
                </a:ext>
              </a:extLst>
            </p:cNvPr>
            <p:cNvCxnSpPr>
              <a:cxnSpLocks/>
            </p:cNvCxnSpPr>
            <p:nvPr/>
          </p:nvCxnSpPr>
          <p:spPr>
            <a:xfrm>
              <a:off x="6389725" y="6736220"/>
              <a:ext cx="566947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>
              <a:extLst>
                <a:ext uri="{FF2B5EF4-FFF2-40B4-BE49-F238E27FC236}">
                  <a16:creationId xmlns:a16="http://schemas.microsoft.com/office/drawing/2014/main" id="{9302D2B4-449A-46EE-B1BB-80EF6B3F140A}"/>
                </a:ext>
              </a:extLst>
            </p:cNvPr>
            <p:cNvCxnSpPr>
              <a:cxnSpLocks/>
            </p:cNvCxnSpPr>
            <p:nvPr/>
          </p:nvCxnSpPr>
          <p:spPr>
            <a:xfrm>
              <a:off x="226960" y="6680340"/>
              <a:ext cx="5497475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>
              <a:extLst>
                <a:ext uri="{FF2B5EF4-FFF2-40B4-BE49-F238E27FC236}">
                  <a16:creationId xmlns:a16="http://schemas.microsoft.com/office/drawing/2014/main" id="{08727817-D427-48AF-8FF2-2F1C1045511D}"/>
                </a:ext>
              </a:extLst>
            </p:cNvPr>
            <p:cNvCxnSpPr>
              <a:cxnSpLocks/>
            </p:cNvCxnSpPr>
            <p:nvPr/>
          </p:nvCxnSpPr>
          <p:spPr>
            <a:xfrm>
              <a:off x="6389725" y="6685420"/>
              <a:ext cx="5497475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3051FD0C-FAF5-C53D-6C2A-26A2482CEA5A}"/>
              </a:ext>
            </a:extLst>
          </p:cNvPr>
          <p:cNvSpPr txBox="1"/>
          <p:nvPr/>
        </p:nvSpPr>
        <p:spPr bwMode="auto">
          <a:xfrm>
            <a:off x="6085005" y="1581496"/>
            <a:ext cx="596063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III этап  </a:t>
            </a:r>
          </a:p>
          <a:p>
            <a:pPr algn="ctr"/>
            <a:endParaRPr lang="ru-RU" sz="1800" b="1" dirty="0">
              <a:solidFill>
                <a:srgbClr val="00206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Стоимость проекта: 96,62 млрд. тенге </a:t>
            </a:r>
            <a:r>
              <a:rPr lang="ru-RU" sz="105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Срок реализации: 2021-2031 годы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Эффект: снижение износа и продление ресурса воздушных линий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ru-RU" sz="1800" dirty="0">
              <a:solidFill>
                <a:srgbClr val="00206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Параметры: реконструкция 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44 ВЛ 220-500 </a:t>
            </a:r>
            <a:r>
              <a:rPr lang="ru-RU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кВ</a:t>
            </a:r>
            <a:r>
              <a:rPr lang="ru-RU" sz="18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4332 км линий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	Алматинские МЭС - 12 ВЛ 220 </a:t>
            </a:r>
            <a:r>
              <a:rPr lang="ru-RU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кВ</a:t>
            </a:r>
            <a:endParaRPr lang="ru-RU" dirty="0">
              <a:solidFill>
                <a:srgbClr val="00206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algn="just"/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	Центральные МЭС - 13 ВЛ 220-500 </a:t>
            </a:r>
            <a:r>
              <a:rPr lang="ru-RU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кВ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	Южные МЭС - 19 ВЛ 220-500 </a:t>
            </a:r>
            <a:r>
              <a:rPr lang="ru-RU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кВ</a:t>
            </a:r>
            <a:endParaRPr lang="ru-RU" dirty="0">
              <a:solidFill>
                <a:srgbClr val="00206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algn="just"/>
            <a:endParaRPr lang="ru-RU" sz="1800" dirty="0">
              <a:solidFill>
                <a:srgbClr val="00206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algn="just"/>
            <a:endParaRPr lang="ru-RU" sz="1800" dirty="0">
              <a:solidFill>
                <a:srgbClr val="00206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indent="268288" algn="just"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Текущий статус: Ведется разработка ТЭО</a:t>
            </a:r>
          </a:p>
          <a:p>
            <a:pPr indent="268288" algn="just">
              <a:buFont typeface="Wingdings" panose="05000000000000000000" pitchFamily="2" charset="2"/>
              <a:buChar char="§"/>
            </a:pPr>
            <a:endParaRPr lang="ru-RU" sz="1800" dirty="0">
              <a:solidFill>
                <a:srgbClr val="00206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827C4B9-FF5C-868C-3BAD-C74DA3F6176C}"/>
              </a:ext>
            </a:extLst>
          </p:cNvPr>
          <p:cNvSpPr txBox="1"/>
          <p:nvPr/>
        </p:nvSpPr>
        <p:spPr bwMode="auto">
          <a:xfrm>
            <a:off x="286536" y="1581496"/>
            <a:ext cx="5798469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II этап  </a:t>
            </a:r>
          </a:p>
          <a:p>
            <a:pPr algn="ctr"/>
            <a:endParaRPr lang="ru-RU" sz="1800" b="1" dirty="0">
              <a:solidFill>
                <a:srgbClr val="00206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Стоимость проекта: 94,64 млрд. тенге</a:t>
            </a:r>
            <a:r>
              <a:rPr lang="ru-RU" sz="105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Срок реализации: 2019-2031 годы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Эффект: снижение износа и продление ресурса воздушных линий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ru-RU" dirty="0">
              <a:solidFill>
                <a:srgbClr val="00206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Параметры: реконструкция 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51 ВЛ 220-500 </a:t>
            </a:r>
            <a:r>
              <a:rPr lang="ru-RU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кВ</a:t>
            </a:r>
            <a:r>
              <a:rPr lang="ru-RU" sz="18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4236 км линий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	Акмолинские МЭС - 24 ВЛ 220-500 </a:t>
            </a:r>
            <a:r>
              <a:rPr lang="ru-RU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кВ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	Восточные МЭС - 12 ВЛ 220-330 </a:t>
            </a:r>
            <a:r>
              <a:rPr lang="ru-RU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кВ</a:t>
            </a:r>
            <a:endParaRPr lang="ru-RU" dirty="0">
              <a:solidFill>
                <a:srgbClr val="00206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algn="just"/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	Северные МЭС - 14 ВЛ 220-500 </a:t>
            </a:r>
            <a:r>
              <a:rPr lang="ru-RU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кВ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	Центральные МЭС - 1 ВЛ 500 </a:t>
            </a:r>
            <a:r>
              <a:rPr lang="ru-RU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кВ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</a:p>
          <a:p>
            <a:pPr algn="just"/>
            <a:endParaRPr lang="ru-RU" sz="1800" dirty="0">
              <a:solidFill>
                <a:srgbClr val="00206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indent="268288" algn="just"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Текущий статус: Ведется разработка ТЭО</a:t>
            </a:r>
          </a:p>
          <a:p>
            <a:pPr indent="268288" algn="just">
              <a:buFont typeface="Wingdings" panose="05000000000000000000" pitchFamily="2" charset="2"/>
              <a:buChar char="§"/>
            </a:pPr>
            <a:endParaRPr lang="ru-RU" dirty="0">
              <a:solidFill>
                <a:srgbClr val="00206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7B210DB-9B61-D9C9-93BA-F9D1013C5507}"/>
              </a:ext>
            </a:extLst>
          </p:cNvPr>
          <p:cNvSpPr txBox="1"/>
          <p:nvPr/>
        </p:nvSpPr>
        <p:spPr>
          <a:xfrm>
            <a:off x="153515" y="882791"/>
            <a:ext cx="114150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«Реконструкция ВЛ 220-500 </a:t>
            </a:r>
            <a:r>
              <a:rPr lang="ru-RU" sz="1800" b="1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кВ</a:t>
            </a:r>
            <a:r>
              <a:rPr lang="ru-RU" sz="1800" b="1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филиалов </a:t>
            </a:r>
            <a:br>
              <a:rPr lang="ru-RU" sz="1800" b="1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</a:br>
            <a:r>
              <a:rPr lang="ru-RU" sz="1800" b="1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АО «KEGOC», II-III этапы»  </a:t>
            </a:r>
          </a:p>
        </p:txBody>
      </p:sp>
      <p:sp>
        <p:nvSpPr>
          <p:cNvPr id="2" name="Текст 3">
            <a:extLst>
              <a:ext uri="{FF2B5EF4-FFF2-40B4-BE49-F238E27FC236}">
                <a16:creationId xmlns:a16="http://schemas.microsoft.com/office/drawing/2014/main" id="{CD4F20A3-C594-C82B-C0A4-6B9DFF601440}"/>
              </a:ext>
            </a:extLst>
          </p:cNvPr>
          <p:cNvSpPr txBox="1">
            <a:spLocks/>
          </p:cNvSpPr>
          <p:nvPr/>
        </p:nvSpPr>
        <p:spPr>
          <a:xfrm>
            <a:off x="253738" y="72772"/>
            <a:ext cx="11292884" cy="75764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>
                <a:solidFill>
                  <a:srgbClr val="0070C0"/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sz="2600" dirty="0"/>
              <a:t>Планируемые к реализации проекты</a:t>
            </a:r>
          </a:p>
        </p:txBody>
      </p:sp>
    </p:spTree>
    <p:extLst>
      <p:ext uri="{BB962C8B-B14F-4D97-AF65-F5344CB8AC3E}">
        <p14:creationId xmlns:p14="http://schemas.microsoft.com/office/powerpoint/2010/main" val="4066255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14:reveal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3">
            <a:extLst>
              <a:ext uri="{FF2B5EF4-FFF2-40B4-BE49-F238E27FC236}">
                <a16:creationId xmlns:a16="http://schemas.microsoft.com/office/drawing/2014/main" id="{92E8E594-CB86-4C00-B348-31DC8F095804}"/>
              </a:ext>
            </a:extLst>
          </p:cNvPr>
          <p:cNvSpPr txBox="1">
            <a:spLocks/>
          </p:cNvSpPr>
          <p:nvPr/>
        </p:nvSpPr>
        <p:spPr>
          <a:xfrm>
            <a:off x="263352" y="143245"/>
            <a:ext cx="11292884" cy="75764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>
                <a:solidFill>
                  <a:srgbClr val="0070C0"/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endParaRPr lang="ru-RU" sz="1600" dirty="0"/>
          </a:p>
        </p:txBody>
      </p:sp>
      <p:sp>
        <p:nvSpPr>
          <p:cNvPr id="19" name="Прямоугольник 2"/>
          <p:cNvSpPr/>
          <p:nvPr/>
        </p:nvSpPr>
        <p:spPr bwMode="auto">
          <a:xfrm>
            <a:off x="10936942" y="134475"/>
            <a:ext cx="1255058" cy="400110"/>
          </a:xfrm>
          <a:prstGeom prst="rect">
            <a:avLst/>
          </a:prstGeom>
          <a:solidFill>
            <a:srgbClr val="0070C0"/>
          </a:solidFill>
          <a:ln>
            <a:solidFill>
              <a:srgbClr val="1682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dirty="0">
                <a:latin typeface="Georgia" panose="02040502050405020303" pitchFamily="18" charset="0"/>
              </a:rPr>
              <a:t>11</a:t>
            </a:r>
          </a:p>
        </p:txBody>
      </p:sp>
      <p:sp>
        <p:nvSpPr>
          <p:cNvPr id="20" name="Текст 3">
            <a:extLst>
              <a:ext uri="{FF2B5EF4-FFF2-40B4-BE49-F238E27FC236}">
                <a16:creationId xmlns:a16="http://schemas.microsoft.com/office/drawing/2014/main" id="{92E8E594-CB86-4C00-B348-31DC8F095804}"/>
              </a:ext>
            </a:extLst>
          </p:cNvPr>
          <p:cNvSpPr txBox="1">
            <a:spLocks/>
          </p:cNvSpPr>
          <p:nvPr/>
        </p:nvSpPr>
        <p:spPr>
          <a:xfrm>
            <a:off x="253738" y="72772"/>
            <a:ext cx="11292884" cy="75764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>
                <a:solidFill>
                  <a:srgbClr val="0070C0"/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sz="2600" dirty="0"/>
              <a:t>Перспективные проекты до 2035 года</a:t>
            </a: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335360" y="620688"/>
            <a:ext cx="10981766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87F34223-CF6E-43B0-B0F8-E8B1C1D72DC3}"/>
              </a:ext>
            </a:extLst>
          </p:cNvPr>
          <p:cNvGrpSpPr/>
          <p:nvPr/>
        </p:nvGrpSpPr>
        <p:grpSpPr>
          <a:xfrm>
            <a:off x="54965" y="6456960"/>
            <a:ext cx="12004230" cy="436600"/>
            <a:chOff x="54965" y="6456960"/>
            <a:chExt cx="12004230" cy="436600"/>
          </a:xfrm>
        </p:grpSpPr>
        <p:pic>
          <p:nvPicPr>
            <p:cNvPr id="23" name="Picture 2" descr="Logo">
              <a:extLst>
                <a:ext uri="{FF2B5EF4-FFF2-40B4-BE49-F238E27FC236}">
                  <a16:creationId xmlns:a16="http://schemas.microsoft.com/office/drawing/2014/main" id="{4E1EA88E-E023-47E9-93B8-21B98232B3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9470" y="6456960"/>
              <a:ext cx="436600" cy="436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4" name="Прямая соединительная линия 23">
              <a:extLst>
                <a:ext uri="{FF2B5EF4-FFF2-40B4-BE49-F238E27FC236}">
                  <a16:creationId xmlns:a16="http://schemas.microsoft.com/office/drawing/2014/main" id="{32FE01D9-6E29-4AA0-A916-DD72323C9DD9}"/>
                </a:ext>
              </a:extLst>
            </p:cNvPr>
            <p:cNvCxnSpPr>
              <a:cxnSpLocks/>
            </p:cNvCxnSpPr>
            <p:nvPr/>
          </p:nvCxnSpPr>
          <p:spPr>
            <a:xfrm>
              <a:off x="54965" y="6736220"/>
              <a:ext cx="566947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>
              <a:extLst>
                <a:ext uri="{FF2B5EF4-FFF2-40B4-BE49-F238E27FC236}">
                  <a16:creationId xmlns:a16="http://schemas.microsoft.com/office/drawing/2014/main" id="{B8ABE280-7B8D-4C08-8832-0AF7067FC85A}"/>
                </a:ext>
              </a:extLst>
            </p:cNvPr>
            <p:cNvCxnSpPr>
              <a:cxnSpLocks/>
            </p:cNvCxnSpPr>
            <p:nvPr/>
          </p:nvCxnSpPr>
          <p:spPr>
            <a:xfrm>
              <a:off x="6389725" y="6736220"/>
              <a:ext cx="566947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>
              <a:extLst>
                <a:ext uri="{FF2B5EF4-FFF2-40B4-BE49-F238E27FC236}">
                  <a16:creationId xmlns:a16="http://schemas.microsoft.com/office/drawing/2014/main" id="{6794AAD1-A4EC-43B4-8629-984E991B8EFB}"/>
                </a:ext>
              </a:extLst>
            </p:cNvPr>
            <p:cNvCxnSpPr>
              <a:cxnSpLocks/>
            </p:cNvCxnSpPr>
            <p:nvPr/>
          </p:nvCxnSpPr>
          <p:spPr>
            <a:xfrm>
              <a:off x="226960" y="6680340"/>
              <a:ext cx="5497475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>
              <a:extLst>
                <a:ext uri="{FF2B5EF4-FFF2-40B4-BE49-F238E27FC236}">
                  <a16:creationId xmlns:a16="http://schemas.microsoft.com/office/drawing/2014/main" id="{810DC7AD-13D1-4AD1-B0AF-BA8C753B04B6}"/>
                </a:ext>
              </a:extLst>
            </p:cNvPr>
            <p:cNvCxnSpPr>
              <a:cxnSpLocks/>
            </p:cNvCxnSpPr>
            <p:nvPr/>
          </p:nvCxnSpPr>
          <p:spPr>
            <a:xfrm>
              <a:off x="6389725" y="6685420"/>
              <a:ext cx="5497475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Рисунок 3" descr="Изображение выглядит как карта, текст, атлас&#10;&#10;Автоматически созданное описание">
            <a:extLst>
              <a:ext uri="{FF2B5EF4-FFF2-40B4-BE49-F238E27FC236}">
                <a16:creationId xmlns:a16="http://schemas.microsoft.com/office/drawing/2014/main" id="{8DFB1092-485E-AFB5-D726-F7CB6A0963C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14" b="11197"/>
          <a:stretch/>
        </p:blipFill>
        <p:spPr>
          <a:xfrm>
            <a:off x="2251346" y="1138583"/>
            <a:ext cx="8021118" cy="48106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90C3893-9DD7-D81A-DF49-31EF916C8534}"/>
              </a:ext>
            </a:extLst>
          </p:cNvPr>
          <p:cNvSpPr txBox="1"/>
          <p:nvPr/>
        </p:nvSpPr>
        <p:spPr>
          <a:xfrm>
            <a:off x="182990" y="3484879"/>
            <a:ext cx="195294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182563" algn="l"/>
              </a:tabLst>
            </a:pPr>
            <a:r>
              <a:rPr lang="ru-RU" sz="1600" b="1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Объединение Западной </a:t>
            </a:r>
            <a:r>
              <a:rPr lang="ru-RU" sz="1600" b="1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энергозоны</a:t>
            </a:r>
            <a:r>
              <a:rPr lang="ru-RU" sz="1600" b="1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с ЕЭС Казахстана. </a:t>
            </a:r>
            <a:r>
              <a:rPr lang="en-US" sz="1600" b="1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II </a:t>
            </a:r>
            <a:r>
              <a:rPr lang="kk-KZ" sz="1600" b="1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этап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47A72B-A523-BE67-BDA5-675C9DE4454D}"/>
              </a:ext>
            </a:extLst>
          </p:cNvPr>
          <p:cNvSpPr txBox="1"/>
          <p:nvPr/>
        </p:nvSpPr>
        <p:spPr>
          <a:xfrm>
            <a:off x="7824192" y="828177"/>
            <a:ext cx="259585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182563" algn="l"/>
              </a:tabLst>
            </a:pPr>
            <a:r>
              <a:rPr lang="ru-RU" sz="1600" b="1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Строительство ВЛ 500кВ ЦГПП-Караганда-Нура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D804AD-884B-C620-74F0-FF376717007B}"/>
              </a:ext>
            </a:extLst>
          </p:cNvPr>
          <p:cNvSpPr txBox="1"/>
          <p:nvPr/>
        </p:nvSpPr>
        <p:spPr bwMode="auto">
          <a:xfrm>
            <a:off x="2135933" y="791870"/>
            <a:ext cx="371353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182563" algn="l"/>
              </a:tabLst>
            </a:pPr>
            <a:r>
              <a:rPr lang="ru-RU" sz="1600" b="1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Строительство линии постоянного тока Север-Юг</a:t>
            </a:r>
          </a:p>
          <a:p>
            <a:pPr indent="269875" algn="just">
              <a:buFont typeface="Wingdings" panose="05000000000000000000" pitchFamily="2" charset="2"/>
              <a:buChar char="§"/>
              <a:tabLst>
                <a:tab pos="182563" algn="l"/>
              </a:tabLst>
            </a:pPr>
            <a:endParaRPr lang="ru-RU" sz="1600" b="1" dirty="0">
              <a:solidFill>
                <a:srgbClr val="00206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20A42614-DC4F-7C0E-89DD-188BFAB9A0C2}"/>
              </a:ext>
            </a:extLst>
          </p:cNvPr>
          <p:cNvCxnSpPr>
            <a:cxnSpLocks/>
          </p:cNvCxnSpPr>
          <p:nvPr/>
        </p:nvCxnSpPr>
        <p:spPr>
          <a:xfrm>
            <a:off x="2063552" y="3861048"/>
            <a:ext cx="2088232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ED90B54B-0A4D-B1AF-FB04-5111758DDCE2}"/>
              </a:ext>
            </a:extLst>
          </p:cNvPr>
          <p:cNvCxnSpPr>
            <a:cxnSpLocks/>
          </p:cNvCxnSpPr>
          <p:nvPr/>
        </p:nvCxnSpPr>
        <p:spPr>
          <a:xfrm flipH="1">
            <a:off x="7536160" y="1412952"/>
            <a:ext cx="1296144" cy="14359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F8A2E603-3C05-4B2D-1D4C-96F79F1C680D}"/>
              </a:ext>
            </a:extLst>
          </p:cNvPr>
          <p:cNvCxnSpPr>
            <a:cxnSpLocks/>
          </p:cNvCxnSpPr>
          <p:nvPr/>
        </p:nvCxnSpPr>
        <p:spPr>
          <a:xfrm>
            <a:off x="4223792" y="1484784"/>
            <a:ext cx="2978489" cy="19442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93199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3">
            <a:extLst>
              <a:ext uri="{FF2B5EF4-FFF2-40B4-BE49-F238E27FC236}">
                <a16:creationId xmlns:a16="http://schemas.microsoft.com/office/drawing/2014/main" id="{92E8E594-CB86-4C00-B348-31DC8F095804}"/>
              </a:ext>
            </a:extLst>
          </p:cNvPr>
          <p:cNvSpPr txBox="1">
            <a:spLocks/>
          </p:cNvSpPr>
          <p:nvPr/>
        </p:nvSpPr>
        <p:spPr>
          <a:xfrm>
            <a:off x="263352" y="143245"/>
            <a:ext cx="11292884" cy="75764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>
                <a:solidFill>
                  <a:srgbClr val="0070C0"/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endParaRPr lang="ru-RU" sz="1600" dirty="0"/>
          </a:p>
        </p:txBody>
      </p:sp>
      <p:sp>
        <p:nvSpPr>
          <p:cNvPr id="19" name="Прямоугольник 2"/>
          <p:cNvSpPr/>
          <p:nvPr/>
        </p:nvSpPr>
        <p:spPr bwMode="auto">
          <a:xfrm>
            <a:off x="10936942" y="134475"/>
            <a:ext cx="1255058" cy="400110"/>
          </a:xfrm>
          <a:prstGeom prst="rect">
            <a:avLst/>
          </a:prstGeom>
          <a:solidFill>
            <a:srgbClr val="0070C0"/>
          </a:solidFill>
          <a:ln>
            <a:solidFill>
              <a:srgbClr val="1682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dirty="0">
                <a:latin typeface="Georgia" panose="02040502050405020303" pitchFamily="18" charset="0"/>
              </a:rPr>
              <a:t>12</a:t>
            </a:r>
            <a:endParaRPr b="1" dirty="0">
              <a:latin typeface="Georgia" panose="02040502050405020303" pitchFamily="18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335360" y="620688"/>
            <a:ext cx="10981766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87F34223-CF6E-43B0-B0F8-E8B1C1D72DC3}"/>
              </a:ext>
            </a:extLst>
          </p:cNvPr>
          <p:cNvGrpSpPr/>
          <p:nvPr/>
        </p:nvGrpSpPr>
        <p:grpSpPr>
          <a:xfrm>
            <a:off x="54965" y="6456960"/>
            <a:ext cx="12004230" cy="436600"/>
            <a:chOff x="54965" y="6456960"/>
            <a:chExt cx="12004230" cy="436600"/>
          </a:xfrm>
        </p:grpSpPr>
        <p:pic>
          <p:nvPicPr>
            <p:cNvPr id="23" name="Picture 2" descr="Logo">
              <a:extLst>
                <a:ext uri="{FF2B5EF4-FFF2-40B4-BE49-F238E27FC236}">
                  <a16:creationId xmlns:a16="http://schemas.microsoft.com/office/drawing/2014/main" id="{4E1EA88E-E023-47E9-93B8-21B98232B3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9470" y="6456960"/>
              <a:ext cx="436600" cy="436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4" name="Прямая соединительная линия 23">
              <a:extLst>
                <a:ext uri="{FF2B5EF4-FFF2-40B4-BE49-F238E27FC236}">
                  <a16:creationId xmlns:a16="http://schemas.microsoft.com/office/drawing/2014/main" id="{32FE01D9-6E29-4AA0-A916-DD72323C9DD9}"/>
                </a:ext>
              </a:extLst>
            </p:cNvPr>
            <p:cNvCxnSpPr>
              <a:cxnSpLocks/>
            </p:cNvCxnSpPr>
            <p:nvPr/>
          </p:nvCxnSpPr>
          <p:spPr>
            <a:xfrm>
              <a:off x="54965" y="6736220"/>
              <a:ext cx="566947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>
              <a:extLst>
                <a:ext uri="{FF2B5EF4-FFF2-40B4-BE49-F238E27FC236}">
                  <a16:creationId xmlns:a16="http://schemas.microsoft.com/office/drawing/2014/main" id="{B8ABE280-7B8D-4C08-8832-0AF7067FC85A}"/>
                </a:ext>
              </a:extLst>
            </p:cNvPr>
            <p:cNvCxnSpPr>
              <a:cxnSpLocks/>
            </p:cNvCxnSpPr>
            <p:nvPr/>
          </p:nvCxnSpPr>
          <p:spPr>
            <a:xfrm>
              <a:off x="6389725" y="6736220"/>
              <a:ext cx="566947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>
              <a:extLst>
                <a:ext uri="{FF2B5EF4-FFF2-40B4-BE49-F238E27FC236}">
                  <a16:creationId xmlns:a16="http://schemas.microsoft.com/office/drawing/2014/main" id="{6794AAD1-A4EC-43B4-8629-984E991B8EFB}"/>
                </a:ext>
              </a:extLst>
            </p:cNvPr>
            <p:cNvCxnSpPr>
              <a:cxnSpLocks/>
            </p:cNvCxnSpPr>
            <p:nvPr/>
          </p:nvCxnSpPr>
          <p:spPr>
            <a:xfrm>
              <a:off x="226960" y="6680340"/>
              <a:ext cx="5497475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>
              <a:extLst>
                <a:ext uri="{FF2B5EF4-FFF2-40B4-BE49-F238E27FC236}">
                  <a16:creationId xmlns:a16="http://schemas.microsoft.com/office/drawing/2014/main" id="{810DC7AD-13D1-4AD1-B0AF-BA8C753B04B6}"/>
                </a:ext>
              </a:extLst>
            </p:cNvPr>
            <p:cNvCxnSpPr>
              <a:cxnSpLocks/>
            </p:cNvCxnSpPr>
            <p:nvPr/>
          </p:nvCxnSpPr>
          <p:spPr>
            <a:xfrm>
              <a:off x="6389725" y="6685420"/>
              <a:ext cx="5497475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C0D804AD-884B-C620-74F0-FF376717007B}"/>
              </a:ext>
            </a:extLst>
          </p:cNvPr>
          <p:cNvSpPr txBox="1"/>
          <p:nvPr/>
        </p:nvSpPr>
        <p:spPr bwMode="auto">
          <a:xfrm>
            <a:off x="4564532" y="586901"/>
            <a:ext cx="7403355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«Строительство линии постоянного тока Север-Юг»  </a:t>
            </a:r>
          </a:p>
          <a:p>
            <a:pPr algn="ctr"/>
            <a:endParaRPr lang="ru-RU" sz="1800" b="1" dirty="0">
              <a:solidFill>
                <a:srgbClr val="00206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Стоимость проекта: оценочно 692 млрд. тенге</a:t>
            </a:r>
          </a:p>
          <a:p>
            <a:pPr algn="just"/>
            <a:endParaRPr lang="ru-RU" sz="1800" dirty="0">
              <a:solidFill>
                <a:srgbClr val="00206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Срок реализации: 2030 год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ru-RU" sz="1800" dirty="0">
              <a:solidFill>
                <a:srgbClr val="00206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Эффект: повышение пропускной способности транзита 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Юг-Север и перспективное покрытие потребностей в электроэнергии юга Казахстана, расширение </a:t>
            </a:r>
            <a:r>
              <a:rPr lang="ru-RU" sz="18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экспортного и транзитного потенциала,  а также возможность  балансирования проектов ВИЭ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, </a:t>
            </a:r>
            <a:r>
              <a:rPr lang="ru-RU" sz="18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повышение доходов компании от транзита электрической энергии из Российской Федерации в страны Центральной Азии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ru-RU" dirty="0">
              <a:solidFill>
                <a:srgbClr val="00206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Возможность присоединения к проекту CASA-1000, и расширение рынка сбыта электроэнергии в Южную Азию (Афганистан, Пакистан)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ru-RU" sz="1800" dirty="0">
              <a:solidFill>
                <a:srgbClr val="00206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Параметры проекта: Строительство передачи постоянного тока  ±500кВ Северная –Южная (1</a:t>
            </a:r>
            <a:r>
              <a:rPr lang="en-US" sz="18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5</a:t>
            </a:r>
            <a:r>
              <a:rPr lang="ru-RU" sz="18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00 км) с сооружением двух новых преобразовательных ПС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ru-RU" sz="1800" dirty="0">
              <a:solidFill>
                <a:srgbClr val="00206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pic>
        <p:nvPicPr>
          <p:cNvPr id="15" name="Рисунок 14" descr="Изображение выглядит как карта, текст, атлас&#10;&#10;Автоматически созданное описание">
            <a:extLst>
              <a:ext uri="{FF2B5EF4-FFF2-40B4-BE49-F238E27FC236}">
                <a16:creationId xmlns:a16="http://schemas.microsoft.com/office/drawing/2014/main" id="{5FFCF940-C8A9-77E3-AD85-E8E1DF8B3B8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88" t="22700" r="27319" b="12781"/>
          <a:stretch/>
        </p:blipFill>
        <p:spPr>
          <a:xfrm>
            <a:off x="671440" y="795818"/>
            <a:ext cx="3840384" cy="5623324"/>
          </a:xfrm>
          <a:prstGeom prst="rect">
            <a:avLst/>
          </a:prstGeom>
        </p:spPr>
      </p:pic>
      <p:sp>
        <p:nvSpPr>
          <p:cNvPr id="2" name="Текст 3">
            <a:extLst>
              <a:ext uri="{FF2B5EF4-FFF2-40B4-BE49-F238E27FC236}">
                <a16:creationId xmlns:a16="http://schemas.microsoft.com/office/drawing/2014/main" id="{7CAE5625-9467-49E0-67AB-8BBE7AB39C74}"/>
              </a:ext>
            </a:extLst>
          </p:cNvPr>
          <p:cNvSpPr txBox="1">
            <a:spLocks/>
          </p:cNvSpPr>
          <p:nvPr/>
        </p:nvSpPr>
        <p:spPr>
          <a:xfrm>
            <a:off x="253738" y="72773"/>
            <a:ext cx="11292884" cy="458250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>
                <a:solidFill>
                  <a:srgbClr val="0070C0"/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sz="2600" dirty="0"/>
              <a:t>Перспективные проекты до 2035 года</a:t>
            </a:r>
          </a:p>
        </p:txBody>
      </p:sp>
    </p:spTree>
    <p:extLst>
      <p:ext uri="{BB962C8B-B14F-4D97-AF65-F5344CB8AC3E}">
        <p14:creationId xmlns:p14="http://schemas.microsoft.com/office/powerpoint/2010/main" val="34701762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3">
            <a:extLst>
              <a:ext uri="{FF2B5EF4-FFF2-40B4-BE49-F238E27FC236}">
                <a16:creationId xmlns:a16="http://schemas.microsoft.com/office/drawing/2014/main" id="{92E8E594-CB86-4C00-B348-31DC8F095804}"/>
              </a:ext>
            </a:extLst>
          </p:cNvPr>
          <p:cNvSpPr txBox="1">
            <a:spLocks/>
          </p:cNvSpPr>
          <p:nvPr/>
        </p:nvSpPr>
        <p:spPr>
          <a:xfrm>
            <a:off x="263352" y="143245"/>
            <a:ext cx="11292884" cy="75764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>
                <a:solidFill>
                  <a:srgbClr val="0070C0"/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endParaRPr lang="ru-RU" sz="1600" dirty="0"/>
          </a:p>
        </p:txBody>
      </p:sp>
      <p:sp>
        <p:nvSpPr>
          <p:cNvPr id="19" name="Прямоугольник 2"/>
          <p:cNvSpPr/>
          <p:nvPr/>
        </p:nvSpPr>
        <p:spPr bwMode="auto">
          <a:xfrm>
            <a:off x="10936942" y="134475"/>
            <a:ext cx="1255058" cy="400110"/>
          </a:xfrm>
          <a:prstGeom prst="rect">
            <a:avLst/>
          </a:prstGeom>
          <a:solidFill>
            <a:srgbClr val="0070C0"/>
          </a:solidFill>
          <a:ln>
            <a:solidFill>
              <a:srgbClr val="1682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dirty="0">
                <a:latin typeface="Georgia" panose="02040502050405020303" pitchFamily="18" charset="0"/>
              </a:rPr>
              <a:t>1</a:t>
            </a:r>
            <a:r>
              <a:rPr lang="ru-RU" b="1" dirty="0">
                <a:latin typeface="Georgia" panose="02040502050405020303" pitchFamily="18" charset="0"/>
              </a:rPr>
              <a:t>3</a:t>
            </a:r>
            <a:endParaRPr b="1" dirty="0">
              <a:latin typeface="Georgia" panose="02040502050405020303" pitchFamily="18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335360" y="620688"/>
            <a:ext cx="10981766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87F34223-CF6E-43B0-B0F8-E8B1C1D72DC3}"/>
              </a:ext>
            </a:extLst>
          </p:cNvPr>
          <p:cNvGrpSpPr/>
          <p:nvPr/>
        </p:nvGrpSpPr>
        <p:grpSpPr>
          <a:xfrm>
            <a:off x="54965" y="6456960"/>
            <a:ext cx="12004230" cy="436600"/>
            <a:chOff x="54965" y="6456960"/>
            <a:chExt cx="12004230" cy="436600"/>
          </a:xfrm>
        </p:grpSpPr>
        <p:pic>
          <p:nvPicPr>
            <p:cNvPr id="23" name="Picture 2" descr="Logo">
              <a:extLst>
                <a:ext uri="{FF2B5EF4-FFF2-40B4-BE49-F238E27FC236}">
                  <a16:creationId xmlns:a16="http://schemas.microsoft.com/office/drawing/2014/main" id="{4E1EA88E-E023-47E9-93B8-21B98232B3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9470" y="6456960"/>
              <a:ext cx="436600" cy="436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4" name="Прямая соединительная линия 23">
              <a:extLst>
                <a:ext uri="{FF2B5EF4-FFF2-40B4-BE49-F238E27FC236}">
                  <a16:creationId xmlns:a16="http://schemas.microsoft.com/office/drawing/2014/main" id="{32FE01D9-6E29-4AA0-A916-DD72323C9DD9}"/>
                </a:ext>
              </a:extLst>
            </p:cNvPr>
            <p:cNvCxnSpPr>
              <a:cxnSpLocks/>
            </p:cNvCxnSpPr>
            <p:nvPr/>
          </p:nvCxnSpPr>
          <p:spPr>
            <a:xfrm>
              <a:off x="54965" y="6736220"/>
              <a:ext cx="566947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>
              <a:extLst>
                <a:ext uri="{FF2B5EF4-FFF2-40B4-BE49-F238E27FC236}">
                  <a16:creationId xmlns:a16="http://schemas.microsoft.com/office/drawing/2014/main" id="{B8ABE280-7B8D-4C08-8832-0AF7067FC85A}"/>
                </a:ext>
              </a:extLst>
            </p:cNvPr>
            <p:cNvCxnSpPr>
              <a:cxnSpLocks/>
            </p:cNvCxnSpPr>
            <p:nvPr/>
          </p:nvCxnSpPr>
          <p:spPr>
            <a:xfrm>
              <a:off x="6389725" y="6736220"/>
              <a:ext cx="566947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>
              <a:extLst>
                <a:ext uri="{FF2B5EF4-FFF2-40B4-BE49-F238E27FC236}">
                  <a16:creationId xmlns:a16="http://schemas.microsoft.com/office/drawing/2014/main" id="{6794AAD1-A4EC-43B4-8629-984E991B8EFB}"/>
                </a:ext>
              </a:extLst>
            </p:cNvPr>
            <p:cNvCxnSpPr>
              <a:cxnSpLocks/>
            </p:cNvCxnSpPr>
            <p:nvPr/>
          </p:nvCxnSpPr>
          <p:spPr>
            <a:xfrm>
              <a:off x="226960" y="6680340"/>
              <a:ext cx="5497475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>
              <a:extLst>
                <a:ext uri="{FF2B5EF4-FFF2-40B4-BE49-F238E27FC236}">
                  <a16:creationId xmlns:a16="http://schemas.microsoft.com/office/drawing/2014/main" id="{810DC7AD-13D1-4AD1-B0AF-BA8C753B04B6}"/>
                </a:ext>
              </a:extLst>
            </p:cNvPr>
            <p:cNvCxnSpPr>
              <a:cxnSpLocks/>
            </p:cNvCxnSpPr>
            <p:nvPr/>
          </p:nvCxnSpPr>
          <p:spPr>
            <a:xfrm>
              <a:off x="6389725" y="6685420"/>
              <a:ext cx="5497475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C0D804AD-884B-C620-74F0-FF376717007B}"/>
              </a:ext>
            </a:extLst>
          </p:cNvPr>
          <p:cNvSpPr txBox="1"/>
          <p:nvPr/>
        </p:nvSpPr>
        <p:spPr bwMode="auto">
          <a:xfrm>
            <a:off x="4653280" y="621629"/>
            <a:ext cx="7403355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«Строительство ВЛ 500кВ ЦГПП-Караганда-Нура»  </a:t>
            </a:r>
          </a:p>
          <a:p>
            <a:pPr algn="ctr"/>
            <a:endParaRPr lang="ru-RU" sz="1800" b="1" dirty="0">
              <a:solidFill>
                <a:srgbClr val="00206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Стоимость проекта: оценочно 103,5 млрд. тенге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ru-RU" sz="1800" dirty="0">
              <a:solidFill>
                <a:srgbClr val="00206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Срок реализации: 2030 год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ru-RU" sz="1800" dirty="0">
              <a:solidFill>
                <a:srgbClr val="00206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Эффект: повышение надежности Караганда-</a:t>
            </a:r>
            <a:r>
              <a:rPr lang="ru-RU" sz="1800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Темиртауского</a:t>
            </a:r>
            <a:r>
              <a:rPr lang="ru-RU" sz="18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энергоузла, увеличение пропускной способности сети 500кВ, усиление электроснабжения города Астана на перспективу.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ru-RU" sz="1800" dirty="0">
              <a:solidFill>
                <a:srgbClr val="00206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ru-RU" dirty="0">
              <a:solidFill>
                <a:srgbClr val="00206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pic>
        <p:nvPicPr>
          <p:cNvPr id="8" name="Рисунок 7" descr="Изображение выглядит как карта, текст, атлас&#10;&#10;Автоматически созданное описание">
            <a:extLst>
              <a:ext uri="{FF2B5EF4-FFF2-40B4-BE49-F238E27FC236}">
                <a16:creationId xmlns:a16="http://schemas.microsoft.com/office/drawing/2014/main" id="{40C99EB5-CF3B-E5C8-A75C-8302F4C523F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60" t="23252" r="26563" b="45800"/>
          <a:stretch/>
        </p:blipFill>
        <p:spPr>
          <a:xfrm>
            <a:off x="767408" y="706792"/>
            <a:ext cx="3672408" cy="56250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5EE934D-A0AD-DE43-AA37-67DE6428F168}"/>
              </a:ext>
            </a:extLst>
          </p:cNvPr>
          <p:cNvSpPr txBox="1"/>
          <p:nvPr/>
        </p:nvSpPr>
        <p:spPr>
          <a:xfrm>
            <a:off x="4653280" y="3153798"/>
            <a:ext cx="711395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Предпосылки: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Питание энергоузла по ВЛ 500 </a:t>
            </a:r>
            <a:r>
              <a:rPr lang="ru-RU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кВ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ЭГРЭС-1 – Нура, являющейся частью транзита Север-Юг Казахстана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Нарастающий дефицит Караганда-</a:t>
            </a:r>
            <a:r>
              <a:rPr lang="ru-RU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Темиртауского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энергоузла к 2030 г. до 1000 МВт, к 2040 г. до 1200 МВт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Загрузка АТ 500/220 </a:t>
            </a:r>
            <a:r>
              <a:rPr lang="ru-RU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кВ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на ПС Нура ≈50%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019AA7-7519-35C2-2D3D-ED172A51295B}"/>
              </a:ext>
            </a:extLst>
          </p:cNvPr>
          <p:cNvSpPr txBox="1"/>
          <p:nvPr/>
        </p:nvSpPr>
        <p:spPr>
          <a:xfrm>
            <a:off x="4653280" y="4956478"/>
            <a:ext cx="610108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Параметры проекта: Строительство ВЛ 500кВ ЦГПП – Караганда - Нура (290 км) с сооружением новой ПС 500кВ Караганда и расширением существующих ПС</a:t>
            </a:r>
          </a:p>
        </p:txBody>
      </p:sp>
      <p:sp>
        <p:nvSpPr>
          <p:cNvPr id="2" name="Текст 3">
            <a:extLst>
              <a:ext uri="{FF2B5EF4-FFF2-40B4-BE49-F238E27FC236}">
                <a16:creationId xmlns:a16="http://schemas.microsoft.com/office/drawing/2014/main" id="{CC4C279E-FA91-31C3-125E-9FABD75EECA1}"/>
              </a:ext>
            </a:extLst>
          </p:cNvPr>
          <p:cNvSpPr txBox="1">
            <a:spLocks/>
          </p:cNvSpPr>
          <p:nvPr/>
        </p:nvSpPr>
        <p:spPr>
          <a:xfrm>
            <a:off x="253738" y="72772"/>
            <a:ext cx="11292884" cy="75764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>
                <a:solidFill>
                  <a:srgbClr val="0070C0"/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sz="2600" dirty="0"/>
              <a:t>Перспективные проекты до 2035 года</a:t>
            </a:r>
          </a:p>
        </p:txBody>
      </p:sp>
    </p:spTree>
    <p:extLst>
      <p:ext uri="{BB962C8B-B14F-4D97-AF65-F5344CB8AC3E}">
        <p14:creationId xmlns:p14="http://schemas.microsoft.com/office/powerpoint/2010/main" val="34080848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3">
            <a:extLst>
              <a:ext uri="{FF2B5EF4-FFF2-40B4-BE49-F238E27FC236}">
                <a16:creationId xmlns:a16="http://schemas.microsoft.com/office/drawing/2014/main" id="{92E8E594-CB86-4C00-B348-31DC8F095804}"/>
              </a:ext>
            </a:extLst>
          </p:cNvPr>
          <p:cNvSpPr txBox="1">
            <a:spLocks/>
          </p:cNvSpPr>
          <p:nvPr/>
        </p:nvSpPr>
        <p:spPr>
          <a:xfrm>
            <a:off x="263352" y="143245"/>
            <a:ext cx="11292884" cy="75764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>
                <a:solidFill>
                  <a:srgbClr val="0070C0"/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endParaRPr lang="ru-RU" sz="1600" dirty="0"/>
          </a:p>
        </p:txBody>
      </p:sp>
      <p:sp>
        <p:nvSpPr>
          <p:cNvPr id="19" name="Прямоугольник 2"/>
          <p:cNvSpPr/>
          <p:nvPr/>
        </p:nvSpPr>
        <p:spPr bwMode="auto">
          <a:xfrm>
            <a:off x="10936942" y="134475"/>
            <a:ext cx="1255058" cy="400110"/>
          </a:xfrm>
          <a:prstGeom prst="rect">
            <a:avLst/>
          </a:prstGeom>
          <a:solidFill>
            <a:srgbClr val="0070C0"/>
          </a:solidFill>
          <a:ln>
            <a:solidFill>
              <a:srgbClr val="1682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dirty="0">
                <a:latin typeface="Georgia" panose="02040502050405020303" pitchFamily="18" charset="0"/>
              </a:rPr>
              <a:t>1</a:t>
            </a:r>
            <a:r>
              <a:rPr lang="ru-RU" b="1" dirty="0">
                <a:latin typeface="Georgia" panose="02040502050405020303" pitchFamily="18" charset="0"/>
              </a:rPr>
              <a:t>4</a:t>
            </a:r>
            <a:endParaRPr b="1" dirty="0">
              <a:latin typeface="Georgia" panose="02040502050405020303" pitchFamily="18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335360" y="620688"/>
            <a:ext cx="10981766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87F34223-CF6E-43B0-B0F8-E8B1C1D72DC3}"/>
              </a:ext>
            </a:extLst>
          </p:cNvPr>
          <p:cNvGrpSpPr/>
          <p:nvPr/>
        </p:nvGrpSpPr>
        <p:grpSpPr>
          <a:xfrm>
            <a:off x="54965" y="6456960"/>
            <a:ext cx="12004230" cy="436600"/>
            <a:chOff x="54965" y="6456960"/>
            <a:chExt cx="12004230" cy="436600"/>
          </a:xfrm>
        </p:grpSpPr>
        <p:pic>
          <p:nvPicPr>
            <p:cNvPr id="23" name="Picture 2" descr="Logo">
              <a:extLst>
                <a:ext uri="{FF2B5EF4-FFF2-40B4-BE49-F238E27FC236}">
                  <a16:creationId xmlns:a16="http://schemas.microsoft.com/office/drawing/2014/main" id="{4E1EA88E-E023-47E9-93B8-21B98232B3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9470" y="6456960"/>
              <a:ext cx="436600" cy="436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4" name="Прямая соединительная линия 23">
              <a:extLst>
                <a:ext uri="{FF2B5EF4-FFF2-40B4-BE49-F238E27FC236}">
                  <a16:creationId xmlns:a16="http://schemas.microsoft.com/office/drawing/2014/main" id="{32FE01D9-6E29-4AA0-A916-DD72323C9DD9}"/>
                </a:ext>
              </a:extLst>
            </p:cNvPr>
            <p:cNvCxnSpPr>
              <a:cxnSpLocks/>
            </p:cNvCxnSpPr>
            <p:nvPr/>
          </p:nvCxnSpPr>
          <p:spPr>
            <a:xfrm>
              <a:off x="54965" y="6736220"/>
              <a:ext cx="566947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>
              <a:extLst>
                <a:ext uri="{FF2B5EF4-FFF2-40B4-BE49-F238E27FC236}">
                  <a16:creationId xmlns:a16="http://schemas.microsoft.com/office/drawing/2014/main" id="{B8ABE280-7B8D-4C08-8832-0AF7067FC85A}"/>
                </a:ext>
              </a:extLst>
            </p:cNvPr>
            <p:cNvCxnSpPr>
              <a:cxnSpLocks/>
            </p:cNvCxnSpPr>
            <p:nvPr/>
          </p:nvCxnSpPr>
          <p:spPr>
            <a:xfrm>
              <a:off x="6389725" y="6736220"/>
              <a:ext cx="566947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>
              <a:extLst>
                <a:ext uri="{FF2B5EF4-FFF2-40B4-BE49-F238E27FC236}">
                  <a16:creationId xmlns:a16="http://schemas.microsoft.com/office/drawing/2014/main" id="{6794AAD1-A4EC-43B4-8629-984E991B8EFB}"/>
                </a:ext>
              </a:extLst>
            </p:cNvPr>
            <p:cNvCxnSpPr>
              <a:cxnSpLocks/>
            </p:cNvCxnSpPr>
            <p:nvPr/>
          </p:nvCxnSpPr>
          <p:spPr>
            <a:xfrm>
              <a:off x="226960" y="6680340"/>
              <a:ext cx="5497475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>
              <a:extLst>
                <a:ext uri="{FF2B5EF4-FFF2-40B4-BE49-F238E27FC236}">
                  <a16:creationId xmlns:a16="http://schemas.microsoft.com/office/drawing/2014/main" id="{810DC7AD-13D1-4AD1-B0AF-BA8C753B04B6}"/>
                </a:ext>
              </a:extLst>
            </p:cNvPr>
            <p:cNvCxnSpPr>
              <a:cxnSpLocks/>
            </p:cNvCxnSpPr>
            <p:nvPr/>
          </p:nvCxnSpPr>
          <p:spPr>
            <a:xfrm>
              <a:off x="6389725" y="6685420"/>
              <a:ext cx="5497475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C0D804AD-884B-C620-74F0-FF376717007B}"/>
              </a:ext>
            </a:extLst>
          </p:cNvPr>
          <p:cNvSpPr txBox="1"/>
          <p:nvPr/>
        </p:nvSpPr>
        <p:spPr bwMode="auto">
          <a:xfrm>
            <a:off x="4653280" y="1204266"/>
            <a:ext cx="7403355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«Объединение Западной </a:t>
            </a:r>
            <a:r>
              <a:rPr lang="ru-RU" sz="1800" b="1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энергозоны</a:t>
            </a:r>
            <a:r>
              <a:rPr lang="ru-RU" sz="1800" b="1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с ЕЭС Казахстана</a:t>
            </a:r>
            <a:r>
              <a:rPr lang="en-US" b="1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. </a:t>
            </a:r>
            <a:endParaRPr lang="ru-RU" b="1" dirty="0">
              <a:solidFill>
                <a:srgbClr val="00206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algn="ctr"/>
            <a:r>
              <a:rPr lang="en-US" b="1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II </a:t>
            </a: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этап</a:t>
            </a:r>
            <a:r>
              <a:rPr lang="ru-RU" sz="1800" b="1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»  </a:t>
            </a:r>
          </a:p>
          <a:p>
            <a:pPr algn="just"/>
            <a:endParaRPr lang="ru-RU" sz="1800" dirty="0">
              <a:solidFill>
                <a:srgbClr val="00206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Срок реализации: 2035 год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ru-RU" sz="1800" dirty="0">
              <a:solidFill>
                <a:srgbClr val="00206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Эффект: Балансирование энергосистемы за счет газовой генерации Западной зоны, возможность интеграции ВИЭ, повышение транзитного потенциала.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Проект позволит завершить </a:t>
            </a:r>
            <a:r>
              <a:rPr lang="ru-RU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закольцевание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энергосистемы линиями высокого напряжения. </a:t>
            </a:r>
            <a:endParaRPr lang="ru-RU" sz="1800" dirty="0">
              <a:solidFill>
                <a:srgbClr val="00206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ru-RU" sz="1800" dirty="0">
              <a:solidFill>
                <a:srgbClr val="00206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Параметры проекта: Строительство передачи постоянного/переменного тока (порядка 2000 км)</a:t>
            </a:r>
          </a:p>
          <a:p>
            <a:pPr algn="ctr"/>
            <a:endParaRPr lang="ru-RU" b="1" dirty="0">
              <a:solidFill>
                <a:srgbClr val="00206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Стоимость проекта: оценочно 571,2 </a:t>
            </a:r>
            <a:r>
              <a:rPr lang="ru-RU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млрд.тенге</a:t>
            </a:r>
            <a:endParaRPr lang="ru-RU" dirty="0">
              <a:solidFill>
                <a:srgbClr val="00206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ru-RU" dirty="0">
              <a:solidFill>
                <a:srgbClr val="00206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algn="just"/>
            <a:endParaRPr lang="ru-RU" dirty="0">
              <a:solidFill>
                <a:srgbClr val="00206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indent="268288" algn="just">
              <a:buFont typeface="Wingdings" panose="05000000000000000000" pitchFamily="2" charset="2"/>
              <a:buChar char="§"/>
            </a:pPr>
            <a:endParaRPr lang="ru-RU" sz="1800" dirty="0">
              <a:solidFill>
                <a:srgbClr val="00206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Изображение выглядит как карта, текст, атлас&#10;&#10;Автоматически созданное описание">
            <a:extLst>
              <a:ext uri="{FF2B5EF4-FFF2-40B4-BE49-F238E27FC236}">
                <a16:creationId xmlns:a16="http://schemas.microsoft.com/office/drawing/2014/main" id="{6255175F-6A68-F2D5-3CC7-4F81C97C3D4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" t="44750" r="35636" b="16400"/>
          <a:stretch/>
        </p:blipFill>
        <p:spPr>
          <a:xfrm>
            <a:off x="135365" y="1378333"/>
            <a:ext cx="4592483" cy="3468557"/>
          </a:xfrm>
          <a:prstGeom prst="rect">
            <a:avLst/>
          </a:prstGeom>
        </p:spPr>
      </p:pic>
      <p:sp>
        <p:nvSpPr>
          <p:cNvPr id="2" name="Текст 3">
            <a:extLst>
              <a:ext uri="{FF2B5EF4-FFF2-40B4-BE49-F238E27FC236}">
                <a16:creationId xmlns:a16="http://schemas.microsoft.com/office/drawing/2014/main" id="{12FACD60-F34C-5999-A44B-6EECCB7F0E51}"/>
              </a:ext>
            </a:extLst>
          </p:cNvPr>
          <p:cNvSpPr txBox="1">
            <a:spLocks/>
          </p:cNvSpPr>
          <p:nvPr/>
        </p:nvSpPr>
        <p:spPr>
          <a:xfrm>
            <a:off x="253738" y="72772"/>
            <a:ext cx="11292884" cy="75764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>
                <a:solidFill>
                  <a:srgbClr val="0070C0"/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sz="2600" dirty="0"/>
              <a:t>Перспективные проекты до 2035 года</a:t>
            </a:r>
          </a:p>
        </p:txBody>
      </p:sp>
    </p:spTree>
    <p:extLst>
      <p:ext uri="{BB962C8B-B14F-4D97-AF65-F5344CB8AC3E}">
        <p14:creationId xmlns:p14="http://schemas.microsoft.com/office/powerpoint/2010/main" val="20128032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/>
          </p:cNvSpPr>
          <p:nvPr/>
        </p:nvSpPr>
        <p:spPr bwMode="auto">
          <a:xfrm>
            <a:off x="253209" y="204525"/>
            <a:ext cx="11087404" cy="757645"/>
          </a:xfrm>
          <a:prstGeom prst="rect">
            <a:avLst/>
          </a:prstGeom>
        </p:spPr>
        <p:txBody>
          <a:bodyPr/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kk-KZ" sz="2600" b="1" dirty="0">
                <a:solidFill>
                  <a:srgbClr val="0070C0"/>
                </a:solidFill>
                <a:latin typeface="Georgia"/>
                <a:ea typeface="Tahoma"/>
                <a:cs typeface="Tahoma"/>
              </a:rPr>
              <a:t>П</a:t>
            </a:r>
            <a:r>
              <a:rPr lang="ru-RU" sz="2600" b="1" dirty="0">
                <a:solidFill>
                  <a:srgbClr val="0070C0"/>
                </a:solidFill>
                <a:latin typeface="Georgia"/>
                <a:ea typeface="Tahoma"/>
                <a:cs typeface="Tahoma"/>
              </a:rPr>
              <a:t>лан мероприятий по реализации инвестиционных проектов</a:t>
            </a:r>
          </a:p>
        </p:txBody>
      </p:sp>
      <p:sp>
        <p:nvSpPr>
          <p:cNvPr id="5" name="Прямоугольник 7"/>
          <p:cNvSpPr/>
          <p:nvPr/>
        </p:nvSpPr>
        <p:spPr bwMode="auto">
          <a:xfrm>
            <a:off x="10936942" y="134475"/>
            <a:ext cx="1255058" cy="400110"/>
          </a:xfrm>
          <a:prstGeom prst="rect">
            <a:avLst/>
          </a:prstGeom>
          <a:solidFill>
            <a:srgbClr val="0070C0"/>
          </a:solidFill>
          <a:ln>
            <a:solidFill>
              <a:srgbClr val="1682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dirty="0">
                <a:latin typeface="Georgia"/>
              </a:rPr>
              <a:t>15</a:t>
            </a:r>
            <a:endParaRPr dirty="0"/>
          </a:p>
        </p:txBody>
      </p:sp>
      <p:cxnSp>
        <p:nvCxnSpPr>
          <p:cNvPr id="6" name="Прямая соединительная линия 10"/>
          <p:cNvCxnSpPr>
            <a:cxnSpLocks/>
          </p:cNvCxnSpPr>
          <p:nvPr/>
        </p:nvCxnSpPr>
        <p:spPr bwMode="auto">
          <a:xfrm>
            <a:off x="362821" y="962170"/>
            <a:ext cx="10981766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5533A370-7045-BA15-CD96-91C663160B10}"/>
              </a:ext>
            </a:extLst>
          </p:cNvPr>
          <p:cNvGrpSpPr/>
          <p:nvPr/>
        </p:nvGrpSpPr>
        <p:grpSpPr>
          <a:xfrm>
            <a:off x="54965" y="6456960"/>
            <a:ext cx="12004230" cy="436600"/>
            <a:chOff x="54965" y="6456960"/>
            <a:chExt cx="12004230" cy="436600"/>
          </a:xfrm>
        </p:grpSpPr>
        <p:pic>
          <p:nvPicPr>
            <p:cNvPr id="7" name="Picture 2" descr="Logo">
              <a:extLst>
                <a:ext uri="{FF2B5EF4-FFF2-40B4-BE49-F238E27FC236}">
                  <a16:creationId xmlns:a16="http://schemas.microsoft.com/office/drawing/2014/main" id="{6D9D1123-6C66-D13F-2696-95CDF65C24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9470" y="6456960"/>
              <a:ext cx="436600" cy="436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id="{C5E6D53F-E36D-E5C8-C75A-FFAE24D0A7D8}"/>
                </a:ext>
              </a:extLst>
            </p:cNvPr>
            <p:cNvCxnSpPr>
              <a:cxnSpLocks/>
            </p:cNvCxnSpPr>
            <p:nvPr/>
          </p:nvCxnSpPr>
          <p:spPr>
            <a:xfrm>
              <a:off x="54965" y="6736220"/>
              <a:ext cx="566947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>
              <a:extLst>
                <a:ext uri="{FF2B5EF4-FFF2-40B4-BE49-F238E27FC236}">
                  <a16:creationId xmlns:a16="http://schemas.microsoft.com/office/drawing/2014/main" id="{F3604345-FEBC-BBF0-59B3-30C56403CF31}"/>
                </a:ext>
              </a:extLst>
            </p:cNvPr>
            <p:cNvCxnSpPr>
              <a:cxnSpLocks/>
            </p:cNvCxnSpPr>
            <p:nvPr/>
          </p:nvCxnSpPr>
          <p:spPr>
            <a:xfrm>
              <a:off x="6389725" y="6736220"/>
              <a:ext cx="566947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id="{FD729425-BCDC-561B-4CEB-82C91AB4FC9B}"/>
                </a:ext>
              </a:extLst>
            </p:cNvPr>
            <p:cNvCxnSpPr>
              <a:cxnSpLocks/>
            </p:cNvCxnSpPr>
            <p:nvPr/>
          </p:nvCxnSpPr>
          <p:spPr>
            <a:xfrm>
              <a:off x="226960" y="6680340"/>
              <a:ext cx="5497475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>
              <a:extLst>
                <a:ext uri="{FF2B5EF4-FFF2-40B4-BE49-F238E27FC236}">
                  <a16:creationId xmlns:a16="http://schemas.microsoft.com/office/drawing/2014/main" id="{5F30BD4B-F038-6601-C357-04F471003612}"/>
                </a:ext>
              </a:extLst>
            </p:cNvPr>
            <p:cNvCxnSpPr>
              <a:cxnSpLocks/>
            </p:cNvCxnSpPr>
            <p:nvPr/>
          </p:nvCxnSpPr>
          <p:spPr>
            <a:xfrm>
              <a:off x="6389725" y="6685420"/>
              <a:ext cx="5497475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4" name="Таблица 13">
            <a:extLst>
              <a:ext uri="{FF2B5EF4-FFF2-40B4-BE49-F238E27FC236}">
                <a16:creationId xmlns:a16="http://schemas.microsoft.com/office/drawing/2014/main" id="{6FBC3F5E-2F1D-26F6-1717-F4F77FA52D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6934910"/>
              </p:ext>
            </p:extLst>
          </p:nvPr>
        </p:nvGraphicFramePr>
        <p:xfrm>
          <a:off x="362820" y="1151095"/>
          <a:ext cx="11087403" cy="52499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375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348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195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1398">
                <a:tc>
                  <a:txBody>
                    <a:bodyPr/>
                    <a:lstStyle/>
                    <a:p>
                      <a:pPr marL="0" algn="ctr" defTabSz="1828434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№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434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Проект</a:t>
                      </a:r>
                      <a:r>
                        <a:rPr lang="ru-RU" sz="900" b="1" kern="1200" baseline="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ru-RU" sz="900" b="1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434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Форма</a:t>
                      </a:r>
                      <a:r>
                        <a:rPr lang="ru-RU" sz="900" b="1" kern="1200" baseline="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завершения</a:t>
                      </a:r>
                      <a:endParaRPr lang="ru-RU" sz="900" b="1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434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Сроки завершения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1459">
                <a:tc>
                  <a:txBody>
                    <a:bodyPr/>
                    <a:lstStyle/>
                    <a:p>
                      <a:pPr marL="0" marR="0" lvl="0" indent="0" algn="ctr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Одобрение обновленного портфеля инвестиционных проектов до 2035 года Правлением АО «</a:t>
                      </a:r>
                      <a:r>
                        <a:rPr lang="en-US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KEGOC</a:t>
                      </a: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»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Решение Правления </a:t>
                      </a:r>
                    </a:p>
                    <a:p>
                      <a:pPr marL="0" marR="0" lvl="0" indent="0" algn="ctr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АО «</a:t>
                      </a:r>
                      <a:r>
                        <a:rPr lang="en-US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KEGOC</a:t>
                      </a: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»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Декабрь 2023 года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1459">
                <a:tc>
                  <a:txBody>
                    <a:bodyPr/>
                    <a:lstStyle/>
                    <a:p>
                      <a:pPr marL="0" marR="0" lvl="0" indent="0" algn="ctr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Утверждение Портфеля инвестиционных проектов до 2035 года Советом директоров АО «</a:t>
                      </a:r>
                      <a:r>
                        <a:rPr lang="en-US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KEGOC</a:t>
                      </a: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»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Решение Совета директоров </a:t>
                      </a:r>
                    </a:p>
                    <a:p>
                      <a:pPr marL="0" marR="0" lvl="0" indent="0" algn="ctr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АО «</a:t>
                      </a:r>
                      <a:r>
                        <a:rPr lang="en-US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KEGOC</a:t>
                      </a: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»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Декабрь 2023 года 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852">
                <a:tc>
                  <a:txBody>
                    <a:bodyPr/>
                    <a:lstStyle/>
                    <a:p>
                      <a:pPr marL="0" marR="0" lvl="0" indent="0" algn="ctr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Внесение изменений в Стратегию развития (План развития) до 2032 года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Решение Совета директоров </a:t>
                      </a:r>
                    </a:p>
                    <a:p>
                      <a:pPr marL="0" marR="0" lvl="0" indent="0" algn="ctr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АО «</a:t>
                      </a:r>
                      <a:r>
                        <a:rPr lang="en-US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KEGOC</a:t>
                      </a: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»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квартал 2024 года 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1459">
                <a:tc>
                  <a:txBody>
                    <a:bodyPr/>
                    <a:lstStyle/>
                    <a:p>
                      <a:pPr marL="0" marR="0" lvl="0" indent="0" algn="ctr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Корректировка Плана мероприятий (Бизнес-плана) на 2024-2028 годы с учетом обновленного портфеля инвестиционных проектов до 2035 года (ДПЭА)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Решение Совета директоров </a:t>
                      </a:r>
                    </a:p>
                    <a:p>
                      <a:pPr marL="0" marR="0" lvl="0" indent="0" algn="ctr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АО «</a:t>
                      </a:r>
                      <a:r>
                        <a:rPr lang="en-US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KEGOC</a:t>
                      </a: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»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квартал 2024 года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1459">
                <a:tc>
                  <a:txBody>
                    <a:bodyPr/>
                    <a:lstStyle/>
                    <a:p>
                      <a:pPr marL="0" marR="0" lvl="0" indent="0" algn="ctr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Инициирование включения новых инвестиционных проектов в документы Системы государственного планирования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Предложения в Правительство, МЭ, МНЭ, АО «</a:t>
                      </a:r>
                      <a:r>
                        <a:rPr lang="ru-RU" sz="9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Самрук-Казына</a:t>
                      </a: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»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квартал 2024 года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4852">
                <a:tc>
                  <a:txBody>
                    <a:bodyPr/>
                    <a:lstStyle/>
                    <a:p>
                      <a:pPr marL="0" marR="0" lvl="0" indent="0" algn="ctr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Корректировка инвестиционной программы (КРЕМ)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Инвестиционная программа (корректировка)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 квартал 2024 года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2786">
                <a:tc>
                  <a:txBody>
                    <a:bodyPr/>
                    <a:lstStyle/>
                    <a:p>
                      <a:pPr marL="0" marR="0" lvl="0" indent="0" algn="ctr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Корректировка/утверждение тарифа на услуги (КРЕМ)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Тарифы (утверждение/корректировка)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 квартал 2024 года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50131">
                <a:tc>
                  <a:txBody>
                    <a:bodyPr/>
                    <a:lstStyle/>
                    <a:p>
                      <a:pPr marL="0" marR="0" lvl="0" indent="0" algn="ctr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Строительство линии постоянного тока Север - Юг (требуется переход на этап «Выбор» - разработка ТЭО, согласование ИСК Фонда и утверждение Советом директоров Фонда) </a:t>
                      </a:r>
                      <a:endParaRPr lang="ru-RU" sz="900" b="1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Решение Совета директоров </a:t>
                      </a:r>
                    </a:p>
                    <a:p>
                      <a:pPr marL="0" marR="0" lvl="0" indent="0" algn="ctr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АО «</a:t>
                      </a:r>
                      <a:r>
                        <a:rPr lang="en-US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KEGOC</a:t>
                      </a: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» с предварительным рассмотрением на ИСК Фонда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1-2 квартал 2024 года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50131">
                <a:tc>
                  <a:txBody>
                    <a:bodyPr/>
                    <a:lstStyle/>
                    <a:p>
                      <a:pPr marL="0" marR="0" lvl="0" indent="0" algn="ctr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Объединение Западной зоны с ЕЭС Казахстана. Строительство электросетевых объектов (</a:t>
                      </a:r>
                      <a:r>
                        <a:rPr lang="kk-KZ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Строительство линии 500 кВ </a:t>
                      </a:r>
                      <a:r>
                        <a:rPr lang="ru-RU" sz="9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Ульке-Карабатан</a:t>
                      </a: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</a:t>
                      </a:r>
                      <a:r>
                        <a:rPr lang="kk-KZ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Актобе- Атырау)</a:t>
                      </a:r>
                      <a:endParaRPr lang="ru-RU" sz="900" b="1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Решение вопроса по передаче в концессию 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Декабрь 2023 года 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5510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Текст 2"/>
          <p:cNvSpPr>
            <a:spLocks noGrp="1"/>
          </p:cNvSpPr>
          <p:nvPr/>
        </p:nvSpPr>
        <p:spPr bwMode="auto">
          <a:xfrm>
            <a:off x="3287688" y="2780928"/>
            <a:ext cx="8572500" cy="542925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999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99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Tx/>
              <a:buSzTx/>
              <a:buFont typeface="Arial"/>
              <a:buNone/>
              <a:defRPr lang="en-US" sz="2400" b="0" i="0" u="none" strike="noStrike" cap="none" spc="49">
                <a:solidFill>
                  <a:srgbClr val="FF0000"/>
                </a:solidFill>
                <a:latin typeface="Lato Bold"/>
                <a:ea typeface="Lato Bold"/>
                <a:cs typeface="Lato Bold"/>
              </a:defRPr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Спасибо за внимание!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:w="http://schemas.openxmlformats.org/wordprocessingml/2006/main" xmlns:m="http://schemas.openxmlformats.org/officeDocument/2006/math" xmlns="">
      <p:transition spd="med" advClick="1">
        <p:fade thruBlk="0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/>
          </p:cNvSpPr>
          <p:nvPr/>
        </p:nvSpPr>
        <p:spPr bwMode="auto">
          <a:xfrm>
            <a:off x="253209" y="204525"/>
            <a:ext cx="11087404" cy="757645"/>
          </a:xfrm>
          <a:prstGeom prst="rect">
            <a:avLst/>
          </a:prstGeom>
        </p:spPr>
        <p:txBody>
          <a:bodyPr/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kk-KZ" sz="2600" b="1" dirty="0">
                <a:solidFill>
                  <a:srgbClr val="0070C0"/>
                </a:solidFill>
                <a:latin typeface="Georgia"/>
                <a:ea typeface="Tahoma"/>
                <a:cs typeface="Tahoma"/>
              </a:rPr>
              <a:t>Ожидаемые балансы в ОЗП 2023-2024гг.</a:t>
            </a:r>
            <a:endParaRPr lang="ru-RU" sz="2600" b="1" dirty="0">
              <a:solidFill>
                <a:srgbClr val="0070C0"/>
              </a:solidFill>
              <a:latin typeface="Georgia"/>
              <a:ea typeface="Tahoma"/>
              <a:cs typeface="Tahoma"/>
            </a:endParaRPr>
          </a:p>
        </p:txBody>
      </p:sp>
      <p:sp>
        <p:nvSpPr>
          <p:cNvPr id="5" name="Прямоугольник 7"/>
          <p:cNvSpPr/>
          <p:nvPr/>
        </p:nvSpPr>
        <p:spPr bwMode="auto">
          <a:xfrm>
            <a:off x="10936942" y="134475"/>
            <a:ext cx="1255058" cy="400110"/>
          </a:xfrm>
          <a:prstGeom prst="rect">
            <a:avLst/>
          </a:prstGeom>
          <a:solidFill>
            <a:srgbClr val="0070C0"/>
          </a:solidFill>
          <a:ln>
            <a:solidFill>
              <a:srgbClr val="1682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dirty="0">
                <a:latin typeface="Georgia"/>
              </a:rPr>
              <a:t>1</a:t>
            </a:r>
            <a:endParaRPr dirty="0"/>
          </a:p>
        </p:txBody>
      </p:sp>
      <p:cxnSp>
        <p:nvCxnSpPr>
          <p:cNvPr id="6" name="Прямая соединительная линия 10"/>
          <p:cNvCxnSpPr>
            <a:cxnSpLocks/>
          </p:cNvCxnSpPr>
          <p:nvPr/>
        </p:nvCxnSpPr>
        <p:spPr bwMode="auto">
          <a:xfrm>
            <a:off x="362821" y="962170"/>
            <a:ext cx="10981766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5533A370-7045-BA15-CD96-91C663160B10}"/>
              </a:ext>
            </a:extLst>
          </p:cNvPr>
          <p:cNvGrpSpPr/>
          <p:nvPr/>
        </p:nvGrpSpPr>
        <p:grpSpPr>
          <a:xfrm>
            <a:off x="54965" y="6456960"/>
            <a:ext cx="12004230" cy="436600"/>
            <a:chOff x="54965" y="6456960"/>
            <a:chExt cx="12004230" cy="436600"/>
          </a:xfrm>
        </p:grpSpPr>
        <p:pic>
          <p:nvPicPr>
            <p:cNvPr id="7" name="Picture 2" descr="Logo">
              <a:extLst>
                <a:ext uri="{FF2B5EF4-FFF2-40B4-BE49-F238E27FC236}">
                  <a16:creationId xmlns:a16="http://schemas.microsoft.com/office/drawing/2014/main" id="{6D9D1123-6C66-D13F-2696-95CDF65C24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9470" y="6456960"/>
              <a:ext cx="436600" cy="436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id="{C5E6D53F-E36D-E5C8-C75A-FFAE24D0A7D8}"/>
                </a:ext>
              </a:extLst>
            </p:cNvPr>
            <p:cNvCxnSpPr>
              <a:cxnSpLocks/>
            </p:cNvCxnSpPr>
            <p:nvPr/>
          </p:nvCxnSpPr>
          <p:spPr>
            <a:xfrm>
              <a:off x="54965" y="6736220"/>
              <a:ext cx="566947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>
              <a:extLst>
                <a:ext uri="{FF2B5EF4-FFF2-40B4-BE49-F238E27FC236}">
                  <a16:creationId xmlns:a16="http://schemas.microsoft.com/office/drawing/2014/main" id="{F3604345-FEBC-BBF0-59B3-30C56403CF31}"/>
                </a:ext>
              </a:extLst>
            </p:cNvPr>
            <p:cNvCxnSpPr>
              <a:cxnSpLocks/>
            </p:cNvCxnSpPr>
            <p:nvPr/>
          </p:nvCxnSpPr>
          <p:spPr>
            <a:xfrm>
              <a:off x="6389725" y="6736220"/>
              <a:ext cx="566947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id="{FD729425-BCDC-561B-4CEB-82C91AB4FC9B}"/>
                </a:ext>
              </a:extLst>
            </p:cNvPr>
            <p:cNvCxnSpPr>
              <a:cxnSpLocks/>
            </p:cNvCxnSpPr>
            <p:nvPr/>
          </p:nvCxnSpPr>
          <p:spPr>
            <a:xfrm>
              <a:off x="226960" y="6680340"/>
              <a:ext cx="5497475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>
              <a:extLst>
                <a:ext uri="{FF2B5EF4-FFF2-40B4-BE49-F238E27FC236}">
                  <a16:creationId xmlns:a16="http://schemas.microsoft.com/office/drawing/2014/main" id="{5F30BD4B-F038-6601-C357-04F471003612}"/>
                </a:ext>
              </a:extLst>
            </p:cNvPr>
            <p:cNvCxnSpPr>
              <a:cxnSpLocks/>
            </p:cNvCxnSpPr>
            <p:nvPr/>
          </p:nvCxnSpPr>
          <p:spPr>
            <a:xfrm>
              <a:off x="6389725" y="6685420"/>
              <a:ext cx="5497475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Текст 3">
            <a:extLst>
              <a:ext uri="{FF2B5EF4-FFF2-40B4-BE49-F238E27FC236}">
                <a16:creationId xmlns:a16="http://schemas.microsoft.com/office/drawing/2014/main" id="{02A54D60-95B3-7CC7-6B2C-4EF97059E78F}"/>
              </a:ext>
            </a:extLst>
          </p:cNvPr>
          <p:cNvSpPr>
            <a:spLocks/>
          </p:cNvSpPr>
          <p:nvPr/>
        </p:nvSpPr>
        <p:spPr bwMode="auto">
          <a:xfrm>
            <a:off x="226960" y="1032220"/>
            <a:ext cx="6059110" cy="515278"/>
          </a:xfrm>
          <a:prstGeom prst="rect">
            <a:avLst/>
          </a:prstGeom>
        </p:spPr>
        <p:txBody>
          <a:bodyPr/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sz="1800" b="1" dirty="0">
                <a:solidFill>
                  <a:srgbClr val="002060"/>
                </a:solidFill>
                <a:latin typeface="Georgia"/>
                <a:ea typeface="Tahoma"/>
                <a:cs typeface="Tahoma"/>
              </a:rPr>
              <a:t>Прогнозный баланс электрической мощности</a:t>
            </a:r>
            <a:endParaRPr lang="ru-RU" sz="2600" b="1" dirty="0">
              <a:solidFill>
                <a:srgbClr val="0070C0"/>
              </a:solidFill>
              <a:latin typeface="Georgia"/>
              <a:ea typeface="Tahoma"/>
              <a:cs typeface="Tahoma"/>
            </a:endParaRPr>
          </a:p>
        </p:txBody>
      </p:sp>
      <p:sp>
        <p:nvSpPr>
          <p:cNvPr id="12" name="Текст 3">
            <a:extLst>
              <a:ext uri="{FF2B5EF4-FFF2-40B4-BE49-F238E27FC236}">
                <a16:creationId xmlns:a16="http://schemas.microsoft.com/office/drawing/2014/main" id="{44678402-208E-8989-11F4-184DA6D8A1FD}"/>
              </a:ext>
            </a:extLst>
          </p:cNvPr>
          <p:cNvSpPr>
            <a:spLocks/>
          </p:cNvSpPr>
          <p:nvPr/>
        </p:nvSpPr>
        <p:spPr bwMode="auto">
          <a:xfrm>
            <a:off x="253209" y="3499363"/>
            <a:ext cx="5669469" cy="515278"/>
          </a:xfrm>
          <a:prstGeom prst="rect">
            <a:avLst/>
          </a:prstGeom>
        </p:spPr>
        <p:txBody>
          <a:bodyPr/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sz="1800" b="1" dirty="0">
                <a:solidFill>
                  <a:srgbClr val="002060"/>
                </a:solidFill>
                <a:latin typeface="Georgia"/>
                <a:ea typeface="Tahoma"/>
                <a:cs typeface="Tahoma"/>
              </a:rPr>
              <a:t>Прогнозный баланс электрической энергии</a:t>
            </a:r>
            <a:endParaRPr lang="ru-RU" sz="2600" b="1" dirty="0">
              <a:solidFill>
                <a:srgbClr val="0070C0"/>
              </a:solidFill>
              <a:latin typeface="Georgia"/>
              <a:ea typeface="Tahoma"/>
              <a:cs typeface="Tahoma"/>
            </a:endParaRPr>
          </a:p>
        </p:txBody>
      </p:sp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id="{C622BE53-DD99-E880-1D03-2E6CE41110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287227"/>
              </p:ext>
            </p:extLst>
          </p:nvPr>
        </p:nvGraphicFramePr>
        <p:xfrm>
          <a:off x="362821" y="1448106"/>
          <a:ext cx="8088457" cy="18644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144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69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17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89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34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46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4830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474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Показатели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Октябрь</a:t>
                      </a:r>
                    </a:p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(факт)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Ноябрь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декабрь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январь        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февраль 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март 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60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Нагрузка</a:t>
                      </a:r>
                      <a:endParaRPr lang="ru-RU" sz="1200" b="1" i="0" u="none" strike="noStrike" dirty="0">
                        <a:solidFill>
                          <a:srgbClr val="20386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 dirty="0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  <a:r>
                        <a:rPr lang="en-US" sz="1200" b="1" i="0" u="none" strike="noStrike" kern="1200" dirty="0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i="0" u="none" strike="noStrike" kern="1200" dirty="0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375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 dirty="0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</a:t>
                      </a:r>
                      <a:r>
                        <a:rPr lang="en-US" sz="1200" b="1" i="0" u="none" strike="noStrike" kern="1200" dirty="0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i="0" u="none" strike="noStrike" kern="1200" dirty="0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510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 dirty="0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</a:t>
                      </a:r>
                      <a:r>
                        <a:rPr lang="en-US" sz="1200" b="1" i="0" u="none" strike="noStrike" kern="1200" dirty="0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i="0" u="none" strike="noStrike" kern="1200" dirty="0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000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 dirty="0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</a:t>
                      </a:r>
                      <a:r>
                        <a:rPr lang="en-US" sz="1200" b="1" i="0" u="none" strike="noStrike" kern="1200" dirty="0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i="0" u="none" strike="noStrike" kern="1200" dirty="0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000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 dirty="0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</a:t>
                      </a:r>
                      <a:r>
                        <a:rPr lang="en-US" sz="1200" b="1" i="0" u="none" strike="noStrike" kern="1200" dirty="0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i="0" u="none" strike="noStrike" kern="1200" dirty="0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820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 dirty="0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</a:t>
                      </a:r>
                      <a:r>
                        <a:rPr lang="en-US" sz="1200" b="1" i="0" u="none" strike="noStrike" kern="1200" dirty="0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i="0" u="none" strike="noStrike" kern="1200" dirty="0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270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9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Генерация</a:t>
                      </a:r>
                      <a:endParaRPr lang="ru-RU" sz="1200" b="1" i="0" u="none" strike="noStrike" dirty="0">
                        <a:solidFill>
                          <a:srgbClr val="20386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 dirty="0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</a:t>
                      </a:r>
                      <a:r>
                        <a:rPr lang="en-US" sz="1200" b="1" i="0" u="none" strike="noStrike" kern="1200" dirty="0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i="0" u="none" strike="noStrike" kern="1200" dirty="0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480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 dirty="0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  <a:r>
                        <a:rPr lang="en-US" sz="1200" b="1" i="0" u="none" strike="noStrike" kern="1200" dirty="0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i="0" u="none" strike="noStrike" kern="1200" dirty="0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210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 dirty="0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  <a:r>
                        <a:rPr lang="en-US" sz="1200" b="1" i="0" u="none" strike="noStrike" kern="1200" dirty="0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i="0" u="none" strike="noStrike" kern="1200" dirty="0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540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 dirty="0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  <a:r>
                        <a:rPr lang="en-US" sz="1200" b="1" i="0" u="none" strike="noStrike" kern="1200" dirty="0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i="0" u="none" strike="noStrike" kern="1200" dirty="0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540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 dirty="0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  <a:r>
                        <a:rPr lang="en-US" sz="1200" b="1" i="0" u="none" strike="noStrike" kern="1200" dirty="0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i="0" u="none" strike="noStrike" kern="1200" dirty="0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430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 dirty="0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  <a:r>
                        <a:rPr lang="en-US" sz="1200" b="1" i="0" u="none" strike="noStrike" kern="1200" dirty="0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i="0" u="none" strike="noStrike" kern="1200" dirty="0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015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25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Дефицит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895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2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300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2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460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2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460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2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390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2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255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8" name="Таблица 17">
            <a:extLst>
              <a:ext uri="{FF2B5EF4-FFF2-40B4-BE49-F238E27FC236}">
                <a16:creationId xmlns:a16="http://schemas.microsoft.com/office/drawing/2014/main" id="{58F0F577-0136-BF31-8F71-485FE036DE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5387334"/>
              </p:ext>
            </p:extLst>
          </p:nvPr>
        </p:nvGraphicFramePr>
        <p:xfrm>
          <a:off x="346210" y="3953701"/>
          <a:ext cx="8105067" cy="18361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53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3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03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08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41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95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629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77283">
                  <a:extLst>
                    <a:ext uri="{9D8B030D-6E8A-4147-A177-3AD203B41FA5}">
                      <a16:colId xmlns:a16="http://schemas.microsoft.com/office/drawing/2014/main" val="4278744634"/>
                    </a:ext>
                  </a:extLst>
                </a:gridCol>
              </a:tblGrid>
              <a:tr h="6468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Показатели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Октябрь</a:t>
                      </a:r>
                    </a:p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(факт)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ноябрь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декабрь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январь        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февраль 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март 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609">
                <a:tc>
                  <a:txBody>
                    <a:bodyPr/>
                    <a:lstStyle/>
                    <a:p>
                      <a:pPr marL="0" algn="ctr" defTabSz="914400" fontAlgn="ctr"/>
                      <a:r>
                        <a:rPr lang="ru-RU" sz="1200" b="1" u="none" strike="noStrike" dirty="0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Потребление 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r>
                        <a:rPr lang="en-US" sz="1200" b="1" i="0" u="none" strike="noStrike" dirty="0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i="0" u="none" strike="noStrike" dirty="0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US" sz="1200" b="1" i="0" u="none" strike="noStrike" dirty="0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i="0" u="none" strike="noStrike" dirty="0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r>
                        <a:rPr lang="en-US" sz="1200" b="1" i="0" u="none" strike="noStrike" dirty="0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i="0" u="none" strike="noStrike" dirty="0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r>
                        <a:rPr lang="en-US" sz="1200" b="1" i="0" u="none" strike="noStrike" dirty="0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i="0" u="none" strike="noStrike" dirty="0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US" sz="1200" b="1" i="0" u="none" strike="noStrike" dirty="0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i="0" u="none" strike="noStrike" dirty="0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US" sz="1200" b="1" i="0" u="none" strike="noStrike" dirty="0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i="0" u="none" strike="noStrike" dirty="0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6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Выработка</a:t>
                      </a:r>
                      <a:endParaRPr lang="ru-RU" sz="1200" b="1" i="0" u="none" strike="noStrike" dirty="0">
                        <a:solidFill>
                          <a:srgbClr val="20386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r>
                        <a:rPr lang="en-US" sz="1200" b="1" i="0" u="none" strike="noStrike" dirty="0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i="0" u="none" strike="noStrike" dirty="0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US" sz="1200" b="1" i="0" u="none" strike="noStrike" dirty="0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i="0" u="none" strike="noStrike" dirty="0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060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US" sz="1200" b="1" i="0" u="none" strike="noStrike" dirty="0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i="0" u="none" strike="noStrike" dirty="0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US" sz="1200" b="1" i="0" u="none" strike="noStrike" dirty="0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i="0" u="none" strike="noStrike" dirty="0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r>
                        <a:rPr lang="en-US" sz="1200" b="1" i="0" u="none" strike="noStrike" dirty="0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i="0" u="none" strike="noStrike" dirty="0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US" sz="1200" b="1" i="0" u="none" strike="noStrike" dirty="0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i="0" u="none" strike="noStrike" dirty="0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00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Дефицит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9" name="Скругленный прямоугольник 14">
            <a:extLst>
              <a:ext uri="{FF2B5EF4-FFF2-40B4-BE49-F238E27FC236}">
                <a16:creationId xmlns:a16="http://schemas.microsoft.com/office/drawing/2014/main" id="{6BC443E2-A826-A93D-E57E-BAC0C1E972DC}"/>
              </a:ext>
            </a:extLst>
          </p:cNvPr>
          <p:cNvSpPr/>
          <p:nvPr/>
        </p:nvSpPr>
        <p:spPr>
          <a:xfrm>
            <a:off x="9188983" y="1830275"/>
            <a:ext cx="2531533" cy="1169552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Текст 3">
            <a:extLst>
              <a:ext uri="{FF2B5EF4-FFF2-40B4-BE49-F238E27FC236}">
                <a16:creationId xmlns:a16="http://schemas.microsoft.com/office/drawing/2014/main" id="{3FAFC569-D804-5A81-2B93-235A1CB07D5F}"/>
              </a:ext>
            </a:extLst>
          </p:cNvPr>
          <p:cNvSpPr>
            <a:spLocks/>
          </p:cNvSpPr>
          <p:nvPr/>
        </p:nvSpPr>
        <p:spPr bwMode="auto">
          <a:xfrm>
            <a:off x="9267448" y="1901360"/>
            <a:ext cx="2297023" cy="1100054"/>
          </a:xfrm>
          <a:prstGeom prst="rect">
            <a:avLst/>
          </a:prstGeom>
        </p:spPr>
        <p:txBody>
          <a:bodyPr/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sz="1800" dirty="0">
                <a:solidFill>
                  <a:srgbClr val="002060"/>
                </a:solidFill>
                <a:latin typeface="Georgia"/>
                <a:ea typeface="Tahoma"/>
                <a:cs typeface="Tahoma"/>
              </a:rPr>
              <a:t>Ожидаемый дефицит мощности</a:t>
            </a:r>
          </a:p>
          <a:p>
            <a:pPr marL="0" indent="0" algn="ctr">
              <a:buNone/>
              <a:defRPr/>
            </a:pPr>
            <a:r>
              <a:rPr lang="ru-RU" sz="1800" dirty="0">
                <a:solidFill>
                  <a:srgbClr val="002060"/>
                </a:solidFill>
                <a:latin typeface="Georgia"/>
                <a:ea typeface="Tahoma"/>
                <a:cs typeface="Tahoma"/>
              </a:rPr>
              <a:t> </a:t>
            </a:r>
            <a:r>
              <a:rPr lang="ru-RU" sz="1800" b="1" dirty="0">
                <a:solidFill>
                  <a:srgbClr val="002060"/>
                </a:solidFill>
                <a:latin typeface="Georgia"/>
                <a:ea typeface="Tahoma"/>
                <a:cs typeface="Tahoma"/>
              </a:rPr>
              <a:t>1460 МВт</a:t>
            </a:r>
            <a:endParaRPr lang="ru-RU" sz="2600" b="1" dirty="0">
              <a:solidFill>
                <a:srgbClr val="0070C0"/>
              </a:solidFill>
              <a:latin typeface="Georgia"/>
              <a:ea typeface="Tahoma"/>
              <a:cs typeface="Tahoma"/>
            </a:endParaRPr>
          </a:p>
        </p:txBody>
      </p:sp>
      <p:sp>
        <p:nvSpPr>
          <p:cNvPr id="21" name="Скругленный прямоугольник 14">
            <a:extLst>
              <a:ext uri="{FF2B5EF4-FFF2-40B4-BE49-F238E27FC236}">
                <a16:creationId xmlns:a16="http://schemas.microsoft.com/office/drawing/2014/main" id="{BD77B07B-9F29-0DF5-88E6-92462AA7ED36}"/>
              </a:ext>
            </a:extLst>
          </p:cNvPr>
          <p:cNvSpPr/>
          <p:nvPr/>
        </p:nvSpPr>
        <p:spPr bwMode="auto">
          <a:xfrm>
            <a:off x="9224460" y="4333849"/>
            <a:ext cx="2531533" cy="1169552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Текст 3">
            <a:extLst>
              <a:ext uri="{FF2B5EF4-FFF2-40B4-BE49-F238E27FC236}">
                <a16:creationId xmlns:a16="http://schemas.microsoft.com/office/drawing/2014/main" id="{F63AD2BC-2C66-3C01-975E-975C8EFEC9FB}"/>
              </a:ext>
            </a:extLst>
          </p:cNvPr>
          <p:cNvSpPr>
            <a:spLocks/>
          </p:cNvSpPr>
          <p:nvPr/>
        </p:nvSpPr>
        <p:spPr bwMode="auto">
          <a:xfrm>
            <a:off x="9224461" y="4454146"/>
            <a:ext cx="2531532" cy="1100054"/>
          </a:xfrm>
          <a:prstGeom prst="rect">
            <a:avLst/>
          </a:prstGeom>
        </p:spPr>
        <p:txBody>
          <a:bodyPr/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sz="1800" dirty="0">
                <a:solidFill>
                  <a:srgbClr val="002060"/>
                </a:solidFill>
                <a:latin typeface="Georgia"/>
                <a:ea typeface="Tahoma"/>
                <a:cs typeface="Tahoma"/>
              </a:rPr>
              <a:t>Ожидаемый дефицит электроэнергии </a:t>
            </a:r>
          </a:p>
          <a:p>
            <a:pPr marL="0" indent="0" algn="ctr">
              <a:buNone/>
              <a:defRPr/>
            </a:pPr>
            <a:r>
              <a:rPr lang="ru-RU" sz="1800" b="1" dirty="0">
                <a:solidFill>
                  <a:srgbClr val="002060"/>
                </a:solidFill>
                <a:latin typeface="Georgia"/>
                <a:ea typeface="Tahoma"/>
                <a:cs typeface="Tahoma"/>
              </a:rPr>
              <a:t>1620 млн кВт*ч</a:t>
            </a:r>
            <a:endParaRPr lang="ru-RU" sz="2600" b="1" dirty="0">
              <a:solidFill>
                <a:srgbClr val="0070C0"/>
              </a:solidFill>
              <a:latin typeface="Georgia"/>
              <a:ea typeface="Tahoma"/>
              <a:cs typeface="Tahoma"/>
            </a:endParaRPr>
          </a:p>
        </p:txBody>
      </p:sp>
      <p:sp>
        <p:nvSpPr>
          <p:cNvPr id="23" name="Текст 3">
            <a:extLst>
              <a:ext uri="{FF2B5EF4-FFF2-40B4-BE49-F238E27FC236}">
                <a16:creationId xmlns:a16="http://schemas.microsoft.com/office/drawing/2014/main" id="{89238508-AA5E-336D-ABA8-4B3246B73D1D}"/>
              </a:ext>
            </a:extLst>
          </p:cNvPr>
          <p:cNvSpPr>
            <a:spLocks/>
          </p:cNvSpPr>
          <p:nvPr/>
        </p:nvSpPr>
        <p:spPr bwMode="auto">
          <a:xfrm>
            <a:off x="346210" y="5974897"/>
            <a:ext cx="8198062" cy="515278"/>
          </a:xfrm>
          <a:prstGeom prst="rect">
            <a:avLst/>
          </a:prstGeom>
        </p:spPr>
        <p:txBody>
          <a:bodyPr/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sz="1800" dirty="0">
                <a:solidFill>
                  <a:srgbClr val="002060"/>
                </a:solidFill>
                <a:latin typeface="Georgia"/>
                <a:ea typeface="Tahoma"/>
                <a:cs typeface="Tahoma"/>
              </a:rPr>
              <a:t>Покрытие дефицита планируется за счет импорта электроэнергии из РФ</a:t>
            </a:r>
          </a:p>
          <a:p>
            <a:pPr marL="0" indent="0" algn="ctr">
              <a:buNone/>
              <a:defRPr/>
            </a:pPr>
            <a:endParaRPr lang="ru-RU" sz="2600" b="1" dirty="0">
              <a:solidFill>
                <a:srgbClr val="0070C0"/>
              </a:solidFill>
              <a:latin typeface="Georgia"/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718434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/>
          </p:cNvSpPr>
          <p:nvPr/>
        </p:nvSpPr>
        <p:spPr bwMode="auto">
          <a:xfrm>
            <a:off x="253209" y="204525"/>
            <a:ext cx="11087404" cy="757645"/>
          </a:xfrm>
          <a:prstGeom prst="rect">
            <a:avLst/>
          </a:prstGeom>
        </p:spPr>
        <p:txBody>
          <a:bodyPr/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kk-KZ" sz="2600" b="1" dirty="0">
                <a:solidFill>
                  <a:srgbClr val="0070C0"/>
                </a:solidFill>
                <a:latin typeface="Georgia"/>
                <a:ea typeface="Tahoma"/>
                <a:cs typeface="Tahoma"/>
              </a:rPr>
              <a:t>П</a:t>
            </a:r>
            <a:r>
              <a:rPr lang="ru-RU" sz="2600" b="1" dirty="0" err="1">
                <a:solidFill>
                  <a:srgbClr val="0070C0"/>
                </a:solidFill>
                <a:latin typeface="Georgia"/>
                <a:ea typeface="Tahoma"/>
                <a:cs typeface="Tahoma"/>
              </a:rPr>
              <a:t>рограмма</a:t>
            </a:r>
            <a:r>
              <a:rPr lang="ru-RU" sz="2600" b="1" dirty="0">
                <a:solidFill>
                  <a:srgbClr val="0070C0"/>
                </a:solidFill>
                <a:latin typeface="Georgia"/>
                <a:ea typeface="Tahoma"/>
                <a:cs typeface="Tahoma"/>
              </a:rPr>
              <a:t> ремонтов АО «</a:t>
            </a:r>
            <a:r>
              <a:rPr lang="en-US" sz="2600" b="1" dirty="0">
                <a:solidFill>
                  <a:srgbClr val="0070C0"/>
                </a:solidFill>
                <a:latin typeface="Georgia"/>
                <a:ea typeface="Tahoma"/>
                <a:cs typeface="Tahoma"/>
              </a:rPr>
              <a:t>KEGOC</a:t>
            </a:r>
            <a:r>
              <a:rPr lang="ru-RU" sz="2600" b="1" dirty="0">
                <a:solidFill>
                  <a:srgbClr val="0070C0"/>
                </a:solidFill>
                <a:latin typeface="Georgia"/>
                <a:ea typeface="Tahoma"/>
                <a:cs typeface="Tahoma"/>
              </a:rPr>
              <a:t>»</a:t>
            </a:r>
          </a:p>
        </p:txBody>
      </p:sp>
      <p:sp>
        <p:nvSpPr>
          <p:cNvPr id="5" name="Прямоугольник 7"/>
          <p:cNvSpPr/>
          <p:nvPr/>
        </p:nvSpPr>
        <p:spPr bwMode="auto">
          <a:xfrm>
            <a:off x="10936942" y="134475"/>
            <a:ext cx="1255058" cy="400110"/>
          </a:xfrm>
          <a:prstGeom prst="rect">
            <a:avLst/>
          </a:prstGeom>
          <a:solidFill>
            <a:srgbClr val="0070C0"/>
          </a:solidFill>
          <a:ln>
            <a:solidFill>
              <a:srgbClr val="1682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dirty="0">
                <a:latin typeface="Georgia"/>
              </a:rPr>
              <a:t>2</a:t>
            </a:r>
            <a:endParaRPr dirty="0"/>
          </a:p>
        </p:txBody>
      </p:sp>
      <p:cxnSp>
        <p:nvCxnSpPr>
          <p:cNvPr id="6" name="Прямая соединительная линия 10"/>
          <p:cNvCxnSpPr>
            <a:cxnSpLocks/>
          </p:cNvCxnSpPr>
          <p:nvPr/>
        </p:nvCxnSpPr>
        <p:spPr bwMode="auto">
          <a:xfrm>
            <a:off x="362821" y="962170"/>
            <a:ext cx="10981766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5533A370-7045-BA15-CD96-91C663160B10}"/>
              </a:ext>
            </a:extLst>
          </p:cNvPr>
          <p:cNvGrpSpPr/>
          <p:nvPr/>
        </p:nvGrpSpPr>
        <p:grpSpPr>
          <a:xfrm>
            <a:off x="54965" y="6456960"/>
            <a:ext cx="12004230" cy="436600"/>
            <a:chOff x="54965" y="6456960"/>
            <a:chExt cx="12004230" cy="436600"/>
          </a:xfrm>
        </p:grpSpPr>
        <p:pic>
          <p:nvPicPr>
            <p:cNvPr id="7" name="Picture 2" descr="Logo">
              <a:extLst>
                <a:ext uri="{FF2B5EF4-FFF2-40B4-BE49-F238E27FC236}">
                  <a16:creationId xmlns:a16="http://schemas.microsoft.com/office/drawing/2014/main" id="{6D9D1123-6C66-D13F-2696-95CDF65C24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9470" y="6456960"/>
              <a:ext cx="436600" cy="436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id="{C5E6D53F-E36D-E5C8-C75A-FFAE24D0A7D8}"/>
                </a:ext>
              </a:extLst>
            </p:cNvPr>
            <p:cNvCxnSpPr>
              <a:cxnSpLocks/>
            </p:cNvCxnSpPr>
            <p:nvPr/>
          </p:nvCxnSpPr>
          <p:spPr>
            <a:xfrm>
              <a:off x="54965" y="6736220"/>
              <a:ext cx="566947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>
              <a:extLst>
                <a:ext uri="{FF2B5EF4-FFF2-40B4-BE49-F238E27FC236}">
                  <a16:creationId xmlns:a16="http://schemas.microsoft.com/office/drawing/2014/main" id="{F3604345-FEBC-BBF0-59B3-30C56403CF31}"/>
                </a:ext>
              </a:extLst>
            </p:cNvPr>
            <p:cNvCxnSpPr>
              <a:cxnSpLocks/>
            </p:cNvCxnSpPr>
            <p:nvPr/>
          </p:nvCxnSpPr>
          <p:spPr>
            <a:xfrm>
              <a:off x="6389725" y="6736220"/>
              <a:ext cx="566947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id="{FD729425-BCDC-561B-4CEB-82C91AB4FC9B}"/>
                </a:ext>
              </a:extLst>
            </p:cNvPr>
            <p:cNvCxnSpPr>
              <a:cxnSpLocks/>
            </p:cNvCxnSpPr>
            <p:nvPr/>
          </p:nvCxnSpPr>
          <p:spPr>
            <a:xfrm>
              <a:off x="226960" y="6680340"/>
              <a:ext cx="5497475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>
              <a:extLst>
                <a:ext uri="{FF2B5EF4-FFF2-40B4-BE49-F238E27FC236}">
                  <a16:creationId xmlns:a16="http://schemas.microsoft.com/office/drawing/2014/main" id="{5F30BD4B-F038-6601-C357-04F471003612}"/>
                </a:ext>
              </a:extLst>
            </p:cNvPr>
            <p:cNvCxnSpPr>
              <a:cxnSpLocks/>
            </p:cNvCxnSpPr>
            <p:nvPr/>
          </p:nvCxnSpPr>
          <p:spPr>
            <a:xfrm>
              <a:off x="6389725" y="6685420"/>
              <a:ext cx="5497475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Текст 3">
            <a:extLst>
              <a:ext uri="{FF2B5EF4-FFF2-40B4-BE49-F238E27FC236}">
                <a16:creationId xmlns:a16="http://schemas.microsoft.com/office/drawing/2014/main" id="{02A54D60-95B3-7CC7-6B2C-4EF97059E78F}"/>
              </a:ext>
            </a:extLst>
          </p:cNvPr>
          <p:cNvSpPr>
            <a:spLocks/>
          </p:cNvSpPr>
          <p:nvPr/>
        </p:nvSpPr>
        <p:spPr bwMode="auto">
          <a:xfrm>
            <a:off x="660024" y="1250460"/>
            <a:ext cx="11087404" cy="1395043"/>
          </a:xfrm>
          <a:prstGeom prst="rect">
            <a:avLst/>
          </a:prstGeom>
        </p:spPr>
        <p:txBody>
          <a:bodyPr/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ru-RU" sz="1800" b="1" u="sng" dirty="0">
                <a:solidFill>
                  <a:srgbClr val="002060"/>
                </a:solidFill>
                <a:latin typeface="Georgia"/>
                <a:ea typeface="Tahoma"/>
                <a:cs typeface="Tahoma"/>
              </a:rPr>
              <a:t>Ремонтная кампания </a:t>
            </a:r>
            <a:r>
              <a:rPr lang="ru-RU" sz="1800" b="1" dirty="0">
                <a:solidFill>
                  <a:srgbClr val="002060"/>
                </a:solidFill>
                <a:latin typeface="Georgia"/>
                <a:ea typeface="Tahoma"/>
                <a:cs typeface="Tahoma"/>
              </a:rPr>
              <a:t>по подготовке электросетевых объектов АО «КЕGОС» к прохождению осенне-зимнего периода 2023-2024 годов </a:t>
            </a:r>
            <a:r>
              <a:rPr lang="ru-RU" sz="1800" b="1" u="sng" dirty="0">
                <a:solidFill>
                  <a:srgbClr val="002060"/>
                </a:solidFill>
                <a:latin typeface="Georgia"/>
                <a:ea typeface="Tahoma"/>
                <a:cs typeface="Tahoma"/>
              </a:rPr>
              <a:t>успешно завершена на 100 %</a:t>
            </a:r>
            <a:r>
              <a:rPr lang="ru-RU" sz="1800" b="1" dirty="0">
                <a:solidFill>
                  <a:srgbClr val="002060"/>
                </a:solidFill>
                <a:latin typeface="Georgia"/>
                <a:ea typeface="Tahoma"/>
                <a:cs typeface="Tahoma"/>
              </a:rPr>
              <a:t>.</a:t>
            </a: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endParaRPr lang="ru-RU" sz="1800" b="1" dirty="0">
              <a:solidFill>
                <a:srgbClr val="002060"/>
              </a:solidFill>
              <a:latin typeface="Georgia"/>
              <a:ea typeface="Tahoma"/>
              <a:cs typeface="Tahoma"/>
            </a:endParaRP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ru-RU" sz="1800" b="1" dirty="0">
                <a:solidFill>
                  <a:srgbClr val="002060"/>
                </a:solidFill>
                <a:latin typeface="Georgia"/>
                <a:ea typeface="Tahoma"/>
                <a:cs typeface="Tahoma"/>
              </a:rPr>
              <a:t>05 октября 2023 года </a:t>
            </a:r>
            <a:r>
              <a:rPr lang="ru-RU" sz="1800" b="1" u="sng" dirty="0">
                <a:solidFill>
                  <a:srgbClr val="002060"/>
                </a:solidFill>
                <a:latin typeface="Georgia"/>
                <a:ea typeface="Tahoma"/>
                <a:cs typeface="Tahoma"/>
              </a:rPr>
              <a:t>получен паспорт готовности</a:t>
            </a:r>
            <a:r>
              <a:rPr lang="ru-RU" sz="1800" b="1" dirty="0">
                <a:solidFill>
                  <a:srgbClr val="002060"/>
                </a:solidFill>
                <a:latin typeface="Georgia"/>
                <a:ea typeface="Tahoma"/>
                <a:cs typeface="Tahoma"/>
              </a:rPr>
              <a:t> АО «KEGOC» к работе в осенне-зимний период 2023-2024 гг.</a:t>
            </a:r>
          </a:p>
          <a:p>
            <a:pPr marL="0" indent="0" algn="just">
              <a:spcBef>
                <a:spcPts val="600"/>
              </a:spcBef>
              <a:buNone/>
              <a:defRPr/>
            </a:pPr>
            <a:r>
              <a:rPr lang="ru-RU" sz="1800" dirty="0">
                <a:solidFill>
                  <a:srgbClr val="002060"/>
                </a:solidFill>
                <a:latin typeface="Georgia"/>
                <a:ea typeface="Tahoma"/>
                <a:cs typeface="Tahoma"/>
              </a:rPr>
              <a:t>  </a:t>
            </a:r>
          </a:p>
          <a:p>
            <a:pPr marL="0" indent="0">
              <a:buNone/>
              <a:defRPr/>
            </a:pPr>
            <a:endParaRPr lang="ru-RU" sz="2600" b="1" dirty="0">
              <a:solidFill>
                <a:srgbClr val="0070C0"/>
              </a:solidFill>
              <a:latin typeface="Georgia"/>
              <a:ea typeface="Tahoma"/>
              <a:cs typeface="Tahoma"/>
            </a:endParaRPr>
          </a:p>
        </p:txBody>
      </p:sp>
      <p:graphicFrame>
        <p:nvGraphicFramePr>
          <p:cNvPr id="14" name="Таблица 13">
            <a:extLst>
              <a:ext uri="{FF2B5EF4-FFF2-40B4-BE49-F238E27FC236}">
                <a16:creationId xmlns:a16="http://schemas.microsoft.com/office/drawing/2014/main" id="{69D4EB26-560A-3FB8-BC55-271EBDBB49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9565134"/>
              </p:ext>
            </p:extLst>
          </p:nvPr>
        </p:nvGraphicFramePr>
        <p:xfrm>
          <a:off x="695400" y="2824165"/>
          <a:ext cx="10434343" cy="355483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8735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90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43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92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090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191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5153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</a:t>
                      </a:r>
                      <a:r>
                        <a:rPr lang="ru-RU" sz="1200" b="1" baseline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ние</a:t>
                      </a:r>
                      <a:endParaRPr lang="ru-RU" sz="1200" b="1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182832" marR="182832" marT="91416" marB="91416"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/>
                      <a:r>
                        <a:rPr lang="ru-RU" sz="1200" b="1" kern="12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Единица измерения</a:t>
                      </a:r>
                      <a:r>
                        <a:rPr lang="ru-RU" sz="1200" b="1" kern="1200" baseline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200" b="1" kern="120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182832" marR="182832" marT="91416" marB="91416">
                    <a:solidFill>
                      <a:srgbClr val="0070C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/>
                      <a:r>
                        <a:rPr lang="en-US" sz="1200" b="1" kern="12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ru-RU" sz="1200" b="1" kern="12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200" b="1" kern="12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kern="12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200" b="1" kern="120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182832" marR="182832" marT="91416" marB="91416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/>
                      <a:endParaRPr lang="ru-RU" sz="1400" b="1" kern="120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/>
                      <a:r>
                        <a:rPr lang="ru-RU" sz="1200" b="1" kern="12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 год</a:t>
                      </a:r>
                    </a:p>
                    <a:p>
                      <a:pPr algn="ctr" rtl="0"/>
                      <a:r>
                        <a:rPr lang="ru-RU" sz="1200" b="1" kern="12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</a:t>
                      </a:r>
                      <a:endParaRPr lang="ru-RU" sz="1200" b="1" kern="120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182832" marR="182832" marT="91416" marB="91416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5199">
                <a:tc v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/>
                      <a:endParaRPr lang="ru-RU" sz="1400" b="1" kern="120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</a:t>
                      </a:r>
                      <a:endParaRPr lang="ru-RU" sz="1200" b="1" kern="120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182832" marR="182832" marT="91416" marB="91416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</a:t>
                      </a:r>
                      <a:endParaRPr lang="ru-RU" sz="1200" b="1" kern="120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182832" marR="182832" marT="91416" marB="91416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ru-RU" sz="1200" b="1" i="1" kern="120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182832" marR="182832" marT="91416" marB="91416">
                    <a:solidFill>
                      <a:srgbClr val="0070C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400" b="1" kern="120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2127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Линии электропередачи</a:t>
                      </a:r>
                      <a:endParaRPr lang="ru-RU" sz="1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182832" marR="182832" marT="91416" marB="91416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ед.</a:t>
                      </a:r>
                      <a:endParaRPr lang="ru-RU" sz="1200" b="1" i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182832" marR="182832" marT="91416" marB="91416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2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</a:t>
                      </a:r>
                      <a:endParaRPr lang="ru-RU" sz="12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182832" marR="182832" marT="91416" marB="91416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2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</a:t>
                      </a:r>
                      <a:endParaRPr lang="ru-RU" sz="12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182832" marR="182832" marT="91416" marB="91416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200" b="1" kern="120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ru-RU" sz="1200" b="1" i="1" kern="120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182832" marR="182832" marT="91416" marB="91416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2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</a:t>
                      </a:r>
                      <a:endParaRPr lang="ru-RU" sz="12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182832" marR="182832" marT="91416" marB="91416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2127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Оборудование подстанций</a:t>
                      </a:r>
                      <a:endParaRPr lang="ru-RU" sz="1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182832" marR="182832" marT="91416" marB="91416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ед.</a:t>
                      </a:r>
                      <a:endParaRPr lang="ru-RU" sz="1200" b="1" i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182832" marR="182832" marT="91416" marB="91416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2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ru-RU" sz="12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182832" marR="182832" marT="91416" marB="91416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2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ru-RU" sz="12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182832" marR="182832" marT="91416" marB="91416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200" b="1" kern="120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ru-RU" sz="1200" b="1" i="1" kern="120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182832" marR="182832" marT="91416" marB="91416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2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  <a:endParaRPr lang="ru-RU" sz="12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182832" marR="182832" marT="91416" marB="91416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2127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Здания и сооружения</a:t>
                      </a:r>
                      <a:r>
                        <a:rPr lang="ru-RU" sz="1200" b="1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182832" marR="182832" marT="91416" marB="91416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ед.</a:t>
                      </a:r>
                      <a:endParaRPr lang="ru-RU" sz="1200" b="1" i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182832" marR="182832" marT="91416" marB="91416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2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</a:t>
                      </a:r>
                      <a:endParaRPr lang="ru-RU" sz="12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182832" marR="182832" marT="91416" marB="91416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2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</a:t>
                      </a:r>
                      <a:endParaRPr lang="ru-RU" sz="12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182832" marR="182832" marT="91416" marB="91416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200" b="1" kern="120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ru-RU" sz="1200" b="1" i="1" kern="120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182832" marR="182832" marT="91416" marB="91416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2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</a:t>
                      </a:r>
                      <a:endParaRPr lang="ru-RU" sz="12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182832" marR="182832" marT="91416" marB="91416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2127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Транспортные средства</a:t>
                      </a:r>
                      <a:endParaRPr lang="ru-RU" sz="1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182832" marR="182832" marT="91416" marB="91416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ед.</a:t>
                      </a:r>
                      <a:endParaRPr lang="ru-RU" sz="1200" b="1" i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182832" marR="182832" marT="91416" marB="91416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2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377</a:t>
                      </a:r>
                      <a:endParaRPr lang="ru-RU" sz="12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182832" marR="182832" marT="91416" marB="91416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2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377</a:t>
                      </a:r>
                      <a:endParaRPr lang="ru-RU" sz="12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182832" marR="182832" marT="91416" marB="91416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200" b="1" kern="120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ru-RU" sz="1200" b="1" i="1" kern="120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182832" marR="182832" marT="91416" marB="91416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2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334</a:t>
                      </a:r>
                      <a:endParaRPr lang="ru-RU" sz="12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182832" marR="182832" marT="91416" marB="91416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0763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Прочие основные средства</a:t>
                      </a:r>
                      <a:endParaRPr lang="ru-RU" sz="1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182832" marR="182832" marT="91416" marB="91416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ед.</a:t>
                      </a:r>
                      <a:endParaRPr lang="ru-RU" sz="1200" b="1" i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182832" marR="182832" marT="91416" marB="91416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2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2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182832" marR="182832" marT="91416" marB="91416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2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2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182832" marR="182832" marT="91416" marB="91416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200" b="1" kern="120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ru-RU" sz="1200" b="1" i="1" kern="120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182832" marR="182832" marT="91416" marB="91416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2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182832" marR="182832" marT="91416" marB="91416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2127"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</a:t>
                      </a:r>
                      <a:endParaRPr lang="ru-RU" sz="1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182832" marR="182832" marT="91416" marB="91416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2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ед.</a:t>
                      </a:r>
                      <a:endParaRPr lang="ru-RU" sz="1200" b="1" i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182832" marR="182832" marT="91416" marB="91416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2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574</a:t>
                      </a:r>
                      <a:endParaRPr lang="ru-RU" sz="12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182832" marR="182832" marT="91416" marB="91416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2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574</a:t>
                      </a:r>
                      <a:endParaRPr lang="ru-RU" sz="12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182832" marR="182832" marT="91416" marB="91416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400" b="1" kern="120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ru-RU" sz="1400" b="1" i="1" kern="120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182832" marR="182832" marT="91416" marB="91416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2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547</a:t>
                      </a:r>
                      <a:endParaRPr lang="ru-RU" sz="12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182832" marR="182832" marT="91416" marB="91416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9726">
                <a:tc>
                  <a:txBody>
                    <a:bodyPr/>
                    <a:lstStyle/>
                    <a:p>
                      <a:pPr algn="r"/>
                      <a:r>
                        <a:rPr lang="ru-RU" sz="1200" b="1" kern="1200" dirty="0">
                          <a:ln w="0"/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Сумма</a:t>
                      </a:r>
                      <a:endParaRPr lang="ru-RU" sz="1200" b="1" kern="1200" dirty="0">
                        <a:ln w="0"/>
                        <a:solidFill>
                          <a:schemeClr val="accent5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182832" marR="182832" marT="91416" marB="91416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200" b="1" kern="1200" dirty="0">
                          <a:ln w="0"/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млрд. тенге</a:t>
                      </a:r>
                      <a:endParaRPr lang="ru-RU" sz="1200" b="1" kern="1200" dirty="0">
                        <a:ln w="0"/>
                        <a:solidFill>
                          <a:schemeClr val="accent5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182832" marR="182832" marT="91416" marB="91416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200" b="1" dirty="0">
                          <a:ln w="0"/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2,492</a:t>
                      </a:r>
                      <a:endParaRPr lang="ru-RU" sz="12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182832" marR="182832" marT="91416" marB="91416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ru-RU" sz="12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182832" marR="182832" marT="91416" marB="91416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ru-RU" sz="1200" b="1" i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182832" marR="182832" marT="91416" marB="91416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200" b="1" dirty="0">
                          <a:ln w="0"/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3,063</a:t>
                      </a:r>
                      <a:endParaRPr lang="ru-RU" sz="12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182832" marR="182832" marT="91416" marB="91416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5" name="Текст 3">
            <a:extLst>
              <a:ext uri="{FF2B5EF4-FFF2-40B4-BE49-F238E27FC236}">
                <a16:creationId xmlns:a16="http://schemas.microsoft.com/office/drawing/2014/main" id="{EFAFEFCF-9F8A-963B-8A7B-80CF39E12601}"/>
              </a:ext>
            </a:extLst>
          </p:cNvPr>
          <p:cNvSpPr>
            <a:spLocks/>
          </p:cNvSpPr>
          <p:nvPr/>
        </p:nvSpPr>
        <p:spPr bwMode="auto">
          <a:xfrm>
            <a:off x="476430" y="1887859"/>
            <a:ext cx="11087404" cy="757645"/>
          </a:xfrm>
          <a:prstGeom prst="rect">
            <a:avLst/>
          </a:prstGeom>
        </p:spPr>
        <p:txBody>
          <a:bodyPr/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ru-RU" sz="2600" b="1" dirty="0">
              <a:solidFill>
                <a:srgbClr val="0070C0"/>
              </a:solidFill>
              <a:latin typeface="Georgia"/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88571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/>
          </p:cNvSpPr>
          <p:nvPr/>
        </p:nvSpPr>
        <p:spPr bwMode="auto">
          <a:xfrm>
            <a:off x="253209" y="204525"/>
            <a:ext cx="11087404" cy="757645"/>
          </a:xfrm>
          <a:prstGeom prst="rect">
            <a:avLst/>
          </a:prstGeom>
        </p:spPr>
        <p:txBody>
          <a:bodyPr/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ru-RU" sz="2600" b="1" dirty="0">
                <a:solidFill>
                  <a:srgbClr val="0070C0"/>
                </a:solidFill>
                <a:latin typeface="Georgia"/>
                <a:ea typeface="Tahoma"/>
                <a:cs typeface="Tahoma"/>
              </a:rPr>
              <a:t>Перспективное развитие НЭС до 2035 года</a:t>
            </a:r>
          </a:p>
        </p:txBody>
      </p:sp>
      <p:sp>
        <p:nvSpPr>
          <p:cNvPr id="5" name="Прямоугольник 7"/>
          <p:cNvSpPr/>
          <p:nvPr/>
        </p:nvSpPr>
        <p:spPr bwMode="auto">
          <a:xfrm>
            <a:off x="10936942" y="134475"/>
            <a:ext cx="1255058" cy="400110"/>
          </a:xfrm>
          <a:prstGeom prst="rect">
            <a:avLst/>
          </a:prstGeom>
          <a:solidFill>
            <a:srgbClr val="0070C0"/>
          </a:solidFill>
          <a:ln>
            <a:solidFill>
              <a:srgbClr val="1682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kk-KZ" b="1" dirty="0">
                <a:latin typeface="Georgia"/>
              </a:rPr>
              <a:t>3</a:t>
            </a:r>
            <a:endParaRPr dirty="0"/>
          </a:p>
        </p:txBody>
      </p:sp>
      <p:cxnSp>
        <p:nvCxnSpPr>
          <p:cNvPr id="6" name="Прямая соединительная линия 10"/>
          <p:cNvCxnSpPr>
            <a:cxnSpLocks/>
          </p:cNvCxnSpPr>
          <p:nvPr/>
        </p:nvCxnSpPr>
        <p:spPr bwMode="auto">
          <a:xfrm>
            <a:off x="362821" y="962170"/>
            <a:ext cx="10981766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5533A370-7045-BA15-CD96-91C663160B10}"/>
              </a:ext>
            </a:extLst>
          </p:cNvPr>
          <p:cNvGrpSpPr/>
          <p:nvPr/>
        </p:nvGrpSpPr>
        <p:grpSpPr>
          <a:xfrm>
            <a:off x="54965" y="6456960"/>
            <a:ext cx="12004230" cy="436600"/>
            <a:chOff x="54965" y="6456960"/>
            <a:chExt cx="12004230" cy="436600"/>
          </a:xfrm>
        </p:grpSpPr>
        <p:pic>
          <p:nvPicPr>
            <p:cNvPr id="7" name="Picture 2" descr="Logo">
              <a:extLst>
                <a:ext uri="{FF2B5EF4-FFF2-40B4-BE49-F238E27FC236}">
                  <a16:creationId xmlns:a16="http://schemas.microsoft.com/office/drawing/2014/main" id="{6D9D1123-6C66-D13F-2696-95CDF65C24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9470" y="6456960"/>
              <a:ext cx="436600" cy="436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id="{C5E6D53F-E36D-E5C8-C75A-FFAE24D0A7D8}"/>
                </a:ext>
              </a:extLst>
            </p:cNvPr>
            <p:cNvCxnSpPr>
              <a:cxnSpLocks/>
            </p:cNvCxnSpPr>
            <p:nvPr/>
          </p:nvCxnSpPr>
          <p:spPr>
            <a:xfrm>
              <a:off x="54965" y="6736220"/>
              <a:ext cx="566947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>
              <a:extLst>
                <a:ext uri="{FF2B5EF4-FFF2-40B4-BE49-F238E27FC236}">
                  <a16:creationId xmlns:a16="http://schemas.microsoft.com/office/drawing/2014/main" id="{F3604345-FEBC-BBF0-59B3-30C56403CF31}"/>
                </a:ext>
              </a:extLst>
            </p:cNvPr>
            <p:cNvCxnSpPr>
              <a:cxnSpLocks/>
            </p:cNvCxnSpPr>
            <p:nvPr/>
          </p:nvCxnSpPr>
          <p:spPr>
            <a:xfrm>
              <a:off x="6389725" y="6736220"/>
              <a:ext cx="566947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id="{FD729425-BCDC-561B-4CEB-82C91AB4FC9B}"/>
                </a:ext>
              </a:extLst>
            </p:cNvPr>
            <p:cNvCxnSpPr>
              <a:cxnSpLocks/>
            </p:cNvCxnSpPr>
            <p:nvPr/>
          </p:nvCxnSpPr>
          <p:spPr>
            <a:xfrm>
              <a:off x="226960" y="6680340"/>
              <a:ext cx="5497475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>
              <a:extLst>
                <a:ext uri="{FF2B5EF4-FFF2-40B4-BE49-F238E27FC236}">
                  <a16:creationId xmlns:a16="http://schemas.microsoft.com/office/drawing/2014/main" id="{5F30BD4B-F038-6601-C357-04F471003612}"/>
                </a:ext>
              </a:extLst>
            </p:cNvPr>
            <p:cNvCxnSpPr>
              <a:cxnSpLocks/>
            </p:cNvCxnSpPr>
            <p:nvPr/>
          </p:nvCxnSpPr>
          <p:spPr>
            <a:xfrm>
              <a:off x="6389725" y="6685420"/>
              <a:ext cx="5497475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75FE076-D709-B6A5-BCB1-CF209E378A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43" t="19294" r="63657" b="6213"/>
          <a:stretch/>
        </p:blipFill>
        <p:spPr>
          <a:xfrm>
            <a:off x="1299324" y="1066500"/>
            <a:ext cx="9100292" cy="533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855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/>
          </p:cNvSpPr>
          <p:nvPr/>
        </p:nvSpPr>
        <p:spPr bwMode="auto">
          <a:xfrm>
            <a:off x="253209" y="204525"/>
            <a:ext cx="11087404" cy="757645"/>
          </a:xfrm>
          <a:prstGeom prst="rect">
            <a:avLst/>
          </a:prstGeom>
        </p:spPr>
        <p:txBody>
          <a:bodyPr/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r>
              <a:rPr lang="ru-RU" sz="2600" b="1" dirty="0">
                <a:solidFill>
                  <a:srgbClr val="0070C0"/>
                </a:solidFill>
                <a:latin typeface="Georgia"/>
                <a:ea typeface="Tahoma"/>
                <a:cs typeface="Tahoma"/>
              </a:rPr>
              <a:t>Портфель реализуемых инвестиционных проектов 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sz="2600" b="1" dirty="0">
                <a:solidFill>
                  <a:srgbClr val="0070C0"/>
                </a:solidFill>
                <a:latin typeface="Georgia"/>
                <a:ea typeface="Tahoma"/>
                <a:cs typeface="Tahoma"/>
              </a:rPr>
              <a:t>до 2035 года</a:t>
            </a:r>
          </a:p>
        </p:txBody>
      </p:sp>
      <p:sp>
        <p:nvSpPr>
          <p:cNvPr id="5" name="Прямоугольник 7"/>
          <p:cNvSpPr/>
          <p:nvPr/>
        </p:nvSpPr>
        <p:spPr bwMode="auto">
          <a:xfrm>
            <a:off x="10936942" y="134475"/>
            <a:ext cx="1255058" cy="400110"/>
          </a:xfrm>
          <a:prstGeom prst="rect">
            <a:avLst/>
          </a:prstGeom>
          <a:solidFill>
            <a:srgbClr val="0070C0"/>
          </a:solidFill>
          <a:ln>
            <a:solidFill>
              <a:srgbClr val="1682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dirty="0">
                <a:latin typeface="Georgia"/>
              </a:rPr>
              <a:t>4</a:t>
            </a:r>
            <a:endParaRPr dirty="0"/>
          </a:p>
        </p:txBody>
      </p:sp>
      <p:cxnSp>
        <p:nvCxnSpPr>
          <p:cNvPr id="6" name="Прямая соединительная линия 10"/>
          <p:cNvCxnSpPr>
            <a:cxnSpLocks/>
          </p:cNvCxnSpPr>
          <p:nvPr/>
        </p:nvCxnSpPr>
        <p:spPr bwMode="auto">
          <a:xfrm>
            <a:off x="362821" y="962170"/>
            <a:ext cx="10981766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5533A370-7045-BA15-CD96-91C663160B10}"/>
              </a:ext>
            </a:extLst>
          </p:cNvPr>
          <p:cNvGrpSpPr/>
          <p:nvPr/>
        </p:nvGrpSpPr>
        <p:grpSpPr>
          <a:xfrm>
            <a:off x="54965" y="6456960"/>
            <a:ext cx="12004230" cy="436600"/>
            <a:chOff x="54965" y="6456960"/>
            <a:chExt cx="12004230" cy="436600"/>
          </a:xfrm>
        </p:grpSpPr>
        <p:pic>
          <p:nvPicPr>
            <p:cNvPr id="7" name="Picture 2" descr="Logo">
              <a:extLst>
                <a:ext uri="{FF2B5EF4-FFF2-40B4-BE49-F238E27FC236}">
                  <a16:creationId xmlns:a16="http://schemas.microsoft.com/office/drawing/2014/main" id="{6D9D1123-6C66-D13F-2696-95CDF65C24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9470" y="6456960"/>
              <a:ext cx="436600" cy="436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id="{C5E6D53F-E36D-E5C8-C75A-FFAE24D0A7D8}"/>
                </a:ext>
              </a:extLst>
            </p:cNvPr>
            <p:cNvCxnSpPr>
              <a:cxnSpLocks/>
            </p:cNvCxnSpPr>
            <p:nvPr/>
          </p:nvCxnSpPr>
          <p:spPr>
            <a:xfrm>
              <a:off x="54965" y="6736220"/>
              <a:ext cx="566947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>
              <a:extLst>
                <a:ext uri="{FF2B5EF4-FFF2-40B4-BE49-F238E27FC236}">
                  <a16:creationId xmlns:a16="http://schemas.microsoft.com/office/drawing/2014/main" id="{F3604345-FEBC-BBF0-59B3-30C56403CF31}"/>
                </a:ext>
              </a:extLst>
            </p:cNvPr>
            <p:cNvCxnSpPr>
              <a:cxnSpLocks/>
            </p:cNvCxnSpPr>
            <p:nvPr/>
          </p:nvCxnSpPr>
          <p:spPr>
            <a:xfrm>
              <a:off x="6389725" y="6736220"/>
              <a:ext cx="566947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id="{FD729425-BCDC-561B-4CEB-82C91AB4FC9B}"/>
                </a:ext>
              </a:extLst>
            </p:cNvPr>
            <p:cNvCxnSpPr>
              <a:cxnSpLocks/>
            </p:cNvCxnSpPr>
            <p:nvPr/>
          </p:nvCxnSpPr>
          <p:spPr>
            <a:xfrm>
              <a:off x="226960" y="6680340"/>
              <a:ext cx="5497475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>
              <a:extLst>
                <a:ext uri="{FF2B5EF4-FFF2-40B4-BE49-F238E27FC236}">
                  <a16:creationId xmlns:a16="http://schemas.microsoft.com/office/drawing/2014/main" id="{5F30BD4B-F038-6601-C357-04F471003612}"/>
                </a:ext>
              </a:extLst>
            </p:cNvPr>
            <p:cNvCxnSpPr>
              <a:cxnSpLocks/>
            </p:cNvCxnSpPr>
            <p:nvPr/>
          </p:nvCxnSpPr>
          <p:spPr>
            <a:xfrm>
              <a:off x="6389725" y="6685420"/>
              <a:ext cx="5497475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id="{6E109ECA-FF6A-7985-E4ED-F9E6A21786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6325333"/>
              </p:ext>
            </p:extLst>
          </p:nvPr>
        </p:nvGraphicFramePr>
        <p:xfrm>
          <a:off x="308015" y="1292230"/>
          <a:ext cx="10977792" cy="49539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8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00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56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42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25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671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5391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54420">
                  <a:extLst>
                    <a:ext uri="{9D8B030D-6E8A-4147-A177-3AD203B41FA5}">
                      <a16:colId xmlns:a16="http://schemas.microsoft.com/office/drawing/2014/main" val="1688581245"/>
                    </a:ext>
                  </a:extLst>
                </a:gridCol>
              </a:tblGrid>
              <a:tr h="518271">
                <a:tc>
                  <a:txBody>
                    <a:bodyPr/>
                    <a:lstStyle/>
                    <a:p>
                      <a:pPr marL="0" algn="ctr" defTabSz="1828434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№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434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Проект</a:t>
                      </a:r>
                      <a:r>
                        <a:rPr lang="ru-RU" sz="1200" b="1" kern="1200" baseline="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ru-RU" sz="1200" b="1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434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Сроки реализации 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434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Стоимость проекта 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434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Источник финансирования 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434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Документация 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434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Тариф 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434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Текущий статус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6743">
                <a:tc>
                  <a:txBody>
                    <a:bodyPr/>
                    <a:lstStyle/>
                    <a:p>
                      <a:pPr marL="0" algn="ctr" defTabSz="1828434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828434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altLang="ru-RU" sz="10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Реконструкция ВЛ 220-500 </a:t>
                      </a:r>
                      <a:r>
                        <a:rPr lang="ru-RU" altLang="ru-RU" sz="10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кВ</a:t>
                      </a:r>
                      <a:r>
                        <a:rPr lang="ru-RU" altLang="ru-RU" sz="10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филиалов АО "KEGOC" "Актюбинские МЭС", "Западные МЭС" и "Сарбайские МЭС</a:t>
                      </a:r>
                      <a:endParaRPr lang="ru-RU" sz="1000" b="1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2018-2023 годы</a:t>
                      </a:r>
                    </a:p>
                    <a:p>
                      <a:pPr marL="0" algn="ctr" defTabSz="1828434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b="1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434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48,1 </a:t>
                      </a:r>
                    </a:p>
                    <a:p>
                      <a:pPr marL="0" algn="ctr" defTabSz="1828434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млрд тенге</a:t>
                      </a:r>
                      <a:endParaRPr lang="ru-RU" sz="1000" b="1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Собственные</a:t>
                      </a:r>
                      <a:r>
                        <a:rPr lang="ru-RU" sz="10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заемные </a:t>
                      </a:r>
                      <a:r>
                        <a:rPr lang="kk-KZ" sz="10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средства </a:t>
                      </a:r>
                      <a:endParaRPr lang="ru-RU" sz="1000" b="1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ctr" defTabSz="1828434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b="1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Стратегия, БП</a:t>
                      </a:r>
                    </a:p>
                    <a:p>
                      <a:pPr marL="0" algn="ctr" defTabSz="1828434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b="1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Включен </a:t>
                      </a:r>
                    </a:p>
                    <a:p>
                      <a:pPr marL="0" algn="ctr" defTabSz="1828434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b="1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434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Этап «Реализация», ввод в эксплуатацию – конец 2023 года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229900"/>
                  </a:ext>
                </a:extLst>
              </a:tr>
              <a:tr h="1928934">
                <a:tc>
                  <a:txBody>
                    <a:bodyPr/>
                    <a:lstStyle/>
                    <a:p>
                      <a:pPr marL="0" algn="ctr" defTabSz="1828434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828434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Усиление электрической сети Западной зоны ЕЭС РК. Строительство электросетевых объектов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434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2018-2023 годы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434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50,7 </a:t>
                      </a:r>
                    </a:p>
                    <a:p>
                      <a:pPr marL="0" algn="ctr" defTabSz="1828434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млрд тенге</a:t>
                      </a:r>
                      <a:endParaRPr lang="ru-RU" sz="1000" b="1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434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Собственные</a:t>
                      </a:r>
                      <a:r>
                        <a:rPr lang="ru-RU" sz="10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заемные </a:t>
                      </a:r>
                      <a:r>
                        <a:rPr lang="kk-KZ" sz="10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средства </a:t>
                      </a:r>
                      <a:endParaRPr lang="ru-RU" sz="1000" b="1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434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Стратегия, БП, План реализации нац. проекта «Устойчивый экономический рост, направленный на повышение благосостояния казахстанцев»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434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Включен 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Этап «Реализация», ввод в эксплуатацию – конец 2023 года</a:t>
                      </a:r>
                    </a:p>
                    <a:p>
                      <a:pPr marL="0" algn="ctr" defTabSz="1828434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b="1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21578">
                <a:tc>
                  <a:txBody>
                    <a:bodyPr/>
                    <a:lstStyle/>
                    <a:p>
                      <a:pPr marL="0" algn="ctr" defTabSz="1828434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828434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Усиление электрической сети Южной зоны ЕЭС Казахстана. Строительство электросетевых объектов (ВЛ 500 </a:t>
                      </a:r>
                      <a:r>
                        <a:rPr lang="ru-RU" sz="10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кВ</a:t>
                      </a:r>
                      <a:r>
                        <a:rPr lang="ru-RU" sz="10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Шу-Жамбыл-Шымкент)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434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2021-202</a:t>
                      </a:r>
                      <a:r>
                        <a:rPr lang="en-US" sz="10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</a:t>
                      </a:r>
                      <a:r>
                        <a:rPr lang="ru-RU" sz="10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годы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434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154,1 </a:t>
                      </a:r>
                    </a:p>
                    <a:p>
                      <a:pPr marL="0" algn="ctr" defTabSz="1828434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млрд тенге 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434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Собственные, заемные средства </a:t>
                      </a:r>
                      <a:endParaRPr lang="ru-RU" sz="1000" b="1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Стратегия, БП, Концепция развития э/э отрасли до 2029 года 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Включен (частично в размере 108 млрд тенге)</a:t>
                      </a:r>
                    </a:p>
                    <a:p>
                      <a:pPr marL="0" algn="ctr" defTabSz="1828434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b="1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Этап «Реализация», Заключены договоры «под ключ» на разработку ПСД, поставку оборудования, материалов и выполнение СМР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3376">
                <a:tc>
                  <a:txBody>
                    <a:bodyPr/>
                    <a:lstStyle/>
                    <a:p>
                      <a:pPr marL="0" algn="ctr" defTabSz="1828434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b="1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828434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b="1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434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Итого 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434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253 млрд тенге 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434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b="1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1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434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b="1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1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0627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/>
          </p:cNvSpPr>
          <p:nvPr/>
        </p:nvSpPr>
        <p:spPr bwMode="auto">
          <a:xfrm>
            <a:off x="259364" y="260063"/>
            <a:ext cx="11080989" cy="75764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600" b="1">
                <a:solidFill>
                  <a:srgbClr val="0070C0"/>
                </a:solidFill>
                <a:latin typeface="Georgia"/>
                <a:ea typeface="Tahoma"/>
                <a:cs typeface="Tahoma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9pPr>
          </a:lstStyle>
          <a:p>
            <a:pPr>
              <a:defRPr/>
            </a:pPr>
            <a:r>
              <a:rPr lang="ru-RU" sz="2600" dirty="0"/>
              <a:t>Реализуемые проекты </a:t>
            </a:r>
          </a:p>
        </p:txBody>
      </p:sp>
      <p:cxnSp>
        <p:nvCxnSpPr>
          <p:cNvPr id="5" name="Прямая соединительная линия 9"/>
          <p:cNvCxnSpPr>
            <a:cxnSpLocks/>
          </p:cNvCxnSpPr>
          <p:nvPr/>
        </p:nvCxnSpPr>
        <p:spPr bwMode="auto">
          <a:xfrm>
            <a:off x="358587" y="767437"/>
            <a:ext cx="10981766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13"/>
          <p:cNvSpPr/>
          <p:nvPr/>
        </p:nvSpPr>
        <p:spPr bwMode="auto">
          <a:xfrm>
            <a:off x="10936942" y="134475"/>
            <a:ext cx="1255058" cy="400110"/>
          </a:xfrm>
          <a:prstGeom prst="rect">
            <a:avLst/>
          </a:prstGeom>
          <a:solidFill>
            <a:srgbClr val="0070C0"/>
          </a:solidFill>
          <a:ln>
            <a:solidFill>
              <a:srgbClr val="1682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dirty="0">
                <a:latin typeface="Georgia"/>
              </a:rPr>
              <a:t>5</a:t>
            </a:r>
            <a:endParaRPr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5A1E137-7A79-9B00-9432-BC74686BD9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1546893"/>
            <a:ext cx="3672408" cy="213347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FC55F2A-AD0F-B3FD-C1E4-D02D4E186F41}"/>
              </a:ext>
            </a:extLst>
          </p:cNvPr>
          <p:cNvSpPr txBox="1"/>
          <p:nvPr/>
        </p:nvSpPr>
        <p:spPr>
          <a:xfrm>
            <a:off x="4259798" y="1037165"/>
            <a:ext cx="756084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«Реконструкция ВЛ 220-500 </a:t>
            </a:r>
            <a:r>
              <a:rPr lang="ru-RU" sz="1800" b="1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кВ</a:t>
            </a:r>
            <a:r>
              <a:rPr lang="ru-RU" sz="1800" b="1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филиалов АО «KEGOC» «Актюбинские МЭС», «Сарбайские МЭС» и «Западные МЭС» - </a:t>
            </a:r>
            <a:r>
              <a:rPr lang="en-US" sz="1800" b="1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I </a:t>
            </a:r>
            <a:r>
              <a:rPr lang="ru-RU" sz="1800" b="1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этап</a:t>
            </a:r>
          </a:p>
          <a:p>
            <a:pPr algn="ctr"/>
            <a:endParaRPr lang="ru-RU" sz="1800" b="1" dirty="0">
              <a:solidFill>
                <a:srgbClr val="00206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Стоимость проекта: 48,13 млрд. тенге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ru-RU" sz="1800" dirty="0">
              <a:solidFill>
                <a:srgbClr val="00206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Срок завершения: 2023 год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ru-RU" sz="1800" dirty="0">
              <a:solidFill>
                <a:srgbClr val="00206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Эффект: снижение износа и продление ресурса воздушных линий</a:t>
            </a:r>
            <a:endParaRPr lang="en-US" sz="1800" dirty="0">
              <a:solidFill>
                <a:srgbClr val="00206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dirty="0">
              <a:solidFill>
                <a:srgbClr val="00206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Объектами реконструкции являются 27 ВЛ 220-500 </a:t>
            </a:r>
            <a:r>
              <a:rPr lang="ru-RU" sz="1800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кВ</a:t>
            </a:r>
            <a:r>
              <a:rPr lang="ru-RU" sz="18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, находящихся на балансе филиалов АО «KEGOC» «Актюбинские МЭС» (7 ВЛ 220 </a:t>
            </a:r>
            <a:r>
              <a:rPr lang="ru-RU" sz="1800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кВ</a:t>
            </a:r>
            <a:r>
              <a:rPr lang="ru-RU" sz="18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), «Сарбайские МЭС» (19 ВЛ 220-500 </a:t>
            </a:r>
            <a:r>
              <a:rPr lang="ru-RU" sz="1800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кВ</a:t>
            </a:r>
            <a:r>
              <a:rPr lang="ru-RU" sz="18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) и «Западные МЭС» (1 ВЛ 220 </a:t>
            </a:r>
            <a:r>
              <a:rPr lang="ru-RU" sz="1800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кВ</a:t>
            </a:r>
            <a:r>
              <a:rPr lang="ru-RU" sz="18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), общей протяженностью 2029 км. </a:t>
            </a:r>
            <a:endParaRPr lang="en-US" sz="1800" dirty="0">
              <a:solidFill>
                <a:srgbClr val="00206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ru-RU" sz="1800" dirty="0">
              <a:solidFill>
                <a:srgbClr val="00206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Текущий статус: завершение проекта планируется в текущем году.</a:t>
            </a:r>
            <a:endParaRPr lang="ru-RU" dirty="0">
              <a:solidFill>
                <a:srgbClr val="00206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AAC8825E-92E5-606F-9B2C-67B45C81001B}"/>
              </a:ext>
            </a:extLst>
          </p:cNvPr>
          <p:cNvGrpSpPr/>
          <p:nvPr/>
        </p:nvGrpSpPr>
        <p:grpSpPr>
          <a:xfrm>
            <a:off x="54965" y="6456960"/>
            <a:ext cx="12004230" cy="436600"/>
            <a:chOff x="54965" y="6456960"/>
            <a:chExt cx="12004230" cy="436600"/>
          </a:xfrm>
        </p:grpSpPr>
        <p:pic>
          <p:nvPicPr>
            <p:cNvPr id="9" name="Picture 2" descr="Logo">
              <a:extLst>
                <a:ext uri="{FF2B5EF4-FFF2-40B4-BE49-F238E27FC236}">
                  <a16:creationId xmlns:a16="http://schemas.microsoft.com/office/drawing/2014/main" id="{B9CDF097-7FB6-FE7C-888D-6A66235AB2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9470" y="6456960"/>
              <a:ext cx="436600" cy="436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Прямая соединительная линия 10">
              <a:extLst>
                <a:ext uri="{FF2B5EF4-FFF2-40B4-BE49-F238E27FC236}">
                  <a16:creationId xmlns:a16="http://schemas.microsoft.com/office/drawing/2014/main" id="{F61A57B5-5D6D-FBBD-59B0-4EE99ABD8506}"/>
                </a:ext>
              </a:extLst>
            </p:cNvPr>
            <p:cNvCxnSpPr>
              <a:cxnSpLocks/>
            </p:cNvCxnSpPr>
            <p:nvPr/>
          </p:nvCxnSpPr>
          <p:spPr>
            <a:xfrm>
              <a:off x="54965" y="6736220"/>
              <a:ext cx="566947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19E7E6E3-6615-9403-4021-FB8C9236DD2E}"/>
                </a:ext>
              </a:extLst>
            </p:cNvPr>
            <p:cNvCxnSpPr>
              <a:cxnSpLocks/>
            </p:cNvCxnSpPr>
            <p:nvPr/>
          </p:nvCxnSpPr>
          <p:spPr>
            <a:xfrm>
              <a:off x="6389725" y="6736220"/>
              <a:ext cx="566947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>
              <a:extLst>
                <a:ext uri="{FF2B5EF4-FFF2-40B4-BE49-F238E27FC236}">
                  <a16:creationId xmlns:a16="http://schemas.microsoft.com/office/drawing/2014/main" id="{055BE37C-EAA7-F03A-407D-8B1162A3F6BE}"/>
                </a:ext>
              </a:extLst>
            </p:cNvPr>
            <p:cNvCxnSpPr>
              <a:cxnSpLocks/>
            </p:cNvCxnSpPr>
            <p:nvPr/>
          </p:nvCxnSpPr>
          <p:spPr>
            <a:xfrm>
              <a:off x="226960" y="6680340"/>
              <a:ext cx="5497475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>
              <a:extLst>
                <a:ext uri="{FF2B5EF4-FFF2-40B4-BE49-F238E27FC236}">
                  <a16:creationId xmlns:a16="http://schemas.microsoft.com/office/drawing/2014/main" id="{B148B9AE-242A-98D2-D169-5DB85BE9599A}"/>
                </a:ext>
              </a:extLst>
            </p:cNvPr>
            <p:cNvCxnSpPr>
              <a:cxnSpLocks/>
            </p:cNvCxnSpPr>
            <p:nvPr/>
          </p:nvCxnSpPr>
          <p:spPr>
            <a:xfrm>
              <a:off x="6389725" y="6685420"/>
              <a:ext cx="5497475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9249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/>
          </p:cNvSpPr>
          <p:nvPr/>
        </p:nvSpPr>
        <p:spPr bwMode="auto">
          <a:xfrm>
            <a:off x="259364" y="260063"/>
            <a:ext cx="11080989" cy="75764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600" b="1">
                <a:solidFill>
                  <a:srgbClr val="0070C0"/>
                </a:solidFill>
                <a:latin typeface="Georgia"/>
                <a:ea typeface="Tahoma"/>
                <a:cs typeface="Tahoma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9pPr>
          </a:lstStyle>
          <a:p>
            <a:pPr>
              <a:defRPr/>
            </a:pPr>
            <a:r>
              <a:rPr lang="ru-RU" sz="2600" dirty="0"/>
              <a:t>Реализуемые проекты</a:t>
            </a:r>
          </a:p>
        </p:txBody>
      </p:sp>
      <p:cxnSp>
        <p:nvCxnSpPr>
          <p:cNvPr id="5" name="Прямая соединительная линия 9"/>
          <p:cNvCxnSpPr>
            <a:cxnSpLocks/>
          </p:cNvCxnSpPr>
          <p:nvPr/>
        </p:nvCxnSpPr>
        <p:spPr bwMode="auto">
          <a:xfrm>
            <a:off x="358587" y="767437"/>
            <a:ext cx="10981766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13"/>
          <p:cNvSpPr/>
          <p:nvPr/>
        </p:nvSpPr>
        <p:spPr bwMode="auto">
          <a:xfrm>
            <a:off x="10936942" y="134475"/>
            <a:ext cx="1255058" cy="400110"/>
          </a:xfrm>
          <a:prstGeom prst="rect">
            <a:avLst/>
          </a:prstGeom>
          <a:solidFill>
            <a:srgbClr val="0070C0"/>
          </a:solidFill>
          <a:ln>
            <a:solidFill>
              <a:srgbClr val="1682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dirty="0">
                <a:latin typeface="Georgia"/>
              </a:rPr>
              <a:t>6</a:t>
            </a:r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830EC5-B72C-2137-AA5C-A6E9BB957709}"/>
              </a:ext>
            </a:extLst>
          </p:cNvPr>
          <p:cNvSpPr txBox="1"/>
          <p:nvPr/>
        </p:nvSpPr>
        <p:spPr>
          <a:xfrm>
            <a:off x="4373632" y="1108576"/>
            <a:ext cx="7272808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«Усиление электрической сети Западной зоны ЕЭС Казахстана»  </a:t>
            </a:r>
          </a:p>
          <a:p>
            <a:pPr algn="ctr"/>
            <a:endParaRPr lang="ru-RU" sz="1800" b="1" dirty="0">
              <a:solidFill>
                <a:srgbClr val="00206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Стоимость проекта: 50,7 млрд. тенге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ru-RU" sz="1800" dirty="0">
              <a:solidFill>
                <a:srgbClr val="00206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Срок завершения: 2023 год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ru-RU" sz="1800" dirty="0">
              <a:solidFill>
                <a:srgbClr val="00206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Эффект: увеличение пропускной способности линий электропередачи со 100 до 200 МВт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ru-RU" sz="1800" dirty="0">
              <a:solidFill>
                <a:srgbClr val="00206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indent="268288" algn="just"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Проект полностью завершен</a:t>
            </a:r>
            <a: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. 16 ноября текущего года ВЛ 220 </a:t>
            </a:r>
            <a:r>
              <a:rPr lang="ru-RU" sz="1600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кВ</a:t>
            </a:r>
            <a: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«Уральская - Правобережная – Индер - </a:t>
            </a:r>
            <a:r>
              <a:rPr lang="ru-RU" sz="1600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Карабатан</a:t>
            </a:r>
            <a: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– Кульсары – Тенгиз» </a:t>
            </a:r>
            <a:r>
              <a:rPr lang="ru-RU" sz="1600" b="1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включена в работу</a:t>
            </a:r>
            <a: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.</a:t>
            </a:r>
            <a:endParaRPr lang="ru-RU" sz="1800" dirty="0">
              <a:solidFill>
                <a:srgbClr val="00206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pic>
        <p:nvPicPr>
          <p:cNvPr id="7" name="Рисунок 6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87FA2CA6-FD58-BD01-A60E-F67C25F66A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1435974"/>
            <a:ext cx="3672408" cy="4443643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AAC8825E-92E5-606F-9B2C-67B45C81001B}"/>
              </a:ext>
            </a:extLst>
          </p:cNvPr>
          <p:cNvGrpSpPr/>
          <p:nvPr/>
        </p:nvGrpSpPr>
        <p:grpSpPr>
          <a:xfrm>
            <a:off x="54965" y="6456960"/>
            <a:ext cx="12004230" cy="436600"/>
            <a:chOff x="54965" y="6456960"/>
            <a:chExt cx="12004230" cy="436600"/>
          </a:xfrm>
        </p:grpSpPr>
        <p:pic>
          <p:nvPicPr>
            <p:cNvPr id="9" name="Picture 2" descr="Logo">
              <a:extLst>
                <a:ext uri="{FF2B5EF4-FFF2-40B4-BE49-F238E27FC236}">
                  <a16:creationId xmlns:a16="http://schemas.microsoft.com/office/drawing/2014/main" id="{B9CDF097-7FB6-FE7C-888D-6A66235AB2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9470" y="6456960"/>
              <a:ext cx="436600" cy="436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Прямая соединительная линия 10">
              <a:extLst>
                <a:ext uri="{FF2B5EF4-FFF2-40B4-BE49-F238E27FC236}">
                  <a16:creationId xmlns:a16="http://schemas.microsoft.com/office/drawing/2014/main" id="{F61A57B5-5D6D-FBBD-59B0-4EE99ABD8506}"/>
                </a:ext>
              </a:extLst>
            </p:cNvPr>
            <p:cNvCxnSpPr>
              <a:cxnSpLocks/>
            </p:cNvCxnSpPr>
            <p:nvPr/>
          </p:nvCxnSpPr>
          <p:spPr>
            <a:xfrm>
              <a:off x="54965" y="6736220"/>
              <a:ext cx="566947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19E7E6E3-6615-9403-4021-FB8C9236DD2E}"/>
                </a:ext>
              </a:extLst>
            </p:cNvPr>
            <p:cNvCxnSpPr>
              <a:cxnSpLocks/>
            </p:cNvCxnSpPr>
            <p:nvPr/>
          </p:nvCxnSpPr>
          <p:spPr>
            <a:xfrm>
              <a:off x="6389725" y="6736220"/>
              <a:ext cx="566947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>
              <a:extLst>
                <a:ext uri="{FF2B5EF4-FFF2-40B4-BE49-F238E27FC236}">
                  <a16:creationId xmlns:a16="http://schemas.microsoft.com/office/drawing/2014/main" id="{055BE37C-EAA7-F03A-407D-8B1162A3F6BE}"/>
                </a:ext>
              </a:extLst>
            </p:cNvPr>
            <p:cNvCxnSpPr>
              <a:cxnSpLocks/>
            </p:cNvCxnSpPr>
            <p:nvPr/>
          </p:nvCxnSpPr>
          <p:spPr>
            <a:xfrm>
              <a:off x="226960" y="6680340"/>
              <a:ext cx="5497475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>
              <a:extLst>
                <a:ext uri="{FF2B5EF4-FFF2-40B4-BE49-F238E27FC236}">
                  <a16:creationId xmlns:a16="http://schemas.microsoft.com/office/drawing/2014/main" id="{B148B9AE-242A-98D2-D169-5DB85BE9599A}"/>
                </a:ext>
              </a:extLst>
            </p:cNvPr>
            <p:cNvCxnSpPr>
              <a:cxnSpLocks/>
            </p:cNvCxnSpPr>
            <p:nvPr/>
          </p:nvCxnSpPr>
          <p:spPr>
            <a:xfrm>
              <a:off x="6389725" y="6685420"/>
              <a:ext cx="5497475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59164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 xmlns:m="http://schemas.openxmlformats.org/officeDocument/2006/math" xmlns:w="http://schemas.openxmlformats.org/wordprocessingml/2006/main">
      <p:transition spd="med" advClick="1">
        <p:fade thruBlk="0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Прямая соединительная линия 13"/>
          <p:cNvCxnSpPr/>
          <p:nvPr/>
        </p:nvCxnSpPr>
        <p:spPr>
          <a:xfrm>
            <a:off x="358587" y="767437"/>
            <a:ext cx="10981766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11333182" y="98564"/>
            <a:ext cx="853200" cy="40011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Georgia" panose="02040502050405020303" pitchFamily="18" charset="0"/>
              </a:rPr>
              <a:t>7</a:t>
            </a: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87F34223-CF6E-43B0-B0F8-E8B1C1D72DC3}"/>
              </a:ext>
            </a:extLst>
          </p:cNvPr>
          <p:cNvGrpSpPr/>
          <p:nvPr/>
        </p:nvGrpSpPr>
        <p:grpSpPr>
          <a:xfrm>
            <a:off x="54965" y="6456960"/>
            <a:ext cx="12004230" cy="436600"/>
            <a:chOff x="54965" y="6456960"/>
            <a:chExt cx="12004230" cy="436600"/>
          </a:xfrm>
        </p:grpSpPr>
        <p:pic>
          <p:nvPicPr>
            <p:cNvPr id="19" name="Picture 2" descr="Logo">
              <a:extLst>
                <a:ext uri="{FF2B5EF4-FFF2-40B4-BE49-F238E27FC236}">
                  <a16:creationId xmlns:a16="http://schemas.microsoft.com/office/drawing/2014/main" id="{4E1EA88E-E023-47E9-93B8-21B98232B3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9470" y="6456960"/>
              <a:ext cx="436600" cy="436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3" name="Прямая соединительная линия 32">
              <a:extLst>
                <a:ext uri="{FF2B5EF4-FFF2-40B4-BE49-F238E27FC236}">
                  <a16:creationId xmlns:a16="http://schemas.microsoft.com/office/drawing/2014/main" id="{32FE01D9-6E29-4AA0-A916-DD72323C9DD9}"/>
                </a:ext>
              </a:extLst>
            </p:cNvPr>
            <p:cNvCxnSpPr>
              <a:cxnSpLocks/>
            </p:cNvCxnSpPr>
            <p:nvPr/>
          </p:nvCxnSpPr>
          <p:spPr>
            <a:xfrm>
              <a:off x="54965" y="6736220"/>
              <a:ext cx="566947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>
              <a:extLst>
                <a:ext uri="{FF2B5EF4-FFF2-40B4-BE49-F238E27FC236}">
                  <a16:creationId xmlns:a16="http://schemas.microsoft.com/office/drawing/2014/main" id="{B8ABE280-7B8D-4C08-8832-0AF7067FC85A}"/>
                </a:ext>
              </a:extLst>
            </p:cNvPr>
            <p:cNvCxnSpPr>
              <a:cxnSpLocks/>
            </p:cNvCxnSpPr>
            <p:nvPr/>
          </p:nvCxnSpPr>
          <p:spPr>
            <a:xfrm>
              <a:off x="6389725" y="6736220"/>
              <a:ext cx="566947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>
              <a:extLst>
                <a:ext uri="{FF2B5EF4-FFF2-40B4-BE49-F238E27FC236}">
                  <a16:creationId xmlns:a16="http://schemas.microsoft.com/office/drawing/2014/main" id="{6794AAD1-A4EC-43B4-8629-984E991B8EFB}"/>
                </a:ext>
              </a:extLst>
            </p:cNvPr>
            <p:cNvCxnSpPr>
              <a:cxnSpLocks/>
            </p:cNvCxnSpPr>
            <p:nvPr/>
          </p:nvCxnSpPr>
          <p:spPr>
            <a:xfrm>
              <a:off x="226960" y="6680340"/>
              <a:ext cx="5497475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>
              <a:extLst>
                <a:ext uri="{FF2B5EF4-FFF2-40B4-BE49-F238E27FC236}">
                  <a16:creationId xmlns:a16="http://schemas.microsoft.com/office/drawing/2014/main" id="{810DC7AD-13D1-4AD1-B0AF-BA8C753B04B6}"/>
                </a:ext>
              </a:extLst>
            </p:cNvPr>
            <p:cNvCxnSpPr>
              <a:cxnSpLocks/>
            </p:cNvCxnSpPr>
            <p:nvPr/>
          </p:nvCxnSpPr>
          <p:spPr>
            <a:xfrm>
              <a:off x="6389725" y="6685420"/>
              <a:ext cx="5497475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Рисунок 2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D41199E3-255D-CAE5-386A-FD699BC9A00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19" t="36419" r="29400" b="9620"/>
          <a:stretch/>
        </p:blipFill>
        <p:spPr>
          <a:xfrm>
            <a:off x="253355" y="965545"/>
            <a:ext cx="4293909" cy="319710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8B72A8A-9559-8086-2BA9-11D33FA409E6}"/>
              </a:ext>
            </a:extLst>
          </p:cNvPr>
          <p:cNvSpPr txBox="1"/>
          <p:nvPr/>
        </p:nvSpPr>
        <p:spPr bwMode="auto">
          <a:xfrm>
            <a:off x="4547264" y="729393"/>
            <a:ext cx="7511931" cy="38010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«Усиление сети Южной Зоны ЕЭС Казахстана»  </a:t>
            </a:r>
          </a:p>
          <a:p>
            <a:pPr algn="ctr"/>
            <a:endParaRPr lang="ru-RU" sz="100" b="1" dirty="0">
              <a:solidFill>
                <a:srgbClr val="00206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Стоимость проекта: 1 этап - 154,1 млрд. тенге </a:t>
            </a:r>
          </a:p>
          <a:p>
            <a:pPr algn="just"/>
            <a: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		        2 этап - 65,3 </a:t>
            </a:r>
            <a:r>
              <a:rPr lang="ru-RU" sz="1600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млрд.тенге</a:t>
            </a:r>
            <a:endParaRPr lang="ru-RU" sz="1600" dirty="0">
              <a:solidFill>
                <a:srgbClr val="00206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Эффект: Обеспечение надежности электроснабжения потребителей Южной зоны, обеспечение энергетической безопасности и независимости от ОЭС ЦА, а также выдачи мощности крупных объектов ВИЭ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Параметры проекта: Строительство ВЛ 500 </a:t>
            </a:r>
            <a:r>
              <a:rPr lang="ru-RU" sz="1600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кВ</a:t>
            </a:r>
            <a: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Шу-Жамбыл-Шымкент (475 км) с расширением ПС</a:t>
            </a:r>
          </a:p>
          <a:p>
            <a:pPr indent="268288" algn="just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Текущий статус: Завершена разработка ТЭО проекта. Заключены договоры "под ключ" по 2 объектам ВЛ и 3 объектам ПС для разработки проектно-сметной документации, поставки оборудования, материалов и выполнения строительно-монтажных работ</a:t>
            </a:r>
          </a:p>
          <a:p>
            <a:pPr indent="268288" algn="just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Разработка ПСД – срок 2024-2025 годы</a:t>
            </a:r>
          </a:p>
          <a:p>
            <a:pPr indent="268288" algn="just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Строительно-монтажные работы – срок 2025-2026 годы (1 этап)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C649F8-2B24-7DDA-205D-133D7207D428}"/>
              </a:ext>
            </a:extLst>
          </p:cNvPr>
          <p:cNvSpPr txBox="1"/>
          <p:nvPr/>
        </p:nvSpPr>
        <p:spPr>
          <a:xfrm>
            <a:off x="408164" y="4652123"/>
            <a:ext cx="6011049" cy="1352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44463" algn="just"/>
            <a:r>
              <a:rPr lang="ru-RU" sz="1400" b="1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Электросетевое строительство 1 этап</a:t>
            </a:r>
          </a:p>
          <a:p>
            <a:pPr indent="-148332" algn="just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kk-KZ" sz="12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Строительство ВЛ 500кВ Шу-Жамбыл (300км)</a:t>
            </a:r>
            <a:endParaRPr lang="ru-RU" sz="1200" dirty="0">
              <a:solidFill>
                <a:srgbClr val="00206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indent="-148332" algn="just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kk-KZ" sz="12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Строительство ВЛ 500кВ Жамбыл- Шымкент (175км)</a:t>
            </a:r>
            <a:endParaRPr lang="ru-RU" sz="1200" dirty="0">
              <a:solidFill>
                <a:srgbClr val="00206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indent="-148332" algn="just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kk-KZ" sz="12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Расширение ПС 500кВ  Шу с установкой ШР 3*60 МВАр</a:t>
            </a:r>
          </a:p>
          <a:p>
            <a:pPr indent="-148332" algn="just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kk-KZ" sz="12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Расширение ПС 500кВ Жамбыл с установкой АТ 3*167 МВА</a:t>
            </a:r>
          </a:p>
          <a:p>
            <a:pPr indent="-148332" algn="just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kk-KZ" sz="12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Расширение ПС 500кВ Шымкент с установкой УШР 180 МВАр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2266F1-1BB4-1D46-C64D-AF5D31E38B25}"/>
              </a:ext>
            </a:extLst>
          </p:cNvPr>
          <p:cNvSpPr txBox="1"/>
          <p:nvPr/>
        </p:nvSpPr>
        <p:spPr>
          <a:xfrm>
            <a:off x="6096000" y="4696157"/>
            <a:ext cx="6583288" cy="19892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44463" algn="just"/>
            <a:r>
              <a:rPr lang="ru-RU" sz="1400" b="1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Электросетевое строительство 2 этап </a:t>
            </a:r>
          </a:p>
          <a:p>
            <a:pPr indent="-148332" algn="just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Строительство ВЛ 220кВ Алма – </a:t>
            </a:r>
            <a:r>
              <a:rPr lang="ru-RU" sz="1200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Мойнакская</a:t>
            </a:r>
            <a:r>
              <a:rPr lang="ru-RU" sz="12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ГЭС (252 км)</a:t>
            </a:r>
          </a:p>
          <a:p>
            <a:pPr indent="-148332" algn="just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Строительство ВЛ 220кВ Алма – Робот (37 км)</a:t>
            </a:r>
          </a:p>
          <a:p>
            <a:pPr indent="-148332" algn="just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ru-RU" sz="1200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Перезаводка</a:t>
            </a:r>
            <a:r>
              <a:rPr lang="ru-RU" sz="12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ВЛ 220кВ Западная – АХБК на ПС Алматы (55 км)</a:t>
            </a:r>
          </a:p>
          <a:p>
            <a:pPr indent="-148332" algn="just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Замена провода на ВЛ 220кВ Алма – </a:t>
            </a:r>
            <a:r>
              <a:rPr lang="ru-RU" sz="1200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Шелек</a:t>
            </a:r>
            <a:r>
              <a:rPr lang="ru-RU" sz="12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(14 км)</a:t>
            </a:r>
          </a:p>
          <a:p>
            <a:pPr indent="-148332" algn="just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Замена провода на ВЛ 220кВ АТЭЦ-3 – Алма (14 км)</a:t>
            </a:r>
          </a:p>
          <a:p>
            <a:pPr indent="-148332" algn="just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Замена провода на участках ВЛ </a:t>
            </a:r>
            <a:r>
              <a:rPr lang="ru-RU" sz="1200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Капшагайская</a:t>
            </a:r>
            <a:r>
              <a:rPr lang="ru-RU" sz="12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ГЭС – ПС-62 Капчагай – 18 км</a:t>
            </a:r>
          </a:p>
          <a:p>
            <a:pPr indent="-148332" algn="just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Установка УШР на ОРУ 220 </a:t>
            </a:r>
            <a:r>
              <a:rPr lang="ru-RU" sz="1200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кВ</a:t>
            </a:r>
            <a:r>
              <a:rPr lang="ru-RU" sz="12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ПС </a:t>
            </a:r>
            <a:r>
              <a:rPr lang="ru-RU" sz="1200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Мойнакской</a:t>
            </a:r>
            <a:r>
              <a:rPr lang="ru-RU" sz="12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ГЭС </a:t>
            </a:r>
          </a:p>
          <a:p>
            <a:pPr indent="-148332" algn="just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Установка ИРМ на ПС 220 </a:t>
            </a:r>
            <a:r>
              <a:rPr lang="ru-RU" sz="1200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кВ</a:t>
            </a:r>
            <a:r>
              <a:rPr lang="ru-RU" sz="12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Кентау 100 </a:t>
            </a:r>
            <a:r>
              <a:rPr lang="ru-RU" sz="1200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МВАр</a:t>
            </a:r>
            <a:endParaRPr lang="ru-RU" sz="1200" dirty="0">
              <a:solidFill>
                <a:srgbClr val="00206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E0E223-C895-5C7A-4609-C17950D65359}"/>
              </a:ext>
            </a:extLst>
          </p:cNvPr>
          <p:cNvSpPr txBox="1"/>
          <p:nvPr/>
        </p:nvSpPr>
        <p:spPr bwMode="auto">
          <a:xfrm>
            <a:off x="4526867" y="4452425"/>
            <a:ext cx="751193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АО «</a:t>
            </a:r>
            <a:r>
              <a:rPr lang="en-US" sz="1600" b="1" dirty="0">
                <a:solidFill>
                  <a:srgbClr val="FF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KEGOC</a:t>
            </a:r>
            <a:r>
              <a:rPr lang="ru-RU" sz="1600" b="1" dirty="0">
                <a:solidFill>
                  <a:srgbClr val="FF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» сокращен срок реализации  проекта до 2026 года</a:t>
            </a:r>
            <a:endParaRPr lang="ru-RU" sz="1000" b="1" dirty="0">
              <a:solidFill>
                <a:srgbClr val="FF000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7" name="Текст 3">
            <a:extLst>
              <a:ext uri="{FF2B5EF4-FFF2-40B4-BE49-F238E27FC236}">
                <a16:creationId xmlns:a16="http://schemas.microsoft.com/office/drawing/2014/main" id="{69C13BA0-AF84-DBC0-11BD-09777DD5D039}"/>
              </a:ext>
            </a:extLst>
          </p:cNvPr>
          <p:cNvSpPr>
            <a:spLocks/>
          </p:cNvSpPr>
          <p:nvPr/>
        </p:nvSpPr>
        <p:spPr bwMode="auto">
          <a:xfrm>
            <a:off x="259364" y="260063"/>
            <a:ext cx="11080989" cy="75764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600" b="1">
                <a:solidFill>
                  <a:srgbClr val="0070C0"/>
                </a:solidFill>
                <a:latin typeface="Georgia"/>
                <a:ea typeface="Tahoma"/>
                <a:cs typeface="Tahoma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9pPr>
          </a:lstStyle>
          <a:p>
            <a:pPr>
              <a:defRPr/>
            </a:pPr>
            <a:r>
              <a:rPr lang="ru-RU" sz="2600" dirty="0"/>
              <a:t>Реализуемые проекты </a:t>
            </a:r>
          </a:p>
        </p:txBody>
      </p:sp>
    </p:spTree>
    <p:extLst>
      <p:ext uri="{BB962C8B-B14F-4D97-AF65-F5344CB8AC3E}">
        <p14:creationId xmlns:p14="http://schemas.microsoft.com/office/powerpoint/2010/main" val="3177262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14:reveal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/>
          </p:cNvSpPr>
          <p:nvPr/>
        </p:nvSpPr>
        <p:spPr bwMode="auto">
          <a:xfrm>
            <a:off x="238786" y="110766"/>
            <a:ext cx="11087404" cy="757645"/>
          </a:xfrm>
          <a:prstGeom prst="rect">
            <a:avLst/>
          </a:prstGeom>
        </p:spPr>
        <p:txBody>
          <a:bodyPr/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r>
              <a:rPr lang="kk-KZ" b="1" dirty="0">
                <a:solidFill>
                  <a:srgbClr val="0070C0"/>
                </a:solidFill>
                <a:latin typeface="Georgia"/>
                <a:ea typeface="Tahoma"/>
                <a:cs typeface="Tahoma"/>
              </a:rPr>
              <a:t>П</a:t>
            </a:r>
            <a:r>
              <a:rPr lang="ru-RU" b="1" dirty="0" err="1">
                <a:solidFill>
                  <a:srgbClr val="0070C0"/>
                </a:solidFill>
                <a:latin typeface="Georgia"/>
                <a:ea typeface="Tahoma"/>
                <a:cs typeface="Tahoma"/>
              </a:rPr>
              <a:t>ортфель</a:t>
            </a:r>
            <a:r>
              <a:rPr lang="ru-RU" b="1" dirty="0">
                <a:solidFill>
                  <a:srgbClr val="0070C0"/>
                </a:solidFill>
                <a:latin typeface="Georgia"/>
                <a:ea typeface="Tahoma"/>
                <a:cs typeface="Tahoma"/>
              </a:rPr>
              <a:t> перспективных инвестиционных 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b="1" dirty="0">
                <a:solidFill>
                  <a:srgbClr val="0070C0"/>
                </a:solidFill>
                <a:latin typeface="Georgia"/>
                <a:ea typeface="Tahoma"/>
                <a:cs typeface="Tahoma"/>
              </a:rPr>
              <a:t>проектов до 2035 года</a:t>
            </a:r>
          </a:p>
        </p:txBody>
      </p:sp>
      <p:sp>
        <p:nvSpPr>
          <p:cNvPr id="5" name="Прямоугольник 7"/>
          <p:cNvSpPr/>
          <p:nvPr/>
        </p:nvSpPr>
        <p:spPr bwMode="auto">
          <a:xfrm>
            <a:off x="10936942" y="134475"/>
            <a:ext cx="1255058" cy="400110"/>
          </a:xfrm>
          <a:prstGeom prst="rect">
            <a:avLst/>
          </a:prstGeom>
          <a:solidFill>
            <a:srgbClr val="0070C0"/>
          </a:solidFill>
          <a:ln>
            <a:solidFill>
              <a:srgbClr val="1682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dirty="0">
                <a:latin typeface="Georgia"/>
              </a:rPr>
              <a:t>8</a:t>
            </a:r>
            <a:endParaRPr dirty="0"/>
          </a:p>
        </p:txBody>
      </p:sp>
      <p:cxnSp>
        <p:nvCxnSpPr>
          <p:cNvPr id="6" name="Прямая соединительная линия 10"/>
          <p:cNvCxnSpPr>
            <a:cxnSpLocks/>
          </p:cNvCxnSpPr>
          <p:nvPr/>
        </p:nvCxnSpPr>
        <p:spPr bwMode="auto">
          <a:xfrm>
            <a:off x="296788" y="1052736"/>
            <a:ext cx="10981766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5533A370-7045-BA15-CD96-91C663160B10}"/>
              </a:ext>
            </a:extLst>
          </p:cNvPr>
          <p:cNvGrpSpPr/>
          <p:nvPr/>
        </p:nvGrpSpPr>
        <p:grpSpPr>
          <a:xfrm>
            <a:off x="54965" y="6456960"/>
            <a:ext cx="12004230" cy="436600"/>
            <a:chOff x="54965" y="6456960"/>
            <a:chExt cx="12004230" cy="436600"/>
          </a:xfrm>
        </p:grpSpPr>
        <p:pic>
          <p:nvPicPr>
            <p:cNvPr id="7" name="Picture 2" descr="Logo">
              <a:extLst>
                <a:ext uri="{FF2B5EF4-FFF2-40B4-BE49-F238E27FC236}">
                  <a16:creationId xmlns:a16="http://schemas.microsoft.com/office/drawing/2014/main" id="{6D9D1123-6C66-D13F-2696-95CDF65C24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9470" y="6456960"/>
              <a:ext cx="436600" cy="436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id="{C5E6D53F-E36D-E5C8-C75A-FFAE24D0A7D8}"/>
                </a:ext>
              </a:extLst>
            </p:cNvPr>
            <p:cNvCxnSpPr>
              <a:cxnSpLocks/>
            </p:cNvCxnSpPr>
            <p:nvPr/>
          </p:nvCxnSpPr>
          <p:spPr>
            <a:xfrm>
              <a:off x="54965" y="6736220"/>
              <a:ext cx="566947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>
              <a:extLst>
                <a:ext uri="{FF2B5EF4-FFF2-40B4-BE49-F238E27FC236}">
                  <a16:creationId xmlns:a16="http://schemas.microsoft.com/office/drawing/2014/main" id="{F3604345-FEBC-BBF0-59B3-30C56403CF31}"/>
                </a:ext>
              </a:extLst>
            </p:cNvPr>
            <p:cNvCxnSpPr>
              <a:cxnSpLocks/>
            </p:cNvCxnSpPr>
            <p:nvPr/>
          </p:nvCxnSpPr>
          <p:spPr>
            <a:xfrm>
              <a:off x="6389725" y="6736220"/>
              <a:ext cx="566947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id="{FD729425-BCDC-561B-4CEB-82C91AB4FC9B}"/>
                </a:ext>
              </a:extLst>
            </p:cNvPr>
            <p:cNvCxnSpPr>
              <a:cxnSpLocks/>
            </p:cNvCxnSpPr>
            <p:nvPr/>
          </p:nvCxnSpPr>
          <p:spPr>
            <a:xfrm>
              <a:off x="226960" y="6680340"/>
              <a:ext cx="5497475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>
              <a:extLst>
                <a:ext uri="{FF2B5EF4-FFF2-40B4-BE49-F238E27FC236}">
                  <a16:creationId xmlns:a16="http://schemas.microsoft.com/office/drawing/2014/main" id="{5F30BD4B-F038-6601-C357-04F471003612}"/>
                </a:ext>
              </a:extLst>
            </p:cNvPr>
            <p:cNvCxnSpPr>
              <a:cxnSpLocks/>
            </p:cNvCxnSpPr>
            <p:nvPr/>
          </p:nvCxnSpPr>
          <p:spPr>
            <a:xfrm>
              <a:off x="6389725" y="6685420"/>
              <a:ext cx="5497475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785C84A0-DF83-B090-73D5-B201B50D51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2693281"/>
              </p:ext>
            </p:extLst>
          </p:nvPr>
        </p:nvGraphicFramePr>
        <p:xfrm>
          <a:off x="305767" y="1190883"/>
          <a:ext cx="11087405" cy="47833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0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28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76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84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82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798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74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69941">
                  <a:extLst>
                    <a:ext uri="{9D8B030D-6E8A-4147-A177-3AD203B41FA5}">
                      <a16:colId xmlns:a16="http://schemas.microsoft.com/office/drawing/2014/main" val="1688581245"/>
                    </a:ext>
                  </a:extLst>
                </a:gridCol>
              </a:tblGrid>
              <a:tr h="293598">
                <a:tc>
                  <a:txBody>
                    <a:bodyPr/>
                    <a:lstStyle/>
                    <a:p>
                      <a:pPr marL="0" algn="ctr" defTabSz="1828434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№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434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Проект</a:t>
                      </a:r>
                      <a:r>
                        <a:rPr lang="ru-RU" sz="900" b="1" kern="1200" baseline="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ru-RU" sz="900" b="1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434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Сроки реализации 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434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Стоимость проекта 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434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Источник финансирования 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434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Документация 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434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Тариф 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434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Текущий статус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5632">
                <a:tc>
                  <a:txBody>
                    <a:bodyPr/>
                    <a:lstStyle/>
                    <a:p>
                      <a:pPr marL="0" marR="0" lvl="0" indent="0" algn="ctr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Объединение Западной зоны с ЕЭС Казахстана. Строительство электросетевых объектов (</a:t>
                      </a:r>
                      <a:r>
                        <a:rPr lang="kk-KZ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Строительство линии 500 кВ </a:t>
                      </a:r>
                      <a:r>
                        <a:rPr lang="ru-RU" sz="9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Ульке-Карабатан</a:t>
                      </a: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</a:t>
                      </a:r>
                      <a:r>
                        <a:rPr lang="kk-KZ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Актобе- Атырау)</a:t>
                      </a:r>
                      <a:endParaRPr lang="ru-RU" sz="900" b="1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2021-20</a:t>
                      </a:r>
                      <a:r>
                        <a:rPr lang="en-US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27</a:t>
                      </a: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ctr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годы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164 </a:t>
                      </a:r>
                    </a:p>
                    <a:p>
                      <a:pPr marL="0" marR="0" lvl="0" indent="0" algn="ctr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млрд тенге 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Собственные, заемные средства,</a:t>
                      </a:r>
                      <a:endParaRPr lang="ru-RU" sz="900" b="1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концессия </a:t>
                      </a:r>
                      <a:r>
                        <a:rPr lang="kk-KZ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Стратегия, БП, Концепция развития э/э отрасли до 2029 года 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 включен 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Разработка ТЭО, результаты будут получены до конца года 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229900"/>
                  </a:ext>
                </a:extLst>
              </a:tr>
              <a:tr h="647624">
                <a:tc>
                  <a:txBody>
                    <a:bodyPr/>
                    <a:lstStyle/>
                    <a:p>
                      <a:pPr marL="0" marR="0" lvl="0" indent="0" algn="ctr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Реконструкция ВЛ 220-500 </a:t>
                      </a:r>
                      <a:r>
                        <a:rPr lang="ru-RU" sz="9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кВ</a:t>
                      </a: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филиалов АО «KEGOC»</a:t>
                      </a:r>
                    </a:p>
                    <a:p>
                      <a:pPr marL="0" marR="0" lvl="0" indent="0" algn="l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Акмолинские</a:t>
                      </a: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Восточные, Северные и Центральные МЭС (2-й пакет)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2019-2031 </a:t>
                      </a:r>
                    </a:p>
                    <a:p>
                      <a:pPr marL="0" marR="0" lvl="0" indent="0" algn="ctr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годы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94,64  </a:t>
                      </a:r>
                    </a:p>
                    <a:p>
                      <a:pPr marL="0" marR="0" lvl="0" indent="0" algn="ctr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млрд тенге</a:t>
                      </a:r>
                      <a:endParaRPr lang="ru-RU" sz="900" b="1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Собственные</a:t>
                      </a: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заемные </a:t>
                      </a:r>
                      <a:r>
                        <a:rPr lang="kk-KZ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средства </a:t>
                      </a:r>
                      <a:endParaRPr lang="ru-RU" sz="900" b="1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Стратегия, БП 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 включен 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Разработка ТЭО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9615">
                <a:tc>
                  <a:txBody>
                    <a:bodyPr/>
                    <a:lstStyle/>
                    <a:p>
                      <a:pPr marL="0" marR="0" lvl="0" indent="0" algn="ctr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Реконструкция ВЛ 220-500 </a:t>
                      </a:r>
                      <a:r>
                        <a:rPr lang="ru-RU" sz="9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кВ</a:t>
                      </a: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филиалов АО «KEGOC»</a:t>
                      </a:r>
                    </a:p>
                    <a:p>
                      <a:pPr marL="0" marR="0" lvl="0" indent="0" algn="l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Алматинские</a:t>
                      </a: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Центральные и Южные МЭС (3-й пакет)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2021-2031 </a:t>
                      </a:r>
                    </a:p>
                    <a:p>
                      <a:pPr marL="0" marR="0" lvl="0" indent="0" algn="ctr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годы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96,62  </a:t>
                      </a:r>
                    </a:p>
                    <a:p>
                      <a:pPr marL="0" marR="0" lvl="0" indent="0" algn="ctr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млрд тенге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Собственные</a:t>
                      </a: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заемные </a:t>
                      </a:r>
                      <a:r>
                        <a:rPr lang="kk-KZ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средства </a:t>
                      </a:r>
                      <a:endParaRPr lang="ru-RU" sz="900" b="1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Стратегия, БП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 включен 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Разработка ТЭО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9615">
                <a:tc>
                  <a:txBody>
                    <a:bodyPr/>
                    <a:lstStyle/>
                    <a:p>
                      <a:pPr marL="0" marR="0" lvl="0" indent="0" algn="ctr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Строительство линии постоянного тока Север - Юг </a:t>
                      </a:r>
                      <a:endParaRPr lang="ru-RU" sz="900" b="1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2024-2030 </a:t>
                      </a:r>
                    </a:p>
                    <a:p>
                      <a:pPr marL="0" marR="0" lvl="0" indent="0" algn="ctr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годы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692 </a:t>
                      </a:r>
                    </a:p>
                    <a:p>
                      <a:pPr marL="0" marR="0" lvl="0" indent="0" algn="ctr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млрд тенге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Собственные</a:t>
                      </a: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заемные </a:t>
                      </a:r>
                      <a:r>
                        <a:rPr lang="kk-KZ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средства </a:t>
                      </a:r>
                      <a:endParaRPr lang="ru-RU" sz="900" b="1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Стратегия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 включен 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Разработано </a:t>
                      </a:r>
                      <a:r>
                        <a:rPr lang="ru-RU" sz="9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предТЭО</a:t>
                      </a: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необходимо разработать ТЭО 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7624">
                <a:tc>
                  <a:txBody>
                    <a:bodyPr/>
                    <a:lstStyle/>
                    <a:p>
                      <a:pPr marL="0" marR="0" lvl="0" indent="0" algn="ctr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Сооружение ВЛ 500 </a:t>
                      </a:r>
                      <a:r>
                        <a:rPr lang="ru-RU" sz="9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кВ</a:t>
                      </a: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ЦГПП – Караганда 500 – Нура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2026- 2030 </a:t>
                      </a:r>
                    </a:p>
                    <a:p>
                      <a:pPr marL="0" marR="0" lvl="0" indent="0" algn="ctr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годы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103,5 </a:t>
                      </a:r>
                    </a:p>
                    <a:p>
                      <a:pPr marL="0" marR="0" lvl="0" indent="0" algn="ctr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млрд тенге</a:t>
                      </a:r>
                      <a:endParaRPr lang="ru-RU" sz="900" b="1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Собственные</a:t>
                      </a: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заемные </a:t>
                      </a:r>
                      <a:r>
                        <a:rPr lang="kk-KZ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средства </a:t>
                      </a:r>
                      <a:endParaRPr lang="ru-RU" sz="900" b="1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 включен 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Включен в Видение по развитию НЭС до 2035 года – необходима инициация проекта 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7624">
                <a:tc>
                  <a:txBody>
                    <a:bodyPr/>
                    <a:lstStyle/>
                    <a:p>
                      <a:pPr marL="0" marR="0" lvl="0" indent="0" algn="ctr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Объединение Западной зоны с ЕЭС Казахстана. II этап 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2028- 2035 </a:t>
                      </a:r>
                    </a:p>
                    <a:p>
                      <a:pPr marL="0" marR="0" lvl="0" indent="0" algn="ctr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годы 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71,2</a:t>
                      </a:r>
                      <a:r>
                        <a:rPr lang="en-US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ru-RU" sz="900" b="1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млрд тенге </a:t>
                      </a:r>
                      <a:endParaRPr lang="ru-RU" sz="900" b="1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Собственные</a:t>
                      </a: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заемные </a:t>
                      </a:r>
                      <a:r>
                        <a:rPr lang="kk-KZ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средства </a:t>
                      </a:r>
                      <a:endParaRPr lang="ru-RU" sz="900" b="1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 включен 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Включен в Видение по развитию НЭС до 2035 года – необходима инициация проекта 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0718">
                <a:tc gridSpan="4">
                  <a:txBody>
                    <a:bodyPr/>
                    <a:lstStyle/>
                    <a:p>
                      <a:pPr marL="0" marR="0" lvl="0" indent="0" algn="l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Итого 1 722 млрд тенге</a:t>
                      </a:r>
                      <a:r>
                        <a:rPr lang="ru-RU" sz="1000" b="1" kern="1200" baseline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ru-RU" sz="1000" b="1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Итого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1 720 млрд тенге</a:t>
                      </a:r>
                      <a:r>
                        <a:rPr lang="ru-RU" sz="2600" b="1" kern="1200" baseline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ru-RU" sz="2600" b="1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3" name="Текст 3">
            <a:extLst>
              <a:ext uri="{FF2B5EF4-FFF2-40B4-BE49-F238E27FC236}">
                <a16:creationId xmlns:a16="http://schemas.microsoft.com/office/drawing/2014/main" id="{FD309B19-37B3-5958-5987-2C68C7C3073D}"/>
              </a:ext>
            </a:extLst>
          </p:cNvPr>
          <p:cNvSpPr>
            <a:spLocks/>
          </p:cNvSpPr>
          <p:nvPr/>
        </p:nvSpPr>
        <p:spPr bwMode="auto">
          <a:xfrm>
            <a:off x="296788" y="5943419"/>
            <a:ext cx="11362704" cy="757645"/>
          </a:xfrm>
          <a:prstGeom prst="rect">
            <a:avLst/>
          </a:prstGeom>
        </p:spPr>
        <p:txBody>
          <a:bodyPr/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000" b="1" dirty="0">
                <a:solidFill>
                  <a:srgbClr val="0070C0"/>
                </a:solidFill>
                <a:latin typeface="Georgia"/>
                <a:ea typeface="Tahoma"/>
                <a:cs typeface="Tahoma"/>
              </a:rPr>
              <a:t>Влияние реализации проектов на утвержденные тарифы за период 2025-2026 гг. составляют</a:t>
            </a:r>
            <a:r>
              <a:rPr lang="ru-RU" sz="1000" b="1" dirty="0">
                <a:solidFill>
                  <a:srgbClr val="0070C0"/>
                </a:solidFill>
                <a:highlight>
                  <a:srgbClr val="FFFFFF"/>
                </a:highlight>
                <a:latin typeface="Georgia"/>
                <a:ea typeface="Tahoma"/>
                <a:cs typeface="Tahoma"/>
              </a:rPr>
              <a:t> </a:t>
            </a:r>
            <a:r>
              <a:rPr lang="ru-RU" sz="1000" b="1" i="1" u="sng" dirty="0">
                <a:solidFill>
                  <a:srgbClr val="0070C0"/>
                </a:solidFill>
                <a:highlight>
                  <a:srgbClr val="FFFFFF"/>
                </a:highlight>
                <a:latin typeface="Georgia"/>
                <a:ea typeface="Tahoma"/>
                <a:cs typeface="Tahoma"/>
              </a:rPr>
              <a:t>21-51% </a:t>
            </a:r>
            <a:r>
              <a:rPr lang="ru-RU" sz="1000" b="1" dirty="0">
                <a:solidFill>
                  <a:srgbClr val="0070C0"/>
                </a:solidFill>
                <a:latin typeface="Georgia"/>
                <a:ea typeface="Tahoma"/>
                <a:cs typeface="Tahoma"/>
              </a:rPr>
              <a:t>по передаче э/э и на услугу пользования НЭС.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000" b="1" dirty="0">
                <a:solidFill>
                  <a:srgbClr val="0070C0"/>
                </a:solidFill>
                <a:latin typeface="Georgia"/>
                <a:ea typeface="Tahoma"/>
                <a:cs typeface="Tahoma"/>
              </a:rPr>
              <a:t>Влияние проекта "Объединение Западной зоны с ЕЭС Казахстана. II этап» будет учтено в новой тарифной смете 2027-2031 гг.</a:t>
            </a:r>
          </a:p>
          <a:p>
            <a:pPr marL="0" indent="0">
              <a:buNone/>
            </a:pPr>
            <a:endParaRPr lang="ru-RU" sz="800" b="1" dirty="0">
              <a:solidFill>
                <a:srgbClr val="0070C0"/>
              </a:solidFill>
              <a:latin typeface="Georgia"/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11523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1808</TotalTime>
  <Words>2120</Words>
  <Application>Microsoft Office PowerPoint</Application>
  <DocSecurity>0</DocSecurity>
  <PresentationFormat>Широкоэкранный</PresentationFormat>
  <Paragraphs>439</Paragraphs>
  <Slides>17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Georgia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Шугаев Данияр</dc:creator>
  <cp:keywords/>
  <dc:description/>
  <cp:lastModifiedBy>Дюсенов Женис Есбулатович</cp:lastModifiedBy>
  <cp:revision>1942</cp:revision>
  <cp:lastPrinted>2023-09-13T05:38:46Z</cp:lastPrinted>
  <dcterms:created xsi:type="dcterms:W3CDTF">2016-05-16T09:12:29Z</dcterms:created>
  <dcterms:modified xsi:type="dcterms:W3CDTF">2023-11-18T02:49:52Z</dcterms:modified>
  <cp:category/>
  <dc:identifier/>
  <cp:contentStatus/>
  <dc:language/>
  <cp:version/>
</cp:coreProperties>
</file>