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4" r:id="rId2"/>
    <p:sldId id="276" r:id="rId3"/>
    <p:sldId id="275" r:id="rId4"/>
    <p:sldId id="269" r:id="rId5"/>
    <p:sldId id="272" r:id="rId6"/>
    <p:sldId id="273" r:id="rId7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91"/>
    <a:srgbClr val="C1392B"/>
    <a:srgbClr val="565251"/>
    <a:srgbClr val="AA9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>
        <p:scale>
          <a:sx n="100" d="100"/>
          <a:sy n="100" d="100"/>
        </p:scale>
        <p:origin x="67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ltanova.g\Desktop\&#1042;&#1042;&#105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erver\&#1044;&#1055;&#1048;&#1050;_&#1054;&#1073;&#1097;&#1072;&#1103;_&#1087;&#1072;&#1087;&#1082;&#1072;\2.%20&#1059;&#1087;&#1088;&#1072;&#1074;&#1083;&#1077;&#1085;&#1080;&#1077;%20&#1089;&#1090;&#1088;&#1072;&#1090;&#1077;&#1075;&#1080;&#1095;&#1077;&#1089;&#1082;&#1086;&#1075;&#1086;%20&#1072;&#1085;&#1072;&#1083;&#1080;&#1079;&#1072;\10.%20&#1055;&#1088;&#1077;&#1079;&#1077;&#1085;&#1090;&#1072;&#1094;&#1080;&#1080;\!%20&#1061;&#1086;&#1083;&#1076;&#1080;&#1085;&#1075;_11.05.2023\&#1052;&#1072;&#1090;&#1077;&#1088;&#1080;&#1072;&#1083;&#1099;\&#1042;&#1042;&#105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erver\&#1044;&#1055;&#1048;&#1050;_&#1054;&#1073;&#1097;&#1072;&#1103;_&#1087;&#1072;&#1087;&#1082;&#1072;\2.%20&#1059;&#1087;&#1088;&#1072;&#1074;&#1083;&#1077;&#1085;&#1080;&#1077;%20&#1089;&#1090;&#1088;&#1072;&#1090;&#1077;&#1075;&#1080;&#1095;&#1077;&#1089;&#1082;&#1086;&#1075;&#1086;%20&#1072;&#1085;&#1072;&#1083;&#1080;&#1079;&#1072;\12.%20&#1050;&#1053;&#1048;&#1046;&#1050;&#1040;%20&#1055;&#1055;\2019\01.03.2019\&#1084;&#1072;&#1090;&#1077;&#1088;&#1080;&#1072;&#1083;&#1099;\&#1076;&#1086;&#1093;&#1086;&#1076;&#1099;%20%20&#1088;&#1072;&#1089;&#1093;&#1086;&#1076;&#109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erver\&#1044;&#1055;&#1048;&#1050;_&#1054;&#1073;&#1097;&#1072;&#1103;_&#1087;&#1072;&#1087;&#1082;&#1072;\2.%20&#1059;&#1087;&#1088;&#1072;&#1074;&#1083;&#1077;&#1085;&#1080;&#1077;%20&#1089;&#1090;&#1088;&#1072;&#1090;&#1077;&#1075;&#1080;&#1095;&#1077;&#1089;&#1082;&#1086;&#1075;&#1086;%20&#1072;&#1085;&#1072;&#1083;&#1080;&#1079;&#1072;\10.%20&#1055;&#1088;&#1077;&#1079;&#1077;&#1085;&#1090;&#1072;&#1094;&#1080;&#1080;\!%20&#1061;&#1086;&#1083;&#1076;&#1080;&#1085;&#1075;_11.05.2023\&#1052;&#1072;&#1090;&#1077;&#1088;&#1080;&#1072;&#1083;&#1099;\ROA%20ROE%20&#1041;&#1042;&#1059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162390716734701E-2"/>
          <c:y val="0.15281282281417757"/>
          <c:w val="0.82236144174788228"/>
          <c:h val="0.565094861503897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Портфель БВУ и ИК</c:v>
                </c:pt>
              </c:strCache>
            </c:strRef>
          </c:tx>
          <c:spPr>
            <a:solidFill>
              <a:srgbClr val="3E5A7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957170668397143E-3"/>
                  <c:y val="9.85956210019605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957524149450191E-3"/>
                  <c:y val="0.123420461920761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050" b="0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K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69110966904607"/>
                      <c:h val="9.931998517289196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6578730362644895E-3"/>
                  <c:y val="0.131096281900035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293370063719389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104127801840487E-3"/>
                  <c:y val="0.157595901806876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ru-RU" sz="1050" b="0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K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7125243348475"/>
                      <c:h val="9.9371859575422342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9.5175192978838622E-17"/>
                  <c:y val="0.1579121491550412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5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Лист1!$B$9:$B$15</c:f>
              <c:numCache>
                <c:formatCode>#,##0</c:formatCode>
                <c:ptCount val="6"/>
                <c:pt idx="0">
                  <c:v>1388.5329999999999</c:v>
                </c:pt>
                <c:pt idx="1">
                  <c:v>1645</c:v>
                </c:pt>
                <c:pt idx="2">
                  <c:v>2337</c:v>
                </c:pt>
                <c:pt idx="3" formatCode="_-* #\ ##0\ _₽_-;\-* #\ ##0\ _₽_-;_-* &quot;-&quot;??\ _₽_-;_-@_-">
                  <c:v>2748.8490000000002</c:v>
                </c:pt>
                <c:pt idx="4" formatCode="_-* #\ ##0\ _₽_-;\-* #\ ##0\ _₽_-;_-* &quot;-&quot;??\ _₽_-;_-@_-">
                  <c:v>3794</c:v>
                </c:pt>
                <c:pt idx="5" formatCode="_-* #\ ##0\ _₽_-;\-* #\ ##0\ _₽_-;_-* &quot;-&quot;??\ _₽_-;_-@_-">
                  <c:v>5142.1059999999998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47-4FF8-ABA4-8E351CBE653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Портфель Банка 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57524149449978E-3"/>
                  <c:y val="7.7482080041881965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K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856825648433775E-17"/>
                  <c:y val="9.4943057741888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3713651296867549E-17"/>
                  <c:y val="0.111809243435324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3713651296867549E-17"/>
                  <c:y val="0.1507369683626231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0.165714790285392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Лист1!$D$9:$D$15</c:f>
              <c:numCache>
                <c:formatCode>General</c:formatCode>
                <c:ptCount val="6"/>
                <c:pt idx="0">
                  <c:v>464.47399999999999</c:v>
                </c:pt>
                <c:pt idx="1">
                  <c:v>669.505</c:v>
                </c:pt>
                <c:pt idx="2">
                  <c:v>1004</c:v>
                </c:pt>
                <c:pt idx="3" formatCode="#,##0">
                  <c:v>1368.4781335412699</c:v>
                </c:pt>
                <c:pt idx="4" formatCode="#,##0">
                  <c:v>2084</c:v>
                </c:pt>
                <c:pt idx="5" formatCode="#,##0">
                  <c:v>2968.3150000000001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E47-4FF8-ABA4-8E351CBE65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084682672"/>
        <c:axId val="-676678128"/>
      </c:barChart>
      <c:lineChart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Банка</c:v>
                </c:pt>
              </c:strCache>
            </c:strRef>
          </c:tx>
          <c:spPr>
            <a:ln w="2356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rgbClr val="009999"/>
              </a:solidFill>
              <a:ln w="7855">
                <a:solidFill>
                  <a:srgbClr val="006600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Pt>
            <c:idx val="2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Pt>
            <c:idx val="3"/>
            <c:marker>
              <c:spPr>
                <a:solidFill>
                  <a:srgbClr val="009999"/>
                </a:solidFill>
                <a:ln w="7855">
                  <a:solidFill>
                    <a:srgbClr val="009999"/>
                  </a:solidFill>
                </a:ln>
                <a:effectLst/>
              </c:spPr>
            </c:marker>
            <c:bubble3D val="0"/>
          </c:dPt>
          <c:dLbls>
            <c:dLbl>
              <c:idx val="0"/>
              <c:layout>
                <c:manualLayout>
                  <c:x val="-3.8935756002595717E-2"/>
                  <c:y val="-9.5585924784414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924-4432-99EF-9D9157E829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10577547047372E-2"/>
                  <c:y val="-0.127797378640561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924-4432-99EF-9D9157E829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12719013627505E-2"/>
                  <c:y val="-0.12545652627954368"/>
                </c:manualLayout>
              </c:layout>
              <c:numFmt formatCode="0%" sourceLinked="0"/>
              <c:spPr>
                <a:noFill/>
                <a:ln>
                  <a:solidFill>
                    <a:srgbClr val="009999"/>
                  </a:solidFill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 i="0">
                      <a:solidFill>
                        <a:schemeClr val="tx1"/>
                      </a:solidFill>
                      <a:latin typeface="Arial Narrow" panose="020B0606020202030204" pitchFamily="34" charset="0"/>
                    </a:defRPr>
                  </a:pPr>
                  <a:endParaRPr lang="ru-K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744321868916384E-2"/>
                  <c:y val="-0.126794219065360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957170668397145E-2"/>
                  <c:y val="-0.124073831478960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127190136275148E-2"/>
                  <c:y val="-0.1297135510916410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009999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>
                    <a:solidFill>
                      <a:schemeClr val="tx1"/>
                    </a:solidFill>
                    <a:latin typeface="Arial Narrow" panose="020B0606020202030204" pitchFamily="34" charset="0"/>
                  </a:defRPr>
                </a:pPr>
                <a:endParaRPr lang="ru-KZ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Лист1!$C$9:$C$15</c:f>
              <c:numCache>
                <c:formatCode>0%</c:formatCode>
                <c:ptCount val="6"/>
                <c:pt idx="0">
                  <c:v>0.34</c:v>
                </c:pt>
                <c:pt idx="1">
                  <c:v>0.40699392097264436</c:v>
                </c:pt>
                <c:pt idx="2">
                  <c:v>0.42961061189559263</c:v>
                </c:pt>
                <c:pt idx="3">
                  <c:v>0.49783677951799821</c:v>
                </c:pt>
                <c:pt idx="4">
                  <c:v>0.54928835002635745</c:v>
                </c:pt>
                <c:pt idx="5">
                  <c:v>0.57725667265513392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47-4FF8-ABA4-8E351CBE65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76671056"/>
        <c:axId val="-676685200"/>
      </c:lineChart>
      <c:catAx>
        <c:axId val="-108468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785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8128"/>
        <c:crosses val="autoZero"/>
        <c:auto val="1"/>
        <c:lblAlgn val="ctr"/>
        <c:lblOffset val="100"/>
        <c:noMultiLvlLbl val="0"/>
      </c:catAx>
      <c:valAx>
        <c:axId val="-67667812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8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-1084682672"/>
        <c:crosses val="autoZero"/>
        <c:crossBetween val="between"/>
      </c:valAx>
      <c:catAx>
        <c:axId val="-676671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676685200"/>
        <c:crosses val="autoZero"/>
        <c:auto val="1"/>
        <c:lblAlgn val="ctr"/>
        <c:lblOffset val="100"/>
        <c:noMultiLvlLbl val="0"/>
      </c:catAx>
      <c:valAx>
        <c:axId val="-67668520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8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-676671056"/>
        <c:crosses val="max"/>
        <c:crossBetween val="between"/>
      </c:valAx>
      <c:spPr>
        <a:noFill/>
        <a:ln w="20947">
          <a:noFill/>
        </a:ln>
      </c:spPr>
    </c:plotArea>
    <c:legend>
      <c:legendPos val="b"/>
      <c:layout>
        <c:manualLayout>
          <c:xMode val="edge"/>
          <c:yMode val="edge"/>
          <c:x val="0.10406761127604021"/>
          <c:y val="0.89642721542174664"/>
          <c:w val="0.83482674209425056"/>
          <c:h val="8.6653439973546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05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639634686108423E-2"/>
          <c:y val="0.11303243819862947"/>
          <c:w val="0.88668614626904418"/>
          <c:h val="0.61575296688858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Вклады населения долгосрочные</c:v>
                </c:pt>
              </c:strCache>
            </c:strRef>
          </c:tx>
          <c:spPr>
            <a:solidFill>
              <a:srgbClr val="3E5A7F"/>
            </a:solidFill>
            <a:ln w="25357">
              <a:noFill/>
            </a:ln>
          </c:spPr>
          <c:invertIfNegative val="0"/>
          <c:dLbls>
            <c:dLbl>
              <c:idx val="0"/>
              <c:layout>
                <c:manualLayout>
                  <c:x val="-2.3729635252542006E-4"/>
                  <c:y val="0.1479167488408951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631191287226395E-3"/>
                  <c:y val="0.1329537182792537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999676800667306E-3"/>
                  <c:y val="0.156913930414265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0044780118137864E-4"/>
                  <c:y val="0.152640571717483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977822572071325E-4"/>
                  <c:y val="0.160848432474298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0.1727630979743903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357">
                <a:noFill/>
              </a:ln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Лист1!$B$9:$B$15</c:f>
              <c:numCache>
                <c:formatCode>#,##0</c:formatCode>
                <c:ptCount val="6"/>
                <c:pt idx="0" formatCode="General">
                  <c:v>1913.7159999999999</c:v>
                </c:pt>
                <c:pt idx="1">
                  <c:v>2062.2440000000001</c:v>
                </c:pt>
                <c:pt idx="2">
                  <c:v>2403</c:v>
                </c:pt>
                <c:pt idx="3">
                  <c:v>3020.6909999999998</c:v>
                </c:pt>
                <c:pt idx="4">
                  <c:v>3837</c:v>
                </c:pt>
                <c:pt idx="5">
                  <c:v>5146.4409999999998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09-44CE-8FEB-92248D1858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Вклады в Банк  (депозитная база)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492536815464935E-3"/>
                  <c:y val="8.98750150417754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8.11373391327421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9507045246603137E-17"/>
                  <c:y val="9.2388186274334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999676800666812E-3"/>
                  <c:y val="0.1140660465649977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977822572071325E-4"/>
                  <c:y val="0.1343512777943122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0.1570717049329637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 w="2535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Лист1!$D$9:$D$15</c:f>
              <c:numCache>
                <c:formatCode>#,##0</c:formatCode>
                <c:ptCount val="6"/>
                <c:pt idx="0" formatCode="General">
                  <c:v>520.245</c:v>
                </c:pt>
                <c:pt idx="1">
                  <c:v>624.21199999999999</c:v>
                </c:pt>
                <c:pt idx="2">
                  <c:v>806</c:v>
                </c:pt>
                <c:pt idx="3" formatCode="General">
                  <c:v>1034.002</c:v>
                </c:pt>
                <c:pt idx="4" formatCode="#,##0.00">
                  <c:v>1509</c:v>
                </c:pt>
                <c:pt idx="5">
                  <c:v>2140.6819999999998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09-44CE-8FEB-92248D18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-676672144"/>
        <c:axId val="-676682480"/>
      </c:barChart>
      <c:lineChart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 Банка</c:v>
                </c:pt>
              </c:strCache>
            </c:strRef>
          </c:tx>
          <c:spPr>
            <a:ln w="28402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009999"/>
              </a:solidFill>
              <a:ln w="9468">
                <a:solidFill>
                  <a:srgbClr val="086B08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5904320404981156E-2"/>
                  <c:y val="-8.4208331029637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104270969100203E-2"/>
                  <c:y val="-6.54345690897205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292817643015871E-2"/>
                  <c:y val="-8.3642028509449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009999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Лист1!$A$9:$A$15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</c:strRef>
          </c:cat>
          <c:val>
            <c:numRef>
              <c:f>Лист1!$C$9:$C$15</c:f>
              <c:numCache>
                <c:formatCode>0%</c:formatCode>
                <c:ptCount val="6"/>
                <c:pt idx="0">
                  <c:v>0.27</c:v>
                </c:pt>
                <c:pt idx="1">
                  <c:v>0.30268581215413887</c:v>
                </c:pt>
                <c:pt idx="2">
                  <c:v>0.33541406575114441</c:v>
                </c:pt>
                <c:pt idx="3">
                  <c:v>0.34230644577681069</c:v>
                </c:pt>
                <c:pt idx="4">
                  <c:v>0.39327599687255671</c:v>
                </c:pt>
                <c:pt idx="5">
                  <c:v>0.41595386015306496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709-44CE-8FEB-92248D185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76681392"/>
        <c:axId val="-676673776"/>
      </c:lineChart>
      <c:catAx>
        <c:axId val="-67667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6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50" b="0" i="0" u="none" strike="noStrike" kern="120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82480"/>
        <c:crosses val="autoZero"/>
        <c:auto val="1"/>
        <c:lblAlgn val="ctr"/>
        <c:lblOffset val="100"/>
        <c:noMultiLvlLbl val="0"/>
      </c:catAx>
      <c:valAx>
        <c:axId val="-676682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633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-676672144"/>
        <c:crosses val="autoZero"/>
        <c:crossBetween val="between"/>
      </c:valAx>
      <c:catAx>
        <c:axId val="-676681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676673776"/>
        <c:crosses val="autoZero"/>
        <c:auto val="1"/>
        <c:lblAlgn val="ctr"/>
        <c:lblOffset val="100"/>
        <c:noMultiLvlLbl val="0"/>
      </c:catAx>
      <c:valAx>
        <c:axId val="-67667377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ln w="633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-676681392"/>
        <c:crosses val="max"/>
        <c:crossBetween val="between"/>
      </c:valAx>
      <c:spPr>
        <a:noFill/>
        <a:ln w="25357">
          <a:noFill/>
        </a:ln>
      </c:spPr>
    </c:plotArea>
    <c:legend>
      <c:legendPos val="b"/>
      <c:layout>
        <c:manualLayout>
          <c:xMode val="edge"/>
          <c:yMode val="edge"/>
          <c:x val="2.2224566477277E-2"/>
          <c:y val="0.86363776802817771"/>
          <c:w val="0.94744640808450509"/>
          <c:h val="0.12274454674658593"/>
        </c:manualLayout>
      </c:layout>
      <c:overlay val="0"/>
      <c:spPr>
        <a:noFill/>
        <a:ln w="25357">
          <a:noFill/>
        </a:ln>
      </c:spPr>
      <c:txPr>
        <a:bodyPr rot="0" spcFirstLastPara="1" vertOverflow="ellipsis" vert="horz" wrap="square" anchor="ctr" anchorCtr="1"/>
        <a:lstStyle/>
        <a:p>
          <a:pPr algn="ctr">
            <a:defRPr lang="ru-RU" sz="1000" b="0" i="0" u="none" strike="noStrike" kern="120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187C7E"/>
            </a:solidFill>
            <a:ln>
              <a:noFill/>
            </a:ln>
            <a:effectLst/>
          </c:spPr>
          <c:invertIfNegative val="0"/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Казахстан!$C$23:$C$30</c:f>
              <c:strCache>
                <c:ptCount val="8"/>
                <c:pt idx="0">
                  <c:v>Канада</c:v>
                </c:pt>
                <c:pt idx="1">
                  <c:v>Великобритания</c:v>
                </c:pt>
                <c:pt idx="2">
                  <c:v>США</c:v>
                </c:pt>
                <c:pt idx="3">
                  <c:v>Франция</c:v>
                </c:pt>
                <c:pt idx="4">
                  <c:v>Германия</c:v>
                </c:pt>
                <c:pt idx="5">
                  <c:v>Китай</c:v>
                </c:pt>
                <c:pt idx="6">
                  <c:v>Россия</c:v>
                </c:pt>
                <c:pt idx="7">
                  <c:v>Казахстан</c:v>
                </c:pt>
              </c:strCache>
            </c:strRef>
          </c:cat>
          <c:val>
            <c:numRef>
              <c:f>Казахстан!$D$23:$D$30</c:f>
              <c:numCache>
                <c:formatCode>General</c:formatCode>
                <c:ptCount val="8"/>
                <c:pt idx="0">
                  <c:v>78</c:v>
                </c:pt>
                <c:pt idx="1">
                  <c:v>74</c:v>
                </c:pt>
                <c:pt idx="2">
                  <c:v>56</c:v>
                </c:pt>
                <c:pt idx="3">
                  <c:v>55</c:v>
                </c:pt>
                <c:pt idx="4">
                  <c:v>44</c:v>
                </c:pt>
                <c:pt idx="5">
                  <c:v>41</c:v>
                </c:pt>
                <c:pt idx="6">
                  <c:v>11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axId val="-676683568"/>
        <c:axId val="-676680304"/>
      </c:barChart>
      <c:catAx>
        <c:axId val="-676683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80304"/>
        <c:crosses val="autoZero"/>
        <c:auto val="1"/>
        <c:lblAlgn val="ctr"/>
        <c:lblOffset val="100"/>
        <c:noMultiLvlLbl val="0"/>
      </c:catAx>
      <c:valAx>
        <c:axId val="-676680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67668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 Narrow" panose="020B0606020202030204" pitchFamily="34" charset="0"/>
        </a:defRPr>
      </a:pPr>
      <a:endParaRPr lang="ru-K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Лист1!$C$8</c:f>
              <c:strCache>
                <c:ptCount val="1"/>
                <c:pt idx="0">
                  <c:v>Доля ипотеки к ВВП Казахстана, 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Лист1!$D$7:$H$7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Лист1!$D$8:$H$8</c:f>
              <c:numCache>
                <c:formatCode>0.0%</c:formatCode>
                <c:ptCount val="5"/>
                <c:pt idx="0">
                  <c:v>2.3917755844995888E-2</c:v>
                </c:pt>
                <c:pt idx="1">
                  <c:v>2.7411825742266589E-2</c:v>
                </c:pt>
                <c:pt idx="2">
                  <c:v>3.5503939239257362E-2</c:v>
                </c:pt>
                <c:pt idx="3">
                  <c:v>4.2985699363834153E-2</c:v>
                </c:pt>
                <c:pt idx="4">
                  <c:v>4.7917213916927784E-2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Лист1!$C$9</c:f>
              <c:strCache>
                <c:ptCount val="1"/>
                <c:pt idx="0">
                  <c:v>Доля ипотеки Отбасы банк к ВВП Казахстана, 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Лист1!$D$7:$H$7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Лист1!$D$9:$H$9</c:f>
              <c:numCache>
                <c:formatCode>0.0%</c:formatCode>
                <c:ptCount val="5"/>
                <c:pt idx="0">
                  <c:v>1.1230722093573901E-2</c:v>
                </c:pt>
                <c:pt idx="1">
                  <c:v>1.4632002089261791E-2</c:v>
                </c:pt>
                <c:pt idx="2">
                  <c:v>1.9512307615571739E-2</c:v>
                </c:pt>
                <c:pt idx="3">
                  <c:v>2.5640643803588079E-2</c:v>
                </c:pt>
                <c:pt idx="4">
                  <c:v>2.9237854203184695E-2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676674320"/>
        <c:axId val="-676677584"/>
      </c:lineChart>
      <c:catAx>
        <c:axId val="-67667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7584"/>
        <c:crosses val="autoZero"/>
        <c:auto val="1"/>
        <c:lblAlgn val="ctr"/>
        <c:lblOffset val="100"/>
        <c:noMultiLvlLbl val="0"/>
      </c:catAx>
      <c:valAx>
        <c:axId val="-676677584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solidFill>
            <a:schemeClr val="tx1"/>
          </a:solidFill>
          <a:latin typeface="Arial Narrow" panose="020B0606020202030204" pitchFamily="34" charset="0"/>
        </a:defRPr>
      </a:pPr>
      <a:endParaRPr lang="ru-K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30781724834476E-2"/>
          <c:y val="0.12482860179795419"/>
          <c:w val="0.95303514340418594"/>
          <c:h val="0.755460585001928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СК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4.6205029908661386E-3"/>
                  <c:y val="-5.2597051914533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524644945697092E-3"/>
                  <c:y val="-5.35498490062938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0492898913956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9573934837093713E-3"/>
                  <c:y val="-5.07107085843247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Лист1!$B$4:$B$10</c:f>
              <c:numCache>
                <c:formatCode>#,##0</c:formatCode>
                <c:ptCount val="5"/>
                <c:pt idx="0">
                  <c:v>199.66200000000001</c:v>
                </c:pt>
                <c:pt idx="1">
                  <c:v>244.40700000000001</c:v>
                </c:pt>
                <c:pt idx="2" formatCode="_-* #\ ##0\ _₽_-;\-* #\ ##0\ _₽_-;_-* &quot;-&quot;??\ _₽_-;_-@_-">
                  <c:v>282.78300000000002</c:v>
                </c:pt>
                <c:pt idx="3" formatCode="_-* #\ ##0_р_._-;\-* #\ ##0_р_._-;_-* &quot;-&quot;??_р_._-;_-@_-">
                  <c:v>381.10300000000001</c:v>
                </c:pt>
                <c:pt idx="4" formatCode="_-* #\ ##0\ _₽_-;\-* #\ ##0\ _₽_-;_-* &quot;-&quot;??\ _₽_-;_-@_-">
                  <c:v>462.26100000000002</c:v>
                </c:pt>
              </c:numCache>
            </c:numRef>
          </c:val>
          <c:extLst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Обязательства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9999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9999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ln w="9525"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Лист1!$C$4:$C$10</c:f>
              <c:numCache>
                <c:formatCode>#,##0</c:formatCode>
                <c:ptCount val="5"/>
                <c:pt idx="0">
                  <c:v>798.678</c:v>
                </c:pt>
                <c:pt idx="1">
                  <c:v>1095.924</c:v>
                </c:pt>
                <c:pt idx="2" formatCode="_-* #\ ##0\ _₽_-;\-* #\ ##0\ _₽_-;_-* &quot;-&quot;??\ _₽_-;_-@_-">
                  <c:v>1424.605</c:v>
                </c:pt>
                <c:pt idx="3" formatCode="_-* #\ ##0_р_._-;\-* #\ ##0_р_._-;_-* &quot;-&quot;??_р_._-;_-@_-">
                  <c:v>2423.1010000000001</c:v>
                </c:pt>
                <c:pt idx="4" formatCode="_-* #\ ##0\ _₽_-;\-* #\ ##0\ _₽_-;_-* &quot;-&quot;??\ _₽_-;_-@_-">
                  <c:v>2977.8440000000001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676672688"/>
        <c:axId val="-676680848"/>
      </c:barChart>
      <c:lineChart>
        <c:grouping val="stack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Активы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solidFill>
                  <a:srgbClr val="009999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Лист1!$D$4:$D$10</c:f>
              <c:numCache>
                <c:formatCode>#,##0</c:formatCode>
                <c:ptCount val="5"/>
                <c:pt idx="0">
                  <c:v>998.34</c:v>
                </c:pt>
                <c:pt idx="1">
                  <c:v>1340.3309999999999</c:v>
                </c:pt>
                <c:pt idx="2" formatCode="_-* #\ ##0\ _₽_-;\-* #\ ##0\ _₽_-;_-* &quot;-&quot;??\ _₽_-;_-@_-">
                  <c:v>1707.3879999999999</c:v>
                </c:pt>
                <c:pt idx="3" formatCode="_-* #\ ##0_р_._-;\-* #\ ##0_р_._-;_-* &quot;-&quot;??_р_._-;_-@_-">
                  <c:v>2804.2040000000002</c:v>
                </c:pt>
                <c:pt idx="4" formatCode="_-* #\ ##0\ _₽_-;\-* #\ ##0\ _₽_-;_-* &quot;-&quot;??\ _₽_-;_-@_-">
                  <c:v>3440.105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Прирост активов, %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5412766449763764E-2"/>
                  <c:y val="1.05194103829065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412766449763719E-2"/>
                  <c:y val="1.05194103829065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171760468031485E-2"/>
                  <c:y val="-1.05194103829066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171760468031485E-2"/>
                  <c:y val="-5.25970519145326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482011963464554E-2"/>
                  <c:y val="-2.10388207658130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strCache>
            </c:strRef>
          </c:cat>
          <c:val>
            <c:numRef>
              <c:f>Лист1!$E$4:$E$10</c:f>
              <c:numCache>
                <c:formatCode>#,##0</c:formatCode>
                <c:ptCount val="5"/>
                <c:pt idx="0">
                  <c:v>30.969857018603705</c:v>
                </c:pt>
                <c:pt idx="1">
                  <c:v>34.255964901736888</c:v>
                </c:pt>
                <c:pt idx="2" formatCode="_-* #\ ##0\ _₽_-;\-* #\ ##0\ _₽_-;_-* &quot;-&quot;??\ _₽_-;_-@_-">
                  <c:v>27.385548793544288</c:v>
                </c:pt>
                <c:pt idx="3" formatCode="_-* #\ ##0\ _₽_-;\-* #\ ##0\ _₽_-;_-* &quot;-&quot;??\ _₽_-;_-@_-">
                  <c:v>64.239411311312978</c:v>
                </c:pt>
                <c:pt idx="4" formatCode="_-* #\ ##0\ _₽_-;\-* #\ ##0\ _₽_-;_-* &quot;-&quot;??\ _₽_-;_-@_-">
                  <c:v>22.676702550884301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76683024"/>
        <c:axId val="-676675952"/>
      </c:lineChart>
      <c:catAx>
        <c:axId val="-67667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05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80848"/>
        <c:crosses val="autoZero"/>
        <c:auto val="1"/>
        <c:lblAlgn val="ctr"/>
        <c:lblOffset val="100"/>
        <c:noMultiLvlLbl val="0"/>
      </c:catAx>
      <c:valAx>
        <c:axId val="-6766808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676672688"/>
        <c:crosses val="autoZero"/>
        <c:crossBetween val="between"/>
      </c:valAx>
      <c:valAx>
        <c:axId val="-676675952"/>
        <c:scaling>
          <c:orientation val="minMax"/>
          <c:max val="4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-676683024"/>
        <c:crosses val="max"/>
        <c:crossBetween val="between"/>
      </c:valAx>
      <c:catAx>
        <c:axId val="-676683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676675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8260651629072681E-2"/>
          <c:y val="2.3357717653236274E-2"/>
          <c:w val="0.24471348060853115"/>
          <c:h val="0.36211455058096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000" b="0" i="0" u="none" strike="noStrike" kern="1200" baseline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882161183992402E-2"/>
          <c:y val="6.7549418782461623E-2"/>
          <c:w val="0.94023567763201521"/>
          <c:h val="0.620167659154288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999"/>
              </a:solidFill>
              <a:ln w="12700">
                <a:solidFill>
                  <a:srgbClr val="009999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2.7165601076356728E-3"/>
                  <c:y val="1.6887354695615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9606053289014032E-17"/>
                  <c:y val="-1.68873546956154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8EE-44AC-9F4F-170DDCF1B0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6881394385357012E-3"/>
                  <c:y val="3.9403683449466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EE-44AC-9F4F-170DDCF1B0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2.81455911593590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8EE-44AC-9F4F-170DDCF1B0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Лист1!$L$43:$L$49</c:f>
              <c:strCache>
                <c:ptCount val="7"/>
                <c:pt idx="0">
                  <c:v>Отбасы банк</c:v>
                </c:pt>
                <c:pt idx="1">
                  <c:v>Народный банк Казахстана</c:v>
                </c:pt>
                <c:pt idx="2">
                  <c:v>Jysan bank</c:v>
                </c:pt>
                <c:pt idx="3">
                  <c:v>Bereke Bank</c:v>
                </c:pt>
                <c:pt idx="4">
                  <c:v>БЦК</c:v>
                </c:pt>
                <c:pt idx="5">
                  <c:v>Kaspi bank</c:v>
                </c:pt>
                <c:pt idx="6">
                  <c:v>ForteBank</c:v>
                </c:pt>
              </c:strCache>
            </c:strRef>
          </c:cat>
          <c:val>
            <c:numRef>
              <c:f>Лист1!$M$43:$M$49</c:f>
              <c:numCache>
                <c:formatCode>0.00</c:formatCode>
                <c:ptCount val="7"/>
                <c:pt idx="0">
                  <c:v>7.0000000000000007E-2</c:v>
                </c:pt>
                <c:pt idx="1">
                  <c:v>1.79</c:v>
                </c:pt>
                <c:pt idx="2">
                  <c:v>11.47</c:v>
                </c:pt>
                <c:pt idx="3">
                  <c:v>8.08</c:v>
                </c:pt>
                <c:pt idx="4">
                  <c:v>2.63</c:v>
                </c:pt>
                <c:pt idx="5">
                  <c:v>5.18</c:v>
                </c:pt>
                <c:pt idx="6">
                  <c:v>4.47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C3-4A37-A6D4-EF75973A1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76681936"/>
        <c:axId val="-676677040"/>
      </c:barChart>
      <c:catAx>
        <c:axId val="-67668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48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7040"/>
        <c:crosses val="autoZero"/>
        <c:auto val="1"/>
        <c:lblAlgn val="ctr"/>
        <c:lblOffset val="100"/>
        <c:noMultiLvlLbl val="0"/>
      </c:catAx>
      <c:valAx>
        <c:axId val="-676677040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-676681936"/>
        <c:crosses val="autoZero"/>
        <c:crossBetween val="between"/>
      </c:valAx>
      <c:spPr>
        <a:noFill/>
        <a:ln w="25279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 Narrow" panose="020B0606020202030204" pitchFamily="34" charset="0"/>
        </a:defRPr>
      </a:pPr>
      <a:endParaRPr lang="ru-K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8119458993955077E-2"/>
          <c:w val="0.97101695357166173"/>
          <c:h val="0.82376615758402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dLbl>
              <c:idx val="1"/>
              <c:layout>
                <c:manualLayout>
                  <c:x val="-2.7777777777777779E-3"/>
                  <c:y val="-2.1134348725074574E-2"/>
                </c:manualLayout>
              </c:layout>
              <c:tx>
                <c:rich>
                  <a:bodyPr/>
                  <a:lstStyle/>
                  <a:p>
                    <a:fld id="{938D5392-B372-49D0-A201-3D6CC84D7399}" type="VALUE">
                      <a:rPr lang="en-US" smtClean="0"/>
                      <a:pPr/>
                      <a:t>[ЗНАЧЕНИЕ]</a:t>
                    </a:fld>
                    <a:endParaRPr lang="ru-K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F07-456E-A3FE-62CC0DDA1BE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Лист1!$F$4:$M$4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  <c:extLst/>
            </c:strRef>
          </c:cat>
          <c:val>
            <c:numRef>
              <c:f>Лист1!$F$5:$M$5</c:f>
              <c:numCache>
                <c:formatCode>_-* #\ ##0_р_._-;\-* #\ ##0_р_._-;_-* "-"??_р_._-;_-@_-</c:formatCode>
                <c:ptCount val="6"/>
                <c:pt idx="0" formatCode="General">
                  <c:v>58</c:v>
                </c:pt>
                <c:pt idx="1">
                  <c:v>67</c:v>
                </c:pt>
                <c:pt idx="2">
                  <c:v>94</c:v>
                </c:pt>
                <c:pt idx="3">
                  <c:v>137</c:v>
                </c:pt>
                <c:pt idx="4">
                  <c:v>216</c:v>
                </c:pt>
                <c:pt idx="5" formatCode="_-* #\ ##0\ _₽_-;\-* #\ ##0\ _₽_-;_-* &quot;-&quot;??\ _₽_-;_-@_-">
                  <c:v>281.47000000000003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07-456E-A3FE-62CC0DDA1BE8}"/>
            </c:ext>
          </c:extLst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8F9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8F91"/>
              </a:solidFill>
              <a:ln>
                <a:noFill/>
              </a:ln>
              <a:effectLst/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fld id="{CF604388-18C8-48B9-B44B-442A51F316C0}" type="VALUE">
                      <a:rPr lang="en-US" b="0"/>
                      <a:pPr/>
                      <a:t>[ЗНАЧЕНИЕ]</a:t>
                    </a:fld>
                    <a:endParaRPr lang="ru-K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Лист1!$F$4:$M$4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  <c:extLst/>
            </c:strRef>
          </c:cat>
          <c:val>
            <c:numRef>
              <c:f>Лист1!$F$6:$M$6</c:f>
              <c:numCache>
                <c:formatCode>_-* #\ ##0_р_._-;\-* #\ ##0_р_._-;_-* "-"??_р_._-;_-@_-</c:formatCode>
                <c:ptCount val="6"/>
                <c:pt idx="0" formatCode="General">
                  <c:v>32</c:v>
                </c:pt>
                <c:pt idx="1">
                  <c:v>41</c:v>
                </c:pt>
                <c:pt idx="2">
                  <c:v>67</c:v>
                </c:pt>
                <c:pt idx="3">
                  <c:v>105</c:v>
                </c:pt>
                <c:pt idx="4">
                  <c:v>150</c:v>
                </c:pt>
                <c:pt idx="5" formatCode="_(* #\ ##0_);_(* \(#\ ##0\);_(* &quot;-&quot;??_);_(@_)">
                  <c:v>185.435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F07-456E-A3FE-62CC0DDA1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-676679216"/>
        <c:axId val="-676674864"/>
      </c:barChart>
      <c:lineChart>
        <c:grouping val="standard"/>
        <c:varyColors val="0"/>
        <c:ser>
          <c:idx val="2"/>
          <c:order val="2"/>
          <c:tx>
            <c:strRef>
              <c:f>Лист1!$B$7</c:f>
              <c:strCache>
                <c:ptCount val="1"/>
                <c:pt idx="0">
                  <c:v>Чистая прибыль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5.4732062277176646E-3"/>
                  <c:y val="2.1199557603748646E-2"/>
                </c:manualLayout>
              </c:layout>
              <c:tx>
                <c:rich>
                  <a:bodyPr/>
                  <a:lstStyle/>
                  <a:p>
                    <a:fld id="{0BE48368-CA47-42CD-8115-5270987B3549}" type="VALUE">
                      <a:rPr lang="en-US" smtClean="0"/>
                      <a:pPr/>
                      <a:t>[ЗНАЧЕНИЕ]</a:t>
                    </a:fld>
                    <a:endParaRPr lang="ru-K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CF07-456E-A3FE-62CC0DDA1BE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6933640702833892E-5"/>
                  <c:y val="1.5850707269635025E-2"/>
                </c:manualLayout>
              </c:layout>
              <c:tx>
                <c:rich>
                  <a:bodyPr/>
                  <a:lstStyle/>
                  <a:p>
                    <a:fld id="{9BC0827F-3FF0-49C6-AC17-88D5EC43A12E}" type="VALUE">
                      <a:rPr lang="en-US" b="1"/>
                      <a:pPr/>
                      <a:t>[ЗНАЧЕНИЕ]</a:t>
                    </a:fld>
                    <a:endParaRPr lang="ru-K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F07-456E-A3FE-62CC0DDA1BE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8210482587289771E-3"/>
                  <c:y val="1.2603912999896294E-2"/>
                </c:manualLayout>
              </c:layout>
              <c:tx>
                <c:rich>
                  <a:bodyPr/>
                  <a:lstStyle/>
                  <a:p>
                    <a:fld id="{4B325A6C-3055-4186-9420-7B75A43E0ACC}" type="VALUE">
                      <a:rPr lang="en-US" b="1"/>
                      <a:pPr/>
                      <a:t>[ЗНАЧЕНИЕ]</a:t>
                    </a:fld>
                    <a:endParaRPr lang="ru-K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8.2478011816652895E-3"/>
                  <c:y val="-6.4186204009363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4985341211102939E-3"/>
                  <c:y val="-8.5581605345818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2478011816653901E-3"/>
                  <c:y val="-6.9535054343477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C1392B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Лист1!$F$4:$M$4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strCache>
              <c:extLst/>
            </c:strRef>
          </c:cat>
          <c:val>
            <c:numRef>
              <c:f>Лист1!$F$7:$M$7</c:f>
              <c:numCache>
                <c:formatCode>_-* #\ ##0_р_._-;\-* #\ ##0_р_._-;_-* "-"??_р_._-;_-@_-</c:formatCode>
                <c:ptCount val="6"/>
                <c:pt idx="0" formatCode="General">
                  <c:v>26</c:v>
                </c:pt>
                <c:pt idx="1">
                  <c:v>26</c:v>
                </c:pt>
                <c:pt idx="2">
                  <c:v>27</c:v>
                </c:pt>
                <c:pt idx="3">
                  <c:v>32</c:v>
                </c:pt>
                <c:pt idx="4">
                  <c:v>66</c:v>
                </c:pt>
                <c:pt idx="5" formatCode="_(* #\ ##0_);_(* \(#\ ##0\);_(* &quot;-&quot;??_);_(@_)">
                  <c:v>96.034999999999997</c:v>
                </c:pt>
              </c:numCache>
              <c:extLst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CF07-456E-A3FE-62CC0DDA1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76679216"/>
        <c:axId val="-676674864"/>
      </c:lineChart>
      <c:catAx>
        <c:axId val="-67667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4864"/>
        <c:crosses val="autoZero"/>
        <c:auto val="1"/>
        <c:lblAlgn val="ctr"/>
        <c:lblOffset val="100"/>
        <c:noMultiLvlLbl val="0"/>
      </c:catAx>
      <c:valAx>
        <c:axId val="-676674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67667921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2.7365670649628698E-3"/>
          <c:y val="1.8495051317360504E-2"/>
          <c:w val="0.2794824779554938"/>
          <c:h val="0.300795648655938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 Narrow" panose="020B0606020202030204" pitchFamily="34" charset="0"/>
        </a:defRPr>
      </a:pPr>
      <a:endParaRPr lang="ru-K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Лист1!$D$54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Лист1!$C$55:$C$59</c:f>
              <c:strCache>
                <c:ptCount val="5"/>
                <c:pt idx="0">
                  <c:v>Народный банк Казахстана</c:v>
                </c:pt>
                <c:pt idx="1">
                  <c:v>KASPI BANK</c:v>
                </c:pt>
                <c:pt idx="2">
                  <c:v>Банк ЦентрКредит</c:v>
                </c:pt>
                <c:pt idx="3">
                  <c:v>Отбасы банк</c:v>
                </c:pt>
                <c:pt idx="4">
                  <c:v>ForteBank</c:v>
                </c:pt>
              </c:strCache>
            </c:strRef>
          </c:cat>
          <c:val>
            <c:numRef>
              <c:f>Лист1!$D$55:$D$59</c:f>
              <c:numCache>
                <c:formatCode>0.0%</c:formatCode>
                <c:ptCount val="5"/>
                <c:pt idx="0">
                  <c:v>4.2305362009025266E-2</c:v>
                </c:pt>
                <c:pt idx="1">
                  <c:v>8.325756580955844E-2</c:v>
                </c:pt>
                <c:pt idx="2">
                  <c:v>4.5194584750322467E-2</c:v>
                </c:pt>
                <c:pt idx="3">
                  <c:v>3.0759248259729983E-2</c:v>
                </c:pt>
                <c:pt idx="4">
                  <c:v>3.4425866840960537E-2</c:v>
                </c:pt>
              </c:numCache>
            </c:numRef>
          </c:val>
        </c:ser>
        <c:ser>
          <c:idx val="1"/>
          <c:order val="1"/>
          <c:tx>
            <c:strRef>
              <c:f>Лист1!$E$54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rgbClr val="008F9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Лист1!$C$55:$C$59</c:f>
              <c:strCache>
                <c:ptCount val="5"/>
                <c:pt idx="0">
                  <c:v>Народный банк Казахстана</c:v>
                </c:pt>
                <c:pt idx="1">
                  <c:v>KASPI BANK</c:v>
                </c:pt>
                <c:pt idx="2">
                  <c:v>Банк ЦентрКредит</c:v>
                </c:pt>
                <c:pt idx="3">
                  <c:v>Отбасы банк</c:v>
                </c:pt>
                <c:pt idx="4">
                  <c:v>ForteBank</c:v>
                </c:pt>
              </c:strCache>
            </c:strRef>
          </c:cat>
          <c:val>
            <c:numRef>
              <c:f>Лист1!$E$55:$E$59</c:f>
              <c:numCache>
                <c:formatCode>0.0%</c:formatCode>
                <c:ptCount val="5"/>
                <c:pt idx="0">
                  <c:v>0.3139925372912728</c:v>
                </c:pt>
                <c:pt idx="1">
                  <c:v>0.76799110637175283</c:v>
                </c:pt>
                <c:pt idx="2">
                  <c:v>0.68794908375676078</c:v>
                </c:pt>
                <c:pt idx="3">
                  <c:v>0.22774282503971477</c:v>
                </c:pt>
                <c:pt idx="4">
                  <c:v>0.31276337127438214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676678672"/>
        <c:axId val="-676676496"/>
      </c:barChart>
      <c:catAx>
        <c:axId val="-67667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6496"/>
        <c:crosses val="autoZero"/>
        <c:auto val="1"/>
        <c:lblAlgn val="ctr"/>
        <c:lblOffset val="100"/>
        <c:noMultiLvlLbl val="0"/>
      </c:catAx>
      <c:valAx>
        <c:axId val="-676676496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KZ"/>
          </a:p>
        </c:txPr>
        <c:crossAx val="-67667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Arial Narrow" panose="020B0606020202030204" pitchFamily="34" charset="0"/>
        </a:defRPr>
      </a:pPr>
      <a:endParaRPr lang="ru-K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0.03931</cdr:x>
      <cdr:y>0.31757</cdr:y>
    </cdr:from>
    <cdr:to>
      <cdr:x>0.06003</cdr:x>
      <cdr:y>0.34956</cdr:y>
    </cdr:to>
    <cdr:sp macro="" textlink="">
      <cdr:nvSpPr>
        <cdr:cNvPr id="2" name="Прямоугольник 1"/>
        <cdr:cNvSpPr/>
      </cdr:nvSpPr>
      <cdr:spPr bwMode="auto">
        <a:xfrm xmlns:a="http://schemas.openxmlformats.org/drawingml/2006/main" flipH="1" flipV="1">
          <a:off x="216117" y="766792"/>
          <a:ext cx="113903" cy="7724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rgbClr val="009999"/>
          </a:solidFill>
          <a:prstDash val="solid"/>
          <a:round/>
          <a:headEnd type="none" w="med" len="med"/>
          <a:tailEnd type="triangle" w="med" len="med"/>
        </a:ln>
        <a:effectLst xmlns:a="http://schemas.openxmlformats.org/drawingml/2006/main"/>
      </cdr:spPr>
      <cdr:txBody>
        <a:bodyPr xmlns:a="http://schemas.openxmlformats.org/drawingml/2006/main" vert="horz" wrap="square" lIns="0" tIns="0" rIns="0" bIns="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de-AT"/>
          </a:defPPr>
          <a:lvl1pPr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buFont typeface="Arial" charset="0"/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900" kern="1200">
              <a:solidFill>
                <a:schemeClr val="tx1"/>
              </a:solidFill>
              <a:latin typeface="Trebuchet MS" pitchFamily="34" charset="0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95363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 typeface="Arial" charset="0"/>
            <a:buNone/>
            <a:tabLst/>
          </a:pPr>
          <a:endParaRPr kumimoji="0" lang="ru-RU" sz="11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0.40126</cdr:y>
    </cdr:from>
    <cdr:to>
      <cdr:x>0.17514</cdr:x>
      <cdr:y>0.49856</cdr:y>
    </cdr:to>
    <cdr:sp macro="" textlink="">
      <cdr:nvSpPr>
        <cdr:cNvPr id="2" name="Rectangle 19"/>
        <cdr:cNvSpPr/>
      </cdr:nvSpPr>
      <cdr:spPr>
        <a:xfrm xmlns:a="http://schemas.openxmlformats.org/drawingml/2006/main">
          <a:off x="0" y="1010335"/>
          <a:ext cx="957410" cy="245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862020">
            <a:defRPr/>
          </a:pP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ROE - </a:t>
          </a:r>
          <a:r>
            <a:rPr lang="ru-RU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3</a:t>
          </a: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0</a:t>
          </a:r>
          <a:r>
            <a:rPr lang="ru-RU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,</a:t>
          </a: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4</a:t>
          </a:r>
          <a:endParaRPr lang="ru-RU" sz="992" b="1" kern="0" dirty="0">
            <a:solidFill>
              <a:srgbClr val="FF0000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0.57624</cdr:y>
    </cdr:from>
    <cdr:to>
      <cdr:x>0.17514</cdr:x>
      <cdr:y>0.67354</cdr:y>
    </cdr:to>
    <cdr:sp macro="" textlink="">
      <cdr:nvSpPr>
        <cdr:cNvPr id="3" name="Rectangle 19"/>
        <cdr:cNvSpPr/>
      </cdr:nvSpPr>
      <cdr:spPr>
        <a:xfrm xmlns:a="http://schemas.openxmlformats.org/drawingml/2006/main">
          <a:off x="0" y="1450912"/>
          <a:ext cx="957410" cy="245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defTabSz="862020">
            <a:defRPr/>
          </a:pP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ROA - </a:t>
          </a:r>
          <a:r>
            <a:rPr lang="ru-RU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3,</a:t>
          </a:r>
          <a:r>
            <a:rPr lang="en-US" sz="992" b="1" kern="0" dirty="0" smtClean="0">
              <a:solidFill>
                <a:srgbClr val="FF0000"/>
              </a:solidFill>
              <a:latin typeface="Arial Narrow" panose="020B0606020202030204" pitchFamily="34" charset="0"/>
            </a:rPr>
            <a:t>6</a:t>
          </a:r>
          <a:endParaRPr lang="ru-RU" sz="992" b="1" kern="0" dirty="0">
            <a:solidFill>
              <a:srgbClr val="FF0000"/>
            </a:solidFill>
            <a:latin typeface="Arial Narrow" panose="020B0606020202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D8F9CA4-2EC1-4AB7-A3C3-CE6B178ACCAB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1"/>
            <a:ext cx="5447030" cy="391423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CB8B784-B627-4DE9-B68B-19CDE33AB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10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B784-B627-4DE9-B68B-19CDE33ABD7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93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93675" y="820738"/>
            <a:ext cx="7178675" cy="403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59EF7-99A1-4A29-B7DF-456F8A277ECF}" type="slidenum">
              <a:rPr lang="de-AT" altLang="en-US" smtClean="0"/>
              <a:pPr>
                <a:defRPr/>
              </a:pPr>
              <a:t>2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785632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93675" y="820738"/>
            <a:ext cx="7178675" cy="40386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59EF7-99A1-4A29-B7DF-456F8A277ECF}" type="slidenum">
              <a:rPr lang="de-AT" altLang="en-US" smtClean="0"/>
              <a:pPr>
                <a:defRPr/>
              </a:pPr>
              <a:t>3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605675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92088" y="815975"/>
            <a:ext cx="7162801" cy="40290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59EF7-99A1-4A29-B7DF-456F8A277ECF}" type="slidenum">
              <a:rPr lang="de-AT" altLang="en-US" smtClean="0"/>
              <a:pPr>
                <a:defRPr/>
              </a:pPr>
              <a:t>4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161819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B009E-D8BA-4A3C-88D1-703E45D6D7D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106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676">
              <a:defRPr/>
            </a:pPr>
            <a:endParaRPr lang="en-US" sz="900" b="1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B0BDF-9C81-43E6-B6F9-CE67503DD883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1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33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30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624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тбасы фирмен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320" y="1"/>
            <a:ext cx="12202322" cy="734663"/>
          </a:xfrm>
          <a:prstGeom prst="rect">
            <a:avLst/>
          </a:prstGeom>
          <a:solidFill>
            <a:srgbClr val="008F94"/>
          </a:solidFill>
        </p:spPr>
        <p:txBody>
          <a:bodyPr anchor="b">
            <a:normAutofit/>
          </a:bodyPr>
          <a:lstStyle>
            <a:lvl1pPr algn="l" eaLnBrk="1" hangingPunct="1">
              <a:lnSpc>
                <a:spcPts val="2177"/>
              </a:lnSpc>
              <a:defRPr lang="ru-RU" sz="1270" b="1" kern="1200" dirty="0">
                <a:ln>
                  <a:noFill/>
                </a:ln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algn="l" eaLnBrk="1" hangingPunct="1">
              <a:lnSpc>
                <a:spcPts val="2400"/>
              </a:lnSpc>
            </a:pPr>
            <a:endParaRPr lang="ru-RU" altLang="en-US" sz="1814" b="1" dirty="0"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920" y="39725"/>
            <a:ext cx="653828" cy="673336"/>
          </a:xfrm>
          <a:prstGeom prst="rect">
            <a:avLst/>
          </a:prstGeom>
        </p:spPr>
      </p:pic>
      <p:pic>
        <p:nvPicPr>
          <p:cNvPr id="6" name="Рисунок 1" descr="cid:image001.png@01D71B4C.083BF310"/>
          <p:cNvPicPr>
            <a:picLocks noChangeAspect="1" noChangeArrowheads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864" y="261435"/>
            <a:ext cx="1549626" cy="326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912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1F5F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3433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3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0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7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4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10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71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5A90-E5E5-46FF-9C2F-8036857BB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78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5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802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3548" y="1851748"/>
            <a:ext cx="11237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3600" b="1" dirty="0" smtClean="0">
              <a:solidFill>
                <a:srgbClr val="008F91"/>
              </a:solidFill>
            </a:endParaRPr>
          </a:p>
          <a:p>
            <a:pPr algn="r"/>
            <a:r>
              <a:rPr lang="ru-RU" sz="3600" b="1" dirty="0" smtClean="0">
                <a:solidFill>
                  <a:srgbClr val="008F91"/>
                </a:solidFill>
                <a:latin typeface="Ubuntu Medium" panose="020B0604030602030204" pitchFamily="34" charset="0"/>
              </a:rPr>
              <a:t>АО ОТБАСЫ БАНК</a:t>
            </a:r>
          </a:p>
          <a:p>
            <a:pPr algn="r"/>
            <a:endParaRPr lang="ru-RU" sz="2800" dirty="0" smtClean="0">
              <a:solidFill>
                <a:srgbClr val="008F91"/>
              </a:solidFill>
              <a:latin typeface="Ubuntu Medium" panose="020B0604030602030204" pitchFamily="34" charset="0"/>
            </a:endParaRPr>
          </a:p>
          <a:p>
            <a:pPr algn="r"/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Ubuntu Medium" panose="020B0604030602030204" pitchFamily="34" charset="0"/>
              </a:rPr>
              <a:t>итоги 2022 года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89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ru-RU" altLang="en-US" sz="1600" dirty="0"/>
              <a:t>ОЦЕНКА ВНУТРЕННИХ И ВНЕШНИХ УСЛОВИЙ – ИПОТЕЧНОЕ </a:t>
            </a:r>
            <a:r>
              <a:rPr lang="ru-RU" altLang="en-US" sz="1600" dirty="0" smtClean="0"/>
              <a:t>КРЕДИТОВАНИЕ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ru-RU" altLang="en-US" sz="1600" dirty="0"/>
              <a:t>БАНК ЗАНИМАЕТ 1-е МЕСТО НА РЫНКЕ ДОЛГОСРОЧНЫХ ВКЛАДОВ </a:t>
            </a:r>
            <a:endParaRPr lang="ru-RU" sz="1600" dirty="0"/>
          </a:p>
        </p:txBody>
      </p:sp>
      <p:graphicFrame>
        <p:nvGraphicFramePr>
          <p:cNvPr id="19" name="Диаграмма 13"/>
          <p:cNvGraphicFramePr>
            <a:graphicFrameLocks/>
          </p:cNvGraphicFramePr>
          <p:nvPr>
            <p:extLst/>
          </p:nvPr>
        </p:nvGraphicFramePr>
        <p:xfrm>
          <a:off x="5867864" y="1368849"/>
          <a:ext cx="5562549" cy="22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Rectangle 15"/>
          <p:cNvSpPr/>
          <p:nvPr/>
        </p:nvSpPr>
        <p:spPr>
          <a:xfrm>
            <a:off x="6496739" y="1029826"/>
            <a:ext cx="4687212" cy="339023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altLang="en-US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ПОРТФЕЛЬ ИПОТЕКИ В РК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(на конец периода, млрд. тенге)</a:t>
            </a:r>
          </a:p>
        </p:txBody>
      </p:sp>
      <p:graphicFrame>
        <p:nvGraphicFramePr>
          <p:cNvPr id="15" name="Диаграмма 13"/>
          <p:cNvGraphicFramePr>
            <a:graphicFrameLocks/>
          </p:cNvGraphicFramePr>
          <p:nvPr>
            <p:extLst/>
          </p:nvPr>
        </p:nvGraphicFramePr>
        <p:xfrm>
          <a:off x="712329" y="1368849"/>
          <a:ext cx="4702980" cy="22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5"/>
          <p:cNvSpPr/>
          <p:nvPr/>
        </p:nvSpPr>
        <p:spPr>
          <a:xfrm>
            <a:off x="819564" y="969712"/>
            <a:ext cx="4595745" cy="251236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/>
            <a:r>
              <a:rPr lang="ru-RU" altLang="en-US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ДОЛЯ БАНКА В ДОЛГОСРОЧНЫХ ВКЛАДАХ </a:t>
            </a:r>
          </a:p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(на конец периода, млрд. тенге)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21" name="Рисунок 1" descr="cid:image001.png@01D71B4C.083BF310"/>
          <p:cNvPicPr>
            <a:picLocks noChangeAspect="1" noChangeArrowheads="1"/>
          </p:cNvPicPr>
          <p:nvPr/>
        </p:nvPicPr>
        <p:blipFill>
          <a:blip r:embed="rId6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5"/>
          <p:cNvSpPr/>
          <p:nvPr/>
        </p:nvSpPr>
        <p:spPr>
          <a:xfrm>
            <a:off x="1081675" y="3785782"/>
            <a:ext cx="4253684" cy="338554"/>
          </a:xfrm>
          <a:prstGeom prst="rect">
            <a:avLst/>
          </a:prstGeom>
          <a:noFill/>
          <a:ln w="317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>
              <a:defRPr sz="1400" b="1" i="0" u="none" strike="noStrike" kern="1200" spc="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400" b="1" dirty="0" smtClean="0">
                <a:latin typeface="Arial Narrow" panose="020B0606020202030204" pitchFamily="34" charset="0"/>
              </a:rPr>
              <a:t>ДОЛЯ ИПОТЕКИ ОТБАСЫ БАНК К ВВП КАЗАХСТАНА,%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1034" y="6543277"/>
            <a:ext cx="42563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Источник: </a:t>
            </a:r>
            <a:r>
              <a:rPr lang="ru-RU" sz="800" dirty="0" err="1" smtClean="0">
                <a:latin typeface="Arial Narrow" panose="020B0606020202030204" pitchFamily="34" charset="0"/>
              </a:rPr>
              <a:t>Стат.данные</a:t>
            </a:r>
            <a:r>
              <a:rPr lang="ru-RU" sz="800" dirty="0" smtClean="0">
                <a:latin typeface="Arial Narrow" panose="020B0606020202030204" pitchFamily="34" charset="0"/>
              </a:rPr>
              <a:t> НБРК; Расчеты Банка</a:t>
            </a:r>
            <a:endParaRPr lang="en-US" sz="800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44452" y="3789574"/>
            <a:ext cx="1967244" cy="28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270" b="1" dirty="0" smtClean="0">
                <a:latin typeface="Arial Narrow" panose="020B0606020202030204" pitchFamily="34" charset="0"/>
              </a:rPr>
              <a:t>ДОЛЯ ИПОТЕКИ К ВВП,%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086169" y="6352336"/>
            <a:ext cx="4513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>
                <a:solidFill>
                  <a:srgbClr val="000000"/>
                </a:solidFill>
                <a:latin typeface="Arial Narrow" panose="020B0606020202030204" pitchFamily="34" charset="0"/>
              </a:rPr>
              <a:t>Источник: </a:t>
            </a:r>
            <a:r>
              <a:rPr lang="en-US" sz="800" dirty="0">
                <a:latin typeface="Arial Narrow" panose="020B0606020202030204" pitchFamily="34" charset="0"/>
              </a:rPr>
              <a:t>https://</a:t>
            </a:r>
            <a:r>
              <a:rPr lang="ru-RU" sz="800" dirty="0" err="1">
                <a:latin typeface="Arial Narrow" panose="020B0606020202030204" pitchFamily="34" charset="0"/>
              </a:rPr>
              <a:t>дом.рф</a:t>
            </a:r>
            <a:r>
              <a:rPr lang="ru-RU" sz="800" dirty="0">
                <a:latin typeface="Arial Narrow" panose="020B0606020202030204" pitchFamily="34" charset="0"/>
              </a:rPr>
              <a:t> </a:t>
            </a:r>
            <a:r>
              <a:rPr lang="ru-RU" sz="800" dirty="0" smtClean="0">
                <a:latin typeface="Arial Narrow" panose="020B0606020202030204" pitchFamily="34" charset="0"/>
              </a:rPr>
              <a:t>, </a:t>
            </a:r>
            <a:r>
              <a:rPr lang="ru-RU" sz="8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Дайджест:жилищная сфера зарубежных стран от 18.02.2022г.</a:t>
            </a:r>
            <a:r>
              <a:rPr lang="ru-RU" sz="800" dirty="0" smtClean="0">
                <a:latin typeface="Arial Narrow" panose="020B0606020202030204" pitchFamily="34" charset="0"/>
              </a:rPr>
              <a:t>; Расчеты Банка.</a:t>
            </a:r>
          </a:p>
          <a:p>
            <a:pPr algn="just"/>
            <a:r>
              <a:rPr lang="ru-RU" sz="800" dirty="0" smtClean="0">
                <a:latin typeface="Arial Narrow" panose="020B0606020202030204" pitchFamily="34" charset="0"/>
              </a:rPr>
              <a:t>Данные по Казахстану и России отражены на конец 2022 года.</a:t>
            </a:r>
            <a:endParaRPr lang="en-US" sz="800" dirty="0">
              <a:latin typeface="Arial Narrow" panose="020B0606020202030204" pitchFamily="34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/>
          </p:nvPr>
        </p:nvGraphicFramePr>
        <p:xfrm>
          <a:off x="7210891" y="4042648"/>
          <a:ext cx="3246120" cy="234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/>
          </p:nvPr>
        </p:nvGraphicFramePr>
        <p:xfrm>
          <a:off x="721508" y="4077344"/>
          <a:ext cx="4951159" cy="261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4" name="Номер слайда 1"/>
          <p:cNvSpPr txBox="1">
            <a:spLocks/>
          </p:cNvSpPr>
          <p:nvPr/>
        </p:nvSpPr>
        <p:spPr>
          <a:xfrm>
            <a:off x="11430413" y="6492875"/>
            <a:ext cx="37876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r">
              <a:defRPr sz="1400">
                <a:solidFill>
                  <a:srgbClr val="565251"/>
                </a:solidFill>
              </a:defRPr>
            </a:lvl1pPr>
          </a:lstStyle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2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-21883" y="0"/>
            <a:ext cx="12202322" cy="73466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ОСНОВНЫЕ ФИНАНСОВЫЕ ПОКАЗАТЕЛИ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6" name="Rectangle 7"/>
          <p:cNvSpPr/>
          <p:nvPr/>
        </p:nvSpPr>
        <p:spPr>
          <a:xfrm>
            <a:off x="576420" y="820988"/>
            <a:ext cx="5138580" cy="24511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l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АКТИВЫ, ОБЯЗАТЕЛЬСТВА, СОБСТВЕННЫЙ КАПИТАЛ, млрд. тенге</a:t>
            </a:r>
          </a:p>
        </p:txBody>
      </p:sp>
      <p:sp>
        <p:nvSpPr>
          <p:cNvPr id="8" name="Rectangle 5"/>
          <p:cNvSpPr/>
          <p:nvPr/>
        </p:nvSpPr>
        <p:spPr>
          <a:xfrm>
            <a:off x="7440239" y="3963148"/>
            <a:ext cx="3970711" cy="2035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l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ЧИСТАЯ ПРИБЫЛЬ, млрд. тенге</a:t>
            </a:r>
          </a:p>
        </p:txBody>
      </p:sp>
      <p:sp>
        <p:nvSpPr>
          <p:cNvPr id="9" name="Rectangle 7"/>
          <p:cNvSpPr/>
          <p:nvPr/>
        </p:nvSpPr>
        <p:spPr>
          <a:xfrm>
            <a:off x="906440" y="3834775"/>
            <a:ext cx="4202313" cy="24511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КОЭФФИЦИЕНТЫ ВОЗВРАТНОСТИ, %</a:t>
            </a:r>
          </a:p>
        </p:txBody>
      </p:sp>
      <p:graphicFrame>
        <p:nvGraphicFramePr>
          <p:cNvPr id="13" name="Диаграмма 12"/>
          <p:cNvGraphicFramePr/>
          <p:nvPr>
            <p:extLst/>
          </p:nvPr>
        </p:nvGraphicFramePr>
        <p:xfrm>
          <a:off x="576420" y="1333441"/>
          <a:ext cx="5497237" cy="241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17" name="Рисунок 1" descr="cid:image001.png@01D71B4C.083BF310"/>
          <p:cNvPicPr>
            <a:picLocks noChangeAspect="1" noChangeArrowheads="1"/>
          </p:cNvPicPr>
          <p:nvPr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4"/>
          <p:cNvSpPr/>
          <p:nvPr/>
        </p:nvSpPr>
        <p:spPr>
          <a:xfrm>
            <a:off x="6636378" y="820988"/>
            <a:ext cx="3970643" cy="26079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281" anchor="ctr"/>
          <a:lstStyle/>
          <a:p>
            <a:pPr algn="l" defTabSz="862020">
              <a:defRPr/>
            </a:pP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САМЫЙ НИЗКИЙ УРОВЕНЬ </a:t>
            </a:r>
            <a:r>
              <a:rPr lang="en-U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NPL 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СРЕДИ БВУ (%)*</a:t>
            </a:r>
            <a:endParaRPr lang="en-US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/>
          </p:nvPr>
        </p:nvGraphicFramePr>
        <p:xfrm>
          <a:off x="6392537" y="1245445"/>
          <a:ext cx="4699533" cy="2961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Rectangle 19"/>
          <p:cNvSpPr/>
          <p:nvPr/>
        </p:nvSpPr>
        <p:spPr>
          <a:xfrm>
            <a:off x="6472657" y="2402114"/>
            <a:ext cx="957410" cy="397673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defTabSz="862020">
              <a:defRPr/>
            </a:pPr>
            <a:r>
              <a:rPr lang="ru-RU" sz="992" b="1" kern="0" dirty="0">
                <a:solidFill>
                  <a:srgbClr val="FF0000"/>
                </a:solidFill>
                <a:latin typeface="Arial Narrow" panose="020B0606020202030204" pitchFamily="34" charset="0"/>
              </a:rPr>
              <a:t>Банковский сектор – </a:t>
            </a:r>
            <a:r>
              <a:rPr lang="ru-RU" sz="992" b="1" kern="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3,36</a:t>
            </a:r>
            <a:endParaRPr lang="ru-RU" sz="992" b="1" kern="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4" name="Прямая соединительная линия 5"/>
          <p:cNvCxnSpPr>
            <a:cxnSpLocks noChangeShapeType="1"/>
          </p:cNvCxnSpPr>
          <p:nvPr/>
        </p:nvCxnSpPr>
        <p:spPr bwMode="auto">
          <a:xfrm>
            <a:off x="6531106" y="2803689"/>
            <a:ext cx="4351177" cy="7234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346180"/>
              </p:ext>
            </p:extLst>
          </p:nvPr>
        </p:nvGraphicFramePr>
        <p:xfrm>
          <a:off x="6472657" y="4310266"/>
          <a:ext cx="4619413" cy="2374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/>
          </p:nvPr>
        </p:nvGraphicFramePr>
        <p:xfrm>
          <a:off x="248478" y="4166698"/>
          <a:ext cx="5466522" cy="251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15" name="Прямая соединительная линия 5"/>
          <p:cNvCxnSpPr>
            <a:cxnSpLocks noChangeShapeType="1"/>
          </p:cNvCxnSpPr>
          <p:nvPr/>
        </p:nvCxnSpPr>
        <p:spPr bwMode="auto">
          <a:xfrm>
            <a:off x="576420" y="5422036"/>
            <a:ext cx="4969615" cy="361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Прямая соединительная линия 5"/>
          <p:cNvCxnSpPr>
            <a:cxnSpLocks noChangeShapeType="1"/>
          </p:cNvCxnSpPr>
          <p:nvPr/>
        </p:nvCxnSpPr>
        <p:spPr bwMode="auto">
          <a:xfrm>
            <a:off x="576420" y="5862613"/>
            <a:ext cx="4969615" cy="3617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Номер слайда 1"/>
          <p:cNvSpPr txBox="1">
            <a:spLocks/>
          </p:cNvSpPr>
          <p:nvPr/>
        </p:nvSpPr>
        <p:spPr>
          <a:xfrm>
            <a:off x="11430413" y="6492875"/>
            <a:ext cx="37876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r">
              <a:defRPr sz="1400">
                <a:solidFill>
                  <a:srgbClr val="565251"/>
                </a:solidFill>
              </a:defRPr>
            </a:lvl1pPr>
          </a:lstStyle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53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altLang="en-US" sz="1800" dirty="0"/>
              <a:t>ПОРТРЕТ КЛИЕНТА 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ru-RU" altLang="en-US" sz="1800" dirty="0"/>
              <a:t>ОСНОВНОЙ ЦЕЛЬЮ ЗАЙМА ЯВЛЯЕТСЯ ПРИОБРЕТЕНИЕ </a:t>
            </a:r>
            <a:r>
              <a:rPr lang="ru-RU" altLang="en-US" sz="1800" dirty="0" smtClean="0"/>
              <a:t>ЖИЛЬЯ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794" y="724069"/>
            <a:ext cx="413763" cy="535644"/>
          </a:xfrm>
          <a:prstGeom prst="rect">
            <a:avLst/>
          </a:prstGeom>
        </p:spPr>
      </p:pic>
      <p:pic>
        <p:nvPicPr>
          <p:cNvPr id="7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541" y="909180"/>
            <a:ext cx="980652" cy="25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Прямоугольник 64"/>
          <p:cNvSpPr/>
          <p:nvPr/>
        </p:nvSpPr>
        <p:spPr>
          <a:xfrm>
            <a:off x="6625588" y="978128"/>
            <a:ext cx="4852226" cy="2539419"/>
          </a:xfrm>
          <a:prstGeom prst="rect">
            <a:avLst/>
          </a:prstGeom>
          <a:solidFill>
            <a:schemeClr val="bg1">
              <a:lumMod val="8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45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66" name="Группа 5"/>
          <p:cNvGrpSpPr>
            <a:grpSpLocks/>
          </p:cNvGrpSpPr>
          <p:nvPr/>
        </p:nvGrpSpPr>
        <p:grpSpPr bwMode="auto">
          <a:xfrm>
            <a:off x="304530" y="1935423"/>
            <a:ext cx="3032277" cy="1977951"/>
            <a:chOff x="1193728" y="3494914"/>
            <a:chExt cx="2901906" cy="2682526"/>
          </a:xfrm>
        </p:grpSpPr>
        <p:sp>
          <p:nvSpPr>
            <p:cNvPr id="67" name="Прямоугольник 66"/>
            <p:cNvSpPr/>
            <p:nvPr/>
          </p:nvSpPr>
          <p:spPr>
            <a:xfrm>
              <a:off x="1193729" y="3494914"/>
              <a:ext cx="2901905" cy="631044"/>
            </a:xfrm>
            <a:prstGeom prst="rect">
              <a:avLst/>
            </a:prstGeom>
            <a:solidFill>
              <a:srgbClr val="F7E8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СРЕДНИЙ ЕЖЕМЕСЯЧНЫЙ </a:t>
              </a:r>
            </a:p>
            <a:p>
              <a:pPr>
                <a:defRPr/>
              </a:pPr>
              <a:r>
                <a:rPr lang="ru-RU" sz="1088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ДОХОД КЛИЕНТА (тенге):</a:t>
              </a: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1193729" y="4125957"/>
              <a:ext cx="2898116" cy="721708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Жилищный заем – 2</a:t>
              </a:r>
              <a:r>
                <a:rPr lang="en-US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6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6 тыс.</a:t>
              </a: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1193729" y="4843678"/>
              <a:ext cx="2898116" cy="677849"/>
            </a:xfrm>
            <a:prstGeom prst="rect">
              <a:avLst/>
            </a:prstGeom>
            <a:solidFill>
              <a:srgbClr val="3E5A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Промежуточный заем – 5</a:t>
              </a:r>
              <a:r>
                <a:rPr lang="en-US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15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тыс.</a:t>
              </a: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1193728" y="5509562"/>
              <a:ext cx="2898117" cy="667878"/>
            </a:xfrm>
            <a:prstGeom prst="rect">
              <a:avLst/>
            </a:prstGeom>
            <a:solidFill>
              <a:srgbClr val="96A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Предварительный заем – 2</a:t>
              </a:r>
              <a:r>
                <a:rPr lang="en-US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11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тыс.</a:t>
              </a:r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7066689" y="1850869"/>
            <a:ext cx="1066376" cy="244349"/>
          </a:xfrm>
          <a:prstGeom prst="rect">
            <a:avLst/>
          </a:prstGeom>
        </p:spPr>
        <p:txBody>
          <a:bodyPr lIns="65965" tIns="32982" rIns="65965" bIns="32982">
            <a:spAutoFit/>
          </a:bodyPr>
          <a:lstStyle/>
          <a:p>
            <a:pPr>
              <a:defRPr/>
            </a:pPr>
            <a:r>
              <a:rPr lang="ru-RU" sz="1155" b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  Займы</a:t>
            </a:r>
          </a:p>
        </p:txBody>
      </p:sp>
      <p:sp>
        <p:nvSpPr>
          <p:cNvPr id="74" name="Прямоугольник 13"/>
          <p:cNvSpPr>
            <a:spLocks noChangeArrowheads="1"/>
          </p:cNvSpPr>
          <p:nvPr/>
        </p:nvSpPr>
        <p:spPr bwMode="auto">
          <a:xfrm>
            <a:off x="7894789" y="1146537"/>
            <a:ext cx="1552030" cy="40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965" tIns="32982" rIns="65965" bIns="32982"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2177" b="1" dirty="0">
                <a:solidFill>
                  <a:srgbClr val="009999"/>
                </a:solidFill>
                <a:latin typeface="Arial Narrow" panose="020B0606020202030204" pitchFamily="34" charset="0"/>
              </a:rPr>
              <a:t>44</a:t>
            </a:r>
            <a:r>
              <a:rPr lang="en-US" altLang="ru-RU" sz="2177" b="1" dirty="0">
                <a:solidFill>
                  <a:srgbClr val="009999"/>
                </a:solidFill>
                <a:latin typeface="Arial Narrow" panose="020B0606020202030204" pitchFamily="34" charset="0"/>
              </a:rPr>
              <a:t>7 268</a:t>
            </a:r>
            <a:endParaRPr lang="ru-RU" altLang="ru-RU" sz="2177" b="1" dirty="0">
              <a:solidFill>
                <a:srgbClr val="009999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824895" y="1479851"/>
            <a:ext cx="1361119" cy="373744"/>
          </a:xfrm>
          <a:prstGeom prst="rect">
            <a:avLst/>
          </a:prstGeom>
        </p:spPr>
        <p:txBody>
          <a:bodyPr wrap="none" lIns="65965" tIns="32982" rIns="65965" bIns="32982">
            <a:spAutoFit/>
          </a:bodyPr>
          <a:lstStyle/>
          <a:p>
            <a:pPr>
              <a:defRPr/>
            </a:pPr>
            <a:r>
              <a:rPr lang="ru-RU" sz="1270" b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кол-во выданных </a:t>
            </a:r>
          </a:p>
          <a:p>
            <a:pPr>
              <a:defRPr/>
            </a:pPr>
            <a:r>
              <a:rPr lang="ru-RU" sz="726" b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без учета переходов</a:t>
            </a:r>
          </a:p>
        </p:txBody>
      </p:sp>
      <p:pic>
        <p:nvPicPr>
          <p:cNvPr id="76" name="Picture 22" descr="Картинки по запросу loan icon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19" y="1119584"/>
            <a:ext cx="401834" cy="35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Стрелка вверх 76"/>
          <p:cNvSpPr/>
          <p:nvPr/>
        </p:nvSpPr>
        <p:spPr>
          <a:xfrm rot="5400000">
            <a:off x="5236705" y="-287418"/>
            <a:ext cx="91632" cy="3775271"/>
          </a:xfrm>
          <a:prstGeom prst="upArrow">
            <a:avLst>
              <a:gd name="adj1" fmla="val 19978"/>
              <a:gd name="adj2" fmla="val 0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78" name="Прямоугольник 17"/>
          <p:cNvSpPr>
            <a:spLocks noChangeArrowheads="1"/>
          </p:cNvSpPr>
          <p:nvPr/>
        </p:nvSpPr>
        <p:spPr bwMode="auto">
          <a:xfrm>
            <a:off x="4205483" y="1288326"/>
            <a:ext cx="2664361" cy="28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5965" tIns="32982" rIns="65965" bIns="32982"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из них улучшили жилищные условия</a:t>
            </a:r>
          </a:p>
        </p:txBody>
      </p:sp>
      <p:sp>
        <p:nvSpPr>
          <p:cNvPr id="79" name="Овал 78"/>
          <p:cNvSpPr/>
          <p:nvPr/>
        </p:nvSpPr>
        <p:spPr>
          <a:xfrm>
            <a:off x="7510018" y="1518266"/>
            <a:ext cx="138595" cy="132867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Прямоугольник 19"/>
          <p:cNvSpPr>
            <a:spLocks noChangeArrowheads="1"/>
          </p:cNvSpPr>
          <p:nvPr/>
        </p:nvSpPr>
        <p:spPr bwMode="auto">
          <a:xfrm>
            <a:off x="250452" y="6174346"/>
            <a:ext cx="52872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l">
              <a:defRPr/>
            </a:pPr>
            <a:r>
              <a:rPr lang="ru-RU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kk-KZ" altLang="ru-RU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Действующих договоров – </a:t>
            </a:r>
            <a:r>
              <a:rPr lang="ru-RU" altLang="ru-RU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2 60</a:t>
            </a:r>
            <a:r>
              <a:rPr lang="en-US" altLang="ru-RU" sz="12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8 394</a:t>
            </a:r>
            <a:endParaRPr lang="ru-RU" altLang="ru-RU" sz="12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251778" y="1593215"/>
            <a:ext cx="893042" cy="262046"/>
          </a:xfrm>
          <a:prstGeom prst="rect">
            <a:avLst/>
          </a:prstGeom>
        </p:spPr>
        <p:txBody>
          <a:bodyPr wrap="none" lIns="65965" tIns="32982" rIns="65965" bIns="32982">
            <a:spAutoFit/>
          </a:bodyPr>
          <a:lstStyle/>
          <a:p>
            <a:pPr>
              <a:defRPr/>
            </a:pPr>
            <a:r>
              <a:rPr lang="ru-RU" sz="1270" dirty="0">
                <a:solidFill>
                  <a:srgbClr val="009999"/>
                </a:solidFill>
                <a:latin typeface="Arial Narrow" panose="020B0606020202030204" pitchFamily="34" charset="0"/>
              </a:rPr>
              <a:t>вкладчиков</a:t>
            </a:r>
            <a:r>
              <a:rPr lang="ru-RU" sz="1270" baseline="30000" dirty="0">
                <a:solidFill>
                  <a:srgbClr val="009999"/>
                </a:solidFill>
              </a:rPr>
              <a:t>1</a:t>
            </a:r>
            <a:endParaRPr lang="ru-RU" sz="1270" dirty="0">
              <a:solidFill>
                <a:srgbClr val="009999"/>
              </a:solidFill>
            </a:endParaRPr>
          </a:p>
        </p:txBody>
      </p:sp>
      <p:grpSp>
        <p:nvGrpSpPr>
          <p:cNvPr id="82" name="Группа 29"/>
          <p:cNvGrpSpPr>
            <a:grpSpLocks/>
          </p:cNvGrpSpPr>
          <p:nvPr/>
        </p:nvGrpSpPr>
        <p:grpSpPr bwMode="auto">
          <a:xfrm>
            <a:off x="6971562" y="2072265"/>
            <a:ext cx="3365477" cy="1315354"/>
            <a:chOff x="7547351" y="2387135"/>
            <a:chExt cx="4664555" cy="1823488"/>
          </a:xfrm>
        </p:grpSpPr>
        <p:grpSp>
          <p:nvGrpSpPr>
            <p:cNvPr id="83" name="Группа 30"/>
            <p:cNvGrpSpPr>
              <a:grpSpLocks/>
            </p:cNvGrpSpPr>
            <p:nvPr/>
          </p:nvGrpSpPr>
          <p:grpSpPr bwMode="auto">
            <a:xfrm>
              <a:off x="8115660" y="2387135"/>
              <a:ext cx="3343964" cy="437519"/>
              <a:chOff x="8335063" y="1420535"/>
              <a:chExt cx="3343964" cy="437519"/>
            </a:xfrm>
          </p:grpSpPr>
          <p:pic>
            <p:nvPicPr>
              <p:cNvPr id="102" name="Picture 10" descr="Картинки по запросу house icon 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35063" y="1433457"/>
                <a:ext cx="400182" cy="400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3" name="Группа 50"/>
              <p:cNvGrpSpPr>
                <a:grpSpLocks/>
              </p:cNvGrpSpPr>
              <p:nvPr/>
            </p:nvGrpSpPr>
            <p:grpSpPr bwMode="auto">
              <a:xfrm>
                <a:off x="8648134" y="1420535"/>
                <a:ext cx="3030893" cy="437519"/>
                <a:chOff x="8540184" y="1411010"/>
                <a:chExt cx="3030893" cy="437519"/>
              </a:xfrm>
            </p:grpSpPr>
            <p:sp>
              <p:nvSpPr>
                <p:cNvPr id="104" name="Прямоугольник 103"/>
                <p:cNvSpPr/>
                <p:nvPr/>
              </p:nvSpPr>
              <p:spPr>
                <a:xfrm>
                  <a:off x="8540184" y="1411010"/>
                  <a:ext cx="1279558" cy="437519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 smtClean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92,6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105" name="Прямоугольник 52"/>
                <p:cNvSpPr>
                  <a:spLocks noChangeArrowheads="1"/>
                </p:cNvSpPr>
                <p:nvPr/>
              </p:nvSpPr>
              <p:spPr bwMode="auto">
                <a:xfrm>
                  <a:off x="9485104" y="1447525"/>
                  <a:ext cx="2085973" cy="3600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  <a:defRPr/>
                  </a:pPr>
                  <a:r>
                    <a:rPr lang="ru-RU" altLang="ru-RU" sz="1088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приобретение жилья</a:t>
                  </a:r>
                </a:p>
              </p:txBody>
            </p:sp>
          </p:grpSp>
        </p:grpSp>
        <p:grpSp>
          <p:nvGrpSpPr>
            <p:cNvPr id="84" name="Группа 31"/>
            <p:cNvGrpSpPr>
              <a:grpSpLocks/>
            </p:cNvGrpSpPr>
            <p:nvPr/>
          </p:nvGrpSpPr>
          <p:grpSpPr bwMode="auto">
            <a:xfrm>
              <a:off x="8149977" y="3773105"/>
              <a:ext cx="4061929" cy="437518"/>
              <a:chOff x="8275120" y="985025"/>
              <a:chExt cx="4061929" cy="437518"/>
            </a:xfrm>
          </p:grpSpPr>
          <p:grpSp>
            <p:nvGrpSpPr>
              <p:cNvPr id="98" name="Группа 45"/>
              <p:cNvGrpSpPr>
                <a:grpSpLocks/>
              </p:cNvGrpSpPr>
              <p:nvPr/>
            </p:nvGrpSpPr>
            <p:grpSpPr bwMode="auto">
              <a:xfrm>
                <a:off x="8782613" y="985025"/>
                <a:ext cx="3554436" cy="437518"/>
                <a:chOff x="8717080" y="87859"/>
                <a:chExt cx="3554436" cy="437518"/>
              </a:xfrm>
            </p:grpSpPr>
            <p:sp>
              <p:nvSpPr>
                <p:cNvPr id="100" name="Прямоугольник 99"/>
                <p:cNvSpPr/>
                <p:nvPr/>
              </p:nvSpPr>
              <p:spPr>
                <a:xfrm>
                  <a:off x="8717080" y="87859"/>
                  <a:ext cx="1004912" cy="437518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0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,4</a:t>
                  </a:r>
                  <a:r>
                    <a:rPr lang="en-US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101" name="Прямоугольник 48"/>
                <p:cNvSpPr>
                  <a:spLocks noChangeArrowheads="1"/>
                </p:cNvSpPr>
                <p:nvPr/>
              </p:nvSpPr>
              <p:spPr bwMode="auto">
                <a:xfrm>
                  <a:off x="9418782" y="140342"/>
                  <a:ext cx="2852734" cy="3600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  <a:defRPr/>
                  </a:pPr>
                  <a:r>
                    <a:rPr lang="ru-RU" altLang="ru-RU" sz="1088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приобретение земельного участка</a:t>
                  </a:r>
                </a:p>
              </p:txBody>
            </p:sp>
          </p:grpSp>
          <p:pic>
            <p:nvPicPr>
              <p:cNvPr id="99" name="Picture 16" descr="Картинки по запросу land  icon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75120" y="986343"/>
                <a:ext cx="344655" cy="385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5" name="Группа 32"/>
            <p:cNvGrpSpPr>
              <a:grpSpLocks/>
            </p:cNvGrpSpPr>
            <p:nvPr/>
          </p:nvGrpSpPr>
          <p:grpSpPr bwMode="auto">
            <a:xfrm>
              <a:off x="8163828" y="3288723"/>
              <a:ext cx="2807326" cy="437519"/>
              <a:chOff x="8332114" y="3056285"/>
              <a:chExt cx="2807326" cy="437519"/>
            </a:xfrm>
          </p:grpSpPr>
          <p:grpSp>
            <p:nvGrpSpPr>
              <p:cNvPr id="94" name="Группа 41"/>
              <p:cNvGrpSpPr>
                <a:grpSpLocks/>
              </p:cNvGrpSpPr>
              <p:nvPr/>
            </p:nvGrpSpPr>
            <p:grpSpPr bwMode="auto">
              <a:xfrm>
                <a:off x="8804365" y="3056285"/>
                <a:ext cx="2335075" cy="437519"/>
                <a:chOff x="8700732" y="516096"/>
                <a:chExt cx="2335075" cy="437519"/>
              </a:xfrm>
            </p:grpSpPr>
            <p:sp>
              <p:nvSpPr>
                <p:cNvPr id="96" name="Прямоугольник 95"/>
                <p:cNvSpPr/>
                <p:nvPr/>
              </p:nvSpPr>
              <p:spPr>
                <a:xfrm>
                  <a:off x="8700732" y="516096"/>
                  <a:ext cx="1111276" cy="437519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0,9</a:t>
                  </a:r>
                  <a:r>
                    <a:rPr lang="en-US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97" name="Прямоугольник 44"/>
                <p:cNvSpPr>
                  <a:spLocks noChangeArrowheads="1"/>
                </p:cNvSpPr>
                <p:nvPr/>
              </p:nvSpPr>
              <p:spPr bwMode="auto">
                <a:xfrm>
                  <a:off x="9435727" y="593520"/>
                  <a:ext cx="1600080" cy="3600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  <a:defRPr/>
                  </a:pPr>
                  <a:r>
                    <a:rPr lang="ru-RU" altLang="ru-RU" sz="1088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строительство</a:t>
                  </a:r>
                </a:p>
              </p:txBody>
            </p:sp>
          </p:grpSp>
          <p:pic>
            <p:nvPicPr>
              <p:cNvPr id="95" name="Picture 20" descr="Похожее изображение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32114" y="3122889"/>
                <a:ext cx="305927" cy="274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6" name="Прямая соединительная линия 85"/>
            <p:cNvCxnSpPr/>
            <p:nvPr/>
          </p:nvCxnSpPr>
          <p:spPr>
            <a:xfrm>
              <a:off x="7547351" y="2811321"/>
              <a:ext cx="4537187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Группа 34"/>
            <p:cNvGrpSpPr>
              <a:grpSpLocks/>
            </p:cNvGrpSpPr>
            <p:nvPr/>
          </p:nvGrpSpPr>
          <p:grpSpPr bwMode="auto">
            <a:xfrm>
              <a:off x="8075869" y="2828674"/>
              <a:ext cx="2959166" cy="495028"/>
              <a:chOff x="8256229" y="2755067"/>
              <a:chExt cx="2959166" cy="495028"/>
            </a:xfrm>
          </p:grpSpPr>
          <p:grpSp>
            <p:nvGrpSpPr>
              <p:cNvPr id="90" name="Группа 37"/>
              <p:cNvGrpSpPr>
                <a:grpSpLocks/>
              </p:cNvGrpSpPr>
              <p:nvPr/>
            </p:nvGrpSpPr>
            <p:grpSpPr bwMode="auto">
              <a:xfrm>
                <a:off x="8801284" y="2812576"/>
                <a:ext cx="2414111" cy="437519"/>
                <a:chOff x="8723433" y="1079596"/>
                <a:chExt cx="2414111" cy="437519"/>
              </a:xfrm>
            </p:grpSpPr>
            <p:sp>
              <p:nvSpPr>
                <p:cNvPr id="92" name="Прямоугольник 91"/>
                <p:cNvSpPr/>
                <p:nvPr/>
              </p:nvSpPr>
              <p:spPr>
                <a:xfrm>
                  <a:off x="8723433" y="1079596"/>
                  <a:ext cx="1101753" cy="437519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4,3</a:t>
                  </a:r>
                  <a:r>
                    <a:rPr lang="en-US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 </a:t>
                  </a:r>
                  <a:r>
                    <a:rPr lang="ru-RU" sz="1451" b="1" dirty="0">
                      <a:solidFill>
                        <a:srgbClr val="009999"/>
                      </a:solidFill>
                      <a:latin typeface="Arial Narrow" panose="020B0606020202030204" pitchFamily="34" charset="0"/>
                    </a:rPr>
                    <a:t>%</a:t>
                  </a:r>
                </a:p>
              </p:txBody>
            </p:sp>
            <p:sp>
              <p:nvSpPr>
                <p:cNvPr id="93" name="Прямоугольник 40"/>
                <p:cNvSpPr>
                  <a:spLocks noChangeArrowheads="1"/>
                </p:cNvSpPr>
                <p:nvPr/>
              </p:nvSpPr>
              <p:spPr bwMode="auto">
                <a:xfrm>
                  <a:off x="9472320" y="1122437"/>
                  <a:ext cx="1665224" cy="3600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1pPr>
                  <a:lvl2pPr marL="742950" indent="-28575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2pPr>
                  <a:lvl3pPr marL="11430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3pPr>
                  <a:lvl4pPr marL="16002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4pPr>
                  <a:lvl5pPr marL="2057400" indent="-228600"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900">
                      <a:solidFill>
                        <a:schemeClr val="tx1"/>
                      </a:solidFill>
                      <a:latin typeface="Trebuchet MS" panose="020B0603020202020204" pitchFamily="34" charset="0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  <a:defRPr/>
                  </a:pPr>
                  <a:r>
                    <a:rPr lang="ru-RU" altLang="ru-RU" sz="1088" dirty="0">
                      <a:solidFill>
                        <a:srgbClr val="000000"/>
                      </a:solidFill>
                      <a:latin typeface="Arial Narrow" panose="020B0606020202030204" pitchFamily="34" charset="0"/>
                    </a:rPr>
                    <a:t>ремонт жилья</a:t>
                  </a:r>
                </a:p>
              </p:txBody>
            </p:sp>
          </p:grpSp>
          <p:pic>
            <p:nvPicPr>
              <p:cNvPr id="91" name="Picture 18" descr="Картинки по запросу home repair icon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56229" y="2755067"/>
                <a:ext cx="479764" cy="425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88" name="Прямая соединительная линия 87"/>
            <p:cNvCxnSpPr/>
            <p:nvPr/>
          </p:nvCxnSpPr>
          <p:spPr>
            <a:xfrm>
              <a:off x="7547351" y="3279749"/>
              <a:ext cx="4537187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7552113" y="3748177"/>
              <a:ext cx="4537187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Прямоугольник 105"/>
          <p:cNvSpPr/>
          <p:nvPr/>
        </p:nvSpPr>
        <p:spPr>
          <a:xfrm>
            <a:off x="7087032" y="5675646"/>
            <a:ext cx="5073181" cy="1030100"/>
          </a:xfrm>
          <a:prstGeom prst="rect">
            <a:avLst/>
          </a:prstGeom>
        </p:spPr>
        <p:txBody>
          <a:bodyPr wrap="square" lIns="75259" tIns="37629" rIns="75259" bIns="37629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За 2022-2023 годы средняя сумма выданных займов 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– 17 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3</a:t>
            </a:r>
            <a:r>
              <a:rPr lang="en-US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71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тыс.</a:t>
            </a:r>
            <a:r>
              <a:rPr 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тенге: </a:t>
            </a:r>
          </a:p>
          <a:p>
            <a:pPr algn="l"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 Рыночные займы – 18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716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тыс. тенге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жилищный заем – 7 0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62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тыс. тенге 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промежуточный заем – 20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380 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тыс.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тенге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предварительный заем – 13 6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25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тыс. тенге </a:t>
            </a:r>
          </a:p>
        </p:txBody>
      </p:sp>
      <p:pic>
        <p:nvPicPr>
          <p:cNvPr id="107" name="Picture 6" descr="Похожее изображение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652" y="4792007"/>
            <a:ext cx="414034" cy="39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12" descr="Похожее изображение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587" y="5800089"/>
            <a:ext cx="427449" cy="404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0" name="Группа 64"/>
          <p:cNvGrpSpPr>
            <a:grpSpLocks/>
          </p:cNvGrpSpPr>
          <p:nvPr/>
        </p:nvGrpSpPr>
        <p:grpSpPr bwMode="auto">
          <a:xfrm>
            <a:off x="304530" y="4001641"/>
            <a:ext cx="3024345" cy="2067930"/>
            <a:chOff x="1193728" y="3553767"/>
            <a:chExt cx="2905635" cy="2623676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1193729" y="3553767"/>
              <a:ext cx="2905634" cy="633302"/>
            </a:xfrm>
            <a:prstGeom prst="rect">
              <a:avLst/>
            </a:prstGeom>
            <a:solidFill>
              <a:srgbClr val="F7E8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СРЕДНИЙ ЕЖЕМЕСЯЧНЫЙ ПЛАТЕЖ </a:t>
              </a:r>
            </a:p>
            <a:p>
              <a:pPr>
                <a:defRPr/>
              </a:pPr>
              <a:r>
                <a:rPr lang="ru-RU" sz="1088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ПО ЗАЙМУ:</a:t>
              </a: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1193729" y="4187069"/>
              <a:ext cx="2905634" cy="660249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Жилищный заем  –  8</a:t>
              </a:r>
              <a:r>
                <a:rPr lang="en-US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8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тыс.</a:t>
              </a:r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1193729" y="4843468"/>
              <a:ext cx="2905634" cy="677574"/>
            </a:xfrm>
            <a:prstGeom prst="rect">
              <a:avLst/>
            </a:prstGeom>
            <a:solidFill>
              <a:srgbClr val="3E5A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Промежуточный заем  –  </a:t>
              </a:r>
              <a:r>
                <a:rPr lang="en-US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208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тыс.</a:t>
              </a:r>
            </a:p>
          </p:txBody>
        </p:sp>
        <p:sp>
          <p:nvSpPr>
            <p:cNvPr id="114" name="Прямоугольник 113"/>
            <p:cNvSpPr/>
            <p:nvPr/>
          </p:nvSpPr>
          <p:spPr>
            <a:xfrm>
              <a:off x="1193728" y="5509493"/>
              <a:ext cx="2905635" cy="667950"/>
            </a:xfrm>
            <a:prstGeom prst="rect">
              <a:avLst/>
            </a:prstGeom>
            <a:solidFill>
              <a:srgbClr val="96AE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Предварительный заем</a:t>
              </a:r>
              <a:r>
                <a:rPr lang="ru-RU" sz="1088" baseline="30000" dirty="0">
                  <a:solidFill>
                    <a:schemeClr val="bg1"/>
                  </a:solidFill>
                </a:rPr>
                <a:t>2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 – </a:t>
              </a:r>
              <a:r>
                <a:rPr lang="en-US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73</a:t>
              </a:r>
              <a:r>
                <a:rPr lang="ru-RU" sz="1088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тыс.</a:t>
              </a:r>
            </a:p>
          </p:txBody>
        </p:sp>
      </p:grpSp>
      <p:sp>
        <p:nvSpPr>
          <p:cNvPr id="115" name="Прямоугольник 114"/>
          <p:cNvSpPr/>
          <p:nvPr/>
        </p:nvSpPr>
        <p:spPr>
          <a:xfrm>
            <a:off x="979214" y="1249841"/>
            <a:ext cx="1324250" cy="457484"/>
          </a:xfrm>
          <a:prstGeom prst="rect">
            <a:avLst/>
          </a:prstGeom>
        </p:spPr>
        <p:txBody>
          <a:bodyPr wrap="none" lIns="65965" tIns="32982" rIns="65965" bIns="32982">
            <a:spAutoFit/>
          </a:bodyPr>
          <a:lstStyle/>
          <a:p>
            <a:pPr>
              <a:defRPr/>
            </a:pPr>
            <a:r>
              <a:rPr lang="ru-RU" sz="2540" b="1" dirty="0">
                <a:solidFill>
                  <a:srgbClr val="009999"/>
                </a:solidFill>
                <a:latin typeface="Arial Narrow" panose="020B0606020202030204" pitchFamily="34" charset="0"/>
              </a:rPr>
              <a:t>2 508 863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3502238" y="2179374"/>
            <a:ext cx="33165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средний возраст </a:t>
            </a:r>
            <a:r>
              <a:rPr lang="ru-RU" sz="1100" b="1" i="1" dirty="0" smtClean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заемщика </a:t>
            </a:r>
            <a:r>
              <a:rPr lang="ru-RU" sz="11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– 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41</a:t>
            </a:r>
            <a:r>
              <a:rPr lang="ru-RU" sz="11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 </a:t>
            </a:r>
            <a:r>
              <a:rPr lang="ru-RU" sz="1100" b="1" i="1" dirty="0" smtClean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год </a:t>
            </a:r>
            <a:endParaRPr lang="ru-RU" sz="1100" b="1" i="1" dirty="0">
              <a:solidFill>
                <a:srgbClr val="91B9DC">
                  <a:lumMod val="2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3490784" y="1926862"/>
            <a:ext cx="26723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средний </a:t>
            </a:r>
            <a:r>
              <a:rPr lang="ru-RU" sz="1100" b="1" i="1" dirty="0" smtClean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возраст вкладчика </a:t>
            </a:r>
            <a:r>
              <a:rPr lang="ru-RU" sz="11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– </a:t>
            </a:r>
            <a:r>
              <a:rPr lang="ru-RU" sz="12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3</a:t>
            </a:r>
            <a:r>
              <a:rPr lang="en-US" sz="12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5</a:t>
            </a:r>
            <a:r>
              <a:rPr lang="ru-RU" sz="1100" b="1" i="1" dirty="0">
                <a:solidFill>
                  <a:srgbClr val="91B9DC">
                    <a:lumMod val="25000"/>
                  </a:srgbClr>
                </a:solidFill>
                <a:latin typeface="Arial Narrow" panose="020B0606020202030204" pitchFamily="34" charset="0"/>
              </a:rPr>
              <a:t> лет </a:t>
            </a:r>
          </a:p>
        </p:txBody>
      </p:sp>
      <p:sp>
        <p:nvSpPr>
          <p:cNvPr id="118" name="Стрелка вверх 117"/>
          <p:cNvSpPr/>
          <p:nvPr/>
        </p:nvSpPr>
        <p:spPr>
          <a:xfrm rot="5400000">
            <a:off x="10579580" y="958757"/>
            <a:ext cx="122978" cy="1274007"/>
          </a:xfrm>
          <a:prstGeom prst="upArrow">
            <a:avLst>
              <a:gd name="adj1" fmla="val 19978"/>
              <a:gd name="adj2" fmla="val 0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9792472" y="1512705"/>
            <a:ext cx="138594" cy="131721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20" name="Стрелка вверх 119"/>
          <p:cNvSpPr/>
          <p:nvPr/>
        </p:nvSpPr>
        <p:spPr>
          <a:xfrm rot="10800000">
            <a:off x="11200194" y="1585327"/>
            <a:ext cx="191874" cy="1862367"/>
          </a:xfrm>
          <a:prstGeom prst="upArrow">
            <a:avLst>
              <a:gd name="adj1" fmla="val 19978"/>
              <a:gd name="adj2" fmla="val 0"/>
            </a:avLst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965" tIns="32982" rIns="65965" bIns="32982" anchor="ctr"/>
          <a:lstStyle/>
          <a:p>
            <a:pPr>
              <a:defRPr/>
            </a:pPr>
            <a:endParaRPr lang="ru-RU" sz="1299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6756303" y="3913374"/>
            <a:ext cx="9232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29,3%</a:t>
            </a:r>
          </a:p>
        </p:txBody>
      </p:sp>
      <p:sp>
        <p:nvSpPr>
          <p:cNvPr id="122" name="Прямоугольник 77"/>
          <p:cNvSpPr>
            <a:spLocks noChangeArrowheads="1"/>
          </p:cNvSpPr>
          <p:nvPr/>
        </p:nvSpPr>
        <p:spPr bwMode="auto">
          <a:xfrm>
            <a:off x="7263653" y="3934883"/>
            <a:ext cx="152885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l">
              <a:buFont typeface="Arial" panose="020B0604020202020204" pitchFamily="34" charset="0"/>
              <a:buNone/>
              <a:defRPr/>
            </a:pPr>
            <a:r>
              <a:rPr lang="ru-RU" altLang="ru-RU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на первичном рынке 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8853437" y="3522290"/>
            <a:ext cx="2261918" cy="457484"/>
          </a:xfrm>
          <a:prstGeom prst="rect">
            <a:avLst/>
          </a:prstGeom>
        </p:spPr>
        <p:txBody>
          <a:bodyPr wrap="square" lIns="65965" tIns="32982" rIns="65965" bIns="32982">
            <a:spAutoFit/>
          </a:bodyPr>
          <a:lstStyle/>
          <a:p>
            <a:pPr>
              <a:defRPr/>
            </a:pPr>
            <a:r>
              <a:rPr lang="ru-RU" altLang="ru-RU" sz="1270" dirty="0">
                <a:solidFill>
                  <a:srgbClr val="000000"/>
                </a:solidFill>
                <a:latin typeface="Arial Narrow" panose="020B0606020202030204" pitchFamily="34" charset="0"/>
              </a:rPr>
              <a:t>за 2023 год</a:t>
            </a:r>
          </a:p>
          <a:p>
            <a:pPr>
              <a:defRPr/>
            </a:pPr>
            <a:r>
              <a:rPr lang="en-US" altLang="ru-RU" sz="1270" b="1" dirty="0">
                <a:solidFill>
                  <a:srgbClr val="000000"/>
                </a:solidFill>
                <a:latin typeface="Arial Narrow" panose="020B0606020202030204" pitchFamily="34" charset="0"/>
              </a:rPr>
              <a:t>10 209</a:t>
            </a:r>
            <a:r>
              <a:rPr lang="kk-KZ" altLang="ru-RU" sz="1270" b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sz="1270" b="1" dirty="0">
                <a:solidFill>
                  <a:srgbClr val="000000"/>
                </a:solidFill>
                <a:latin typeface="Arial Narrow" panose="020B0606020202030204" pitchFamily="34" charset="0"/>
              </a:rPr>
              <a:t>займов</a:t>
            </a:r>
            <a:r>
              <a:rPr lang="ru-RU" altLang="ru-RU" sz="1270" dirty="0">
                <a:solidFill>
                  <a:srgbClr val="000000"/>
                </a:solidFill>
                <a:latin typeface="Arial Narrow" panose="020B0606020202030204" pitchFamily="34" charset="0"/>
              </a:rPr>
              <a:t>, из которых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6765902" y="4127534"/>
            <a:ext cx="922056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66,9%</a:t>
            </a:r>
          </a:p>
        </p:txBody>
      </p:sp>
      <p:sp>
        <p:nvSpPr>
          <p:cNvPr id="125" name="Прямоугольник 80"/>
          <p:cNvSpPr>
            <a:spLocks noChangeArrowheads="1"/>
          </p:cNvSpPr>
          <p:nvPr/>
        </p:nvSpPr>
        <p:spPr bwMode="auto">
          <a:xfrm>
            <a:off x="7280052" y="4167106"/>
            <a:ext cx="128629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l">
              <a:buFont typeface="Arial" panose="020B0604020202020204" pitchFamily="34" charset="0"/>
              <a:buNone/>
              <a:defRPr/>
            </a:pPr>
            <a:r>
              <a:rPr lang="ru-RU" altLang="ru-RU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на вторичном рынке </a:t>
            </a:r>
          </a:p>
        </p:txBody>
      </p:sp>
      <p:sp>
        <p:nvSpPr>
          <p:cNvPr id="126" name="Прямоугольник 1"/>
          <p:cNvSpPr>
            <a:spLocks noChangeArrowheads="1"/>
          </p:cNvSpPr>
          <p:nvPr/>
        </p:nvSpPr>
        <p:spPr bwMode="auto">
          <a:xfrm>
            <a:off x="6588669" y="3515251"/>
            <a:ext cx="2041121" cy="48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1270" dirty="0">
                <a:solidFill>
                  <a:srgbClr val="000000"/>
                </a:solidFill>
                <a:latin typeface="Arial Narrow" panose="020B0606020202030204" pitchFamily="34" charset="0"/>
              </a:rPr>
              <a:t>за 2022 год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ru-RU" altLang="ru-RU" sz="1270" b="1" dirty="0">
                <a:latin typeface="Arial Narrow" panose="020B0606020202030204" pitchFamily="34" charset="0"/>
              </a:rPr>
              <a:t>79 872 займов</a:t>
            </a:r>
            <a:r>
              <a:rPr lang="ru-RU" altLang="ru-RU" sz="1270" dirty="0">
                <a:solidFill>
                  <a:srgbClr val="000000"/>
                </a:solidFill>
                <a:latin typeface="Arial Narrow" panose="020B0606020202030204" pitchFamily="34" charset="0"/>
              </a:rPr>
              <a:t>, из которых</a:t>
            </a:r>
            <a:endParaRPr lang="ru-RU" altLang="ru-RU" sz="816" dirty="0">
              <a:solidFill>
                <a:srgbClr val="0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016156" y="3928918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3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3,5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%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9024520" y="4127534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63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,4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 %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9554356" y="3949218"/>
            <a:ext cx="1723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ru-RU" altLang="ru-RU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на первичном рынке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9574510" y="4163241"/>
            <a:ext cx="1703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ru-RU" altLang="ru-RU" sz="1100" dirty="0">
                <a:solidFill>
                  <a:srgbClr val="000000"/>
                </a:solidFill>
                <a:latin typeface="Arial Narrow" panose="020B0606020202030204" pitchFamily="34" charset="0"/>
              </a:rPr>
              <a:t>на вторичном рынке 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7081512" y="4712352"/>
            <a:ext cx="5078701" cy="845434"/>
          </a:xfrm>
          <a:prstGeom prst="rect">
            <a:avLst/>
          </a:prstGeom>
        </p:spPr>
        <p:txBody>
          <a:bodyPr wrap="square" lIns="75259" tIns="37629" rIns="75259" bIns="37629">
            <a:spAutoFit/>
          </a:bodyPr>
          <a:lstStyle/>
          <a:p>
            <a:pPr algn="l">
              <a:defRPr/>
            </a:pPr>
            <a:r>
              <a:rPr lang="ru-RU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За 2022-2023 годы средний срок займа – 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15,</a:t>
            </a:r>
            <a:r>
              <a:rPr lang="en-US" sz="1400" b="1" dirty="0">
                <a:solidFill>
                  <a:srgbClr val="000000"/>
                </a:solidFill>
                <a:latin typeface="Arial Narrow" panose="020B0606020202030204" pitchFamily="34" charset="0"/>
              </a:rPr>
              <a:t>2</a:t>
            </a:r>
            <a:r>
              <a:rPr lang="ru-RU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 лет: 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жилищный заем – </a:t>
            </a:r>
            <a:r>
              <a:rPr lang="en-US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6</a:t>
            </a: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,1 лет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промежуточный заем – 19,1 лет </a:t>
            </a:r>
          </a:p>
          <a:p>
            <a:pPr marL="141110" indent="-141110">
              <a:buFontTx/>
              <a:buChar char="-"/>
              <a:defRPr/>
            </a:pPr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предварительный заем –7,2 лет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3643172" y="4650321"/>
            <a:ext cx="124221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>
                <a:latin typeface="Arial Narrow" panose="020B0606020202030204" pitchFamily="34" charset="0"/>
              </a:rPr>
              <a:t>Количество вкладчиков-мужчин – </a:t>
            </a:r>
            <a:endParaRPr lang="ru-RU" sz="1100" b="1" i="1" dirty="0" smtClean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ru-RU" sz="1200" b="1" i="1" dirty="0" smtClean="0">
                <a:latin typeface="Arial Narrow" panose="020B0606020202030204" pitchFamily="34" charset="0"/>
              </a:rPr>
              <a:t>1 </a:t>
            </a:r>
            <a:r>
              <a:rPr lang="ru-RU" sz="1200" b="1" i="1" dirty="0">
                <a:latin typeface="Arial Narrow" panose="020B0606020202030204" pitchFamily="34" charset="0"/>
              </a:rPr>
              <a:t>039 </a:t>
            </a:r>
            <a:r>
              <a:rPr lang="ru-RU" sz="1200" b="1" i="1" dirty="0" smtClean="0">
                <a:latin typeface="Arial Narrow" panose="020B0606020202030204" pitchFamily="34" charset="0"/>
              </a:rPr>
              <a:t>252</a:t>
            </a:r>
            <a:r>
              <a:rPr lang="ru-RU" sz="1100" b="1" i="1" dirty="0" smtClean="0">
                <a:latin typeface="Arial Narrow" panose="020B0606020202030204" pitchFamily="34" charset="0"/>
              </a:rPr>
              <a:t>. </a:t>
            </a:r>
          </a:p>
          <a:p>
            <a:pPr>
              <a:defRPr/>
            </a:pPr>
            <a:r>
              <a:rPr lang="ru-RU" sz="1100" b="1" i="1" dirty="0" smtClean="0">
                <a:latin typeface="Arial Narrow" panose="020B0606020202030204" pitchFamily="34" charset="0"/>
              </a:rPr>
              <a:t>Доля </a:t>
            </a:r>
            <a:r>
              <a:rPr lang="ru-RU" sz="1200" b="1" i="1" dirty="0" smtClean="0">
                <a:latin typeface="Arial Narrow" panose="020B0606020202030204" pitchFamily="34" charset="0"/>
              </a:rPr>
              <a:t>41,4</a:t>
            </a:r>
            <a:r>
              <a:rPr lang="ru-RU" sz="1100" b="1" i="1" dirty="0" smtClean="0">
                <a:latin typeface="Arial Narrow" panose="020B0606020202030204" pitchFamily="34" charset="0"/>
              </a:rPr>
              <a:t>%</a:t>
            </a:r>
            <a:endParaRPr lang="ru-RU" sz="1100" b="1" i="1" dirty="0">
              <a:latin typeface="Arial Narrow" panose="020B0606020202030204" pitchFamily="34" charset="0"/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5327991" y="4697582"/>
            <a:ext cx="1213656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>
                <a:latin typeface="Arial Narrow" panose="020B0606020202030204" pitchFamily="34" charset="0"/>
              </a:rPr>
              <a:t>Количество вкладчиков-женщин – </a:t>
            </a:r>
            <a:endParaRPr lang="ru-RU" sz="1100" b="1" i="1" dirty="0" smtClean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ru-RU" sz="1200" b="1" i="1" dirty="0" smtClean="0">
                <a:latin typeface="Arial Narrow" panose="020B0606020202030204" pitchFamily="34" charset="0"/>
              </a:rPr>
              <a:t>1 </a:t>
            </a:r>
            <a:r>
              <a:rPr lang="ru-RU" sz="1200" b="1" i="1" dirty="0">
                <a:latin typeface="Arial Narrow" panose="020B0606020202030204" pitchFamily="34" charset="0"/>
              </a:rPr>
              <a:t>469 </a:t>
            </a:r>
            <a:r>
              <a:rPr lang="ru-RU" sz="1200" b="1" i="1" dirty="0" smtClean="0">
                <a:latin typeface="Arial Narrow" panose="020B0606020202030204" pitchFamily="34" charset="0"/>
              </a:rPr>
              <a:t>611. </a:t>
            </a:r>
          </a:p>
          <a:p>
            <a:pPr>
              <a:defRPr/>
            </a:pPr>
            <a:r>
              <a:rPr lang="ru-RU" sz="1100" b="1" i="1" dirty="0" smtClean="0">
                <a:latin typeface="Arial Narrow" panose="020B0606020202030204" pitchFamily="34" charset="0"/>
              </a:rPr>
              <a:t>Доля </a:t>
            </a:r>
            <a:r>
              <a:rPr lang="ru-RU" sz="1200" b="1" i="1" dirty="0" smtClean="0">
                <a:latin typeface="Arial Narrow" panose="020B0606020202030204" pitchFamily="34" charset="0"/>
              </a:rPr>
              <a:t>58,6</a:t>
            </a:r>
            <a:r>
              <a:rPr lang="ru-RU" sz="1100" b="1" i="1" dirty="0" smtClean="0">
                <a:latin typeface="Arial Narrow" panose="020B0606020202030204" pitchFamily="34" charset="0"/>
              </a:rPr>
              <a:t>%</a:t>
            </a:r>
            <a:endParaRPr lang="ru-RU" sz="1100" b="1" i="1" dirty="0">
              <a:latin typeface="Arial Narrow" panose="020B060602020203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93238" y="6451345"/>
            <a:ext cx="3018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ru-RU" sz="12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учета взносов на депозит</a:t>
            </a:r>
            <a:endParaRPr lang="ru-RU" sz="12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17458" y="964835"/>
            <a:ext cx="656571" cy="336925"/>
          </a:xfrm>
          <a:prstGeom prst="rect">
            <a:avLst/>
          </a:prstGeom>
        </p:spPr>
      </p:pic>
      <p:pic>
        <p:nvPicPr>
          <p:cNvPr id="136" name="Рисунок 1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679" y="2621113"/>
            <a:ext cx="906898" cy="185233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180" y="2648128"/>
            <a:ext cx="907059" cy="1852669"/>
          </a:xfrm>
          <a:prstGeom prst="rect">
            <a:avLst/>
          </a:prstGeom>
        </p:spPr>
      </p:pic>
      <p:pic>
        <p:nvPicPr>
          <p:cNvPr id="140" name="Рисунок 1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141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" name="Номер слайда 1"/>
          <p:cNvSpPr txBox="1">
            <a:spLocks/>
          </p:cNvSpPr>
          <p:nvPr/>
        </p:nvSpPr>
        <p:spPr>
          <a:xfrm>
            <a:off x="11430413" y="6492875"/>
            <a:ext cx="37876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r">
              <a:defRPr sz="1400">
                <a:solidFill>
                  <a:srgbClr val="565251"/>
                </a:solidFill>
              </a:defRPr>
            </a:lvl1pPr>
          </a:lstStyle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4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Компьютер Иконки Галочка, сделано!, разное, угол, текст png | Klipart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2" descr="Флаг Казахстана Пищевод, контуры, любовь, текст, сердце png | PNGWi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821321"/>
              </p:ext>
            </p:extLst>
          </p:nvPr>
        </p:nvGraphicFramePr>
        <p:xfrm>
          <a:off x="476101" y="1060227"/>
          <a:ext cx="10783730" cy="4875271"/>
        </p:xfrm>
        <a:graphic>
          <a:graphicData uri="http://schemas.openxmlformats.org/drawingml/2006/table">
            <a:tbl>
              <a:tblPr/>
              <a:tblGrid>
                <a:gridCol w="5042915"/>
                <a:gridCol w="1913605"/>
                <a:gridCol w="1913605"/>
                <a:gridCol w="1913605"/>
              </a:tblGrid>
              <a:tr h="311481"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108000" marR="108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108000" marR="108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108000" marR="108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108000" marR="108000" marT="36000" marB="360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ПРОГРАММЫ БАНКА 50/50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29 528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52 747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58 831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ПЕРВИЧНЫЙ РЫНОК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6 069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8 678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10 515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ВТОРИЧНЫЙ РЫНОК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23 459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44 069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48 316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ГОСПРОГРАММЫ</a:t>
                      </a:r>
                      <a:endParaRPr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16 669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21 737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12 563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БАҚЫТТЫ ОТБАСЫ 2/10/20*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5 223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4 267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1 401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ШАНЫРАҚ 5/10/20;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5/20/25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11 446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17 470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11 162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СОЦИАЛЬНЫЕ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ПРОГРАММЫ БАНКА</a:t>
                      </a:r>
                      <a:endParaRPr lang="ru-RU" sz="14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3 850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5 548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a-ET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5 426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АСКЕРИ БАСПАНА (ВОЕННЫЕ)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6/15/25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8/50/25*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2 362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3 317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2 399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УМАЙ (ЖЕНСКАЯ ИПОТЕКА) 14/15/20*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РЕГИОНАЛЬНЫЕ (С МИО) 5/10/20*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956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1 294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КОРПОРАТИВНЫЕ (С КРУПНЫМИ КОМПАНИЯМИ)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aa-E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aa-E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20">
                <a:tc>
                  <a:txBody>
                    <a:bodyPr/>
                    <a:lstStyle/>
                    <a:p>
                      <a:pPr algn="l" fontAlgn="b"/>
                      <a:r>
                        <a:rPr lang="kk-KZ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</a:t>
                      </a:r>
                      <a:r>
                        <a:rPr lang="kk-KZ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ЦЕЛИ ПО ВСЕМ ПРОГРАММАМ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(РЕМОНТ, СТРОИТЕЛЬСТВО, ПРИОБРЕТЕНИЕ З/У)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1 879</a:t>
                      </a:r>
                      <a:endParaRPr lang="aa-E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2 220</a:t>
                      </a:r>
                      <a:endParaRPr lang="aa-E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3 052</a:t>
                      </a:r>
                      <a:endParaRPr lang="aa-ET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1"/>
                    </a:solidFill>
                  </a:tcPr>
                </a:tc>
              </a:tr>
              <a:tr h="31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400" b="0" i="0" u="none" strike="noStrike" dirty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51 926</a:t>
                      </a:r>
                      <a:endParaRPr lang="aa-ET" sz="1400" b="0" i="0" u="none" strike="noStrike" dirty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82 253</a:t>
                      </a:r>
                      <a:endParaRPr lang="aa-ET" sz="1400" b="0" i="0" u="none" strike="noStrike" dirty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C1392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79 872</a:t>
                      </a:r>
                      <a:endParaRPr lang="aa-ET" sz="1400" b="0" i="0" u="none" strike="noStrike" dirty="0">
                        <a:solidFill>
                          <a:srgbClr val="C1392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" name="Заголовок 8"/>
          <p:cNvSpPr txBox="1">
            <a:spLocks/>
          </p:cNvSpPr>
          <p:nvPr/>
        </p:nvSpPr>
        <p:spPr>
          <a:xfrm>
            <a:off x="-10320" y="1"/>
            <a:ext cx="12202322" cy="734663"/>
          </a:xfrm>
          <a:prstGeom prst="rect">
            <a:avLst/>
          </a:prstGeom>
          <a:solidFill>
            <a:srgbClr val="008F91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КОЛИЧЕСТВО ЗАЙМОВ, ВЫДАННЫХ БАНКОМ 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476101" y="5930355"/>
            <a:ext cx="11635831" cy="74508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ставка кредитования (%/) / первоначальный взнос (%) / максимальный </a:t>
            </a: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6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займа</a:t>
            </a:r>
            <a:endParaRPr lang="ru-RU" sz="16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12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Номер слайда 1"/>
          <p:cNvSpPr txBox="1">
            <a:spLocks/>
          </p:cNvSpPr>
          <p:nvPr/>
        </p:nvSpPr>
        <p:spPr>
          <a:xfrm>
            <a:off x="11430413" y="6492875"/>
            <a:ext cx="37876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r">
              <a:defRPr sz="1400">
                <a:solidFill>
                  <a:srgbClr val="565251"/>
                </a:solidFill>
              </a:defRPr>
            </a:lvl1pPr>
          </a:lstStyle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71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Прямая соединительная линия 121">
            <a:extLst>
              <a:ext uri="{FF2B5EF4-FFF2-40B4-BE49-F238E27FC236}">
                <a16:creationId xmlns:a16="http://schemas.microsoft.com/office/drawing/2014/main" xmlns="" id="{C3439F53-10E6-425E-B74B-EB607B683A90}"/>
              </a:ext>
            </a:extLst>
          </p:cNvPr>
          <p:cNvCxnSpPr>
            <a:cxnSpLocks/>
          </p:cNvCxnSpPr>
          <p:nvPr/>
        </p:nvCxnSpPr>
        <p:spPr>
          <a:xfrm flipH="1">
            <a:off x="503428" y="2638805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495827" y="3831593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07939" y="2909640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894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8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ТЕНГЕ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120,4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>
                <a:solidFill>
                  <a:srgbClr val="B4975A"/>
                </a:solidFill>
                <a:latin typeface="Arial Narrow" panose="020B0606020202030204" pitchFamily="34" charset="0"/>
              </a:rPr>
              <a:t>тыс. 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заемщиков)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596559" y="1846333"/>
            <a:ext cx="3332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ПРОМЕЖУТОЧНЫЕ/ПРЕДВАРИТЕЛЬНЫЕ 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ЗАЙМЫ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511195" y="4644611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511195" y="5437151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29524" y="1598033"/>
            <a:ext cx="0" cy="5019703"/>
          </a:xfrm>
          <a:prstGeom prst="line">
            <a:avLst/>
          </a:prstGeom>
          <a:ln>
            <a:solidFill>
              <a:srgbClr val="B497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5CDA54DB-B54B-4A46-B0D5-8BF4A4868A2A}"/>
              </a:ext>
            </a:extLst>
          </p:cNvPr>
          <p:cNvSpPr txBox="1"/>
          <p:nvPr/>
        </p:nvSpPr>
        <p:spPr>
          <a:xfrm>
            <a:off x="458811" y="1588508"/>
            <a:ext cx="359771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buClr>
                <a:srgbClr val="388E3C"/>
              </a:buClr>
              <a:defRPr/>
            </a:pPr>
            <a:r>
              <a:rPr lang="ru-RU" alt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КОММЕРЧЕСКИЕ ЗАЙМЫ</a:t>
            </a:r>
            <a:endParaRPr lang="ru-RU" altLang="ru-RU" sz="1050" i="1" dirty="0">
              <a:solidFill>
                <a:srgbClr val="008F91"/>
              </a:solidFill>
              <a:latin typeface="Arial Narrow" panose="020B0606020202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297194" y="1908211"/>
            <a:ext cx="182931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3 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785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,1</a:t>
            </a:r>
            <a:r>
              <a:rPr lang="ru-RU" sz="1200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</a:t>
            </a:r>
            <a:r>
              <a:rPr lang="ru-RU" sz="1050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ТЕНГЕ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305,2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тыс</a:t>
            </a:r>
            <a:r>
              <a:rPr lang="ru-RU" sz="1100" i="1" dirty="0">
                <a:solidFill>
                  <a:srgbClr val="B4975A"/>
                </a:solidFill>
                <a:latin typeface="Arial Narrow" panose="020B0606020202030204" pitchFamily="34" charset="0"/>
              </a:rPr>
              <a:t>. 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заемщиков)</a:t>
            </a:r>
            <a:endParaRPr lang="ru-RU" sz="1100" b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5297196" y="1543417"/>
            <a:ext cx="0" cy="5057381"/>
          </a:xfrm>
          <a:prstGeom prst="line">
            <a:avLst/>
          </a:prstGeom>
          <a:ln>
            <a:solidFill>
              <a:srgbClr val="B497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1851079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51,6</a:t>
            </a:r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4055358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3,4%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Заголовок 8"/>
          <p:cNvSpPr txBox="1">
            <a:spLocks/>
          </p:cNvSpPr>
          <p:nvPr/>
        </p:nvSpPr>
        <p:spPr>
          <a:xfrm>
            <a:off x="-10320" y="1"/>
            <a:ext cx="12202322" cy="734663"/>
          </a:xfrm>
          <a:prstGeom prst="rect">
            <a:avLst/>
          </a:prstGeom>
          <a:solidFill>
            <a:srgbClr val="008F91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ЖИЛЬЕМ НАСЕЛЕНИЯ. 2003 – 2023гг.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934" y="126698"/>
            <a:ext cx="371760" cy="481268"/>
          </a:xfrm>
          <a:prstGeom prst="rect">
            <a:avLst/>
          </a:prstGeom>
        </p:spPr>
      </p:pic>
      <p:pic>
        <p:nvPicPr>
          <p:cNvPr id="67" name="Рисунок 1" descr="cid:image001.png@01D71B4C.083BF310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484" y="235049"/>
            <a:ext cx="1098695" cy="291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Номер слайда 1"/>
          <p:cNvSpPr txBox="1">
            <a:spLocks/>
          </p:cNvSpPr>
          <p:nvPr/>
        </p:nvSpPr>
        <p:spPr>
          <a:xfrm>
            <a:off x="11430413" y="6492875"/>
            <a:ext cx="37876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r">
              <a:defRPr sz="1400">
                <a:solidFill>
                  <a:srgbClr val="565251"/>
                </a:solidFill>
              </a:defRPr>
            </a:lvl1pPr>
          </a:lstStyle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594812" y="2325713"/>
            <a:ext cx="27393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ЖИЛИЩНЫЕ ЗАЙМЫ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325993" y="1924673"/>
            <a:ext cx="40888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Источник – РЫНОК (ДЕПОЗИТЫ НАСЕЛЕНИЯ)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41170" y="2990009"/>
            <a:ext cx="32575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БАКЫТТЫ </a:t>
            </a:r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ОТБАСЫ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5CDA54DB-B54B-4A46-B0D5-8BF4A4868A2A}"/>
              </a:ext>
            </a:extLst>
          </p:cNvPr>
          <p:cNvSpPr txBox="1"/>
          <p:nvPr/>
        </p:nvSpPr>
        <p:spPr>
          <a:xfrm>
            <a:off x="486488" y="2724781"/>
            <a:ext cx="338376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buClr>
                <a:srgbClr val="388E3C"/>
              </a:buClr>
              <a:defRPr/>
            </a:pPr>
            <a:r>
              <a:rPr lang="ru-RU" alt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СОЦИАЛЬНЫЕ ЗАЙМЫ</a:t>
            </a:r>
            <a:endParaRPr lang="ru-RU" altLang="ru-RU" sz="1050" i="1" dirty="0">
              <a:solidFill>
                <a:srgbClr val="008F91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41170" y="3295421"/>
            <a:ext cx="32651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ШАНЫРАК и др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. (госпрограммы 2005-2020гг.)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325993" y="2824970"/>
            <a:ext cx="413924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Источник – БЮДЖЕТНЫЕ СРЕДСТВА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696,3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 ТЕНГЕ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). </a:t>
            </a:r>
            <a:endParaRPr lang="ru-RU" sz="1400" b="1" dirty="0" smtClean="0">
              <a:solidFill>
                <a:srgbClr val="565251"/>
              </a:solidFill>
              <a:latin typeface="Arial Narrow" panose="020B0606020202030204" pitchFamily="34" charset="0"/>
            </a:endParaRPr>
          </a:p>
          <a:p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РАЗНИЦА </a:t>
            </a:r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ЗА СЧЕТ ВОЗВРАТНЫХ СРЕДСТВ </a:t>
            </a:r>
            <a:r>
              <a:rPr lang="ru-RU" sz="110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198</a:t>
            </a:r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 </a:t>
            </a:r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МЛРД.ТГ.</a:t>
            </a:r>
            <a:endParaRPr lang="ru-RU" sz="1400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41169" y="3951705"/>
            <a:ext cx="32651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АСКЕРИ БАСПАНА </a:t>
            </a:r>
            <a:r>
              <a:rPr lang="ru-RU" sz="11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(ВОЕННОСЛУЖАЩИЕ, СГО, МВД, ПРАВООХРАНИТЕЛЬНЫЕ ОРГАНЫ)</a:t>
            </a:r>
            <a:endParaRPr lang="ru-RU" sz="16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72061" y="4736442"/>
            <a:ext cx="32847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РЕГИОНАЛЬНЫЕ ПРОГРАММЫ (</a:t>
            </a:r>
            <a:r>
              <a:rPr lang="ru-RU" sz="11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МОЛОДЕЖНЫЕ ПРОГРАММЫ 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МИО)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369950" y="3911835"/>
            <a:ext cx="461723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И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сточник – ПРИБЫЛЬ БАНКА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174,9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</a:t>
            </a:r>
          </a:p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+ ЗАЕМНЫЕ СРЕДСТВА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58,9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). </a:t>
            </a:r>
            <a:endParaRPr lang="ru-RU" sz="1400" b="1" dirty="0" smtClean="0">
              <a:solidFill>
                <a:srgbClr val="565251"/>
              </a:solidFill>
              <a:latin typeface="Arial Narrow" panose="020B0606020202030204" pitchFamily="34" charset="0"/>
            </a:endParaRPr>
          </a:p>
          <a:p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РАЗНИЦА </a:t>
            </a:r>
            <a:r>
              <a:rPr lang="ru-RU" sz="1050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ЗА СЧЕТ ДЕПОЗИТНОГО ПОРТФЕЛЯ.</a:t>
            </a:r>
            <a:endParaRPr lang="ru-RU" sz="1400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369950" y="4718021"/>
            <a:ext cx="4617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Источник – </a:t>
            </a:r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ПРИБЫЛЬ 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БАНКА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15,0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+ РЕГИОНАЛЬНЫЙ БЮДЖЕТ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50,8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2062" y="5590021"/>
            <a:ext cx="27393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УМАЙ </a:t>
            </a:r>
            <a:r>
              <a:rPr lang="ru-RU" sz="11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(ЖЕНСКАЯ ИПОТЕКА)</a:t>
            </a:r>
            <a:endParaRPr lang="ru-RU" sz="20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7FE6B491-58A0-4B62-A6E9-93926DA4F2AB}"/>
              </a:ext>
            </a:extLst>
          </p:cNvPr>
          <p:cNvCxnSpPr>
            <a:cxnSpLocks/>
          </p:cNvCxnSpPr>
          <p:nvPr/>
        </p:nvCxnSpPr>
        <p:spPr>
          <a:xfrm flipH="1">
            <a:off x="511195" y="6056779"/>
            <a:ext cx="11004146" cy="1"/>
          </a:xfrm>
          <a:prstGeom prst="line">
            <a:avLst/>
          </a:prstGeom>
          <a:ln w="19050">
            <a:solidFill>
              <a:srgbClr val="AA9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369951" y="5428174"/>
            <a:ext cx="4381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Источник – АЗИАТСКИЙ БАНК РАЗВИТИЯ (ЗАЙМ)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22,4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05395" y="6085967"/>
            <a:ext cx="31933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КОРПОРАТИВНЫЙ ПРОДУКТ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17935" y="2260410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16,7%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5542572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0,5%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56832" y="2943508"/>
            <a:ext cx="1340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AA9066"/>
                </a:solidFill>
                <a:latin typeface="Arial Narrow" panose="020B0606020202030204" pitchFamily="34" charset="0"/>
              </a:rPr>
              <a:t>3</a:t>
            </a:r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,5%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3299476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2</a:t>
            </a:r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3,4%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4868570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0,9%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3929524" y="6169060"/>
            <a:ext cx="13676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AA9066"/>
                </a:solidFill>
                <a:latin typeface="Arial Narrow" panose="020B0606020202030204" pitchFamily="34" charset="0"/>
              </a:rPr>
              <a:t>0,04%</a:t>
            </a:r>
            <a:endParaRPr lang="ru-RU" b="1" dirty="0">
              <a:solidFill>
                <a:srgbClr val="AA9066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26528" y="3968045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313,4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ТЕНГЕ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(15,1 </a:t>
            </a:r>
            <a:r>
              <a:rPr lang="ru-RU" sz="1100" i="1" dirty="0">
                <a:solidFill>
                  <a:srgbClr val="B4975A"/>
                </a:solidFill>
                <a:latin typeface="Arial Narrow" panose="020B0606020202030204" pitchFamily="34" charset="0"/>
              </a:rPr>
              <a:t>тыс. 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заемщиков)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27964" y="4762876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59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>
                <a:solidFill>
                  <a:srgbClr val="B4975A"/>
                </a:solidFill>
                <a:latin typeface="Arial Narrow" panose="020B0606020202030204" pitchFamily="34" charset="0"/>
              </a:rPr>
              <a:t>6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ТЕНГЕ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(3,9 </a:t>
            </a:r>
            <a:r>
              <a:rPr lang="ru-RU" sz="1100" i="1" dirty="0">
                <a:solidFill>
                  <a:srgbClr val="B4975A"/>
                </a:solidFill>
                <a:latin typeface="Arial Narrow" panose="020B0606020202030204" pitchFamily="34" charset="0"/>
              </a:rPr>
              <a:t>тыс. 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заемщиков)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26530" y="5444808"/>
            <a:ext cx="17278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25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5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ТЕНГЕ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(2,4 </a:t>
            </a:r>
            <a:r>
              <a:rPr lang="ru-RU" sz="1100" i="1" dirty="0">
                <a:solidFill>
                  <a:srgbClr val="B4975A"/>
                </a:solidFill>
                <a:latin typeface="Arial Narrow" panose="020B0606020202030204" pitchFamily="34" charset="0"/>
              </a:rPr>
              <a:t>тыс. </a:t>
            </a:r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заемщиков)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625443F-C2BA-4D7B-A973-DA58595FFB7F}"/>
              </a:ext>
            </a:extLst>
          </p:cNvPr>
          <p:cNvSpPr txBox="1"/>
          <p:nvPr/>
        </p:nvSpPr>
        <p:spPr>
          <a:xfrm>
            <a:off x="5310763" y="6056779"/>
            <a:ext cx="17278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2</a:t>
            </a:r>
            <a:r>
              <a:rPr lang="en-US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,</a:t>
            </a:r>
            <a:r>
              <a:rPr lang="ru-RU" b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2 </a:t>
            </a:r>
            <a:r>
              <a:rPr lang="ru-RU" sz="1050" dirty="0">
                <a:solidFill>
                  <a:srgbClr val="B4975A"/>
                </a:solidFill>
                <a:latin typeface="Arial Narrow" panose="020B0606020202030204" pitchFamily="34" charset="0"/>
              </a:rPr>
              <a:t>МЛРД ТЕНГЕ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(168 заемщиков.</a:t>
            </a:r>
          </a:p>
          <a:p>
            <a:pPr algn="r"/>
            <a:r>
              <a:rPr lang="ru-RU" sz="1100" i="1" dirty="0" smtClean="0">
                <a:solidFill>
                  <a:srgbClr val="B4975A"/>
                </a:solidFill>
                <a:latin typeface="Arial Narrow" panose="020B0606020202030204" pitchFamily="34" charset="0"/>
              </a:rPr>
              <a:t>486 аренда с выкупом)</a:t>
            </a:r>
            <a:endParaRPr lang="ru-RU" sz="1100" i="1" dirty="0">
              <a:solidFill>
                <a:srgbClr val="B4975A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69950" y="6067380"/>
            <a:ext cx="46172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Источник – </a:t>
            </a:r>
            <a:r>
              <a:rPr lang="ru-RU" sz="1400" b="1" dirty="0">
                <a:solidFill>
                  <a:srgbClr val="565251"/>
                </a:solidFill>
                <a:latin typeface="Arial Narrow" panose="020B0606020202030204" pitchFamily="34" charset="0"/>
              </a:rPr>
              <a:t>ПРИБЫЛЬ 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БАНКА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 </a:t>
            </a:r>
            <a:r>
              <a:rPr lang="ru-RU" sz="1050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+  БЮДЖЕТ КОРПОРАЦИЙ (</a:t>
            </a:r>
            <a:r>
              <a:rPr lang="ru-RU" sz="1400" b="1" dirty="0" smtClean="0">
                <a:solidFill>
                  <a:srgbClr val="008F91"/>
                </a:solidFill>
                <a:latin typeface="Arial Narrow" panose="020B0606020202030204" pitchFamily="34" charset="0"/>
              </a:rPr>
              <a:t>1,7 </a:t>
            </a:r>
            <a:r>
              <a:rPr lang="ru-RU" sz="1050" dirty="0">
                <a:solidFill>
                  <a:srgbClr val="008F91"/>
                </a:solidFill>
                <a:latin typeface="Arial Narrow" panose="020B0606020202030204" pitchFamily="34" charset="0"/>
              </a:rPr>
              <a:t>МЛРД.ТГ</a:t>
            </a:r>
            <a:r>
              <a:rPr lang="ru-RU" sz="14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) </a:t>
            </a:r>
            <a:endParaRPr lang="ru-RU" sz="14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083310" y="1508525"/>
            <a:ext cx="172586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b="1" dirty="0" smtClean="0">
                <a:solidFill>
                  <a:srgbClr val="565251"/>
                </a:solidFill>
                <a:latin typeface="Arial Narrow" panose="020B0606020202030204" pitchFamily="34" charset="0"/>
              </a:rPr>
              <a:t>ДАННЫЕ НА 01.04.2023ГОД</a:t>
            </a:r>
            <a:endParaRPr lang="en-US" sz="900" b="1" dirty="0">
              <a:solidFill>
                <a:srgbClr val="565251"/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Rectangle 7"/>
          <p:cNvSpPr/>
          <p:nvPr/>
        </p:nvSpPr>
        <p:spPr>
          <a:xfrm>
            <a:off x="1549400" y="797456"/>
            <a:ext cx="8255000" cy="625686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41" anchor="ctr"/>
          <a:lstStyle/>
          <a:p>
            <a:pPr algn="ctr"/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ЗА ВСЮ ИСТОРИЮ ОТБАСЫ БАНКА </a:t>
            </a:r>
            <a:r>
              <a:rPr lang="kk-KZ" sz="2800" b="1" dirty="0" smtClean="0">
                <a:solidFill>
                  <a:srgbClr val="C1392B"/>
                </a:solidFill>
                <a:latin typeface="Arial Narrow" panose="020B0606020202030204" pitchFamily="34" charset="0"/>
              </a:rPr>
              <a:t>447 268 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ЧЕЛОВЕК ПРИОБРЕЛИ ЖИЛЬЕ, В КОТОРОМ ПРОЖИВАЕТ </a:t>
            </a:r>
            <a:r>
              <a:rPr lang="ru-RU" sz="2800" b="1" dirty="0" smtClean="0">
                <a:solidFill>
                  <a:srgbClr val="C1392B"/>
                </a:solidFill>
                <a:latin typeface="Arial Narrow" panose="020B0606020202030204" pitchFamily="34" charset="0"/>
              </a:rPr>
              <a:t>2 </a:t>
            </a:r>
            <a:r>
              <a:rPr lang="ru-RU" b="1" dirty="0" smtClean="0">
                <a:solidFill>
                  <a:srgbClr val="C1392B"/>
                </a:solidFill>
                <a:latin typeface="Arial Narrow" panose="020B0606020202030204" pitchFamily="34" charset="0"/>
              </a:rPr>
              <a:t>МЛН.ЧЕЛОВЕК</a:t>
            </a:r>
            <a:endParaRPr lang="ru-RU" b="1" dirty="0">
              <a:solidFill>
                <a:srgbClr val="C1392B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239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858</Words>
  <Application>Microsoft Office PowerPoint</Application>
  <PresentationFormat>Широкоэкранный</PresentationFormat>
  <Paragraphs>249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Times New Roman</vt:lpstr>
      <vt:lpstr>Trebuchet MS</vt:lpstr>
      <vt:lpstr>Ubuntu Medium</vt:lpstr>
      <vt:lpstr>Тема Office</vt:lpstr>
      <vt:lpstr>Презентация PowerPoint</vt:lpstr>
      <vt:lpstr>ОЦЕНКА ВНУТРЕННИХ И ВНЕШНИХ УСЛОВИЙ – ИПОТЕЧНОЕ КРЕДИТОВАНИЕ БАНК ЗАНИМАЕТ 1-е МЕСТО НА РЫНКЕ ДОЛГОСРОЧНЫХ ВКЛАДОВ </vt:lpstr>
      <vt:lpstr>ОСНОВНЫЕ ФИНАНСОВЫЕ ПОКАЗАТЕЛИ </vt:lpstr>
      <vt:lpstr>ПОРТРЕТ КЛИЕНТА  ОСНОВНОЙ ЦЕЛЬЮ ЗАЙМА ЯВЛЯЕТСЯ ПРИОБРЕТЕНИЕ ЖИЛЬЯ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ПОДДЕРЖКА И ДОВЕРИЕНФОРМАЦИЯ С 2003 ПО 2022 ГГ.</dc:title>
  <dc:creator>Султанова Галия</dc:creator>
  <cp:lastModifiedBy>Даткаева Гульмира Тлеугабыловна</cp:lastModifiedBy>
  <cp:revision>63</cp:revision>
  <cp:lastPrinted>2023-05-04T05:06:27Z</cp:lastPrinted>
  <dcterms:created xsi:type="dcterms:W3CDTF">2023-05-02T13:13:47Z</dcterms:created>
  <dcterms:modified xsi:type="dcterms:W3CDTF">2023-05-04T10:09:57Z</dcterms:modified>
</cp:coreProperties>
</file>