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93" r:id="rId4"/>
    <p:sldId id="294" r:id="rId5"/>
    <p:sldId id="277" r:id="rId6"/>
    <p:sldId id="274" r:id="rId7"/>
    <p:sldId id="283" r:id="rId8"/>
    <p:sldId id="285" r:id="rId9"/>
    <p:sldId id="295" r:id="rId10"/>
    <p:sldId id="272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усабекова  Ақерке Жумабайтқызы" initials="МАЖ" lastIdx="1" clrIdx="0">
    <p:extLst>
      <p:ext uri="{19B8F6BF-5375-455C-9EA6-DF929625EA0E}">
        <p15:presenceInfo xmlns:p15="http://schemas.microsoft.com/office/powerpoint/2012/main" userId="S-1-5-21-3691809626-3258718482-805782109-20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094"/>
    <a:srgbClr val="C5AB6A"/>
    <a:srgbClr val="FFFFFF"/>
    <a:srgbClr val="FF6600"/>
    <a:srgbClr val="0066FF"/>
    <a:srgbClr val="1E657E"/>
    <a:srgbClr val="ACBDDA"/>
    <a:srgbClr val="FC9600"/>
    <a:srgbClr val="1FB3A9"/>
    <a:srgbClr val="24B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BC953-E613-4B76-90BB-8F37CACFB23C}" type="doc">
      <dgm:prSet loTypeId="urn:microsoft.com/office/officeart/2005/8/layout/gear1" loCatId="cycle" qsTypeId="urn:microsoft.com/office/officeart/2005/8/quickstyle/3d2#1" qsCatId="3D" csTypeId="urn:microsoft.com/office/officeart/2005/8/colors/colorful3" csCatId="colorful" phldr="1"/>
      <dgm:spPr/>
    </dgm:pt>
    <dgm:pt modelId="{9EECECB5-58A8-4AD5-B82B-B258A0959090}">
      <dgm:prSet phldrT="[Текст]"/>
      <dgm:spPr>
        <a:solidFill>
          <a:srgbClr val="3E4094"/>
        </a:solidFill>
      </dgm:spPr>
      <dgm:t>
        <a:bodyPr/>
        <a:lstStyle/>
        <a:p>
          <a:r>
            <a:rPr lang="ru-RU" dirty="0"/>
            <a:t>15</a:t>
          </a:r>
        </a:p>
      </dgm:t>
    </dgm:pt>
    <dgm:pt modelId="{583ED263-9B94-4DEB-AB8B-393EFCCE1980}" type="parTrans" cxnId="{0C867E88-9E76-45B6-B634-A17D92E5A077}">
      <dgm:prSet/>
      <dgm:spPr/>
      <dgm:t>
        <a:bodyPr/>
        <a:lstStyle/>
        <a:p>
          <a:endParaRPr lang="ru-RU"/>
        </a:p>
      </dgm:t>
    </dgm:pt>
    <dgm:pt modelId="{394CCABF-F5C6-4839-BC8A-0D24A5A9E1F8}" type="sibTrans" cxnId="{0C867E88-9E76-45B6-B634-A17D92E5A077}">
      <dgm:prSet/>
      <dgm:spPr>
        <a:solidFill>
          <a:srgbClr val="3E4094"/>
        </a:solidFill>
        <a:ln>
          <a:solidFill>
            <a:srgbClr val="3E4094"/>
          </a:solidFill>
        </a:ln>
      </dgm:spPr>
      <dgm:t>
        <a:bodyPr/>
        <a:lstStyle/>
        <a:p>
          <a:endParaRPr lang="ru-RU"/>
        </a:p>
      </dgm:t>
    </dgm:pt>
    <dgm:pt modelId="{B6F2C325-EDE4-495E-BEA0-4519AFC85359}">
      <dgm:prSet phldrT="[Текст]"/>
      <dgm:spPr/>
      <dgm:t>
        <a:bodyPr/>
        <a:lstStyle/>
        <a:p>
          <a:r>
            <a:rPr lang="ru-RU" dirty="0"/>
            <a:t>ЧС</a:t>
          </a:r>
        </a:p>
      </dgm:t>
    </dgm:pt>
    <dgm:pt modelId="{D8B2B8A1-8310-4BF4-979E-0E5C92FFE97C}" type="parTrans" cxnId="{36E183DC-2AB2-4A60-9B37-5A878078DDAD}">
      <dgm:prSet/>
      <dgm:spPr/>
      <dgm:t>
        <a:bodyPr/>
        <a:lstStyle/>
        <a:p>
          <a:endParaRPr lang="ru-RU"/>
        </a:p>
      </dgm:t>
    </dgm:pt>
    <dgm:pt modelId="{E1ACF69F-7770-44C0-AD08-84DB8A85CC38}" type="sibTrans" cxnId="{36E183DC-2AB2-4A60-9B37-5A878078DDAD}">
      <dgm:prSet/>
      <dgm:spPr/>
      <dgm:t>
        <a:bodyPr/>
        <a:lstStyle/>
        <a:p>
          <a:endParaRPr lang="ru-RU"/>
        </a:p>
      </dgm:t>
    </dgm:pt>
    <dgm:pt modelId="{EEB91B63-3D26-4B34-8750-0C96CE17A517}">
      <dgm:prSet phldrT="[Текст]"/>
      <dgm:spPr/>
      <dgm:t>
        <a:bodyPr/>
        <a:lstStyle/>
        <a:p>
          <a:r>
            <a:rPr lang="ru-RU" dirty="0"/>
            <a:t>ЧП</a:t>
          </a:r>
        </a:p>
      </dgm:t>
    </dgm:pt>
    <dgm:pt modelId="{DD1D48CB-C78B-4561-90CF-751CA583A720}" type="parTrans" cxnId="{9B99D7DE-5F69-48DD-A05B-23ECC451D729}">
      <dgm:prSet/>
      <dgm:spPr/>
      <dgm:t>
        <a:bodyPr/>
        <a:lstStyle/>
        <a:p>
          <a:endParaRPr lang="ru-RU"/>
        </a:p>
      </dgm:t>
    </dgm:pt>
    <dgm:pt modelId="{8846218F-E2B9-4EFA-9399-19BD008F9248}" type="sibTrans" cxnId="{9B99D7DE-5F69-48DD-A05B-23ECC451D729}">
      <dgm:prSet/>
      <dgm:spPr/>
      <dgm:t>
        <a:bodyPr/>
        <a:lstStyle/>
        <a:p>
          <a:endParaRPr lang="ru-RU"/>
        </a:p>
      </dgm:t>
    </dgm:pt>
    <dgm:pt modelId="{891368FC-3765-4133-953D-C6AEA7D998D1}" type="pres">
      <dgm:prSet presAssocID="{4A6BC953-E613-4B76-90BB-8F37CACFB23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65EB272-1AC5-41C2-85E4-F02A51A84C49}" type="pres">
      <dgm:prSet presAssocID="{9EECECB5-58A8-4AD5-B82B-B258A0959090}" presName="gear1" presStyleLbl="node1" presStyleIdx="0" presStyleCnt="3">
        <dgm:presLayoutVars>
          <dgm:chMax val="1"/>
          <dgm:bulletEnabled val="1"/>
        </dgm:presLayoutVars>
      </dgm:prSet>
      <dgm:spPr/>
    </dgm:pt>
    <dgm:pt modelId="{C356DC18-E38D-4B07-85E1-0A5E72DFD1D1}" type="pres">
      <dgm:prSet presAssocID="{9EECECB5-58A8-4AD5-B82B-B258A0959090}" presName="gear1srcNode" presStyleLbl="node1" presStyleIdx="0" presStyleCnt="3"/>
      <dgm:spPr/>
    </dgm:pt>
    <dgm:pt modelId="{93C01C53-BB86-4719-AA88-CF9CF3F4655F}" type="pres">
      <dgm:prSet presAssocID="{9EECECB5-58A8-4AD5-B82B-B258A0959090}" presName="gear1dstNode" presStyleLbl="node1" presStyleIdx="0" presStyleCnt="3"/>
      <dgm:spPr/>
    </dgm:pt>
    <dgm:pt modelId="{DA0AEDDC-65EA-47DE-BC91-CAA8329EFB9B}" type="pres">
      <dgm:prSet presAssocID="{B6F2C325-EDE4-495E-BEA0-4519AFC85359}" presName="gear2" presStyleLbl="node1" presStyleIdx="1" presStyleCnt="3">
        <dgm:presLayoutVars>
          <dgm:chMax val="1"/>
          <dgm:bulletEnabled val="1"/>
        </dgm:presLayoutVars>
      </dgm:prSet>
      <dgm:spPr/>
    </dgm:pt>
    <dgm:pt modelId="{DE194919-9FDC-4D83-A9FF-9C4CAABF4E3F}" type="pres">
      <dgm:prSet presAssocID="{B6F2C325-EDE4-495E-BEA0-4519AFC85359}" presName="gear2srcNode" presStyleLbl="node1" presStyleIdx="1" presStyleCnt="3"/>
      <dgm:spPr/>
    </dgm:pt>
    <dgm:pt modelId="{28E865F3-812A-48A2-A230-452C3F2BE66C}" type="pres">
      <dgm:prSet presAssocID="{B6F2C325-EDE4-495E-BEA0-4519AFC85359}" presName="gear2dstNode" presStyleLbl="node1" presStyleIdx="1" presStyleCnt="3"/>
      <dgm:spPr/>
    </dgm:pt>
    <dgm:pt modelId="{48D31E0F-79FB-4A3E-ACD2-EE85DECE8861}" type="pres">
      <dgm:prSet presAssocID="{EEB91B63-3D26-4B34-8750-0C96CE17A517}" presName="gear3" presStyleLbl="node1" presStyleIdx="2" presStyleCnt="3"/>
      <dgm:spPr/>
    </dgm:pt>
    <dgm:pt modelId="{55694F6D-B196-424A-BA54-B7BA190E34DB}" type="pres">
      <dgm:prSet presAssocID="{EEB91B63-3D26-4B34-8750-0C96CE17A51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264DF51-A664-48E3-8C7B-0E83D587C725}" type="pres">
      <dgm:prSet presAssocID="{EEB91B63-3D26-4B34-8750-0C96CE17A517}" presName="gear3srcNode" presStyleLbl="node1" presStyleIdx="2" presStyleCnt="3"/>
      <dgm:spPr/>
    </dgm:pt>
    <dgm:pt modelId="{70C6EF64-EA9A-426E-8ABD-3AB286B398A2}" type="pres">
      <dgm:prSet presAssocID="{EEB91B63-3D26-4B34-8750-0C96CE17A517}" presName="gear3dstNode" presStyleLbl="node1" presStyleIdx="2" presStyleCnt="3"/>
      <dgm:spPr/>
    </dgm:pt>
    <dgm:pt modelId="{21EF768D-85F4-45D8-A97E-ACDBF8323E32}" type="pres">
      <dgm:prSet presAssocID="{394CCABF-F5C6-4839-BC8A-0D24A5A9E1F8}" presName="connector1" presStyleLbl="sibTrans2D1" presStyleIdx="0" presStyleCnt="3"/>
      <dgm:spPr/>
    </dgm:pt>
    <dgm:pt modelId="{0E106A64-732A-4F10-8611-493805AA5771}" type="pres">
      <dgm:prSet presAssocID="{E1ACF69F-7770-44C0-AD08-84DB8A85CC38}" presName="connector2" presStyleLbl="sibTrans2D1" presStyleIdx="1" presStyleCnt="3"/>
      <dgm:spPr/>
    </dgm:pt>
    <dgm:pt modelId="{0459CF65-917B-44DC-952C-34F052602462}" type="pres">
      <dgm:prSet presAssocID="{8846218F-E2B9-4EFA-9399-19BD008F9248}" presName="connector3" presStyleLbl="sibTrans2D1" presStyleIdx="2" presStyleCnt="3"/>
      <dgm:spPr/>
    </dgm:pt>
  </dgm:ptLst>
  <dgm:cxnLst>
    <dgm:cxn modelId="{AA93C407-F271-4D95-B54D-7138DCE2C4D2}" type="presOf" srcId="{9EECECB5-58A8-4AD5-B82B-B258A0959090}" destId="{93C01C53-BB86-4719-AA88-CF9CF3F4655F}" srcOrd="2" destOrd="0" presId="urn:microsoft.com/office/officeart/2005/8/layout/gear1"/>
    <dgm:cxn modelId="{9D09FF1F-7527-43E7-99B0-CF1F992940B9}" type="presOf" srcId="{E1ACF69F-7770-44C0-AD08-84DB8A85CC38}" destId="{0E106A64-732A-4F10-8611-493805AA5771}" srcOrd="0" destOrd="0" presId="urn:microsoft.com/office/officeart/2005/8/layout/gear1"/>
    <dgm:cxn modelId="{46DC5D5B-F398-40DA-BC95-932D465B1F2D}" type="presOf" srcId="{EEB91B63-3D26-4B34-8750-0C96CE17A517}" destId="{48D31E0F-79FB-4A3E-ACD2-EE85DECE8861}" srcOrd="0" destOrd="0" presId="urn:microsoft.com/office/officeart/2005/8/layout/gear1"/>
    <dgm:cxn modelId="{7A438F6E-19A4-4479-B2E8-5B0486F981EA}" type="presOf" srcId="{B6F2C325-EDE4-495E-BEA0-4519AFC85359}" destId="{DE194919-9FDC-4D83-A9FF-9C4CAABF4E3F}" srcOrd="1" destOrd="0" presId="urn:microsoft.com/office/officeart/2005/8/layout/gear1"/>
    <dgm:cxn modelId="{BB13C154-76C3-4265-A786-AA57CFA25BB4}" type="presOf" srcId="{4A6BC953-E613-4B76-90BB-8F37CACFB23C}" destId="{891368FC-3765-4133-953D-C6AEA7D998D1}" srcOrd="0" destOrd="0" presId="urn:microsoft.com/office/officeart/2005/8/layout/gear1"/>
    <dgm:cxn modelId="{B9518A55-2F90-4144-BFC8-C1643427E455}" type="presOf" srcId="{EEB91B63-3D26-4B34-8750-0C96CE17A517}" destId="{6264DF51-A664-48E3-8C7B-0E83D587C725}" srcOrd="2" destOrd="0" presId="urn:microsoft.com/office/officeart/2005/8/layout/gear1"/>
    <dgm:cxn modelId="{A7741E7E-2ADA-42CF-AE9C-570E01A70086}" type="presOf" srcId="{B6F2C325-EDE4-495E-BEA0-4519AFC85359}" destId="{28E865F3-812A-48A2-A230-452C3F2BE66C}" srcOrd="2" destOrd="0" presId="urn:microsoft.com/office/officeart/2005/8/layout/gear1"/>
    <dgm:cxn modelId="{CA229C7F-F373-45FE-8624-4ACE5B4F3314}" type="presOf" srcId="{EEB91B63-3D26-4B34-8750-0C96CE17A517}" destId="{55694F6D-B196-424A-BA54-B7BA190E34DB}" srcOrd="1" destOrd="0" presId="urn:microsoft.com/office/officeart/2005/8/layout/gear1"/>
    <dgm:cxn modelId="{0C867E88-9E76-45B6-B634-A17D92E5A077}" srcId="{4A6BC953-E613-4B76-90BB-8F37CACFB23C}" destId="{9EECECB5-58A8-4AD5-B82B-B258A0959090}" srcOrd="0" destOrd="0" parTransId="{583ED263-9B94-4DEB-AB8B-393EFCCE1980}" sibTransId="{394CCABF-F5C6-4839-BC8A-0D24A5A9E1F8}"/>
    <dgm:cxn modelId="{CDCEE990-780F-4AA0-A01C-7F25529B2613}" type="presOf" srcId="{394CCABF-F5C6-4839-BC8A-0D24A5A9E1F8}" destId="{21EF768D-85F4-45D8-A97E-ACDBF8323E32}" srcOrd="0" destOrd="0" presId="urn:microsoft.com/office/officeart/2005/8/layout/gear1"/>
    <dgm:cxn modelId="{002ADEAC-BDAB-4E5D-942D-F0461A07BD6C}" type="presOf" srcId="{8846218F-E2B9-4EFA-9399-19BD008F9248}" destId="{0459CF65-917B-44DC-952C-34F052602462}" srcOrd="0" destOrd="0" presId="urn:microsoft.com/office/officeart/2005/8/layout/gear1"/>
    <dgm:cxn modelId="{A15737B0-56CB-4CF0-B81B-633A90C286F2}" type="presOf" srcId="{EEB91B63-3D26-4B34-8750-0C96CE17A517}" destId="{70C6EF64-EA9A-426E-8ABD-3AB286B398A2}" srcOrd="3" destOrd="0" presId="urn:microsoft.com/office/officeart/2005/8/layout/gear1"/>
    <dgm:cxn modelId="{F2E6EDC0-47D9-4D2B-AB28-67B767EE46E4}" type="presOf" srcId="{9EECECB5-58A8-4AD5-B82B-B258A0959090}" destId="{C356DC18-E38D-4B07-85E1-0A5E72DFD1D1}" srcOrd="1" destOrd="0" presId="urn:microsoft.com/office/officeart/2005/8/layout/gear1"/>
    <dgm:cxn modelId="{36E183DC-2AB2-4A60-9B37-5A878078DDAD}" srcId="{4A6BC953-E613-4B76-90BB-8F37CACFB23C}" destId="{B6F2C325-EDE4-495E-BEA0-4519AFC85359}" srcOrd="1" destOrd="0" parTransId="{D8B2B8A1-8310-4BF4-979E-0E5C92FFE97C}" sibTransId="{E1ACF69F-7770-44C0-AD08-84DB8A85CC38}"/>
    <dgm:cxn modelId="{9B99D7DE-5F69-48DD-A05B-23ECC451D729}" srcId="{4A6BC953-E613-4B76-90BB-8F37CACFB23C}" destId="{EEB91B63-3D26-4B34-8750-0C96CE17A517}" srcOrd="2" destOrd="0" parTransId="{DD1D48CB-C78B-4561-90CF-751CA583A720}" sibTransId="{8846218F-E2B9-4EFA-9399-19BD008F9248}"/>
    <dgm:cxn modelId="{5B3D3CEF-B6E2-4B5B-8F46-3AB5E2893201}" type="presOf" srcId="{9EECECB5-58A8-4AD5-B82B-B258A0959090}" destId="{865EB272-1AC5-41C2-85E4-F02A51A84C49}" srcOrd="0" destOrd="0" presId="urn:microsoft.com/office/officeart/2005/8/layout/gear1"/>
    <dgm:cxn modelId="{178C91F8-E7FF-4F37-8E89-1176313AD6F8}" type="presOf" srcId="{B6F2C325-EDE4-495E-BEA0-4519AFC85359}" destId="{DA0AEDDC-65EA-47DE-BC91-CAA8329EFB9B}" srcOrd="0" destOrd="0" presId="urn:microsoft.com/office/officeart/2005/8/layout/gear1"/>
    <dgm:cxn modelId="{7FF9C9A3-308C-4DBA-B781-701CC0CC5A9A}" type="presParOf" srcId="{891368FC-3765-4133-953D-C6AEA7D998D1}" destId="{865EB272-1AC5-41C2-85E4-F02A51A84C49}" srcOrd="0" destOrd="0" presId="urn:microsoft.com/office/officeart/2005/8/layout/gear1"/>
    <dgm:cxn modelId="{9A220E5E-8DF7-4EF7-B8CE-455E612F7B3E}" type="presParOf" srcId="{891368FC-3765-4133-953D-C6AEA7D998D1}" destId="{C356DC18-E38D-4B07-85E1-0A5E72DFD1D1}" srcOrd="1" destOrd="0" presId="urn:microsoft.com/office/officeart/2005/8/layout/gear1"/>
    <dgm:cxn modelId="{57203759-6C4E-41DE-85B9-DA9288FB7BC4}" type="presParOf" srcId="{891368FC-3765-4133-953D-C6AEA7D998D1}" destId="{93C01C53-BB86-4719-AA88-CF9CF3F4655F}" srcOrd="2" destOrd="0" presId="urn:microsoft.com/office/officeart/2005/8/layout/gear1"/>
    <dgm:cxn modelId="{87A34B61-2813-4C7F-9C94-355E5B0C8823}" type="presParOf" srcId="{891368FC-3765-4133-953D-C6AEA7D998D1}" destId="{DA0AEDDC-65EA-47DE-BC91-CAA8329EFB9B}" srcOrd="3" destOrd="0" presId="urn:microsoft.com/office/officeart/2005/8/layout/gear1"/>
    <dgm:cxn modelId="{69BC726A-05BC-4ABA-A080-197E5F61ED96}" type="presParOf" srcId="{891368FC-3765-4133-953D-C6AEA7D998D1}" destId="{DE194919-9FDC-4D83-A9FF-9C4CAABF4E3F}" srcOrd="4" destOrd="0" presId="urn:microsoft.com/office/officeart/2005/8/layout/gear1"/>
    <dgm:cxn modelId="{D679E070-1E18-4E9B-A68C-A8DA7234ED05}" type="presParOf" srcId="{891368FC-3765-4133-953D-C6AEA7D998D1}" destId="{28E865F3-812A-48A2-A230-452C3F2BE66C}" srcOrd="5" destOrd="0" presId="urn:microsoft.com/office/officeart/2005/8/layout/gear1"/>
    <dgm:cxn modelId="{B5722D0D-48C7-4B5A-B3F7-1B5E504181B4}" type="presParOf" srcId="{891368FC-3765-4133-953D-C6AEA7D998D1}" destId="{48D31E0F-79FB-4A3E-ACD2-EE85DECE8861}" srcOrd="6" destOrd="0" presId="urn:microsoft.com/office/officeart/2005/8/layout/gear1"/>
    <dgm:cxn modelId="{C5D0C943-0D0E-498B-9CC2-7A526C0F4B7A}" type="presParOf" srcId="{891368FC-3765-4133-953D-C6AEA7D998D1}" destId="{55694F6D-B196-424A-BA54-B7BA190E34DB}" srcOrd="7" destOrd="0" presId="urn:microsoft.com/office/officeart/2005/8/layout/gear1"/>
    <dgm:cxn modelId="{E2245F29-4335-4862-9BC6-B8384C6C714C}" type="presParOf" srcId="{891368FC-3765-4133-953D-C6AEA7D998D1}" destId="{6264DF51-A664-48E3-8C7B-0E83D587C725}" srcOrd="8" destOrd="0" presId="urn:microsoft.com/office/officeart/2005/8/layout/gear1"/>
    <dgm:cxn modelId="{DFC6A535-8CE8-4EF0-AD5B-727ED628DB02}" type="presParOf" srcId="{891368FC-3765-4133-953D-C6AEA7D998D1}" destId="{70C6EF64-EA9A-426E-8ABD-3AB286B398A2}" srcOrd="9" destOrd="0" presId="urn:microsoft.com/office/officeart/2005/8/layout/gear1"/>
    <dgm:cxn modelId="{0057BE84-4214-4A1B-BCF5-E9011AFEBBA9}" type="presParOf" srcId="{891368FC-3765-4133-953D-C6AEA7D998D1}" destId="{21EF768D-85F4-45D8-A97E-ACDBF8323E32}" srcOrd="10" destOrd="0" presId="urn:microsoft.com/office/officeart/2005/8/layout/gear1"/>
    <dgm:cxn modelId="{DD682B75-DB1B-48E9-A7A6-12F9817F8F95}" type="presParOf" srcId="{891368FC-3765-4133-953D-C6AEA7D998D1}" destId="{0E106A64-732A-4F10-8611-493805AA5771}" srcOrd="11" destOrd="0" presId="urn:microsoft.com/office/officeart/2005/8/layout/gear1"/>
    <dgm:cxn modelId="{49F4E84F-7090-4D09-8DB3-CAD4242A7EF8}" type="presParOf" srcId="{891368FC-3765-4133-953D-C6AEA7D998D1}" destId="{0459CF65-917B-44DC-952C-34F05260246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EB272-1AC5-41C2-85E4-F02A51A84C49}">
      <dsp:nvSpPr>
        <dsp:cNvPr id="0" name=""/>
        <dsp:cNvSpPr/>
      </dsp:nvSpPr>
      <dsp:spPr>
        <a:xfrm>
          <a:off x="1988133" y="1766401"/>
          <a:ext cx="2158934" cy="2158934"/>
        </a:xfrm>
        <a:prstGeom prst="gear9">
          <a:avLst/>
        </a:prstGeom>
        <a:solidFill>
          <a:srgbClr val="3E409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15</a:t>
          </a:r>
        </a:p>
      </dsp:txBody>
      <dsp:txXfrm>
        <a:off x="2422175" y="2272121"/>
        <a:ext cx="1290850" cy="1109737"/>
      </dsp:txXfrm>
    </dsp:sp>
    <dsp:sp modelId="{DA0AEDDC-65EA-47DE-BC91-CAA8329EFB9B}">
      <dsp:nvSpPr>
        <dsp:cNvPr id="0" name=""/>
        <dsp:cNvSpPr/>
      </dsp:nvSpPr>
      <dsp:spPr>
        <a:xfrm>
          <a:off x="732026" y="1256107"/>
          <a:ext cx="1570134" cy="1570134"/>
        </a:xfrm>
        <a:prstGeom prst="gear6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ЧС</a:t>
          </a:r>
        </a:p>
      </dsp:txBody>
      <dsp:txXfrm>
        <a:off x="1127312" y="1653782"/>
        <a:ext cx="779562" cy="774784"/>
      </dsp:txXfrm>
    </dsp:sp>
    <dsp:sp modelId="{48D31E0F-79FB-4A3E-ACD2-EE85DECE8861}">
      <dsp:nvSpPr>
        <dsp:cNvPr id="0" name=""/>
        <dsp:cNvSpPr/>
      </dsp:nvSpPr>
      <dsp:spPr>
        <a:xfrm rot="20700000">
          <a:off x="1611461" y="172875"/>
          <a:ext cx="1538411" cy="1538411"/>
        </a:xfrm>
        <a:prstGeom prst="gear6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ЧП</a:t>
          </a:r>
        </a:p>
      </dsp:txBody>
      <dsp:txXfrm rot="-20700000">
        <a:off x="1948880" y="510293"/>
        <a:ext cx="863573" cy="863573"/>
      </dsp:txXfrm>
    </dsp:sp>
    <dsp:sp modelId="{21EF768D-85F4-45D8-A97E-ACDBF8323E32}">
      <dsp:nvSpPr>
        <dsp:cNvPr id="0" name=""/>
        <dsp:cNvSpPr/>
      </dsp:nvSpPr>
      <dsp:spPr>
        <a:xfrm>
          <a:off x="1819199" y="1442283"/>
          <a:ext cx="2763436" cy="2763436"/>
        </a:xfrm>
        <a:prstGeom prst="circularArrow">
          <a:avLst>
            <a:gd name="adj1" fmla="val 4687"/>
            <a:gd name="adj2" fmla="val 299029"/>
            <a:gd name="adj3" fmla="val 2509518"/>
            <a:gd name="adj4" fmla="val 15875671"/>
            <a:gd name="adj5" fmla="val 5469"/>
          </a:avLst>
        </a:prstGeom>
        <a:solidFill>
          <a:srgbClr val="3E4094"/>
        </a:solidFill>
        <a:ln>
          <a:solidFill>
            <a:srgbClr val="3E4094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06A64-732A-4F10-8611-493805AA5771}">
      <dsp:nvSpPr>
        <dsp:cNvPr id="0" name=""/>
        <dsp:cNvSpPr/>
      </dsp:nvSpPr>
      <dsp:spPr>
        <a:xfrm>
          <a:off x="453958" y="909850"/>
          <a:ext cx="2007809" cy="20078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59CF65-917B-44DC-952C-34F052602462}">
      <dsp:nvSpPr>
        <dsp:cNvPr id="0" name=""/>
        <dsp:cNvSpPr/>
      </dsp:nvSpPr>
      <dsp:spPr>
        <a:xfrm>
          <a:off x="1255611" y="-162940"/>
          <a:ext cx="2164822" cy="21648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6C58-41BC-4B1A-89FA-C4F90AFBE38E}" type="datetimeFigureOut">
              <a:rPr lang="x-none" smtClean="0"/>
              <a:pPr/>
              <a:t>11.09.2023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1BD01-2C67-461E-810F-7D11C94C84F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835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4383-CA2E-4E19-89FB-E4273D6CC956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7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4519-06B2-436D-9098-8F1B49E02C5C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6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8FB2-6854-4912-8C07-4E050BC248A0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5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A27C-7609-4F7F-8142-034C3FAD791F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6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A0A83-9E0E-4733-9D57-A9E1A1C18B6E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8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325B-69E3-46E3-9B2A-EAAEB701BC28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3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BED5-0956-47ED-A915-301E048247CB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9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FE8A-4F3C-4B21-8B77-93D5E74DE1EE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2E79E-6ED1-405E-AE0E-9B05FCF5E26F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6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F9C7-E148-4475-9609-AB548E723820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4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2B52-7DE4-41DD-B09C-15B423A0C380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4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05C26-4F8D-435D-86A1-628F88F6318F}" type="datetime1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38A1-8508-4C8E-B146-28324C577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5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328" y="4029643"/>
            <a:ext cx="6159221" cy="2009649"/>
          </a:xfrm>
        </p:spPr>
        <p:txBody>
          <a:bodyPr>
            <a:noAutofit/>
          </a:bodyPr>
          <a:lstStyle/>
          <a:p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Проект Закона </a:t>
            </a:r>
            <a:r>
              <a:rPr lang="x-none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е</a:t>
            </a:r>
            <a:r>
              <a:rPr lang="x-none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</a:t>
            </a:r>
            <a:r>
              <a:rPr lang="x-none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</a:t>
            </a:r>
            <a:r>
              <a:rPr lang="x-none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л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  <a:r>
              <a:rPr lang="x-none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</a:t>
            </a:r>
            <a:r>
              <a:rPr lang="x-none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</a:t>
            </a:r>
            <a:r>
              <a:rPr lang="x-none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</a:t>
            </a:r>
            <a:r>
              <a:rPr lang="x-none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х</a:t>
            </a:r>
            <a:r>
              <a:rPr lang="x-none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</a:t>
            </a:r>
            <a:r>
              <a:rPr lang="x-none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</a:t>
            </a: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</a:t>
            </a:r>
            <a:br>
              <a:rPr lang="x-none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«О внесении изменений и дополнений</a:t>
            </a:r>
            <a:b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Кодекс Республики Казахстан </a:t>
            </a:r>
            <a:b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об административных правонарушениях» </a:t>
            </a:r>
            <a:br>
              <a:rPr lang="ru-RU" sz="20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18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(далее - законопроект)</a:t>
            </a:r>
            <a:br>
              <a:rPr lang="x-none" sz="18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br>
              <a:rPr lang="x-none" sz="18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разработки законопроекта</a:t>
            </a:r>
            <a: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b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 1</a:t>
            </a:r>
            <a: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Плана законопроектных работ Правительства Республики Казахстан на 2023 год </a:t>
            </a:r>
            <a:br>
              <a:rPr lang="x-none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 ПП РК от 29 декабря 2022 года № 1092)</a:t>
            </a:r>
            <a:b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x-none" sz="18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br>
              <a:rPr lang="x-none" sz="18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br>
              <a:rPr lang="x-none" sz="18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endParaRPr lang="en-US" sz="2000" b="1" spc="-13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87206"/>
            <a:ext cx="1810352" cy="172613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0B874F-2AF6-4778-A720-70D32B5D81CF}"/>
              </a:ext>
            </a:extLst>
          </p:cNvPr>
          <p:cNvSpPr/>
          <p:nvPr/>
        </p:nvSpPr>
        <p:spPr>
          <a:xfrm>
            <a:off x="0" y="6383215"/>
            <a:ext cx="2083777" cy="4747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461588-44FB-4EFB-B53E-E845C476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2200" y="6438044"/>
            <a:ext cx="2743200" cy="365125"/>
          </a:xfrm>
        </p:spPr>
        <p:txBody>
          <a:bodyPr/>
          <a:lstStyle/>
          <a:p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1</a:t>
            </a:fld>
            <a:endParaRPr lang="ru-RU" sz="1400" b="1" dirty="0">
              <a:solidFill>
                <a:srgbClr val="1E65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369CC-A86C-4A06-8939-8D989B8ED621}"/>
              </a:ext>
            </a:extLst>
          </p:cNvPr>
          <p:cNvSpPr txBox="1"/>
          <p:nvPr/>
        </p:nvSpPr>
        <p:spPr>
          <a:xfrm>
            <a:off x="5160399" y="6099490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-13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г. Астана, 2023 год</a:t>
            </a:r>
            <a:endParaRPr lang="x-none" sz="1600" b="1" spc="-13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78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ED093A-3BEE-4F13-B03B-BC06529632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0379BC-E870-41A3-B331-16010FDB9E34}"/>
              </a:ext>
            </a:extLst>
          </p:cNvPr>
          <p:cNvSpPr/>
          <p:nvPr/>
        </p:nvSpPr>
        <p:spPr>
          <a:xfrm>
            <a:off x="2476500" y="3136612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x-none" sz="32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/>
              </a:rPr>
              <a:t>Благодарю за внимание!</a:t>
            </a:r>
            <a:endParaRPr lang="x-none" sz="32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8D55A4-1FA6-4C96-AD41-E1F90C04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z="1400" b="1" smtClean="0">
                <a:solidFill>
                  <a:srgbClr val="1E657E"/>
                </a:solidFill>
              </a:rPr>
              <a:pPr/>
              <a:t>10</a:t>
            </a:fld>
            <a:endParaRPr lang="ru-RU" b="1" dirty="0">
              <a:solidFill>
                <a:srgbClr val="1E65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0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1FD521-4508-42ED-AB80-2DC1AAC0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78708-8CED-45BD-8F40-6237B99436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5" y="171725"/>
            <a:ext cx="1810352" cy="1726131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B64AFE-E1A7-4C76-AB99-BCCED7953437}"/>
              </a:ext>
            </a:extLst>
          </p:cNvPr>
          <p:cNvSpPr/>
          <p:nvPr/>
        </p:nvSpPr>
        <p:spPr>
          <a:xfrm>
            <a:off x="3292475" y="1338194"/>
            <a:ext cx="5549900" cy="839923"/>
          </a:xfrm>
          <a:prstGeom prst="roundRect">
            <a:avLst/>
          </a:prstGeom>
          <a:solidFill>
            <a:srgbClr val="C5AB6A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законопроекта: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A6EDBC8-4FF1-407C-B6D5-EB5577FEE5E9}"/>
              </a:ext>
            </a:extLst>
          </p:cNvPr>
          <p:cNvSpPr/>
          <p:nvPr/>
        </p:nvSpPr>
        <p:spPr>
          <a:xfrm>
            <a:off x="2181225" y="2606097"/>
            <a:ext cx="7829550" cy="923624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dirty="0"/>
              <a:t>I. </a:t>
            </a:r>
            <a:r>
              <a:rPr lang="ru-RU" dirty="0"/>
              <a:t>Введение нового вида административного взыскания «общественные работы» и механизм его исполнения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0D8E0B2-5FFD-458E-9541-DE04BDA24053}"/>
              </a:ext>
            </a:extLst>
          </p:cNvPr>
          <p:cNvSpPr/>
          <p:nvPr/>
        </p:nvSpPr>
        <p:spPr>
          <a:xfrm>
            <a:off x="2152650" y="3957701"/>
            <a:ext cx="7829550" cy="923624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II. </a:t>
            </a:r>
            <a:r>
              <a:rPr lang="kk-KZ" dirty="0"/>
              <a:t>Д</a:t>
            </a:r>
            <a:r>
              <a:rPr lang="ru-RU" dirty="0" err="1"/>
              <a:t>альнейшее</a:t>
            </a:r>
            <a:r>
              <a:rPr lang="ru-RU" dirty="0"/>
              <a:t> совершенствование административно-</a:t>
            </a:r>
            <a:r>
              <a:rPr lang="ru-RU" dirty="0" err="1"/>
              <a:t>деликтного</a:t>
            </a:r>
            <a:r>
              <a:rPr lang="ru-RU" dirty="0"/>
              <a:t> законодательства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633D5900-71BD-414E-93D4-9DC56D47A6D6}"/>
              </a:ext>
            </a:extLst>
          </p:cNvPr>
          <p:cNvCxnSpPr>
            <a:stCxn id="12" idx="1"/>
            <a:endCxn id="16" idx="1"/>
          </p:cNvCxnSpPr>
          <p:nvPr/>
        </p:nvCxnSpPr>
        <p:spPr>
          <a:xfrm rot="10800000" flipV="1">
            <a:off x="2152651" y="1758155"/>
            <a:ext cx="1139825" cy="2661357"/>
          </a:xfrm>
          <a:prstGeom prst="bentConnector3">
            <a:avLst>
              <a:gd name="adj1" fmla="val 120056"/>
            </a:avLst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E4C5B49A-220B-434E-80A1-6748D8D76CE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2649" y="1758155"/>
            <a:ext cx="1111250" cy="1309753"/>
          </a:xfrm>
          <a:prstGeom prst="bentConnector3">
            <a:avLst>
              <a:gd name="adj1" fmla="val 120571"/>
            </a:avLst>
          </a:prstGeom>
          <a:ln w="31750">
            <a:solidFill>
              <a:srgbClr val="C5AB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39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1FD521-4508-42ED-AB80-2DC1AAC0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78708-8CED-45BD-8F40-6237B99436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6" y="162221"/>
            <a:ext cx="1810352" cy="1726131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B64AFE-E1A7-4C76-AB99-BCCED7953437}"/>
              </a:ext>
            </a:extLst>
          </p:cNvPr>
          <p:cNvSpPr/>
          <p:nvPr/>
        </p:nvSpPr>
        <p:spPr>
          <a:xfrm>
            <a:off x="3321050" y="724712"/>
            <a:ext cx="5549900" cy="83992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административного взыскания в виде общественных работ</a:t>
            </a:r>
            <a:endParaRPr lang="en-US" sz="20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A6EDBC8-4FF1-407C-B6D5-EB5577FEE5E9}"/>
              </a:ext>
            </a:extLst>
          </p:cNvPr>
          <p:cNvSpPr/>
          <p:nvPr/>
        </p:nvSpPr>
        <p:spPr>
          <a:xfrm>
            <a:off x="1067922" y="2127447"/>
            <a:ext cx="4360741" cy="952500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Общественные работы в рамках                      УК РК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0D8E0B2-5FFD-458E-9541-DE04BDA24053}"/>
              </a:ext>
            </a:extLst>
          </p:cNvPr>
          <p:cNvSpPr/>
          <p:nvPr/>
        </p:nvSpPr>
        <p:spPr>
          <a:xfrm>
            <a:off x="6758574" y="2135959"/>
            <a:ext cx="4360741" cy="952500"/>
          </a:xfrm>
          <a:prstGeom prst="roundRect">
            <a:avLst/>
          </a:prstGeom>
          <a:solidFill>
            <a:srgbClr val="3E4094"/>
          </a:solidFill>
          <a:ln w="63500">
            <a:solidFill>
              <a:srgbClr val="C5AB6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Общественные работы в рамках                      КоАП РК </a:t>
            </a:r>
            <a:r>
              <a:rPr lang="kk-KZ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(11 статей и 19 составов)</a:t>
            </a:r>
            <a:endParaRPr lang="kk-K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8CC7C65-0974-4C74-A75D-2BB7EB2AB731}"/>
              </a:ext>
            </a:extLst>
          </p:cNvPr>
          <p:cNvGrpSpPr/>
          <p:nvPr/>
        </p:nvGrpSpPr>
        <p:grpSpPr>
          <a:xfrm>
            <a:off x="1072686" y="3446148"/>
            <a:ext cx="4360741" cy="1214184"/>
            <a:chOff x="5966874" y="4780261"/>
            <a:chExt cx="4360741" cy="1214184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395FF8C6-2DA1-4DE3-B798-2E91DFAE8084}"/>
                </a:ext>
              </a:extLst>
            </p:cNvPr>
            <p:cNvSpPr/>
            <p:nvPr/>
          </p:nvSpPr>
          <p:spPr>
            <a:xfrm>
              <a:off x="5966874" y="4780261"/>
              <a:ext cx="4360741" cy="1214184"/>
            </a:xfrm>
            <a:prstGeom prst="roundRect">
              <a:avLst/>
            </a:prstGeom>
            <a:solidFill>
              <a:srgbClr val="FFFFFF"/>
            </a:solidFill>
            <a:ln w="63500">
              <a:solidFill>
                <a:srgbClr val="C5AB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5792DC1-A510-412B-9A26-7BF8BA328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675" y="4985514"/>
              <a:ext cx="809326" cy="80367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A1CE7BD-11C5-4F52-B0E3-16EC69D86A9C}"/>
                </a:ext>
              </a:extLst>
            </p:cNvPr>
            <p:cNvSpPr txBox="1"/>
            <p:nvPr/>
          </p:nvSpPr>
          <p:spPr>
            <a:xfrm>
              <a:off x="6882711" y="4925189"/>
              <a:ext cx="32712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общественно полезные работы, организуются МИО в общественных местах, расположенных по месту жительства осужденного</a:t>
              </a:r>
              <a:endParaRPr lang="x-none" sz="14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ACEEA5A-08B3-42D5-80C0-57D35DA22611}"/>
              </a:ext>
            </a:extLst>
          </p:cNvPr>
          <p:cNvGrpSpPr/>
          <p:nvPr/>
        </p:nvGrpSpPr>
        <p:grpSpPr>
          <a:xfrm>
            <a:off x="1067923" y="4969648"/>
            <a:ext cx="4360741" cy="1214184"/>
            <a:chOff x="1067923" y="4969648"/>
            <a:chExt cx="4360741" cy="1214184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CE1CF09-6AB0-420D-AB90-03C90F2AFF2D}"/>
                </a:ext>
              </a:extLst>
            </p:cNvPr>
            <p:cNvSpPr/>
            <p:nvPr/>
          </p:nvSpPr>
          <p:spPr>
            <a:xfrm>
              <a:off x="1067923" y="4969648"/>
              <a:ext cx="4360741" cy="1214184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C5AB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938C2A-84C0-4109-B31E-B31F575CF89B}"/>
                </a:ext>
              </a:extLst>
            </p:cNvPr>
            <p:cNvSpPr txBox="1"/>
            <p:nvPr/>
          </p:nvSpPr>
          <p:spPr>
            <a:xfrm>
              <a:off x="2013015" y="5155375"/>
              <a:ext cx="3252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исполнение наказания и контроль его выполнения осуществляется </a:t>
              </a:r>
              <a:r>
                <a:rPr lang="ru-RU" sz="14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службой пробации</a:t>
              </a:r>
              <a:endParaRPr lang="x-none" sz="1400" dirty="0"/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3DE0CCE3-47A4-40B1-BA7E-DDC320355DAB}"/>
                </a:ext>
              </a:extLst>
            </p:cNvPr>
            <p:cNvGrpSpPr/>
            <p:nvPr/>
          </p:nvGrpSpPr>
          <p:grpSpPr>
            <a:xfrm>
              <a:off x="1243305" y="5039407"/>
              <a:ext cx="859690" cy="1144425"/>
              <a:chOff x="374727" y="2043537"/>
              <a:chExt cx="2638296" cy="4310292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36E6B228-D247-45BA-9704-CCA7E5FC79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38"/>
              <a:stretch/>
            </p:blipFill>
            <p:spPr>
              <a:xfrm>
                <a:off x="374727" y="2043537"/>
                <a:ext cx="2638296" cy="431029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1C9E49-4664-4087-AE87-7874EED55D62}"/>
                  </a:ext>
                </a:extLst>
              </p:cNvPr>
              <p:cNvSpPr txBox="1"/>
              <p:nvPr/>
            </p:nvSpPr>
            <p:spPr>
              <a:xfrm>
                <a:off x="2148635" y="3036534"/>
                <a:ext cx="527890" cy="338554"/>
              </a:xfrm>
              <a:prstGeom prst="rect">
                <a:avLst/>
              </a:prstGeom>
              <a:noFill/>
              <a:scene3d>
                <a:camera prst="isometricRightUp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IIM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02F011F-8CC9-4EDD-BC5C-2E8A516CE8A4}"/>
              </a:ext>
            </a:extLst>
          </p:cNvPr>
          <p:cNvGrpSpPr/>
          <p:nvPr/>
        </p:nvGrpSpPr>
        <p:grpSpPr>
          <a:xfrm>
            <a:off x="6758575" y="3468524"/>
            <a:ext cx="4360741" cy="1214184"/>
            <a:chOff x="5966874" y="4780261"/>
            <a:chExt cx="4360741" cy="1214184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29DA638C-33B4-4023-AC24-7EF2AE8DC0C1}"/>
                </a:ext>
              </a:extLst>
            </p:cNvPr>
            <p:cNvSpPr/>
            <p:nvPr/>
          </p:nvSpPr>
          <p:spPr>
            <a:xfrm>
              <a:off x="5966874" y="4780261"/>
              <a:ext cx="4360741" cy="1214184"/>
            </a:xfrm>
            <a:prstGeom prst="roundRect">
              <a:avLst/>
            </a:prstGeom>
            <a:solidFill>
              <a:srgbClr val="FFFFFF"/>
            </a:solidFill>
            <a:ln w="63500">
              <a:solidFill>
                <a:srgbClr val="C5AB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635FDAD-25A5-4F2F-BA6E-9859EC31E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2675" y="4985514"/>
              <a:ext cx="809326" cy="80367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1D7E50-AB38-4798-802B-BBB5897AEA69}"/>
                </a:ext>
              </a:extLst>
            </p:cNvPr>
            <p:cNvSpPr txBox="1"/>
            <p:nvPr/>
          </p:nvSpPr>
          <p:spPr>
            <a:xfrm>
              <a:off x="6882711" y="4925189"/>
              <a:ext cx="32712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общественно полезные работы, организуются МИО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 месту жительства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правонарушителя</a:t>
              </a:r>
              <a:endParaRPr lang="x-none" sz="14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91B34F0-B56F-471D-95B2-53397DF90155}"/>
              </a:ext>
            </a:extLst>
          </p:cNvPr>
          <p:cNvGrpSpPr/>
          <p:nvPr/>
        </p:nvGrpSpPr>
        <p:grpSpPr>
          <a:xfrm>
            <a:off x="6758574" y="4969648"/>
            <a:ext cx="4360741" cy="1214184"/>
            <a:chOff x="1067923" y="4969648"/>
            <a:chExt cx="4360741" cy="1214184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4F5310E1-39B9-407A-907A-D34AF296B4F4}"/>
                </a:ext>
              </a:extLst>
            </p:cNvPr>
            <p:cNvSpPr/>
            <p:nvPr/>
          </p:nvSpPr>
          <p:spPr>
            <a:xfrm>
              <a:off x="1067923" y="4969648"/>
              <a:ext cx="4360741" cy="1214184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C5AB6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8ACA4D-C0F3-43A9-8097-83B2DC333922}"/>
                </a:ext>
              </a:extLst>
            </p:cNvPr>
            <p:cNvSpPr txBox="1"/>
            <p:nvPr/>
          </p:nvSpPr>
          <p:spPr>
            <a:xfrm>
              <a:off x="2013015" y="5155375"/>
              <a:ext cx="32529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исполнение административного взыскания и контроль его выполнения осуществляется </a:t>
              </a:r>
              <a:r>
                <a:rPr lang="ru-RU" sz="14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МИО</a:t>
              </a:r>
              <a:endParaRPr lang="x-none" sz="1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BA049B-5E7F-4B35-A805-39B6E5491899}"/>
                </a:ext>
              </a:extLst>
            </p:cNvPr>
            <p:cNvSpPr txBox="1"/>
            <p:nvPr/>
          </p:nvSpPr>
          <p:spPr>
            <a:xfrm>
              <a:off x="1821334" y="5303057"/>
              <a:ext cx="172013" cy="89889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IIM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A9D8D98-34A5-4E24-A07E-F1E9295C58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75" y="4923819"/>
            <a:ext cx="1245739" cy="12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1FD521-4508-42ED-AB80-2DC1AAC0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78708-8CED-45BD-8F40-6237B99436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5" y="187787"/>
            <a:ext cx="1810352" cy="1726131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B64AFE-E1A7-4C76-AB99-BCCED7953437}"/>
              </a:ext>
            </a:extLst>
          </p:cNvPr>
          <p:cNvSpPr/>
          <p:nvPr/>
        </p:nvSpPr>
        <p:spPr>
          <a:xfrm>
            <a:off x="2645986" y="1096987"/>
            <a:ext cx="6680952" cy="911944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целях повышения защиты прав и законных интересов граждан в рамках законопроекта предлагаются:</a:t>
            </a:r>
            <a:endParaRPr lang="x-none" sz="20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3BFC31-085C-455D-ADD3-FE4A6D9F66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6747" y="1050853"/>
            <a:ext cx="1052053" cy="102029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F8ECD63-3275-4666-9CA8-A58A52F931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1" y="2413911"/>
            <a:ext cx="478829" cy="4991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CE3E4B3-79C3-4884-A93F-F909AEDD6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5" y="4790155"/>
            <a:ext cx="479978" cy="50030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F8BEDD2-0582-4A41-AD49-240E828D4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8" y="3975301"/>
            <a:ext cx="473615" cy="493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919A62C-95E2-4BEB-A2EF-9FA38ECCA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91" y="3286046"/>
            <a:ext cx="456717" cy="4760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42BE51-0956-403A-9A70-6B546CC67C37}"/>
              </a:ext>
            </a:extLst>
          </p:cNvPr>
          <p:cNvSpPr txBox="1"/>
          <p:nvPr/>
        </p:nvSpPr>
        <p:spPr>
          <a:xfrm>
            <a:off x="1745674" y="3880122"/>
            <a:ext cx="925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регулирование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пересмотра дел 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вновь открывшимся обстоятельствам в случаях, когда производство осуществляется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сокращенном порядке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F84925-E6FB-4868-B42E-155118748D91}"/>
              </a:ext>
            </a:extLst>
          </p:cNvPr>
          <p:cNvSpPr txBox="1"/>
          <p:nvPr/>
        </p:nvSpPr>
        <p:spPr>
          <a:xfrm>
            <a:off x="1719548" y="4694580"/>
            <a:ext cx="920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дальнейшая передача от судов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подведомственность госорганов 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определенных составов, </a:t>
            </a:r>
            <a:r>
              <a:rPr lang="ru-RU" b="1" dirty="0">
                <a:solidFill>
                  <a:srgbClr val="3E4094"/>
                </a:solidFill>
              </a:rPr>
              <a:t>санкциями которых не предусмотрены взыскания, налагаемые исключительно в судебном порядке</a:t>
            </a:r>
            <a:endParaRPr lang="ru-RU" sz="14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AECCFC-B474-4754-A041-6220EA85F558}"/>
              </a:ext>
            </a:extLst>
          </p:cNvPr>
          <p:cNvSpPr txBox="1"/>
          <p:nvPr/>
        </p:nvSpPr>
        <p:spPr>
          <a:xfrm>
            <a:off x="1771800" y="2362716"/>
            <a:ext cx="894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приостановления сроков рассмотрения дел 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режима чрезвычайного положения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156D2D-4C28-4E85-A247-5CC08B12C3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03" y="5696448"/>
            <a:ext cx="475222" cy="4953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F28FB9-DB4E-489D-9BD6-6C7510B1679A}"/>
              </a:ext>
            </a:extLst>
          </p:cNvPr>
          <p:cNvSpPr txBox="1"/>
          <p:nvPr/>
        </p:nvSpPr>
        <p:spPr>
          <a:xfrm>
            <a:off x="1745675" y="3124121"/>
            <a:ext cx="894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механизма применения привода 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дел об административных правонарушениях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28649" y="5608099"/>
            <a:ext cx="9257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E4094"/>
                </a:solidFill>
              </a:rPr>
              <a:t>введение </a:t>
            </a:r>
            <a:r>
              <a:rPr lang="ru-RU" b="1" dirty="0">
                <a:solidFill>
                  <a:srgbClr val="C00000"/>
                </a:solidFill>
              </a:rPr>
              <a:t>новой административной ответственности, усиление действующей административной ответственности, </a:t>
            </a:r>
            <a:r>
              <a:rPr lang="ru-RU" b="1" dirty="0">
                <a:solidFill>
                  <a:srgbClr val="3E4094"/>
                </a:solidFill>
              </a:rPr>
              <a:t>а также </a:t>
            </a:r>
            <a:r>
              <a:rPr lang="ru-RU" b="1" dirty="0">
                <a:solidFill>
                  <a:srgbClr val="C00000"/>
                </a:solidFill>
              </a:rPr>
              <a:t>исключение и смягчение административной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63335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C6FBB-9347-4D02-8CB6-703221D1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420209"/>
            <a:ext cx="917246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Течение срока рассмотрения дела об административном правонарушении в связи с условиями чрезвычайного положения </a:t>
            </a:r>
            <a:endParaRPr lang="x-none" sz="28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2708BA-6BA7-4E62-A491-85B3C030F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37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rgbClr val="3E4094"/>
              </a:solidFill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3E4094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1DEACE-C587-44A2-B514-1EF46335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238A1-8508-4C8E-B146-28324C577E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272BFA-07DA-444A-A319-A8EB874680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92D9055-ABEA-404F-8511-583043372867}"/>
              </a:ext>
            </a:extLst>
          </p:cNvPr>
          <p:cNvGraphicFramePr/>
          <p:nvPr>
            <p:extLst/>
          </p:nvPr>
        </p:nvGraphicFramePr>
        <p:xfrm>
          <a:off x="6597910" y="2331480"/>
          <a:ext cx="4368801" cy="392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7A7D556-9FEC-4757-8595-F6A137F43719}"/>
              </a:ext>
            </a:extLst>
          </p:cNvPr>
          <p:cNvSpPr/>
          <p:nvPr/>
        </p:nvSpPr>
        <p:spPr>
          <a:xfrm>
            <a:off x="1106504" y="2353055"/>
            <a:ext cx="5154328" cy="1858041"/>
          </a:xfrm>
          <a:prstGeom prst="roundRect">
            <a:avLst/>
          </a:prstGeom>
          <a:solidFill>
            <a:srgbClr val="3E4094"/>
          </a:solidFill>
          <a:ln w="63500" cap="rnd">
            <a:solidFill>
              <a:srgbClr val="C8A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Действующий КоАП: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настоящее время, дела об административных правонарушениях рассматриваются в течение пятнадцати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суток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зависимости от возникших обстоятельств непреодолимой силы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69CF22C-413A-427E-953A-946E6D5046F0}"/>
              </a:ext>
            </a:extLst>
          </p:cNvPr>
          <p:cNvSpPr/>
          <p:nvPr/>
        </p:nvSpPr>
        <p:spPr>
          <a:xfrm>
            <a:off x="1106504" y="4403882"/>
            <a:ext cx="5154328" cy="1852934"/>
          </a:xfrm>
          <a:prstGeom prst="roundRect">
            <a:avLst/>
          </a:prstGeom>
          <a:solidFill>
            <a:srgbClr val="3E4094"/>
          </a:solidFill>
          <a:ln w="63500" cap="rnd">
            <a:solidFill>
              <a:srgbClr val="C8A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Законопроектом предлагается: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Приостановление срока рассмотрения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дела об административном правонарушении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случае введения чрезвычайного положения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Республике Казахстан или в отдельных ее местностях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прекращения чрезвычайного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5402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7C6EB6-6577-4245-BF35-096B0ED5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E9A5FA-CA37-4547-B0F2-77B43B8397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4" y="0"/>
            <a:ext cx="1810669" cy="172531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E275763-50C6-4C28-B018-72D051624FE6}"/>
              </a:ext>
            </a:extLst>
          </p:cNvPr>
          <p:cNvSpPr/>
          <p:nvPr/>
        </p:nvSpPr>
        <p:spPr>
          <a:xfrm>
            <a:off x="2042691" y="3054243"/>
            <a:ext cx="3542328" cy="749514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C5A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 производится в порядке, 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x-none" sz="1400" b="1" dirty="0">
              <a:solidFill>
                <a:srgbClr val="3E4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8B95C7-A1BF-487A-96D3-29E103F59360}"/>
              </a:ext>
            </a:extLst>
          </p:cNvPr>
          <p:cNvSpPr/>
          <p:nvPr/>
        </p:nvSpPr>
        <p:spPr>
          <a:xfrm>
            <a:off x="6606981" y="3097570"/>
            <a:ext cx="3542328" cy="2034132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C5AB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just"/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предусмотреть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отдельную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ю,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полностью регулировать:</a:t>
            </a:r>
            <a:endParaRPr lang="ru-RU" sz="1400" b="1" dirty="0">
              <a:solidFill>
                <a:srgbClr val="3E4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algn="just"/>
            <a:endParaRPr lang="x-none" sz="1400" b="1" dirty="0">
              <a:solidFill>
                <a:srgbClr val="3E4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5725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положения о приводе;</a:t>
            </a:r>
          </a:p>
          <a:p>
            <a:pPr marL="85725" algn="just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лиц,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x-none" sz="1400" b="1" dirty="0">
                <a:solidFill>
                  <a:srgbClr val="3E4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F77CF8F-591D-40F3-B694-42E3E4C30D69}"/>
              </a:ext>
            </a:extLst>
          </p:cNvPr>
          <p:cNvSpPr/>
          <p:nvPr/>
        </p:nvSpPr>
        <p:spPr>
          <a:xfrm>
            <a:off x="2042691" y="2008706"/>
            <a:ext cx="3542330" cy="566778"/>
          </a:xfrm>
          <a:prstGeom prst="roundRect">
            <a:avLst/>
          </a:prstGeom>
          <a:solidFill>
            <a:schemeClr val="bg1"/>
          </a:solidFill>
          <a:ln w="63500" cap="rnd">
            <a:solidFill>
              <a:srgbClr val="C8A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СЕЙЧАС:</a:t>
            </a:r>
            <a:endParaRPr lang="ru-RU" sz="1600" dirty="0">
              <a:solidFill>
                <a:srgbClr val="3E4094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56DB637-D95B-4D56-A340-82B920CCDADF}"/>
              </a:ext>
            </a:extLst>
          </p:cNvPr>
          <p:cNvSpPr/>
          <p:nvPr/>
        </p:nvSpPr>
        <p:spPr>
          <a:xfrm>
            <a:off x="6606981" y="2008706"/>
            <a:ext cx="3542330" cy="566778"/>
          </a:xfrm>
          <a:prstGeom prst="roundRect">
            <a:avLst/>
          </a:prstGeom>
          <a:solidFill>
            <a:schemeClr val="bg1"/>
          </a:solidFill>
          <a:ln w="63500" cap="rnd">
            <a:solidFill>
              <a:srgbClr val="C8A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ПРЕДЛАГАЕТСЯ:</a:t>
            </a:r>
            <a:endParaRPr lang="ru-RU" sz="1600" dirty="0">
              <a:solidFill>
                <a:srgbClr val="3E4094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251AF01-D6D8-44D4-A662-6327B4801CC6}"/>
              </a:ext>
            </a:extLst>
          </p:cNvPr>
          <p:cNvSpPr/>
          <p:nvPr/>
        </p:nvSpPr>
        <p:spPr>
          <a:xfrm>
            <a:off x="3321050" y="724712"/>
            <a:ext cx="5549900" cy="62612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привода в производстве</a:t>
            </a:r>
            <a:endParaRPr lang="en-US" sz="20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D0321B-C76E-4FA7-840C-3D45C98539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3305" y="1892023"/>
            <a:ext cx="799431" cy="7994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1A1054-ABC9-4B9E-84BF-E89EED510B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6263" y="1892023"/>
            <a:ext cx="799431" cy="7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2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C6FBB-9347-4D02-8CB6-703221D1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420209"/>
            <a:ext cx="917246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Новеллы оснований для пересмотра по вновь открывшимся обстоятельствам в рамках сокращенного производства</a:t>
            </a:r>
            <a:endParaRPr lang="x-none" sz="24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2708BA-6BA7-4E62-A491-85B3C030F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37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rgbClr val="3E4094"/>
              </a:solidFill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3E4094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1DEACE-C587-44A2-B514-1EF46335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272BFA-07DA-444A-A319-A8EB874680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" y="131545"/>
            <a:ext cx="1810352" cy="1726131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7A7D556-9FEC-4757-8595-F6A137F43719}"/>
              </a:ext>
            </a:extLst>
          </p:cNvPr>
          <p:cNvSpPr/>
          <p:nvPr/>
        </p:nvSpPr>
        <p:spPr>
          <a:xfrm>
            <a:off x="5188250" y="3387182"/>
            <a:ext cx="2587672" cy="1325564"/>
          </a:xfrm>
          <a:prstGeom prst="roundRect">
            <a:avLst/>
          </a:prstGeom>
          <a:solidFill>
            <a:srgbClr val="3E4094"/>
          </a:solidFill>
          <a:ln w="63500" cap="rnd">
            <a:solidFill>
              <a:srgbClr val="C8A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Протоколы об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адмправонарушении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не подлежат пересмотру по главе 47 КоАП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69CF22C-413A-427E-953A-946E6D5046F0}"/>
              </a:ext>
            </a:extLst>
          </p:cNvPr>
          <p:cNvSpPr/>
          <p:nvPr/>
        </p:nvSpPr>
        <p:spPr>
          <a:xfrm>
            <a:off x="3904922" y="4999371"/>
            <a:ext cx="5154328" cy="1325563"/>
          </a:xfrm>
          <a:prstGeom prst="roundRect">
            <a:avLst/>
          </a:prstGeom>
          <a:solidFill>
            <a:srgbClr val="3E4094"/>
          </a:solidFill>
          <a:ln w="63500" cap="rnd">
            <a:solidFill>
              <a:srgbClr val="C8A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Законопроектом предлагается: </a:t>
            </a:r>
          </a:p>
          <a:p>
            <a:pPr algn="ctr"/>
            <a:r>
              <a:rPr lang="ru-RU" sz="1600" dirty="0"/>
              <a:t>В случае новых открывшихся обстоятельств лицо, вправе обратиться с правом обжалования протокола об </a:t>
            </a:r>
            <a:r>
              <a:rPr lang="ru-RU" sz="1600" dirty="0" err="1"/>
              <a:t>адмправонарушении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0ACA729-FFF0-4742-879F-273044E27FBF}"/>
              </a:ext>
            </a:extLst>
          </p:cNvPr>
          <p:cNvSpPr/>
          <p:nvPr/>
        </p:nvSpPr>
        <p:spPr>
          <a:xfrm>
            <a:off x="2918894" y="1779504"/>
            <a:ext cx="7126384" cy="1325563"/>
          </a:xfrm>
          <a:prstGeom prst="roundRect">
            <a:avLst/>
          </a:prstGeom>
          <a:solidFill>
            <a:srgbClr val="3E4094"/>
          </a:solidFill>
          <a:ln w="63500" cap="rnd">
            <a:solidFill>
              <a:srgbClr val="C8A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Подлежат пересмотру: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вступившие в законную силу постановления по делам об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адмправонарушениях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предписания о необходимости уплаты штрафа;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постановления по результатам рассмотрения жалоб, апелляционных ходатайств, протестов прокурора на них.</a:t>
            </a:r>
            <a:endParaRPr lang="ru-RU" sz="1400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8041BC9-4D8D-486E-9F85-8AC4CC8520DF}"/>
              </a:ext>
            </a:extLst>
          </p:cNvPr>
          <p:cNvCxnSpPr>
            <a:stCxn id="12" idx="2"/>
            <a:endCxn id="10" idx="0"/>
          </p:cNvCxnSpPr>
          <p:nvPr/>
        </p:nvCxnSpPr>
        <p:spPr>
          <a:xfrm>
            <a:off x="6482086" y="3105067"/>
            <a:ext cx="0" cy="282115"/>
          </a:xfrm>
          <a:prstGeom prst="straightConnector1">
            <a:avLst/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6CEA4DA-A2D3-4917-B893-C9425FBBB9C5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482086" y="4712746"/>
            <a:ext cx="0" cy="286625"/>
          </a:xfrm>
          <a:prstGeom prst="straightConnector1">
            <a:avLst/>
          </a:prstGeom>
          <a:ln w="31750">
            <a:solidFill>
              <a:srgbClr val="3E4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09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B81CE2-E0DB-460D-84DC-E26C47F0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597EE2-4FFB-46DA-AEFE-A64BE24F83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5" y="32025"/>
            <a:ext cx="1810352" cy="172613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C3F680-E2E8-4D20-823B-3C552FA217F7}"/>
              </a:ext>
            </a:extLst>
          </p:cNvPr>
          <p:cNvSpPr/>
          <p:nvPr/>
        </p:nvSpPr>
        <p:spPr>
          <a:xfrm>
            <a:off x="1353039" y="2714091"/>
            <a:ext cx="9654362" cy="2303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Предлагается передать в подведомственность госорганов около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состава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 них влекущие санкции: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4863" indent="-285750" algn="just" defTabSz="10731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составов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4863" indent="-285750" algn="just" defTabSz="10731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 с лишением разрешения либо приостановлением его действия -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составов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4863" indent="-285750" algn="just" defTabSz="10731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лишение разрешения либо приостановления его действия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состава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4863" indent="-285750" algn="just" defTabSz="10731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 с приостановлением или запрещением деятельности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составов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4863" indent="-285750" algn="just" defTabSz="10731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приостановление или запрещение деятельности –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состава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B567A1C-328E-4EEC-93D2-1C8FF57108C1}"/>
              </a:ext>
            </a:extLst>
          </p:cNvPr>
          <p:cNvSpPr/>
          <p:nvPr/>
        </p:nvSpPr>
        <p:spPr>
          <a:xfrm>
            <a:off x="2431312" y="507024"/>
            <a:ext cx="8089072" cy="1148246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отдельных составов с компетенции судов (статья 684) уполномоченным государственным органам</a:t>
            </a:r>
          </a:p>
          <a:p>
            <a:pPr algn="ctr"/>
            <a:r>
              <a:rPr lang="ru-RU" sz="20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(Например, АДГС, МФ, МИИР, МВНО, МТИ, МЦРИАП и т.д.)</a:t>
            </a:r>
            <a:endParaRPr lang="x-none" sz="20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90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1FD521-4508-42ED-AB80-2DC1AAC0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238A1-8508-4C8E-B146-28324C577E3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78708-8CED-45BD-8F40-6237B99436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6" y="162221"/>
            <a:ext cx="1810352" cy="1726131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B64AFE-E1A7-4C76-AB99-BCCED7953437}"/>
              </a:ext>
            </a:extLst>
          </p:cNvPr>
          <p:cNvSpPr/>
          <p:nvPr/>
        </p:nvSpPr>
        <p:spPr>
          <a:xfrm>
            <a:off x="3321050" y="724712"/>
            <a:ext cx="5549900" cy="62612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3E409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КоАП</a:t>
            </a:r>
            <a:endParaRPr lang="en-US" sz="2000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BC2C6-84E7-4363-A4B4-E3AF3E9E025C}"/>
              </a:ext>
            </a:extLst>
          </p:cNvPr>
          <p:cNvSpPr txBox="1"/>
          <p:nvPr/>
        </p:nvSpPr>
        <p:spPr>
          <a:xfrm>
            <a:off x="2267834" y="1656555"/>
            <a:ext cx="656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 составов  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введение/корректировка адмответственности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A27E76-C3C1-4104-B410-CD2D096EE0B2}"/>
              </a:ext>
            </a:extLst>
          </p:cNvPr>
          <p:cNvSpPr txBox="1"/>
          <p:nvPr/>
        </p:nvSpPr>
        <p:spPr>
          <a:xfrm>
            <a:off x="2267832" y="2603359"/>
            <a:ext cx="729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составов 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смягчение адмответственности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3A2ABB-781E-4944-A3E8-6A84340EC9C5}"/>
              </a:ext>
            </a:extLst>
          </p:cNvPr>
          <p:cNvSpPr txBox="1"/>
          <p:nvPr/>
        </p:nvSpPr>
        <p:spPr>
          <a:xfrm>
            <a:off x="2267833" y="3547470"/>
            <a:ext cx="908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6 составов  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исключение адмотственности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9C1E35-7C0E-4CD6-AB4E-6B881928EB7C}"/>
              </a:ext>
            </a:extLst>
          </p:cNvPr>
          <p:cNvSpPr txBox="1"/>
          <p:nvPr/>
        </p:nvSpPr>
        <p:spPr>
          <a:xfrm>
            <a:off x="2267834" y="2127592"/>
            <a:ext cx="741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составов 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расширение субъектов подлежащих адмответственности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FD0589-3187-4E8F-AA09-F3EE2F81C4B0}"/>
              </a:ext>
            </a:extLst>
          </p:cNvPr>
          <p:cNvSpPr txBox="1"/>
          <p:nvPr/>
        </p:nvSpPr>
        <p:spPr>
          <a:xfrm>
            <a:off x="2267832" y="4028200"/>
            <a:ext cx="908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9 составов 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ужесточение или усиление составов 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958BE7-ED59-4C8F-BD1F-ED7DA335923A}"/>
              </a:ext>
            </a:extLst>
          </p:cNvPr>
          <p:cNvSpPr txBox="1"/>
          <p:nvPr/>
        </p:nvSpPr>
        <p:spPr>
          <a:xfrm>
            <a:off x="2267833" y="3079126"/>
            <a:ext cx="843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24 составов </a:t>
            </a:r>
            <a:r>
              <a:rPr lang="ru-RU" b="1" dirty="0">
                <a:solidFill>
                  <a:srgbClr val="3E40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приведение в соответствие с нормами законодательства</a:t>
            </a:r>
            <a:endParaRPr lang="x-none" b="1" dirty="0">
              <a:solidFill>
                <a:srgbClr val="3E40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Google Shape;624;p13">
            <a:extLst>
              <a:ext uri="{FF2B5EF4-FFF2-40B4-BE49-F238E27FC236}">
                <a16:creationId xmlns:a16="http://schemas.microsoft.com/office/drawing/2014/main" id="{A515CB12-2409-4FD8-8447-25AC1BAF1B36}"/>
              </a:ext>
            </a:extLst>
          </p:cNvPr>
          <p:cNvSpPr txBox="1"/>
          <p:nvPr/>
        </p:nvSpPr>
        <p:spPr>
          <a:xfrm>
            <a:off x="4502855" y="5067612"/>
            <a:ext cx="3496803" cy="137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3E4094"/>
                </a:solidFill>
                <a:latin typeface="Bahnschrift Condensed" panose="020B0502040204020203" pitchFamily="34" charset="0"/>
                <a:sym typeface="Century Gothic"/>
              </a:rPr>
              <a:t>около</a:t>
            </a: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Arial Narrow" pitchFamily="34" charset="0"/>
              <a:sym typeface="Century Gothic"/>
            </a:endParaRP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sym typeface="Century Gothic"/>
              </a:rPr>
              <a:t> </a:t>
            </a: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  <a:sym typeface="Century Gothic"/>
              </a:rPr>
              <a:t>152 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sym typeface="Century Gothic"/>
              </a:rPr>
              <a:t>состава</a:t>
            </a: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  <a:sym typeface="Century Gothic"/>
              </a:rPr>
              <a:t> </a:t>
            </a:r>
            <a:endParaRPr lang="ru-RU" sz="8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98632D-2965-454F-9FBC-D25D92112BA0}"/>
              </a:ext>
            </a:extLst>
          </p:cNvPr>
          <p:cNvSpPr/>
          <p:nvPr/>
        </p:nvSpPr>
        <p:spPr>
          <a:xfrm>
            <a:off x="835139" y="5267079"/>
            <a:ext cx="34348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solidFill>
                  <a:srgbClr val="3E4094"/>
                </a:solidFill>
                <a:latin typeface="Bahnschrift Condensed" panose="020B0502040204020203" pitchFamily="34" charset="0"/>
                <a:cs typeface="Calibri"/>
              </a:rPr>
              <a:t>ПОДВЕРГАЕТСЯ ИЗМЕНЕНИЮ</a:t>
            </a:r>
            <a:endParaRPr lang="ru-RU" sz="3200" b="1" dirty="0">
              <a:solidFill>
                <a:srgbClr val="3E4094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F501380-7EFD-41D4-A375-BD2AD8793915}"/>
              </a:ext>
            </a:extLst>
          </p:cNvPr>
          <p:cNvSpPr/>
          <p:nvPr/>
        </p:nvSpPr>
        <p:spPr>
          <a:xfrm>
            <a:off x="8080825" y="5453041"/>
            <a:ext cx="240026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3E4094"/>
                </a:solidFill>
                <a:latin typeface="Bahnschrift Condensed" panose="020B0502040204020203" pitchFamily="34" charset="0"/>
                <a:cs typeface="Calibri"/>
              </a:rPr>
              <a:t>всего кодекса</a:t>
            </a:r>
            <a:endParaRPr lang="ru-RU" sz="3600" b="1" dirty="0">
              <a:solidFill>
                <a:srgbClr val="3E4094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36629468-4F74-4183-BFCF-CE4E43718F8D}"/>
              </a:ext>
            </a:extLst>
          </p:cNvPr>
          <p:cNvSpPr/>
          <p:nvPr/>
        </p:nvSpPr>
        <p:spPr>
          <a:xfrm rot="5400000">
            <a:off x="3552140" y="5672767"/>
            <a:ext cx="1901431" cy="162334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11B5A912-5AC4-4600-96AC-CEC07568BBED}"/>
              </a:ext>
            </a:extLst>
          </p:cNvPr>
          <p:cNvSpPr/>
          <p:nvPr/>
        </p:nvSpPr>
        <p:spPr>
          <a:xfrm rot="5400000">
            <a:off x="3968566" y="5561242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6538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2200</TotalTime>
  <Words>573</Words>
  <Application>Microsoft Office PowerPoint</Application>
  <PresentationFormat>Широкоэкранный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Bahnschrift Condensed</vt:lpstr>
      <vt:lpstr>Calibri</vt:lpstr>
      <vt:lpstr>Calibri Light</vt:lpstr>
      <vt:lpstr>Cambria</vt:lpstr>
      <vt:lpstr>Century Gothic</vt:lpstr>
      <vt:lpstr>Roboto</vt:lpstr>
      <vt:lpstr>Times New Roman</vt:lpstr>
      <vt:lpstr>Wingdings</vt:lpstr>
      <vt:lpstr>Тема Office</vt:lpstr>
      <vt:lpstr>Проект Закона Республики Казахстан «О внесении изменений и дополнений в Кодекс Республики Казахстан  об административных правонарушениях»  (далее - законопроект)  Основанием для разработки законопроекта является  пункт 12 Плана законопроектных работ Правительства Республики Казахстан на 2023 год   (утвержден ПП РК от 29 декабря 2022 года № 1092)    </vt:lpstr>
      <vt:lpstr>Презентация PowerPoint</vt:lpstr>
      <vt:lpstr>Презентация PowerPoint</vt:lpstr>
      <vt:lpstr>Презентация PowerPoint</vt:lpstr>
      <vt:lpstr>Течение срока рассмотрения дела об административном правонарушении в связи с условиями чрезвычайного положения </vt:lpstr>
      <vt:lpstr>Презентация PowerPoint</vt:lpstr>
      <vt:lpstr>Новеллы оснований для пересмотра по вновь открывшимся обстоятельствам в рамках сокращенного производства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 Ахметов</dc:creator>
  <cp:lastModifiedBy>Мусабекова  Ақерке Жумабайтқызы</cp:lastModifiedBy>
  <cp:revision>145</cp:revision>
  <cp:lastPrinted>2023-06-16T11:49:47Z</cp:lastPrinted>
  <dcterms:created xsi:type="dcterms:W3CDTF">2022-01-25T06:16:49Z</dcterms:created>
  <dcterms:modified xsi:type="dcterms:W3CDTF">2023-09-11T04:49:33Z</dcterms:modified>
</cp:coreProperties>
</file>