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9" r:id="rId2"/>
    <p:sldMasterId id="2147483663" r:id="rId3"/>
  </p:sldMasterIdLst>
  <p:notesMasterIdLst>
    <p:notesMasterId r:id="rId9"/>
  </p:notesMasterIdLst>
  <p:handoutMasterIdLst>
    <p:handoutMasterId r:id="rId10"/>
  </p:handoutMasterIdLst>
  <p:sldIdLst>
    <p:sldId id="1545" r:id="rId4"/>
    <p:sldId id="1549" r:id="rId5"/>
    <p:sldId id="1546" r:id="rId6"/>
    <p:sldId id="1547" r:id="rId7"/>
    <p:sldId id="1548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13B87F8-4475-4FA4-8675-3B055BE3DD17}">
          <p14:sldIdLst>
            <p14:sldId id="1545"/>
            <p14:sldId id="1549"/>
            <p14:sldId id="1546"/>
            <p14:sldId id="1547"/>
            <p14:sldId id="15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30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сия Жумаканова" initials="АЖ" lastIdx="0" clrIdx="0">
    <p:extLst>
      <p:ext uri="{19B8F6BF-5375-455C-9EA6-DF929625EA0E}">
        <p15:presenceInfo xmlns:p15="http://schemas.microsoft.com/office/powerpoint/2012/main" userId="S-1-5-21-898840895-3345972363-1714068643-2135" providerId="AD"/>
      </p:ext>
    </p:extLst>
  </p:cmAuthor>
  <p:cmAuthor id="2" name="Алихан Ержанов" initials="АЕ" lastIdx="0" clrIdx="1">
    <p:extLst>
      <p:ext uri="{19B8F6BF-5375-455C-9EA6-DF929625EA0E}">
        <p15:presenceInfo xmlns:p15="http://schemas.microsoft.com/office/powerpoint/2012/main" userId="S-1-5-21-898840895-3345972363-1714068643-4658" providerId="AD"/>
      </p:ext>
    </p:extLst>
  </p:cmAuthor>
  <p:cmAuthor id="3" name="Нурмади Алибаев" initials="НА" lastIdx="1" clrIdx="2">
    <p:extLst>
      <p:ext uri="{19B8F6BF-5375-455C-9EA6-DF929625EA0E}">
        <p15:presenceInfo xmlns:p15="http://schemas.microsoft.com/office/powerpoint/2012/main" userId="S-1-5-21-898840895-3345972363-1714068643-7495" providerId="AD"/>
      </p:ext>
    </p:extLst>
  </p:cmAuthor>
  <p:cmAuthor id="4" name="Мадина Ержанова" initials="МЕ" lastIdx="108" clrIdx="3">
    <p:extLst>
      <p:ext uri="{19B8F6BF-5375-455C-9EA6-DF929625EA0E}">
        <p15:presenceInfo xmlns:p15="http://schemas.microsoft.com/office/powerpoint/2012/main" userId="S-1-5-21-898840895-3345972363-1714068643-49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975A"/>
    <a:srgbClr val="007A40"/>
    <a:srgbClr val="F1EBDF"/>
    <a:srgbClr val="257E3E"/>
    <a:srgbClr val="3F794E"/>
    <a:srgbClr val="56BA48"/>
    <a:srgbClr val="C36518"/>
    <a:srgbClr val="EBF1DE"/>
    <a:srgbClr val="EEECE1"/>
    <a:srgbClr val="DEE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5" autoAdjust="0"/>
    <p:restoredTop sz="90000" autoAdjust="0"/>
  </p:normalViewPr>
  <p:slideViewPr>
    <p:cSldViewPr>
      <p:cViewPr varScale="1">
        <p:scale>
          <a:sx n="74" d="100"/>
          <a:sy n="74" d="100"/>
        </p:scale>
        <p:origin x="69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978" y="108"/>
      </p:cViewPr>
      <p:guideLst>
        <p:guide orient="horz" pos="3129"/>
        <p:guide pos="2130"/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\debp\&#1041;&#1102;&#1076;&#1078;&#1077;&#1090;\&#1047;&#1072;&#1087;&#1088;&#1086;&#1089;&#1099;%202017\2023\&#1044;&#1057;&#1050;&#1056;\&#1056;&#1072;&#1089;&#1096;.&#1055;&#1088;&#1072;&#1074;&#1080;&#1090;&#1077;&#1083;&#1100;&#1089;&#1090;&#1074;&#1072;%2019.04.23\&#1076;&#1083;&#1103;%20&#1087;&#1088;&#1077;&#1079;&#109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\debp\&#1041;&#1102;&#1076;&#1078;&#1077;&#1090;\&#1047;&#1072;&#1087;&#1088;&#1086;&#1089;&#1099;%202017\2023\&#1044;&#1057;&#1050;&#1056;\&#1056;&#1072;&#1089;&#1096;.&#1055;&#1088;&#1072;&#1074;&#1080;&#1090;&#1077;&#1083;&#1100;&#1089;&#1090;&#1074;&#1072;%2019.04.23\&#1076;&#1083;&#1103;%20&#1087;&#1088;&#1077;&#1079;&#109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\debp\&#1041;&#1102;&#1076;&#1078;&#1077;&#1090;\&#1047;&#1072;&#1087;&#1088;&#1086;&#1089;&#1099;%202017\2023\&#1044;&#1057;&#1050;&#1056;\&#1056;&#1072;&#1089;&#1096;.&#1055;&#1088;&#1072;&#1074;&#1080;&#1090;&#1077;&#1083;&#1100;&#1089;&#1090;&#1074;&#1072;%2019.04.23\&#1076;&#1083;&#1103;%20&#1087;&#1088;&#1077;&#1079;&#1099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dirty="0" err="1" smtClean="0"/>
              <a:t>Активтер</a:t>
            </a:r>
            <a:r>
              <a:rPr lang="ru-RU" dirty="0" smtClean="0"/>
              <a:t>, </a:t>
            </a:r>
            <a:r>
              <a:rPr lang="ru-RU" dirty="0"/>
              <a:t>трлн </a:t>
            </a:r>
            <a:r>
              <a:rPr lang="ru-RU" dirty="0" err="1"/>
              <a:t>тг</a:t>
            </a:r>
            <a:r>
              <a:rPr lang="ru-RU" dirty="0"/>
              <a:t>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21324074074074079"/>
          <c:w val="0.93888888888888888"/>
          <c:h val="0.642484689413823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Активы, трлн тг.</c:v>
                </c:pt>
              </c:strCache>
            </c:strRef>
          </c:tx>
          <c:spPr>
            <a:solidFill>
              <a:srgbClr val="B497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Лист1!$B$2:$C$2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9.9</c:v>
                </c:pt>
                <c:pt idx="1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A2-4181-BC26-F843C4862C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635174712"/>
        <c:axId val="635173536"/>
      </c:barChart>
      <c:catAx>
        <c:axId val="635174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635173536"/>
        <c:crosses val="autoZero"/>
        <c:auto val="1"/>
        <c:lblAlgn val="ctr"/>
        <c:lblOffset val="100"/>
        <c:noMultiLvlLbl val="0"/>
      </c:catAx>
      <c:valAx>
        <c:axId val="635173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35174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b="1" dirty="0" err="1" smtClean="0"/>
              <a:t>Меншікті</a:t>
            </a:r>
            <a:r>
              <a:rPr lang="ru-RU" b="1" dirty="0" smtClean="0"/>
              <a:t> капитал, </a:t>
            </a:r>
            <a:r>
              <a:rPr lang="ru-RU" b="1" dirty="0"/>
              <a:t>трлн </a:t>
            </a:r>
            <a:r>
              <a:rPr lang="ru-RU" b="1" dirty="0" err="1"/>
              <a:t>тг</a:t>
            </a:r>
            <a:r>
              <a:rPr lang="ru-RU" b="1" dirty="0"/>
              <a:t>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Лист1!$A$11</c:f>
              <c:strCache>
                <c:ptCount val="1"/>
                <c:pt idx="0">
                  <c:v>Собственный капитал, трлн тг.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Лист1!$B$10:$C$10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Лист1!$B$11:$C$11</c:f>
              <c:numCache>
                <c:formatCode>General</c:formatCode>
                <c:ptCount val="2"/>
                <c:pt idx="0">
                  <c:v>1.7</c:v>
                </c:pt>
                <c:pt idx="1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06-4557-AA69-AC9090D75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635168440"/>
        <c:axId val="635168832"/>
      </c:barChart>
      <c:catAx>
        <c:axId val="635168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635168832"/>
        <c:crosses val="autoZero"/>
        <c:auto val="1"/>
        <c:lblAlgn val="ctr"/>
        <c:lblOffset val="100"/>
        <c:noMultiLvlLbl val="0"/>
      </c:catAx>
      <c:valAx>
        <c:axId val="635168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35168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dirty="0" smtClean="0"/>
              <a:t>Таза </a:t>
            </a:r>
            <a:r>
              <a:rPr lang="ru-RU" dirty="0" err="1" smtClean="0"/>
              <a:t>пайда</a:t>
            </a:r>
            <a:r>
              <a:rPr lang="ru-RU" dirty="0" smtClean="0"/>
              <a:t>, </a:t>
            </a:r>
            <a:r>
              <a:rPr lang="ru-RU" dirty="0"/>
              <a:t>млрд </a:t>
            </a:r>
            <a:r>
              <a:rPr lang="ru-RU" dirty="0" err="1"/>
              <a:t>тг</a:t>
            </a:r>
            <a:r>
              <a:rPr lang="ru-RU" dirty="0"/>
              <a:t>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357159473005266E-2"/>
          <c:y val="0.185462962962963"/>
          <c:w val="0.93285681053989467"/>
          <c:h val="0.67026246719160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Лист1!$A$7</c:f>
              <c:strCache>
                <c:ptCount val="1"/>
                <c:pt idx="0">
                  <c:v>Чистая прибыль, млрд тг.</c:v>
                </c:pt>
              </c:strCache>
            </c:strRef>
          </c:tx>
          <c:spPr>
            <a:solidFill>
              <a:srgbClr val="007A4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Лист1!$B$6:$C$6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Лист1!$B$7:$C$7</c:f>
              <c:numCache>
                <c:formatCode>0</c:formatCode>
                <c:ptCount val="2"/>
                <c:pt idx="0" formatCode="General">
                  <c:v>111</c:v>
                </c:pt>
                <c:pt idx="1">
                  <c:v>380.6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9A-432C-93B2-7E557379D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67"/>
        <c:axId val="635169224"/>
        <c:axId val="635169616"/>
      </c:barChart>
      <c:catAx>
        <c:axId val="635169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635169616"/>
        <c:crosses val="autoZero"/>
        <c:auto val="1"/>
        <c:lblAlgn val="ctr"/>
        <c:lblOffset val="100"/>
        <c:noMultiLvlLbl val="0"/>
      </c:catAx>
      <c:valAx>
        <c:axId val="635169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35169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951489226749827E-2"/>
          <c:y val="0"/>
          <c:w val="0.97904855970455629"/>
          <c:h val="0.7081833346076270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АНК, ҚАҚ арқылы несиелендіру</c:v>
                </c:pt>
              </c:strCache>
            </c:strRef>
          </c:tx>
          <c:spPr>
            <a:solidFill>
              <a:srgbClr val="B4975A"/>
            </a:solidFill>
            <a:ln>
              <a:noFill/>
            </a:ln>
            <a:effectLst/>
          </c:spPr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522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EC8-4969-85A9-EC49D50747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effectLst/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246</c:v>
                </c:pt>
                <c:pt idx="1">
                  <c:v>385</c:v>
                </c:pt>
                <c:pt idx="2">
                  <c:v>449</c:v>
                </c:pt>
                <c:pt idx="3">
                  <c:v>446</c:v>
                </c:pt>
                <c:pt idx="4">
                  <c:v>464</c:v>
                </c:pt>
                <c:pt idx="5">
                  <c:v>522.29999999999995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FB-466A-AEFA-C3C61C082DAE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Жеке банктермен несиелендірілу</c:v>
                </c:pt>
              </c:strCache>
            </c:strRef>
          </c:tx>
          <c:spPr>
            <a:solidFill>
              <a:srgbClr val="007A4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139</c:v>
                </c:pt>
                <c:pt idx="1">
                  <c:v>76</c:v>
                </c:pt>
                <c:pt idx="2">
                  <c:v>89</c:v>
                </c:pt>
                <c:pt idx="3">
                  <c:v>138</c:v>
                </c:pt>
                <c:pt idx="4">
                  <c:v>240</c:v>
                </c:pt>
                <c:pt idx="5">
                  <c:v>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FB-466A-AEFA-C3C61C082D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14143176"/>
        <c:axId val="614146312"/>
      </c:barChart>
      <c:catAx>
        <c:axId val="614143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614146312"/>
        <c:crosses val="autoZero"/>
        <c:auto val="1"/>
        <c:lblAlgn val="ctr"/>
        <c:lblOffset val="100"/>
        <c:noMultiLvlLbl val="0"/>
      </c:catAx>
      <c:valAx>
        <c:axId val="6141463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14143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4.6132879584375444E-3"/>
          <c:y val="0.9074458543542302"/>
          <c:w val="0.8999999783923428"/>
          <c:h val="8.593620999643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8" y="34"/>
            <a:ext cx="2946352" cy="496093"/>
          </a:xfrm>
          <a:prstGeom prst="rect">
            <a:avLst/>
          </a:prstGeom>
        </p:spPr>
        <p:txBody>
          <a:bodyPr vert="horz" lIns="88145" tIns="44074" rIns="88145" bIns="4407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83" y="34"/>
            <a:ext cx="2946352" cy="496093"/>
          </a:xfrm>
          <a:prstGeom prst="rect">
            <a:avLst/>
          </a:prstGeom>
        </p:spPr>
        <p:txBody>
          <a:bodyPr vert="horz" lIns="88145" tIns="44074" rIns="88145" bIns="44074" rtlCol="0"/>
          <a:lstStyle>
            <a:lvl1pPr algn="r">
              <a:defRPr sz="1200"/>
            </a:lvl1pPr>
          </a:lstStyle>
          <a:p>
            <a:fld id="{DA86E160-BC5C-4486-B1C3-AEFAB1B24D41}" type="datetimeFigureOut">
              <a:rPr lang="ru-RU" smtClean="0"/>
              <a:t>06.05.2023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8" y="9428976"/>
            <a:ext cx="2946352" cy="496091"/>
          </a:xfrm>
          <a:prstGeom prst="rect">
            <a:avLst/>
          </a:prstGeom>
        </p:spPr>
        <p:txBody>
          <a:bodyPr vert="horz" lIns="88145" tIns="44074" rIns="88145" bIns="4407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83" y="9428976"/>
            <a:ext cx="2946352" cy="496091"/>
          </a:xfrm>
          <a:prstGeom prst="rect">
            <a:avLst/>
          </a:prstGeom>
        </p:spPr>
        <p:txBody>
          <a:bodyPr vert="horz" lIns="88145" tIns="44074" rIns="88145" bIns="44074" rtlCol="0" anchor="b"/>
          <a:lstStyle>
            <a:lvl1pPr algn="r">
              <a:defRPr sz="1200"/>
            </a:lvl1pPr>
          </a:lstStyle>
          <a:p>
            <a:fld id="{7C1990AC-5327-49D4-968B-D435B23419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5081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3" y="15"/>
            <a:ext cx="2945659" cy="496333"/>
          </a:xfrm>
          <a:prstGeom prst="rect">
            <a:avLst/>
          </a:prstGeom>
        </p:spPr>
        <p:txBody>
          <a:bodyPr vert="horz" lIns="88145" tIns="44074" rIns="88145" bIns="4407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506" y="15"/>
            <a:ext cx="2945659" cy="496333"/>
          </a:xfrm>
          <a:prstGeom prst="rect">
            <a:avLst/>
          </a:prstGeom>
        </p:spPr>
        <p:txBody>
          <a:bodyPr vert="horz" lIns="88145" tIns="44074" rIns="88145" bIns="44074" rtlCol="0"/>
          <a:lstStyle>
            <a:lvl1pPr algn="r">
              <a:defRPr sz="1200"/>
            </a:lvl1pPr>
          </a:lstStyle>
          <a:p>
            <a:fld id="{CD16F039-E03A-439B-9B51-D8932922F45B}" type="datetimeFigureOut">
              <a:rPr lang="ru-RU" smtClean="0"/>
              <a:t>06.05.2023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45" tIns="44074" rIns="88145" bIns="4407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70"/>
            <a:ext cx="5438140" cy="4466989"/>
          </a:xfrm>
          <a:prstGeom prst="rect">
            <a:avLst/>
          </a:prstGeom>
        </p:spPr>
        <p:txBody>
          <a:bodyPr vert="horz" lIns="88145" tIns="44074" rIns="88145" bIns="4407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3" y="9428588"/>
            <a:ext cx="2945659" cy="496333"/>
          </a:xfrm>
          <a:prstGeom prst="rect">
            <a:avLst/>
          </a:prstGeom>
        </p:spPr>
        <p:txBody>
          <a:bodyPr vert="horz" lIns="88145" tIns="44074" rIns="88145" bIns="4407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506" y="9428588"/>
            <a:ext cx="2945659" cy="496333"/>
          </a:xfrm>
          <a:prstGeom prst="rect">
            <a:avLst/>
          </a:prstGeom>
        </p:spPr>
        <p:txBody>
          <a:bodyPr vert="horz" lIns="88145" tIns="44074" rIns="88145" bIns="44074" rtlCol="0" anchor="b"/>
          <a:lstStyle>
            <a:lvl1pPr algn="r">
              <a:defRPr sz="1200"/>
            </a:lvl1pPr>
          </a:lstStyle>
          <a:p>
            <a:fld id="{F77B0BDF-9C81-43E6-B6F9-CE67503DD8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53844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B0BDF-9C81-43E6-B6F9-CE67503DD883}" type="slidenum">
              <a:rPr lang="ru-RU" smtClean="0"/>
              <a:t>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396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b="1" dirty="0">
              <a:latin typeface="Arial Narrow" panose="020B0606020202030204" pitchFamily="34" charset="0"/>
            </a:endParaRPr>
          </a:p>
          <a:p>
            <a:endParaRPr lang="ru-RU" sz="1000" dirty="0">
              <a:latin typeface="Arial Narrow" panose="020B0606020202030204" pitchFamily="34" charset="0"/>
            </a:endParaRPr>
          </a:p>
          <a:p>
            <a:endParaRPr lang="ru-RU" sz="1000" dirty="0">
              <a:latin typeface="Arial Narrow" panose="020B0606020202030204" pitchFamily="34" charset="0"/>
            </a:endParaRPr>
          </a:p>
          <a:p>
            <a:endParaRPr lang="ru-RU" sz="1000" dirty="0">
              <a:latin typeface="Arial Narrow" panose="020B0606020202030204" pitchFamily="34" charset="0"/>
            </a:endParaRPr>
          </a:p>
          <a:p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B0BDF-9C81-43E6-B6F9-CE67503DD883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020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5">
              <a:defRPr/>
            </a:pPr>
            <a:endParaRPr lang="en-US" sz="900" b="1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B0BDF-9C81-43E6-B6F9-CE67503DD883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757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900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B0BDF-9C81-43E6-B6F9-CE67503DD883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226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ru-RU" sz="8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B0BDF-9C81-43E6-B6F9-CE67503DD883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714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gray">
          <a:xfrm>
            <a:off x="1229713" y="3556037"/>
            <a:ext cx="9732576" cy="31402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2041" b="0" cap="none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29713" y="4296554"/>
            <a:ext cx="9732576" cy="282625"/>
          </a:xfrm>
        </p:spPr>
        <p:txBody>
          <a:bodyPr wrap="square">
            <a:spAutoFit/>
          </a:bodyPr>
          <a:lstStyle>
            <a:lvl1pPr algn="ctr">
              <a:defRPr sz="1837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de-DE" noProof="0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095799" y="1390013"/>
            <a:ext cx="2000405" cy="1745817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/>
          </p:cNvCxnSpPr>
          <p:nvPr/>
        </p:nvCxnSpPr>
        <p:spPr bwMode="gray">
          <a:xfrm>
            <a:off x="1229713" y="3443579"/>
            <a:ext cx="9732576" cy="0"/>
          </a:xfrm>
          <a:prstGeom prst="line">
            <a:avLst/>
          </a:prstGeom>
          <a:ln w="28575">
            <a:solidFill>
              <a:srgbClr val="BA95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 bwMode="gray">
          <a:xfrm>
            <a:off x="1229713" y="4974258"/>
            <a:ext cx="9732576" cy="0"/>
          </a:xfrm>
          <a:prstGeom prst="line">
            <a:avLst/>
          </a:prstGeom>
          <a:ln w="28575">
            <a:solidFill>
              <a:srgbClr val="BA95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McK Title Elements" hidden="1"/>
          <p:cNvGrpSpPr>
            <a:grpSpLocks/>
          </p:cNvGrpSpPr>
          <p:nvPr/>
        </p:nvGrpSpPr>
        <p:grpSpPr bwMode="gray">
          <a:xfrm>
            <a:off x="1229713" y="5815444"/>
            <a:ext cx="9732576" cy="438954"/>
            <a:chOff x="1663" y="3123"/>
            <a:chExt cx="3109" cy="271"/>
          </a:xfrm>
        </p:grpSpPr>
        <p:sp>
          <p:nvSpPr>
            <p:cNvPr id="16" name="McK Document type"/>
            <p:cNvSpPr txBox="1">
              <a:spLocks noChangeArrowheads="1"/>
            </p:cNvSpPr>
            <p:nvPr/>
          </p:nvSpPr>
          <p:spPr bwMode="gray">
            <a:xfrm>
              <a:off x="1663" y="3123"/>
              <a:ext cx="310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rtlCol="0" anchor="b">
              <a:spAutoFit/>
            </a:bodyPr>
            <a:lstStyle>
              <a:lvl1pPr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az-Cyrl-AZ" sz="1224" dirty="0">
                  <a:solidFill>
                    <a:srgbClr val="000000"/>
                  </a:solidFill>
                  <a:latin typeface="Arial"/>
                  <a:sym typeface="Century Gothic"/>
                </a:rPr>
                <a:t>Тип документа</a:t>
              </a:r>
            </a:p>
          </p:txBody>
        </p:sp>
        <p:sp>
          <p:nvSpPr>
            <p:cNvPr id="17" name="McK Date"/>
            <p:cNvSpPr txBox="1">
              <a:spLocks noChangeArrowheads="1"/>
            </p:cNvSpPr>
            <p:nvPr/>
          </p:nvSpPr>
          <p:spPr bwMode="gray">
            <a:xfrm>
              <a:off x="1663" y="3275"/>
              <a:ext cx="310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rtlCol="0">
              <a:spAutoFit/>
            </a:bodyPr>
            <a:lstStyle>
              <a:lvl1pPr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az-Cyrl-AZ" sz="1224" dirty="0">
                  <a:solidFill>
                    <a:srgbClr val="000000"/>
                  </a:solidFill>
                  <a:latin typeface="Arial"/>
                  <a:sym typeface="Century Gothic"/>
                </a:rPr>
                <a:t>Дата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463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313151" y="265186"/>
            <a:ext cx="10446524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775465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8762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gray">
          <a:xfrm>
            <a:off x="1229713" y="3556037"/>
            <a:ext cx="9732576" cy="31402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2041" b="0" cap="none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29713" y="4296554"/>
            <a:ext cx="9732576" cy="282625"/>
          </a:xfrm>
        </p:spPr>
        <p:txBody>
          <a:bodyPr wrap="square">
            <a:spAutoFit/>
          </a:bodyPr>
          <a:lstStyle>
            <a:lvl1pPr algn="ctr">
              <a:defRPr sz="1837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de-DE" noProof="0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095799" y="1390013"/>
            <a:ext cx="2000405" cy="1745817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/>
          </p:cNvCxnSpPr>
          <p:nvPr/>
        </p:nvCxnSpPr>
        <p:spPr bwMode="gray">
          <a:xfrm>
            <a:off x="1229713" y="3443579"/>
            <a:ext cx="9732576" cy="0"/>
          </a:xfrm>
          <a:prstGeom prst="line">
            <a:avLst/>
          </a:prstGeom>
          <a:ln w="28575">
            <a:solidFill>
              <a:srgbClr val="BA95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 bwMode="gray">
          <a:xfrm>
            <a:off x="1229713" y="4974258"/>
            <a:ext cx="9732576" cy="0"/>
          </a:xfrm>
          <a:prstGeom prst="line">
            <a:avLst/>
          </a:prstGeom>
          <a:ln w="28575">
            <a:solidFill>
              <a:srgbClr val="BA95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McK Title Elements" hidden="1"/>
          <p:cNvGrpSpPr>
            <a:grpSpLocks/>
          </p:cNvGrpSpPr>
          <p:nvPr/>
        </p:nvGrpSpPr>
        <p:grpSpPr bwMode="gray">
          <a:xfrm>
            <a:off x="1229713" y="5815444"/>
            <a:ext cx="9732576" cy="438954"/>
            <a:chOff x="1663" y="3123"/>
            <a:chExt cx="3109" cy="271"/>
          </a:xfrm>
        </p:grpSpPr>
        <p:sp>
          <p:nvSpPr>
            <p:cNvPr id="16" name="McK Document type"/>
            <p:cNvSpPr txBox="1">
              <a:spLocks noChangeArrowheads="1"/>
            </p:cNvSpPr>
            <p:nvPr/>
          </p:nvSpPr>
          <p:spPr bwMode="gray">
            <a:xfrm>
              <a:off x="1663" y="3123"/>
              <a:ext cx="310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rtlCol="0" anchor="b">
              <a:spAutoFit/>
            </a:bodyPr>
            <a:lstStyle>
              <a:lvl1pPr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az-Cyrl-AZ" sz="1224" dirty="0">
                  <a:solidFill>
                    <a:srgbClr val="000000"/>
                  </a:solidFill>
                  <a:latin typeface="Arial"/>
                  <a:sym typeface="Century Gothic"/>
                </a:rPr>
                <a:t>Тип документа</a:t>
              </a:r>
            </a:p>
          </p:txBody>
        </p:sp>
        <p:sp>
          <p:nvSpPr>
            <p:cNvPr id="17" name="McK Date"/>
            <p:cNvSpPr txBox="1">
              <a:spLocks noChangeArrowheads="1"/>
            </p:cNvSpPr>
            <p:nvPr/>
          </p:nvSpPr>
          <p:spPr bwMode="gray">
            <a:xfrm>
              <a:off x="1663" y="3275"/>
              <a:ext cx="310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rtlCol="0">
              <a:spAutoFit/>
            </a:bodyPr>
            <a:lstStyle>
              <a:lvl1pPr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az-Cyrl-AZ" sz="1224" dirty="0">
                  <a:solidFill>
                    <a:srgbClr val="000000"/>
                  </a:solidFill>
                  <a:latin typeface="Arial"/>
                  <a:sym typeface="Century Gothic"/>
                </a:rPr>
                <a:t>Дата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2906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313151" y="265186"/>
            <a:ext cx="10446524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40388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7059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32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32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z="1632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63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8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939" y="254519"/>
            <a:ext cx="568404" cy="36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947928"/>
            <a:ext cx="10363200" cy="4594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44840"/>
            <a:ext cx="8572064" cy="4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97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1F5F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045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tags" Target="../tags/tag8.xml"/><Relationship Id="rId18" Type="http://schemas.openxmlformats.org/officeDocument/2006/relationships/tags" Target="../tags/tag13.xml"/><Relationship Id="rId26" Type="http://schemas.openxmlformats.org/officeDocument/2006/relationships/tags" Target="../tags/tag21.xml"/><Relationship Id="rId39" Type="http://schemas.openxmlformats.org/officeDocument/2006/relationships/image" Target="../media/image3.jpeg"/><Relationship Id="rId21" Type="http://schemas.openxmlformats.org/officeDocument/2006/relationships/tags" Target="../tags/tag16.xml"/><Relationship Id="rId34" Type="http://schemas.openxmlformats.org/officeDocument/2006/relationships/tags" Target="../tags/tag29.xml"/><Relationship Id="rId7" Type="http://schemas.openxmlformats.org/officeDocument/2006/relationships/tags" Target="../tags/tag2.xml"/><Relationship Id="rId12" Type="http://schemas.openxmlformats.org/officeDocument/2006/relationships/tags" Target="../tags/tag7.xml"/><Relationship Id="rId17" Type="http://schemas.openxmlformats.org/officeDocument/2006/relationships/tags" Target="../tags/tag12.xml"/><Relationship Id="rId25" Type="http://schemas.openxmlformats.org/officeDocument/2006/relationships/tags" Target="../tags/tag20.xml"/><Relationship Id="rId33" Type="http://schemas.openxmlformats.org/officeDocument/2006/relationships/tags" Target="../tags/tag28.xml"/><Relationship Id="rId38" Type="http://schemas.openxmlformats.org/officeDocument/2006/relationships/image" Target="../media/image2.emf"/><Relationship Id="rId2" Type="http://schemas.openxmlformats.org/officeDocument/2006/relationships/slideLayout" Target="../slideLayouts/slideLayout11.xml"/><Relationship Id="rId16" Type="http://schemas.openxmlformats.org/officeDocument/2006/relationships/tags" Target="../tags/tag11.xml"/><Relationship Id="rId20" Type="http://schemas.openxmlformats.org/officeDocument/2006/relationships/tags" Target="../tags/tag15.xml"/><Relationship Id="rId29" Type="http://schemas.openxmlformats.org/officeDocument/2006/relationships/tags" Target="../tags/tag24.xml"/><Relationship Id="rId1" Type="http://schemas.openxmlformats.org/officeDocument/2006/relationships/slideLayout" Target="../slideLayouts/slideLayout10.xml"/><Relationship Id="rId6" Type="http://schemas.openxmlformats.org/officeDocument/2006/relationships/tags" Target="../tags/tag1.xml"/><Relationship Id="rId11" Type="http://schemas.openxmlformats.org/officeDocument/2006/relationships/tags" Target="../tags/tag6.xml"/><Relationship Id="rId24" Type="http://schemas.openxmlformats.org/officeDocument/2006/relationships/tags" Target="../tags/tag19.xml"/><Relationship Id="rId32" Type="http://schemas.openxmlformats.org/officeDocument/2006/relationships/tags" Target="../tags/tag27.xml"/><Relationship Id="rId37" Type="http://schemas.openxmlformats.org/officeDocument/2006/relationships/oleObject" Target="../embeddings/oleObject1.bin"/><Relationship Id="rId5" Type="http://schemas.openxmlformats.org/officeDocument/2006/relationships/vmlDrawing" Target="../drawings/vmlDrawing1.vml"/><Relationship Id="rId15" Type="http://schemas.openxmlformats.org/officeDocument/2006/relationships/tags" Target="../tags/tag10.xml"/><Relationship Id="rId23" Type="http://schemas.openxmlformats.org/officeDocument/2006/relationships/tags" Target="../tags/tag18.xml"/><Relationship Id="rId28" Type="http://schemas.openxmlformats.org/officeDocument/2006/relationships/tags" Target="../tags/tag23.xml"/><Relationship Id="rId36" Type="http://schemas.openxmlformats.org/officeDocument/2006/relationships/tags" Target="../tags/tag31.xml"/><Relationship Id="rId10" Type="http://schemas.openxmlformats.org/officeDocument/2006/relationships/tags" Target="../tags/tag5.xml"/><Relationship Id="rId19" Type="http://schemas.openxmlformats.org/officeDocument/2006/relationships/tags" Target="../tags/tag14.xml"/><Relationship Id="rId31" Type="http://schemas.openxmlformats.org/officeDocument/2006/relationships/tags" Target="../tags/tag26.xml"/><Relationship Id="rId4" Type="http://schemas.openxmlformats.org/officeDocument/2006/relationships/theme" Target="../theme/theme2.xml"/><Relationship Id="rId9" Type="http://schemas.openxmlformats.org/officeDocument/2006/relationships/tags" Target="../tags/tag4.xml"/><Relationship Id="rId14" Type="http://schemas.openxmlformats.org/officeDocument/2006/relationships/tags" Target="../tags/tag9.xml"/><Relationship Id="rId22" Type="http://schemas.openxmlformats.org/officeDocument/2006/relationships/tags" Target="../tags/tag17.xml"/><Relationship Id="rId27" Type="http://schemas.openxmlformats.org/officeDocument/2006/relationships/tags" Target="../tags/tag22.xml"/><Relationship Id="rId30" Type="http://schemas.openxmlformats.org/officeDocument/2006/relationships/tags" Target="../tags/tag25.xml"/><Relationship Id="rId35" Type="http://schemas.openxmlformats.org/officeDocument/2006/relationships/tags" Target="../tags/tag30.xml"/><Relationship Id="rId8" Type="http://schemas.openxmlformats.org/officeDocument/2006/relationships/tags" Target="../tags/tag3.xml"/><Relationship Id="rId3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tags" Target="../tags/tag51.xml"/><Relationship Id="rId39" Type="http://schemas.openxmlformats.org/officeDocument/2006/relationships/image" Target="../media/image2.emf"/><Relationship Id="rId21" Type="http://schemas.openxmlformats.org/officeDocument/2006/relationships/tags" Target="../tags/tag46.xml"/><Relationship Id="rId34" Type="http://schemas.openxmlformats.org/officeDocument/2006/relationships/tags" Target="../tags/tag59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tags" Target="../tags/tag50.xml"/><Relationship Id="rId33" Type="http://schemas.openxmlformats.org/officeDocument/2006/relationships/tags" Target="../tags/tag58.xml"/><Relationship Id="rId38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29" Type="http://schemas.openxmlformats.org/officeDocument/2006/relationships/tags" Target="../tags/tag54.xml"/><Relationship Id="rId1" Type="http://schemas.openxmlformats.org/officeDocument/2006/relationships/slideLayout" Target="../slideLayouts/slideLayout13.xml"/><Relationship Id="rId6" Type="http://schemas.openxmlformats.org/officeDocument/2006/relationships/vmlDrawing" Target="../drawings/vmlDrawing2.vml"/><Relationship Id="rId11" Type="http://schemas.openxmlformats.org/officeDocument/2006/relationships/tags" Target="../tags/tag36.xml"/><Relationship Id="rId24" Type="http://schemas.openxmlformats.org/officeDocument/2006/relationships/tags" Target="../tags/tag49.xml"/><Relationship Id="rId32" Type="http://schemas.openxmlformats.org/officeDocument/2006/relationships/tags" Target="../tags/tag57.xml"/><Relationship Id="rId37" Type="http://schemas.openxmlformats.org/officeDocument/2006/relationships/tags" Target="../tags/tag62.xml"/><Relationship Id="rId40" Type="http://schemas.openxmlformats.org/officeDocument/2006/relationships/image" Target="../media/image3.jpeg"/><Relationship Id="rId5" Type="http://schemas.openxmlformats.org/officeDocument/2006/relationships/theme" Target="../theme/theme3.xml"/><Relationship Id="rId15" Type="http://schemas.openxmlformats.org/officeDocument/2006/relationships/tags" Target="../tags/tag40.xml"/><Relationship Id="rId23" Type="http://schemas.openxmlformats.org/officeDocument/2006/relationships/tags" Target="../tags/tag48.xml"/><Relationship Id="rId28" Type="http://schemas.openxmlformats.org/officeDocument/2006/relationships/tags" Target="../tags/tag53.xml"/><Relationship Id="rId36" Type="http://schemas.openxmlformats.org/officeDocument/2006/relationships/tags" Target="../tags/tag61.xml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31" Type="http://schemas.openxmlformats.org/officeDocument/2006/relationships/tags" Target="../tags/tag56.xml"/><Relationship Id="rId4" Type="http://schemas.openxmlformats.org/officeDocument/2006/relationships/slideLayout" Target="../slideLayouts/slideLayout16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tags" Target="../tags/tag47.xml"/><Relationship Id="rId27" Type="http://schemas.openxmlformats.org/officeDocument/2006/relationships/tags" Target="../tags/tag52.xml"/><Relationship Id="rId30" Type="http://schemas.openxmlformats.org/officeDocument/2006/relationships/tags" Target="../tags/tag55.xml"/><Relationship Id="rId35" Type="http://schemas.openxmlformats.org/officeDocument/2006/relationships/tags" Target="../tags/tag60.xml"/><Relationship Id="rId8" Type="http://schemas.openxmlformats.org/officeDocument/2006/relationships/tags" Target="../tags/tag33.xml"/><Relationship Id="rId3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71" r:id="rId8"/>
    <p:sldLayoutId id="2147483672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6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think-cell Slide" r:id="rId37" imgW="270" imgH="270" progId="TCLayout.ActiveDocument.1">
                  <p:embed/>
                </p:oleObj>
              </mc:Choice>
              <mc:Fallback>
                <p:oleObj name="think-cell Slide" r:id="rId3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8856" y="1990667"/>
            <a:ext cx="11400821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313151" y="265186"/>
            <a:ext cx="10446524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  <p:grpSp>
        <p:nvGrpSpPr>
          <p:cNvPr id="5" name="McK Slide Elements" hidden="1"/>
          <p:cNvGrpSpPr/>
          <p:nvPr userDrawn="1"/>
        </p:nvGrpSpPr>
        <p:grpSpPr>
          <a:xfrm>
            <a:off x="358856" y="6217299"/>
            <a:ext cx="11400821" cy="359923"/>
            <a:chOff x="263767" y="6093526"/>
            <a:chExt cx="8379901" cy="35275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gray">
            <a:xfrm>
              <a:off x="263767" y="6093526"/>
              <a:ext cx="8379901" cy="156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020" dirty="0">
                  <a:solidFill>
                    <a:srgbClr val="000000"/>
                  </a:solidFill>
                  <a:latin typeface="Arial"/>
                </a:rPr>
                <a:t>1 </a:t>
              </a:r>
              <a:r>
                <a:rPr lang="az-Cyrl-AZ" sz="1020" dirty="0">
                  <a:solidFill>
                    <a:srgbClr val="000000"/>
                  </a:solidFill>
                  <a:latin typeface="Arial"/>
                </a:rPr>
                <a:t>Сноска</a:t>
              </a:r>
              <a:endParaRPr lang="de-DE" sz="102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gray">
            <a:xfrm>
              <a:off x="263767" y="6289318"/>
              <a:ext cx="8379901" cy="156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630074" indent="-630074" defTabSz="913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az-Cyrl-AZ" sz="1020" dirty="0">
                  <a:solidFill>
                    <a:srgbClr val="000000"/>
                  </a:solidFill>
                </a:rPr>
                <a:t>Источник:</a:t>
              </a:r>
              <a:r>
                <a:rPr lang="de-DE" sz="1020" dirty="0">
                  <a:solidFill>
                    <a:srgbClr val="000000"/>
                  </a:solidFill>
                </a:rPr>
                <a:t> </a:t>
              </a:r>
              <a:r>
                <a:rPr lang="az-Cyrl-AZ" sz="1020" dirty="0">
                  <a:solidFill>
                    <a:srgbClr val="000000"/>
                  </a:solidFill>
                </a:rPr>
                <a:t>источник</a:t>
              </a:r>
              <a:endParaRPr lang="de-DE" sz="102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358856" y="1137061"/>
            <a:ext cx="5801189" cy="531276"/>
            <a:chOff x="915" y="702"/>
            <a:chExt cx="2686" cy="32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gray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z-Cyrl-AZ" sz="1632" b="1" dirty="0">
                  <a:solidFill>
                    <a:srgbClr val="000000"/>
                  </a:solidFill>
                </a:rPr>
                <a:t>Заголовок</a:t>
              </a:r>
              <a:endParaRPr lang="de-DE" sz="1632" b="1" dirty="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z-Cyrl-AZ" sz="1632" dirty="0">
                  <a:solidFill>
                    <a:srgbClr val="808080"/>
                  </a:solidFill>
                </a:rPr>
                <a:t>Единица измерения</a:t>
              </a:r>
            </a:p>
          </p:txBody>
        </p:sp>
      </p:grpSp>
      <p:grpSp>
        <p:nvGrpSpPr>
          <p:cNvPr id="23" name="LegendBoxes" hidden="1"/>
          <p:cNvGrpSpPr>
            <a:grpSpLocks/>
          </p:cNvGrpSpPr>
          <p:nvPr/>
        </p:nvGrpSpPr>
        <p:grpSpPr bwMode="gray">
          <a:xfrm>
            <a:off x="10431411" y="842309"/>
            <a:ext cx="1069098" cy="1017202"/>
            <a:chOff x="4936" y="176"/>
            <a:chExt cx="495" cy="628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gray">
            <a:xfrm>
              <a:off x="5096" y="176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gray">
            <a:xfrm>
              <a:off x="4936" y="182"/>
              <a:ext cx="104" cy="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gray">
            <a:xfrm>
              <a:off x="5096" y="346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gray">
            <a:xfrm>
              <a:off x="4936" y="352"/>
              <a:ext cx="104" cy="1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gray">
            <a:xfrm>
              <a:off x="5096" y="517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gray">
            <a:xfrm>
              <a:off x="4936" y="523"/>
              <a:ext cx="104" cy="104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gray">
            <a:xfrm>
              <a:off x="5096" y="688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gray">
            <a:xfrm>
              <a:off x="4936" y="694"/>
              <a:ext cx="104" cy="104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gray">
          <a:xfrm>
            <a:off x="10012401" y="842309"/>
            <a:ext cx="1488095" cy="745084"/>
            <a:chOff x="4750" y="176"/>
            <a:chExt cx="689" cy="460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5104" y="176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5104" y="344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5104" y="520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3</a:t>
              </a:r>
            </a:p>
          </p:txBody>
        </p:sp>
      </p:grpSp>
      <p:grpSp>
        <p:nvGrpSpPr>
          <p:cNvPr id="53" name="LegendMoons" hidden="1"/>
          <p:cNvGrpSpPr/>
          <p:nvPr/>
        </p:nvGrpSpPr>
        <p:grpSpPr bwMode="gray">
          <a:xfrm>
            <a:off x="10339817" y="842308"/>
            <a:ext cx="1160577" cy="1333054"/>
            <a:chOff x="7769225" y="2105025"/>
            <a:chExt cx="853055" cy="1306516"/>
          </a:xfrm>
        </p:grpSpPr>
        <p:grpSp>
          <p:nvGrpSpPr>
            <p:cNvPr id="54" name="MoonLegend1"/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 bwMode="gray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72" name="Oval 38"/>
              <p:cNvSpPr>
                <a:spLocks noChangeAspect="1"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Arc 39" hidden="1"/>
              <p:cNvSpPr>
                <a:spLocks noChangeAspect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5" name="MoonLegend2"/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 bwMode="gray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70" name="Oval 41"/>
              <p:cNvSpPr>
                <a:spLocks noChangeAspect="1"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Arc 42"/>
              <p:cNvSpPr>
                <a:spLocks noChangeAspect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6" name="MoonLegend4"/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 bwMode="gray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68" name="Oval 47"/>
              <p:cNvSpPr>
                <a:spLocks noChangeAspect="1"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Arc 48"/>
              <p:cNvSpPr>
                <a:spLocks noChangeAspect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7" name="MoonLegend5"/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 bwMode="gray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66" name="Oval 50"/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Oval 51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8" name="Legend1"/>
            <p:cNvSpPr>
              <a:spLocks noChangeArrowheads="1"/>
            </p:cNvSpPr>
            <p:nvPr/>
          </p:nvSpPr>
          <p:spPr bwMode="gray">
            <a:xfrm>
              <a:off x="8089900" y="2117467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9" name="Legend2"/>
            <p:cNvSpPr>
              <a:spLocks noChangeArrowheads="1"/>
            </p:cNvSpPr>
            <p:nvPr/>
          </p:nvSpPr>
          <p:spPr bwMode="gray">
            <a:xfrm>
              <a:off x="8089900" y="2392363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60" name="Legend3"/>
            <p:cNvSpPr>
              <a:spLocks noChangeArrowheads="1"/>
            </p:cNvSpPr>
            <p:nvPr/>
          </p:nvSpPr>
          <p:spPr bwMode="gray">
            <a:xfrm>
              <a:off x="8089900" y="2667002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61" name="Legend4"/>
            <p:cNvSpPr>
              <a:spLocks noChangeArrowheads="1"/>
            </p:cNvSpPr>
            <p:nvPr/>
          </p:nvSpPr>
          <p:spPr bwMode="gray">
            <a:xfrm>
              <a:off x="8089900" y="2938465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62" name="Legend5"/>
            <p:cNvSpPr>
              <a:spLocks noChangeArrowheads="1"/>
            </p:cNvSpPr>
            <p:nvPr/>
          </p:nvSpPr>
          <p:spPr bwMode="gray">
            <a:xfrm>
              <a:off x="8089900" y="3214690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5</a:t>
              </a:r>
            </a:p>
          </p:txBody>
        </p:sp>
        <p:grpSp>
          <p:nvGrpSpPr>
            <p:cNvPr id="63" name="MoonLegend3"/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 bwMode="gray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64" name="Oval 47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Arc 48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" name="McK 3. Unit of measure" hidden="1"/>
          <p:cNvSpPr txBox="1">
            <a:spLocks noChangeArrowheads="1"/>
          </p:cNvSpPr>
          <p:nvPr/>
        </p:nvSpPr>
        <p:spPr bwMode="gray">
          <a:xfrm>
            <a:off x="358856" y="823648"/>
            <a:ext cx="11400821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49088" algn="l"/>
              </a:tabLst>
              <a:defRPr/>
            </a:pPr>
            <a:r>
              <a:rPr lang="az-Cyrl-AZ" sz="1632" dirty="0">
                <a:solidFill>
                  <a:srgbClr val="808080"/>
                </a:solidFill>
                <a:latin typeface="Arial"/>
              </a:rPr>
              <a:t>Единица измерения</a:t>
            </a:r>
            <a:endParaRPr lang="de-DE" sz="1632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77" name="McK 1. On-page tracker" hidden="1"/>
          <p:cNvSpPr>
            <a:spLocks noChangeArrowheads="1"/>
          </p:cNvSpPr>
          <p:nvPr/>
        </p:nvSpPr>
        <p:spPr bwMode="gray">
          <a:xfrm>
            <a:off x="1313153" y="9345"/>
            <a:ext cx="623569" cy="15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20" cap="all" dirty="0">
                <a:solidFill>
                  <a:srgbClr val="808080"/>
                </a:solidFill>
              </a:rPr>
              <a:t>Tracker</a:t>
            </a:r>
          </a:p>
        </p:txBody>
      </p:sp>
      <p:grpSp>
        <p:nvGrpSpPr>
          <p:cNvPr id="75" name="McKSticker" hidden="1"/>
          <p:cNvGrpSpPr/>
          <p:nvPr/>
        </p:nvGrpSpPr>
        <p:grpSpPr bwMode="gray">
          <a:xfrm>
            <a:off x="11052302" y="823651"/>
            <a:ext cx="707373" cy="216085"/>
            <a:chOff x="8217663" y="285750"/>
            <a:chExt cx="519937" cy="211783"/>
          </a:xfrm>
        </p:grpSpPr>
        <p:sp>
          <p:nvSpPr>
            <p:cNvPr id="76" name="StickerRectangle"/>
            <p:cNvSpPr>
              <a:spLocks noChangeArrowheads="1"/>
            </p:cNvSpPr>
            <p:nvPr/>
          </p:nvSpPr>
          <p:spPr bwMode="gray">
            <a:xfrm>
              <a:off x="8217663" y="285750"/>
              <a:ext cx="519937" cy="21178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en-US" sz="1224" dirty="0">
                  <a:solidFill>
                    <a:srgbClr val="808080"/>
                  </a:solidFill>
                </a:rPr>
                <a:t>STICKER</a:t>
              </a:r>
            </a:p>
          </p:txBody>
        </p:sp>
        <p:cxnSp>
          <p:nvCxnSpPr>
            <p:cNvPr id="78" name="AutoShape 31"/>
            <p:cNvCxnSpPr>
              <a:cxnSpLocks noChangeShapeType="1"/>
              <a:stCxn id="76" idx="2"/>
              <a:endCxn id="76" idx="4"/>
            </p:cNvCxnSpPr>
            <p:nvPr/>
          </p:nvCxnSpPr>
          <p:spPr bwMode="gray">
            <a:xfrm>
              <a:off x="8217663" y="285750"/>
              <a:ext cx="0" cy="21178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32"/>
            <p:cNvCxnSpPr>
              <a:cxnSpLocks noChangeShapeType="1"/>
              <a:stCxn id="76" idx="4"/>
              <a:endCxn id="76" idx="6"/>
            </p:cNvCxnSpPr>
            <p:nvPr/>
          </p:nvCxnSpPr>
          <p:spPr bwMode="gray">
            <a:xfrm>
              <a:off x="8217663" y="497533"/>
              <a:ext cx="519937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0" name="McK Oval" hidden="1"/>
          <p:cNvSpPr txBox="1"/>
          <p:nvPr>
            <p:custDataLst>
              <p:tags r:id="rId7"/>
            </p:custDataLst>
          </p:nvPr>
        </p:nvSpPr>
        <p:spPr bwMode="gray">
          <a:xfrm>
            <a:off x="2235382" y="1720173"/>
            <a:ext cx="2073396" cy="155495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87" tIns="0" rIns="3887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863D"/>
              </a:buClr>
            </a:pPr>
            <a:r>
              <a:rPr lang="en-US" sz="1632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81" name="McK Rectangle" hidden="1"/>
          <p:cNvSpPr txBox="1"/>
          <p:nvPr>
            <p:custDataLst>
              <p:tags r:id="rId8"/>
            </p:custDataLst>
          </p:nvPr>
        </p:nvSpPr>
        <p:spPr bwMode="gray">
          <a:xfrm>
            <a:off x="2235382" y="3424857"/>
            <a:ext cx="2073396" cy="155495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748" tIns="77748" rIns="77748" bIns="77748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863D"/>
              </a:buClr>
            </a:pPr>
            <a:r>
              <a:rPr lang="en-US" sz="1632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82" name="McK RoundedRectangle" hidden="1"/>
          <p:cNvSpPr txBox="1"/>
          <p:nvPr>
            <p:custDataLst>
              <p:tags r:id="rId9"/>
            </p:custDataLst>
          </p:nvPr>
        </p:nvSpPr>
        <p:spPr bwMode="gray">
          <a:xfrm>
            <a:off x="4438366" y="3424857"/>
            <a:ext cx="2073396" cy="1554955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748" tIns="77748" rIns="77748" bIns="77748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863D"/>
              </a:buClr>
            </a:pPr>
            <a:r>
              <a:rPr lang="en-US" sz="1632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83" name="McK Arrow" hidden="1"/>
          <p:cNvSpPr txBox="1"/>
          <p:nvPr>
            <p:custDataLst>
              <p:tags r:id="rId10"/>
            </p:custDataLst>
          </p:nvPr>
        </p:nvSpPr>
        <p:spPr bwMode="gray">
          <a:xfrm>
            <a:off x="4438365" y="4846086"/>
            <a:ext cx="2488075" cy="932973"/>
          </a:xfrm>
          <a:prstGeom prst="rightArrow">
            <a:avLst>
              <a:gd name="adj1" fmla="val 54000"/>
              <a:gd name="adj2" fmla="val 37678"/>
            </a:avLst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748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863D"/>
              </a:buClr>
            </a:pPr>
            <a:r>
              <a:rPr lang="en-US" sz="1632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84" name="McK DirArrow" hidden="1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 rot="5400000">
            <a:off x="7189508" y="3968731"/>
            <a:ext cx="3153449" cy="46720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32" dirty="0">
              <a:solidFill>
                <a:srgbClr val="000000"/>
              </a:solidFill>
            </a:endParaRPr>
          </a:p>
        </p:txBody>
      </p:sp>
      <p:sp>
        <p:nvSpPr>
          <p:cNvPr id="85" name="McK Bracket" hidden="1"/>
          <p:cNvSpPr>
            <a:spLocks/>
          </p:cNvSpPr>
          <p:nvPr>
            <p:custDataLst>
              <p:tags r:id="rId12"/>
            </p:custDataLst>
          </p:nvPr>
        </p:nvSpPr>
        <p:spPr bwMode="gray">
          <a:xfrm>
            <a:off x="7917781" y="2567296"/>
            <a:ext cx="248376" cy="1865946"/>
          </a:xfrm>
          <a:custGeom>
            <a:avLst/>
            <a:gdLst>
              <a:gd name="T0" fmla="*/ 0 w 115"/>
              <a:gd name="T1" fmla="*/ 0 h 1152"/>
              <a:gd name="T2" fmla="*/ 65 w 115"/>
              <a:gd name="T3" fmla="*/ 0 h 1152"/>
              <a:gd name="T4" fmla="*/ 65 w 115"/>
              <a:gd name="T5" fmla="*/ 528 h 1152"/>
              <a:gd name="T6" fmla="*/ 115 w 115"/>
              <a:gd name="T7" fmla="*/ 576 h 1152"/>
              <a:gd name="T8" fmla="*/ 65 w 115"/>
              <a:gd name="T9" fmla="*/ 624 h 1152"/>
              <a:gd name="T10" fmla="*/ 65 w 115"/>
              <a:gd name="T11" fmla="*/ 1152 h 1152"/>
              <a:gd name="T12" fmla="*/ 0 w 115"/>
              <a:gd name="T13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" h="1152">
                <a:moveTo>
                  <a:pt x="0" y="0"/>
                </a:moveTo>
                <a:lnTo>
                  <a:pt x="65" y="0"/>
                </a:lnTo>
                <a:lnTo>
                  <a:pt x="65" y="528"/>
                </a:lnTo>
                <a:lnTo>
                  <a:pt x="115" y="576"/>
                </a:lnTo>
                <a:lnTo>
                  <a:pt x="65" y="624"/>
                </a:lnTo>
                <a:lnTo>
                  <a:pt x="65" y="1152"/>
                </a:lnTo>
                <a:lnTo>
                  <a:pt x="0" y="1152"/>
                </a:lnTo>
              </a:path>
            </a:pathLst>
          </a:cu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32" dirty="0">
              <a:solidFill>
                <a:srgbClr val="000000"/>
              </a:solidFill>
            </a:endParaRPr>
          </a:p>
        </p:txBody>
      </p:sp>
      <p:grpSp>
        <p:nvGrpSpPr>
          <p:cNvPr id="86" name="McK Moon" hidden="1"/>
          <p:cNvGrpSpPr/>
          <p:nvPr>
            <p:custDataLst>
              <p:tags r:id="rId13"/>
            </p:custDataLst>
          </p:nvPr>
        </p:nvGrpSpPr>
        <p:grpSpPr bwMode="gray">
          <a:xfrm>
            <a:off x="11414111" y="1554958"/>
            <a:ext cx="345565" cy="259159"/>
            <a:chOff x="762000" y="1270000"/>
            <a:chExt cx="254000" cy="254000"/>
          </a:xfrm>
        </p:grpSpPr>
        <p:sp>
          <p:nvSpPr>
            <p:cNvPr id="87" name="Oval 86"/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32" dirty="0">
                <a:solidFill>
                  <a:srgbClr val="000000"/>
                </a:solidFill>
              </a:endParaRPr>
            </a:p>
          </p:txBody>
        </p:sp>
        <p:sp>
          <p:nvSpPr>
            <p:cNvPr id="88" name="Arc 87"/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3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32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9" name="McK Flow" hidden="1"/>
          <p:cNvGrpSpPr/>
          <p:nvPr>
            <p:custDataLst>
              <p:tags r:id="rId14"/>
            </p:custDataLst>
          </p:nvPr>
        </p:nvGrpSpPr>
        <p:grpSpPr bwMode="gray">
          <a:xfrm>
            <a:off x="4438365" y="2406945"/>
            <a:ext cx="2488075" cy="932973"/>
            <a:chOff x="5905500" y="3124200"/>
            <a:chExt cx="1828800" cy="914400"/>
          </a:xfrm>
        </p:grpSpPr>
        <p:sp>
          <p:nvSpPr>
            <p:cNvPr id="90" name="Freeform 89"/>
            <p:cNvSpPr/>
            <p:nvPr>
              <p:custDataLst>
                <p:tags r:id="rId20"/>
              </p:custDataLst>
            </p:nvPr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32" dirty="0">
                <a:solidFill>
                  <a:srgbClr val="000000"/>
                </a:solidFill>
              </a:endParaRPr>
            </a:p>
          </p:txBody>
        </p:sp>
        <p:sp>
          <p:nvSpPr>
            <p:cNvPr id="91" name="TextBox 90"/>
            <p:cNvSpPr txBox="1"/>
            <p:nvPr>
              <p:custDataLst>
                <p:tags r:id="rId21"/>
              </p:custDataLst>
            </p:nvPr>
          </p:nvSpPr>
          <p:spPr bwMode="gray">
            <a:xfrm>
              <a:off x="5969000" y="3187700"/>
              <a:ext cx="1524000" cy="7874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◦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en-US" sz="1632" b="1" dirty="0">
                  <a:solidFill>
                    <a:srgbClr val="000000"/>
                  </a:solidFill>
                </a:rPr>
                <a:t>Text</a:t>
              </a:r>
            </a:p>
          </p:txBody>
        </p:sp>
      </p:grpSp>
      <p:cxnSp>
        <p:nvCxnSpPr>
          <p:cNvPr id="74" name="Straight Connector 73"/>
          <p:cNvCxnSpPr/>
          <p:nvPr/>
        </p:nvCxnSpPr>
        <p:spPr bwMode="gray">
          <a:xfrm>
            <a:off x="1192206" y="750301"/>
            <a:ext cx="10999796" cy="0"/>
          </a:xfrm>
          <a:prstGeom prst="line">
            <a:avLst/>
          </a:prstGeom>
          <a:ln w="25400">
            <a:solidFill>
              <a:srgbClr val="BE9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 bwMode="gray">
          <a:xfrm>
            <a:off x="0" y="6653244"/>
            <a:ext cx="12192000" cy="0"/>
          </a:xfrm>
          <a:prstGeom prst="line">
            <a:avLst/>
          </a:prstGeom>
          <a:ln w="25400">
            <a:solidFill>
              <a:srgbClr val="BE9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58856" y="149036"/>
            <a:ext cx="823633" cy="620774"/>
          </a:xfrm>
          <a:prstGeom prst="rect">
            <a:avLst/>
          </a:prstGeom>
        </p:spPr>
      </p:pic>
      <p:sp>
        <p:nvSpPr>
          <p:cNvPr id="3" name="pg number"/>
          <p:cNvSpPr>
            <a:spLocks/>
          </p:cNvSpPr>
          <p:nvPr/>
        </p:nvSpPr>
        <p:spPr bwMode="gray">
          <a:xfrm>
            <a:off x="11485475" y="6573167"/>
            <a:ext cx="274200" cy="1601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de-DE" sz="102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sz="1020" dirty="0">
              <a:solidFill>
                <a:srgbClr val="000000"/>
              </a:solidFill>
            </a:endParaRPr>
          </a:p>
        </p:txBody>
      </p:sp>
      <p:grpSp>
        <p:nvGrpSpPr>
          <p:cNvPr id="93" name="McK SplitFlow" hidden="1"/>
          <p:cNvGrpSpPr/>
          <p:nvPr userDrawn="1">
            <p:custDataLst>
              <p:tags r:id="rId15"/>
            </p:custDataLst>
          </p:nvPr>
        </p:nvGrpSpPr>
        <p:grpSpPr>
          <a:xfrm>
            <a:off x="4438365" y="1386707"/>
            <a:ext cx="2488075" cy="932973"/>
            <a:chOff x="114300" y="1270000"/>
            <a:chExt cx="1828800" cy="914400"/>
          </a:xfrm>
        </p:grpSpPr>
        <p:sp>
          <p:nvSpPr>
            <p:cNvPr id="94" name="Freeform 93"/>
            <p:cNvSpPr/>
            <p:nvPr>
              <p:custDataLst>
                <p:tags r:id="rId16"/>
              </p:custDataLst>
            </p:nvPr>
          </p:nvSpPr>
          <p:spPr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632" dirty="0">
                <a:solidFill>
                  <a:srgbClr val="000000"/>
                </a:solidFill>
              </a:endParaRPr>
            </a:p>
          </p:txBody>
        </p:sp>
        <p:sp>
          <p:nvSpPr>
            <p:cNvPr id="95" name="TextBox 94"/>
            <p:cNvSpPr txBox="1"/>
            <p:nvPr>
              <p:custDataLst>
                <p:tags r:id="rId17"/>
              </p:custDataLst>
            </p:nvPr>
          </p:nvSpPr>
          <p:spPr>
            <a:xfrm>
              <a:off x="177800" y="1327150"/>
              <a:ext cx="15240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◦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en-US" sz="1632" b="1" dirty="0">
                  <a:solidFill>
                    <a:srgbClr val="000000"/>
                  </a:solidFill>
                </a:rPr>
                <a:t>Text</a:t>
              </a:r>
            </a:p>
          </p:txBody>
        </p:sp>
        <p:sp>
          <p:nvSpPr>
            <p:cNvPr id="96" name="Freeform 95"/>
            <p:cNvSpPr/>
            <p:nvPr>
              <p:custDataLst>
                <p:tags r:id="rId18"/>
              </p:custDataLst>
            </p:nvPr>
          </p:nvSpPr>
          <p:spPr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632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Box 96"/>
            <p:cNvSpPr txBox="1"/>
            <p:nvPr>
              <p:custDataLst>
                <p:tags r:id="rId19"/>
              </p:custDataLst>
            </p:nvPr>
          </p:nvSpPr>
          <p:spPr>
            <a:xfrm>
              <a:off x="177800" y="1784350"/>
              <a:ext cx="15240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◦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en-US" sz="1632" b="1" dirty="0">
                  <a:solidFill>
                    <a:srgbClr val="000000"/>
                  </a:solidFill>
                </a:rPr>
                <a:t>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993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549088" algn="l"/>
        </a:tabLst>
        <a:defRPr sz="1837" b="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32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632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32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◦"/>
        <a:defRPr sz="1632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7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think-cell Slide" r:id="rId38" imgW="270" imgH="270" progId="TCLayout.ActiveDocument.1">
                  <p:embed/>
                </p:oleObj>
              </mc:Choice>
              <mc:Fallback>
                <p:oleObj name="think-cell Slide" r:id="rId3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8856" y="1990667"/>
            <a:ext cx="11400821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313151" y="265186"/>
            <a:ext cx="10446524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  <p:grpSp>
        <p:nvGrpSpPr>
          <p:cNvPr id="5" name="McK Slide Elements" hidden="1"/>
          <p:cNvGrpSpPr/>
          <p:nvPr userDrawn="1"/>
        </p:nvGrpSpPr>
        <p:grpSpPr>
          <a:xfrm>
            <a:off x="358856" y="6217299"/>
            <a:ext cx="11400821" cy="359923"/>
            <a:chOff x="263767" y="6093526"/>
            <a:chExt cx="8379901" cy="35275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gray">
            <a:xfrm>
              <a:off x="263767" y="6093526"/>
              <a:ext cx="8379901" cy="156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020" dirty="0">
                  <a:solidFill>
                    <a:srgbClr val="000000"/>
                  </a:solidFill>
                  <a:latin typeface="Arial"/>
                </a:rPr>
                <a:t>1 </a:t>
              </a:r>
              <a:r>
                <a:rPr lang="az-Cyrl-AZ" sz="1020" dirty="0">
                  <a:solidFill>
                    <a:srgbClr val="000000"/>
                  </a:solidFill>
                  <a:latin typeface="Arial"/>
                </a:rPr>
                <a:t>Сноска</a:t>
              </a:r>
              <a:endParaRPr lang="de-DE" sz="102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gray">
            <a:xfrm>
              <a:off x="263767" y="6289318"/>
              <a:ext cx="8379901" cy="156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630074" indent="-630074" defTabSz="913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az-Cyrl-AZ" sz="1020" dirty="0">
                  <a:solidFill>
                    <a:srgbClr val="000000"/>
                  </a:solidFill>
                </a:rPr>
                <a:t>Источник:</a:t>
              </a:r>
              <a:r>
                <a:rPr lang="de-DE" sz="1020" dirty="0">
                  <a:solidFill>
                    <a:srgbClr val="000000"/>
                  </a:solidFill>
                </a:rPr>
                <a:t> </a:t>
              </a:r>
              <a:r>
                <a:rPr lang="az-Cyrl-AZ" sz="1020" dirty="0">
                  <a:solidFill>
                    <a:srgbClr val="000000"/>
                  </a:solidFill>
                </a:rPr>
                <a:t>источник</a:t>
              </a:r>
              <a:endParaRPr lang="de-DE" sz="102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358856" y="1137061"/>
            <a:ext cx="5801189" cy="531276"/>
            <a:chOff x="915" y="702"/>
            <a:chExt cx="2686" cy="32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gray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z-Cyrl-AZ" sz="1632" b="1" dirty="0">
                  <a:solidFill>
                    <a:srgbClr val="000000"/>
                  </a:solidFill>
                </a:rPr>
                <a:t>Заголовок</a:t>
              </a:r>
              <a:endParaRPr lang="de-DE" sz="1632" b="1" dirty="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z-Cyrl-AZ" sz="1632" dirty="0">
                  <a:solidFill>
                    <a:srgbClr val="808080"/>
                  </a:solidFill>
                </a:rPr>
                <a:t>Единица измерения</a:t>
              </a:r>
            </a:p>
          </p:txBody>
        </p:sp>
      </p:grpSp>
      <p:grpSp>
        <p:nvGrpSpPr>
          <p:cNvPr id="23" name="LegendBoxes" hidden="1"/>
          <p:cNvGrpSpPr>
            <a:grpSpLocks/>
          </p:cNvGrpSpPr>
          <p:nvPr/>
        </p:nvGrpSpPr>
        <p:grpSpPr bwMode="gray">
          <a:xfrm>
            <a:off x="10431411" y="842309"/>
            <a:ext cx="1069098" cy="1017202"/>
            <a:chOff x="4936" y="176"/>
            <a:chExt cx="495" cy="628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gray">
            <a:xfrm>
              <a:off x="5096" y="176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gray">
            <a:xfrm>
              <a:off x="4936" y="182"/>
              <a:ext cx="104" cy="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gray">
            <a:xfrm>
              <a:off x="5096" y="346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gray">
            <a:xfrm>
              <a:off x="4936" y="352"/>
              <a:ext cx="104" cy="1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gray">
            <a:xfrm>
              <a:off x="5096" y="517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gray">
            <a:xfrm>
              <a:off x="4936" y="523"/>
              <a:ext cx="104" cy="104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gray">
            <a:xfrm>
              <a:off x="5096" y="688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gray">
            <a:xfrm>
              <a:off x="4936" y="694"/>
              <a:ext cx="104" cy="104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gray">
          <a:xfrm>
            <a:off x="10012401" y="842309"/>
            <a:ext cx="1488095" cy="745084"/>
            <a:chOff x="4750" y="176"/>
            <a:chExt cx="689" cy="460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5104" y="176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5104" y="344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5104" y="520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3</a:t>
              </a:r>
            </a:p>
          </p:txBody>
        </p:sp>
      </p:grpSp>
      <p:grpSp>
        <p:nvGrpSpPr>
          <p:cNvPr id="53" name="LegendMoons" hidden="1"/>
          <p:cNvGrpSpPr/>
          <p:nvPr/>
        </p:nvGrpSpPr>
        <p:grpSpPr bwMode="gray">
          <a:xfrm>
            <a:off x="10339817" y="842308"/>
            <a:ext cx="1160577" cy="1333054"/>
            <a:chOff x="7769225" y="2105025"/>
            <a:chExt cx="853055" cy="1306516"/>
          </a:xfrm>
        </p:grpSpPr>
        <p:grpSp>
          <p:nvGrpSpPr>
            <p:cNvPr id="54" name="MoonLegend1"/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 bwMode="gray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72" name="Oval 38"/>
              <p:cNvSpPr>
                <a:spLocks noChangeAspect="1"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Arc 39" hidden="1"/>
              <p:cNvSpPr>
                <a:spLocks noChangeAspect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5" name="MoonLegend2"/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 bwMode="gray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70" name="Oval 41"/>
              <p:cNvSpPr>
                <a:spLocks noChangeAspect="1"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Arc 42"/>
              <p:cNvSpPr>
                <a:spLocks noChangeAspect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6" name="MoonLegend4"/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 bwMode="gray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68" name="Oval 47"/>
              <p:cNvSpPr>
                <a:spLocks noChangeAspect="1"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Arc 48"/>
              <p:cNvSpPr>
                <a:spLocks noChangeAspect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7" name="MoonLegend5"/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 bwMode="gray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66" name="Oval 50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Oval 51"/>
              <p:cNvSpPr>
                <a:spLocks noChangeAspect="1"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8" name="Legend1"/>
            <p:cNvSpPr>
              <a:spLocks noChangeArrowheads="1"/>
            </p:cNvSpPr>
            <p:nvPr/>
          </p:nvSpPr>
          <p:spPr bwMode="gray">
            <a:xfrm>
              <a:off x="8089900" y="2117467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9" name="Legend2"/>
            <p:cNvSpPr>
              <a:spLocks noChangeArrowheads="1"/>
            </p:cNvSpPr>
            <p:nvPr/>
          </p:nvSpPr>
          <p:spPr bwMode="gray">
            <a:xfrm>
              <a:off x="8089900" y="2392363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60" name="Legend3"/>
            <p:cNvSpPr>
              <a:spLocks noChangeArrowheads="1"/>
            </p:cNvSpPr>
            <p:nvPr/>
          </p:nvSpPr>
          <p:spPr bwMode="gray">
            <a:xfrm>
              <a:off x="8089900" y="2667002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61" name="Legend4"/>
            <p:cNvSpPr>
              <a:spLocks noChangeArrowheads="1"/>
            </p:cNvSpPr>
            <p:nvPr/>
          </p:nvSpPr>
          <p:spPr bwMode="gray">
            <a:xfrm>
              <a:off x="8089900" y="2938465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62" name="Legend5"/>
            <p:cNvSpPr>
              <a:spLocks noChangeArrowheads="1"/>
            </p:cNvSpPr>
            <p:nvPr/>
          </p:nvSpPr>
          <p:spPr bwMode="gray">
            <a:xfrm>
              <a:off x="8089900" y="3214690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5</a:t>
              </a:r>
            </a:p>
          </p:txBody>
        </p:sp>
        <p:grpSp>
          <p:nvGrpSpPr>
            <p:cNvPr id="63" name="MoonLegend3"/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 bwMode="gray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64" name="Oval 47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Arc 48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" name="McK 3. Unit of measure" hidden="1"/>
          <p:cNvSpPr txBox="1">
            <a:spLocks noChangeArrowheads="1"/>
          </p:cNvSpPr>
          <p:nvPr/>
        </p:nvSpPr>
        <p:spPr bwMode="gray">
          <a:xfrm>
            <a:off x="358856" y="823648"/>
            <a:ext cx="11400821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49088" algn="l"/>
              </a:tabLst>
              <a:defRPr/>
            </a:pPr>
            <a:r>
              <a:rPr lang="az-Cyrl-AZ" sz="1632" dirty="0">
                <a:solidFill>
                  <a:srgbClr val="808080"/>
                </a:solidFill>
                <a:latin typeface="Arial"/>
              </a:rPr>
              <a:t>Единица измерения</a:t>
            </a:r>
            <a:endParaRPr lang="de-DE" sz="1632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77" name="McK 1. On-page tracker" hidden="1"/>
          <p:cNvSpPr>
            <a:spLocks noChangeArrowheads="1"/>
          </p:cNvSpPr>
          <p:nvPr/>
        </p:nvSpPr>
        <p:spPr bwMode="gray">
          <a:xfrm>
            <a:off x="1313153" y="9345"/>
            <a:ext cx="623569" cy="15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20" cap="all" dirty="0">
                <a:solidFill>
                  <a:srgbClr val="808080"/>
                </a:solidFill>
              </a:rPr>
              <a:t>Tracker</a:t>
            </a:r>
          </a:p>
        </p:txBody>
      </p:sp>
      <p:grpSp>
        <p:nvGrpSpPr>
          <p:cNvPr id="75" name="McKSticker" hidden="1"/>
          <p:cNvGrpSpPr/>
          <p:nvPr/>
        </p:nvGrpSpPr>
        <p:grpSpPr bwMode="gray">
          <a:xfrm>
            <a:off x="11052302" y="823651"/>
            <a:ext cx="707373" cy="216085"/>
            <a:chOff x="8217663" y="285750"/>
            <a:chExt cx="519937" cy="211783"/>
          </a:xfrm>
        </p:grpSpPr>
        <p:sp>
          <p:nvSpPr>
            <p:cNvPr id="76" name="StickerRectangle"/>
            <p:cNvSpPr>
              <a:spLocks noChangeArrowheads="1"/>
            </p:cNvSpPr>
            <p:nvPr/>
          </p:nvSpPr>
          <p:spPr bwMode="gray">
            <a:xfrm>
              <a:off x="8217663" y="285750"/>
              <a:ext cx="519937" cy="21178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en-US" sz="1224" dirty="0">
                  <a:solidFill>
                    <a:srgbClr val="808080"/>
                  </a:solidFill>
                </a:rPr>
                <a:t>STICKER</a:t>
              </a:r>
            </a:p>
          </p:txBody>
        </p:sp>
        <p:cxnSp>
          <p:nvCxnSpPr>
            <p:cNvPr id="78" name="AutoShape 31"/>
            <p:cNvCxnSpPr>
              <a:cxnSpLocks noChangeShapeType="1"/>
              <a:stCxn id="76" idx="2"/>
              <a:endCxn id="76" idx="4"/>
            </p:cNvCxnSpPr>
            <p:nvPr/>
          </p:nvCxnSpPr>
          <p:spPr bwMode="gray">
            <a:xfrm>
              <a:off x="8217663" y="285750"/>
              <a:ext cx="0" cy="21178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32"/>
            <p:cNvCxnSpPr>
              <a:cxnSpLocks noChangeShapeType="1"/>
              <a:stCxn id="76" idx="4"/>
              <a:endCxn id="76" idx="6"/>
            </p:cNvCxnSpPr>
            <p:nvPr/>
          </p:nvCxnSpPr>
          <p:spPr bwMode="gray">
            <a:xfrm>
              <a:off x="8217663" y="497533"/>
              <a:ext cx="519937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0" name="McK Oval" hidden="1"/>
          <p:cNvSpPr txBox="1"/>
          <p:nvPr>
            <p:custDataLst>
              <p:tags r:id="rId8"/>
            </p:custDataLst>
          </p:nvPr>
        </p:nvSpPr>
        <p:spPr bwMode="gray">
          <a:xfrm>
            <a:off x="2235382" y="1720173"/>
            <a:ext cx="2073396" cy="155495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87" tIns="0" rIns="3887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863D"/>
              </a:buClr>
            </a:pPr>
            <a:r>
              <a:rPr lang="en-US" sz="1632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81" name="McK Rectangle" hidden="1"/>
          <p:cNvSpPr txBox="1"/>
          <p:nvPr>
            <p:custDataLst>
              <p:tags r:id="rId9"/>
            </p:custDataLst>
          </p:nvPr>
        </p:nvSpPr>
        <p:spPr bwMode="gray">
          <a:xfrm>
            <a:off x="2235382" y="3424857"/>
            <a:ext cx="2073396" cy="155495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748" tIns="77748" rIns="77748" bIns="77748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863D"/>
              </a:buClr>
            </a:pPr>
            <a:r>
              <a:rPr lang="en-US" sz="1632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82" name="McK RoundedRectangle" hidden="1"/>
          <p:cNvSpPr txBox="1"/>
          <p:nvPr>
            <p:custDataLst>
              <p:tags r:id="rId10"/>
            </p:custDataLst>
          </p:nvPr>
        </p:nvSpPr>
        <p:spPr bwMode="gray">
          <a:xfrm>
            <a:off x="4438366" y="3424857"/>
            <a:ext cx="2073396" cy="1554955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748" tIns="77748" rIns="77748" bIns="77748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863D"/>
              </a:buClr>
            </a:pPr>
            <a:r>
              <a:rPr lang="en-US" sz="1632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83" name="McK Arrow" hidden="1"/>
          <p:cNvSpPr txBox="1"/>
          <p:nvPr>
            <p:custDataLst>
              <p:tags r:id="rId11"/>
            </p:custDataLst>
          </p:nvPr>
        </p:nvSpPr>
        <p:spPr bwMode="gray">
          <a:xfrm>
            <a:off x="4438365" y="4846086"/>
            <a:ext cx="2488075" cy="932973"/>
          </a:xfrm>
          <a:prstGeom prst="rightArrow">
            <a:avLst>
              <a:gd name="adj1" fmla="val 54000"/>
              <a:gd name="adj2" fmla="val 37678"/>
            </a:avLst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748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863D"/>
              </a:buClr>
            </a:pPr>
            <a:r>
              <a:rPr lang="en-US" sz="1632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84" name="McK DirArrow" hidden="1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 rot="5400000">
            <a:off x="7189508" y="3968731"/>
            <a:ext cx="3153449" cy="46720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32" dirty="0">
              <a:solidFill>
                <a:srgbClr val="000000"/>
              </a:solidFill>
            </a:endParaRPr>
          </a:p>
        </p:txBody>
      </p:sp>
      <p:sp>
        <p:nvSpPr>
          <p:cNvPr id="85" name="McK Bracket" hidden="1"/>
          <p:cNvSpPr>
            <a:spLocks/>
          </p:cNvSpPr>
          <p:nvPr>
            <p:custDataLst>
              <p:tags r:id="rId13"/>
            </p:custDataLst>
          </p:nvPr>
        </p:nvSpPr>
        <p:spPr bwMode="gray">
          <a:xfrm>
            <a:off x="7917781" y="2567296"/>
            <a:ext cx="248376" cy="1865946"/>
          </a:xfrm>
          <a:custGeom>
            <a:avLst/>
            <a:gdLst>
              <a:gd name="T0" fmla="*/ 0 w 115"/>
              <a:gd name="T1" fmla="*/ 0 h 1152"/>
              <a:gd name="T2" fmla="*/ 65 w 115"/>
              <a:gd name="T3" fmla="*/ 0 h 1152"/>
              <a:gd name="T4" fmla="*/ 65 w 115"/>
              <a:gd name="T5" fmla="*/ 528 h 1152"/>
              <a:gd name="T6" fmla="*/ 115 w 115"/>
              <a:gd name="T7" fmla="*/ 576 h 1152"/>
              <a:gd name="T8" fmla="*/ 65 w 115"/>
              <a:gd name="T9" fmla="*/ 624 h 1152"/>
              <a:gd name="T10" fmla="*/ 65 w 115"/>
              <a:gd name="T11" fmla="*/ 1152 h 1152"/>
              <a:gd name="T12" fmla="*/ 0 w 115"/>
              <a:gd name="T13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" h="1152">
                <a:moveTo>
                  <a:pt x="0" y="0"/>
                </a:moveTo>
                <a:lnTo>
                  <a:pt x="65" y="0"/>
                </a:lnTo>
                <a:lnTo>
                  <a:pt x="65" y="528"/>
                </a:lnTo>
                <a:lnTo>
                  <a:pt x="115" y="576"/>
                </a:lnTo>
                <a:lnTo>
                  <a:pt x="65" y="624"/>
                </a:lnTo>
                <a:lnTo>
                  <a:pt x="65" y="1152"/>
                </a:lnTo>
                <a:lnTo>
                  <a:pt x="0" y="1152"/>
                </a:lnTo>
              </a:path>
            </a:pathLst>
          </a:cu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32" dirty="0">
              <a:solidFill>
                <a:srgbClr val="000000"/>
              </a:solidFill>
            </a:endParaRPr>
          </a:p>
        </p:txBody>
      </p:sp>
      <p:grpSp>
        <p:nvGrpSpPr>
          <p:cNvPr id="86" name="McK Moon" hidden="1"/>
          <p:cNvGrpSpPr/>
          <p:nvPr>
            <p:custDataLst>
              <p:tags r:id="rId14"/>
            </p:custDataLst>
          </p:nvPr>
        </p:nvGrpSpPr>
        <p:grpSpPr bwMode="gray">
          <a:xfrm>
            <a:off x="11414111" y="1554958"/>
            <a:ext cx="345565" cy="259159"/>
            <a:chOff x="762000" y="1270000"/>
            <a:chExt cx="254000" cy="254000"/>
          </a:xfrm>
        </p:grpSpPr>
        <p:sp>
          <p:nvSpPr>
            <p:cNvPr id="87" name="Oval 86"/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32" dirty="0">
                <a:solidFill>
                  <a:srgbClr val="000000"/>
                </a:solidFill>
              </a:endParaRPr>
            </a:p>
          </p:txBody>
        </p:sp>
        <p:sp>
          <p:nvSpPr>
            <p:cNvPr id="88" name="Arc 87"/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3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32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9" name="McK Flow" hidden="1"/>
          <p:cNvGrpSpPr/>
          <p:nvPr>
            <p:custDataLst>
              <p:tags r:id="rId15"/>
            </p:custDataLst>
          </p:nvPr>
        </p:nvGrpSpPr>
        <p:grpSpPr bwMode="gray">
          <a:xfrm>
            <a:off x="4438365" y="2406945"/>
            <a:ext cx="2488075" cy="932973"/>
            <a:chOff x="5905500" y="3124200"/>
            <a:chExt cx="1828800" cy="914400"/>
          </a:xfrm>
        </p:grpSpPr>
        <p:sp>
          <p:nvSpPr>
            <p:cNvPr id="90" name="Freeform 89"/>
            <p:cNvSpPr/>
            <p:nvPr>
              <p:custDataLst>
                <p:tags r:id="rId21"/>
              </p:custDataLst>
            </p:nvPr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32" dirty="0">
                <a:solidFill>
                  <a:srgbClr val="000000"/>
                </a:solidFill>
              </a:endParaRPr>
            </a:p>
          </p:txBody>
        </p:sp>
        <p:sp>
          <p:nvSpPr>
            <p:cNvPr id="91" name="TextBox 90"/>
            <p:cNvSpPr txBox="1"/>
            <p:nvPr>
              <p:custDataLst>
                <p:tags r:id="rId22"/>
              </p:custDataLst>
            </p:nvPr>
          </p:nvSpPr>
          <p:spPr bwMode="gray">
            <a:xfrm>
              <a:off x="5969000" y="3187700"/>
              <a:ext cx="1524000" cy="7874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◦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en-US" sz="1632" b="1" dirty="0">
                  <a:solidFill>
                    <a:srgbClr val="000000"/>
                  </a:solidFill>
                </a:rPr>
                <a:t>Text</a:t>
              </a:r>
            </a:p>
          </p:txBody>
        </p:sp>
      </p:grpSp>
      <p:cxnSp>
        <p:nvCxnSpPr>
          <p:cNvPr id="74" name="Straight Connector 73"/>
          <p:cNvCxnSpPr/>
          <p:nvPr/>
        </p:nvCxnSpPr>
        <p:spPr bwMode="gray">
          <a:xfrm>
            <a:off x="1192206" y="750301"/>
            <a:ext cx="10999796" cy="0"/>
          </a:xfrm>
          <a:prstGeom prst="line">
            <a:avLst/>
          </a:prstGeom>
          <a:ln w="25400">
            <a:solidFill>
              <a:srgbClr val="BE9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 bwMode="gray">
          <a:xfrm>
            <a:off x="0" y="6653244"/>
            <a:ext cx="12192000" cy="0"/>
          </a:xfrm>
          <a:prstGeom prst="line">
            <a:avLst/>
          </a:prstGeom>
          <a:ln w="25400">
            <a:solidFill>
              <a:srgbClr val="BE9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58856" y="149036"/>
            <a:ext cx="823633" cy="620774"/>
          </a:xfrm>
          <a:prstGeom prst="rect">
            <a:avLst/>
          </a:prstGeom>
        </p:spPr>
      </p:pic>
      <p:sp>
        <p:nvSpPr>
          <p:cNvPr id="3" name="pg number"/>
          <p:cNvSpPr>
            <a:spLocks/>
          </p:cNvSpPr>
          <p:nvPr/>
        </p:nvSpPr>
        <p:spPr bwMode="gray">
          <a:xfrm>
            <a:off x="11485475" y="6573167"/>
            <a:ext cx="274200" cy="1601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de-DE" sz="102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sz="1020" dirty="0">
              <a:solidFill>
                <a:srgbClr val="000000"/>
              </a:solidFill>
            </a:endParaRPr>
          </a:p>
        </p:txBody>
      </p:sp>
      <p:grpSp>
        <p:nvGrpSpPr>
          <p:cNvPr id="93" name="McK SplitFlow" hidden="1"/>
          <p:cNvGrpSpPr/>
          <p:nvPr userDrawn="1">
            <p:custDataLst>
              <p:tags r:id="rId16"/>
            </p:custDataLst>
          </p:nvPr>
        </p:nvGrpSpPr>
        <p:grpSpPr>
          <a:xfrm>
            <a:off x="4438365" y="1386707"/>
            <a:ext cx="2488075" cy="932973"/>
            <a:chOff x="114300" y="1270000"/>
            <a:chExt cx="1828800" cy="914400"/>
          </a:xfrm>
        </p:grpSpPr>
        <p:sp>
          <p:nvSpPr>
            <p:cNvPr id="94" name="Freeform 93"/>
            <p:cNvSpPr/>
            <p:nvPr>
              <p:custDataLst>
                <p:tags r:id="rId17"/>
              </p:custDataLst>
            </p:nvPr>
          </p:nvSpPr>
          <p:spPr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632" dirty="0">
                <a:solidFill>
                  <a:srgbClr val="000000"/>
                </a:solidFill>
              </a:endParaRPr>
            </a:p>
          </p:txBody>
        </p:sp>
        <p:sp>
          <p:nvSpPr>
            <p:cNvPr id="95" name="TextBox 94"/>
            <p:cNvSpPr txBox="1"/>
            <p:nvPr>
              <p:custDataLst>
                <p:tags r:id="rId18"/>
              </p:custDataLst>
            </p:nvPr>
          </p:nvSpPr>
          <p:spPr>
            <a:xfrm>
              <a:off x="177800" y="1327150"/>
              <a:ext cx="15240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◦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en-US" sz="1632" b="1" dirty="0">
                  <a:solidFill>
                    <a:srgbClr val="000000"/>
                  </a:solidFill>
                </a:rPr>
                <a:t>Text</a:t>
              </a:r>
            </a:p>
          </p:txBody>
        </p:sp>
        <p:sp>
          <p:nvSpPr>
            <p:cNvPr id="96" name="Freeform 95"/>
            <p:cNvSpPr/>
            <p:nvPr>
              <p:custDataLst>
                <p:tags r:id="rId19"/>
              </p:custDataLst>
            </p:nvPr>
          </p:nvSpPr>
          <p:spPr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632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Box 96"/>
            <p:cNvSpPr txBox="1"/>
            <p:nvPr>
              <p:custDataLst>
                <p:tags r:id="rId20"/>
              </p:custDataLst>
            </p:nvPr>
          </p:nvSpPr>
          <p:spPr>
            <a:xfrm>
              <a:off x="177800" y="1784350"/>
              <a:ext cx="15240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◦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en-US" sz="1632" b="1" dirty="0">
                  <a:solidFill>
                    <a:srgbClr val="000000"/>
                  </a:solidFill>
                </a:rPr>
                <a:t>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638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7" r:id="rId3"/>
    <p:sldLayoutId id="2147483668" r:id="rId4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549088" algn="l"/>
        </a:tabLst>
        <a:defRPr sz="1837" b="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32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632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32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◦"/>
        <a:defRPr sz="1632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chart" Target="../charts/chart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3.xml"/><Relationship Id="rId11" Type="http://schemas.openxmlformats.org/officeDocument/2006/relationships/image" Target="../media/image11.png"/><Relationship Id="rId5" Type="http://schemas.openxmlformats.org/officeDocument/2006/relationships/chart" Target="../charts/chart2.xm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image" Target="../media/image24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1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24" Type="http://schemas.openxmlformats.org/officeDocument/2006/relationships/image" Target="../media/image30.png"/><Relationship Id="rId5" Type="http://schemas.openxmlformats.org/officeDocument/2006/relationships/image" Target="../media/image27.png"/><Relationship Id="rId23" Type="http://schemas.openxmlformats.org/officeDocument/2006/relationships/image" Target="../media/image29.png"/><Relationship Id="rId28" Type="http://schemas.openxmlformats.org/officeDocument/2006/relationships/image" Target="NULL"/><Relationship Id="rId4" Type="http://schemas.openxmlformats.org/officeDocument/2006/relationships/image" Target="../media/image6.jpeg"/><Relationship Id="rId2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ermek.Abdibekov\Documents\Komp\Новая папка\Ermek_Old\Fund_Damu\Презы\Pictures\Logos\baiterek logo_color vertical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4" t="1577" r="-1116" b="21870"/>
          <a:stretch/>
        </p:blipFill>
        <p:spPr bwMode="auto">
          <a:xfrm>
            <a:off x="-24680" y="0"/>
            <a:ext cx="3981044" cy="698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4680" y="-27384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Заголовок 4"/>
          <p:cNvSpPr>
            <a:spLocks noGrp="1"/>
          </p:cNvSpPr>
          <p:nvPr>
            <p:ph type="ctrTitle"/>
          </p:nvPr>
        </p:nvSpPr>
        <p:spPr>
          <a:xfrm>
            <a:off x="3398800" y="2988824"/>
            <a:ext cx="7592896" cy="1008111"/>
          </a:xfrm>
        </p:spPr>
        <p:txBody>
          <a:bodyPr anchor="ctr" anchorCtr="0">
            <a:noAutofit/>
          </a:bodyPr>
          <a:lstStyle/>
          <a:p>
            <a:pPr algn="ctr"/>
            <a:r>
              <a:rPr lang="ru-RU" sz="4000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000" cap="al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БӘйтерек</a:t>
            </a:r>
            <a:r>
              <a:rPr lang="ru-RU" sz="4000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4000" cap="al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ұбх</a:t>
            </a:r>
            <a:r>
              <a:rPr lang="ru-RU" sz="4000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4000" cap="al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</a:t>
            </a:r>
            <a:r>
              <a:rPr lang="en-US" sz="4000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000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en-US" sz="2000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2000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ЖЫЛДЫҢ ҚОРЫТЫНДЫСЫ</a:t>
            </a:r>
            <a:r>
              <a:rPr lang="ru-RU" sz="4000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cap="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5879976" y="6167857"/>
            <a:ext cx="1775215" cy="3574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Мамыр</a:t>
            </a:r>
            <a:r>
              <a:rPr lang="ru-RU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359696" y="2348880"/>
            <a:ext cx="7632000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431704" y="4509120"/>
            <a:ext cx="7632000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99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42802" y="3744215"/>
            <a:ext cx="4092826" cy="2743200"/>
            <a:chOff x="42802" y="3744215"/>
            <a:chExt cx="4092826" cy="2743200"/>
          </a:xfrm>
        </p:grpSpPr>
        <p:graphicFrame>
          <p:nvGraphicFramePr>
            <p:cNvPr id="34" name="Диаграмма 33"/>
            <p:cNvGraphicFramePr>
              <a:graphicFrameLocks/>
            </p:cNvGraphicFramePr>
            <p:nvPr>
              <p:extLst/>
            </p:nvPr>
          </p:nvGraphicFramePr>
          <p:xfrm>
            <a:off x="42802" y="3744215"/>
            <a:ext cx="4092826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1817522" y="4314073"/>
              <a:ext cx="5661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+23%</a:t>
              </a:r>
              <a:endParaRPr lang="ru-RU" sz="140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" name="Стрелка вверх 3"/>
          <p:cNvSpPr/>
          <p:nvPr/>
        </p:nvSpPr>
        <p:spPr>
          <a:xfrm>
            <a:off x="1657834" y="4177486"/>
            <a:ext cx="885555" cy="1478340"/>
          </a:xfrm>
          <a:prstGeom prst="upArrow">
            <a:avLst/>
          </a:prstGeom>
          <a:gradFill>
            <a:gsLst>
              <a:gs pos="26000">
                <a:srgbClr val="FF0000">
                  <a:alpha val="22000"/>
                </a:srgbClr>
              </a:gs>
              <a:gs pos="85000">
                <a:srgbClr val="FF0000">
                  <a:alpha val="4000"/>
                  <a:lumMod val="20000"/>
                  <a:lumOff val="80000"/>
                </a:srgbClr>
              </a:gs>
              <a:gs pos="0">
                <a:srgbClr val="FF0000">
                  <a:alpha val="2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5575" y="3198862"/>
            <a:ext cx="11340974" cy="56985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35000"/>
            </a:schemeClr>
          </a:solidFill>
          <a:ln w="9525">
            <a:solidFill>
              <a:srgbClr val="B4975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World Bank country economic update for Kazakhstan, summer 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World Bank country economic update for Kazakhstan, summer 202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2952" y="10126"/>
            <a:ext cx="9937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Бәйтерек</a:t>
            </a:r>
            <a:r>
              <a:rPr lang="ru-RU" b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холдингінің</a:t>
            </a:r>
            <a:r>
              <a:rPr lang="ru-RU" b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құрылымы</a:t>
            </a:r>
            <a:r>
              <a:rPr lang="ru-RU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қаржылық</a:t>
            </a:r>
            <a:r>
              <a:rPr lang="ru-RU" b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көрсеткіштері</a:t>
            </a:r>
            <a:endParaRPr lang="ru-R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Номер слайда 2053"/>
          <p:cNvSpPr txBox="1">
            <a:spLocks/>
          </p:cNvSpPr>
          <p:nvPr/>
        </p:nvSpPr>
        <p:spPr>
          <a:xfrm>
            <a:off x="11496549" y="6466959"/>
            <a:ext cx="695400" cy="634449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>
                <a:solidFill>
                  <a:srgbClr val="B4975A"/>
                </a:solidFill>
                <a:latin typeface="Arial Narrow" panose="020B0606020202030204" pitchFamily="34" charset="0"/>
                <a:ea typeface="BatangChe" panose="02030609000101010101" pitchFamily="49" charset="-127"/>
              </a:rPr>
              <a:t>2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0" y="404664"/>
            <a:ext cx="10206108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 descr="C:\Users\Yermek.Abdibekov\Documents\Komp\Новая папка\Ermek_Old\Fund_Damu\Презы\Pictures\Logos\baiterek logo_color vertical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01651" y="150240"/>
            <a:ext cx="469369" cy="47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10866564" y="404664"/>
            <a:ext cx="1325436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4043161" y="3739939"/>
            <a:ext cx="3996223" cy="2743200"/>
            <a:chOff x="6792672" y="2230425"/>
            <a:chExt cx="3996223" cy="2743200"/>
          </a:xfrm>
        </p:grpSpPr>
        <p:graphicFrame>
          <p:nvGraphicFramePr>
            <p:cNvPr id="39" name="Диаграмма 38"/>
            <p:cNvGraphicFramePr>
              <a:graphicFrameLocks/>
            </p:cNvGraphicFramePr>
            <p:nvPr>
              <p:extLst/>
            </p:nvPr>
          </p:nvGraphicFramePr>
          <p:xfrm>
            <a:off x="6792672" y="2230425"/>
            <a:ext cx="3996223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8519247" y="2768353"/>
              <a:ext cx="5661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+24%</a:t>
              </a:r>
              <a:endParaRPr lang="ru-RU" sz="140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858539" y="3743260"/>
            <a:ext cx="4360755" cy="2743200"/>
            <a:chOff x="7424355" y="2881375"/>
            <a:chExt cx="4360755" cy="2743200"/>
          </a:xfrm>
        </p:grpSpPr>
        <p:graphicFrame>
          <p:nvGraphicFramePr>
            <p:cNvPr id="38" name="Диаграмма 37"/>
            <p:cNvGraphicFramePr>
              <a:graphicFrameLocks/>
            </p:cNvGraphicFramePr>
            <p:nvPr>
              <p:extLst/>
            </p:nvPr>
          </p:nvGraphicFramePr>
          <p:xfrm>
            <a:off x="7424355" y="2881375"/>
            <a:ext cx="4360755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9280765" y="3415982"/>
              <a:ext cx="647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+243%</a:t>
              </a:r>
              <a:endParaRPr lang="ru-RU" sz="140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413290" y="3228204"/>
            <a:ext cx="925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smtClean="0">
                <a:latin typeface="Arial Narrow" panose="020B0606020202030204" pitchFamily="34" charset="0"/>
              </a:rPr>
              <a:t>* </a:t>
            </a:r>
            <a:r>
              <a:rPr lang="ru-RU" sz="800" i="1" dirty="0" err="1" smtClean="0">
                <a:latin typeface="Arial Narrow" panose="020B0606020202030204" pitchFamily="34" charset="0"/>
              </a:rPr>
              <a:t>Холдингте</a:t>
            </a:r>
            <a:r>
              <a:rPr lang="ru-RU" sz="800" i="1" dirty="0" smtClean="0">
                <a:latin typeface="Arial Narrow" panose="020B0606020202030204" pitchFamily="34" charset="0"/>
              </a:rPr>
              <a:t> </a:t>
            </a:r>
            <a:r>
              <a:rPr lang="ru-RU" sz="800" i="1" dirty="0" err="1" smtClean="0">
                <a:latin typeface="Arial Narrow" panose="020B0606020202030204" pitchFamily="34" charset="0"/>
              </a:rPr>
              <a:t>шоаырланған</a:t>
            </a:r>
            <a:r>
              <a:rPr lang="ru-RU" sz="800" i="1" dirty="0" smtClean="0">
                <a:latin typeface="Arial Narrow" panose="020B0606020202030204" pitchFamily="34" charset="0"/>
              </a:rPr>
              <a:t> </a:t>
            </a:r>
            <a:r>
              <a:rPr lang="ru-RU" sz="800" i="1" dirty="0" err="1" smtClean="0">
                <a:latin typeface="Arial Narrow" panose="020B0606020202030204" pitchFamily="34" charset="0"/>
              </a:rPr>
              <a:t>күннен</a:t>
            </a:r>
            <a:r>
              <a:rPr lang="ru-RU" sz="800" i="1" dirty="0" smtClean="0">
                <a:latin typeface="Arial Narrow" panose="020B0606020202030204" pitchFamily="34" charset="0"/>
              </a:rPr>
              <a:t> </a:t>
            </a:r>
            <a:r>
              <a:rPr lang="ru-RU" sz="800" i="1" dirty="0" err="1" smtClean="0">
                <a:latin typeface="Arial Narrow" panose="020B0606020202030204" pitchFamily="34" charset="0"/>
              </a:rPr>
              <a:t>бастап</a:t>
            </a:r>
            <a:endParaRPr lang="ru-RU" sz="800" i="1" dirty="0">
              <a:latin typeface="Arial Narrow" panose="020B060602020203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2308" y="1862368"/>
            <a:ext cx="557423" cy="460897"/>
          </a:xfrm>
          <a:prstGeom prst="rect">
            <a:avLst/>
          </a:prstGeom>
        </p:spPr>
      </p:pic>
      <p:pic>
        <p:nvPicPr>
          <p:cNvPr id="31" name="Picture 6"/>
          <p:cNvPicPr>
            <a:picLocks noChangeAspect="1"/>
          </p:cNvPicPr>
          <p:nvPr/>
        </p:nvPicPr>
        <p:blipFill rotWithShape="1">
          <a:blip r:embed="rId8"/>
          <a:srcRect l="-15988" r="-12774" b="24848"/>
          <a:stretch/>
        </p:blipFill>
        <p:spPr>
          <a:xfrm>
            <a:off x="2214009" y="1819274"/>
            <a:ext cx="1026834" cy="549087"/>
          </a:xfrm>
          <a:prstGeom prst="rect">
            <a:avLst/>
          </a:prstGeom>
        </p:spPr>
      </p:pic>
      <p:pic>
        <p:nvPicPr>
          <p:cNvPr id="33" name="Picture 4"/>
          <p:cNvPicPr>
            <a:picLocks noChangeAspect="1"/>
          </p:cNvPicPr>
          <p:nvPr/>
        </p:nvPicPr>
        <p:blipFill rotWithShape="1">
          <a:blip r:embed="rId9"/>
          <a:srcRect b="41743"/>
          <a:stretch/>
        </p:blipFill>
        <p:spPr>
          <a:xfrm>
            <a:off x="9045206" y="1879121"/>
            <a:ext cx="785368" cy="42939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0"/>
          <a:srcRect l="38778" t="43367" r="53667" b="40210"/>
          <a:stretch/>
        </p:blipFill>
        <p:spPr>
          <a:xfrm>
            <a:off x="7581771" y="1771743"/>
            <a:ext cx="822667" cy="860437"/>
          </a:xfrm>
          <a:prstGeom prst="rect">
            <a:avLst/>
          </a:prstGeom>
        </p:spPr>
      </p:pic>
      <p:pic>
        <p:nvPicPr>
          <p:cNvPr id="41" name="Picture 6"/>
          <p:cNvPicPr>
            <a:picLocks noChangeAspect="1"/>
          </p:cNvPicPr>
          <p:nvPr/>
        </p:nvPicPr>
        <p:blipFill rotWithShape="1">
          <a:blip r:embed="rId11"/>
          <a:srcRect l="32601" t="33927" r="54895" b="45754"/>
          <a:stretch/>
        </p:blipFill>
        <p:spPr>
          <a:xfrm>
            <a:off x="5802766" y="1434080"/>
            <a:ext cx="610094" cy="1003193"/>
          </a:xfrm>
          <a:prstGeom prst="rect">
            <a:avLst/>
          </a:prstGeom>
        </p:spPr>
      </p:pic>
      <p:pic>
        <p:nvPicPr>
          <p:cNvPr id="42" name="Picture 5"/>
          <p:cNvPicPr>
            <a:picLocks noChangeAspect="1"/>
          </p:cNvPicPr>
          <p:nvPr/>
        </p:nvPicPr>
        <p:blipFill rotWithShape="1">
          <a:blip r:embed="rId12"/>
          <a:srcRect r="73089" b="28955"/>
          <a:stretch/>
        </p:blipFill>
        <p:spPr>
          <a:xfrm>
            <a:off x="768092" y="1763966"/>
            <a:ext cx="702274" cy="717014"/>
          </a:xfrm>
          <a:prstGeom prst="rect">
            <a:avLst/>
          </a:prstGeom>
        </p:spPr>
      </p:pic>
      <p:cxnSp>
        <p:nvCxnSpPr>
          <p:cNvPr id="43" name="Прямая соединительная линия 42"/>
          <p:cNvCxnSpPr/>
          <p:nvPr/>
        </p:nvCxnSpPr>
        <p:spPr>
          <a:xfrm flipV="1">
            <a:off x="3240843" y="746367"/>
            <a:ext cx="7530177" cy="6113"/>
          </a:xfrm>
          <a:prstGeom prst="line">
            <a:avLst/>
          </a:prstGeom>
          <a:ln w="25400">
            <a:solidFill>
              <a:srgbClr val="007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253528" y="753644"/>
            <a:ext cx="0" cy="255705"/>
          </a:xfrm>
          <a:prstGeom prst="line">
            <a:avLst/>
          </a:prstGeom>
          <a:ln w="25400">
            <a:solidFill>
              <a:srgbClr val="007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0771020" y="739848"/>
            <a:ext cx="0" cy="954125"/>
          </a:xfrm>
          <a:prstGeom prst="line">
            <a:avLst/>
          </a:prstGeom>
          <a:ln w="25400">
            <a:solidFill>
              <a:srgbClr val="007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6062110" y="777089"/>
            <a:ext cx="0" cy="255705"/>
          </a:xfrm>
          <a:prstGeom prst="line">
            <a:avLst/>
          </a:prstGeom>
          <a:ln w="25400">
            <a:solidFill>
              <a:srgbClr val="007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8621519" y="767440"/>
            <a:ext cx="0" cy="255705"/>
          </a:xfrm>
          <a:prstGeom prst="line">
            <a:avLst/>
          </a:prstGeom>
          <a:ln w="25400">
            <a:solidFill>
              <a:srgbClr val="007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1353201" y="1023145"/>
            <a:ext cx="3246389" cy="465427"/>
          </a:xfrm>
          <a:prstGeom prst="rect">
            <a:avLst/>
          </a:prstGeom>
          <a:noFill/>
          <a:ln>
            <a:solidFill>
              <a:srgbClr val="007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538244" y="1023303"/>
            <a:ext cx="2468002" cy="476824"/>
          </a:xfrm>
          <a:prstGeom prst="rect">
            <a:avLst/>
          </a:prstGeom>
          <a:noFill/>
          <a:ln>
            <a:solidFill>
              <a:srgbClr val="007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 Narrow" panose="020B060602020203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873812" y="1023145"/>
            <a:ext cx="2468002" cy="476824"/>
          </a:xfrm>
          <a:prstGeom prst="rect">
            <a:avLst/>
          </a:prstGeom>
          <a:noFill/>
          <a:ln>
            <a:solidFill>
              <a:srgbClr val="007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 Narrow" panose="020B0606020202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89215" y="1128210"/>
            <a:ext cx="23194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КӘСІПКЕРЛІКТІ ҚОЛДАУ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48064" y="1061944"/>
            <a:ext cx="23194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АГРОӨНЕРКӘСІП КЕШЕНІН ДАМЫТУ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31277" y="1039178"/>
            <a:ext cx="23194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ХАЛЫҚТЫ ТҰРҒЫН ҮЙМЕН ҚАМТАМАСЫЗ ЕТУ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1357084" y="1508261"/>
            <a:ext cx="0" cy="255705"/>
          </a:xfrm>
          <a:prstGeom prst="line">
            <a:avLst/>
          </a:prstGeom>
          <a:ln w="25400">
            <a:solidFill>
              <a:srgbClr val="007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599805" y="1508261"/>
            <a:ext cx="0" cy="255705"/>
          </a:xfrm>
          <a:prstGeom prst="line">
            <a:avLst/>
          </a:prstGeom>
          <a:ln w="25400">
            <a:solidFill>
              <a:srgbClr val="007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594107" y="1509375"/>
            <a:ext cx="0" cy="255705"/>
          </a:xfrm>
          <a:prstGeom prst="line">
            <a:avLst/>
          </a:prstGeom>
          <a:ln w="25400">
            <a:solidFill>
              <a:srgbClr val="007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089031" y="1499968"/>
            <a:ext cx="0" cy="255705"/>
          </a:xfrm>
          <a:prstGeom prst="line">
            <a:avLst/>
          </a:prstGeom>
          <a:ln w="25400">
            <a:solidFill>
              <a:srgbClr val="007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8073074" y="1508261"/>
            <a:ext cx="0" cy="255705"/>
          </a:xfrm>
          <a:prstGeom prst="line">
            <a:avLst/>
          </a:prstGeom>
          <a:ln w="25400">
            <a:solidFill>
              <a:srgbClr val="007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9444187" y="1508261"/>
            <a:ext cx="0" cy="255705"/>
          </a:xfrm>
          <a:prstGeom prst="line">
            <a:avLst/>
          </a:prstGeom>
          <a:ln w="25400">
            <a:solidFill>
              <a:srgbClr val="007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6" t="12323" r="4305" b="42348"/>
          <a:stretch/>
        </p:blipFill>
        <p:spPr>
          <a:xfrm>
            <a:off x="3276225" y="1782495"/>
            <a:ext cx="854051" cy="55894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479376" y="2437273"/>
            <a:ext cx="12797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Қазақстанның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даму </a:t>
            </a:r>
            <a:r>
              <a:rPr lang="ru-R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банкі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75920" y="2423603"/>
            <a:ext cx="12797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Аграрлық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Несие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Корпорациясы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104291" y="2437453"/>
            <a:ext cx="1317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КазахЭкспорт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490025" y="2443457"/>
            <a:ext cx="7649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Даму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571981" y="2423603"/>
            <a:ext cx="12797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Отбасы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Банк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866820" y="2423372"/>
            <a:ext cx="1202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Тұрғын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үй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Компаниясы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041815" y="2445651"/>
            <a:ext cx="12797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Qazaqstan</a:t>
            </a:r>
            <a:endParaRPr lang="en-US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Investment </a:t>
            </a:r>
          </a:p>
          <a:p>
            <a:pPr algn="ctr"/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Corporation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2771440" y="1508261"/>
            <a:ext cx="0" cy="255705"/>
          </a:xfrm>
          <a:prstGeom prst="line">
            <a:avLst/>
          </a:prstGeom>
          <a:ln w="25400">
            <a:solidFill>
              <a:srgbClr val="007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0463795" y="2437519"/>
            <a:ext cx="12797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Bereke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Bank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4"/>
          <a:srcRect t="9408" r="91934" b="75981"/>
          <a:stretch/>
        </p:blipFill>
        <p:spPr>
          <a:xfrm>
            <a:off x="4390970" y="1848258"/>
            <a:ext cx="460375" cy="4690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11291" y="3347575"/>
            <a:ext cx="629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>
                <a:latin typeface="Arial Narrow" panose="020B0606020202030204" pitchFamily="34" charset="0"/>
              </a:rPr>
              <a:t>34 125</a:t>
            </a:r>
            <a:endParaRPr lang="ru-RU" sz="1100" b="1" i="1" dirty="0">
              <a:latin typeface="Arial Narrow" panose="020B060602020203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499016" y="3339944"/>
            <a:ext cx="629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>
                <a:latin typeface="Arial Narrow" panose="020B0606020202030204" pitchFamily="34" charset="0"/>
              </a:rPr>
              <a:t>51 960</a:t>
            </a:r>
            <a:endParaRPr lang="ru-RU" sz="1100" b="1" i="1" dirty="0">
              <a:latin typeface="Arial Narrow" panose="020B060602020203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447974" y="3336302"/>
            <a:ext cx="629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>
                <a:latin typeface="Arial Narrow" panose="020B0606020202030204" pitchFamily="34" charset="0"/>
              </a:rPr>
              <a:t>2 272</a:t>
            </a:r>
            <a:endParaRPr lang="ru-RU" sz="1100" b="1" i="1" dirty="0">
              <a:latin typeface="Arial Narrow" panose="020B060602020203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366799" y="3336414"/>
            <a:ext cx="629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>
                <a:latin typeface="Arial Narrow" panose="020B0606020202030204" pitchFamily="34" charset="0"/>
              </a:rPr>
              <a:t>10 665</a:t>
            </a:r>
            <a:endParaRPr lang="ru-RU" sz="1100" b="1" i="1" dirty="0">
              <a:latin typeface="Arial Narrow" panose="020B060602020203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839232" y="3332646"/>
            <a:ext cx="629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>
                <a:latin typeface="Arial Narrow" panose="020B0606020202030204" pitchFamily="34" charset="0"/>
              </a:rPr>
              <a:t>19 535</a:t>
            </a:r>
            <a:endParaRPr lang="ru-RU" sz="1100" b="1" i="1" dirty="0">
              <a:latin typeface="Arial Narrow" panose="020B060602020203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845193" y="3330833"/>
            <a:ext cx="629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>
                <a:latin typeface="Arial Narrow" panose="020B0606020202030204" pitchFamily="34" charset="0"/>
              </a:rPr>
              <a:t>96 035</a:t>
            </a:r>
            <a:endParaRPr lang="ru-RU" sz="1100" b="1" i="1" dirty="0">
              <a:latin typeface="Arial Narrow" panose="020B060602020203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305763" y="3332119"/>
            <a:ext cx="629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>
                <a:latin typeface="Arial Narrow" panose="020B0606020202030204" pitchFamily="34" charset="0"/>
              </a:rPr>
              <a:t>44 680</a:t>
            </a:r>
            <a:endParaRPr lang="ru-RU" sz="1100" b="1" i="1" dirty="0">
              <a:latin typeface="Arial Narrow" panose="020B060602020203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699818" y="3332119"/>
            <a:ext cx="629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>
                <a:latin typeface="Arial Narrow" panose="020B0606020202030204" pitchFamily="34" charset="0"/>
              </a:rPr>
              <a:t>88 316</a:t>
            </a:r>
            <a:r>
              <a:rPr lang="ru-RU" sz="1100" b="1" i="1" dirty="0" smtClean="0">
                <a:latin typeface="Arial Narrow" panose="020B0606020202030204" pitchFamily="34" charset="0"/>
              </a:rPr>
              <a:t>*</a:t>
            </a:r>
            <a:endParaRPr lang="ru-RU" sz="1100" b="1" i="1" dirty="0">
              <a:latin typeface="Arial Narrow" panose="020B060602020203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171" y="3217410"/>
            <a:ext cx="924673" cy="518355"/>
          </a:xfrm>
          <a:prstGeom prst="roundRect">
            <a:avLst/>
          </a:prstGeom>
          <a:solidFill>
            <a:srgbClr val="007A40"/>
          </a:solidFill>
          <a:ln>
            <a:solidFill>
              <a:srgbClr val="007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 fontAlgn="t"/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таза </a:t>
            </a:r>
            <a:r>
              <a:rPr lang="ru-RU" sz="1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</a:t>
            </a: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t"/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1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15"/>
          <a:srcRect t="22700" r="74806" b="32151"/>
          <a:stretch/>
        </p:blipFill>
        <p:spPr>
          <a:xfrm>
            <a:off x="1885885" y="2280457"/>
            <a:ext cx="296282" cy="298663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1388104" y="2580539"/>
            <a:ext cx="12797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Өнеркәсіпті дамыту қоры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439474" y="2706088"/>
            <a:ext cx="12797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ҚазАгроҚаржы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Стрелка вверх 87"/>
          <p:cNvSpPr/>
          <p:nvPr/>
        </p:nvSpPr>
        <p:spPr>
          <a:xfrm>
            <a:off x="5572994" y="4135333"/>
            <a:ext cx="885555" cy="1527024"/>
          </a:xfrm>
          <a:prstGeom prst="upArrow">
            <a:avLst/>
          </a:prstGeom>
          <a:gradFill>
            <a:gsLst>
              <a:gs pos="26000">
                <a:srgbClr val="FF0000">
                  <a:alpha val="22000"/>
                </a:srgbClr>
              </a:gs>
              <a:gs pos="85000">
                <a:srgbClr val="FF0000">
                  <a:alpha val="4000"/>
                  <a:lumMod val="19000"/>
                  <a:lumOff val="81000"/>
                </a:srgbClr>
              </a:gs>
              <a:gs pos="0">
                <a:srgbClr val="FF0000">
                  <a:alpha val="2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16"/>
          <a:srcRect l="2160" t="9916" r="88981" b="75199"/>
          <a:stretch/>
        </p:blipFill>
        <p:spPr>
          <a:xfrm>
            <a:off x="6863502" y="2341960"/>
            <a:ext cx="393002" cy="371421"/>
          </a:xfrm>
          <a:prstGeom prst="rect">
            <a:avLst/>
          </a:prstGeom>
        </p:spPr>
      </p:pic>
      <p:sp>
        <p:nvSpPr>
          <p:cNvPr id="89" name="Стрелка вверх 88"/>
          <p:cNvSpPr/>
          <p:nvPr/>
        </p:nvSpPr>
        <p:spPr>
          <a:xfrm>
            <a:off x="9563468" y="4135332"/>
            <a:ext cx="885555" cy="1527025"/>
          </a:xfrm>
          <a:prstGeom prst="upArrow">
            <a:avLst/>
          </a:prstGeom>
          <a:gradFill>
            <a:gsLst>
              <a:gs pos="26000">
                <a:srgbClr val="FF0000">
                  <a:alpha val="22000"/>
                </a:srgbClr>
              </a:gs>
              <a:gs pos="85000">
                <a:srgbClr val="FF0000">
                  <a:alpha val="4000"/>
                  <a:lumMod val="20000"/>
                  <a:lumOff val="80000"/>
                </a:srgbClr>
              </a:gs>
              <a:gs pos="0">
                <a:srgbClr val="FF0000">
                  <a:alpha val="2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Соединительная линия уступом 7"/>
          <p:cNvCxnSpPr>
            <a:endCxn id="81" idx="0"/>
          </p:cNvCxnSpPr>
          <p:nvPr/>
        </p:nvCxnSpPr>
        <p:spPr>
          <a:xfrm>
            <a:off x="1470366" y="1988840"/>
            <a:ext cx="563660" cy="291617"/>
          </a:xfrm>
          <a:prstGeom prst="bentConnector2">
            <a:avLst/>
          </a:prstGeom>
          <a:ln w="19050">
            <a:solidFill>
              <a:srgbClr val="007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endCxn id="84" idx="0"/>
          </p:cNvCxnSpPr>
          <p:nvPr/>
        </p:nvCxnSpPr>
        <p:spPr>
          <a:xfrm>
            <a:off x="6400827" y="2078193"/>
            <a:ext cx="659176" cy="263767"/>
          </a:xfrm>
          <a:prstGeom prst="bentConnector2">
            <a:avLst/>
          </a:prstGeom>
          <a:ln w="19050">
            <a:solidFill>
              <a:srgbClr val="007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67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Прямая соединительная линия 121">
            <a:extLst>
              <a:ext uri="{FF2B5EF4-FFF2-40B4-BE49-F238E27FC236}">
                <a16:creationId xmlns:a16="http://schemas.microsoft.com/office/drawing/2014/main" id="{C3439F53-10E6-425E-B74B-EB607B683A90}"/>
              </a:ext>
            </a:extLst>
          </p:cNvPr>
          <p:cNvCxnSpPr>
            <a:cxnSpLocks/>
          </p:cNvCxnSpPr>
          <p:nvPr/>
        </p:nvCxnSpPr>
        <p:spPr>
          <a:xfrm flipH="1">
            <a:off x="780486" y="1857524"/>
            <a:ext cx="11004146" cy="1"/>
          </a:xfrm>
          <a:prstGeom prst="line">
            <a:avLst/>
          </a:prstGeom>
          <a:ln w="38100" cmpd="thickThin">
            <a:solidFill>
              <a:srgbClr val="B4975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>
            <a:extLst>
              <a:ext uri="{FF2B5EF4-FFF2-40B4-BE49-F238E27FC236}">
                <a16:creationId xmlns:a16="http://schemas.microsoft.com/office/drawing/2014/main" id="{4FD79FAB-711C-400F-A882-459D7E02618A}"/>
              </a:ext>
            </a:extLst>
          </p:cNvPr>
          <p:cNvCxnSpPr>
            <a:cxnSpLocks/>
          </p:cNvCxnSpPr>
          <p:nvPr/>
        </p:nvCxnSpPr>
        <p:spPr>
          <a:xfrm flipH="1">
            <a:off x="780486" y="2814407"/>
            <a:ext cx="11004146" cy="1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>
            <a:extLst>
              <a:ext uri="{FF2B5EF4-FFF2-40B4-BE49-F238E27FC236}">
                <a16:creationId xmlns:a16="http://schemas.microsoft.com/office/drawing/2014/main" id="{7FE6B491-58A0-4B62-A6E9-93926DA4F2AB}"/>
              </a:ext>
            </a:extLst>
          </p:cNvPr>
          <p:cNvCxnSpPr>
            <a:cxnSpLocks/>
          </p:cNvCxnSpPr>
          <p:nvPr/>
        </p:nvCxnSpPr>
        <p:spPr>
          <a:xfrm flipH="1">
            <a:off x="780486" y="3789039"/>
            <a:ext cx="11004146" cy="1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Прямоугольник 182"/>
          <p:cNvSpPr/>
          <p:nvPr/>
        </p:nvSpPr>
        <p:spPr>
          <a:xfrm>
            <a:off x="23021" y="10602"/>
            <a:ext cx="10590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ШАҒЫН ЖӘНЕ ІРІ БИЗНЕСТІ ҚОЛДАУ, СОНДАЙ-АҚ ЭКСПОРТТЫҚ ӘЛЕУЕТТІ ДАМЫТУ</a:t>
            </a:r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7FE6B491-58A0-4B62-A6E9-93926DA4F2AB}"/>
              </a:ext>
            </a:extLst>
          </p:cNvPr>
          <p:cNvCxnSpPr>
            <a:cxnSpLocks/>
          </p:cNvCxnSpPr>
          <p:nvPr/>
        </p:nvCxnSpPr>
        <p:spPr>
          <a:xfrm flipH="1">
            <a:off x="780486" y="4725143"/>
            <a:ext cx="11004146" cy="1"/>
          </a:xfrm>
          <a:prstGeom prst="line">
            <a:avLst/>
          </a:prstGeom>
          <a:ln w="38100" cmpd="thickThin">
            <a:solidFill>
              <a:srgbClr val="B4975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7FE6B491-58A0-4B62-A6E9-93926DA4F2AB}"/>
              </a:ext>
            </a:extLst>
          </p:cNvPr>
          <p:cNvCxnSpPr>
            <a:cxnSpLocks/>
          </p:cNvCxnSpPr>
          <p:nvPr/>
        </p:nvCxnSpPr>
        <p:spPr>
          <a:xfrm flipH="1">
            <a:off x="780486" y="5733255"/>
            <a:ext cx="11004146" cy="1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824192" y="1092382"/>
            <a:ext cx="0" cy="5485293"/>
          </a:xfrm>
          <a:prstGeom prst="line">
            <a:avLst/>
          </a:prstGeom>
          <a:ln>
            <a:solidFill>
              <a:srgbClr val="B497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0" y="404664"/>
            <a:ext cx="10206108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C:\Users\Yermek.Abdibekov\Documents\Komp\Новая папка\Ermek_Old\Fund_Damu\Презы\Pictures\Logos\baiterek logo_color vertical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01651" y="150240"/>
            <a:ext cx="469369" cy="47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Прямая соединительная линия 78"/>
          <p:cNvCxnSpPr/>
          <p:nvPr/>
        </p:nvCxnSpPr>
        <p:spPr>
          <a:xfrm>
            <a:off x="10866564" y="404664"/>
            <a:ext cx="1325436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Номер слайда 2053"/>
          <p:cNvSpPr txBox="1">
            <a:spLocks/>
          </p:cNvSpPr>
          <p:nvPr/>
        </p:nvSpPr>
        <p:spPr>
          <a:xfrm>
            <a:off x="11496549" y="6466959"/>
            <a:ext cx="695400" cy="634449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smtClean="0">
                <a:solidFill>
                  <a:srgbClr val="B4975A"/>
                </a:solidFill>
                <a:latin typeface="Arial" panose="020B0604020202020204" pitchFamily="34" charset="0"/>
                <a:ea typeface="BatangChe" panose="02030609000101010101" pitchFamily="49" charset="-127"/>
                <a:cs typeface="Arial" panose="020B0604020202020204" pitchFamily="34" charset="0"/>
              </a:rPr>
              <a:t>3</a:t>
            </a:r>
            <a:endParaRPr lang="ru-RU" sz="2000" dirty="0">
              <a:solidFill>
                <a:srgbClr val="B4975A"/>
              </a:solidFill>
              <a:latin typeface="Arial" panose="020B0604020202020204" pitchFamily="34" charset="0"/>
              <a:ea typeface="BatangChe" panose="02030609000101010101" pitchFamily="49" charset="-127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95400" y="796916"/>
            <a:ext cx="9183016" cy="930025"/>
            <a:chOff x="695400" y="796916"/>
            <a:chExt cx="9183016" cy="93002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CDA54DB-B54B-4A46-B0D5-8BF4A4868A2A}"/>
                </a:ext>
              </a:extLst>
            </p:cNvPr>
            <p:cNvSpPr txBox="1"/>
            <p:nvPr/>
          </p:nvSpPr>
          <p:spPr>
            <a:xfrm>
              <a:off x="1761185" y="1079432"/>
              <a:ext cx="3713841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buClr>
                  <a:srgbClr val="388E3C"/>
                </a:buClr>
                <a:defRPr/>
              </a:pPr>
              <a:r>
                <a:rPr lang="ru-RU" altLang="ru-RU" b="1" dirty="0" smtClean="0">
                  <a:solidFill>
                    <a:srgbClr val="007A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ҚАРЖЫЛАНДЫРУ</a:t>
              </a:r>
            </a:p>
            <a:p>
              <a:pPr algn="ctr" fontAlgn="base">
                <a:spcBef>
                  <a:spcPct val="0"/>
                </a:spcBef>
                <a:buClr>
                  <a:srgbClr val="388E3C"/>
                </a:buClr>
                <a:defRPr/>
              </a:pPr>
              <a:r>
                <a:rPr lang="ru-RU" altLang="ru-RU" sz="1200" i="1" dirty="0" err="1" smtClean="0">
                  <a:solidFill>
                    <a:srgbClr val="007A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ірі</a:t>
              </a:r>
              <a:r>
                <a:rPr lang="ru-RU" altLang="ru-RU" sz="1200" i="1" dirty="0" smtClean="0">
                  <a:solidFill>
                    <a:srgbClr val="007A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1200" i="1" dirty="0" err="1" smtClean="0">
                  <a:solidFill>
                    <a:srgbClr val="007A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жобалар</a:t>
              </a:r>
              <a:r>
                <a:rPr lang="ru-RU" altLang="ru-RU" sz="1200" i="1" dirty="0" smtClean="0">
                  <a:solidFill>
                    <a:srgbClr val="007A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мен </a:t>
              </a:r>
              <a:r>
                <a:rPr lang="ru-RU" altLang="ru-RU" sz="1200" i="1" dirty="0" err="1" smtClean="0">
                  <a:solidFill>
                    <a:srgbClr val="007A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лизингтік</a:t>
              </a:r>
              <a:r>
                <a:rPr lang="ru-RU" altLang="ru-RU" sz="1200" i="1" dirty="0" smtClean="0">
                  <a:solidFill>
                    <a:srgbClr val="007A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1200" i="1" dirty="0" err="1" smtClean="0">
                  <a:solidFill>
                    <a:srgbClr val="007A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мәмілелер</a:t>
              </a:r>
              <a:endParaRPr lang="ru-RU" altLang="ru-RU" sz="1200" i="1" dirty="0">
                <a:solidFill>
                  <a:srgbClr val="007A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Oval 71">
              <a:extLst>
                <a:ext uri="{FF2B5EF4-FFF2-40B4-BE49-F238E27FC236}">
                  <a16:creationId xmlns:a16="http://schemas.microsoft.com/office/drawing/2014/main" id="{C0C6D715-521F-4811-89CD-1AF649C21570}"/>
                </a:ext>
              </a:extLst>
            </p:cNvPr>
            <p:cNvSpPr/>
            <p:nvPr/>
          </p:nvSpPr>
          <p:spPr bwMode="auto">
            <a:xfrm>
              <a:off x="695400" y="971291"/>
              <a:ext cx="755650" cy="755650"/>
            </a:xfrm>
            <a:prstGeom prst="ellipse">
              <a:avLst/>
            </a:prstGeom>
            <a:solidFill>
              <a:srgbClr val="388E3C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7826167" y="1177873"/>
              <a:ext cx="205224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685,1</a:t>
              </a:r>
              <a:r>
                <a:rPr lang="ru-RU" sz="2000" b="1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 </a:t>
              </a:r>
              <a:r>
                <a:rPr lang="ru-RU" sz="1100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ТЕҢГЕ</a:t>
              </a:r>
              <a:endParaRPr lang="ru-RU" sz="1100" dirty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Прямоугольник 159">
              <a:extLst>
                <a:ext uri="{FF2B5EF4-FFF2-40B4-BE49-F238E27FC236}">
                  <a16:creationId xmlns:a16="http://schemas.microsoft.com/office/drawing/2014/main" id="{9F91CBD6-0203-4496-968F-B40641DFB542}"/>
                </a:ext>
              </a:extLst>
            </p:cNvPr>
            <p:cNvSpPr/>
            <p:nvPr/>
          </p:nvSpPr>
          <p:spPr>
            <a:xfrm>
              <a:off x="8058024" y="796916"/>
              <a:ext cx="161627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2022 </a:t>
              </a:r>
              <a:r>
                <a:rPr lang="ru-RU" altLang="ru-RU" sz="1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НАҚТЫ</a:t>
              </a:r>
              <a:endParaRPr lang="ru-RU" altLang="ru-RU" sz="1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434F66DA-F03A-6334-4D84-5CEBC3358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5793" y="1155183"/>
              <a:ext cx="380351" cy="380351"/>
            </a:xfrm>
            <a:prstGeom prst="rect">
              <a:avLst/>
            </a:prstGeom>
          </p:spPr>
        </p:pic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9F91CBD6-0203-4496-968F-B40641DFB542}"/>
                </a:ext>
              </a:extLst>
            </p:cNvPr>
            <p:cNvSpPr/>
            <p:nvPr/>
          </p:nvSpPr>
          <p:spPr>
            <a:xfrm>
              <a:off x="5525364" y="804480"/>
              <a:ext cx="248232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2021 НАҚТЫ</a:t>
              </a:r>
              <a:endParaRPr lang="ru-RU" altLang="ru-RU" sz="1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5873147" y="1178101"/>
              <a:ext cx="204112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533,2</a:t>
              </a:r>
              <a:r>
                <a:rPr lang="ru-RU" sz="1400" b="1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 </a:t>
              </a:r>
              <a:r>
                <a:rPr lang="ru-RU" sz="1100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ТЕҢГЕ</a:t>
              </a:r>
              <a:endParaRPr lang="ru-RU" sz="1100" dirty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95400" y="1942965"/>
            <a:ext cx="9218552" cy="740035"/>
            <a:chOff x="1438947" y="1942965"/>
            <a:chExt cx="9218552" cy="740035"/>
          </a:xfrm>
        </p:grpSpPr>
        <p:sp>
          <p:nvSpPr>
            <p:cNvPr id="118" name="Oval 95">
              <a:extLst>
                <a:ext uri="{FF2B5EF4-FFF2-40B4-BE49-F238E27FC236}">
                  <a16:creationId xmlns:a16="http://schemas.microsoft.com/office/drawing/2014/main" id="{8A5C9764-A904-4D94-9AA3-4A6948A751FE}"/>
                </a:ext>
              </a:extLst>
            </p:cNvPr>
            <p:cNvSpPr/>
            <p:nvPr/>
          </p:nvSpPr>
          <p:spPr bwMode="auto">
            <a:xfrm>
              <a:off x="1438947" y="1942965"/>
              <a:ext cx="772802" cy="740035"/>
            </a:xfrm>
            <a:prstGeom prst="ellipse">
              <a:avLst/>
            </a:prstGeom>
            <a:solidFill>
              <a:srgbClr val="B4975A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1597584" y="2043310"/>
              <a:ext cx="9059915" cy="600613"/>
              <a:chOff x="1597584" y="2043310"/>
              <a:chExt cx="9059915" cy="600613"/>
            </a:xfrm>
          </p:grpSpPr>
          <p:sp>
            <p:nvSpPr>
              <p:cNvPr id="120" name="Прямоугольник 119">
                <a:extLst>
                  <a:ext uri="{FF2B5EF4-FFF2-40B4-BE49-F238E27FC236}">
                    <a16:creationId xmlns:a16="http://schemas.microsoft.com/office/drawing/2014/main" id="{24ACA097-7117-4CCC-82E7-068B1EDF9C05}"/>
                  </a:ext>
                </a:extLst>
              </p:cNvPr>
              <p:cNvSpPr/>
              <p:nvPr/>
            </p:nvSpPr>
            <p:spPr>
              <a:xfrm>
                <a:off x="2775015" y="2168520"/>
                <a:ext cx="320385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buClr>
                    <a:srgbClr val="388E3C"/>
                  </a:buClr>
                  <a:defRPr/>
                </a:pPr>
                <a:r>
                  <a:rPr lang="ru-RU" altLang="ru-RU" b="1" dirty="0" smtClean="0">
                    <a:solidFill>
                      <a:srgbClr val="007A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ШОБ-ты СУБСИДИЯЛАУ</a:t>
                </a:r>
                <a:endParaRPr lang="ru-RU" altLang="ru-RU" b="1" dirty="0">
                  <a:solidFill>
                    <a:srgbClr val="007A4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B77981A8-CF9F-4905-877B-00618BDC3C15}"/>
                  </a:ext>
                </a:extLst>
              </p:cNvPr>
              <p:cNvSpPr txBox="1"/>
              <p:nvPr/>
            </p:nvSpPr>
            <p:spPr>
              <a:xfrm>
                <a:off x="8543509" y="2059148"/>
                <a:ext cx="211399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B497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992,6</a:t>
                </a:r>
                <a:r>
                  <a:rPr lang="ru-RU" sz="2000" b="1" dirty="0">
                    <a:solidFill>
                      <a:srgbClr val="B497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100" dirty="0">
                    <a:solidFill>
                      <a:srgbClr val="B497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МЛРД </a:t>
                </a:r>
                <a:r>
                  <a:rPr lang="ru-RU" sz="1100" dirty="0" smtClean="0">
                    <a:solidFill>
                      <a:srgbClr val="B497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ТЕҢГЕ </a:t>
                </a:r>
                <a:endParaRPr lang="ru-RU" sz="1100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1200" i="1" dirty="0" smtClean="0">
                    <a:solidFill>
                      <a:srgbClr val="B497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200" i="1" u="sng" dirty="0" smtClean="0">
                    <a:solidFill>
                      <a:srgbClr val="B497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24,5</a:t>
                </a:r>
                <a:r>
                  <a:rPr lang="ru-RU" sz="1200" i="1" u="sng" dirty="0" smtClean="0">
                    <a:solidFill>
                      <a:srgbClr val="B497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200" i="1" u="sng" dirty="0" err="1">
                    <a:solidFill>
                      <a:srgbClr val="B497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мың</a:t>
                </a:r>
                <a:r>
                  <a:rPr lang="ru-RU" sz="1200" i="1" u="sng" dirty="0">
                    <a:solidFill>
                      <a:srgbClr val="B497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200" i="1" u="sng" dirty="0" err="1">
                    <a:solidFill>
                      <a:srgbClr val="B497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жоба</a:t>
                </a:r>
                <a:r>
                  <a:rPr lang="en-US" sz="1200" i="1" dirty="0" smtClean="0">
                    <a:solidFill>
                      <a:srgbClr val="B497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ru-RU" sz="1200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DE349F61-8673-0D48-A80F-74CD381D6E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7584" y="2069795"/>
                <a:ext cx="504948" cy="504948"/>
              </a:xfrm>
              <a:prstGeom prst="rect">
                <a:avLst/>
              </a:prstGeom>
            </p:spPr>
          </p:pic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77981A8-CF9F-4905-877B-00618BDC3C15}"/>
                  </a:ext>
                </a:extLst>
              </p:cNvPr>
              <p:cNvSpPr txBox="1"/>
              <p:nvPr/>
            </p:nvSpPr>
            <p:spPr>
              <a:xfrm>
                <a:off x="6468025" y="2043310"/>
                <a:ext cx="209971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rgbClr val="B497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1 618,7 </a:t>
                </a:r>
                <a:r>
                  <a:rPr lang="ru-RU" sz="1100" dirty="0" smtClean="0">
                    <a:solidFill>
                      <a:srgbClr val="B497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МЛРД ТЕҢГЕ </a:t>
                </a:r>
                <a:endParaRPr lang="ru-RU" sz="1400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sz="1200" i="1" dirty="0" smtClean="0">
                    <a:solidFill>
                      <a:srgbClr val="B497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sz="1200" i="1" u="sng" dirty="0" smtClean="0">
                    <a:solidFill>
                      <a:srgbClr val="B497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32,5 </a:t>
                </a:r>
                <a:r>
                  <a:rPr lang="ru-RU" sz="1200" i="1" u="sng" dirty="0" err="1" smtClean="0">
                    <a:solidFill>
                      <a:srgbClr val="B497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мың</a:t>
                </a:r>
                <a:r>
                  <a:rPr lang="ru-RU" sz="1200" i="1" u="sng" dirty="0" smtClean="0">
                    <a:solidFill>
                      <a:srgbClr val="B497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200" i="1" u="sng" dirty="0" err="1" smtClean="0">
                    <a:solidFill>
                      <a:srgbClr val="B497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жоба</a:t>
                </a:r>
                <a:r>
                  <a:rPr lang="ru-RU" sz="1200" i="1" dirty="0" smtClean="0">
                    <a:solidFill>
                      <a:srgbClr val="B497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ru-RU" sz="1200" i="1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702307" y="2984917"/>
            <a:ext cx="9254570" cy="816782"/>
            <a:chOff x="1449942" y="3920427"/>
            <a:chExt cx="9254570" cy="816782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6310B908-9BD9-4D71-839D-B9B22C2A9B82}"/>
                </a:ext>
              </a:extLst>
            </p:cNvPr>
            <p:cNvSpPr txBox="1"/>
            <p:nvPr/>
          </p:nvSpPr>
          <p:spPr>
            <a:xfrm>
              <a:off x="8413976" y="3936990"/>
              <a:ext cx="2290536" cy="800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37</a:t>
              </a:r>
              <a:r>
                <a:rPr lang="ru-RU" sz="2000" b="1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sz="2000" b="1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ru-RU" sz="2000" b="1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ru-RU" sz="2000" b="1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 </a:t>
              </a:r>
              <a:r>
                <a:rPr lang="ru-RU" sz="1100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ТЕҢГЕ</a:t>
              </a:r>
              <a:endParaRPr lang="ru-RU" sz="1100" dirty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i="1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200" i="1" u="sng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20,8</a:t>
              </a:r>
              <a:r>
                <a:rPr lang="ru-RU" sz="1200" i="1" u="sng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i="1" u="sng" dirty="0" err="1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мың</a:t>
              </a:r>
              <a:r>
                <a:rPr lang="ru-RU" sz="1200" i="1" u="sng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i="1" u="sng" dirty="0" err="1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жоба</a:t>
              </a:r>
              <a:r>
                <a:rPr lang="ru-RU" sz="1200" i="1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algn="ctr"/>
              <a:endParaRPr lang="ru-RU" sz="1400" b="1" dirty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65092DA9-E6AE-46C0-AE8C-65ACE095F5CD}"/>
                </a:ext>
              </a:extLst>
            </p:cNvPr>
            <p:cNvSpPr txBox="1"/>
            <p:nvPr/>
          </p:nvSpPr>
          <p:spPr>
            <a:xfrm>
              <a:off x="2733856" y="4046470"/>
              <a:ext cx="324622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buClr>
                  <a:srgbClr val="388E3C"/>
                </a:buClr>
                <a:defRPr/>
              </a:pPr>
              <a:r>
                <a:rPr lang="ru-RU" altLang="ru-RU" b="1" dirty="0" smtClean="0">
                  <a:solidFill>
                    <a:srgbClr val="007A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ШОБ-</a:t>
              </a:r>
              <a:r>
                <a:rPr lang="ru-RU" altLang="ru-RU" b="1" dirty="0" err="1" smtClean="0">
                  <a:solidFill>
                    <a:srgbClr val="007A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</a:t>
              </a:r>
              <a:r>
                <a:rPr lang="ru-RU" altLang="ru-RU" b="1" dirty="0" smtClean="0">
                  <a:solidFill>
                    <a:srgbClr val="007A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КЕПІЛДІК </a:t>
              </a:r>
              <a:r>
                <a:rPr lang="ru-RU" altLang="ru-RU" b="1" dirty="0">
                  <a:solidFill>
                    <a:srgbClr val="007A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БЕРУ</a:t>
              </a:r>
            </a:p>
          </p:txBody>
        </p:sp>
        <p:sp>
          <p:nvSpPr>
            <p:cNvPr id="115" name="Oval 91">
              <a:extLst>
                <a:ext uri="{FF2B5EF4-FFF2-40B4-BE49-F238E27FC236}">
                  <a16:creationId xmlns:a16="http://schemas.microsoft.com/office/drawing/2014/main" id="{6ED0302F-F376-4221-B529-D4F973B4B641}"/>
                </a:ext>
              </a:extLst>
            </p:cNvPr>
            <p:cNvSpPr/>
            <p:nvPr/>
          </p:nvSpPr>
          <p:spPr bwMode="auto">
            <a:xfrm>
              <a:off x="1449942" y="3920427"/>
              <a:ext cx="740033" cy="740033"/>
            </a:xfrm>
            <a:prstGeom prst="ellipse">
              <a:avLst/>
            </a:prstGeom>
            <a:solidFill>
              <a:srgbClr val="B4975A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50B915D-EBBA-EC6A-8EFD-19C7CBD5D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07159" y="4052375"/>
              <a:ext cx="470066" cy="470066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310B908-9BD9-4D71-839D-B9B22C2A9B82}"/>
                </a:ext>
              </a:extLst>
            </p:cNvPr>
            <p:cNvSpPr txBox="1"/>
            <p:nvPr/>
          </p:nvSpPr>
          <p:spPr>
            <a:xfrm>
              <a:off x="6604586" y="3932462"/>
              <a:ext cx="179772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k-KZ" sz="2000" b="1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365,2</a:t>
              </a:r>
              <a:r>
                <a:rPr lang="ru-RU" sz="1400" b="1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 </a:t>
              </a:r>
              <a:r>
                <a:rPr lang="ru-RU" sz="1100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ТЕҢГЕ</a:t>
              </a:r>
            </a:p>
            <a:p>
              <a:pPr algn="ctr"/>
              <a:r>
                <a:rPr lang="ru-RU" sz="1200" i="1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1200" i="1" u="sng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17,2 </a:t>
              </a:r>
              <a:r>
                <a:rPr lang="ru-RU" sz="1200" i="1" u="sng" dirty="0" err="1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мың</a:t>
              </a:r>
              <a:r>
                <a:rPr lang="ru-RU" sz="1200" i="1" u="sng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i="1" u="sng" dirty="0" err="1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жоба</a:t>
              </a:r>
              <a:r>
                <a:rPr lang="ru-RU" sz="1200" i="1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65914" y="4859482"/>
            <a:ext cx="9146510" cy="740033"/>
            <a:chOff x="1446544" y="4859482"/>
            <a:chExt cx="9146510" cy="740033"/>
          </a:xfrm>
        </p:grpSpPr>
        <p:sp>
          <p:nvSpPr>
            <p:cNvPr id="83" name="Oval 91">
              <a:extLst>
                <a:ext uri="{FF2B5EF4-FFF2-40B4-BE49-F238E27FC236}">
                  <a16:creationId xmlns:a16="http://schemas.microsoft.com/office/drawing/2014/main" id="{6ED0302F-F376-4221-B529-D4F973B4B641}"/>
                </a:ext>
              </a:extLst>
            </p:cNvPr>
            <p:cNvSpPr/>
            <p:nvPr/>
          </p:nvSpPr>
          <p:spPr bwMode="auto">
            <a:xfrm>
              <a:off x="1446544" y="4859482"/>
              <a:ext cx="740033" cy="740033"/>
            </a:xfrm>
            <a:prstGeom prst="ellipse">
              <a:avLst/>
            </a:prstGeom>
            <a:solidFill>
              <a:srgbClr val="388E3C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FE52C946-016A-4CC4-9A93-6B1139AC4252}"/>
                </a:ext>
              </a:extLst>
            </p:cNvPr>
            <p:cNvSpPr/>
            <p:nvPr/>
          </p:nvSpPr>
          <p:spPr>
            <a:xfrm>
              <a:off x="2847225" y="4918740"/>
              <a:ext cx="30256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buClr>
                  <a:srgbClr val="388E3C"/>
                </a:buClr>
                <a:defRPr/>
              </a:pPr>
              <a:r>
                <a:rPr lang="ru-RU" altLang="ru-RU" b="1" dirty="0">
                  <a:solidFill>
                    <a:srgbClr val="007A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ЭКСПОРТТЫ САҚТАНДЫРУ</a:t>
              </a: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4A3548AF-4155-4C90-8403-DD6710672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04994" y="4964672"/>
              <a:ext cx="520187" cy="520187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8551926" y="5008843"/>
              <a:ext cx="204112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259,1</a:t>
              </a:r>
              <a:r>
                <a:rPr lang="ru-RU" sz="2000" b="1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 </a:t>
              </a:r>
              <a:r>
                <a:rPr lang="ru-RU" sz="1100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ТЕҢГЕ</a:t>
              </a:r>
              <a:endParaRPr lang="ru-RU" sz="1100" dirty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6533494" y="4996778"/>
              <a:ext cx="204112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204,7</a:t>
              </a:r>
              <a:r>
                <a:rPr lang="ru-RU" sz="1400" b="1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 </a:t>
              </a:r>
              <a:r>
                <a:rPr lang="ru-RU" sz="1100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ТЕҢГЕ</a:t>
              </a:r>
              <a:endParaRPr lang="ru-RU" sz="1100" dirty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67408" y="5818037"/>
            <a:ext cx="9133393" cy="923330"/>
            <a:chOff x="1416863" y="5818037"/>
            <a:chExt cx="9133393" cy="923330"/>
          </a:xfrm>
        </p:grpSpPr>
        <p:sp>
          <p:nvSpPr>
            <p:cNvPr id="88" name="Oval 68">
              <a:extLst>
                <a:ext uri="{FF2B5EF4-FFF2-40B4-BE49-F238E27FC236}">
                  <a16:creationId xmlns:a16="http://schemas.microsoft.com/office/drawing/2014/main" id="{87CB015F-52AC-482A-8CEB-E25C97C6A459}"/>
                </a:ext>
              </a:extLst>
            </p:cNvPr>
            <p:cNvSpPr/>
            <p:nvPr/>
          </p:nvSpPr>
          <p:spPr bwMode="auto">
            <a:xfrm>
              <a:off x="1416863" y="5856628"/>
              <a:ext cx="755650" cy="755650"/>
            </a:xfrm>
            <a:prstGeom prst="ellipse">
              <a:avLst/>
            </a:prstGeom>
            <a:solidFill>
              <a:srgbClr val="B4975A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233FE292-DA90-426E-8C8F-973B686FFBCD}"/>
                </a:ext>
              </a:extLst>
            </p:cNvPr>
            <p:cNvSpPr/>
            <p:nvPr/>
          </p:nvSpPr>
          <p:spPr>
            <a:xfrm>
              <a:off x="2716716" y="5818037"/>
              <a:ext cx="364348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007A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САУДАНЫ ЖӘНЕ ЭКСПОРТ АЛДЫНДАҒЫ ҚАРЖЫЛАНДЫРУ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5E25BD5-3E12-703C-66DA-441F6485E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35334" y="5953255"/>
              <a:ext cx="546215" cy="546215"/>
            </a:xfrm>
            <a:prstGeom prst="rect">
              <a:avLst/>
            </a:prstGeom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8651764" y="5986749"/>
              <a:ext cx="189849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226,9</a:t>
              </a:r>
              <a:r>
                <a:rPr lang="ru-RU" sz="1400" b="1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 </a:t>
              </a:r>
              <a:r>
                <a:rPr lang="ru-RU" sz="1100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ТЕҢГЕ</a:t>
              </a:r>
              <a:endParaRPr lang="ru-RU" sz="1100" dirty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6590956" y="5943574"/>
              <a:ext cx="18443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170,2</a:t>
              </a:r>
              <a:r>
                <a:rPr lang="ru-RU" sz="1400" b="1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 </a:t>
              </a:r>
              <a:r>
                <a:rPr lang="ru-RU" sz="1100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ТЕҢГЕ</a:t>
              </a:r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9984432" y="1069988"/>
            <a:ext cx="0" cy="5485293"/>
          </a:xfrm>
          <a:prstGeom prst="line">
            <a:avLst/>
          </a:prstGeom>
          <a:ln>
            <a:solidFill>
              <a:srgbClr val="B497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9F91CBD6-0203-4496-968F-B40641DFB542}"/>
              </a:ext>
            </a:extLst>
          </p:cNvPr>
          <p:cNvSpPr/>
          <p:nvPr/>
        </p:nvSpPr>
        <p:spPr>
          <a:xfrm>
            <a:off x="9984432" y="792989"/>
            <a:ext cx="16162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alt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625443F-C2BA-4D7B-A973-DA58595FFB7F}"/>
              </a:ext>
            </a:extLst>
          </p:cNvPr>
          <p:cNvSpPr txBox="1"/>
          <p:nvPr/>
        </p:nvSpPr>
        <p:spPr>
          <a:xfrm>
            <a:off x="9840439" y="1199311"/>
            <a:ext cx="20522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+28,5%</a:t>
            </a:r>
            <a:endParaRPr lang="ru-RU" sz="2000" b="1" dirty="0">
              <a:solidFill>
                <a:srgbClr val="B497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625443F-C2BA-4D7B-A973-DA58595FFB7F}"/>
              </a:ext>
            </a:extLst>
          </p:cNvPr>
          <p:cNvSpPr txBox="1"/>
          <p:nvPr/>
        </p:nvSpPr>
        <p:spPr>
          <a:xfrm>
            <a:off x="9848705" y="2094065"/>
            <a:ext cx="20522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-38,7%</a:t>
            </a:r>
            <a:endParaRPr lang="ru-RU" sz="2000" b="1" dirty="0">
              <a:solidFill>
                <a:srgbClr val="B497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728274" y="3812534"/>
            <a:ext cx="11205553" cy="789237"/>
            <a:chOff x="695400" y="2886546"/>
            <a:chExt cx="11205553" cy="789237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7829623" y="3021778"/>
              <a:ext cx="20190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000" b="1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83,7</a:t>
              </a:r>
              <a:r>
                <a:rPr lang="ru-RU" sz="2000" b="1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 </a:t>
              </a:r>
              <a:r>
                <a:rPr lang="ru-RU" sz="1100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ТЕҢГЕ</a:t>
              </a:r>
              <a:endParaRPr lang="ru-RU" sz="1100" dirty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i="1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200" i="1" u="sng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5,2</a:t>
              </a:r>
              <a:r>
                <a:rPr lang="ru-RU" sz="1200" i="1" u="sng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i="1" u="sng" dirty="0" err="1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мың</a:t>
              </a:r>
              <a:r>
                <a:rPr lang="ru-RU" sz="1200" i="1" u="sng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i="1" u="sng" dirty="0" err="1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қарыз</a:t>
              </a:r>
              <a:r>
                <a:rPr lang="ru-RU" sz="1200" i="1" u="sng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i="1" u="sng" dirty="0" err="1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алушы</a:t>
              </a:r>
              <a:r>
                <a:rPr lang="ru-RU" sz="1200" i="1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68" name="Прямоугольник 167"/>
            <p:cNvSpPr/>
            <p:nvPr/>
          </p:nvSpPr>
          <p:spPr>
            <a:xfrm>
              <a:off x="1761185" y="3029452"/>
              <a:ext cx="401711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7A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ШОБ-</a:t>
              </a:r>
              <a:r>
                <a:rPr lang="ru-RU" b="1" dirty="0" err="1" smtClean="0">
                  <a:solidFill>
                    <a:srgbClr val="007A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</a:t>
              </a:r>
              <a:r>
                <a:rPr lang="ru-RU" b="1" dirty="0" smtClean="0">
                  <a:solidFill>
                    <a:srgbClr val="007A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smtClean="0">
                  <a:solidFill>
                    <a:srgbClr val="007A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ЖЕҢІЛДЕТІЛГЕН НЕСИЕ </a:t>
              </a:r>
              <a:r>
                <a:rPr lang="ru-RU" b="1" dirty="0">
                  <a:solidFill>
                    <a:srgbClr val="007A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БЕРУ</a:t>
              </a:r>
            </a:p>
          </p:txBody>
        </p:sp>
        <p:sp>
          <p:nvSpPr>
            <p:cNvPr id="170" name="Oval 68">
              <a:extLst>
                <a:ext uri="{FF2B5EF4-FFF2-40B4-BE49-F238E27FC236}">
                  <a16:creationId xmlns:a16="http://schemas.microsoft.com/office/drawing/2014/main" id="{87CB015F-52AC-482A-8CEB-E25C97C6A459}"/>
                </a:ext>
              </a:extLst>
            </p:cNvPr>
            <p:cNvSpPr/>
            <p:nvPr/>
          </p:nvSpPr>
          <p:spPr bwMode="auto">
            <a:xfrm>
              <a:off x="695400" y="2886546"/>
              <a:ext cx="755650" cy="755650"/>
            </a:xfrm>
            <a:prstGeom prst="ellipse">
              <a:avLst/>
            </a:prstGeom>
            <a:solidFill>
              <a:srgbClr val="007A40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9559" y="3048489"/>
              <a:ext cx="466852" cy="466852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5822968" y="3027117"/>
              <a:ext cx="195263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213,3</a:t>
              </a:r>
              <a:r>
                <a:rPr lang="ru-RU" sz="1400" b="1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 </a:t>
              </a:r>
              <a:r>
                <a:rPr lang="ru-RU" sz="1100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ТЕҢГЕ</a:t>
              </a:r>
            </a:p>
            <a:p>
              <a:pPr algn="ctr"/>
              <a:r>
                <a:rPr lang="ru-RU" sz="1200" i="1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1200" i="1" u="sng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7,8 </a:t>
              </a:r>
              <a:r>
                <a:rPr lang="ru-RU" sz="1200" i="1" u="sng" dirty="0" err="1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мың</a:t>
              </a:r>
              <a:r>
                <a:rPr lang="ru-RU" sz="1200" i="1" u="sng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i="1" u="sng" dirty="0" err="1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қарыз</a:t>
              </a:r>
              <a:r>
                <a:rPr lang="ru-RU" sz="1200" i="1" u="sng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i="1" u="sng" dirty="0" err="1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алушы</a:t>
              </a:r>
              <a:r>
                <a:rPr lang="ru-RU" sz="1200" i="1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sz="1200" b="1" dirty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9848704" y="3065554"/>
              <a:ext cx="205224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-13,9%</a:t>
              </a:r>
              <a:endParaRPr lang="ru-RU" sz="2000" b="1" dirty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8625443F-C2BA-4D7B-A973-DA58595FFB7F}"/>
              </a:ext>
            </a:extLst>
          </p:cNvPr>
          <p:cNvSpPr txBox="1"/>
          <p:nvPr/>
        </p:nvSpPr>
        <p:spPr>
          <a:xfrm>
            <a:off x="9880047" y="3108269"/>
            <a:ext cx="20522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+3,4%</a:t>
            </a:r>
            <a:endParaRPr lang="ru-RU" sz="2000" b="1" dirty="0">
              <a:solidFill>
                <a:srgbClr val="B497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625443F-C2BA-4D7B-A973-DA58595FFB7F}"/>
              </a:ext>
            </a:extLst>
          </p:cNvPr>
          <p:cNvSpPr txBox="1"/>
          <p:nvPr/>
        </p:nvSpPr>
        <p:spPr>
          <a:xfrm>
            <a:off x="9965874" y="5986749"/>
            <a:ext cx="20522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+33,3%</a:t>
            </a:r>
            <a:endParaRPr lang="ru-RU" sz="2000" b="1" dirty="0">
              <a:solidFill>
                <a:srgbClr val="B497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25443F-C2BA-4D7B-A973-DA58595FFB7F}"/>
              </a:ext>
            </a:extLst>
          </p:cNvPr>
          <p:cNvSpPr txBox="1"/>
          <p:nvPr/>
        </p:nvSpPr>
        <p:spPr>
          <a:xfrm>
            <a:off x="9975811" y="5019706"/>
            <a:ext cx="20319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+26,7%</a:t>
            </a:r>
            <a:endParaRPr lang="ru-RU" sz="2000" b="1" dirty="0">
              <a:solidFill>
                <a:srgbClr val="B497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018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41AB19C3-60F9-4EEE-9565-149909996A16}"/>
              </a:ext>
            </a:extLst>
          </p:cNvPr>
          <p:cNvSpPr txBox="1">
            <a:spLocks/>
          </p:cNvSpPr>
          <p:nvPr/>
        </p:nvSpPr>
        <p:spPr>
          <a:xfrm>
            <a:off x="15483" y="-36167"/>
            <a:ext cx="10581235" cy="4480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НЕГІЗГІ БЕС ҚҰРАЛ АРҚЫЛЫ ХАЛЫҚТЫ ТҰРҒЫН ҮЙМЕН ҚАМТАМАСЫЗ ЕТУ</a:t>
            </a:r>
            <a:endParaRPr lang="ru-RU" sz="1800" b="1" dirty="0">
              <a:latin typeface="Arial" panose="020B0604020202020204" pitchFamily="34" charset="0"/>
              <a:ea typeface="+mn-ea"/>
              <a:cs typeface="Arial" panose="020B0604020202020204" pitchFamily="34" charset="0"/>
              <a:sym typeface="Arial Narrow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63352" y="1916832"/>
            <a:ext cx="11593288" cy="0"/>
          </a:xfrm>
          <a:prstGeom prst="line">
            <a:avLst/>
          </a:prstGeom>
          <a:ln>
            <a:solidFill>
              <a:srgbClr val="B497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263352" y="2852936"/>
            <a:ext cx="11593288" cy="0"/>
          </a:xfrm>
          <a:prstGeom prst="line">
            <a:avLst/>
          </a:prstGeom>
          <a:ln>
            <a:solidFill>
              <a:srgbClr val="B497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263352" y="3789040"/>
            <a:ext cx="11593288" cy="0"/>
          </a:xfrm>
          <a:prstGeom prst="line">
            <a:avLst/>
          </a:prstGeom>
          <a:ln>
            <a:solidFill>
              <a:srgbClr val="B497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263352" y="5589240"/>
            <a:ext cx="11593288" cy="0"/>
          </a:xfrm>
          <a:prstGeom prst="line">
            <a:avLst/>
          </a:prstGeom>
          <a:ln>
            <a:solidFill>
              <a:srgbClr val="B497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575671" y="2071001"/>
            <a:ext cx="9519046" cy="678569"/>
            <a:chOff x="1365064" y="2046312"/>
            <a:chExt cx="9519046" cy="678569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1784777" y="2046312"/>
              <a:ext cx="47282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>
                <a:defRPr/>
              </a:pPr>
              <a:r>
                <a:rPr lang="ru-RU" b="1" dirty="0">
                  <a:solidFill>
                    <a:srgbClr val="007A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ҮЛЕСТІК ТҰРҒЫН ҮЙ ҚҰРЫЛЫСЫНА КЕПІЛДІК БЕРУ</a:t>
              </a:r>
              <a:endParaRPr lang="ru-RU" sz="1100" i="1" dirty="0">
                <a:solidFill>
                  <a:srgbClr val="007A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8831861" y="2086101"/>
              <a:ext cx="2052249" cy="630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211,8</a:t>
              </a:r>
              <a:r>
                <a:rPr lang="ru-RU" sz="2400" b="1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lvl="0" algn="ctr"/>
              <a:r>
                <a:rPr lang="ru-RU" sz="1100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 </a:t>
              </a:r>
              <a:r>
                <a:rPr lang="ru-RU" sz="1100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ТЕҢГЕ</a:t>
              </a:r>
              <a:endParaRPr lang="ru-RU" sz="1100" dirty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6994505" y="2093939"/>
              <a:ext cx="2052249" cy="630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k-KZ" sz="2400" b="1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372,6 </a:t>
              </a:r>
              <a:endParaRPr lang="kk-KZ" sz="2400" b="1" dirty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100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 </a:t>
              </a:r>
              <a:r>
                <a:rPr lang="ru-RU" sz="1100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ТЕҢГЕ</a:t>
              </a:r>
              <a:endParaRPr lang="ru-RU" sz="1100" dirty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5064" y="2055072"/>
              <a:ext cx="662122" cy="662122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513108" y="4869161"/>
            <a:ext cx="9615340" cy="704856"/>
            <a:chOff x="1365065" y="4869161"/>
            <a:chExt cx="9615340" cy="704856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2805225" y="5013176"/>
              <a:ext cx="35443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b="1" dirty="0">
                  <a:solidFill>
                    <a:srgbClr val="007A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ОТБАСЫ БАНК </a:t>
              </a:r>
              <a:r>
                <a:rPr lang="ru-RU" b="1" dirty="0" smtClean="0">
                  <a:solidFill>
                    <a:srgbClr val="007A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ИПОТЕКАСЫ </a:t>
              </a:r>
              <a:endParaRPr lang="ru-RU" b="1" dirty="0">
                <a:solidFill>
                  <a:srgbClr val="007A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8928156" y="4887957"/>
              <a:ext cx="2052249" cy="630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1 382</a:t>
              </a:r>
              <a:r>
                <a:rPr lang="ru-RU" sz="2400" b="1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lvl="0" algn="ctr"/>
              <a:r>
                <a:rPr lang="ru-RU" sz="1100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 </a:t>
              </a:r>
              <a:r>
                <a:rPr lang="ru-RU" sz="1100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ТЕҢГЕ</a:t>
              </a:r>
              <a:endParaRPr lang="ru-RU" sz="1100" dirty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7057921" y="4887957"/>
              <a:ext cx="2052249" cy="630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en-US" sz="2400" b="1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ru-RU" sz="2400" b="1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en-US" sz="2400" b="1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ru-RU" sz="2400" b="1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2400" b="1" dirty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ru-RU" sz="1100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 </a:t>
              </a:r>
              <a:r>
                <a:rPr lang="ru-RU" sz="1100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ТЕҢГЕ</a:t>
              </a:r>
              <a:endParaRPr lang="ru-RU" sz="1100" dirty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65065" y="4869161"/>
              <a:ext cx="704856" cy="704856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551384" y="3801814"/>
            <a:ext cx="9503611" cy="1164607"/>
            <a:chOff x="1348158" y="3801814"/>
            <a:chExt cx="9503611" cy="1164607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2299026" y="3801814"/>
              <a:ext cx="402535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b="1" dirty="0">
                  <a:solidFill>
                    <a:srgbClr val="007A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ЖЕКЕ ҚҰРЫЛЫС САЛУШЫЛАРДЫҢ </a:t>
              </a:r>
              <a:r>
                <a:rPr lang="ru-RU" b="1" dirty="0" smtClean="0">
                  <a:solidFill>
                    <a:srgbClr val="007A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НЕСИЕЛЕРІН </a:t>
              </a:r>
              <a:r>
                <a:rPr lang="ru-RU" b="1" dirty="0">
                  <a:solidFill>
                    <a:srgbClr val="007A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СУБСИДИЯЛАУ</a:t>
              </a:r>
              <a:endParaRPr lang="ru-RU" sz="1100" i="1" dirty="0">
                <a:solidFill>
                  <a:srgbClr val="007A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8799520" y="3966147"/>
              <a:ext cx="2052249" cy="10002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9,</a:t>
              </a:r>
              <a:r>
                <a:rPr lang="ru-RU" sz="2400" b="1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</a:t>
              </a:r>
            </a:p>
            <a:p>
              <a:pPr algn="ctr"/>
              <a:r>
                <a:rPr lang="ru-RU" sz="1100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 </a:t>
              </a:r>
              <a:r>
                <a:rPr lang="ru-RU" sz="1100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ТЕҢГЕ</a:t>
              </a:r>
              <a:endParaRPr lang="ru-RU" sz="1100" dirty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kk-KZ" sz="2400" b="1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2400" b="1" dirty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6972333" y="3966147"/>
              <a:ext cx="2052249" cy="10002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k-KZ" sz="2400" b="1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 </a:t>
              </a:r>
              <a:endParaRPr lang="kk-KZ" sz="2400" b="1" dirty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100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 </a:t>
              </a:r>
              <a:r>
                <a:rPr lang="ru-RU" sz="1100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ТЕҢГЕ</a:t>
              </a:r>
              <a:endParaRPr lang="ru-RU" sz="1100" dirty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kk-KZ" sz="2400" b="1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2400" b="1" dirty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DE349F61-8673-0D48-A80F-74CD381D6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48158" y="3933056"/>
              <a:ext cx="658969" cy="658969"/>
            </a:xfrm>
            <a:prstGeom prst="rect">
              <a:avLst/>
            </a:prstGeom>
          </p:spPr>
        </p:pic>
      </p:grpSp>
      <p:cxnSp>
        <p:nvCxnSpPr>
          <p:cNvPr id="49" name="Прямая соединительная линия 48"/>
          <p:cNvCxnSpPr/>
          <p:nvPr/>
        </p:nvCxnSpPr>
        <p:spPr>
          <a:xfrm>
            <a:off x="8112224" y="1065304"/>
            <a:ext cx="0" cy="5485293"/>
          </a:xfrm>
          <a:prstGeom prst="line">
            <a:avLst/>
          </a:prstGeom>
          <a:ln>
            <a:solidFill>
              <a:srgbClr val="B497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81317" y="4725144"/>
            <a:ext cx="11593288" cy="0"/>
          </a:xfrm>
          <a:prstGeom prst="line">
            <a:avLst/>
          </a:prstGeom>
          <a:ln w="38100" cap="flat" cmpd="thickThin">
            <a:solidFill>
              <a:srgbClr val="B4975A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552311" y="777453"/>
            <a:ext cx="11401623" cy="4627826"/>
            <a:chOff x="1284865" y="777453"/>
            <a:chExt cx="11401623" cy="4627826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9F91CBD6-0203-4496-968F-B40641DFB542}"/>
                </a:ext>
              </a:extLst>
            </p:cNvPr>
            <p:cNvSpPr/>
            <p:nvPr/>
          </p:nvSpPr>
          <p:spPr>
            <a:xfrm>
              <a:off x="9017966" y="777453"/>
              <a:ext cx="161627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2022 </a:t>
              </a:r>
              <a:r>
                <a:rPr lang="ru-RU" altLang="ru-RU" sz="1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НАҚТЫ </a:t>
              </a:r>
              <a:endParaRPr lang="ru-RU" altLang="ru-RU" sz="1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9F91CBD6-0203-4496-968F-B40641DFB542}"/>
                </a:ext>
              </a:extLst>
            </p:cNvPr>
            <p:cNvSpPr/>
            <p:nvPr/>
          </p:nvSpPr>
          <p:spPr>
            <a:xfrm>
              <a:off x="6756546" y="799250"/>
              <a:ext cx="248232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2021 НАҚТЫ</a:t>
              </a:r>
              <a:endParaRPr lang="ru-RU" altLang="ru-RU" sz="1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84865" y="1112495"/>
              <a:ext cx="755793" cy="755793"/>
            </a:xfrm>
            <a:prstGeom prst="rect">
              <a:avLst/>
            </a:prstGeom>
          </p:spPr>
        </p:pic>
        <p:sp>
          <p:nvSpPr>
            <p:cNvPr id="55" name="Прямоугольник 54"/>
            <p:cNvSpPr/>
            <p:nvPr/>
          </p:nvSpPr>
          <p:spPr>
            <a:xfrm>
              <a:off x="1697640" y="1299401"/>
              <a:ext cx="47282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>
                <a:defRPr/>
              </a:pPr>
              <a:r>
                <a:rPr lang="ru-RU" b="1" dirty="0">
                  <a:solidFill>
                    <a:srgbClr val="007A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ТҰРҒЫН ҮЙДІ ПАЙДАЛАНУҒА БЕРУ КӨЛЕМІ</a:t>
              </a:r>
              <a:endParaRPr lang="ru-RU" sz="1100" i="1" dirty="0">
                <a:solidFill>
                  <a:srgbClr val="007A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8775022" y="1222005"/>
              <a:ext cx="2052249" cy="630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ru-RU" sz="2400" b="1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372 </a:t>
              </a:r>
            </a:p>
            <a:p>
              <a:pPr lvl="0" algn="ctr"/>
              <a:r>
                <a:rPr lang="ru-RU" sz="1100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МЫҢ ШАРШЫ МЕТР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7022356" y="1222005"/>
              <a:ext cx="2052249" cy="630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k-KZ" sz="2400" b="1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en-US" sz="2400" b="1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428</a:t>
              </a:r>
              <a:endParaRPr lang="kk-KZ" sz="2400" b="1" dirty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100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МЫҢ ШАРШЫ МЕТР</a:t>
              </a:r>
              <a:endParaRPr lang="ru-RU" sz="1100" dirty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9F91CBD6-0203-4496-968F-B40641DFB542}"/>
                </a:ext>
              </a:extLst>
            </p:cNvPr>
            <p:cNvSpPr/>
            <p:nvPr/>
          </p:nvSpPr>
          <p:spPr>
            <a:xfrm>
              <a:off x="10935922" y="777453"/>
              <a:ext cx="161627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altLang="ru-RU" sz="1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10634239" y="1248922"/>
              <a:ext cx="205224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ru-RU" sz="2400" b="1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2%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10634239" y="2128472"/>
              <a:ext cx="205224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400" b="1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-43,2%</a:t>
              </a:r>
              <a:endParaRPr lang="ru-RU" sz="2400" b="1" dirty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10634239" y="3105502"/>
              <a:ext cx="205224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400" b="1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+7,6%</a:t>
              </a:r>
              <a:endParaRPr lang="ru-RU" sz="2400" b="1" dirty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10634239" y="4004519"/>
              <a:ext cx="205224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400" b="1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-65%</a:t>
              </a:r>
              <a:endParaRPr lang="ru-RU" sz="2400" b="1" dirty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10634239" y="4943614"/>
              <a:ext cx="205224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400" b="1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+27,1%</a:t>
              </a:r>
              <a:endParaRPr lang="ru-RU" sz="2400" b="1" dirty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9" name="Номер слайда 2053"/>
          <p:cNvSpPr txBox="1">
            <a:spLocks/>
          </p:cNvSpPr>
          <p:nvPr/>
        </p:nvSpPr>
        <p:spPr>
          <a:xfrm>
            <a:off x="11496549" y="6466959"/>
            <a:ext cx="695400" cy="634449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617FC65-A40C-493F-8EC4-AE61388B1482}" type="slidenum">
              <a:rPr lang="kk-KZ" sz="2000" smtClean="0">
                <a:solidFill>
                  <a:srgbClr val="B4975A"/>
                </a:solidFill>
                <a:latin typeface="Arial" panose="020B0604020202020204" pitchFamily="34" charset="0"/>
                <a:ea typeface="BatangChe" panose="02030609000101010101" pitchFamily="49" charset="-127"/>
                <a:cs typeface="Arial" panose="020B0604020202020204" pitchFamily="34" charset="0"/>
              </a:rPr>
              <a:t>4</a:t>
            </a:fld>
            <a:endParaRPr lang="ru-RU" sz="2000" dirty="0">
              <a:solidFill>
                <a:srgbClr val="B4975A"/>
              </a:solidFill>
              <a:latin typeface="Arial" panose="020B0604020202020204" pitchFamily="34" charset="0"/>
              <a:ea typeface="BatangChe" panose="02030609000101010101" pitchFamily="49" charset="-127"/>
              <a:cs typeface="Arial" panose="020B0604020202020204" pitchFamily="34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0" y="404664"/>
            <a:ext cx="10206108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 descr="C:\Users\Yermek.Abdibekov\Documents\Komp\Новая папка\Ermek_Old\Fund_Damu\Презы\Pictures\Logos\baiterek logo_color vertical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01651" y="150240"/>
            <a:ext cx="469369" cy="47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4" name="Прямая соединительная линия 73"/>
          <p:cNvCxnSpPr/>
          <p:nvPr/>
        </p:nvCxnSpPr>
        <p:spPr>
          <a:xfrm>
            <a:off x="10866564" y="404664"/>
            <a:ext cx="1325436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546230" y="2963163"/>
            <a:ext cx="9438202" cy="1090907"/>
            <a:chOff x="1292587" y="2963163"/>
            <a:chExt cx="9438202" cy="1090907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1554576" y="3013885"/>
              <a:ext cx="579183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b="1" dirty="0">
                  <a:solidFill>
                    <a:srgbClr val="007A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ЖАО АРҚЫЛЫ ТҰРҒЫН ҮЙ ҚҰРЫЛЫСЫН ҚАРЖЫЛАНДЫРУ</a:t>
              </a:r>
              <a:endParaRPr lang="ru-RU" sz="1100" i="1" dirty="0">
                <a:solidFill>
                  <a:srgbClr val="007A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9050889" y="3053796"/>
              <a:ext cx="1679900" cy="10002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176,4</a:t>
              </a:r>
              <a:r>
                <a:rPr lang="ru-RU" sz="2400" b="1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ru-RU" sz="1100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 </a:t>
              </a:r>
              <a:r>
                <a:rPr lang="ru-RU" sz="1100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ТЕҢГЕ</a:t>
              </a:r>
              <a:endParaRPr lang="ru-RU" sz="1100" dirty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kk-KZ" sz="2400" b="1" dirty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92587" y="2963163"/>
              <a:ext cx="777333" cy="777333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6963626" y="3021829"/>
              <a:ext cx="2027933" cy="10002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k-KZ" sz="2400" b="1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164</a:t>
              </a:r>
            </a:p>
            <a:p>
              <a:pPr lvl="0" algn="ctr"/>
              <a:r>
                <a:rPr lang="ru-RU" sz="1100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 </a:t>
              </a:r>
              <a:r>
                <a:rPr lang="ru-RU" sz="1100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ТЕҢГЕ</a:t>
              </a:r>
              <a:endParaRPr lang="ru-RU" sz="1100" dirty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kk-KZ" sz="2400" b="1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36414" y="5839072"/>
            <a:ext cx="9546364" cy="701242"/>
            <a:chOff x="1427332" y="5839072"/>
            <a:chExt cx="9546364" cy="701242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842853" y="5957052"/>
              <a:ext cx="55761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b="1" dirty="0">
                  <a:solidFill>
                    <a:srgbClr val="007A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ЖАЛДАУ АҚЫСЫН СУБСИДИЯЛАУ</a:t>
              </a:r>
              <a:endParaRPr lang="ru-RU" sz="1100" i="1" dirty="0">
                <a:solidFill>
                  <a:srgbClr val="007A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8893664" y="5839072"/>
              <a:ext cx="2080032" cy="630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kk-KZ" sz="2400" b="1" dirty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2400" b="1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2400" b="1" dirty="0" smtClean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100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МЫҢ ӨТІНІМ</a:t>
              </a:r>
              <a:endParaRPr lang="ru-RU" sz="1100" dirty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C5E25BD5-3E12-703C-66DA-441F6485E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27332" y="5877272"/>
              <a:ext cx="663042" cy="663042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6981871" y="5937826"/>
              <a:ext cx="208003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B497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ru-RU" sz="2400" b="1" dirty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3" name="Прямая соединительная линия 52"/>
          <p:cNvCxnSpPr/>
          <p:nvPr/>
        </p:nvCxnSpPr>
        <p:spPr>
          <a:xfrm>
            <a:off x="9984432" y="1065304"/>
            <a:ext cx="0" cy="5485293"/>
          </a:xfrm>
          <a:prstGeom prst="line">
            <a:avLst/>
          </a:prstGeom>
          <a:ln>
            <a:solidFill>
              <a:srgbClr val="B497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153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166">
            <a:extLst>
              <a:ext uri="{FF2B5EF4-FFF2-40B4-BE49-F238E27FC236}">
                <a16:creationId xmlns:a16="http://schemas.microsoft.com/office/drawing/2014/main" id="{8A80518D-5088-400B-9B14-F8AD9F36A8A3}"/>
              </a:ext>
            </a:extLst>
          </p:cNvPr>
          <p:cNvSpPr txBox="1"/>
          <p:nvPr/>
        </p:nvSpPr>
        <p:spPr>
          <a:xfrm>
            <a:off x="29290" y="22664"/>
            <a:ext cx="97645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АГРОӨНЕРКӘСІПТІК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КЕШЕНДІ ДАМЫТУ</a:t>
            </a:r>
          </a:p>
        </p:txBody>
      </p:sp>
      <p:graphicFrame>
        <p:nvGraphicFramePr>
          <p:cNvPr id="178" name="Диаграмма 177">
            <a:extLst>
              <a:ext uri="{FF2B5EF4-FFF2-40B4-BE49-F238E27FC236}">
                <a16:creationId xmlns:a16="http://schemas.microsoft.com/office/drawing/2014/main" id="{BC72162F-D125-4084-A541-AA41967BC2B6}"/>
              </a:ext>
            </a:extLst>
          </p:cNvPr>
          <p:cNvGraphicFramePr/>
          <p:nvPr>
            <p:extLst/>
          </p:nvPr>
        </p:nvGraphicFramePr>
        <p:xfrm>
          <a:off x="82157" y="1243014"/>
          <a:ext cx="6589907" cy="2397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" name="TextBox 180">
            <a:extLst>
              <a:ext uri="{FF2B5EF4-FFF2-40B4-BE49-F238E27FC236}">
                <a16:creationId xmlns:a16="http://schemas.microsoft.com/office/drawing/2014/main" id="{94F8E930-7912-41B9-A78A-A25906135B02}"/>
              </a:ext>
            </a:extLst>
          </p:cNvPr>
          <p:cNvSpPr txBox="1"/>
          <p:nvPr/>
        </p:nvSpPr>
        <p:spPr>
          <a:xfrm>
            <a:off x="1689822" y="903559"/>
            <a:ext cx="4000165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  <a:buClr>
                <a:srgbClr val="BC9800"/>
              </a:buClr>
              <a:defRPr/>
            </a:pPr>
            <a:r>
              <a:rPr lang="ru-RU" sz="1600" b="1" dirty="0" err="1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Агроөнеркәсіп</a:t>
            </a:r>
            <a:r>
              <a:rPr lang="ru-RU" sz="1600" b="1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кешенін</a:t>
            </a:r>
            <a:r>
              <a:rPr lang="ru-RU" sz="1600" b="1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қ</a:t>
            </a:r>
            <a:r>
              <a:rPr lang="ru-RU" sz="1600" b="1" dirty="0" err="1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аржыландыру</a:t>
            </a:r>
            <a:r>
              <a:rPr lang="ru-RU" sz="1600" b="1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көлемі</a:t>
            </a:r>
            <a:r>
              <a:rPr lang="ru-RU" sz="16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, млрд </a:t>
            </a:r>
            <a:r>
              <a:rPr lang="ru-RU" sz="1600" b="1" dirty="0" err="1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теңге</a:t>
            </a:r>
            <a:endParaRPr lang="ru-RU" sz="1600" b="1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cxnSp>
        <p:nvCxnSpPr>
          <p:cNvPr id="256" name="Прямая соединительная линия 255"/>
          <p:cNvCxnSpPr/>
          <p:nvPr/>
        </p:nvCxnSpPr>
        <p:spPr>
          <a:xfrm>
            <a:off x="0" y="404664"/>
            <a:ext cx="10206108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7" name="Picture 2" descr="C:\Users\Yermek.Abdibekov\Documents\Komp\Новая папка\Ermek_Old\Fund_Damu\Презы\Pictures\Logos\baiterek logo_color vertical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01651" y="150240"/>
            <a:ext cx="469369" cy="47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8" name="Прямая соединительная линия 257"/>
          <p:cNvCxnSpPr/>
          <p:nvPr/>
        </p:nvCxnSpPr>
        <p:spPr>
          <a:xfrm>
            <a:off x="10866564" y="404664"/>
            <a:ext cx="1325436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Группа 92"/>
          <p:cNvGrpSpPr/>
          <p:nvPr/>
        </p:nvGrpSpPr>
        <p:grpSpPr>
          <a:xfrm>
            <a:off x="29290" y="4005064"/>
            <a:ext cx="12045945" cy="2461895"/>
            <a:chOff x="-1736" y="1674000"/>
            <a:chExt cx="12045945" cy="2382179"/>
          </a:xfrm>
        </p:grpSpPr>
        <p:grpSp>
          <p:nvGrpSpPr>
            <p:cNvPr id="94" name="Group 33">
              <a:extLst>
                <a:ext uri="{FF2B5EF4-FFF2-40B4-BE49-F238E27FC236}">
                  <a16:creationId xmlns:a16="http://schemas.microsoft.com/office/drawing/2014/main" id="{AB4DBEFD-70FB-4B5E-87F1-396116CDA92D}"/>
                </a:ext>
              </a:extLst>
            </p:cNvPr>
            <p:cNvGrpSpPr/>
            <p:nvPr/>
          </p:nvGrpSpPr>
          <p:grpSpPr>
            <a:xfrm>
              <a:off x="7081986" y="1674000"/>
              <a:ext cx="2392061" cy="2382179"/>
              <a:chOff x="685800" y="1273421"/>
              <a:chExt cx="1905000" cy="2143594"/>
            </a:xfrm>
          </p:grpSpPr>
          <p:sp>
            <p:nvSpPr>
              <p:cNvPr id="133" name="Rectangle 4">
                <a:extLst>
                  <a:ext uri="{FF2B5EF4-FFF2-40B4-BE49-F238E27FC236}">
                    <a16:creationId xmlns:a16="http://schemas.microsoft.com/office/drawing/2014/main" id="{42C156B5-24F8-4EEE-9596-AB8C610E88CF}"/>
                  </a:ext>
                </a:extLst>
              </p:cNvPr>
              <p:cNvSpPr/>
              <p:nvPr/>
            </p:nvSpPr>
            <p:spPr>
              <a:xfrm>
                <a:off x="685800" y="1419023"/>
                <a:ext cx="1905000" cy="199799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Rectangle 5">
                <a:extLst>
                  <a:ext uri="{FF2B5EF4-FFF2-40B4-BE49-F238E27FC236}">
                    <a16:creationId xmlns:a16="http://schemas.microsoft.com/office/drawing/2014/main" id="{1EB7728E-7F5D-4208-BD66-DFE32432763F}"/>
                  </a:ext>
                </a:extLst>
              </p:cNvPr>
              <p:cNvSpPr/>
              <p:nvPr/>
            </p:nvSpPr>
            <p:spPr>
              <a:xfrm>
                <a:off x="685800" y="1273421"/>
                <a:ext cx="1905000" cy="194367"/>
              </a:xfrm>
              <a:prstGeom prst="rect">
                <a:avLst/>
              </a:prstGeom>
              <a:solidFill>
                <a:srgbClr val="3C8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5" name="Group 33">
              <a:extLst>
                <a:ext uri="{FF2B5EF4-FFF2-40B4-BE49-F238E27FC236}">
                  <a16:creationId xmlns:a16="http://schemas.microsoft.com/office/drawing/2014/main" id="{C620C539-DC30-4CFB-85BA-DBAFC0462626}"/>
                </a:ext>
              </a:extLst>
            </p:cNvPr>
            <p:cNvGrpSpPr/>
            <p:nvPr/>
          </p:nvGrpSpPr>
          <p:grpSpPr>
            <a:xfrm>
              <a:off x="119336" y="1682360"/>
              <a:ext cx="4320480" cy="2373818"/>
              <a:chOff x="685800" y="1287296"/>
              <a:chExt cx="1905000" cy="2139149"/>
            </a:xfrm>
          </p:grpSpPr>
          <p:sp>
            <p:nvSpPr>
              <p:cNvPr id="131" name="Rectangle 4">
                <a:extLst>
                  <a:ext uri="{FF2B5EF4-FFF2-40B4-BE49-F238E27FC236}">
                    <a16:creationId xmlns:a16="http://schemas.microsoft.com/office/drawing/2014/main" id="{981C38E2-39CC-4024-ACB1-CF0B03AC3103}"/>
                  </a:ext>
                </a:extLst>
              </p:cNvPr>
              <p:cNvSpPr/>
              <p:nvPr/>
            </p:nvSpPr>
            <p:spPr>
              <a:xfrm>
                <a:off x="685800" y="1428751"/>
                <a:ext cx="1905000" cy="199769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Rectangle 5">
                <a:extLst>
                  <a:ext uri="{FF2B5EF4-FFF2-40B4-BE49-F238E27FC236}">
                    <a16:creationId xmlns:a16="http://schemas.microsoft.com/office/drawing/2014/main" id="{CFF4BF54-61F3-4F65-B4BF-A35447325903}"/>
                  </a:ext>
                </a:extLst>
              </p:cNvPr>
              <p:cNvSpPr/>
              <p:nvPr/>
            </p:nvSpPr>
            <p:spPr>
              <a:xfrm>
                <a:off x="685800" y="1287296"/>
                <a:ext cx="1905000" cy="194647"/>
              </a:xfrm>
              <a:prstGeom prst="rect">
                <a:avLst/>
              </a:prstGeom>
              <a:solidFill>
                <a:srgbClr val="3C8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6" name="Group 33">
              <a:extLst>
                <a:ext uri="{FF2B5EF4-FFF2-40B4-BE49-F238E27FC236}">
                  <a16:creationId xmlns:a16="http://schemas.microsoft.com/office/drawing/2014/main" id="{5ACECBFA-00CB-4BA8-B7FC-822F4C826A66}"/>
                </a:ext>
              </a:extLst>
            </p:cNvPr>
            <p:cNvGrpSpPr/>
            <p:nvPr/>
          </p:nvGrpSpPr>
          <p:grpSpPr>
            <a:xfrm>
              <a:off x="4511824" y="1674000"/>
              <a:ext cx="2448272" cy="2382179"/>
              <a:chOff x="685800" y="1279762"/>
              <a:chExt cx="1905000" cy="2146683"/>
            </a:xfrm>
          </p:grpSpPr>
          <p:sp>
            <p:nvSpPr>
              <p:cNvPr id="129" name="Rectangle 4">
                <a:extLst>
                  <a:ext uri="{FF2B5EF4-FFF2-40B4-BE49-F238E27FC236}">
                    <a16:creationId xmlns:a16="http://schemas.microsoft.com/office/drawing/2014/main" id="{786BA540-729E-4225-A156-ACBF719296E9}"/>
                  </a:ext>
                </a:extLst>
              </p:cNvPr>
              <p:cNvSpPr/>
              <p:nvPr/>
            </p:nvSpPr>
            <p:spPr>
              <a:xfrm>
                <a:off x="685800" y="1428751"/>
                <a:ext cx="1905000" cy="199769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tangle 5">
                <a:extLst>
                  <a:ext uri="{FF2B5EF4-FFF2-40B4-BE49-F238E27FC236}">
                    <a16:creationId xmlns:a16="http://schemas.microsoft.com/office/drawing/2014/main" id="{BF3B783F-E1E1-40F8-9EBE-21CD23670F03}"/>
                  </a:ext>
                </a:extLst>
              </p:cNvPr>
              <p:cNvSpPr/>
              <p:nvPr/>
            </p:nvSpPr>
            <p:spPr>
              <a:xfrm>
                <a:off x="685800" y="1279762"/>
                <a:ext cx="1905000" cy="194647"/>
              </a:xfrm>
              <a:prstGeom prst="rect">
                <a:avLst/>
              </a:prstGeom>
              <a:solidFill>
                <a:srgbClr val="388E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7" name="Group 33">
              <a:extLst>
                <a:ext uri="{FF2B5EF4-FFF2-40B4-BE49-F238E27FC236}">
                  <a16:creationId xmlns:a16="http://schemas.microsoft.com/office/drawing/2014/main" id="{AB4DBEFD-70FB-4B5E-87F1-396116CDA92D}"/>
                </a:ext>
              </a:extLst>
            </p:cNvPr>
            <p:cNvGrpSpPr/>
            <p:nvPr/>
          </p:nvGrpSpPr>
          <p:grpSpPr>
            <a:xfrm>
              <a:off x="9559068" y="1674000"/>
              <a:ext cx="2457385" cy="2382179"/>
              <a:chOff x="633777" y="1273421"/>
              <a:chExt cx="1957023" cy="2143594"/>
            </a:xfrm>
          </p:grpSpPr>
          <p:sp>
            <p:nvSpPr>
              <p:cNvPr id="127" name="Rectangle 4">
                <a:extLst>
                  <a:ext uri="{FF2B5EF4-FFF2-40B4-BE49-F238E27FC236}">
                    <a16:creationId xmlns:a16="http://schemas.microsoft.com/office/drawing/2014/main" id="{42C156B5-24F8-4EEE-9596-AB8C610E88CF}"/>
                  </a:ext>
                </a:extLst>
              </p:cNvPr>
              <p:cNvSpPr/>
              <p:nvPr/>
            </p:nvSpPr>
            <p:spPr>
              <a:xfrm>
                <a:off x="633777" y="1419023"/>
                <a:ext cx="1957023" cy="199799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Rectangle 5">
                <a:extLst>
                  <a:ext uri="{FF2B5EF4-FFF2-40B4-BE49-F238E27FC236}">
                    <a16:creationId xmlns:a16="http://schemas.microsoft.com/office/drawing/2014/main" id="{1EB7728E-7F5D-4208-BD66-DFE32432763F}"/>
                  </a:ext>
                </a:extLst>
              </p:cNvPr>
              <p:cNvSpPr/>
              <p:nvPr/>
            </p:nvSpPr>
            <p:spPr>
              <a:xfrm>
                <a:off x="633777" y="1273421"/>
                <a:ext cx="1957023" cy="183916"/>
              </a:xfrm>
              <a:prstGeom prst="rect">
                <a:avLst/>
              </a:prstGeom>
              <a:solidFill>
                <a:srgbClr val="3C8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0E5E4F5-F199-4121-8C6A-23EE92800E70}"/>
                </a:ext>
              </a:extLst>
            </p:cNvPr>
            <p:cNvSpPr txBox="1"/>
            <p:nvPr/>
          </p:nvSpPr>
          <p:spPr>
            <a:xfrm>
              <a:off x="-1736" y="1901443"/>
              <a:ext cx="4536504" cy="9002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k-KZ" sz="1750" b="1" dirty="0">
                  <a:latin typeface="Arial" panose="020B0604020202020204" pitchFamily="34" charset="0"/>
                  <a:cs typeface="Arial" panose="020B0604020202020204" pitchFamily="34" charset="0"/>
                </a:rPr>
                <a:t>КӨКТЕМГІ ЕГІС ЖӘНЕ ЕГІН ЖИНАУ ЖҰМЫСТАРЫ</a:t>
              </a:r>
              <a:endParaRPr lang="ru-RU" sz="175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7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8BCB046-FAE0-46CD-ABD9-758E4ED5AA94}"/>
                </a:ext>
              </a:extLst>
            </p:cNvPr>
            <p:cNvSpPr txBox="1"/>
            <p:nvPr/>
          </p:nvSpPr>
          <p:spPr>
            <a:xfrm>
              <a:off x="4338212" y="1901443"/>
              <a:ext cx="2808312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err="1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Шағын</a:t>
              </a:r>
              <a:r>
                <a:rPr lang="ru-RU" b="1" dirty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 </a:t>
              </a:r>
              <a:r>
                <a:rPr lang="ru-RU" b="1" dirty="0" err="1" smtClean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несиелендіру</a:t>
              </a:r>
              <a:endParaRPr lang="ru-RU" b="1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  <a:p>
              <a:endParaRPr lang="ru-RU" sz="1600" b="1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7032104" y="1897733"/>
              <a:ext cx="252028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ЛИЗИНГ</a:t>
              </a:r>
              <a:endParaRPr lang="ru-RU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247777" y="2807819"/>
              <a:ext cx="434976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66775">
                <a:tabLst>
                  <a:tab pos="2598738" algn="l"/>
                </a:tabLst>
              </a:pP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140 млрд </a:t>
              </a:r>
              <a:r>
                <a:rPr lang="ru-RU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тг</a:t>
              </a:r>
              <a:r>
                <a:rPr lang="ru-RU" sz="1400" b="1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ru-RU" sz="140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игерілуі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100%.  </a:t>
              </a:r>
            </a:p>
            <a:p>
              <a:pPr defTabSz="866775">
                <a:tabLst>
                  <a:tab pos="2598738" algn="l"/>
                </a:tabLst>
              </a:pP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4 046 </a:t>
              </a:r>
              <a:r>
                <a:rPr lang="ru-RU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ауыл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шаруашылық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тауар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өндірушілері</a:t>
              </a:r>
              <a:endParaRPr lang="ru-RU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866775">
                <a:tabLst>
                  <a:tab pos="2598738" algn="l"/>
                </a:tabLst>
              </a:pP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5,2 млн га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4503474" y="2990417"/>
              <a:ext cx="266429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7,9 </a:t>
              </a:r>
              <a:r>
                <a:rPr lang="ru-RU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мың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несие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берілді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7076006" y="2858499"/>
              <a:ext cx="2448272" cy="8338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ru-RU" sz="1000" i="1" dirty="0" err="1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оның</a:t>
              </a:r>
              <a:r>
                <a:rPr lang="ru-RU" sz="1000" i="1" dirty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 </a:t>
              </a:r>
              <a:r>
                <a:rPr lang="ru-RU" sz="1000" i="1" dirty="0" err="1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ішінде</a:t>
              </a:r>
              <a:r>
                <a:rPr lang="ru-RU" sz="1000" i="1" dirty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 </a:t>
              </a:r>
              <a:r>
                <a:rPr lang="ru-RU" sz="1000" i="1" dirty="0" smtClean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«</a:t>
              </a:r>
              <a:r>
                <a:rPr lang="ru-RU" sz="1000" i="1" dirty="0" err="1" smtClean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Жасыл</a:t>
              </a:r>
              <a:r>
                <a:rPr lang="ru-RU" sz="1000" i="1" dirty="0" smtClean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 ДАМУ» </a:t>
              </a:r>
              <a:r>
                <a:rPr lang="ru-RU" sz="1000" i="1" dirty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АҚ </a:t>
              </a:r>
              <a:r>
                <a:rPr lang="ru-RU" sz="1000" i="1" dirty="0" err="1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қаражаты</a:t>
              </a:r>
              <a:r>
                <a:rPr lang="ru-RU" sz="1000" i="1" dirty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 </a:t>
              </a:r>
              <a:r>
                <a:rPr lang="ru-RU" sz="1000" i="1" dirty="0" err="1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есебінен</a:t>
              </a:r>
              <a:r>
                <a:rPr lang="ru-RU" sz="1000" i="1" dirty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 </a:t>
              </a:r>
              <a:r>
                <a:rPr lang="ru-RU" sz="1000" i="1" dirty="0" err="1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ауыл</a:t>
              </a:r>
              <a:r>
                <a:rPr lang="ru-RU" sz="1000" i="1" dirty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 </a:t>
              </a:r>
              <a:r>
                <a:rPr lang="ru-RU" sz="1000" i="1" dirty="0" err="1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шаруашылығы</a:t>
              </a:r>
              <a:r>
                <a:rPr lang="ru-RU" sz="1000" i="1" dirty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 </a:t>
              </a:r>
              <a:r>
                <a:rPr lang="ru-RU" sz="1000" i="1" dirty="0" err="1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техникасының</a:t>
              </a:r>
              <a:r>
                <a:rPr lang="ru-RU" sz="1000" i="1" dirty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 </a:t>
              </a:r>
              <a:r>
                <a:rPr lang="ru-RU" sz="1000" i="1" dirty="0" err="1" smtClean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жеңілдетілген</a:t>
              </a:r>
              <a:r>
                <a:rPr lang="ru-RU" sz="1000" i="1" dirty="0" smtClean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 </a:t>
              </a:r>
              <a:r>
                <a:rPr lang="ru-RU" sz="1000" i="1" dirty="0" err="1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лизингіне</a:t>
              </a:r>
              <a:r>
                <a:rPr lang="ru-RU" sz="1000" i="1" dirty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 30 </a:t>
              </a:r>
              <a:r>
                <a:rPr lang="ru-RU" sz="1000" i="1" dirty="0" smtClean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млрд </a:t>
              </a:r>
              <a:r>
                <a:rPr lang="ru-RU" sz="1000" i="1" dirty="0" err="1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теңге</a:t>
              </a:r>
              <a:endParaRPr lang="ru-RU" sz="1000" i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104" name="Прямоугольник: скругленные углы 8">
              <a:extLst>
                <a:ext uri="{FF2B5EF4-FFF2-40B4-BE49-F238E27FC236}">
                  <a16:creationId xmlns:a16="http://schemas.microsoft.com/office/drawing/2014/main" id="{C6B89812-D1D6-4836-9B76-AEA59869403A}"/>
                </a:ext>
              </a:extLst>
            </p:cNvPr>
            <p:cNvSpPr/>
            <p:nvPr/>
          </p:nvSpPr>
          <p:spPr bwMode="auto">
            <a:xfrm>
              <a:off x="840200" y="2443863"/>
              <a:ext cx="1637193" cy="444205"/>
            </a:xfrm>
            <a:prstGeom prst="roundRect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90777992-8F52-44B3-9074-1798CFE98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281042" y="2394142"/>
              <a:ext cx="537534" cy="504055"/>
            </a:xfrm>
            <a:prstGeom prst="rect">
              <a:avLst/>
            </a:prstGeom>
            <a:ln>
              <a:noFill/>
            </a:ln>
          </p:spPr>
        </p:pic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id="{71396F61-237E-474F-9CB6-D425B0B4C1AD}"/>
                </a:ext>
              </a:extLst>
            </p:cNvPr>
            <p:cNvSpPr/>
            <p:nvPr/>
          </p:nvSpPr>
          <p:spPr>
            <a:xfrm>
              <a:off x="224601" y="3543080"/>
              <a:ext cx="4137378" cy="261610"/>
            </a:xfrm>
            <a:prstGeom prst="rect">
              <a:avLst/>
            </a:prstGeom>
            <a:ln w="12700">
              <a:solidFill>
                <a:srgbClr val="007A40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r>
                <a:rPr lang="kk-KZ" sz="1100" dirty="0">
                  <a:latin typeface="Arial" panose="020B0604020202020204" pitchFamily="34" charset="0"/>
                  <a:cs typeface="Arial" panose="020B0604020202020204" pitchFamily="34" charset="0"/>
                </a:rPr>
                <a:t>Несиені қайтару мерзімі 01.03.2023 жылға дейін ұзартылды.</a:t>
              </a:r>
              <a:r>
                <a:rPr lang="kk-KZ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7" name="Группа 106"/>
            <p:cNvGrpSpPr/>
            <p:nvPr/>
          </p:nvGrpSpPr>
          <p:grpSpPr>
            <a:xfrm>
              <a:off x="5116574" y="2397998"/>
              <a:ext cx="1699503" cy="464725"/>
              <a:chOff x="4397481" y="4172847"/>
              <a:chExt cx="1472932" cy="435401"/>
            </a:xfrm>
          </p:grpSpPr>
          <p:sp>
            <p:nvSpPr>
              <p:cNvPr id="125" name="Прямоугольник: скругленные углы 8">
                <a:extLst>
                  <a:ext uri="{FF2B5EF4-FFF2-40B4-BE49-F238E27FC236}">
                    <a16:creationId xmlns:a16="http://schemas.microsoft.com/office/drawing/2014/main" id="{C6B89812-D1D6-4836-9B76-AEA59869403A}"/>
                  </a:ext>
                </a:extLst>
              </p:cNvPr>
              <p:cNvSpPr/>
              <p:nvPr/>
            </p:nvSpPr>
            <p:spPr bwMode="auto">
              <a:xfrm>
                <a:off x="4439816" y="4194316"/>
                <a:ext cx="1430597" cy="413932"/>
              </a:xfrm>
              <a:prstGeom prst="roundRect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endPara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Прямоугольник 125"/>
              <p:cNvSpPr/>
              <p:nvPr/>
            </p:nvSpPr>
            <p:spPr>
              <a:xfrm>
                <a:off x="4397481" y="4172847"/>
                <a:ext cx="190612" cy="230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8" name="Группа 107"/>
            <p:cNvGrpSpPr/>
            <p:nvPr/>
          </p:nvGrpSpPr>
          <p:grpSpPr>
            <a:xfrm>
              <a:off x="7319019" y="2249511"/>
              <a:ext cx="2118159" cy="471543"/>
              <a:chOff x="7260096" y="2243427"/>
              <a:chExt cx="1778669" cy="413932"/>
            </a:xfrm>
          </p:grpSpPr>
          <p:pic>
            <p:nvPicPr>
              <p:cNvPr id="123" name="Рисунок 122"/>
              <p:cNvPicPr>
                <a:picLocks noChangeAspect="1"/>
              </p:cNvPicPr>
              <p:nvPr/>
            </p:nvPicPr>
            <p:blipFill>
              <a:blip r:embed="rId22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60096" y="2353755"/>
                <a:ext cx="325877" cy="254004"/>
              </a:xfrm>
              <a:prstGeom prst="rect">
                <a:avLst/>
              </a:prstGeom>
            </p:spPr>
          </p:pic>
          <p:sp>
            <p:nvSpPr>
              <p:cNvPr id="124" name="Прямоугольник: скругленные углы 8">
                <a:extLst>
                  <a:ext uri="{FF2B5EF4-FFF2-40B4-BE49-F238E27FC236}">
                    <a16:creationId xmlns:a16="http://schemas.microsoft.com/office/drawing/2014/main" id="{C6B89812-D1D6-4836-9B76-AEA59869403A}"/>
                  </a:ext>
                </a:extLst>
              </p:cNvPr>
              <p:cNvSpPr/>
              <p:nvPr/>
            </p:nvSpPr>
            <p:spPr bwMode="auto">
              <a:xfrm>
                <a:off x="7608168" y="2243427"/>
                <a:ext cx="1430597" cy="413932"/>
              </a:xfrm>
              <a:prstGeom prst="roundRect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endPara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9" name="Группа 108"/>
            <p:cNvGrpSpPr/>
            <p:nvPr/>
          </p:nvGrpSpPr>
          <p:grpSpPr>
            <a:xfrm>
              <a:off x="4703506" y="2409409"/>
              <a:ext cx="6752463" cy="519878"/>
              <a:chOff x="2499320" y="3782110"/>
              <a:chExt cx="6035389" cy="451509"/>
            </a:xfrm>
          </p:grpSpPr>
          <p:sp>
            <p:nvSpPr>
              <p:cNvPr id="121" name="Прямоугольник: скругленные углы 8">
                <a:extLst>
                  <a:ext uri="{FF2B5EF4-FFF2-40B4-BE49-F238E27FC236}">
                    <a16:creationId xmlns:a16="http://schemas.microsoft.com/office/drawing/2014/main" id="{C6B89812-D1D6-4836-9B76-AEA59869403A}"/>
                  </a:ext>
                </a:extLst>
              </p:cNvPr>
              <p:cNvSpPr/>
              <p:nvPr/>
            </p:nvSpPr>
            <p:spPr bwMode="auto">
              <a:xfrm>
                <a:off x="7104112" y="3819687"/>
                <a:ext cx="1430597" cy="413932"/>
              </a:xfrm>
              <a:prstGeom prst="roundRect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endPara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22" name="Рисунок 121">
                <a:extLst>
                  <a:ext uri="{FF2B5EF4-FFF2-40B4-BE49-F238E27FC236}">
                    <a16:creationId xmlns:a16="http://schemas.microsoft.com/office/drawing/2014/main" id="{072BCDE3-F091-48AD-9B74-4EFAA5B598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p:blipFill>
            <p:spPr>
              <a:xfrm>
                <a:off x="2499320" y="3782110"/>
                <a:ext cx="393506" cy="393506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10" name="Овал 109"/>
            <p:cNvSpPr/>
            <p:nvPr/>
          </p:nvSpPr>
          <p:spPr>
            <a:xfrm>
              <a:off x="9705773" y="2239559"/>
              <a:ext cx="716931" cy="648072"/>
            </a:xfrm>
            <a:prstGeom prst="ellipse">
              <a:avLst/>
            </a:prstGeom>
            <a:noFill/>
            <a:ln w="76200">
              <a:solidFill>
                <a:srgbClr val="C3AC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54874" y="2168598"/>
              <a:ext cx="716931" cy="648072"/>
            </a:xfrm>
            <a:prstGeom prst="ellipse">
              <a:avLst/>
            </a:prstGeom>
            <a:noFill/>
            <a:ln w="76200">
              <a:solidFill>
                <a:srgbClr val="C3AC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4570268" y="2258469"/>
              <a:ext cx="716931" cy="648072"/>
            </a:xfrm>
            <a:prstGeom prst="ellipse">
              <a:avLst/>
            </a:prstGeom>
            <a:noFill/>
            <a:ln w="76200">
              <a:solidFill>
                <a:srgbClr val="C3AC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193354" y="2192705"/>
              <a:ext cx="716931" cy="648072"/>
            </a:xfrm>
            <a:prstGeom prst="ellipse">
              <a:avLst/>
            </a:prstGeom>
            <a:noFill/>
            <a:ln w="76200">
              <a:solidFill>
                <a:srgbClr val="C3AC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9989663" y="1888837"/>
              <a:ext cx="201099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k-KZ" b="1" dirty="0" smtClean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Инвестжобалар</a:t>
              </a:r>
              <a:endParaRPr lang="ru-RU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id="{38C731D1-207B-4057-BCAC-B988FF357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9851712" y="2346973"/>
              <a:ext cx="453182" cy="453182"/>
            </a:xfrm>
            <a:prstGeom prst="rect">
              <a:avLst/>
            </a:prstGeom>
          </p:spPr>
        </p:pic>
        <p:sp>
          <p:nvSpPr>
            <p:cNvPr id="116" name="Прямоугольник 115"/>
            <p:cNvSpPr/>
            <p:nvPr/>
          </p:nvSpPr>
          <p:spPr>
            <a:xfrm>
              <a:off x="9503100" y="2864898"/>
              <a:ext cx="2541109" cy="11614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200" dirty="0" err="1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Жобалық</a:t>
              </a:r>
              <a:r>
                <a:rPr lang="ru-RU" sz="1200" dirty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құны</a:t>
              </a:r>
              <a:r>
                <a:rPr lang="ru-RU" sz="1200" dirty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 34,5 </a:t>
              </a:r>
              <a:r>
                <a:rPr lang="ru-RU" sz="1200" dirty="0" smtClean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млрд </a:t>
              </a:r>
              <a:r>
                <a:rPr lang="ru-RU" sz="1200" dirty="0" err="1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теңге</a:t>
              </a:r>
              <a:r>
                <a:rPr lang="ru-RU" sz="1200" dirty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болатын</a:t>
              </a:r>
              <a:r>
                <a:rPr lang="ru-RU" sz="1200" dirty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 25 </a:t>
              </a:r>
              <a:r>
                <a:rPr lang="ru-RU" sz="1200" dirty="0" err="1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инвестициялық</a:t>
              </a:r>
              <a:r>
                <a:rPr lang="ru-RU" sz="1200" dirty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жоба</a:t>
              </a:r>
              <a:r>
                <a:rPr lang="ru-RU" sz="1200" dirty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іске</a:t>
              </a:r>
              <a:r>
                <a:rPr lang="ru-RU" sz="1200" dirty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 </a:t>
              </a:r>
              <a:r>
                <a:rPr lang="ru-RU" sz="1200" dirty="0" err="1" smtClean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қосылды</a:t>
              </a:r>
              <a:r>
                <a:rPr lang="ru-RU" sz="1200" dirty="0" smtClean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 </a:t>
              </a:r>
            </a:p>
            <a:p>
              <a:pPr algn="just"/>
              <a:r>
                <a:rPr lang="ru-RU" sz="900" dirty="0" smtClean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(</a:t>
              </a:r>
              <a:r>
                <a:rPr lang="ru-RU" sz="900" dirty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9 </a:t>
              </a:r>
              <a:r>
                <a:rPr lang="ru-RU" sz="900" dirty="0" err="1" smtClean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сүт-тауар</a:t>
              </a:r>
              <a:r>
                <a:rPr lang="ru-RU" sz="900" dirty="0" smtClean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 </a:t>
              </a:r>
              <a:r>
                <a:rPr lang="ru-RU" sz="900" dirty="0" err="1" smtClean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фермалары</a:t>
              </a:r>
              <a:r>
                <a:rPr lang="ru-RU" sz="900" dirty="0" smtClean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, </a:t>
              </a:r>
              <a:r>
                <a:rPr lang="ru-RU" sz="900" dirty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5 </a:t>
              </a:r>
              <a:r>
                <a:rPr lang="ru-RU" sz="900" dirty="0" err="1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суару</a:t>
              </a:r>
              <a:r>
                <a:rPr lang="ru-RU" sz="900" dirty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 </a:t>
              </a:r>
              <a:r>
                <a:rPr lang="ru-RU" sz="900" dirty="0" err="1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жүйесі</a:t>
              </a:r>
              <a:r>
                <a:rPr lang="ru-RU" sz="900" dirty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, 3 </a:t>
              </a:r>
              <a:r>
                <a:rPr lang="ru-RU" sz="900" dirty="0" err="1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жылыжай</a:t>
              </a:r>
              <a:r>
                <a:rPr lang="ru-RU" sz="900" dirty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, 3 </a:t>
              </a:r>
              <a:r>
                <a:rPr lang="ru-RU" sz="900" dirty="0" err="1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ауыл</a:t>
              </a:r>
              <a:r>
                <a:rPr lang="ru-RU" sz="900" dirty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 </a:t>
              </a:r>
              <a:r>
                <a:rPr lang="ru-RU" sz="900" dirty="0" err="1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шаруашылығы</a:t>
              </a:r>
              <a:r>
                <a:rPr lang="ru-RU" sz="900" dirty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 </a:t>
              </a:r>
              <a:r>
                <a:rPr lang="ru-RU" sz="900" dirty="0" err="1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өнімдерін</a:t>
              </a:r>
              <a:r>
                <a:rPr lang="ru-RU" sz="900" dirty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 </a:t>
              </a:r>
              <a:r>
                <a:rPr lang="ru-RU" sz="900" dirty="0" err="1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сақтау</a:t>
              </a:r>
              <a:r>
                <a:rPr lang="ru-RU" sz="900" dirty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, 2 </a:t>
              </a:r>
              <a:r>
                <a:rPr lang="ru-RU" sz="900" dirty="0" err="1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ауыл</a:t>
              </a:r>
              <a:r>
                <a:rPr lang="ru-RU" sz="900" dirty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 </a:t>
              </a:r>
              <a:r>
                <a:rPr lang="ru-RU" sz="900" dirty="0" err="1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шаруашылығы</a:t>
              </a:r>
              <a:r>
                <a:rPr lang="ru-RU" sz="900" dirty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 </a:t>
              </a:r>
              <a:r>
                <a:rPr lang="ru-RU" sz="900" dirty="0" err="1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өнімдерін</a:t>
              </a:r>
              <a:r>
                <a:rPr lang="ru-RU" sz="900" dirty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 </a:t>
              </a:r>
              <a:r>
                <a:rPr lang="ru-RU" sz="900" dirty="0" err="1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қайта</a:t>
              </a:r>
              <a:r>
                <a:rPr lang="ru-RU" sz="900" dirty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 </a:t>
              </a:r>
              <a:r>
                <a:rPr lang="ru-RU" sz="900" dirty="0" err="1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өңдеу</a:t>
              </a:r>
              <a:r>
                <a:rPr lang="ru-RU" sz="900" dirty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, 2 репродуктор, 1 </a:t>
              </a:r>
              <a:r>
                <a:rPr lang="ru-RU" sz="900" dirty="0" err="1" smtClean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бақ</a:t>
              </a:r>
              <a:r>
                <a:rPr lang="ru-RU" sz="900" dirty="0" smtClean="0"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17" name="Блок-схема: альтернативный процесс 116"/>
            <p:cNvSpPr/>
            <p:nvPr/>
          </p:nvSpPr>
          <p:spPr>
            <a:xfrm>
              <a:off x="948441" y="2268134"/>
              <a:ext cx="3151423" cy="506439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rgbClr val="C3AC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1,5 млн га </a:t>
              </a:r>
              <a:r>
                <a:rPr lang="ru-RU" b="1" dirty="0" smtClean="0">
                  <a:solidFill>
                    <a:srgbClr val="007A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(40%) </a:t>
              </a:r>
            </a:p>
            <a:p>
              <a:r>
                <a:rPr lang="ru-RU" sz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егіс</a:t>
              </a:r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алқаптарын</a:t>
              </a:r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қамту</a:t>
              </a:r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ұлғайтылды</a:t>
              </a:r>
              <a:endParaRPr lang="kk-KZ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Блок-схема: альтернативный процесс 117"/>
            <p:cNvSpPr/>
            <p:nvPr/>
          </p:nvSpPr>
          <p:spPr>
            <a:xfrm>
              <a:off x="5316502" y="2324218"/>
              <a:ext cx="1534160" cy="506439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rgbClr val="C3AC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5,6</a:t>
              </a:r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 </a:t>
              </a:r>
              <a:r>
                <a:rPr lang="ru-RU" sz="13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тг</a:t>
              </a:r>
              <a:r>
                <a:rPr lang="ru-RU" sz="13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kk-KZ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Блок-схема: альтернативный процесс 118"/>
            <p:cNvSpPr/>
            <p:nvPr/>
          </p:nvSpPr>
          <p:spPr>
            <a:xfrm>
              <a:off x="7907597" y="2240544"/>
              <a:ext cx="1529581" cy="536572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rgbClr val="C3AC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171,1</a:t>
              </a:r>
              <a:r>
                <a:rPr 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 </a:t>
              </a:r>
              <a:r>
                <a:rPr lang="ru-RU" sz="13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млрд </a:t>
              </a:r>
              <a:r>
                <a:rPr lang="ru-RU" sz="1300" b="1" dirty="0" err="1" smtClean="0"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тг</a:t>
              </a:r>
              <a:r>
                <a:rPr lang="ru-RU" sz="1300" b="1" dirty="0"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.</a:t>
              </a:r>
              <a:endPara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spcAft>
                  <a:spcPts val="600"/>
                </a:spcAft>
              </a:pPr>
              <a:r>
                <a:rPr lang="en-US" sz="1400" dirty="0" smtClean="0"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6,8 </a:t>
              </a:r>
              <a:r>
                <a:rPr lang="kk-KZ" sz="1400" dirty="0" smtClean="0"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мың</a:t>
              </a: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 </a:t>
              </a:r>
              <a:r>
                <a:rPr lang="ru-RU" sz="1400" dirty="0" err="1" smtClean="0"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бірлік</a:t>
              </a: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 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120" name="Блок-схема: альтернативный процесс 119"/>
            <p:cNvSpPr/>
            <p:nvPr/>
          </p:nvSpPr>
          <p:spPr>
            <a:xfrm>
              <a:off x="10449249" y="2268619"/>
              <a:ext cx="1484989" cy="574405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rgbClr val="C3AC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90000"/>
                </a:lnSpc>
              </a:pPr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43 </a:t>
              </a:r>
              <a:r>
                <a:rPr lang="ru-RU" sz="1200" b="1" dirty="0" err="1"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жоба</a:t>
              </a:r>
              <a:endPara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  <a:p>
              <a:r>
                <a:rPr lang="kk-KZ" sz="1050" dirty="0"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қаржыландырылды</a:t>
              </a:r>
              <a:endPara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" name="Прямая соединительная линия 2"/>
          <p:cNvCxnSpPr/>
          <p:nvPr/>
        </p:nvCxnSpPr>
        <p:spPr>
          <a:xfrm>
            <a:off x="6876822" y="604254"/>
            <a:ext cx="0" cy="316266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94F8E930-7912-41B9-A78A-A25906135B02}"/>
              </a:ext>
            </a:extLst>
          </p:cNvPr>
          <p:cNvSpPr txBox="1"/>
          <p:nvPr/>
        </p:nvSpPr>
        <p:spPr>
          <a:xfrm>
            <a:off x="7486830" y="909663"/>
            <a:ext cx="4000165" cy="305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  <a:buClr>
                <a:srgbClr val="BC9800"/>
              </a:buClr>
              <a:defRPr/>
            </a:pPr>
            <a:r>
              <a:rPr lang="ru-RU" b="1" dirty="0" err="1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Аяқталған</a:t>
            </a:r>
            <a:r>
              <a:rPr lang="ru-RU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іс-шаралар</a:t>
            </a:r>
            <a:endParaRPr lang="ru-RU" b="1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5957" y="1366072"/>
            <a:ext cx="48582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Clr>
                <a:srgbClr val="007A40"/>
              </a:buClr>
              <a:buFont typeface="Wingdings" panose="05000000000000000000" pitchFamily="2" charset="2"/>
              <a:buChar char="Ø"/>
            </a:pP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Микрокредит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беруге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өтінімдерді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қарау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процесі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автоматтандырылды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өтінімді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қарау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минут)</a:t>
            </a:r>
            <a:endParaRPr lang="ru-RU" sz="15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Clr>
                <a:srgbClr val="007A40"/>
              </a:buClr>
              <a:buFont typeface="Wingdings" panose="05000000000000000000" pitchFamily="2" charset="2"/>
              <a:buChar char="Ø"/>
            </a:pPr>
            <a:r>
              <a:rPr lang="kk-K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aspi.kz</a:t>
            </a:r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-пен 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интеграция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жасалды</a:t>
            </a:r>
            <a:endParaRPr lang="kk-KZ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Clr>
                <a:srgbClr val="007A40"/>
              </a:buClr>
              <a:buFont typeface="Wingdings" panose="05000000000000000000" pitchFamily="2" charset="2"/>
              <a:buChar char="Ø"/>
            </a:pPr>
            <a:r>
              <a:rPr lang="ru-RU" sz="15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Биометрияны</a:t>
            </a:r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пайдалана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отырып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5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ауыл</a:t>
            </a:r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шаруашылық</a:t>
            </a:r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тауар</a:t>
            </a:r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өндірушілерімен</a:t>
            </a:r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кепіл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шарттарына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қол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қою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әзірленді</a:t>
            </a:r>
            <a:endParaRPr lang="ru-RU" sz="15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Clr>
                <a:srgbClr val="007A40"/>
              </a:buClr>
              <a:buFont typeface="Wingdings" panose="05000000000000000000" pitchFamily="2" charset="2"/>
              <a:buChar char="Ø"/>
            </a:pP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Клиенттердің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хабарламаларын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алдағы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кешіктірілген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төлемдер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туралы</a:t>
            </a:r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15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тарату</a:t>
            </a:r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енгізілді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Номер слайда 2053"/>
          <p:cNvSpPr txBox="1">
            <a:spLocks/>
          </p:cNvSpPr>
          <p:nvPr/>
        </p:nvSpPr>
        <p:spPr>
          <a:xfrm>
            <a:off x="11496549" y="6466959"/>
            <a:ext cx="695400" cy="634449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18EE765-EE34-4085-BAD5-59AA93C7B261}" type="slidenum">
              <a:rPr lang="kk-KZ" sz="2000" smtClean="0">
                <a:solidFill>
                  <a:srgbClr val="B4975A"/>
                </a:solidFill>
                <a:latin typeface="Arial" panose="020B0604020202020204" pitchFamily="34" charset="0"/>
                <a:ea typeface="BatangChe" panose="02030609000101010101" pitchFamily="49" charset="-127"/>
                <a:cs typeface="Arial" panose="020B0604020202020204" pitchFamily="34" charset="0"/>
              </a:rPr>
              <a:t>5</a:t>
            </a:fld>
            <a:endParaRPr lang="ru-RU" sz="2000" dirty="0">
              <a:solidFill>
                <a:srgbClr val="B4975A"/>
              </a:solidFill>
              <a:latin typeface="Arial" panose="020B0604020202020204" pitchFamily="34" charset="0"/>
              <a:ea typeface="BatangChe" panose="02030609000101010101" pitchFamily="49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4770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10_KFO035_CF1">
  <a:themeElements>
    <a:clrScheme name="Custom">
      <a:dk1>
        <a:srgbClr val="000000"/>
      </a:dk1>
      <a:lt1>
        <a:srgbClr val="FFFFFF"/>
      </a:lt1>
      <a:dk2>
        <a:srgbClr val="00863D"/>
      </a:dk2>
      <a:lt2>
        <a:srgbClr val="FFFFFF"/>
      </a:lt2>
      <a:accent1>
        <a:srgbClr val="E9DCB2"/>
      </a:accent1>
      <a:accent2>
        <a:srgbClr val="C6A175"/>
      </a:accent2>
      <a:accent3>
        <a:srgbClr val="639D2D"/>
      </a:accent3>
      <a:accent4>
        <a:srgbClr val="00A0AE"/>
      </a:accent4>
      <a:accent5>
        <a:srgbClr val="931610"/>
      </a:accent5>
      <a:accent6>
        <a:srgbClr val="808080"/>
      </a:accent6>
      <a:hlink>
        <a:srgbClr val="639D2D"/>
      </a:hlink>
      <a:folHlink>
        <a:srgbClr val="00A0AE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>
          <a:noFill/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>
          <a:defRPr dirty="0" smtClean="0"/>
        </a:defPPr>
      </a:lstStyle>
    </a:txDef>
  </a:objectDefaults>
  <a:extraClrSchemeLst>
    <a:extraClrScheme>
      <a:clrScheme name="Custom">
        <a:dk1>
          <a:srgbClr val="000000"/>
        </a:dk1>
        <a:lt1>
          <a:srgbClr val="FFFFFF"/>
        </a:lt1>
        <a:dk2>
          <a:srgbClr val="00863D"/>
        </a:dk2>
        <a:lt2>
          <a:srgbClr val="FFFFFF"/>
        </a:lt2>
        <a:accent1>
          <a:srgbClr val="E9DCB2"/>
        </a:accent1>
        <a:accent2>
          <a:srgbClr val="C6A175"/>
        </a:accent2>
        <a:accent3>
          <a:srgbClr val="639D2D"/>
        </a:accent3>
        <a:accent4>
          <a:srgbClr val="00A0AE"/>
        </a:accent4>
        <a:accent5>
          <a:srgbClr val="931610"/>
        </a:accent5>
        <a:accent6>
          <a:srgbClr val="808080"/>
        </a:accent6>
        <a:hlink>
          <a:srgbClr val="639D2D"/>
        </a:hlink>
        <a:folHlink>
          <a:srgbClr val="00A0A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0_Baseform.potx" id="{93A5F662-CB73-40B0-97B1-0C0B61126C50}" vid="{CD05ED03-F914-40EB-B475-7E28DEF9D7B3}"/>
    </a:ext>
  </a:extLst>
</a:theme>
</file>

<file path=ppt/theme/theme3.xml><?xml version="1.0" encoding="utf-8"?>
<a:theme xmlns:a="http://schemas.openxmlformats.org/drawingml/2006/main" name="1_2010_KFO035_CF1">
  <a:themeElements>
    <a:clrScheme name="Custom">
      <a:dk1>
        <a:srgbClr val="000000"/>
      </a:dk1>
      <a:lt1>
        <a:srgbClr val="FFFFFF"/>
      </a:lt1>
      <a:dk2>
        <a:srgbClr val="00863D"/>
      </a:dk2>
      <a:lt2>
        <a:srgbClr val="FFFFFF"/>
      </a:lt2>
      <a:accent1>
        <a:srgbClr val="E9DCB2"/>
      </a:accent1>
      <a:accent2>
        <a:srgbClr val="C6A175"/>
      </a:accent2>
      <a:accent3>
        <a:srgbClr val="639D2D"/>
      </a:accent3>
      <a:accent4>
        <a:srgbClr val="00A0AE"/>
      </a:accent4>
      <a:accent5>
        <a:srgbClr val="931610"/>
      </a:accent5>
      <a:accent6>
        <a:srgbClr val="808080"/>
      </a:accent6>
      <a:hlink>
        <a:srgbClr val="639D2D"/>
      </a:hlink>
      <a:folHlink>
        <a:srgbClr val="00A0AE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>
          <a:noFill/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>
          <a:defRPr dirty="0" smtClean="0"/>
        </a:defPPr>
      </a:lstStyle>
    </a:txDef>
  </a:objectDefaults>
  <a:extraClrSchemeLst>
    <a:extraClrScheme>
      <a:clrScheme name="Custom">
        <a:dk1>
          <a:srgbClr val="000000"/>
        </a:dk1>
        <a:lt1>
          <a:srgbClr val="FFFFFF"/>
        </a:lt1>
        <a:dk2>
          <a:srgbClr val="00863D"/>
        </a:dk2>
        <a:lt2>
          <a:srgbClr val="FFFFFF"/>
        </a:lt2>
        <a:accent1>
          <a:srgbClr val="E9DCB2"/>
        </a:accent1>
        <a:accent2>
          <a:srgbClr val="C6A175"/>
        </a:accent2>
        <a:accent3>
          <a:srgbClr val="639D2D"/>
        </a:accent3>
        <a:accent4>
          <a:srgbClr val="00A0AE"/>
        </a:accent4>
        <a:accent5>
          <a:srgbClr val="931610"/>
        </a:accent5>
        <a:accent6>
          <a:srgbClr val="808080"/>
        </a:accent6>
        <a:hlink>
          <a:srgbClr val="639D2D"/>
        </a:hlink>
        <a:folHlink>
          <a:srgbClr val="00A0A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0_Baseform.potx" id="{93A5F662-CB73-40B0-97B1-0C0B61126C50}" vid="{CD05ED03-F914-40EB-B475-7E28DEF9D7B3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149857</TotalTime>
  <Words>528</Words>
  <Application>Microsoft Office PowerPoint</Application>
  <PresentationFormat>Широкоэкранный</PresentationFormat>
  <Paragraphs>152</Paragraphs>
  <Slides>5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ＭＳ Ｐゴシック</vt:lpstr>
      <vt:lpstr>Arial</vt:lpstr>
      <vt:lpstr>Arial Narrow</vt:lpstr>
      <vt:lpstr>BatangChe</vt:lpstr>
      <vt:lpstr>Calibri</vt:lpstr>
      <vt:lpstr>Century Gothic</vt:lpstr>
      <vt:lpstr>Wingdings</vt:lpstr>
      <vt:lpstr>Тема Office</vt:lpstr>
      <vt:lpstr>2010_KFO035_CF1</vt:lpstr>
      <vt:lpstr>1_2010_KFO035_CF1</vt:lpstr>
      <vt:lpstr>think-cell Slide</vt:lpstr>
      <vt:lpstr>«БӘйтерек» ұбх» ақ  2022 ЖЫЛДЫҢ ҚОРЫТЫНДЫСЫ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Әсел Әлімбек</cp:lastModifiedBy>
  <cp:revision>5479</cp:revision>
  <cp:lastPrinted>2023-05-04T11:50:56Z</cp:lastPrinted>
  <dcterms:created xsi:type="dcterms:W3CDTF">2014-01-08T14:39:53Z</dcterms:created>
  <dcterms:modified xsi:type="dcterms:W3CDTF">2023-05-06T07:37:32Z</dcterms:modified>
</cp:coreProperties>
</file>