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  <p:sldMasterId id="2147483663" r:id="rId3"/>
  </p:sldMasterIdLst>
  <p:notesMasterIdLst>
    <p:notesMasterId r:id="rId9"/>
  </p:notesMasterIdLst>
  <p:handoutMasterIdLst>
    <p:handoutMasterId r:id="rId10"/>
  </p:handoutMasterIdLst>
  <p:sldIdLst>
    <p:sldId id="1189" r:id="rId4"/>
    <p:sldId id="1545" r:id="rId5"/>
    <p:sldId id="1542" r:id="rId6"/>
    <p:sldId id="1543" r:id="rId7"/>
    <p:sldId id="1544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3B87F8-4475-4FA4-8675-3B055BE3DD17}">
          <p14:sldIdLst>
            <p14:sldId id="1189"/>
            <p14:sldId id="1545"/>
            <p14:sldId id="1542"/>
            <p14:sldId id="1543"/>
            <p14:sldId id="15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3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сия Жумаканова" initials="АЖ" lastIdx="0" clrIdx="0">
    <p:extLst>
      <p:ext uri="{19B8F6BF-5375-455C-9EA6-DF929625EA0E}">
        <p15:presenceInfo xmlns:p15="http://schemas.microsoft.com/office/powerpoint/2012/main" userId="S-1-5-21-898840895-3345972363-1714068643-2135" providerId="AD"/>
      </p:ext>
    </p:extLst>
  </p:cmAuthor>
  <p:cmAuthor id="2" name="Алихан Ержанов" initials="АЕ" lastIdx="0" clrIdx="1">
    <p:extLst>
      <p:ext uri="{19B8F6BF-5375-455C-9EA6-DF929625EA0E}">
        <p15:presenceInfo xmlns:p15="http://schemas.microsoft.com/office/powerpoint/2012/main" userId="S-1-5-21-898840895-3345972363-1714068643-4658" providerId="AD"/>
      </p:ext>
    </p:extLst>
  </p:cmAuthor>
  <p:cmAuthor id="3" name="Нурмади Алибаев" initials="НА" lastIdx="1" clrIdx="2">
    <p:extLst>
      <p:ext uri="{19B8F6BF-5375-455C-9EA6-DF929625EA0E}">
        <p15:presenceInfo xmlns:p15="http://schemas.microsoft.com/office/powerpoint/2012/main" userId="S-1-5-21-898840895-3345972363-1714068643-7495" providerId="AD"/>
      </p:ext>
    </p:extLst>
  </p:cmAuthor>
  <p:cmAuthor id="4" name="Мадина Ержанова" initials="МЕ" lastIdx="108" clrIdx="3">
    <p:extLst>
      <p:ext uri="{19B8F6BF-5375-455C-9EA6-DF929625EA0E}">
        <p15:presenceInfo xmlns:p15="http://schemas.microsoft.com/office/powerpoint/2012/main" userId="S-1-5-21-898840895-3345972363-1714068643-49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75A"/>
    <a:srgbClr val="007A40"/>
    <a:srgbClr val="F1EBDF"/>
    <a:srgbClr val="257E3E"/>
    <a:srgbClr val="3F794E"/>
    <a:srgbClr val="56BA48"/>
    <a:srgbClr val="C36518"/>
    <a:srgbClr val="EBF1DE"/>
    <a:srgbClr val="EEECE1"/>
    <a:srgbClr val="DEE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5" autoAdjust="0"/>
    <p:restoredTop sz="90000" autoAdjust="0"/>
  </p:normalViewPr>
  <p:slideViewPr>
    <p:cSldViewPr>
      <p:cViewPr varScale="1">
        <p:scale>
          <a:sx n="74" d="100"/>
          <a:sy n="74" d="100"/>
        </p:scale>
        <p:origin x="69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78" y="108"/>
      </p:cViewPr>
      <p:guideLst>
        <p:guide orient="horz" pos="3129"/>
        <p:guide pos="213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debp\&#1041;&#1102;&#1076;&#1078;&#1077;&#1090;\&#1047;&#1072;&#1087;&#1088;&#1086;&#1089;&#1099;%202017\2023\&#1044;&#1057;&#1050;&#1056;\&#1056;&#1072;&#1089;&#1096;.&#1055;&#1088;&#1072;&#1074;&#1080;&#1090;&#1077;&#1083;&#1100;&#1089;&#1090;&#1074;&#1072;%2019.04.23\&#1076;&#1083;&#1103;%20&#1087;&#1088;&#1077;&#1079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debp\&#1041;&#1102;&#1076;&#1078;&#1077;&#1090;\&#1047;&#1072;&#1087;&#1088;&#1086;&#1089;&#1099;%202017\2023\&#1044;&#1057;&#1050;&#1056;\&#1056;&#1072;&#1089;&#1096;.&#1055;&#1088;&#1072;&#1074;&#1080;&#1090;&#1077;&#1083;&#1100;&#1089;&#1090;&#1074;&#1072;%2019.04.23\&#1076;&#1083;&#1103;%20&#1087;&#1088;&#1077;&#1079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debp\&#1041;&#1102;&#1076;&#1078;&#1077;&#1090;\&#1047;&#1072;&#1087;&#1088;&#1086;&#1089;&#1099;%202017\2023\&#1044;&#1057;&#1050;&#1056;\&#1056;&#1072;&#1089;&#1096;.&#1055;&#1088;&#1072;&#1074;&#1080;&#1090;&#1077;&#1083;&#1100;&#1089;&#1090;&#1074;&#1072;%2019.04.23\&#1076;&#1083;&#1103;%20&#1087;&#1088;&#1077;&#1079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1324074074074079"/>
          <c:w val="0.93888888888888888"/>
          <c:h val="0.64248468941382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Активы, трлн тг.</c:v>
                </c:pt>
              </c:strCache>
            </c:strRef>
          </c:tx>
          <c:spPr>
            <a:solidFill>
              <a:srgbClr val="B497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Лист1!$B$2:$C$2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9.9</c:v>
                </c:pt>
                <c:pt idx="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2-4181-BC26-F843C4862C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620821688"/>
        <c:axId val="620820120"/>
      </c:barChart>
      <c:catAx>
        <c:axId val="62082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20820120"/>
        <c:crosses val="autoZero"/>
        <c:auto val="1"/>
        <c:lblAlgn val="ctr"/>
        <c:lblOffset val="100"/>
        <c:noMultiLvlLbl val="0"/>
      </c:catAx>
      <c:valAx>
        <c:axId val="620820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082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/>
              <a:t>Собственный капитал, трлн </a:t>
            </a:r>
            <a:r>
              <a:rPr lang="ru-RU" b="1" dirty="0" err="1"/>
              <a:t>тг</a:t>
            </a:r>
            <a:r>
              <a:rPr lang="ru-RU" b="1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</c:f>
              <c:strCache>
                <c:ptCount val="1"/>
                <c:pt idx="0">
                  <c:v>Собственный капитал, трлн тг.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Лист1!$B$10:$C$10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Лист1!$B$11:$C$11</c:f>
              <c:numCache>
                <c:formatCode>General</c:formatCode>
                <c:ptCount val="2"/>
                <c:pt idx="0">
                  <c:v>1.7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6-4557-AA69-AC9090D75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20818552"/>
        <c:axId val="620820512"/>
      </c:barChart>
      <c:catAx>
        <c:axId val="62081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20820512"/>
        <c:crosses val="autoZero"/>
        <c:auto val="1"/>
        <c:lblAlgn val="ctr"/>
        <c:lblOffset val="100"/>
        <c:noMultiLvlLbl val="0"/>
      </c:catAx>
      <c:valAx>
        <c:axId val="620820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0818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57159473005266E-2"/>
          <c:y val="0.185462962962963"/>
          <c:w val="0.93285681053989467"/>
          <c:h val="0.6702624671916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Чистая прибыль, млрд тг.</c:v>
                </c:pt>
              </c:strCache>
            </c:strRef>
          </c:tx>
          <c:spPr>
            <a:solidFill>
              <a:srgbClr val="007A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Лист1!$B$6:$C$6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Лист1!$B$7:$C$7</c:f>
              <c:numCache>
                <c:formatCode>0</c:formatCode>
                <c:ptCount val="2"/>
                <c:pt idx="0" formatCode="General">
                  <c:v>111</c:v>
                </c:pt>
                <c:pt idx="1">
                  <c:v>380.6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A-432C-93B2-7E557379D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67"/>
        <c:axId val="620822864"/>
        <c:axId val="620817768"/>
      </c:barChart>
      <c:catAx>
        <c:axId val="6208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20817768"/>
        <c:crosses val="autoZero"/>
        <c:auto val="1"/>
        <c:lblAlgn val="ctr"/>
        <c:lblOffset val="100"/>
        <c:noMultiLvlLbl val="0"/>
      </c:catAx>
      <c:valAx>
        <c:axId val="620817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08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51489226749827E-2"/>
          <c:y val="0"/>
          <c:w val="0.97904855970455629"/>
          <c:h val="0.70818333460762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Кредитование через АКК, КАФ</c:v>
                </c:pt>
              </c:strCache>
            </c:strRef>
          </c:tx>
          <c:spPr>
            <a:solidFill>
              <a:srgbClr val="B4975A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522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C8-4969-85A9-EC49D5074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246</c:v>
                </c:pt>
                <c:pt idx="1">
                  <c:v>385</c:v>
                </c:pt>
                <c:pt idx="2">
                  <c:v>449</c:v>
                </c:pt>
                <c:pt idx="3">
                  <c:v>446</c:v>
                </c:pt>
                <c:pt idx="4">
                  <c:v>464</c:v>
                </c:pt>
                <c:pt idx="5">
                  <c:v>522.29999999999995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B-466A-AEFA-C3C61C082DAE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Кредитование частными банками</c:v>
                </c:pt>
              </c:strCache>
            </c:strRef>
          </c:tx>
          <c:spPr>
            <a:solidFill>
              <a:srgbClr val="007A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139</c:v>
                </c:pt>
                <c:pt idx="1">
                  <c:v>76</c:v>
                </c:pt>
                <c:pt idx="2">
                  <c:v>89</c:v>
                </c:pt>
                <c:pt idx="3">
                  <c:v>138</c:v>
                </c:pt>
                <c:pt idx="4">
                  <c:v>240</c:v>
                </c:pt>
                <c:pt idx="5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B-466A-AEFA-C3C61C082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0550144"/>
        <c:axId val="620557984"/>
      </c:barChart>
      <c:catAx>
        <c:axId val="62055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20557984"/>
        <c:crosses val="autoZero"/>
        <c:auto val="1"/>
        <c:lblAlgn val="ctr"/>
        <c:lblOffset val="100"/>
        <c:noMultiLvlLbl val="0"/>
      </c:catAx>
      <c:valAx>
        <c:axId val="620557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055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132879584375444E-3"/>
          <c:y val="0.9074458543542302"/>
          <c:w val="0.8999999783923428"/>
          <c:h val="8.593620999643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0.42036</cdr:x>
      <cdr:y>0.22819</cdr:y>
    </cdr:from>
    <cdr:to>
      <cdr:x>0.55869</cdr:x>
      <cdr:y>0.34039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720445" y="625977"/>
          <a:ext cx="56618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+23%</a:t>
          </a:r>
          <a:endParaRPr lang="ru-RU" sz="1400" b="1" dirty="0">
            <a:solidFill>
              <a:srgbClr val="C0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0.3813</cdr:x>
      <cdr:y>0.15887</cdr:y>
    </cdr:from>
    <cdr:to>
      <cdr:x>0.59767</cdr:x>
      <cdr:y>0.69779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1560594" y="435824"/>
          <a:ext cx="885555" cy="1478340"/>
        </a:xfrm>
        <a:prstGeom xmlns:a="http://schemas.openxmlformats.org/drawingml/2006/main" prst="upArrow">
          <a:avLst/>
        </a:prstGeom>
        <a:gradFill xmlns:a="http://schemas.openxmlformats.org/drawingml/2006/main">
          <a:gsLst>
            <a:gs pos="26000">
              <a:srgbClr val="FF0000">
                <a:alpha val="22000"/>
              </a:srgbClr>
            </a:gs>
            <a:gs pos="85000">
              <a:srgbClr val="FF0000">
                <a:alpha val="4000"/>
                <a:lumMod val="20000"/>
                <a:lumOff val="80000"/>
              </a:srgbClr>
            </a:gs>
            <a:gs pos="0">
              <a:srgbClr val="FF0000">
                <a:alpha val="23000"/>
              </a:srgbClr>
            </a:gs>
          </a:gsLst>
          <a:lin ang="5400000" scaled="1"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8" y="34"/>
            <a:ext cx="2946352" cy="496093"/>
          </a:xfrm>
          <a:prstGeom prst="rect">
            <a:avLst/>
          </a:prstGeom>
        </p:spPr>
        <p:txBody>
          <a:bodyPr vert="horz" lIns="88145" tIns="44074" rIns="88145" bIns="4407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83" y="34"/>
            <a:ext cx="2946352" cy="496093"/>
          </a:xfrm>
          <a:prstGeom prst="rect">
            <a:avLst/>
          </a:prstGeom>
        </p:spPr>
        <p:txBody>
          <a:bodyPr vert="horz" lIns="88145" tIns="44074" rIns="88145" bIns="44074" rtlCol="0"/>
          <a:lstStyle>
            <a:lvl1pPr algn="r">
              <a:defRPr sz="1200"/>
            </a:lvl1pPr>
          </a:lstStyle>
          <a:p>
            <a:fld id="{DA86E160-BC5C-4486-B1C3-AEFAB1B24D41}" type="datetimeFigureOut">
              <a:rPr lang="ru-RU" smtClean="0"/>
              <a:t>06.05.2023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8" y="9428976"/>
            <a:ext cx="2946352" cy="496091"/>
          </a:xfrm>
          <a:prstGeom prst="rect">
            <a:avLst/>
          </a:prstGeom>
        </p:spPr>
        <p:txBody>
          <a:bodyPr vert="horz" lIns="88145" tIns="44074" rIns="88145" bIns="4407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83" y="9428976"/>
            <a:ext cx="2946352" cy="496091"/>
          </a:xfrm>
          <a:prstGeom prst="rect">
            <a:avLst/>
          </a:prstGeom>
        </p:spPr>
        <p:txBody>
          <a:bodyPr vert="horz" lIns="88145" tIns="44074" rIns="88145" bIns="44074" rtlCol="0" anchor="b"/>
          <a:lstStyle>
            <a:lvl1pPr algn="r">
              <a:defRPr sz="1200"/>
            </a:lvl1pPr>
          </a:lstStyle>
          <a:p>
            <a:fld id="{7C1990AC-5327-49D4-968B-D435B23419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5081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3" y="15"/>
            <a:ext cx="2945659" cy="496333"/>
          </a:xfrm>
          <a:prstGeom prst="rect">
            <a:avLst/>
          </a:prstGeom>
        </p:spPr>
        <p:txBody>
          <a:bodyPr vert="horz" lIns="88145" tIns="44074" rIns="88145" bIns="4407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06" y="15"/>
            <a:ext cx="2945659" cy="496333"/>
          </a:xfrm>
          <a:prstGeom prst="rect">
            <a:avLst/>
          </a:prstGeom>
        </p:spPr>
        <p:txBody>
          <a:bodyPr vert="horz" lIns="88145" tIns="44074" rIns="88145" bIns="44074" rtlCol="0"/>
          <a:lstStyle>
            <a:lvl1pPr algn="r">
              <a:defRPr sz="1200"/>
            </a:lvl1pPr>
          </a:lstStyle>
          <a:p>
            <a:fld id="{CD16F039-E03A-439B-9B51-D8932922F45B}" type="datetimeFigureOut">
              <a:rPr lang="ru-RU" smtClean="0"/>
              <a:t>06.05.2023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45" tIns="44074" rIns="88145" bIns="4407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70"/>
            <a:ext cx="5438140" cy="4466989"/>
          </a:xfrm>
          <a:prstGeom prst="rect">
            <a:avLst/>
          </a:prstGeom>
        </p:spPr>
        <p:txBody>
          <a:bodyPr vert="horz" lIns="88145" tIns="44074" rIns="88145" bIns="4407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3" y="9428588"/>
            <a:ext cx="2945659" cy="496333"/>
          </a:xfrm>
          <a:prstGeom prst="rect">
            <a:avLst/>
          </a:prstGeom>
        </p:spPr>
        <p:txBody>
          <a:bodyPr vert="horz" lIns="88145" tIns="44074" rIns="88145" bIns="4407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06" y="9428588"/>
            <a:ext cx="2945659" cy="496333"/>
          </a:xfrm>
          <a:prstGeom prst="rect">
            <a:avLst/>
          </a:prstGeom>
        </p:spPr>
        <p:txBody>
          <a:bodyPr vert="horz" lIns="88145" tIns="44074" rIns="88145" bIns="44074" rtlCol="0" anchor="b"/>
          <a:lstStyle>
            <a:lvl1pPr algn="r">
              <a:defRPr sz="1200"/>
            </a:lvl1pPr>
          </a:lstStyle>
          <a:p>
            <a:fld id="{F77B0BDF-9C81-43E6-B6F9-CE67503DD8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5384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59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b="1" dirty="0">
              <a:latin typeface="Arial Narrow" panose="020B0606020202030204" pitchFamily="34" charset="0"/>
            </a:endParaRP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42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32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b="1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65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52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1229713" y="3556037"/>
            <a:ext cx="9732576" cy="3140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2041" b="0" cap="none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29713" y="4296554"/>
            <a:ext cx="9732576" cy="282625"/>
          </a:xfrm>
        </p:spPr>
        <p:txBody>
          <a:bodyPr wrap="square">
            <a:spAutoFit/>
          </a:bodyPr>
          <a:lstStyle>
            <a:lvl1pPr algn="ctr">
              <a:defRPr sz="1837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de-DE" noProof="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95799" y="1390013"/>
            <a:ext cx="2000405" cy="1745817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 bwMode="gray">
          <a:xfrm>
            <a:off x="1229713" y="3443579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 bwMode="gray">
          <a:xfrm>
            <a:off x="1229713" y="4974258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McK Title Elements" hidden="1"/>
          <p:cNvGrpSpPr>
            <a:grpSpLocks/>
          </p:cNvGrpSpPr>
          <p:nvPr/>
        </p:nvGrpSpPr>
        <p:grpSpPr bwMode="gray">
          <a:xfrm>
            <a:off x="1229713" y="5815444"/>
            <a:ext cx="9732576" cy="438954"/>
            <a:chOff x="1663" y="3123"/>
            <a:chExt cx="3109" cy="271"/>
          </a:xfrm>
        </p:grpSpPr>
        <p:sp>
          <p:nvSpPr>
            <p:cNvPr id="16" name="McK Document type"/>
            <p:cNvSpPr txBox="1">
              <a:spLocks noChangeArrowheads="1"/>
            </p:cNvSpPr>
            <p:nvPr/>
          </p:nvSpPr>
          <p:spPr bwMode="gray">
            <a:xfrm>
              <a:off x="1663" y="3123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 anchor="b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Тип документа</a:t>
              </a:r>
            </a:p>
          </p:txBody>
        </p:sp>
        <p:sp>
          <p:nvSpPr>
            <p:cNvPr id="17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Дата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6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7546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876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1229713" y="3556037"/>
            <a:ext cx="9732576" cy="3140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2041" b="0" cap="none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29713" y="4296554"/>
            <a:ext cx="9732576" cy="282625"/>
          </a:xfrm>
        </p:spPr>
        <p:txBody>
          <a:bodyPr wrap="square">
            <a:spAutoFit/>
          </a:bodyPr>
          <a:lstStyle>
            <a:lvl1pPr algn="ctr">
              <a:defRPr sz="1837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de-DE" noProof="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95799" y="1390013"/>
            <a:ext cx="2000405" cy="1745817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 bwMode="gray">
          <a:xfrm>
            <a:off x="1229713" y="3443579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 bwMode="gray">
          <a:xfrm>
            <a:off x="1229713" y="4974258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McK Title Elements" hidden="1"/>
          <p:cNvGrpSpPr>
            <a:grpSpLocks/>
          </p:cNvGrpSpPr>
          <p:nvPr/>
        </p:nvGrpSpPr>
        <p:grpSpPr bwMode="gray">
          <a:xfrm>
            <a:off x="1229713" y="5815444"/>
            <a:ext cx="9732576" cy="438954"/>
            <a:chOff x="1663" y="3123"/>
            <a:chExt cx="3109" cy="271"/>
          </a:xfrm>
        </p:grpSpPr>
        <p:sp>
          <p:nvSpPr>
            <p:cNvPr id="16" name="McK Document type"/>
            <p:cNvSpPr txBox="1">
              <a:spLocks noChangeArrowheads="1"/>
            </p:cNvSpPr>
            <p:nvPr/>
          </p:nvSpPr>
          <p:spPr bwMode="gray">
            <a:xfrm>
              <a:off x="1663" y="3123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 anchor="b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Тип документа</a:t>
              </a:r>
            </a:p>
          </p:txBody>
        </p:sp>
        <p:sp>
          <p:nvSpPr>
            <p:cNvPr id="17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Дата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906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4038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059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32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32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632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63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8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39" y="254519"/>
            <a:ext cx="568404" cy="36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47928"/>
            <a:ext cx="10363200" cy="4594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44840"/>
            <a:ext cx="8572064" cy="4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7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62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tags" Target="../tags/tag21.xml"/><Relationship Id="rId39" Type="http://schemas.openxmlformats.org/officeDocument/2006/relationships/image" Target="../media/image3.jpeg"/><Relationship Id="rId21" Type="http://schemas.openxmlformats.org/officeDocument/2006/relationships/tags" Target="../tags/tag16.xml"/><Relationship Id="rId34" Type="http://schemas.openxmlformats.org/officeDocument/2006/relationships/tags" Target="../tags/tag29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tags" Target="../tags/tag20.xml"/><Relationship Id="rId33" Type="http://schemas.openxmlformats.org/officeDocument/2006/relationships/tags" Target="../tags/tag28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29" Type="http://schemas.openxmlformats.org/officeDocument/2006/relationships/tags" Target="../tags/tag24.xml"/><Relationship Id="rId1" Type="http://schemas.openxmlformats.org/officeDocument/2006/relationships/slideLayout" Target="../slideLayouts/slideLayout10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32" Type="http://schemas.openxmlformats.org/officeDocument/2006/relationships/tags" Target="../tags/tag27.xml"/><Relationship Id="rId37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28" Type="http://schemas.openxmlformats.org/officeDocument/2006/relationships/tags" Target="../tags/tag23.xml"/><Relationship Id="rId36" Type="http://schemas.openxmlformats.org/officeDocument/2006/relationships/tags" Target="../tags/tag31.xml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31" Type="http://schemas.openxmlformats.org/officeDocument/2006/relationships/tags" Target="../tags/tag26.xml"/><Relationship Id="rId4" Type="http://schemas.openxmlformats.org/officeDocument/2006/relationships/theme" Target="../theme/theme2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Relationship Id="rId27" Type="http://schemas.openxmlformats.org/officeDocument/2006/relationships/tags" Target="../tags/tag22.xml"/><Relationship Id="rId30" Type="http://schemas.openxmlformats.org/officeDocument/2006/relationships/tags" Target="../tags/tag25.xml"/><Relationship Id="rId35" Type="http://schemas.openxmlformats.org/officeDocument/2006/relationships/tags" Target="../tags/tag30.xml"/><Relationship Id="rId8" Type="http://schemas.openxmlformats.org/officeDocument/2006/relationships/tags" Target="../tags/tag3.xml"/><Relationship Id="rId3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image" Target="../media/image2.emf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slideLayout" Target="../slideLayouts/slideLayout13.xml"/><Relationship Id="rId6" Type="http://schemas.openxmlformats.org/officeDocument/2006/relationships/vmlDrawing" Target="../drawings/vmlDrawing2.v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image" Target="../media/image3.jpeg"/><Relationship Id="rId5" Type="http://schemas.openxmlformats.org/officeDocument/2006/relationships/theme" Target="../theme/theme3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8" Type="http://schemas.openxmlformats.org/officeDocument/2006/relationships/tags" Target="../tags/tag33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71" r:id="rId8"/>
    <p:sldLayoutId id="2147483676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856" y="1990667"/>
            <a:ext cx="11400821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5" name="McK Slide Elements" hidden="1"/>
          <p:cNvGrpSpPr/>
          <p:nvPr userDrawn="1"/>
        </p:nvGrpSpPr>
        <p:grpSpPr>
          <a:xfrm>
            <a:off x="358856" y="6217299"/>
            <a:ext cx="11400821" cy="359923"/>
            <a:chOff x="263767" y="6093526"/>
            <a:chExt cx="8379901" cy="35275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263767" y="6093526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020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az-Cyrl-AZ" sz="1020" dirty="0">
                  <a:solidFill>
                    <a:srgbClr val="000000"/>
                  </a:solidFill>
                  <a:latin typeface="Arial"/>
                </a:rPr>
                <a:t>Сноска</a:t>
              </a:r>
              <a:endParaRPr lang="de-DE" sz="10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263767" y="6289318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30074" indent="-630074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020" dirty="0">
                  <a:solidFill>
                    <a:srgbClr val="000000"/>
                  </a:solidFill>
                </a:rPr>
                <a:t>Источник:</a:t>
              </a:r>
              <a:r>
                <a:rPr lang="de-DE" sz="1020" dirty="0">
                  <a:solidFill>
                    <a:srgbClr val="000000"/>
                  </a:solidFill>
                </a:rPr>
                <a:t> </a:t>
              </a:r>
              <a:r>
                <a:rPr lang="az-Cyrl-AZ" sz="1020" dirty="0">
                  <a:solidFill>
                    <a:srgbClr val="000000"/>
                  </a:solidFill>
                </a:rPr>
                <a:t>источник</a:t>
              </a:r>
              <a:endParaRPr lang="de-DE" sz="102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358856" y="1137061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b="1" dirty="0">
                  <a:solidFill>
                    <a:srgbClr val="000000"/>
                  </a:solidFill>
                </a:rPr>
                <a:t>Заголовок</a:t>
              </a:r>
              <a:endParaRPr lang="de-DE" sz="1632" b="1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dirty="0">
                  <a:solidFill>
                    <a:srgbClr val="808080"/>
                  </a:solidFill>
                </a:rPr>
                <a:t>Единица измерения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gray">
          <a:xfrm>
            <a:off x="10431411" y="842309"/>
            <a:ext cx="1069098" cy="1017202"/>
            <a:chOff x="4936" y="176"/>
            <a:chExt cx="495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gray">
          <a:xfrm>
            <a:off x="10012401" y="842309"/>
            <a:ext cx="1488095" cy="745084"/>
            <a:chOff x="4750" y="176"/>
            <a:chExt cx="689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53" name="LegendMoons" hidden="1"/>
          <p:cNvGrpSpPr/>
          <p:nvPr/>
        </p:nvGrpSpPr>
        <p:grpSpPr bwMode="gray">
          <a:xfrm>
            <a:off x="10339817" y="842308"/>
            <a:ext cx="1160577" cy="1333054"/>
            <a:chOff x="7769225" y="2105025"/>
            <a:chExt cx="853055" cy="1306516"/>
          </a:xfrm>
        </p:grpSpPr>
        <p:grpSp>
          <p:nvGrpSpPr>
            <p:cNvPr id="54" name="MoonLegend1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72" name="Oval 38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rc 39" hidden="1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MoonLegend2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0" name="Oval 41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rc 42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MoonLegend4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MoonLegend5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66" name="Oval 50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5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" name="Legend1"/>
            <p:cNvSpPr>
              <a:spLocks noChangeArrowheads="1"/>
            </p:cNvSpPr>
            <p:nvPr/>
          </p:nvSpPr>
          <p:spPr bwMode="gray">
            <a:xfrm>
              <a:off x="8089900" y="2117467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9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0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1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2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5</a:t>
              </a:r>
            </a:p>
          </p:txBody>
        </p:sp>
        <p:grpSp>
          <p:nvGrpSpPr>
            <p:cNvPr id="63" name="MoonLegend3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64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358856" y="823648"/>
            <a:ext cx="1140082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9088" algn="l"/>
              </a:tabLst>
              <a:defRPr/>
            </a:pPr>
            <a:r>
              <a:rPr lang="az-Cyrl-AZ" sz="1632" dirty="0">
                <a:solidFill>
                  <a:srgbClr val="808080"/>
                </a:solidFill>
                <a:latin typeface="Arial"/>
              </a:rPr>
              <a:t>Единица измерения</a:t>
            </a:r>
            <a:endParaRPr lang="de-DE"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77" name="McK 1. On-page tracker" hidden="1"/>
          <p:cNvSpPr>
            <a:spLocks noChangeArrowheads="1"/>
          </p:cNvSpPr>
          <p:nvPr/>
        </p:nvSpPr>
        <p:spPr bwMode="gray">
          <a:xfrm>
            <a:off x="1313153" y="9345"/>
            <a:ext cx="623569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20" cap="all" dirty="0">
                <a:solidFill>
                  <a:srgbClr val="808080"/>
                </a:solidFill>
              </a:rPr>
              <a:t>Tracker</a:t>
            </a:r>
          </a:p>
        </p:txBody>
      </p:sp>
      <p:grpSp>
        <p:nvGrpSpPr>
          <p:cNvPr id="75" name="McKSticker" hidden="1"/>
          <p:cNvGrpSpPr/>
          <p:nvPr/>
        </p:nvGrpSpPr>
        <p:grpSpPr bwMode="gray">
          <a:xfrm>
            <a:off x="11052302" y="823651"/>
            <a:ext cx="707373" cy="216085"/>
            <a:chOff x="8217663" y="285750"/>
            <a:chExt cx="519937" cy="211783"/>
          </a:xfrm>
        </p:grpSpPr>
        <p:sp>
          <p:nvSpPr>
            <p:cNvPr id="76" name="StickerRectangle"/>
            <p:cNvSpPr>
              <a:spLocks noChangeArrowheads="1"/>
            </p:cNvSpPr>
            <p:nvPr/>
          </p:nvSpPr>
          <p:spPr bwMode="gray">
            <a:xfrm>
              <a:off x="8217663" y="285750"/>
              <a:ext cx="519937" cy="211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224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78" name="AutoShape 31"/>
            <p:cNvCxnSpPr>
              <a:cxnSpLocks noChangeShapeType="1"/>
              <a:stCxn id="76" idx="2"/>
              <a:endCxn id="76" idx="4"/>
            </p:cNvCxnSpPr>
            <p:nvPr/>
          </p:nvCxnSpPr>
          <p:spPr bwMode="gray">
            <a:xfrm>
              <a:off x="8217663" y="285750"/>
              <a:ext cx="0" cy="2117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2"/>
            <p:cNvCxnSpPr>
              <a:cxnSpLocks noChangeShapeType="1"/>
              <a:stCxn id="76" idx="4"/>
              <a:endCxn id="76" idx="6"/>
            </p:cNvCxnSpPr>
            <p:nvPr/>
          </p:nvCxnSpPr>
          <p:spPr bwMode="gray">
            <a:xfrm>
              <a:off x="8217663" y="497533"/>
              <a:ext cx="51993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McK Oval" hidden="1"/>
          <p:cNvSpPr txBox="1"/>
          <p:nvPr>
            <p:custDataLst>
              <p:tags r:id="rId7"/>
            </p:custDataLst>
          </p:nvPr>
        </p:nvSpPr>
        <p:spPr bwMode="gray">
          <a:xfrm>
            <a:off x="2235382" y="1720173"/>
            <a:ext cx="2073396" cy="15549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87" tIns="0" rIns="388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1" name="McK Rectangle" hidden="1"/>
          <p:cNvSpPr txBox="1"/>
          <p:nvPr>
            <p:custDataLst>
              <p:tags r:id="rId8"/>
            </p:custDataLst>
          </p:nvPr>
        </p:nvSpPr>
        <p:spPr bwMode="gray">
          <a:xfrm>
            <a:off x="2235382" y="3424857"/>
            <a:ext cx="2073396" cy="15549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2" name="McK RoundedRectangle" hidden="1"/>
          <p:cNvSpPr txBox="1"/>
          <p:nvPr>
            <p:custDataLst>
              <p:tags r:id="rId9"/>
            </p:custDataLst>
          </p:nvPr>
        </p:nvSpPr>
        <p:spPr bwMode="gray">
          <a:xfrm>
            <a:off x="4438366" y="3424857"/>
            <a:ext cx="2073396" cy="1554955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3" name="McK Arrow" hidden="1"/>
          <p:cNvSpPr txBox="1"/>
          <p:nvPr>
            <p:custDataLst>
              <p:tags r:id="rId10"/>
            </p:custDataLst>
          </p:nvPr>
        </p:nvSpPr>
        <p:spPr bwMode="gray">
          <a:xfrm>
            <a:off x="4438365" y="4846086"/>
            <a:ext cx="2488075" cy="932973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4" name="McK DirArrow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7189508" y="3968731"/>
            <a:ext cx="3153449" cy="46720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85" name="McK Bracket" hidden="1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7917781" y="2567296"/>
            <a:ext cx="248376" cy="1865946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grpSp>
        <p:nvGrpSpPr>
          <p:cNvPr id="86" name="McK Moon" hidden="1"/>
          <p:cNvGrpSpPr/>
          <p:nvPr>
            <p:custDataLst>
              <p:tags r:id="rId13"/>
            </p:custDataLst>
          </p:nvPr>
        </p:nvGrpSpPr>
        <p:grpSpPr bwMode="gray">
          <a:xfrm>
            <a:off x="11414111" y="1554958"/>
            <a:ext cx="345565" cy="259159"/>
            <a:chOff x="762000" y="1270000"/>
            <a:chExt cx="254000" cy="254000"/>
          </a:xfrm>
        </p:grpSpPr>
        <p:sp>
          <p:nvSpPr>
            <p:cNvPr id="87" name="Oval 8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88" name="Arc 8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3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McK Flow" hidden="1"/>
          <p:cNvGrpSpPr/>
          <p:nvPr>
            <p:custDataLst>
              <p:tags r:id="rId14"/>
            </p:custDataLst>
          </p:nvPr>
        </p:nvGrpSpPr>
        <p:grpSpPr bwMode="gray">
          <a:xfrm>
            <a:off x="4438365" y="2406945"/>
            <a:ext cx="2488075" cy="932973"/>
            <a:chOff x="5905500" y="3124200"/>
            <a:chExt cx="1828800" cy="914400"/>
          </a:xfrm>
        </p:grpSpPr>
        <p:sp>
          <p:nvSpPr>
            <p:cNvPr id="90" name="Freeform 89"/>
            <p:cNvSpPr/>
            <p:nvPr>
              <p:custDataLst>
                <p:tags r:id="rId20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 bwMode="gray">
          <a:xfrm>
            <a:off x="1192206" y="750301"/>
            <a:ext cx="10999796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gray">
          <a:xfrm>
            <a:off x="0" y="6653244"/>
            <a:ext cx="12192000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8856" y="149036"/>
            <a:ext cx="823633" cy="620774"/>
          </a:xfrm>
          <a:prstGeom prst="rect">
            <a:avLst/>
          </a:prstGeom>
        </p:spPr>
      </p:pic>
      <p:sp>
        <p:nvSpPr>
          <p:cNvPr id="3" name="pg number"/>
          <p:cNvSpPr>
            <a:spLocks/>
          </p:cNvSpPr>
          <p:nvPr/>
        </p:nvSpPr>
        <p:spPr bwMode="gray">
          <a:xfrm>
            <a:off x="11485475" y="6573167"/>
            <a:ext cx="274200" cy="160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de-DE" sz="102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1020" dirty="0">
              <a:solidFill>
                <a:srgbClr val="000000"/>
              </a:solidFill>
            </a:endParaRPr>
          </a:p>
        </p:txBody>
      </p:sp>
      <p:grpSp>
        <p:nvGrpSpPr>
          <p:cNvPr id="93" name="McK SplitFlow" hidden="1"/>
          <p:cNvGrpSpPr/>
          <p:nvPr userDrawn="1">
            <p:custDataLst>
              <p:tags r:id="rId15"/>
            </p:custDataLst>
          </p:nvPr>
        </p:nvGrpSpPr>
        <p:grpSpPr>
          <a:xfrm>
            <a:off x="4438365" y="1386707"/>
            <a:ext cx="2488075" cy="932973"/>
            <a:chOff x="114300" y="1270000"/>
            <a:chExt cx="1828800" cy="914400"/>
          </a:xfrm>
        </p:grpSpPr>
        <p:sp>
          <p:nvSpPr>
            <p:cNvPr id="94" name="Freeform 93"/>
            <p:cNvSpPr/>
            <p:nvPr>
              <p:custDataLst>
                <p:tags r:id="rId16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>
              <p:custDataLst>
                <p:tags r:id="rId17"/>
              </p:custDataLst>
            </p:nvPr>
          </p:nvSpPr>
          <p:spPr>
            <a:xfrm>
              <a:off x="177800" y="13271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96" name="Freeform 95"/>
            <p:cNvSpPr/>
            <p:nvPr>
              <p:custDataLst>
                <p:tags r:id="rId18"/>
              </p:custDataLst>
            </p:nvPr>
          </p:nvSpPr>
          <p:spPr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19"/>
              </p:custDataLst>
            </p:nvPr>
          </p:nvSpPr>
          <p:spPr>
            <a:xfrm>
              <a:off x="177800" y="17843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93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549088" algn="l"/>
        </a:tabLst>
        <a:defRPr sz="1837" b="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◦"/>
        <a:defRPr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856" y="1990667"/>
            <a:ext cx="11400821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5" name="McK Slide Elements" hidden="1"/>
          <p:cNvGrpSpPr/>
          <p:nvPr userDrawn="1"/>
        </p:nvGrpSpPr>
        <p:grpSpPr>
          <a:xfrm>
            <a:off x="358856" y="6217299"/>
            <a:ext cx="11400821" cy="359923"/>
            <a:chOff x="263767" y="6093526"/>
            <a:chExt cx="8379901" cy="35275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263767" y="6093526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020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az-Cyrl-AZ" sz="1020" dirty="0">
                  <a:solidFill>
                    <a:srgbClr val="000000"/>
                  </a:solidFill>
                  <a:latin typeface="Arial"/>
                </a:rPr>
                <a:t>Сноска</a:t>
              </a:r>
              <a:endParaRPr lang="de-DE" sz="10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263767" y="6289318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30074" indent="-630074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020" dirty="0">
                  <a:solidFill>
                    <a:srgbClr val="000000"/>
                  </a:solidFill>
                </a:rPr>
                <a:t>Источник:</a:t>
              </a:r>
              <a:r>
                <a:rPr lang="de-DE" sz="1020" dirty="0">
                  <a:solidFill>
                    <a:srgbClr val="000000"/>
                  </a:solidFill>
                </a:rPr>
                <a:t> </a:t>
              </a:r>
              <a:r>
                <a:rPr lang="az-Cyrl-AZ" sz="1020" dirty="0">
                  <a:solidFill>
                    <a:srgbClr val="000000"/>
                  </a:solidFill>
                </a:rPr>
                <a:t>источник</a:t>
              </a:r>
              <a:endParaRPr lang="de-DE" sz="102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358856" y="1137061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b="1" dirty="0">
                  <a:solidFill>
                    <a:srgbClr val="000000"/>
                  </a:solidFill>
                </a:rPr>
                <a:t>Заголовок</a:t>
              </a:r>
              <a:endParaRPr lang="de-DE" sz="1632" b="1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dirty="0">
                  <a:solidFill>
                    <a:srgbClr val="808080"/>
                  </a:solidFill>
                </a:rPr>
                <a:t>Единица измерения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gray">
          <a:xfrm>
            <a:off x="10431411" y="842309"/>
            <a:ext cx="1069098" cy="1017202"/>
            <a:chOff x="4936" y="176"/>
            <a:chExt cx="495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gray">
          <a:xfrm>
            <a:off x="10012401" y="842309"/>
            <a:ext cx="1488095" cy="745084"/>
            <a:chOff x="4750" y="176"/>
            <a:chExt cx="689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53" name="LegendMoons" hidden="1"/>
          <p:cNvGrpSpPr/>
          <p:nvPr/>
        </p:nvGrpSpPr>
        <p:grpSpPr bwMode="gray">
          <a:xfrm>
            <a:off x="10339817" y="842308"/>
            <a:ext cx="1160577" cy="1333054"/>
            <a:chOff x="7769225" y="2105025"/>
            <a:chExt cx="853055" cy="1306516"/>
          </a:xfrm>
        </p:grpSpPr>
        <p:grpSp>
          <p:nvGrpSpPr>
            <p:cNvPr id="54" name="MoonLegend1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72" name="Oval 38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rc 39" hidden="1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MoonLegend2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0" name="Oval 41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rc 42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MoonLegend4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MoonLegend5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66" name="Oval 50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5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" name="Legend1"/>
            <p:cNvSpPr>
              <a:spLocks noChangeArrowheads="1"/>
            </p:cNvSpPr>
            <p:nvPr/>
          </p:nvSpPr>
          <p:spPr bwMode="gray">
            <a:xfrm>
              <a:off x="8089900" y="2117467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9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0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1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2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5</a:t>
              </a:r>
            </a:p>
          </p:txBody>
        </p:sp>
        <p:grpSp>
          <p:nvGrpSpPr>
            <p:cNvPr id="63" name="MoonLegend3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64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358856" y="823648"/>
            <a:ext cx="1140082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9088" algn="l"/>
              </a:tabLst>
              <a:defRPr/>
            </a:pPr>
            <a:r>
              <a:rPr lang="az-Cyrl-AZ" sz="1632" dirty="0">
                <a:solidFill>
                  <a:srgbClr val="808080"/>
                </a:solidFill>
                <a:latin typeface="Arial"/>
              </a:rPr>
              <a:t>Единица измерения</a:t>
            </a:r>
            <a:endParaRPr lang="de-DE"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77" name="McK 1. On-page tracker" hidden="1"/>
          <p:cNvSpPr>
            <a:spLocks noChangeArrowheads="1"/>
          </p:cNvSpPr>
          <p:nvPr/>
        </p:nvSpPr>
        <p:spPr bwMode="gray">
          <a:xfrm>
            <a:off x="1313153" y="9345"/>
            <a:ext cx="623569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20" cap="all" dirty="0">
                <a:solidFill>
                  <a:srgbClr val="808080"/>
                </a:solidFill>
              </a:rPr>
              <a:t>Tracker</a:t>
            </a:r>
          </a:p>
        </p:txBody>
      </p:sp>
      <p:grpSp>
        <p:nvGrpSpPr>
          <p:cNvPr id="75" name="McKSticker" hidden="1"/>
          <p:cNvGrpSpPr/>
          <p:nvPr/>
        </p:nvGrpSpPr>
        <p:grpSpPr bwMode="gray">
          <a:xfrm>
            <a:off x="11052302" y="823651"/>
            <a:ext cx="707373" cy="216085"/>
            <a:chOff x="8217663" y="285750"/>
            <a:chExt cx="519937" cy="211783"/>
          </a:xfrm>
        </p:grpSpPr>
        <p:sp>
          <p:nvSpPr>
            <p:cNvPr id="76" name="StickerRectangle"/>
            <p:cNvSpPr>
              <a:spLocks noChangeArrowheads="1"/>
            </p:cNvSpPr>
            <p:nvPr/>
          </p:nvSpPr>
          <p:spPr bwMode="gray">
            <a:xfrm>
              <a:off x="8217663" y="285750"/>
              <a:ext cx="519937" cy="211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224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78" name="AutoShape 31"/>
            <p:cNvCxnSpPr>
              <a:cxnSpLocks noChangeShapeType="1"/>
              <a:stCxn id="76" idx="2"/>
              <a:endCxn id="76" idx="4"/>
            </p:cNvCxnSpPr>
            <p:nvPr/>
          </p:nvCxnSpPr>
          <p:spPr bwMode="gray">
            <a:xfrm>
              <a:off x="8217663" y="285750"/>
              <a:ext cx="0" cy="2117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2"/>
            <p:cNvCxnSpPr>
              <a:cxnSpLocks noChangeShapeType="1"/>
              <a:stCxn id="76" idx="4"/>
              <a:endCxn id="76" idx="6"/>
            </p:cNvCxnSpPr>
            <p:nvPr/>
          </p:nvCxnSpPr>
          <p:spPr bwMode="gray">
            <a:xfrm>
              <a:off x="8217663" y="497533"/>
              <a:ext cx="51993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McK Oval" hidden="1"/>
          <p:cNvSpPr txBox="1"/>
          <p:nvPr>
            <p:custDataLst>
              <p:tags r:id="rId8"/>
            </p:custDataLst>
          </p:nvPr>
        </p:nvSpPr>
        <p:spPr bwMode="gray">
          <a:xfrm>
            <a:off x="2235382" y="1720173"/>
            <a:ext cx="2073396" cy="15549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87" tIns="0" rIns="388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1" name="McK Rectangle" hidden="1"/>
          <p:cNvSpPr txBox="1"/>
          <p:nvPr>
            <p:custDataLst>
              <p:tags r:id="rId9"/>
            </p:custDataLst>
          </p:nvPr>
        </p:nvSpPr>
        <p:spPr bwMode="gray">
          <a:xfrm>
            <a:off x="2235382" y="3424857"/>
            <a:ext cx="2073396" cy="15549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2" name="McK RoundedRectangle" hidden="1"/>
          <p:cNvSpPr txBox="1"/>
          <p:nvPr>
            <p:custDataLst>
              <p:tags r:id="rId10"/>
            </p:custDataLst>
          </p:nvPr>
        </p:nvSpPr>
        <p:spPr bwMode="gray">
          <a:xfrm>
            <a:off x="4438366" y="3424857"/>
            <a:ext cx="2073396" cy="1554955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3" name="McK Arrow" hidden="1"/>
          <p:cNvSpPr txBox="1"/>
          <p:nvPr>
            <p:custDataLst>
              <p:tags r:id="rId11"/>
            </p:custDataLst>
          </p:nvPr>
        </p:nvSpPr>
        <p:spPr bwMode="gray">
          <a:xfrm>
            <a:off x="4438365" y="4846086"/>
            <a:ext cx="2488075" cy="932973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4" name="McK DirArrow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5400000">
            <a:off x="7189508" y="3968731"/>
            <a:ext cx="3153449" cy="46720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85" name="McK Bracket" hidden="1"/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7917781" y="2567296"/>
            <a:ext cx="248376" cy="1865946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grpSp>
        <p:nvGrpSpPr>
          <p:cNvPr id="86" name="McK Moon" hidden="1"/>
          <p:cNvGrpSpPr/>
          <p:nvPr>
            <p:custDataLst>
              <p:tags r:id="rId14"/>
            </p:custDataLst>
          </p:nvPr>
        </p:nvGrpSpPr>
        <p:grpSpPr bwMode="gray">
          <a:xfrm>
            <a:off x="11414111" y="1554958"/>
            <a:ext cx="345565" cy="259159"/>
            <a:chOff x="762000" y="1270000"/>
            <a:chExt cx="254000" cy="254000"/>
          </a:xfrm>
        </p:grpSpPr>
        <p:sp>
          <p:nvSpPr>
            <p:cNvPr id="87" name="Oval 8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88" name="Arc 8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3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McK Flow" hidden="1"/>
          <p:cNvGrpSpPr/>
          <p:nvPr>
            <p:custDataLst>
              <p:tags r:id="rId15"/>
            </p:custDataLst>
          </p:nvPr>
        </p:nvGrpSpPr>
        <p:grpSpPr bwMode="gray">
          <a:xfrm>
            <a:off x="4438365" y="2406945"/>
            <a:ext cx="2488075" cy="932973"/>
            <a:chOff x="5905500" y="3124200"/>
            <a:chExt cx="1828800" cy="914400"/>
          </a:xfrm>
        </p:grpSpPr>
        <p:sp>
          <p:nvSpPr>
            <p:cNvPr id="90" name="Freeform 89"/>
            <p:cNvSpPr/>
            <p:nvPr>
              <p:custDataLst>
                <p:tags r:id="rId21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 bwMode="gray">
          <a:xfrm>
            <a:off x="1192206" y="750301"/>
            <a:ext cx="10999796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gray">
          <a:xfrm>
            <a:off x="0" y="6653244"/>
            <a:ext cx="12192000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8856" y="149036"/>
            <a:ext cx="823633" cy="620774"/>
          </a:xfrm>
          <a:prstGeom prst="rect">
            <a:avLst/>
          </a:prstGeom>
        </p:spPr>
      </p:pic>
      <p:sp>
        <p:nvSpPr>
          <p:cNvPr id="3" name="pg number"/>
          <p:cNvSpPr>
            <a:spLocks/>
          </p:cNvSpPr>
          <p:nvPr/>
        </p:nvSpPr>
        <p:spPr bwMode="gray">
          <a:xfrm>
            <a:off x="11485475" y="6573167"/>
            <a:ext cx="274200" cy="160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de-DE" sz="102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1020" dirty="0">
              <a:solidFill>
                <a:srgbClr val="000000"/>
              </a:solidFill>
            </a:endParaRPr>
          </a:p>
        </p:txBody>
      </p:sp>
      <p:grpSp>
        <p:nvGrpSpPr>
          <p:cNvPr id="93" name="McK SplitFlow" hidden="1"/>
          <p:cNvGrpSpPr/>
          <p:nvPr userDrawn="1">
            <p:custDataLst>
              <p:tags r:id="rId16"/>
            </p:custDataLst>
          </p:nvPr>
        </p:nvGrpSpPr>
        <p:grpSpPr>
          <a:xfrm>
            <a:off x="4438365" y="1386707"/>
            <a:ext cx="2488075" cy="932973"/>
            <a:chOff x="114300" y="1270000"/>
            <a:chExt cx="1828800" cy="914400"/>
          </a:xfrm>
        </p:grpSpPr>
        <p:sp>
          <p:nvSpPr>
            <p:cNvPr id="94" name="Freeform 93"/>
            <p:cNvSpPr/>
            <p:nvPr>
              <p:custDataLst>
                <p:tags r:id="rId17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>
              <p:custDataLst>
                <p:tags r:id="rId18"/>
              </p:custDataLst>
            </p:nvPr>
          </p:nvSpPr>
          <p:spPr>
            <a:xfrm>
              <a:off x="177800" y="13271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96" name="Freeform 95"/>
            <p:cNvSpPr/>
            <p:nvPr>
              <p:custDataLst>
                <p:tags r:id="rId19"/>
              </p:custDataLst>
            </p:nvPr>
          </p:nvSpPr>
          <p:spPr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20"/>
              </p:custDataLst>
            </p:nvPr>
          </p:nvSpPr>
          <p:spPr>
            <a:xfrm>
              <a:off x="177800" y="17843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38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549088" algn="l"/>
        </a:tabLst>
        <a:defRPr sz="1837" b="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◦"/>
        <a:defRPr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11" Type="http://schemas.openxmlformats.org/officeDocument/2006/relationships/image" Target="../media/image11.png"/><Relationship Id="rId5" Type="http://schemas.openxmlformats.org/officeDocument/2006/relationships/chart" Target="../charts/chart2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chart" Target="../charts/chart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1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24" Type="http://schemas.openxmlformats.org/officeDocument/2006/relationships/image" Target="../media/image30.png"/><Relationship Id="rId5" Type="http://schemas.openxmlformats.org/officeDocument/2006/relationships/image" Target="../media/image27.png"/><Relationship Id="rId23" Type="http://schemas.openxmlformats.org/officeDocument/2006/relationships/image" Target="../media/image29.png"/><Relationship Id="rId28" Type="http://schemas.openxmlformats.org/officeDocument/2006/relationships/image" Target="NULL"/><Relationship Id="rId4" Type="http://schemas.openxmlformats.org/officeDocument/2006/relationships/image" Target="../media/image6.jpe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ermek.Abdibekov\Documents\Komp\Новая папка\Ermek_Old\Fund_Damu\Презы\Pictures\Logos\baiterek logo_color vertica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4" t="1577" r="-1116" b="21870"/>
          <a:stretch/>
        </p:blipFill>
        <p:spPr bwMode="auto">
          <a:xfrm>
            <a:off x="-24680" y="0"/>
            <a:ext cx="3981044" cy="698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4680" y="-27384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4"/>
          <p:cNvSpPr>
            <a:spLocks noGrp="1"/>
          </p:cNvSpPr>
          <p:nvPr>
            <p:ph type="ctrTitle"/>
          </p:nvPr>
        </p:nvSpPr>
        <p:spPr>
          <a:xfrm>
            <a:off x="3398800" y="2988824"/>
            <a:ext cx="7592896" cy="1008111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4000" cap="all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АО «НУХ «</a:t>
            </a:r>
            <a:r>
              <a:rPr lang="ru-RU" sz="4000" cap="all" dirty="0" err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Байтерек</a:t>
            </a:r>
            <a:r>
              <a:rPr lang="ru-RU" sz="4000" cap="all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»</a:t>
            </a:r>
            <a:r>
              <a:rPr lang="en-US" sz="4000" cap="all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4000" cap="all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</a:br>
            <a:r>
              <a:rPr lang="kk-KZ" sz="2000" cap="all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ИТОГИ </a:t>
            </a:r>
            <a:r>
              <a:rPr lang="kk-KZ" sz="2000" cap="all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202</a:t>
            </a:r>
            <a:r>
              <a:rPr lang="en-US" sz="2000" cap="all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kk-KZ" sz="2000" cap="all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kk-KZ" sz="2000" cap="all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года</a:t>
            </a:r>
            <a:r>
              <a:rPr lang="ru-RU" sz="4000" cap="all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879976" y="6167857"/>
            <a:ext cx="1775215" cy="357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itchFamily="34" charset="0"/>
                <a:cs typeface="Segoe UI" panose="020B0502040204020203" pitchFamily="34" charset="0"/>
              </a:rPr>
              <a:t>Май, </a:t>
            </a:r>
            <a:r>
              <a:rPr lang="en-GB" sz="2000" b="0" dirty="0">
                <a:solidFill>
                  <a:schemeClr val="tx1"/>
                </a:solidFill>
                <a:latin typeface="Arial Narrow" pitchFamily="34" charset="0"/>
                <a:cs typeface="Segoe UI" panose="020B0502040204020203" pitchFamily="34" charset="0"/>
              </a:rPr>
              <a:t>20</a:t>
            </a:r>
            <a:r>
              <a:rPr lang="ru-RU" sz="2000" b="0" dirty="0">
                <a:solidFill>
                  <a:schemeClr val="tx1"/>
                </a:solidFill>
                <a:latin typeface="Arial Narrow" pitchFamily="34" charset="0"/>
                <a:cs typeface="Segoe UI" panose="020B0502040204020203" pitchFamily="34" charset="0"/>
              </a:rPr>
              <a:t>23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59696" y="2348880"/>
            <a:ext cx="7632000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31704" y="4509120"/>
            <a:ext cx="7632000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9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5575" y="3198862"/>
            <a:ext cx="11340974" cy="56985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5000"/>
            </a:schemeClr>
          </a:solidFill>
          <a:ln w="9525">
            <a:solidFill>
              <a:srgbClr val="B497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World Bank country economic update for Kazakhstan, summer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World Bank country economic update for Kazakhstan, summer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953" y="10126"/>
            <a:ext cx="91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atin typeface="Arial Narrow" panose="020B0606020202030204" pitchFamily="34" charset="0"/>
              </a:rPr>
              <a:t>Структура и ОСНОВНЫЕ </a:t>
            </a:r>
            <a:r>
              <a:rPr lang="ru-RU" b="1" cap="all" dirty="0">
                <a:latin typeface="Arial Narrow" panose="020B0606020202030204" pitchFamily="34" charset="0"/>
              </a:rPr>
              <a:t>ФИНАНСОВЫЕ ПОКАЗАТЕЛИ Холдинга </a:t>
            </a:r>
            <a:r>
              <a:rPr lang="ru-RU" b="1" cap="all" dirty="0" err="1">
                <a:latin typeface="Arial Narrow" panose="020B0606020202030204" pitchFamily="34" charset="0"/>
              </a:rPr>
              <a:t>байтерек</a:t>
            </a:r>
            <a:endParaRPr lang="ru-RU" b="1" cap="all" dirty="0">
              <a:latin typeface="Arial Narrow" panose="020B0606020202030204" pitchFamily="34" charset="0"/>
            </a:endParaRPr>
          </a:p>
        </p:txBody>
      </p:sp>
      <p:sp>
        <p:nvSpPr>
          <p:cNvPr id="61" name="Номер слайда 2053"/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2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Yermek.Abdibekov\Documents\Komp\Новая папка\Ermek_Old\Fund_Damu\Презы\Pictures\Logos\baiterek logo_color vertica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1651" y="150240"/>
            <a:ext cx="469369" cy="4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Диаграмма 33"/>
          <p:cNvGraphicFramePr>
            <a:graphicFrameLocks/>
          </p:cNvGraphicFramePr>
          <p:nvPr>
            <p:extLst/>
          </p:nvPr>
        </p:nvGraphicFramePr>
        <p:xfrm>
          <a:off x="42802" y="3744215"/>
          <a:ext cx="40928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38"/>
          <p:cNvGraphicFramePr>
            <a:graphicFrameLocks/>
          </p:cNvGraphicFramePr>
          <p:nvPr>
            <p:extLst/>
          </p:nvPr>
        </p:nvGraphicFramePr>
        <p:xfrm>
          <a:off x="4049544" y="3744215"/>
          <a:ext cx="39962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/>
          </p:nvPr>
        </p:nvGraphicFramePr>
        <p:xfrm>
          <a:off x="7845193" y="3744215"/>
          <a:ext cx="43607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54920" y="3214065"/>
            <a:ext cx="92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latin typeface="Arial Narrow" panose="020B0606020202030204" pitchFamily="34" charset="0"/>
              </a:rPr>
              <a:t>* с даты </a:t>
            </a:r>
            <a:r>
              <a:rPr lang="ru-RU" sz="800" i="1" dirty="0" smtClean="0">
                <a:latin typeface="Arial Narrow" panose="020B0606020202030204" pitchFamily="34" charset="0"/>
              </a:rPr>
              <a:t>консолидации Холдингом</a:t>
            </a:r>
            <a:endParaRPr lang="ru-RU" sz="800" i="1" dirty="0">
              <a:latin typeface="Arial Narrow" panose="020B060602020203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2308" y="1862368"/>
            <a:ext cx="557423" cy="460897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/>
          </p:cNvPicPr>
          <p:nvPr/>
        </p:nvPicPr>
        <p:blipFill rotWithShape="1">
          <a:blip r:embed="rId8"/>
          <a:srcRect l="-15988" r="-12774" b="24848"/>
          <a:stretch/>
        </p:blipFill>
        <p:spPr>
          <a:xfrm>
            <a:off x="2214009" y="1819274"/>
            <a:ext cx="1026834" cy="549087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/>
          </p:cNvPicPr>
          <p:nvPr/>
        </p:nvPicPr>
        <p:blipFill rotWithShape="1">
          <a:blip r:embed="rId9"/>
          <a:srcRect b="41743"/>
          <a:stretch/>
        </p:blipFill>
        <p:spPr>
          <a:xfrm>
            <a:off x="9045206" y="1879121"/>
            <a:ext cx="785368" cy="42939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/>
          <a:srcRect l="38778" t="43367" r="53667" b="40210"/>
          <a:stretch/>
        </p:blipFill>
        <p:spPr>
          <a:xfrm>
            <a:off x="7581771" y="1771743"/>
            <a:ext cx="822667" cy="860437"/>
          </a:xfrm>
          <a:prstGeom prst="rect">
            <a:avLst/>
          </a:prstGeom>
        </p:spPr>
      </p:pic>
      <p:pic>
        <p:nvPicPr>
          <p:cNvPr id="41" name="Picture 6"/>
          <p:cNvPicPr>
            <a:picLocks noChangeAspect="1"/>
          </p:cNvPicPr>
          <p:nvPr/>
        </p:nvPicPr>
        <p:blipFill rotWithShape="1">
          <a:blip r:embed="rId11"/>
          <a:srcRect l="32601" t="33927" r="54895" b="45754"/>
          <a:stretch/>
        </p:blipFill>
        <p:spPr>
          <a:xfrm>
            <a:off x="5802766" y="1489703"/>
            <a:ext cx="610094" cy="1003193"/>
          </a:xfrm>
          <a:prstGeom prst="rect">
            <a:avLst/>
          </a:prstGeom>
        </p:spPr>
      </p:pic>
      <p:pic>
        <p:nvPicPr>
          <p:cNvPr id="42" name="Picture 5"/>
          <p:cNvPicPr>
            <a:picLocks noChangeAspect="1"/>
          </p:cNvPicPr>
          <p:nvPr/>
        </p:nvPicPr>
        <p:blipFill rotWithShape="1">
          <a:blip r:embed="rId12"/>
          <a:srcRect r="73089" b="28955"/>
          <a:stretch/>
        </p:blipFill>
        <p:spPr>
          <a:xfrm>
            <a:off x="821624" y="1772238"/>
            <a:ext cx="702274" cy="717014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 flipV="1">
            <a:off x="3240843" y="746367"/>
            <a:ext cx="7530177" cy="6113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253528" y="753644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0771020" y="739848"/>
            <a:ext cx="0" cy="95412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062110" y="777089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621519" y="767440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444606" y="1023145"/>
            <a:ext cx="3154984" cy="482988"/>
          </a:xfrm>
          <a:prstGeom prst="rect">
            <a:avLst/>
          </a:prstGeom>
          <a:noFill/>
          <a:ln>
            <a:solidFill>
              <a:srgbClr val="00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538244" y="1023303"/>
            <a:ext cx="2468002" cy="476824"/>
          </a:xfrm>
          <a:prstGeom prst="rect">
            <a:avLst/>
          </a:prstGeom>
          <a:noFill/>
          <a:ln>
            <a:solidFill>
              <a:srgbClr val="00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873812" y="1023145"/>
            <a:ext cx="2468002" cy="476824"/>
          </a:xfrm>
          <a:prstGeom prst="rect">
            <a:avLst/>
          </a:prstGeom>
          <a:noFill/>
          <a:ln>
            <a:solidFill>
              <a:srgbClr val="00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90254" y="1013525"/>
            <a:ext cx="2319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ПОДДЕРЖКА ПРЕДПРИНИМАТЕЛЬСТВА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98233" y="1136380"/>
            <a:ext cx="2319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РАЗВИТИЕ АПК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31277" y="1039178"/>
            <a:ext cx="2319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ОБЕСПЕЧЕНИЕ НАСЕЛЕНИЯ ЖИЛЬЕМ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446848" y="1508261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602557" y="1508261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94107" y="1509375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089031" y="1499968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073074" y="1508261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444187" y="1508261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6" t="12323" r="4305" b="42348"/>
          <a:stretch/>
        </p:blipFill>
        <p:spPr>
          <a:xfrm>
            <a:off x="3276225" y="1782495"/>
            <a:ext cx="854051" cy="5589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51384" y="2352802"/>
            <a:ext cx="12797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Банк </a:t>
            </a:r>
          </a:p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Развития</a:t>
            </a:r>
          </a:p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Казахстана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85765" y="2377166"/>
            <a:ext cx="12797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Аграрная Кредитная Корпорация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47273" y="2446699"/>
            <a:ext cx="1317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 smtClean="0">
                <a:latin typeface="Arial Narrow" panose="020B0606020202030204" pitchFamily="34" charset="0"/>
              </a:rPr>
              <a:t>КазахЭкспорт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90025" y="2443457"/>
            <a:ext cx="764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 Narrow" panose="020B0606020202030204" pitchFamily="34" charset="0"/>
              </a:rPr>
              <a:t>Даму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71981" y="2423603"/>
            <a:ext cx="1279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 Narrow" panose="020B0606020202030204" pitchFamily="34" charset="0"/>
              </a:rPr>
              <a:t>Отбасы Банк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866819" y="2423372"/>
            <a:ext cx="12797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Казахстанская Жилищная Компания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95501" y="2445395"/>
            <a:ext cx="12797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latin typeface="Arial Narrow" panose="020B0606020202030204" pitchFamily="34" charset="0"/>
              </a:rPr>
              <a:t>Qazaqstan</a:t>
            </a:r>
            <a:endParaRPr lang="en-US" sz="11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1100" b="1" dirty="0" smtClean="0">
                <a:latin typeface="Arial Narrow" panose="020B0606020202030204" pitchFamily="34" charset="0"/>
              </a:rPr>
              <a:t>Investment </a:t>
            </a:r>
          </a:p>
          <a:p>
            <a:pPr algn="ctr"/>
            <a:r>
              <a:rPr lang="en-US" sz="1100" b="1" dirty="0" smtClean="0">
                <a:latin typeface="Arial Narrow" panose="020B0606020202030204" pitchFamily="34" charset="0"/>
              </a:rPr>
              <a:t>Corporation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771440" y="1508261"/>
            <a:ext cx="0" cy="255705"/>
          </a:xfrm>
          <a:prstGeom prst="line">
            <a:avLst/>
          </a:prstGeom>
          <a:ln w="2540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463795" y="2437519"/>
            <a:ext cx="1279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latin typeface="Arial Narrow" panose="020B0606020202030204" pitchFamily="34" charset="0"/>
              </a:rPr>
              <a:t>Bereke</a:t>
            </a:r>
            <a:r>
              <a:rPr lang="en-US" sz="1100" b="1" dirty="0" smtClean="0">
                <a:latin typeface="Arial Narrow" panose="020B0606020202030204" pitchFamily="34" charset="0"/>
              </a:rPr>
              <a:t> Bank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/>
          <a:srcRect t="9408" r="91934" b="75981"/>
          <a:stretch/>
        </p:blipFill>
        <p:spPr>
          <a:xfrm>
            <a:off x="4390970" y="1848258"/>
            <a:ext cx="460375" cy="4690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0725" y="3340516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34 125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36541" y="3315505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51 960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28817" y="3336414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2 272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29465" y="3336414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10 665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09128" y="3332119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19 535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824485" y="3340516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96 035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305763" y="3332119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44 680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687397" y="3312525"/>
            <a:ext cx="62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Arial Narrow" panose="020B0606020202030204" pitchFamily="34" charset="0"/>
              </a:rPr>
              <a:t>88 316</a:t>
            </a:r>
            <a:r>
              <a:rPr lang="ru-RU" sz="1100" b="1" i="1" dirty="0" smtClean="0">
                <a:latin typeface="Arial Narrow" panose="020B0606020202030204" pitchFamily="34" charset="0"/>
              </a:rPr>
              <a:t>*</a:t>
            </a:r>
            <a:endParaRPr lang="ru-RU" sz="1100" b="1" i="1" dirty="0"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572" y="3225860"/>
            <a:ext cx="924673" cy="518355"/>
          </a:xfrm>
          <a:prstGeom prst="roundRect">
            <a:avLst/>
          </a:prstGeom>
          <a:solidFill>
            <a:srgbClr val="007A40"/>
          </a:solidFill>
          <a:ln>
            <a:solidFill>
              <a:srgbClr val="007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t"/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Чистая</a:t>
            </a:r>
            <a:r>
              <a:rPr lang="ru-RU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прибыль за 2022 год, </a:t>
            </a:r>
          </a:p>
          <a:p>
            <a:pPr algn="ctr" fontAlgn="t"/>
            <a:r>
              <a:rPr lang="ru-RU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млн </a:t>
            </a: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тенге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39989" y="2576315"/>
            <a:ext cx="1279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Фонд развития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Промышленности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68970" y="2705977"/>
            <a:ext cx="1279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КазАгроФинанс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59218" y="4277867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+24%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714949" y="4277867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+243%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Стрелка вверх 81"/>
          <p:cNvSpPr/>
          <p:nvPr/>
        </p:nvSpPr>
        <p:spPr>
          <a:xfrm>
            <a:off x="5572994" y="4120143"/>
            <a:ext cx="885555" cy="1527024"/>
          </a:xfrm>
          <a:prstGeom prst="upArrow">
            <a:avLst/>
          </a:prstGeom>
          <a:gradFill>
            <a:gsLst>
              <a:gs pos="26000">
                <a:srgbClr val="FF0000">
                  <a:alpha val="22000"/>
                </a:srgbClr>
              </a:gs>
              <a:gs pos="85000">
                <a:srgbClr val="FF0000">
                  <a:alpha val="4000"/>
                  <a:lumMod val="19000"/>
                  <a:lumOff val="81000"/>
                </a:srgbClr>
              </a:gs>
              <a:gs pos="0">
                <a:srgbClr val="FF0000">
                  <a:alpha val="2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верх 82"/>
          <p:cNvSpPr/>
          <p:nvPr/>
        </p:nvSpPr>
        <p:spPr>
          <a:xfrm>
            <a:off x="9578240" y="4099422"/>
            <a:ext cx="885555" cy="1527025"/>
          </a:xfrm>
          <a:prstGeom prst="upArrow">
            <a:avLst/>
          </a:prstGeom>
          <a:gradFill>
            <a:gsLst>
              <a:gs pos="26000">
                <a:srgbClr val="FF0000">
                  <a:alpha val="22000"/>
                </a:srgbClr>
              </a:gs>
              <a:gs pos="85000">
                <a:srgbClr val="FF0000">
                  <a:alpha val="4000"/>
                  <a:lumMod val="20000"/>
                  <a:lumOff val="80000"/>
                </a:srgbClr>
              </a:gs>
              <a:gs pos="0">
                <a:srgbClr val="FF0000">
                  <a:alpha val="2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5"/>
          <a:srcRect t="22700" r="74806" b="32151"/>
          <a:stretch/>
        </p:blipFill>
        <p:spPr>
          <a:xfrm>
            <a:off x="1885885" y="2280457"/>
            <a:ext cx="296282" cy="298663"/>
          </a:xfrm>
          <a:prstGeom prst="rect">
            <a:avLst/>
          </a:prstGeom>
        </p:spPr>
      </p:pic>
      <p:cxnSp>
        <p:nvCxnSpPr>
          <p:cNvPr id="87" name="Соединительная линия уступом 86"/>
          <p:cNvCxnSpPr>
            <a:endCxn id="85" idx="0"/>
          </p:cNvCxnSpPr>
          <p:nvPr/>
        </p:nvCxnSpPr>
        <p:spPr>
          <a:xfrm>
            <a:off x="1470366" y="1988840"/>
            <a:ext cx="563660" cy="291617"/>
          </a:xfrm>
          <a:prstGeom prst="bentConnector2">
            <a:avLst/>
          </a:prstGeom>
          <a:ln w="1905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6"/>
          <a:srcRect l="2160" t="9916" r="88981" b="75199"/>
          <a:stretch/>
        </p:blipFill>
        <p:spPr>
          <a:xfrm>
            <a:off x="6863502" y="2341960"/>
            <a:ext cx="393002" cy="371421"/>
          </a:xfrm>
          <a:prstGeom prst="rect">
            <a:avLst/>
          </a:prstGeom>
        </p:spPr>
      </p:pic>
      <p:cxnSp>
        <p:nvCxnSpPr>
          <p:cNvPr id="89" name="Соединительная линия уступом 88"/>
          <p:cNvCxnSpPr>
            <a:endCxn id="88" idx="0"/>
          </p:cNvCxnSpPr>
          <p:nvPr/>
        </p:nvCxnSpPr>
        <p:spPr>
          <a:xfrm>
            <a:off x="6400827" y="2078193"/>
            <a:ext cx="659176" cy="263767"/>
          </a:xfrm>
          <a:prstGeom prst="bentConnector2">
            <a:avLst/>
          </a:prstGeom>
          <a:ln w="19050">
            <a:solidFill>
              <a:srgbClr val="007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C3439F53-10E6-425E-B74B-EB607B683A90}"/>
              </a:ext>
            </a:extLst>
          </p:cNvPr>
          <p:cNvCxnSpPr>
            <a:cxnSpLocks/>
          </p:cNvCxnSpPr>
          <p:nvPr/>
        </p:nvCxnSpPr>
        <p:spPr>
          <a:xfrm flipH="1">
            <a:off x="780486" y="1857524"/>
            <a:ext cx="11004146" cy="1"/>
          </a:xfrm>
          <a:prstGeom prst="line">
            <a:avLst/>
          </a:prstGeom>
          <a:ln w="38100" cmpd="thickThin">
            <a:solidFill>
              <a:srgbClr val="B4975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4FD79FAB-711C-400F-A882-459D7E02618A}"/>
              </a:ext>
            </a:extLst>
          </p:cNvPr>
          <p:cNvCxnSpPr>
            <a:cxnSpLocks/>
          </p:cNvCxnSpPr>
          <p:nvPr/>
        </p:nvCxnSpPr>
        <p:spPr>
          <a:xfrm flipH="1">
            <a:off x="780486" y="2814407"/>
            <a:ext cx="11004146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7FE6B491-58A0-4B62-A6E9-93926DA4F2AB}"/>
              </a:ext>
            </a:extLst>
          </p:cNvPr>
          <p:cNvCxnSpPr>
            <a:cxnSpLocks/>
          </p:cNvCxnSpPr>
          <p:nvPr/>
        </p:nvCxnSpPr>
        <p:spPr>
          <a:xfrm flipH="1">
            <a:off x="780486" y="3789039"/>
            <a:ext cx="11004146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Прямоугольник 182"/>
          <p:cNvSpPr/>
          <p:nvPr/>
        </p:nvSpPr>
        <p:spPr>
          <a:xfrm>
            <a:off x="23021" y="10602"/>
            <a:ext cx="10590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ПОДДЕРЖКА МАЛОГО И КРУПНОГО БИЗНЕСА, А ТАКЖЕ РАЗВИТИЕ ЭКСПОРТНОГО ПОТЕНЦИАЛА</a:t>
            </a: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7FE6B491-58A0-4B62-A6E9-93926DA4F2AB}"/>
              </a:ext>
            </a:extLst>
          </p:cNvPr>
          <p:cNvCxnSpPr>
            <a:cxnSpLocks/>
          </p:cNvCxnSpPr>
          <p:nvPr/>
        </p:nvCxnSpPr>
        <p:spPr>
          <a:xfrm flipH="1">
            <a:off x="780486" y="4725143"/>
            <a:ext cx="11004146" cy="1"/>
          </a:xfrm>
          <a:prstGeom prst="line">
            <a:avLst/>
          </a:prstGeom>
          <a:ln w="38100" cmpd="thickThin">
            <a:solidFill>
              <a:srgbClr val="B4975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7FE6B491-58A0-4B62-A6E9-93926DA4F2AB}"/>
              </a:ext>
            </a:extLst>
          </p:cNvPr>
          <p:cNvCxnSpPr>
            <a:cxnSpLocks/>
          </p:cNvCxnSpPr>
          <p:nvPr/>
        </p:nvCxnSpPr>
        <p:spPr>
          <a:xfrm flipH="1">
            <a:off x="780486" y="5733255"/>
            <a:ext cx="11004146" cy="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824192" y="1092382"/>
            <a:ext cx="0" cy="5485293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C:\Users\Yermek.Abdibekov\Documents\Komp\Новая папка\Ermek_Old\Fund_Damu\Презы\Pictures\Logos\baiterek logo_color vertica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1651" y="150240"/>
            <a:ext cx="469369" cy="4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Прямая соединительная линия 78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Номер слайда 2053"/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3</a:t>
            </a:r>
            <a:endParaRPr lang="ru-RU" sz="2000" dirty="0">
              <a:solidFill>
                <a:srgbClr val="B4975A"/>
              </a:solidFill>
              <a:latin typeface="Arial Narrow" panose="020B0606020202030204" pitchFamily="34" charset="0"/>
              <a:ea typeface="BatangChe" panose="02030609000101010101" pitchFamily="49" charset="-127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400" y="796916"/>
            <a:ext cx="9183016" cy="930025"/>
            <a:chOff x="695400" y="796916"/>
            <a:chExt cx="9183016" cy="93002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CDA54DB-B54B-4A46-B0D5-8BF4A4868A2A}"/>
                </a:ext>
              </a:extLst>
            </p:cNvPr>
            <p:cNvSpPr txBox="1"/>
            <p:nvPr/>
          </p:nvSpPr>
          <p:spPr>
            <a:xfrm>
              <a:off x="2062204" y="1069988"/>
              <a:ext cx="307492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buClr>
                  <a:srgbClr val="388E3C"/>
                </a:buClr>
                <a:defRPr/>
              </a:pPr>
              <a:r>
                <a:rPr lang="ru-RU" altLang="ru-RU" b="1" dirty="0">
                  <a:solidFill>
                    <a:srgbClr val="007A40"/>
                  </a:solidFill>
                  <a:latin typeface="Arial Narrow" panose="020B0606020202030204" pitchFamily="34" charset="0"/>
                </a:rPr>
                <a:t>ПРОФИНАНСИРОВАНО</a:t>
              </a:r>
              <a:endParaRPr lang="en-US" altLang="ru-RU" b="1" dirty="0">
                <a:solidFill>
                  <a:srgbClr val="007A40"/>
                </a:solidFill>
                <a:latin typeface="Arial Narrow" panose="020B0606020202030204" pitchFamily="34" charset="0"/>
              </a:endParaRPr>
            </a:p>
            <a:p>
              <a:pPr algn="ctr" fontAlgn="base">
                <a:spcBef>
                  <a:spcPct val="0"/>
                </a:spcBef>
                <a:buClr>
                  <a:srgbClr val="388E3C"/>
                </a:buClr>
                <a:defRPr/>
              </a:pPr>
              <a:r>
                <a:rPr lang="ru-RU" altLang="ru-RU" sz="1200" i="1" dirty="0">
                  <a:solidFill>
                    <a:srgbClr val="007A40"/>
                  </a:solidFill>
                  <a:latin typeface="Arial Narrow" panose="020B0606020202030204" pitchFamily="34" charset="0"/>
                </a:rPr>
                <a:t>крупные проекты и </a:t>
              </a:r>
              <a:r>
                <a:rPr lang="ru-RU" altLang="ru-RU" sz="1200" i="1" dirty="0" smtClean="0">
                  <a:solidFill>
                    <a:srgbClr val="007A40"/>
                  </a:solidFill>
                  <a:latin typeface="Arial Narrow" panose="020B0606020202030204" pitchFamily="34" charset="0"/>
                </a:rPr>
                <a:t>лизинговые </a:t>
              </a:r>
              <a:r>
                <a:rPr lang="ru-RU" altLang="ru-RU" sz="1200" i="1" dirty="0">
                  <a:solidFill>
                    <a:srgbClr val="007A40"/>
                  </a:solidFill>
                  <a:latin typeface="Arial Narrow" panose="020B0606020202030204" pitchFamily="34" charset="0"/>
                </a:rPr>
                <a:t>сделки</a:t>
              </a:r>
            </a:p>
          </p:txBody>
        </p:sp>
        <p:sp>
          <p:nvSpPr>
            <p:cNvPr id="105" name="Oval 71">
              <a:extLst>
                <a:ext uri="{FF2B5EF4-FFF2-40B4-BE49-F238E27FC236}">
                  <a16:creationId xmlns:a16="http://schemas.microsoft.com/office/drawing/2014/main" id="{C0C6D715-521F-4811-89CD-1AF649C21570}"/>
                </a:ext>
              </a:extLst>
            </p:cNvPr>
            <p:cNvSpPr/>
            <p:nvPr/>
          </p:nvSpPr>
          <p:spPr bwMode="auto">
            <a:xfrm>
              <a:off x="695400" y="971291"/>
              <a:ext cx="755650" cy="755650"/>
            </a:xfrm>
            <a:prstGeom prst="ellipse">
              <a:avLst/>
            </a:prstGeom>
            <a:solidFill>
              <a:srgbClr val="388E3C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7826167" y="1177873"/>
              <a:ext cx="205224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685,1</a:t>
              </a:r>
              <a:r>
                <a:rPr lang="ru-RU" sz="20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ТЕНГЕ</a:t>
              </a:r>
              <a:endParaRPr lang="ru-RU" sz="1100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9F91CBD6-0203-4496-968F-B40641DFB542}"/>
                </a:ext>
              </a:extLst>
            </p:cNvPr>
            <p:cNvSpPr/>
            <p:nvPr/>
          </p:nvSpPr>
          <p:spPr>
            <a:xfrm>
              <a:off x="8058024" y="796916"/>
              <a:ext cx="16162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2022 ФАКТ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34F66DA-F03A-6334-4D84-5CEBC3358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5793" y="1155183"/>
              <a:ext cx="380351" cy="380351"/>
            </a:xfrm>
            <a:prstGeom prst="rect">
              <a:avLst/>
            </a:prstGeom>
          </p:spPr>
        </p:pic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9F91CBD6-0203-4496-968F-B40641DFB542}"/>
                </a:ext>
              </a:extLst>
            </p:cNvPr>
            <p:cNvSpPr/>
            <p:nvPr/>
          </p:nvSpPr>
          <p:spPr>
            <a:xfrm>
              <a:off x="5525364" y="804480"/>
              <a:ext cx="24823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2021 ФАКТ</a:t>
              </a:r>
              <a:endParaRPr lang="ru-RU" altLang="ru-RU" sz="1200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5720418" y="1196473"/>
              <a:ext cx="20411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533,2</a:t>
              </a:r>
              <a:r>
                <a:rPr lang="ru-RU" sz="1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5400" y="1942965"/>
            <a:ext cx="9218552" cy="740035"/>
            <a:chOff x="1438947" y="1942965"/>
            <a:chExt cx="9218552" cy="740035"/>
          </a:xfrm>
        </p:grpSpPr>
        <p:sp>
          <p:nvSpPr>
            <p:cNvPr id="118" name="Oval 95">
              <a:extLst>
                <a:ext uri="{FF2B5EF4-FFF2-40B4-BE49-F238E27FC236}">
                  <a16:creationId xmlns:a16="http://schemas.microsoft.com/office/drawing/2014/main" id="{8A5C9764-A904-4D94-9AA3-4A6948A751FE}"/>
                </a:ext>
              </a:extLst>
            </p:cNvPr>
            <p:cNvSpPr/>
            <p:nvPr/>
          </p:nvSpPr>
          <p:spPr bwMode="auto">
            <a:xfrm>
              <a:off x="1438947" y="1942965"/>
              <a:ext cx="772802" cy="74003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597584" y="2043310"/>
              <a:ext cx="9059915" cy="600613"/>
              <a:chOff x="1597584" y="2043310"/>
              <a:chExt cx="9059915" cy="600613"/>
            </a:xfrm>
          </p:grpSpPr>
          <p:sp>
            <p:nvSpPr>
              <p:cNvPr id="120" name="Прямоугольник 119">
                <a:extLst>
                  <a:ext uri="{FF2B5EF4-FFF2-40B4-BE49-F238E27FC236}">
                    <a16:creationId xmlns:a16="http://schemas.microsoft.com/office/drawing/2014/main" id="{24ACA097-7117-4CCC-82E7-068B1EDF9C05}"/>
                  </a:ext>
                </a:extLst>
              </p:cNvPr>
              <p:cNvSpPr/>
              <p:nvPr/>
            </p:nvSpPr>
            <p:spPr>
              <a:xfrm>
                <a:off x="2778512" y="2132340"/>
                <a:ext cx="32038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buClr>
                    <a:srgbClr val="388E3C"/>
                  </a:buClr>
                  <a:defRPr/>
                </a:pPr>
                <a:r>
                  <a:rPr lang="ru-RU" altLang="ru-RU" b="1" dirty="0" smtClean="0">
                    <a:solidFill>
                      <a:srgbClr val="007A40"/>
                    </a:solidFill>
                    <a:latin typeface="Arial Narrow" panose="020B0606020202030204" pitchFamily="34" charset="0"/>
                  </a:rPr>
                  <a:t>СУБСИДИРОВАНИЕ МСБ</a:t>
                </a:r>
                <a:endParaRPr lang="ru-RU" altLang="ru-RU" b="1" dirty="0">
                  <a:solidFill>
                    <a:srgbClr val="007A4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77981A8-CF9F-4905-877B-00618BDC3C15}"/>
                  </a:ext>
                </a:extLst>
              </p:cNvPr>
              <p:cNvSpPr txBox="1"/>
              <p:nvPr/>
            </p:nvSpPr>
            <p:spPr>
              <a:xfrm>
                <a:off x="8543509" y="2059148"/>
                <a:ext cx="211399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B4975A"/>
                    </a:solidFill>
                    <a:latin typeface="Arial Narrow" panose="020B0606020202030204" pitchFamily="34" charset="0"/>
                  </a:rPr>
                  <a:t>992,6</a:t>
                </a:r>
                <a:r>
                  <a:rPr lang="ru-RU" sz="2000" b="1" dirty="0">
                    <a:solidFill>
                      <a:srgbClr val="B4975A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100" dirty="0">
                    <a:solidFill>
                      <a:srgbClr val="B4975A"/>
                    </a:solidFill>
                    <a:latin typeface="Arial Narrow" panose="020B0606020202030204" pitchFamily="34" charset="0"/>
                  </a:rPr>
                  <a:t>МЛРД ТЕНГЕ </a:t>
                </a:r>
              </a:p>
              <a:p>
                <a:pPr algn="ctr"/>
                <a:r>
                  <a:rPr lang="en-US" sz="1200" i="1" u="sng" dirty="0" smtClean="0">
                    <a:solidFill>
                      <a:srgbClr val="B4975A"/>
                    </a:solidFill>
                    <a:latin typeface="Arial Narrow" panose="020B0606020202030204" pitchFamily="34" charset="0"/>
                  </a:rPr>
                  <a:t>(24,5</a:t>
                </a:r>
                <a:r>
                  <a:rPr lang="ru-RU" sz="1200" i="1" u="sng" dirty="0" smtClean="0">
                    <a:solidFill>
                      <a:srgbClr val="B4975A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200" i="1" u="sng" dirty="0">
                    <a:solidFill>
                      <a:srgbClr val="B4975A"/>
                    </a:solidFill>
                    <a:latin typeface="Arial Narrow" panose="020B0606020202030204" pitchFamily="34" charset="0"/>
                  </a:rPr>
                  <a:t>тыс. п</a:t>
                </a:r>
                <a:r>
                  <a:rPr lang="ru-RU" sz="1200" i="1" u="sng" dirty="0" smtClean="0">
                    <a:solidFill>
                      <a:srgbClr val="B4975A"/>
                    </a:solidFill>
                    <a:latin typeface="Arial Narrow" panose="020B0606020202030204" pitchFamily="34" charset="0"/>
                  </a:rPr>
                  <a:t>роектов</a:t>
                </a:r>
                <a:r>
                  <a:rPr lang="en-US" sz="1200" i="1" dirty="0" smtClean="0">
                    <a:solidFill>
                      <a:srgbClr val="B4975A"/>
                    </a:solidFill>
                    <a:latin typeface="Arial Narrow" panose="020B0606020202030204" pitchFamily="34" charset="0"/>
                  </a:rPr>
                  <a:t>)</a:t>
                </a:r>
                <a:endParaRPr lang="ru-RU" sz="1200" dirty="0">
                  <a:solidFill>
                    <a:srgbClr val="B4975A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DE349F61-8673-0D48-A80F-74CD381D6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7584" y="2069795"/>
                <a:ext cx="504948" cy="504948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77981A8-CF9F-4905-877B-00618BDC3C15}"/>
                  </a:ext>
                </a:extLst>
              </p:cNvPr>
              <p:cNvSpPr txBox="1"/>
              <p:nvPr/>
            </p:nvSpPr>
            <p:spPr>
              <a:xfrm>
                <a:off x="6597578" y="2043310"/>
                <a:ext cx="19129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B4975A"/>
                    </a:solidFill>
                    <a:latin typeface="Arial Narrow" panose="020B0606020202030204" pitchFamily="34" charset="0"/>
                  </a:rPr>
                  <a:t>1 618,7 </a:t>
                </a:r>
                <a:r>
                  <a:rPr lang="ru-RU" sz="1100" dirty="0" smtClean="0">
                    <a:solidFill>
                      <a:srgbClr val="B4975A"/>
                    </a:solidFill>
                    <a:latin typeface="Arial Narrow" panose="020B0606020202030204" pitchFamily="34" charset="0"/>
                  </a:rPr>
                  <a:t>МЛРД ТЕНГЕ </a:t>
                </a:r>
                <a:endParaRPr lang="ru-RU" sz="1400" dirty="0" smtClean="0">
                  <a:solidFill>
                    <a:srgbClr val="B4975A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1200" i="1" u="sng" dirty="0" smtClean="0">
                    <a:solidFill>
                      <a:srgbClr val="B4975A"/>
                    </a:solidFill>
                    <a:latin typeface="Arial Narrow" panose="020B0606020202030204" pitchFamily="34" charset="0"/>
                  </a:rPr>
                  <a:t>(32,5 тыс. проектов)</a:t>
                </a:r>
                <a:endParaRPr lang="ru-RU" sz="1200" i="1" u="sng" dirty="0">
                  <a:solidFill>
                    <a:srgbClr val="B4975A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729862" y="2961945"/>
            <a:ext cx="9254570" cy="816782"/>
            <a:chOff x="1449942" y="3920427"/>
            <a:chExt cx="9254570" cy="816782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310B908-9BD9-4D71-839D-B9B22C2A9B82}"/>
                </a:ext>
              </a:extLst>
            </p:cNvPr>
            <p:cNvSpPr txBox="1"/>
            <p:nvPr/>
          </p:nvSpPr>
          <p:spPr>
            <a:xfrm>
              <a:off x="8413976" y="3936990"/>
              <a:ext cx="2290536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37</a:t>
              </a:r>
              <a:r>
                <a:rPr lang="ru-RU" sz="20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7</a:t>
              </a:r>
              <a:r>
                <a:rPr lang="en-US" sz="20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,</a:t>
              </a:r>
              <a:r>
                <a:rPr lang="ru-RU" sz="20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6</a:t>
              </a:r>
              <a:r>
                <a:rPr lang="ru-RU" sz="20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  <a:p>
              <a:pPr algn="ctr"/>
              <a:r>
                <a:rPr lang="ru-RU" sz="1200" i="1" u="sng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sz="1200" i="1" u="sng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20,8</a:t>
              </a:r>
              <a:r>
                <a:rPr lang="ru-RU" sz="1200" i="1" u="sng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200" i="1" u="sng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тыс. </a:t>
              </a:r>
              <a:r>
                <a:rPr lang="ru-RU" sz="1200" i="1" u="sng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проектов)</a:t>
              </a:r>
              <a:endParaRPr lang="ru-RU" sz="1200" i="1" u="sng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sz="1400" b="1" u="sng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5092DA9-E6AE-46C0-AE8C-65ACE095F5CD}"/>
                </a:ext>
              </a:extLst>
            </p:cNvPr>
            <p:cNvSpPr txBox="1"/>
            <p:nvPr/>
          </p:nvSpPr>
          <p:spPr>
            <a:xfrm>
              <a:off x="2733856" y="4046470"/>
              <a:ext cx="32462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buClr>
                  <a:srgbClr val="388E3C"/>
                </a:buClr>
                <a:defRPr/>
              </a:pPr>
              <a:r>
                <a:rPr lang="ru-RU" altLang="ru-RU" b="1" dirty="0" smtClean="0">
                  <a:solidFill>
                    <a:srgbClr val="007A40"/>
                  </a:solidFill>
                  <a:latin typeface="Arial Narrow" panose="020B0606020202030204" pitchFamily="34" charset="0"/>
                </a:rPr>
                <a:t>ГАРАНТИРОВАНИЕ МСБ</a:t>
              </a:r>
              <a:endParaRPr lang="ru-RU" altLang="ru-RU" b="1" dirty="0">
                <a:solidFill>
                  <a:srgbClr val="007A40"/>
                </a:solidFill>
                <a:latin typeface="Arial Narrow" panose="020B0606020202030204" pitchFamily="34" charset="0"/>
              </a:endParaRPr>
            </a:p>
            <a:p>
              <a:pPr algn="ctr" fontAlgn="base">
                <a:spcBef>
                  <a:spcPct val="0"/>
                </a:spcBef>
                <a:buClr>
                  <a:srgbClr val="388E3C"/>
                </a:buClr>
                <a:defRPr/>
              </a:pPr>
              <a:endParaRPr lang="ru-RU" altLang="ru-RU" b="1" dirty="0">
                <a:solidFill>
                  <a:srgbClr val="007A4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5" name="Oval 91">
              <a:extLst>
                <a:ext uri="{FF2B5EF4-FFF2-40B4-BE49-F238E27FC236}">
                  <a16:creationId xmlns:a16="http://schemas.microsoft.com/office/drawing/2014/main" id="{6ED0302F-F376-4221-B529-D4F973B4B641}"/>
                </a:ext>
              </a:extLst>
            </p:cNvPr>
            <p:cNvSpPr/>
            <p:nvPr/>
          </p:nvSpPr>
          <p:spPr bwMode="auto">
            <a:xfrm>
              <a:off x="1449942" y="3920427"/>
              <a:ext cx="740033" cy="740033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50B915D-EBBA-EC6A-8EFD-19C7CBD5D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7159" y="4052375"/>
              <a:ext cx="470066" cy="470066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310B908-9BD9-4D71-839D-B9B22C2A9B82}"/>
                </a:ext>
              </a:extLst>
            </p:cNvPr>
            <p:cNvSpPr txBox="1"/>
            <p:nvPr/>
          </p:nvSpPr>
          <p:spPr>
            <a:xfrm>
              <a:off x="6672318" y="3955995"/>
              <a:ext cx="179772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20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365,2</a:t>
              </a:r>
              <a:r>
                <a:rPr lang="ru-RU" sz="1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ТЕНГЕ</a:t>
              </a:r>
            </a:p>
            <a:p>
              <a:pPr algn="ctr"/>
              <a:r>
                <a:rPr lang="ru-RU" sz="1200" i="1" u="sng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(17,2 тыс. проектов)</a:t>
              </a:r>
              <a:endParaRPr lang="ru-RU" sz="1200" i="1" u="sng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65914" y="4859482"/>
            <a:ext cx="9146510" cy="740033"/>
            <a:chOff x="1446544" y="4859482"/>
            <a:chExt cx="9146510" cy="740033"/>
          </a:xfrm>
        </p:grpSpPr>
        <p:sp>
          <p:nvSpPr>
            <p:cNvPr id="83" name="Oval 91">
              <a:extLst>
                <a:ext uri="{FF2B5EF4-FFF2-40B4-BE49-F238E27FC236}">
                  <a16:creationId xmlns:a16="http://schemas.microsoft.com/office/drawing/2014/main" id="{6ED0302F-F376-4221-B529-D4F973B4B641}"/>
                </a:ext>
              </a:extLst>
            </p:cNvPr>
            <p:cNvSpPr/>
            <p:nvPr/>
          </p:nvSpPr>
          <p:spPr bwMode="auto">
            <a:xfrm>
              <a:off x="1446544" y="4859482"/>
              <a:ext cx="740033" cy="740033"/>
            </a:xfrm>
            <a:prstGeom prst="ellipse">
              <a:avLst/>
            </a:prstGeom>
            <a:solidFill>
              <a:srgbClr val="388E3C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FE52C946-016A-4CC4-9A93-6B1139AC4252}"/>
                </a:ext>
              </a:extLst>
            </p:cNvPr>
            <p:cNvSpPr/>
            <p:nvPr/>
          </p:nvSpPr>
          <p:spPr>
            <a:xfrm>
              <a:off x="2847225" y="5031252"/>
              <a:ext cx="30256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buClr>
                  <a:srgbClr val="388E3C"/>
                </a:buClr>
                <a:defRPr/>
              </a:pPr>
              <a:r>
                <a:rPr lang="ru-RU" altLang="ru-RU" b="1" dirty="0" smtClean="0">
                  <a:solidFill>
                    <a:srgbClr val="007A40"/>
                  </a:solidFill>
                  <a:latin typeface="Arial Narrow" panose="020B0606020202030204" pitchFamily="34" charset="0"/>
                </a:rPr>
                <a:t>СТРАХОВАНИЕ ЭКСПОРТА</a:t>
              </a:r>
              <a:endParaRPr lang="ru-RU" altLang="ru-RU" b="1" dirty="0">
                <a:solidFill>
                  <a:srgbClr val="007A4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A3548AF-4155-4C90-8403-DD6710672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994" y="4964672"/>
              <a:ext cx="520187" cy="520187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551926" y="5008843"/>
              <a:ext cx="20411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259,1</a:t>
              </a:r>
              <a:r>
                <a:rPr lang="ru-RU" sz="20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6533494" y="4996778"/>
              <a:ext cx="20411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204,7</a:t>
              </a:r>
              <a:r>
                <a:rPr lang="ru-RU" sz="1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67408" y="5856628"/>
            <a:ext cx="9133393" cy="1010276"/>
            <a:chOff x="1416863" y="5856628"/>
            <a:chExt cx="9133393" cy="1010276"/>
          </a:xfrm>
        </p:grpSpPr>
        <p:sp>
          <p:nvSpPr>
            <p:cNvPr id="88" name="Oval 68">
              <a:extLst>
                <a:ext uri="{FF2B5EF4-FFF2-40B4-BE49-F238E27FC236}">
                  <a16:creationId xmlns:a16="http://schemas.microsoft.com/office/drawing/2014/main" id="{87CB015F-52AC-482A-8CEB-E25C97C6A459}"/>
                </a:ext>
              </a:extLst>
            </p:cNvPr>
            <p:cNvSpPr/>
            <p:nvPr/>
          </p:nvSpPr>
          <p:spPr bwMode="auto">
            <a:xfrm>
              <a:off x="1416863" y="5856628"/>
              <a:ext cx="755650" cy="755650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233FE292-DA90-426E-8C8F-973B686FFBCD}"/>
                </a:ext>
              </a:extLst>
            </p:cNvPr>
            <p:cNvSpPr/>
            <p:nvPr/>
          </p:nvSpPr>
          <p:spPr>
            <a:xfrm>
              <a:off x="2707458" y="5943574"/>
              <a:ext cx="36434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7A40"/>
                  </a:solidFill>
                  <a:latin typeface="Arial Narrow" panose="020B0606020202030204" pitchFamily="34" charset="0"/>
                </a:rPr>
                <a:t>ТОРГОВОЕ </a:t>
              </a:r>
              <a:r>
                <a:rPr lang="ru-RU" b="1" dirty="0">
                  <a:solidFill>
                    <a:srgbClr val="007A40"/>
                  </a:solidFill>
                  <a:latin typeface="Arial Narrow" panose="020B0606020202030204" pitchFamily="34" charset="0"/>
                </a:rPr>
                <a:t>И </a:t>
              </a:r>
              <a:r>
                <a:rPr lang="ru-RU" b="1" dirty="0" smtClean="0">
                  <a:solidFill>
                    <a:srgbClr val="007A40"/>
                  </a:solidFill>
                  <a:latin typeface="Arial Narrow" panose="020B0606020202030204" pitchFamily="34" charset="0"/>
                </a:rPr>
                <a:t>ПРЕДЭКСПОРТНОЕ ФИНАНСИРОВАНИЕ </a:t>
              </a:r>
              <a:endParaRPr lang="ru-RU" b="1" dirty="0">
                <a:solidFill>
                  <a:srgbClr val="007A40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rgbClr val="007A4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5E25BD5-3E12-703C-66DA-441F6485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35334" y="5953255"/>
              <a:ext cx="546215" cy="546215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651764" y="5986749"/>
              <a:ext cx="18984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226,9</a:t>
              </a:r>
              <a:r>
                <a:rPr lang="ru-RU" sz="1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6690074" y="5943574"/>
              <a:ext cx="17451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170,2</a:t>
              </a:r>
              <a:r>
                <a:rPr lang="ru-RU" sz="1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</a:t>
              </a:r>
              <a:r>
                <a:rPr lang="ru-RU" sz="1100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ТЕНГЕ</a:t>
              </a:r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9984432" y="1069988"/>
            <a:ext cx="0" cy="5485293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F91CBD6-0203-4496-968F-B40641DFB542}"/>
              </a:ext>
            </a:extLst>
          </p:cNvPr>
          <p:cNvSpPr/>
          <p:nvPr/>
        </p:nvSpPr>
        <p:spPr>
          <a:xfrm>
            <a:off x="9984432" y="792989"/>
            <a:ext cx="1616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alt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9840439" y="1199311"/>
            <a:ext cx="2052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+28,5%</a:t>
            </a:r>
            <a:endParaRPr lang="ru-RU" sz="2000" b="1" dirty="0">
              <a:solidFill>
                <a:srgbClr val="B4975A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9848705" y="2094065"/>
            <a:ext cx="2052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-38,7%</a:t>
            </a:r>
            <a:endParaRPr lang="ru-RU" sz="2000" b="1" dirty="0">
              <a:solidFill>
                <a:srgbClr val="B4975A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9900801" y="3053451"/>
            <a:ext cx="2052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+3,4%</a:t>
            </a:r>
            <a:endParaRPr lang="ru-RU" sz="2000" b="1" dirty="0">
              <a:solidFill>
                <a:srgbClr val="B4975A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9965874" y="5986749"/>
            <a:ext cx="2052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+33,3%</a:t>
            </a:r>
            <a:endParaRPr lang="ru-RU" sz="2000" b="1" dirty="0">
              <a:solidFill>
                <a:srgbClr val="B4975A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9975811" y="5019706"/>
            <a:ext cx="2031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+26,7%</a:t>
            </a:r>
            <a:endParaRPr lang="ru-RU" sz="2000" b="1" dirty="0">
              <a:solidFill>
                <a:srgbClr val="B4975A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7885050" y="3979582"/>
            <a:ext cx="2019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B4975A"/>
                </a:solidFill>
                <a:latin typeface="Arial Narrow" panose="020B0606020202030204" pitchFamily="34" charset="0"/>
              </a:rPr>
              <a:t>1</a:t>
            </a:r>
            <a:r>
              <a:rPr lang="en-US" sz="2000" b="1" dirty="0">
                <a:solidFill>
                  <a:srgbClr val="B4975A"/>
                </a:solidFill>
                <a:latin typeface="Arial Narrow" panose="020B0606020202030204" pitchFamily="34" charset="0"/>
              </a:rPr>
              <a:t>83,7</a:t>
            </a:r>
            <a:r>
              <a:rPr lang="ru-RU" sz="2000" b="1" dirty="0">
                <a:solidFill>
                  <a:srgbClr val="B4975A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>
                <a:solidFill>
                  <a:srgbClr val="B4975A"/>
                </a:solidFill>
                <a:latin typeface="Arial Narrow" panose="020B0606020202030204" pitchFamily="34" charset="0"/>
              </a:rPr>
              <a:t>МЛРД ТЕНГЕ</a:t>
            </a:r>
          </a:p>
          <a:p>
            <a:pPr algn="ctr"/>
            <a:r>
              <a:rPr lang="ru-RU" sz="1200" i="1" u="sng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(</a:t>
            </a:r>
            <a:r>
              <a:rPr lang="en-US" sz="1200" i="1" u="sng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5,2</a:t>
            </a:r>
            <a:r>
              <a:rPr lang="ru-RU" sz="1200" i="1" u="sng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 </a:t>
            </a:r>
            <a:r>
              <a:rPr lang="ru-RU" sz="1200" i="1" u="sng" dirty="0">
                <a:solidFill>
                  <a:srgbClr val="B4975A"/>
                </a:solidFill>
                <a:latin typeface="Arial Narrow" panose="020B0606020202030204" pitchFamily="34" charset="0"/>
              </a:rPr>
              <a:t>тыс. </a:t>
            </a:r>
            <a:r>
              <a:rPr lang="ru-RU" sz="1200" i="1" u="sng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заемщиков)</a:t>
            </a:r>
            <a:endParaRPr lang="ru-RU" sz="1200" i="1" u="sng" dirty="0">
              <a:solidFill>
                <a:srgbClr val="B4975A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816612" y="4034649"/>
            <a:ext cx="4017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A40"/>
                </a:solidFill>
                <a:latin typeface="Arial Narrow" panose="020B0606020202030204" pitchFamily="34" charset="0"/>
              </a:rPr>
              <a:t>ЛЬГОТНОЕ КРЕДИТОВАНИЕ МСБ</a:t>
            </a:r>
            <a:endParaRPr lang="ru-RU" b="1" dirty="0">
              <a:solidFill>
                <a:srgbClr val="007A40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Oval 68">
            <a:extLst>
              <a:ext uri="{FF2B5EF4-FFF2-40B4-BE49-F238E27FC236}">
                <a16:creationId xmlns:a16="http://schemas.microsoft.com/office/drawing/2014/main" id="{87CB015F-52AC-482A-8CEB-E25C97C6A459}"/>
              </a:ext>
            </a:extLst>
          </p:cNvPr>
          <p:cNvSpPr/>
          <p:nvPr/>
        </p:nvSpPr>
        <p:spPr bwMode="auto">
          <a:xfrm>
            <a:off x="750827" y="3844350"/>
            <a:ext cx="755650" cy="755650"/>
          </a:xfrm>
          <a:prstGeom prst="ellipse">
            <a:avLst/>
          </a:prstGeom>
          <a:solidFill>
            <a:srgbClr val="007A4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986" y="4006293"/>
            <a:ext cx="466852" cy="46685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5878395" y="3984921"/>
            <a:ext cx="1952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213,3</a:t>
            </a:r>
            <a:r>
              <a:rPr lang="ru-RU" sz="1400" b="1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>
                <a:solidFill>
                  <a:srgbClr val="B4975A"/>
                </a:solidFill>
                <a:latin typeface="Arial Narrow" panose="020B0606020202030204" pitchFamily="34" charset="0"/>
              </a:rPr>
              <a:t>МЛРД </a:t>
            </a:r>
            <a:r>
              <a:rPr lang="ru-RU" sz="1100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ТЕНГЕ</a:t>
            </a:r>
          </a:p>
          <a:p>
            <a:pPr algn="ctr"/>
            <a:r>
              <a:rPr lang="ru-RU" sz="1200" i="1" u="sng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(7,8 </a:t>
            </a:r>
            <a:r>
              <a:rPr lang="ru-RU" sz="1200" i="1" u="sng" dirty="0">
                <a:solidFill>
                  <a:srgbClr val="B4975A"/>
                </a:solidFill>
                <a:latin typeface="Arial Narrow" panose="020B0606020202030204" pitchFamily="34" charset="0"/>
              </a:rPr>
              <a:t>тыс. </a:t>
            </a:r>
            <a:r>
              <a:rPr lang="ru-RU" sz="1200" i="1" u="sng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заемщиков)</a:t>
            </a:r>
            <a:endParaRPr lang="ru-RU" sz="1200" b="1" u="sng" dirty="0">
              <a:solidFill>
                <a:srgbClr val="B4975A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625443F-C2BA-4D7B-A973-DA58595FFB7F}"/>
              </a:ext>
            </a:extLst>
          </p:cNvPr>
          <p:cNvSpPr txBox="1"/>
          <p:nvPr/>
        </p:nvSpPr>
        <p:spPr>
          <a:xfrm>
            <a:off x="9904131" y="4023358"/>
            <a:ext cx="2052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-13,9%</a:t>
            </a:r>
            <a:endParaRPr lang="ru-RU" sz="2000" b="1" dirty="0">
              <a:solidFill>
                <a:srgbClr val="B4975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41AB19C3-60F9-4EEE-9565-149909996A16}"/>
              </a:ext>
            </a:extLst>
          </p:cNvPr>
          <p:cNvSpPr txBox="1">
            <a:spLocks/>
          </p:cNvSpPr>
          <p:nvPr/>
        </p:nvSpPr>
        <p:spPr>
          <a:xfrm>
            <a:off x="15483" y="-36167"/>
            <a:ext cx="10581235" cy="448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ОБЕСПЕЧЕНИЕ НАСЕЛЕНИЯ ЖИЛЬЕМ ПОСРЕДСТВОМ ОСНОВНЫХ ПЯТИ ИНСТРУМЕНТОВ</a:t>
            </a:r>
            <a:endParaRPr lang="ru-RU" sz="1800" b="1" dirty="0">
              <a:latin typeface="Arial Narrow" panose="020B0606020202030204" pitchFamily="34" charset="0"/>
              <a:ea typeface="+mn-ea"/>
              <a:cs typeface="Arial" panose="020B0604020202020204" pitchFamily="34" charset="0"/>
              <a:sym typeface="Arial Narrow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3352" y="1916832"/>
            <a:ext cx="11593288" cy="0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63352" y="2852936"/>
            <a:ext cx="11593288" cy="0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63352" y="3789040"/>
            <a:ext cx="11593288" cy="0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63352" y="5589240"/>
            <a:ext cx="11593288" cy="0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575671" y="2071001"/>
            <a:ext cx="9519046" cy="678569"/>
            <a:chOff x="1365064" y="2046312"/>
            <a:chExt cx="9519046" cy="678569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784777" y="2046312"/>
              <a:ext cx="47282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defRPr/>
              </a:pPr>
              <a:r>
                <a:rPr lang="ru-RU" b="1" dirty="0">
                  <a:solidFill>
                    <a:srgbClr val="007A4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ГАРАНТИРОВАНИЕ ДОЛЕВОГО ЖИЛИЩНОГО СТРОИТЕЛЬСТВА</a:t>
              </a:r>
              <a:endParaRPr lang="ru-RU" sz="1100" i="1" dirty="0">
                <a:solidFill>
                  <a:srgbClr val="007A4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831861" y="2086101"/>
              <a:ext cx="205224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211,8</a:t>
              </a:r>
              <a:r>
                <a:rPr lang="ru-RU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</a:p>
            <a:p>
              <a:pPr lvl="0" algn="ctr"/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6994505" y="2093939"/>
              <a:ext cx="205224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372,6 </a:t>
              </a:r>
              <a:endParaRPr lang="kk-KZ" sz="2400" b="1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5064" y="2055072"/>
              <a:ext cx="662122" cy="662122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79376" y="4869161"/>
            <a:ext cx="9615340" cy="704856"/>
            <a:chOff x="1365065" y="4869161"/>
            <a:chExt cx="9615340" cy="70485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023008" y="5013176"/>
              <a:ext cx="27254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dirty="0">
                  <a:solidFill>
                    <a:srgbClr val="007A4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ИПОТЕКА ОТБАСЫ БАНКА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928156" y="4887957"/>
              <a:ext cx="205224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1 382</a:t>
              </a:r>
              <a:r>
                <a:rPr lang="ru-RU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</a:p>
            <a:p>
              <a:pPr lvl="0" algn="ctr"/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7057921" y="4887957"/>
              <a:ext cx="205224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1 </a:t>
              </a:r>
              <a:r>
                <a:rPr lang="en-US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0</a:t>
              </a:r>
              <a:r>
                <a:rPr lang="ru-RU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8</a:t>
              </a:r>
              <a:r>
                <a:rPr lang="en-US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7</a:t>
              </a:r>
              <a:r>
                <a:rPr lang="ru-RU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  <a:endParaRPr lang="ru-RU" sz="2400" b="1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  <a:p>
              <a:pPr lvl="0" algn="ctr"/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5065" y="4869161"/>
              <a:ext cx="704856" cy="70485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551384" y="3933056"/>
            <a:ext cx="9503611" cy="1033365"/>
            <a:chOff x="1348158" y="3933056"/>
            <a:chExt cx="9503611" cy="1033365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301771" y="3934797"/>
              <a:ext cx="40253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b="1" dirty="0">
                  <a:solidFill>
                    <a:srgbClr val="007A4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СУБСИДИРОВАНИЕ КРЕДИТОВ ЧАСТНЫХ ЗАСТРОЙЩИКОВ</a:t>
              </a:r>
              <a:endParaRPr lang="ru-RU" sz="1100" i="1" dirty="0">
                <a:solidFill>
                  <a:srgbClr val="007A4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799520" y="3966147"/>
              <a:ext cx="2052249" cy="1000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9,</a:t>
              </a:r>
              <a:r>
                <a:rPr lang="ru-RU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8 </a:t>
              </a:r>
            </a:p>
            <a:p>
              <a:pPr algn="ctr"/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  <a:p>
              <a:pPr algn="ctr"/>
              <a:r>
                <a:rPr lang="kk-KZ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  <a:endParaRPr lang="ru-RU" sz="2400" b="1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6972333" y="3966147"/>
              <a:ext cx="2052249" cy="1000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28 </a:t>
              </a:r>
              <a:endParaRPr lang="kk-KZ" sz="2400" b="1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  <a:p>
              <a:pPr algn="ctr"/>
              <a:r>
                <a:rPr lang="kk-KZ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  <a:endParaRPr lang="ru-RU" sz="2400" b="1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DE349F61-8673-0D48-A80F-74CD381D6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8158" y="3933056"/>
              <a:ext cx="658969" cy="658969"/>
            </a:xfrm>
            <a:prstGeom prst="rect">
              <a:avLst/>
            </a:prstGeom>
          </p:spPr>
        </p:pic>
      </p:grpSp>
      <p:cxnSp>
        <p:nvCxnSpPr>
          <p:cNvPr id="49" name="Прямая соединительная линия 48"/>
          <p:cNvCxnSpPr/>
          <p:nvPr/>
        </p:nvCxnSpPr>
        <p:spPr>
          <a:xfrm>
            <a:off x="8112224" y="1065304"/>
            <a:ext cx="0" cy="5485293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81317" y="4725144"/>
            <a:ext cx="11593288" cy="0"/>
          </a:xfrm>
          <a:prstGeom prst="line">
            <a:avLst/>
          </a:prstGeom>
          <a:ln w="38100" cap="flat" cmpd="thickThin">
            <a:solidFill>
              <a:srgbClr val="B4975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52311" y="777453"/>
            <a:ext cx="11401623" cy="4627826"/>
            <a:chOff x="1284865" y="777453"/>
            <a:chExt cx="11401623" cy="462782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F91CBD6-0203-4496-968F-B40641DFB542}"/>
                </a:ext>
              </a:extLst>
            </p:cNvPr>
            <p:cNvSpPr/>
            <p:nvPr/>
          </p:nvSpPr>
          <p:spPr>
            <a:xfrm>
              <a:off x="9017966" y="777453"/>
              <a:ext cx="16162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2022 ФАКТ 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F91CBD6-0203-4496-968F-B40641DFB542}"/>
                </a:ext>
              </a:extLst>
            </p:cNvPr>
            <p:cNvSpPr/>
            <p:nvPr/>
          </p:nvSpPr>
          <p:spPr>
            <a:xfrm>
              <a:off x="6888088" y="799250"/>
              <a:ext cx="24823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2021 ФАКТ</a:t>
              </a:r>
              <a:endParaRPr lang="ru-RU" altLang="ru-RU" sz="1200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4865" y="1112495"/>
              <a:ext cx="755793" cy="755793"/>
            </a:xfrm>
            <a:prstGeom prst="rect">
              <a:avLst/>
            </a:pr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697640" y="1299401"/>
              <a:ext cx="47282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defRPr/>
              </a:pPr>
              <a:r>
                <a:rPr lang="ru-RU" b="1" dirty="0">
                  <a:solidFill>
                    <a:srgbClr val="007A4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ОБЪЕМ ВВОДА ЖИЛЬЯ</a:t>
              </a:r>
              <a:endParaRPr lang="ru-RU" sz="1100" i="1" dirty="0">
                <a:solidFill>
                  <a:srgbClr val="007A4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775022" y="1222005"/>
              <a:ext cx="205224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2</a:t>
              </a:r>
              <a:r>
                <a:rPr lang="ru-RU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 372 </a:t>
              </a:r>
            </a:p>
            <a:p>
              <a:pPr lvl="0" algn="ctr"/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ТЫС. КВ. МЕТРОВ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7022356" y="1222005"/>
              <a:ext cx="205224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2 </a:t>
              </a:r>
              <a:r>
                <a:rPr lang="en-US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428</a:t>
              </a:r>
              <a:endParaRPr lang="kk-KZ" sz="2400" b="1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ТЫС. КВ. МЕТРОВ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9F91CBD6-0203-4496-968F-B40641DFB542}"/>
                </a:ext>
              </a:extLst>
            </p:cNvPr>
            <p:cNvSpPr/>
            <p:nvPr/>
          </p:nvSpPr>
          <p:spPr>
            <a:xfrm>
              <a:off x="10935922" y="777453"/>
              <a:ext cx="16162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2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%</a:t>
              </a:r>
              <a:endParaRPr lang="ru-RU" altLang="ru-RU" sz="1200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10634239" y="1248922"/>
              <a:ext cx="2052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-</a:t>
              </a:r>
              <a:r>
                <a:rPr lang="ru-RU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2%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10634239" y="2128472"/>
              <a:ext cx="2052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-43,2%</a:t>
              </a:r>
              <a:endParaRPr lang="ru-RU" sz="2400" b="1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10634239" y="3105502"/>
              <a:ext cx="2052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+7,6%</a:t>
              </a:r>
              <a:endParaRPr lang="ru-RU" sz="2400" b="1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10634239" y="4004519"/>
              <a:ext cx="2052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-65%</a:t>
              </a:r>
              <a:endParaRPr lang="ru-RU" sz="2400" b="1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10634239" y="4943614"/>
              <a:ext cx="2052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+27,1%</a:t>
              </a:r>
              <a:endParaRPr lang="ru-RU" sz="2400" b="1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9" name="Номер слайда 2053"/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4</a:t>
            </a:r>
            <a:endParaRPr lang="ru-RU" sz="2000" dirty="0">
              <a:solidFill>
                <a:srgbClr val="B4975A"/>
              </a:solidFill>
              <a:latin typeface="Arial Narrow" panose="020B0606020202030204" pitchFamily="34" charset="0"/>
              <a:ea typeface="BatangChe" panose="02030609000101010101" pitchFamily="49" charset="-127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C:\Users\Yermek.Abdibekov\Documents\Komp\Новая папка\Ermek_Old\Fund_Damu\Презы\Pictures\Logos\baiterek logo_color vertical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1651" y="150240"/>
            <a:ext cx="469369" cy="4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Прямая соединительная линия 73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546230" y="2963163"/>
            <a:ext cx="9438202" cy="1090907"/>
            <a:chOff x="1292587" y="2963163"/>
            <a:chExt cx="9438202" cy="1090907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390274" y="3001724"/>
              <a:ext cx="57918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dirty="0">
                  <a:solidFill>
                    <a:srgbClr val="007A4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ФИНАНСИРОВАНИЕ СТРОИТЕЛЬСТВА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dirty="0">
                  <a:solidFill>
                    <a:srgbClr val="007A4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ЖИЛЬЯ  ЧЕРЕЗ </a:t>
              </a:r>
              <a:r>
                <a:rPr lang="ru-RU" b="1" dirty="0" smtClean="0">
                  <a:solidFill>
                    <a:srgbClr val="007A4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МИО</a:t>
              </a:r>
              <a:endParaRPr lang="ru-RU" sz="1100" i="1" dirty="0">
                <a:solidFill>
                  <a:srgbClr val="007A4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9050889" y="3053796"/>
              <a:ext cx="1679900" cy="1000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176,4</a:t>
              </a:r>
              <a:r>
                <a:rPr lang="ru-RU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</a:p>
            <a:p>
              <a:pPr algn="ctr"/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  <a:p>
              <a:pPr algn="ctr"/>
              <a:endParaRPr lang="kk-KZ" sz="2400" b="1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2587" y="2963163"/>
              <a:ext cx="777333" cy="77733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6963626" y="3021829"/>
              <a:ext cx="2027933" cy="1000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164</a:t>
              </a:r>
            </a:p>
            <a:p>
              <a:pPr lvl="0" algn="ctr"/>
              <a:r>
                <a:rPr lang="ru-RU" sz="1100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МЛРД ТЕНГЕ</a:t>
              </a:r>
            </a:p>
            <a:p>
              <a:pPr algn="ctr"/>
              <a:r>
                <a:rPr lang="kk-KZ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9376" y="5839072"/>
            <a:ext cx="9603402" cy="701242"/>
            <a:chOff x="1370294" y="5839072"/>
            <a:chExt cx="9603402" cy="70124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797650" y="5957052"/>
              <a:ext cx="55761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dirty="0">
                  <a:solidFill>
                    <a:srgbClr val="007A4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СУБСИДИРОВАНИЕ </a:t>
              </a:r>
              <a:r>
                <a:rPr lang="ru-RU" b="1" dirty="0" smtClean="0">
                  <a:solidFill>
                    <a:srgbClr val="007A4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АРЕНДНОЙ  </a:t>
              </a:r>
              <a:r>
                <a:rPr lang="ru-RU" b="1" dirty="0">
                  <a:solidFill>
                    <a:srgbClr val="007A4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ПЛАТЫ </a:t>
              </a:r>
              <a:endParaRPr lang="ru-RU" sz="1100" i="1" dirty="0">
                <a:solidFill>
                  <a:srgbClr val="007A4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8893664" y="5839072"/>
              <a:ext cx="2080032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8</a:t>
              </a:r>
              <a:r>
                <a:rPr lang="kk-KZ" sz="2400" b="1" dirty="0">
                  <a:solidFill>
                    <a:srgbClr val="B4975A"/>
                  </a:solidFill>
                  <a:latin typeface="Arial Narrow" panose="020B0606020202030204" pitchFamily="34" charset="0"/>
                </a:rPr>
                <a:t>,</a:t>
              </a:r>
              <a:r>
                <a:rPr lang="en-US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3</a:t>
              </a:r>
              <a:endParaRPr lang="ru-RU" sz="2400" b="1" dirty="0" smtClean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100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ТЫС. ЗАЯВОК</a:t>
              </a:r>
              <a:endParaRPr lang="ru-RU" sz="1100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5E25BD5-3E12-703C-66DA-441F6485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70294" y="5877272"/>
              <a:ext cx="663042" cy="663042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25443F-C2BA-4D7B-A973-DA58595FFB7F}"/>
                </a:ext>
              </a:extLst>
            </p:cNvPr>
            <p:cNvSpPr txBox="1"/>
            <p:nvPr/>
          </p:nvSpPr>
          <p:spPr>
            <a:xfrm>
              <a:off x="6981871" y="5937826"/>
              <a:ext cx="20800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B4975A"/>
                  </a:solidFill>
                  <a:latin typeface="Arial Narrow" panose="020B0606020202030204" pitchFamily="34" charset="0"/>
                </a:rPr>
                <a:t>-</a:t>
              </a:r>
              <a:endParaRPr lang="ru-RU" sz="2400" b="1" dirty="0">
                <a:solidFill>
                  <a:srgbClr val="B4975A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>
            <a:off x="9984432" y="1065304"/>
            <a:ext cx="0" cy="5485293"/>
          </a:xfrm>
          <a:prstGeom prst="line">
            <a:avLst/>
          </a:prstGeom>
          <a:ln>
            <a:solidFill>
              <a:srgbClr val="B49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0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66">
            <a:extLst>
              <a:ext uri="{FF2B5EF4-FFF2-40B4-BE49-F238E27FC236}">
                <a16:creationId xmlns:a16="http://schemas.microsoft.com/office/drawing/2014/main" id="{8A80518D-5088-400B-9B14-F8AD9F36A8A3}"/>
              </a:ext>
            </a:extLst>
          </p:cNvPr>
          <p:cNvSpPr txBox="1"/>
          <p:nvPr/>
        </p:nvSpPr>
        <p:spPr>
          <a:xfrm>
            <a:off x="29290" y="22664"/>
            <a:ext cx="9764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РАЗВИТИЕ АГРОПРОМЫШЛЕННОГО КОМПЛЕКСА</a:t>
            </a:r>
          </a:p>
        </p:txBody>
      </p:sp>
      <p:graphicFrame>
        <p:nvGraphicFramePr>
          <p:cNvPr id="178" name="Диаграмма 177">
            <a:extLst>
              <a:ext uri="{FF2B5EF4-FFF2-40B4-BE49-F238E27FC236}">
                <a16:creationId xmlns:a16="http://schemas.microsoft.com/office/drawing/2014/main" id="{BC72162F-D125-4084-A541-AA41967BC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891052"/>
              </p:ext>
            </p:extLst>
          </p:nvPr>
        </p:nvGraphicFramePr>
        <p:xfrm>
          <a:off x="82157" y="1243014"/>
          <a:ext cx="6589907" cy="239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" name="TextBox 180">
            <a:extLst>
              <a:ext uri="{FF2B5EF4-FFF2-40B4-BE49-F238E27FC236}">
                <a16:creationId xmlns:a16="http://schemas.microsoft.com/office/drawing/2014/main" id="{94F8E930-7912-41B9-A78A-A25906135B02}"/>
              </a:ext>
            </a:extLst>
          </p:cNvPr>
          <p:cNvSpPr txBox="1"/>
          <p:nvPr/>
        </p:nvSpPr>
        <p:spPr>
          <a:xfrm>
            <a:off x="1689822" y="903559"/>
            <a:ext cx="4000165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  <a:buClr>
                <a:srgbClr val="BC9800"/>
              </a:buClr>
              <a:defRPr/>
            </a:pPr>
            <a:r>
              <a:rPr lang="ru-RU" sz="1600" b="1" dirty="0">
                <a:latin typeface="Arial Narrow" panose="020B0606020202030204" pitchFamily="34" charset="0"/>
                <a:ea typeface="ＭＳ Ｐゴシック"/>
              </a:rPr>
              <a:t>Объемы финансирования АПК, млрд </a:t>
            </a:r>
            <a:r>
              <a:rPr lang="ru-RU" sz="1600" b="1" dirty="0" err="1">
                <a:latin typeface="Arial Narrow" panose="020B0606020202030204" pitchFamily="34" charset="0"/>
                <a:ea typeface="ＭＳ Ｐゴシック"/>
              </a:rPr>
              <a:t>тг</a:t>
            </a:r>
            <a:r>
              <a:rPr lang="ru-RU" sz="1600" b="1" dirty="0">
                <a:latin typeface="Arial Narrow" panose="020B0606020202030204" pitchFamily="34" charset="0"/>
                <a:ea typeface="ＭＳ Ｐゴシック"/>
              </a:rPr>
              <a:t>.</a:t>
            </a:r>
          </a:p>
        </p:txBody>
      </p:sp>
      <p:cxnSp>
        <p:nvCxnSpPr>
          <p:cNvPr id="256" name="Прямая соединительная линия 255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" name="Picture 2" descr="C:\Users\Yermek.Abdibekov\Documents\Komp\Новая папка\Ermek_Old\Fund_Damu\Презы\Pictures\Logos\baiterek logo_color vertical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1651" y="150240"/>
            <a:ext cx="469369" cy="4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8" name="Прямая соединительная линия 257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Группа 92"/>
          <p:cNvGrpSpPr/>
          <p:nvPr/>
        </p:nvGrpSpPr>
        <p:grpSpPr>
          <a:xfrm>
            <a:off x="29290" y="4005064"/>
            <a:ext cx="12045945" cy="2652837"/>
            <a:chOff x="-1736" y="1674000"/>
            <a:chExt cx="12045945" cy="2652837"/>
          </a:xfrm>
        </p:grpSpPr>
        <p:grpSp>
          <p:nvGrpSpPr>
            <p:cNvPr id="94" name="Group 33">
              <a:extLst>
                <a:ext uri="{FF2B5EF4-FFF2-40B4-BE49-F238E27FC236}">
                  <a16:creationId xmlns:a16="http://schemas.microsoft.com/office/drawing/2014/main" id="{AB4DBEFD-70FB-4B5E-87F1-396116CDA92D}"/>
                </a:ext>
              </a:extLst>
            </p:cNvPr>
            <p:cNvGrpSpPr/>
            <p:nvPr/>
          </p:nvGrpSpPr>
          <p:grpSpPr>
            <a:xfrm>
              <a:off x="7081986" y="1674000"/>
              <a:ext cx="2392061" cy="2652837"/>
              <a:chOff x="685800" y="1273421"/>
              <a:chExt cx="1905000" cy="2387144"/>
            </a:xfrm>
          </p:grpSpPr>
          <p:sp>
            <p:nvSpPr>
              <p:cNvPr id="133" name="Rectangle 4">
                <a:extLst>
                  <a:ext uri="{FF2B5EF4-FFF2-40B4-BE49-F238E27FC236}">
                    <a16:creationId xmlns:a16="http://schemas.microsoft.com/office/drawing/2014/main" id="{42C156B5-24F8-4EEE-9596-AB8C610E88CF}"/>
                  </a:ext>
                </a:extLst>
              </p:cNvPr>
              <p:cNvSpPr/>
              <p:nvPr/>
            </p:nvSpPr>
            <p:spPr>
              <a:xfrm>
                <a:off x="685800" y="1419023"/>
                <a:ext cx="1905000" cy="224154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134" name="Rectangle 5">
                <a:extLst>
                  <a:ext uri="{FF2B5EF4-FFF2-40B4-BE49-F238E27FC236}">
                    <a16:creationId xmlns:a16="http://schemas.microsoft.com/office/drawing/2014/main" id="{1EB7728E-7F5D-4208-BD66-DFE32432763F}"/>
                  </a:ext>
                </a:extLst>
              </p:cNvPr>
              <p:cNvSpPr/>
              <p:nvPr/>
            </p:nvSpPr>
            <p:spPr>
              <a:xfrm>
                <a:off x="685800" y="1273421"/>
                <a:ext cx="1905000" cy="194367"/>
              </a:xfrm>
              <a:prstGeom prst="rect">
                <a:avLst/>
              </a:prstGeom>
              <a:solidFill>
                <a:srgbClr val="3C8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5" name="Group 33">
              <a:extLst>
                <a:ext uri="{FF2B5EF4-FFF2-40B4-BE49-F238E27FC236}">
                  <a16:creationId xmlns:a16="http://schemas.microsoft.com/office/drawing/2014/main" id="{C620C539-DC30-4CFB-85BA-DBAFC0462626}"/>
                </a:ext>
              </a:extLst>
            </p:cNvPr>
            <p:cNvGrpSpPr/>
            <p:nvPr/>
          </p:nvGrpSpPr>
          <p:grpSpPr>
            <a:xfrm>
              <a:off x="119336" y="1682360"/>
              <a:ext cx="4320480" cy="2644477"/>
              <a:chOff x="685800" y="1287296"/>
              <a:chExt cx="1905000" cy="2383051"/>
            </a:xfrm>
          </p:grpSpPr>
          <p:sp>
            <p:nvSpPr>
              <p:cNvPr id="131" name="Rectangle 4">
                <a:extLst>
                  <a:ext uri="{FF2B5EF4-FFF2-40B4-BE49-F238E27FC236}">
                    <a16:creationId xmlns:a16="http://schemas.microsoft.com/office/drawing/2014/main" id="{981C38E2-39CC-4024-ACB1-CF0B03AC3103}"/>
                  </a:ext>
                </a:extLst>
              </p:cNvPr>
              <p:cNvSpPr/>
              <p:nvPr/>
            </p:nvSpPr>
            <p:spPr>
              <a:xfrm>
                <a:off x="685800" y="1428751"/>
                <a:ext cx="1905000" cy="224159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32" name="Rectangle 5">
                <a:extLst>
                  <a:ext uri="{FF2B5EF4-FFF2-40B4-BE49-F238E27FC236}">
                    <a16:creationId xmlns:a16="http://schemas.microsoft.com/office/drawing/2014/main" id="{CFF4BF54-61F3-4F65-B4BF-A35447325903}"/>
                  </a:ext>
                </a:extLst>
              </p:cNvPr>
              <p:cNvSpPr/>
              <p:nvPr/>
            </p:nvSpPr>
            <p:spPr>
              <a:xfrm>
                <a:off x="685800" y="1287296"/>
                <a:ext cx="1905000" cy="194647"/>
              </a:xfrm>
              <a:prstGeom prst="rect">
                <a:avLst/>
              </a:prstGeom>
              <a:solidFill>
                <a:srgbClr val="3C8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6" name="Group 33">
              <a:extLst>
                <a:ext uri="{FF2B5EF4-FFF2-40B4-BE49-F238E27FC236}">
                  <a16:creationId xmlns:a16="http://schemas.microsoft.com/office/drawing/2014/main" id="{5ACECBFA-00CB-4BA8-B7FC-822F4C826A66}"/>
                </a:ext>
              </a:extLst>
            </p:cNvPr>
            <p:cNvGrpSpPr/>
            <p:nvPr/>
          </p:nvGrpSpPr>
          <p:grpSpPr>
            <a:xfrm>
              <a:off x="4511824" y="1674000"/>
              <a:ext cx="2448272" cy="2652837"/>
              <a:chOff x="685800" y="1279762"/>
              <a:chExt cx="1905000" cy="2390584"/>
            </a:xfrm>
          </p:grpSpPr>
          <p:sp>
            <p:nvSpPr>
              <p:cNvPr id="129" name="Rectangle 4">
                <a:extLst>
                  <a:ext uri="{FF2B5EF4-FFF2-40B4-BE49-F238E27FC236}">
                    <a16:creationId xmlns:a16="http://schemas.microsoft.com/office/drawing/2014/main" id="{786BA540-729E-4225-A156-ACBF719296E9}"/>
                  </a:ext>
                </a:extLst>
              </p:cNvPr>
              <p:cNvSpPr/>
              <p:nvPr/>
            </p:nvSpPr>
            <p:spPr>
              <a:xfrm>
                <a:off x="685800" y="1428751"/>
                <a:ext cx="1905000" cy="224159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130" name="Rectangle 5">
                <a:extLst>
                  <a:ext uri="{FF2B5EF4-FFF2-40B4-BE49-F238E27FC236}">
                    <a16:creationId xmlns:a16="http://schemas.microsoft.com/office/drawing/2014/main" id="{BF3B783F-E1E1-40F8-9EBE-21CD23670F03}"/>
                  </a:ext>
                </a:extLst>
              </p:cNvPr>
              <p:cNvSpPr/>
              <p:nvPr/>
            </p:nvSpPr>
            <p:spPr>
              <a:xfrm>
                <a:off x="685800" y="1279762"/>
                <a:ext cx="1905000" cy="194647"/>
              </a:xfrm>
              <a:prstGeom prst="rect">
                <a:avLst/>
              </a:prstGeom>
              <a:solidFill>
                <a:srgbClr val="388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7" name="Group 33">
              <a:extLst>
                <a:ext uri="{FF2B5EF4-FFF2-40B4-BE49-F238E27FC236}">
                  <a16:creationId xmlns:a16="http://schemas.microsoft.com/office/drawing/2014/main" id="{AB4DBEFD-70FB-4B5E-87F1-396116CDA92D}"/>
                </a:ext>
              </a:extLst>
            </p:cNvPr>
            <p:cNvGrpSpPr/>
            <p:nvPr/>
          </p:nvGrpSpPr>
          <p:grpSpPr>
            <a:xfrm>
              <a:off x="9624392" y="1674000"/>
              <a:ext cx="2392061" cy="2652837"/>
              <a:chOff x="685800" y="1273421"/>
              <a:chExt cx="1905000" cy="2387144"/>
            </a:xfrm>
          </p:grpSpPr>
          <p:sp>
            <p:nvSpPr>
              <p:cNvPr id="127" name="Rectangle 4">
                <a:extLst>
                  <a:ext uri="{FF2B5EF4-FFF2-40B4-BE49-F238E27FC236}">
                    <a16:creationId xmlns:a16="http://schemas.microsoft.com/office/drawing/2014/main" id="{42C156B5-24F8-4EEE-9596-AB8C610E88CF}"/>
                  </a:ext>
                </a:extLst>
              </p:cNvPr>
              <p:cNvSpPr/>
              <p:nvPr/>
            </p:nvSpPr>
            <p:spPr>
              <a:xfrm>
                <a:off x="685800" y="1419023"/>
                <a:ext cx="1905000" cy="224154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128" name="Rectangle 5">
                <a:extLst>
                  <a:ext uri="{FF2B5EF4-FFF2-40B4-BE49-F238E27FC236}">
                    <a16:creationId xmlns:a16="http://schemas.microsoft.com/office/drawing/2014/main" id="{1EB7728E-7F5D-4208-BD66-DFE32432763F}"/>
                  </a:ext>
                </a:extLst>
              </p:cNvPr>
              <p:cNvSpPr/>
              <p:nvPr/>
            </p:nvSpPr>
            <p:spPr>
              <a:xfrm>
                <a:off x="685800" y="1273421"/>
                <a:ext cx="1905000" cy="194367"/>
              </a:xfrm>
              <a:prstGeom prst="rect">
                <a:avLst/>
              </a:prstGeom>
              <a:solidFill>
                <a:srgbClr val="3C8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0E5E4F5-F199-4121-8C6A-23EE92800E70}"/>
                </a:ext>
              </a:extLst>
            </p:cNvPr>
            <p:cNvSpPr txBox="1"/>
            <p:nvPr/>
          </p:nvSpPr>
          <p:spPr>
            <a:xfrm>
              <a:off x="-1736" y="1901443"/>
              <a:ext cx="45365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1750" b="1" dirty="0" smtClean="0">
                  <a:latin typeface="Arial Narrow" panose="020B0606020202030204" pitchFamily="34" charset="0"/>
                </a:rPr>
                <a:t>ВЕСЕННЕ</a:t>
              </a:r>
              <a:r>
                <a:rPr lang="ru-RU" sz="1750" b="1" dirty="0" smtClean="0">
                  <a:latin typeface="Arial Narrow" panose="020B0606020202030204" pitchFamily="34" charset="0"/>
                </a:rPr>
                <a:t>-ПОЛЕВЫЕ И УБОРОЧНЫЕ РАБОТЫ</a:t>
              </a:r>
            </a:p>
            <a:p>
              <a:endParaRPr lang="ru-RU" sz="1750" b="1" dirty="0">
                <a:latin typeface="Arial Narrow" panose="020B060602020203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8BCB046-FAE0-46CD-ABD9-758E4ED5AA94}"/>
                </a:ext>
              </a:extLst>
            </p:cNvPr>
            <p:cNvSpPr txBox="1"/>
            <p:nvPr/>
          </p:nvSpPr>
          <p:spPr>
            <a:xfrm>
              <a:off x="4338212" y="1901443"/>
              <a:ext cx="2808312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Arial Narrow" panose="020B0606020202030204" pitchFamily="34" charset="0"/>
                  <a:ea typeface="ＭＳ Ｐゴシック"/>
                </a:rPr>
                <a:t>МИКРОКРЕДИТОВАНИЕ</a:t>
              </a:r>
            </a:p>
            <a:p>
              <a:endParaRPr lang="ru-RU" sz="1600" b="1" dirty="0" smtClean="0">
                <a:latin typeface="Arial Narrow" panose="020B0606020202030204" pitchFamily="34" charset="0"/>
                <a:ea typeface="ＭＳ Ｐゴシック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7032104" y="1897733"/>
              <a:ext cx="25202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Arial Narrow" panose="020B0606020202030204" pitchFamily="34" charset="0"/>
                  <a:ea typeface="ＭＳ Ｐゴシック"/>
                </a:rPr>
                <a:t>ЛИЗИНГ</a:t>
              </a:r>
              <a:endParaRPr lang="ru-RU" b="1" dirty="0">
                <a:latin typeface="Arial Narrow" panose="020B0606020202030204" pitchFamily="34" charset="0"/>
                <a:ea typeface="ＭＳ Ｐゴシック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47777" y="2807819"/>
              <a:ext cx="434976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775">
                <a:tabLst>
                  <a:tab pos="2598738" algn="l"/>
                </a:tabLst>
              </a:pPr>
              <a:r>
                <a:rPr lang="ru-RU" sz="1400" b="1" dirty="0" smtClean="0">
                  <a:latin typeface="Arial Narrow" panose="020B0606020202030204" pitchFamily="34" charset="0"/>
                </a:rPr>
                <a:t>140 млрд. тенге</a:t>
              </a:r>
              <a:r>
                <a:rPr lang="ru-RU" sz="1400" dirty="0" smtClean="0">
                  <a:latin typeface="Arial Narrow" panose="020B0606020202030204" pitchFamily="34" charset="0"/>
                </a:rPr>
                <a:t>, освоено 100%.  </a:t>
              </a:r>
            </a:p>
            <a:p>
              <a:pPr defTabSz="866775">
                <a:tabLst>
                  <a:tab pos="2598738" algn="l"/>
                </a:tabLst>
              </a:pPr>
              <a:r>
                <a:rPr lang="ru-RU" sz="1400" b="1" dirty="0">
                  <a:latin typeface="Arial Narrow" panose="020B0606020202030204" pitchFamily="34" charset="0"/>
                </a:rPr>
                <a:t>4 046 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СХТП</a:t>
              </a:r>
            </a:p>
            <a:p>
              <a:pPr defTabSz="866775">
                <a:tabLst>
                  <a:tab pos="2598738" algn="l"/>
                </a:tabLst>
              </a:pPr>
              <a:r>
                <a:rPr lang="ru-RU" sz="1400" b="1" smtClean="0">
                  <a:latin typeface="Arial Narrow" panose="020B0606020202030204" pitchFamily="34" charset="0"/>
                </a:rPr>
                <a:t>5,2 млн 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га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4503474" y="2990417"/>
              <a:ext cx="26642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atin typeface="Arial Narrow" panose="020B0606020202030204" pitchFamily="34" charset="0"/>
                </a:rPr>
                <a:t>Выдано </a:t>
              </a:r>
              <a:r>
                <a:rPr lang="en-US" sz="1400" b="1" dirty="0" smtClean="0">
                  <a:latin typeface="Arial Narrow" panose="020B0606020202030204" pitchFamily="34" charset="0"/>
                </a:rPr>
                <a:t>7,9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 </a:t>
              </a:r>
              <a:r>
                <a:rPr lang="ru-RU" sz="1400" b="1" dirty="0">
                  <a:latin typeface="Arial Narrow" panose="020B0606020202030204" pitchFamily="34" charset="0"/>
                </a:rPr>
                <a:t>тыс. </a:t>
              </a:r>
              <a:r>
                <a:rPr lang="ru-RU" sz="1400" dirty="0">
                  <a:latin typeface="Arial Narrow" panose="020B0606020202030204" pitchFamily="34" charset="0"/>
                </a:rPr>
                <a:t>кредитов </a:t>
              </a:r>
              <a:endParaRPr lang="ru-RU" sz="1400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7076006" y="2800353"/>
              <a:ext cx="244827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ru-RU" sz="1000" i="1" dirty="0" smtClean="0">
                  <a:latin typeface="Arial Narrow" panose="020B0606020202030204" pitchFamily="34" charset="0"/>
                  <a:ea typeface="ＭＳ Ｐゴシック"/>
                </a:rPr>
                <a:t>в </a:t>
              </a:r>
              <a:r>
                <a:rPr lang="ru-RU" sz="1000" i="1" dirty="0" err="1" smtClean="0">
                  <a:latin typeface="Arial Narrow" panose="020B0606020202030204" pitchFamily="34" charset="0"/>
                  <a:ea typeface="ＭＳ Ｐゴシック"/>
                </a:rPr>
                <a:t>т.ч</a:t>
              </a:r>
              <a:r>
                <a:rPr lang="ru-RU" sz="1000" i="1" dirty="0" smtClean="0">
                  <a:latin typeface="Arial Narrow" panose="020B0606020202030204" pitchFamily="34" charset="0"/>
                  <a:ea typeface="ＭＳ Ｐゴシック"/>
                </a:rPr>
                <a:t>. 30 млрд. тенге за счет средств АО «</a:t>
              </a:r>
              <a:r>
                <a:rPr lang="ru-RU" sz="1000" i="1" dirty="0" err="1" smtClean="0">
                  <a:latin typeface="Arial Narrow" panose="020B0606020202030204" pitchFamily="34" charset="0"/>
                  <a:ea typeface="ＭＳ Ｐゴシック"/>
                </a:rPr>
                <a:t>Жасыл</a:t>
              </a:r>
              <a:r>
                <a:rPr lang="ru-RU" sz="1000" i="1" dirty="0" smtClean="0">
                  <a:latin typeface="Arial Narrow" panose="020B0606020202030204" pitchFamily="34" charset="0"/>
                  <a:ea typeface="ＭＳ Ｐゴシック"/>
                </a:rPr>
                <a:t> ДАМУ» на льготный лизинг сельхозтехники</a:t>
              </a:r>
              <a:endParaRPr lang="ru-RU" sz="1000" i="1" dirty="0">
                <a:latin typeface="Arial Narrow" panose="020B0606020202030204" pitchFamily="34" charset="0"/>
                <a:ea typeface="ＭＳ Ｐゴシック"/>
              </a:endParaRPr>
            </a:p>
          </p:txBody>
        </p:sp>
        <p:sp>
          <p:nvSpPr>
            <p:cNvPr id="104" name="Прямоугольник: скругленные углы 8">
              <a:extLst>
                <a:ext uri="{FF2B5EF4-FFF2-40B4-BE49-F238E27FC236}">
                  <a16:creationId xmlns:a16="http://schemas.microsoft.com/office/drawing/2014/main" id="{C6B89812-D1D6-4836-9B76-AEA59869403A}"/>
                </a:ext>
              </a:extLst>
            </p:cNvPr>
            <p:cNvSpPr/>
            <p:nvPr/>
          </p:nvSpPr>
          <p:spPr bwMode="auto">
            <a:xfrm>
              <a:off x="840200" y="2443863"/>
              <a:ext cx="1637193" cy="444205"/>
            </a:xfrm>
            <a:prstGeom prst="round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90777992-8F52-44B3-9074-1798CFE98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81042" y="2394142"/>
              <a:ext cx="537534" cy="50405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71396F61-237E-474F-9CB6-D425B0B4C1AD}"/>
                </a:ext>
              </a:extLst>
            </p:cNvPr>
            <p:cNvSpPr/>
            <p:nvPr/>
          </p:nvSpPr>
          <p:spPr>
            <a:xfrm>
              <a:off x="224601" y="3543080"/>
              <a:ext cx="4137378" cy="261610"/>
            </a:xfrm>
            <a:prstGeom prst="rect">
              <a:avLst/>
            </a:prstGeom>
            <a:ln w="12700">
              <a:solidFill>
                <a:srgbClr val="007A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kk-KZ" sz="1100" dirty="0" smtClean="0">
                  <a:latin typeface="Arial Narrow" panose="020B0606020202030204" pitchFamily="34" charset="0"/>
                </a:rPr>
                <a:t>СРОК ВОЗВРАТА КРЕДИТА ПРОДЛЕН ДО </a:t>
              </a:r>
              <a:r>
                <a:rPr lang="kk-KZ" sz="1100" b="1" dirty="0" smtClean="0">
                  <a:latin typeface="Arial Narrow" panose="020B0606020202030204" pitchFamily="34" charset="0"/>
                </a:rPr>
                <a:t>01.03.2023 г. </a:t>
              </a:r>
              <a:endParaRPr lang="ru-RU" sz="11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107" name="Группа 106"/>
            <p:cNvGrpSpPr/>
            <p:nvPr/>
          </p:nvGrpSpPr>
          <p:grpSpPr>
            <a:xfrm>
              <a:off x="5116574" y="2397998"/>
              <a:ext cx="1699503" cy="464725"/>
              <a:chOff x="4397481" y="4172847"/>
              <a:chExt cx="1472932" cy="435401"/>
            </a:xfrm>
          </p:grpSpPr>
          <p:sp>
            <p:nvSpPr>
              <p:cNvPr id="125" name="Прямоугольник: скругленные углы 8">
                <a:extLst>
                  <a:ext uri="{FF2B5EF4-FFF2-40B4-BE49-F238E27FC236}">
                    <a16:creationId xmlns:a16="http://schemas.microsoft.com/office/drawing/2014/main" id="{C6B89812-D1D6-4836-9B76-AEA59869403A}"/>
                  </a:ext>
                </a:extLst>
              </p:cNvPr>
              <p:cNvSpPr/>
              <p:nvPr/>
            </p:nvSpPr>
            <p:spPr bwMode="auto">
              <a:xfrm>
                <a:off x="4439816" y="4194316"/>
                <a:ext cx="1430597" cy="413932"/>
              </a:xfrm>
              <a:prstGeom prst="round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4397481" y="4172847"/>
                <a:ext cx="21352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000" dirty="0" smtClean="0">
                    <a:latin typeface="Arial Narrow" panose="020B0606020202030204" pitchFamily="34" charset="0"/>
                  </a:rPr>
                  <a:t> </a:t>
                </a:r>
                <a:endParaRPr lang="ru-RU" sz="1000" dirty="0"/>
              </a:p>
            </p:txBody>
          </p:sp>
        </p:grpSp>
        <p:grpSp>
          <p:nvGrpSpPr>
            <p:cNvPr id="108" name="Группа 107"/>
            <p:cNvGrpSpPr/>
            <p:nvPr/>
          </p:nvGrpSpPr>
          <p:grpSpPr>
            <a:xfrm>
              <a:off x="7319019" y="2249511"/>
              <a:ext cx="2118159" cy="471543"/>
              <a:chOff x="7260096" y="2243427"/>
              <a:chExt cx="1778669" cy="413932"/>
            </a:xfrm>
          </p:grpSpPr>
          <p:pic>
            <p:nvPicPr>
              <p:cNvPr id="123" name="Рисунок 122"/>
              <p:cNvPicPr>
                <a:picLocks noChangeAspect="1"/>
              </p:cNvPicPr>
              <p:nvPr/>
            </p:nvPicPr>
            <p:blipFill>
              <a:blip r:embed="rId22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0096" y="2353755"/>
                <a:ext cx="325877" cy="254004"/>
              </a:xfrm>
              <a:prstGeom prst="rect">
                <a:avLst/>
              </a:prstGeom>
            </p:spPr>
          </p:pic>
          <p:sp>
            <p:nvSpPr>
              <p:cNvPr id="124" name="Прямоугольник: скругленные углы 8">
                <a:extLst>
                  <a:ext uri="{FF2B5EF4-FFF2-40B4-BE49-F238E27FC236}">
                    <a16:creationId xmlns:a16="http://schemas.microsoft.com/office/drawing/2014/main" id="{C6B89812-D1D6-4836-9B76-AEA59869403A}"/>
                  </a:ext>
                </a:extLst>
              </p:cNvPr>
              <p:cNvSpPr/>
              <p:nvPr/>
            </p:nvSpPr>
            <p:spPr bwMode="auto">
              <a:xfrm>
                <a:off x="7608168" y="2243427"/>
                <a:ext cx="1430597" cy="413932"/>
              </a:xfrm>
              <a:prstGeom prst="round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>
              <a:off x="4703506" y="2409409"/>
              <a:ext cx="6752463" cy="519878"/>
              <a:chOff x="2499320" y="3782110"/>
              <a:chExt cx="6035389" cy="451509"/>
            </a:xfrm>
          </p:grpSpPr>
          <p:sp>
            <p:nvSpPr>
              <p:cNvPr id="121" name="Прямоугольник: скругленные углы 8">
                <a:extLst>
                  <a:ext uri="{FF2B5EF4-FFF2-40B4-BE49-F238E27FC236}">
                    <a16:creationId xmlns:a16="http://schemas.microsoft.com/office/drawing/2014/main" id="{C6B89812-D1D6-4836-9B76-AEA59869403A}"/>
                  </a:ext>
                </a:extLst>
              </p:cNvPr>
              <p:cNvSpPr/>
              <p:nvPr/>
            </p:nvSpPr>
            <p:spPr bwMode="auto">
              <a:xfrm>
                <a:off x="7104112" y="3819687"/>
                <a:ext cx="1430597" cy="413932"/>
              </a:xfrm>
              <a:prstGeom prst="round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22" name="Рисунок 121">
                <a:extLst>
                  <a:ext uri="{FF2B5EF4-FFF2-40B4-BE49-F238E27FC236}">
                    <a16:creationId xmlns:a16="http://schemas.microsoft.com/office/drawing/2014/main" id="{072BCDE3-F091-48AD-9B74-4EFAA5B59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2499320" y="3782110"/>
                <a:ext cx="393506" cy="393506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10" name="Овал 109"/>
            <p:cNvSpPr/>
            <p:nvPr/>
          </p:nvSpPr>
          <p:spPr>
            <a:xfrm>
              <a:off x="9705773" y="2239559"/>
              <a:ext cx="716931" cy="648072"/>
            </a:xfrm>
            <a:prstGeom prst="ellipse">
              <a:avLst/>
            </a:prstGeom>
            <a:noFill/>
            <a:ln w="76200"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54874" y="2168598"/>
              <a:ext cx="716931" cy="648072"/>
            </a:xfrm>
            <a:prstGeom prst="ellipse">
              <a:avLst/>
            </a:prstGeom>
            <a:noFill/>
            <a:ln w="76200"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4570268" y="2258469"/>
              <a:ext cx="716931" cy="648072"/>
            </a:xfrm>
            <a:prstGeom prst="ellipse">
              <a:avLst/>
            </a:prstGeom>
            <a:noFill/>
            <a:ln w="76200"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93354" y="2192705"/>
              <a:ext cx="716931" cy="648072"/>
            </a:xfrm>
            <a:prstGeom prst="ellipse">
              <a:avLst/>
            </a:prstGeom>
            <a:noFill/>
            <a:ln w="76200"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9989663" y="1888837"/>
              <a:ext cx="20109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b="1" dirty="0" smtClean="0">
                  <a:latin typeface="Arial Narrow" panose="020B0606020202030204" pitchFamily="34" charset="0"/>
                  <a:ea typeface="ＭＳ Ｐゴシック"/>
                </a:rPr>
                <a:t>ИНВЕСТПРОЕКТЫ</a:t>
              </a:r>
              <a:endParaRPr lang="ru-RU" b="1" dirty="0">
                <a:latin typeface="Arial Narrow" panose="020B0606020202030204" pitchFamily="34" charset="0"/>
                <a:ea typeface="ＭＳ Ｐゴシック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38C731D1-207B-4057-BCAC-B988FF357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851712" y="2346973"/>
              <a:ext cx="453182" cy="453182"/>
            </a:xfrm>
            <a:prstGeom prst="rect">
              <a:avLst/>
            </a:prstGeom>
          </p:spPr>
        </p:pic>
        <p:sp>
          <p:nvSpPr>
            <p:cNvPr id="116" name="Прямоугольник 115"/>
            <p:cNvSpPr/>
            <p:nvPr/>
          </p:nvSpPr>
          <p:spPr>
            <a:xfrm>
              <a:off x="9595937" y="2864898"/>
              <a:ext cx="2448272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latin typeface="Arial Narrow" panose="020B0606020202030204" pitchFamily="34" charset="0"/>
                  <a:ea typeface="ＭＳ Ｐゴシック"/>
                </a:rPr>
                <a:t>Введены 25 инвестпроектов проектной стоимостью 34,5 млрд. тг. (</a:t>
              </a:r>
              <a:r>
                <a:rPr lang="ru-RU" sz="1100" dirty="0" smtClean="0">
                  <a:latin typeface="Arial Narrow" panose="020B0606020202030204" pitchFamily="34" charset="0"/>
                  <a:ea typeface="ＭＳ Ｐゴシック"/>
                </a:rPr>
                <a:t>9 МТФ, 5 систем орошения, 3 теплицы, 3 хранение с/х продукции, 2 переработка с/х продукции, 2 репродуктора, 1 сад)</a:t>
              </a:r>
            </a:p>
          </p:txBody>
        </p:sp>
        <p:sp>
          <p:nvSpPr>
            <p:cNvPr id="117" name="Блок-схема: альтернативный процесс 116"/>
            <p:cNvSpPr/>
            <p:nvPr/>
          </p:nvSpPr>
          <p:spPr>
            <a:xfrm>
              <a:off x="948441" y="2268134"/>
              <a:ext cx="3151423" cy="506439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 </a:t>
              </a:r>
              <a:r>
                <a:rPr lang="ru-RU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1,5 млн га </a:t>
              </a:r>
              <a:r>
                <a:rPr lang="ru-RU" b="1" dirty="0" smtClean="0">
                  <a:solidFill>
                    <a:srgbClr val="007A40"/>
                  </a:solidFill>
                  <a:latin typeface="Arial Narrow" panose="020B0606020202030204" pitchFamily="34" charset="0"/>
                </a:rPr>
                <a:t>(40%) </a:t>
              </a:r>
            </a:p>
            <a:p>
              <a:r>
                <a:rPr lang="ru-RU" sz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увеличен охват посевных площадей</a:t>
              </a:r>
              <a:endParaRPr lang="kk-KZ" sz="12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8" name="Блок-схема: альтернативный процесс 117"/>
            <p:cNvSpPr/>
            <p:nvPr/>
          </p:nvSpPr>
          <p:spPr>
            <a:xfrm>
              <a:off x="5316502" y="2324218"/>
              <a:ext cx="1534160" cy="506439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4</a:t>
              </a:r>
              <a:r>
                <a:rPr lang="en-US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5,6</a:t>
              </a:r>
              <a:r>
                <a:rPr lang="ru-RU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млрд </a:t>
              </a:r>
              <a:r>
                <a:rPr lang="ru-RU" sz="1400" b="1" dirty="0" err="1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тг</a:t>
              </a:r>
              <a:r>
                <a:rPr lang="ru-RU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.</a:t>
              </a:r>
            </a:p>
            <a:p>
              <a:r>
                <a:rPr lang="kk-KZ" sz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119" name="Блок-схема: альтернативный процесс 118"/>
            <p:cNvSpPr/>
            <p:nvPr/>
          </p:nvSpPr>
          <p:spPr>
            <a:xfrm>
              <a:off x="7907597" y="2240544"/>
              <a:ext cx="1534160" cy="536572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/>
                </a:rPr>
                <a:t>171,1</a:t>
              </a:r>
              <a:r>
                <a:rPr lang="ru-RU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/>
                </a:rPr>
                <a:t> млрд </a:t>
              </a:r>
              <a:r>
                <a:rPr lang="ru-RU" sz="1400" b="1" dirty="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/>
                </a:rPr>
                <a:t>тг</a:t>
              </a:r>
              <a:r>
                <a:rPr lang="ru-RU" sz="1400" b="1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/>
                </a:rPr>
                <a:t>.</a:t>
              </a:r>
              <a:endParaRPr lang="ru-RU" sz="1400" b="1" dirty="0">
                <a:solidFill>
                  <a:schemeClr val="tx1"/>
                </a:solidFill>
              </a:endParaRPr>
            </a:p>
            <a:p>
              <a:pPr algn="just">
                <a:spcAft>
                  <a:spcPts val="600"/>
                </a:spcAft>
              </a:pPr>
              <a:r>
                <a:rPr lang="en-US" sz="14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/>
                </a:rPr>
                <a:t>6,8 </a:t>
              </a:r>
              <a:r>
                <a:rPr lang="kk-KZ" sz="14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/>
                </a:rPr>
                <a:t>тыс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/>
                </a:rPr>
                <a:t>. ед. </a:t>
              </a: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ＭＳ Ｐゴシック"/>
              </a:endParaRPr>
            </a:p>
          </p:txBody>
        </p:sp>
        <p:sp>
          <p:nvSpPr>
            <p:cNvPr id="120" name="Блок-схема: альтернативный процесс 119"/>
            <p:cNvSpPr/>
            <p:nvPr/>
          </p:nvSpPr>
          <p:spPr>
            <a:xfrm>
              <a:off x="10449249" y="2268619"/>
              <a:ext cx="1484989" cy="574405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3AC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ru-RU" b="1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/>
                </a:rPr>
                <a:t>43 </a:t>
              </a:r>
              <a:r>
                <a:rPr lang="ru-RU" sz="1200" b="1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/>
                </a:rPr>
                <a:t>проектов</a:t>
              </a:r>
              <a:endParaRPr lang="ru-RU" sz="1200" b="1" dirty="0">
                <a:solidFill>
                  <a:schemeClr val="tx1"/>
                </a:solidFill>
                <a:latin typeface="Arial Narrow" panose="020B0606020202030204" pitchFamily="34" charset="0"/>
                <a:ea typeface="ＭＳ Ｐゴシック"/>
              </a:endParaRPr>
            </a:p>
            <a:p>
              <a:r>
                <a:rPr lang="kk-KZ" sz="1100" dirty="0">
                  <a:solidFill>
                    <a:schemeClr val="tx1"/>
                  </a:solidFill>
                  <a:latin typeface="Arial Narrow" panose="020B0606020202030204" pitchFamily="34" charset="0"/>
                  <a:ea typeface="ＭＳ Ｐゴシック"/>
                </a:rPr>
                <a:t>профинансированы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6876822" y="604254"/>
            <a:ext cx="0" cy="316266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94F8E930-7912-41B9-A78A-A25906135B02}"/>
              </a:ext>
            </a:extLst>
          </p:cNvPr>
          <p:cNvSpPr txBox="1"/>
          <p:nvPr/>
        </p:nvSpPr>
        <p:spPr>
          <a:xfrm>
            <a:off x="7486830" y="909663"/>
            <a:ext cx="4000165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  <a:buClr>
                <a:srgbClr val="BC9800"/>
              </a:buClr>
              <a:defRPr/>
            </a:pPr>
            <a:r>
              <a:rPr lang="ru-RU" b="1" dirty="0" smtClean="0">
                <a:latin typeface="Arial Narrow" panose="020B0606020202030204" pitchFamily="34" charset="0"/>
                <a:ea typeface="ＭＳ Ｐゴシック"/>
              </a:rPr>
              <a:t>Завершенные мероприятия</a:t>
            </a:r>
            <a:endParaRPr lang="ru-RU" b="1" dirty="0">
              <a:latin typeface="Arial Narrow" panose="020B0606020202030204" pitchFamily="34" charset="0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7033" y="1475651"/>
            <a:ext cx="485823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007A4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 процесс рассмотрения заявок на микрокредитование (рассмотрение заявки 5 минут)</a:t>
            </a:r>
          </a:p>
          <a:p>
            <a:pPr marL="285750" indent="-285750" algn="just">
              <a:spcBef>
                <a:spcPts val="600"/>
              </a:spcBef>
              <a:buClr>
                <a:srgbClr val="007A4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Осуществлена интеграция с </a:t>
            </a:r>
            <a:r>
              <a:rPr lang="en-US" sz="1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kaspi.kz</a:t>
            </a:r>
          </a:p>
          <a:p>
            <a:pPr marL="285750" indent="-285750" algn="just">
              <a:spcBef>
                <a:spcPts val="600"/>
              </a:spcBef>
              <a:buClr>
                <a:srgbClr val="007A4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система по подписанию договоров залога с </a:t>
            </a:r>
            <a:r>
              <a:rPr lang="kk-KZ" sz="1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СХТП</a:t>
            </a:r>
            <a:r>
              <a:rPr lang="ru-RU" sz="1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использованием биометрии</a:t>
            </a:r>
          </a:p>
          <a:p>
            <a:pPr marL="285750" indent="-285750" algn="just">
              <a:spcBef>
                <a:spcPts val="600"/>
              </a:spcBef>
              <a:buClr>
                <a:srgbClr val="007A40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Внедрена рассылка </a:t>
            </a:r>
            <a:r>
              <a:rPr lang="en-US" sz="15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sms</a:t>
            </a:r>
            <a:r>
              <a:rPr lang="ru-RU" sz="1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-оповещений клиентов (о предстоящих и просроченных платежах)</a:t>
            </a:r>
          </a:p>
          <a:p>
            <a:pPr marL="285750" indent="-285750">
              <a:spcBef>
                <a:spcPts val="600"/>
              </a:spcBef>
              <a:buClr>
                <a:srgbClr val="007A40"/>
              </a:buClr>
              <a:buFont typeface="Wingdings" panose="05000000000000000000" pitchFamily="2" charset="2"/>
              <a:buChar char="Ø"/>
            </a:pPr>
            <a:endParaRPr lang="ru-RU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7A40"/>
              </a:buClr>
            </a:pPr>
            <a:endParaRPr lang="en-US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7A40"/>
              </a:buCl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92" name="Номер слайда 2053"/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5</a:t>
            </a:r>
            <a:endParaRPr lang="ru-RU" sz="2000" dirty="0">
              <a:solidFill>
                <a:srgbClr val="B4975A"/>
              </a:solidFill>
              <a:latin typeface="Arial Narrow" panose="020B0606020202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1662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0_KFO035_CF1">
  <a:themeElements>
    <a:clrScheme name="Custom">
      <a:dk1>
        <a:srgbClr val="000000"/>
      </a:dk1>
      <a:lt1>
        <a:srgbClr val="FFFFFF"/>
      </a:lt1>
      <a:dk2>
        <a:srgbClr val="00863D"/>
      </a:dk2>
      <a:lt2>
        <a:srgbClr val="FFFFFF"/>
      </a:lt2>
      <a:accent1>
        <a:srgbClr val="E9DCB2"/>
      </a:accent1>
      <a:accent2>
        <a:srgbClr val="C6A175"/>
      </a:accent2>
      <a:accent3>
        <a:srgbClr val="639D2D"/>
      </a:accent3>
      <a:accent4>
        <a:srgbClr val="00A0AE"/>
      </a:accent4>
      <a:accent5>
        <a:srgbClr val="931610"/>
      </a:accent5>
      <a:accent6>
        <a:srgbClr val="808080"/>
      </a:accent6>
      <a:hlink>
        <a:srgbClr val="639D2D"/>
      </a:hlink>
      <a:folHlink>
        <a:srgbClr val="00A0AE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863D"/>
        </a:dk2>
        <a:lt2>
          <a:srgbClr val="FFFFFF"/>
        </a:lt2>
        <a:accent1>
          <a:srgbClr val="E9DCB2"/>
        </a:accent1>
        <a:accent2>
          <a:srgbClr val="C6A175"/>
        </a:accent2>
        <a:accent3>
          <a:srgbClr val="639D2D"/>
        </a:accent3>
        <a:accent4>
          <a:srgbClr val="00A0AE"/>
        </a:accent4>
        <a:accent5>
          <a:srgbClr val="931610"/>
        </a:accent5>
        <a:accent6>
          <a:srgbClr val="808080"/>
        </a:accent6>
        <a:hlink>
          <a:srgbClr val="639D2D"/>
        </a:hlink>
        <a:folHlink>
          <a:srgbClr val="00A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_Baseform.potx" id="{93A5F662-CB73-40B0-97B1-0C0B61126C50}" vid="{CD05ED03-F914-40EB-B475-7E28DEF9D7B3}"/>
    </a:ext>
  </a:extLst>
</a:theme>
</file>

<file path=ppt/theme/theme3.xml><?xml version="1.0" encoding="utf-8"?>
<a:theme xmlns:a="http://schemas.openxmlformats.org/drawingml/2006/main" name="1_2010_KFO035_CF1">
  <a:themeElements>
    <a:clrScheme name="Custom">
      <a:dk1>
        <a:srgbClr val="000000"/>
      </a:dk1>
      <a:lt1>
        <a:srgbClr val="FFFFFF"/>
      </a:lt1>
      <a:dk2>
        <a:srgbClr val="00863D"/>
      </a:dk2>
      <a:lt2>
        <a:srgbClr val="FFFFFF"/>
      </a:lt2>
      <a:accent1>
        <a:srgbClr val="E9DCB2"/>
      </a:accent1>
      <a:accent2>
        <a:srgbClr val="C6A175"/>
      </a:accent2>
      <a:accent3>
        <a:srgbClr val="639D2D"/>
      </a:accent3>
      <a:accent4>
        <a:srgbClr val="00A0AE"/>
      </a:accent4>
      <a:accent5>
        <a:srgbClr val="931610"/>
      </a:accent5>
      <a:accent6>
        <a:srgbClr val="808080"/>
      </a:accent6>
      <a:hlink>
        <a:srgbClr val="639D2D"/>
      </a:hlink>
      <a:folHlink>
        <a:srgbClr val="00A0AE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863D"/>
        </a:dk2>
        <a:lt2>
          <a:srgbClr val="FFFFFF"/>
        </a:lt2>
        <a:accent1>
          <a:srgbClr val="E9DCB2"/>
        </a:accent1>
        <a:accent2>
          <a:srgbClr val="C6A175"/>
        </a:accent2>
        <a:accent3>
          <a:srgbClr val="639D2D"/>
        </a:accent3>
        <a:accent4>
          <a:srgbClr val="00A0AE"/>
        </a:accent4>
        <a:accent5>
          <a:srgbClr val="931610"/>
        </a:accent5>
        <a:accent6>
          <a:srgbClr val="808080"/>
        </a:accent6>
        <a:hlink>
          <a:srgbClr val="639D2D"/>
        </a:hlink>
        <a:folHlink>
          <a:srgbClr val="00A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_Baseform.potx" id="{93A5F662-CB73-40B0-97B1-0C0B61126C50}" vid="{CD05ED03-F914-40EB-B475-7E28DEF9D7B3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149605</TotalTime>
  <Words>516</Words>
  <Application>Microsoft Office PowerPoint</Application>
  <PresentationFormat>Широкоэкранный</PresentationFormat>
  <Paragraphs>156</Paragraphs>
  <Slides>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ＭＳ Ｐゴシック</vt:lpstr>
      <vt:lpstr>Arial</vt:lpstr>
      <vt:lpstr>Arial Narrow</vt:lpstr>
      <vt:lpstr>BatangChe</vt:lpstr>
      <vt:lpstr>Calibri</vt:lpstr>
      <vt:lpstr>Century Gothic</vt:lpstr>
      <vt:lpstr>Segoe UI</vt:lpstr>
      <vt:lpstr>Times New Roman</vt:lpstr>
      <vt:lpstr>Wingdings</vt:lpstr>
      <vt:lpstr>Тема Office</vt:lpstr>
      <vt:lpstr>2010_KFO035_CF1</vt:lpstr>
      <vt:lpstr>1_2010_KFO035_CF1</vt:lpstr>
      <vt:lpstr>think-cell Slide</vt:lpstr>
      <vt:lpstr>АО «НУХ «Байтерек» ИТОГИ 2022 года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Әсел Әлімбек</cp:lastModifiedBy>
  <cp:revision>5458</cp:revision>
  <cp:lastPrinted>2023-05-03T05:40:27Z</cp:lastPrinted>
  <dcterms:created xsi:type="dcterms:W3CDTF">2014-01-08T14:39:53Z</dcterms:created>
  <dcterms:modified xsi:type="dcterms:W3CDTF">2023-05-06T04:26:58Z</dcterms:modified>
</cp:coreProperties>
</file>