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914" r:id="rId2"/>
    <p:sldMasterId id="2147483923" r:id="rId3"/>
  </p:sldMasterIdLst>
  <p:notesMasterIdLst>
    <p:notesMasterId r:id="rId24"/>
  </p:notesMasterIdLst>
  <p:sldIdLst>
    <p:sldId id="601" r:id="rId4"/>
    <p:sldId id="603" r:id="rId5"/>
    <p:sldId id="605" r:id="rId6"/>
    <p:sldId id="625" r:id="rId7"/>
    <p:sldId id="628" r:id="rId8"/>
    <p:sldId id="621" r:id="rId9"/>
    <p:sldId id="610" r:id="rId10"/>
    <p:sldId id="617" r:id="rId11"/>
    <p:sldId id="593" r:id="rId12"/>
    <p:sldId id="598" r:id="rId13"/>
    <p:sldId id="623" r:id="rId14"/>
    <p:sldId id="626" r:id="rId15"/>
    <p:sldId id="618" r:id="rId16"/>
    <p:sldId id="619" r:id="rId17"/>
    <p:sldId id="613" r:id="rId18"/>
    <p:sldId id="612" r:id="rId19"/>
    <p:sldId id="629" r:id="rId20"/>
    <p:sldId id="630" r:id="rId21"/>
    <p:sldId id="631" r:id="rId22"/>
    <p:sldId id="632" r:id="rId23"/>
  </p:sldIdLst>
  <p:sldSz cx="12192000" cy="6858000"/>
  <p:notesSz cx="6858000" cy="9947275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7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аим Атанаева" initials="МА" lastIdx="3" clrIdx="0">
    <p:extLst>
      <p:ext uri="{19B8F6BF-5375-455C-9EA6-DF929625EA0E}">
        <p15:presenceInfo xmlns:p15="http://schemas.microsoft.com/office/powerpoint/2012/main" xmlns="" userId="S-1-5-21-795582095-2022106100-2799713809-1151" providerId="AD"/>
      </p:ext>
    </p:extLst>
  </p:cmAuthor>
  <p:cmAuthor id="2" name="Magzhan Amangazy" initials="MA" lastIdx="1" clrIdx="1">
    <p:extLst>
      <p:ext uri="{19B8F6BF-5375-455C-9EA6-DF929625EA0E}">
        <p15:presenceInfo xmlns:p15="http://schemas.microsoft.com/office/powerpoint/2012/main" xmlns="" userId="Magzhan Amangaz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AC4"/>
    <a:srgbClr val="1748C1"/>
    <a:srgbClr val="558ED5"/>
    <a:srgbClr val="376092"/>
    <a:srgbClr val="002060"/>
    <a:srgbClr val="C6D9F1"/>
    <a:srgbClr val="C00000"/>
    <a:srgbClr val="DCE6F2"/>
    <a:srgbClr val="F2F2F2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3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-59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89635991333032E-2"/>
          <c:y val="6.8504603833021375E-3"/>
          <c:w val="0.91197896621453522"/>
          <c:h val="0.73951960472304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молодые ученые
(до 35 лет)</c:v>
                </c:pt>
                <c:pt idx="1">
                  <c:v>средний возраст
(35-54 года)</c:v>
                </c:pt>
                <c:pt idx="2">
                  <c:v>предпенсионный и
пенсионный возраст (55+)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</c:v>
                </c:pt>
                <c:pt idx="1">
                  <c:v>0.43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A-4CA7-B87A-14E242E97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-20"/>
        <c:axId val="173465984"/>
        <c:axId val="175202304"/>
      </c:barChart>
      <c:catAx>
        <c:axId val="17346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5202304"/>
        <c:crosses val="autoZero"/>
        <c:auto val="1"/>
        <c:lblAlgn val="ctr"/>
        <c:lblOffset val="120"/>
        <c:noMultiLvlLbl val="0"/>
      </c:catAx>
      <c:valAx>
        <c:axId val="175202304"/>
        <c:scaling>
          <c:orientation val="minMax"/>
          <c:max val="0.5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3465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60885386002889E-3"/>
          <c:y val="0.13231002499272659"/>
          <c:w val="0.99411468180839091"/>
          <c:h val="0.69073064751716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18912</c:v>
                </c:pt>
                <c:pt idx="1">
                  <c:v>17021</c:v>
                </c:pt>
                <c:pt idx="2">
                  <c:v>24735</c:v>
                </c:pt>
                <c:pt idx="3">
                  <c:v>22378</c:v>
                </c:pt>
                <c:pt idx="4">
                  <c:v>21843</c:v>
                </c:pt>
                <c:pt idx="5">
                  <c:v>22665</c:v>
                </c:pt>
                <c:pt idx="6">
                  <c:v>21617</c:v>
                </c:pt>
                <c:pt idx="7">
                  <c:v>22456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9-40E0-A557-6912A894E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735744"/>
        <c:axId val="177299456"/>
      </c:barChart>
      <c:catAx>
        <c:axId val="1767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7299456"/>
        <c:crosses val="autoZero"/>
        <c:auto val="1"/>
        <c:lblAlgn val="ctr"/>
        <c:lblOffset val="100"/>
        <c:noMultiLvlLbl val="0"/>
      </c:catAx>
      <c:valAx>
        <c:axId val="177299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673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94077069983998E-3"/>
          <c:y val="6.3500127000253994E-5"/>
          <c:w val="0.99411468180839091"/>
          <c:h val="0.81683634155450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54-478B-9F90-6D3E6BD90C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2006</c:v>
                </c:pt>
                <c:pt idx="1">
                  <c:v>2010</c:v>
                </c:pt>
                <c:pt idx="2">
                  <c:v>2014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437</c:v>
                </c:pt>
                <c:pt idx="1">
                  <c:v>424</c:v>
                </c:pt>
                <c:pt idx="2">
                  <c:v>392</c:v>
                </c:pt>
                <c:pt idx="3">
                  <c:v>386</c:v>
                </c:pt>
                <c:pt idx="4">
                  <c:v>396</c:v>
                </c:pt>
                <c:pt idx="5">
                  <c:v>438</c:v>
                </c:pt>
                <c:pt idx="6">
                  <c:v>414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9-40E0-A557-6912A894E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188992"/>
        <c:axId val="67193088"/>
      </c:barChart>
      <c:catAx>
        <c:axId val="6718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193088"/>
        <c:crosses val="autoZero"/>
        <c:auto val="1"/>
        <c:lblAlgn val="ctr"/>
        <c:lblOffset val="100"/>
        <c:noMultiLvlLbl val="0"/>
      </c:catAx>
      <c:valAx>
        <c:axId val="6719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18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81094299214981"/>
          <c:y val="0.24413680811421681"/>
          <c:w val="0.33697164961468928"/>
          <c:h val="0.507765499419394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НИИ/Вузы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45-4413-B2DD-D687EFF94CFD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745444359610162"/>
                  <c:y val="3.0695359896259249E-2"/>
                </c:manualLayout>
              </c:layout>
              <c:spPr>
                <a:solidFill>
                  <a:schemeClr val="bg1">
                    <a:lumMod val="85000"/>
                  </a:schemeClr>
                </a:solidFill>
              </c:spPr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45-4413-B2DD-D687EFF94CFD}"/>
                </c:ext>
              </c:extLst>
            </c:dLbl>
            <c:dLbl>
              <c:idx val="1"/>
              <c:layout>
                <c:manualLayout>
                  <c:x val="0.11554404711533234"/>
                  <c:y val="-6.685641486100821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45-4413-B2DD-D687EFF94CFD}"/>
                </c:ext>
              </c:extLst>
            </c:dLbl>
            <c:dLbl>
              <c:idx val="2"/>
              <c:layout>
                <c:manualLayout>
                  <c:x val="8.3067602417698269E-2"/>
                  <c:y val="5.826174140942445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45-4413-B2DD-D687EFF94CFD}"/>
                </c:ext>
              </c:extLst>
            </c:dLbl>
            <c:dLbl>
              <c:idx val="3"/>
              <c:layout>
                <c:manualLayout>
                  <c:x val="3.9231013338943424E-2"/>
                  <c:y val="0.1817557611995751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45-4413-B2DD-D687EFF94CFD}"/>
                </c:ext>
              </c:extLst>
            </c:dLbl>
            <c:dLbl>
              <c:idx val="4"/>
              <c:layout>
                <c:manualLayout>
                  <c:x val="-0.32462882374771596"/>
                  <c:y val="0.18068643556908989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45-4413-B2DD-D687EFF94CFD}"/>
                </c:ext>
              </c:extLst>
            </c:dLbl>
            <c:dLbl>
              <c:idx val="5"/>
              <c:layout>
                <c:manualLayout>
                  <c:x val="-0.16818225870884324"/>
                  <c:y val="-0.12131575544429489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45-4413-B2DD-D687EFF94CFD}"/>
                </c:ext>
              </c:extLst>
            </c:dLbl>
            <c:dLbl>
              <c:idx val="6"/>
              <c:layout>
                <c:manualLayout>
                  <c:x val="-8.0508932813611711E-2"/>
                  <c:y val="-8.828367886263997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45-4413-B2DD-D687EFF94CFD}"/>
                </c:ext>
              </c:extLst>
            </c:dLbl>
            <c:dLbl>
              <c:idx val="7"/>
              <c:layout>
                <c:manualLayout>
                  <c:x val="-9.2688282862187887E-2"/>
                  <c:y val="-0.25126602508646578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45-4413-B2DD-D687EFF94CFD}"/>
                </c:ext>
              </c:extLst>
            </c:dLbl>
            <c:dLbl>
              <c:idx val="8"/>
              <c:layout>
                <c:manualLayout>
                  <c:x val="5.5172908197588223E-2"/>
                  <c:y val="-0.19007947149021234"/>
                </c:manualLayout>
              </c:layout>
              <c:spPr/>
              <c:txPr>
                <a:bodyPr/>
                <a:lstStyle/>
                <a:p>
                  <a:pPr>
                    <a:defRPr sz="13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9"/>
              <c:layout>
                <c:manualLayout>
                  <c:x val="0.17490260801879565"/>
                  <c:y val="-9.6421918758971367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45-4413-B2DD-D687EFF94CFD}"/>
                </c:ext>
              </c:extLst>
            </c:dLbl>
            <c:dLbl>
              <c:idx val="10"/>
              <c:layout>
                <c:manualLayout>
                  <c:x val="0.22477341648978402"/>
                  <c:y val="-7.284647605172098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45-4413-B2DD-D687EFF94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МНВО</c:v>
                </c:pt>
                <c:pt idx="1">
                  <c:v>МИИР</c:v>
                </c:pt>
                <c:pt idx="2">
                  <c:v>МЭГПР</c:v>
                </c:pt>
                <c:pt idx="3">
                  <c:v>МЭ</c:v>
                </c:pt>
                <c:pt idx="4">
                  <c:v>МЦРИАП</c:v>
                </c:pt>
                <c:pt idx="5">
                  <c:v>МСХ</c:v>
                </c:pt>
                <c:pt idx="6">
                  <c:v>МТСЗН</c:v>
                </c:pt>
                <c:pt idx="7">
                  <c:v>МЧС</c:v>
                </c:pt>
                <c:pt idx="8">
                  <c:v>МЗ</c:v>
                </c:pt>
                <c:pt idx="9">
                  <c:v>МО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30</c:v>
                </c:pt>
                <c:pt idx="6">
                  <c:v>1</c:v>
                </c:pt>
                <c:pt idx="7">
                  <c:v>1</c:v>
                </c:pt>
                <c:pt idx="8">
                  <c:v>17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35-D747-A569-F3A9AE86C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37741933370252E-2"/>
          <c:y val="5.1715742060285626E-2"/>
          <c:w val="0.9445245161332595"/>
          <c:h val="0.79845066964894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48C1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48C1"/>
              </a:solidFill>
              <a:ln w="12700">
                <a:noFill/>
              </a:ln>
              <a:effectLst/>
            </c:spPr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739-4DB2-AFC5-B34501D29BA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739-4DB2-AFC5-B34501D29BA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739-4DB2-AFC5-B34501D29BA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739-4DB2-AFC5-B34501D29B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1990</c:v>
                </c:pt>
                <c:pt idx="1">
                  <c:v>2005</c:v>
                </c:pt>
                <c:pt idx="2">
                  <c:v>2015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8.0000000000000002E-3</c:v>
                </c:pt>
                <c:pt idx="1">
                  <c:v>2.8E-3</c:v>
                </c:pt>
                <c:pt idx="2">
                  <c:v>1.6999999999999999E-3</c:v>
                </c:pt>
                <c:pt idx="3">
                  <c:v>1.2999999999999999E-3</c:v>
                </c:pt>
                <c:pt idx="4">
                  <c:v>1.1999999999999999E-3</c:v>
                </c:pt>
                <c:pt idx="5">
                  <c:v>1.1999999999999999E-3</c:v>
                </c:pt>
                <c:pt idx="6">
                  <c:v>1.2999999999999999E-3</c:v>
                </c:pt>
                <c:pt idx="7">
                  <c:v>1.2999999999999999E-3</c:v>
                </c:pt>
                <c:pt idx="8">
                  <c:v>1.2999999999999999E-3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39-4DB2-AFC5-B34501D29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7310720"/>
        <c:axId val="67312256"/>
      </c:barChart>
      <c:catAx>
        <c:axId val="6731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7312256"/>
        <c:crosses val="autoZero"/>
        <c:auto val="1"/>
        <c:lblAlgn val="ctr"/>
        <c:lblOffset val="100"/>
        <c:noMultiLvlLbl val="0"/>
      </c:catAx>
      <c:valAx>
        <c:axId val="67312256"/>
        <c:scaling>
          <c:orientation val="minMax"/>
          <c:max val="6.0000000000000012E-2"/>
        </c:scaling>
        <c:delete val="1"/>
        <c:axPos val="l"/>
        <c:numFmt formatCode="0.00%" sourceLinked="1"/>
        <c:majorTickMark val="out"/>
        <c:minorTickMark val="none"/>
        <c:tickLblPos val="nextTo"/>
        <c:crossAx val="6731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27424292994312E-2"/>
          <c:y val="0"/>
          <c:w val="0.92460725116997466"/>
          <c:h val="0.64847531922621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748C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697-46BE-AF62-3E61004177D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697-46BE-AF62-3E61004177D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697-46BE-AF62-3E61004177D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697-46BE-AF62-3E61004177D8}"/>
              </c:ext>
            </c:extLst>
          </c:dPt>
          <c:dLbls>
            <c:dLbl>
              <c:idx val="0"/>
              <c:layout>
                <c:manualLayout>
                  <c:x val="-4.8462813960615057E-3"/>
                  <c:y val="1.3544388189341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16093555628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003218711125929E-3"/>
                  <c:y val="-1.354429731758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354429731758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83575431998666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0016093555623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00032187111256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00032187111247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000643742225139E-2"/>
                  <c:y val="-8.27697496665008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4.5147657725297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7.5004828066689462E-3"/>
                  <c:y val="-4.13848748332504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006437422252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5.0003218711126615E-3"/>
                  <c:y val="4.5147657725297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697-46BE-AF62-3E61004177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Казахстан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Литва </c:v>
                </c:pt>
                <c:pt idx="4">
                  <c:v>Эстония</c:v>
                </c:pt>
                <c:pt idx="5">
                  <c:v>Австралия</c:v>
                </c:pt>
                <c:pt idx="6">
                  <c:v>Китай</c:v>
                </c:pt>
                <c:pt idx="7">
                  <c:v>Швеция</c:v>
                </c:pt>
                <c:pt idx="8">
                  <c:v>Япония</c:v>
                </c:pt>
                <c:pt idx="9">
                  <c:v>США</c:v>
                </c:pt>
                <c:pt idx="10">
                  <c:v>Корея</c:v>
                </c:pt>
                <c:pt idx="11">
                  <c:v>Израиль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 formatCode="0.00%">
                  <c:v>1.2999999999999999E-3</c:v>
                </c:pt>
                <c:pt idx="1">
                  <c:v>2.0999999999999999E-3</c:v>
                </c:pt>
                <c:pt idx="2">
                  <c:v>2.0999999999999999E-3</c:v>
                </c:pt>
                <c:pt idx="3">
                  <c:v>1.15E-2</c:v>
                </c:pt>
                <c:pt idx="4">
                  <c:v>1.7500000000000002E-2</c:v>
                </c:pt>
                <c:pt idx="5">
                  <c:v>1.83E-2</c:v>
                </c:pt>
                <c:pt idx="6">
                  <c:v>2.41E-2</c:v>
                </c:pt>
                <c:pt idx="7">
                  <c:v>3.1899999999999998E-2</c:v>
                </c:pt>
                <c:pt idx="8">
                  <c:v>3.27E-2</c:v>
                </c:pt>
                <c:pt idx="9" formatCode="0.00%">
                  <c:v>3.4200000000000001E-2</c:v>
                </c:pt>
                <c:pt idx="10" formatCode="0%">
                  <c:v>4.8000000000000001E-2</c:v>
                </c:pt>
                <c:pt idx="11">
                  <c:v>5.3499999999999999E-2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97-46BE-AF62-3E6100417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6367744"/>
        <c:axId val="76369280"/>
      </c:barChart>
      <c:catAx>
        <c:axId val="7636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6369280"/>
        <c:crosses val="autoZero"/>
        <c:auto val="1"/>
        <c:lblAlgn val="ctr"/>
        <c:lblOffset val="100"/>
        <c:noMultiLvlLbl val="0"/>
      </c:catAx>
      <c:valAx>
        <c:axId val="76369280"/>
        <c:scaling>
          <c:orientation val="minMax"/>
          <c:max val="6.0000000000000012E-2"/>
        </c:scaling>
        <c:delete val="1"/>
        <c:axPos val="l"/>
        <c:numFmt formatCode="0.00%" sourceLinked="1"/>
        <c:majorTickMark val="out"/>
        <c:minorTickMark val="none"/>
        <c:tickLblPos val="nextTo"/>
        <c:crossAx val="7636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заявок  на патенты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1686</c:v>
                </c:pt>
                <c:pt idx="1">
                  <c:v>1483</c:v>
                </c:pt>
                <c:pt idx="2">
                  <c:v>1824</c:v>
                </c:pt>
                <c:pt idx="3">
                  <c:v>993</c:v>
                </c:pt>
                <c:pt idx="4">
                  <c:v>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C6-1748-A79E-DC92CA58AF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6757248"/>
        <c:axId val="767557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инновационной  продукции к ВВП,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1.2</c:v>
                </c:pt>
                <c:pt idx="1">
                  <c:v>0.69</c:v>
                </c:pt>
                <c:pt idx="2">
                  <c:v>1.61</c:v>
                </c:pt>
                <c:pt idx="3">
                  <c:v>1.59</c:v>
                </c:pt>
                <c:pt idx="4">
                  <c:v>2.4300000000000002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2C6-1748-A79E-DC92CA58AF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НИОКР, % от ВВП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2003</c:v>
                </c:pt>
                <c:pt idx="1">
                  <c:v>2008</c:v>
                </c:pt>
                <c:pt idx="2">
                  <c:v>2013</c:v>
                </c:pt>
                <c:pt idx="3">
                  <c:v>2017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0.25</c:v>
                </c:pt>
                <c:pt idx="1">
                  <c:v>0.21</c:v>
                </c:pt>
                <c:pt idx="2">
                  <c:v>0.17</c:v>
                </c:pt>
                <c:pt idx="3">
                  <c:v>0.13</c:v>
                </c:pt>
                <c:pt idx="4">
                  <c:v>0.12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2C6-1748-A79E-DC92CA58A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465664"/>
        <c:axId val="76467200"/>
      </c:lineChart>
      <c:catAx>
        <c:axId val="764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6467200"/>
        <c:crosses val="autoZero"/>
        <c:auto val="1"/>
        <c:lblAlgn val="ctr"/>
        <c:lblOffset val="100"/>
        <c:noMultiLvlLbl val="0"/>
      </c:catAx>
      <c:valAx>
        <c:axId val="7646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6465664"/>
        <c:crosses val="autoZero"/>
        <c:crossBetween val="between"/>
      </c:valAx>
      <c:valAx>
        <c:axId val="7675571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6757248"/>
        <c:crosses val="max"/>
        <c:crossBetween val="between"/>
      </c:valAx>
      <c:catAx>
        <c:axId val="76757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755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9091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9091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5E6F26B2-A334-48CB-9EC7-2B5C35AF4E44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9090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8185"/>
            <a:ext cx="2971800" cy="499090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9DD52C0D-EA9D-45E2-A905-27ECF9FDA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7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4dc814b55_2_83:notes"/>
          <p:cNvSpPr txBox="1">
            <a:spLocks noGrp="1"/>
          </p:cNvSpPr>
          <p:nvPr>
            <p:ph type="body" idx="1"/>
          </p:nvPr>
        </p:nvSpPr>
        <p:spPr>
          <a:xfrm>
            <a:off x="690761" y="4403366"/>
            <a:ext cx="5526054" cy="3602600"/>
          </a:xfrm>
          <a:prstGeom prst="rect">
            <a:avLst/>
          </a:prstGeom>
        </p:spPr>
        <p:txBody>
          <a:bodyPr spcFirstLastPara="1" wrap="square" lIns="91716" tIns="91716" rIns="91716" bIns="91716" anchor="t" anchorCtr="0">
            <a:noAutofit/>
          </a:bodyPr>
          <a:lstStyle/>
          <a:p>
            <a:endParaRPr/>
          </a:p>
        </p:txBody>
      </p:sp>
      <p:sp>
        <p:nvSpPr>
          <p:cNvPr id="519" name="Google Shape;519;g134dc814b55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44588"/>
            <a:ext cx="5487987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51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b0b4827d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1b0b4827d83_0_54:notes"/>
          <p:cNvSpPr txBox="1">
            <a:spLocks noGrp="1"/>
          </p:cNvSpPr>
          <p:nvPr>
            <p:ph type="body" idx="1"/>
          </p:nvPr>
        </p:nvSpPr>
        <p:spPr>
          <a:xfrm>
            <a:off x="685801" y="4724957"/>
            <a:ext cx="5486400" cy="447630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615" name="Google Shape;615;g1b0b4827d83_0_54:notes"/>
          <p:cNvSpPr txBox="1">
            <a:spLocks noGrp="1"/>
          </p:cNvSpPr>
          <p:nvPr>
            <p:ph type="sldNum" idx="12"/>
          </p:nvPr>
        </p:nvSpPr>
        <p:spPr>
          <a:xfrm>
            <a:off x="3884613" y="9448184"/>
            <a:ext cx="2971800" cy="497400"/>
          </a:xfrm>
          <a:prstGeom prst="rect">
            <a:avLst/>
          </a:prstGeom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ru-RU"/>
              <a:pPr/>
              <a:t>16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35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b5fae5f9c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80975" y="806450"/>
            <a:ext cx="7159625" cy="4027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b5fae5f9ca_0_95:notes"/>
          <p:cNvSpPr txBox="1">
            <a:spLocks noGrp="1"/>
          </p:cNvSpPr>
          <p:nvPr>
            <p:ph type="body" idx="1"/>
          </p:nvPr>
        </p:nvSpPr>
        <p:spPr>
          <a:xfrm>
            <a:off x="679768" y="5102297"/>
            <a:ext cx="5438140" cy="4833783"/>
          </a:xfrm>
          <a:prstGeom prst="rect">
            <a:avLst/>
          </a:prstGeom>
        </p:spPr>
        <p:txBody>
          <a:bodyPr spcFirstLastPara="1" wrap="square" lIns="90694" tIns="45334" rIns="90694" bIns="4533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26" name="Google Shape;826;g1b5fae5f9ca_0_95:notes"/>
          <p:cNvSpPr txBox="1">
            <a:spLocks noGrp="1"/>
          </p:cNvSpPr>
          <p:nvPr>
            <p:ph type="sldNum" idx="12"/>
          </p:nvPr>
        </p:nvSpPr>
        <p:spPr>
          <a:xfrm>
            <a:off x="3850443" y="10202727"/>
            <a:ext cx="2945659" cy="537122"/>
          </a:xfrm>
          <a:prstGeom prst="rect">
            <a:avLst/>
          </a:prstGeom>
        </p:spPr>
        <p:txBody>
          <a:bodyPr spcFirstLastPara="1" wrap="square" lIns="90694" tIns="45334" rIns="90694" bIns="45334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67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52C0D-EA9D-45E2-A905-27ECF9FDA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9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6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</a:rPr>
              <a:pPr defTabSz="914176"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7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1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b0b4827d8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b0b4827d83_0_59:notes"/>
          <p:cNvSpPr txBox="1">
            <a:spLocks noGrp="1"/>
          </p:cNvSpPr>
          <p:nvPr>
            <p:ph type="body" idx="1"/>
          </p:nvPr>
        </p:nvSpPr>
        <p:spPr>
          <a:xfrm>
            <a:off x="685801" y="4724957"/>
            <a:ext cx="5486400" cy="447630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algn="just">
              <a:lnSpc>
                <a:spcPct val="14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endParaRPr sz="1400">
              <a:solidFill>
                <a:srgbClr val="063C46"/>
              </a:solidFill>
            </a:endParaRPr>
          </a:p>
        </p:txBody>
      </p:sp>
      <p:sp>
        <p:nvSpPr>
          <p:cNvPr id="669" name="Google Shape;669;g1b0b4827d83_0_59:notes"/>
          <p:cNvSpPr txBox="1">
            <a:spLocks noGrp="1"/>
          </p:cNvSpPr>
          <p:nvPr>
            <p:ph type="sldNum" idx="12"/>
          </p:nvPr>
        </p:nvSpPr>
        <p:spPr>
          <a:xfrm>
            <a:off x="3884613" y="9448184"/>
            <a:ext cx="2971800" cy="497400"/>
          </a:xfrm>
          <a:prstGeom prst="rect">
            <a:avLst/>
          </a:prstGeom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1428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48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448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671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1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1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35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48">
              <a:defRPr/>
            </a:pPr>
            <a:fld id="{9DD52C0D-EA9D-45E2-A905-27ECF9FDA68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448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35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b0b4827d8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b0b4827d83_0_44:notes"/>
          <p:cNvSpPr txBox="1">
            <a:spLocks noGrp="1"/>
          </p:cNvSpPr>
          <p:nvPr>
            <p:ph type="body" idx="1"/>
          </p:nvPr>
        </p:nvSpPr>
        <p:spPr>
          <a:xfrm>
            <a:off x="685801" y="4724957"/>
            <a:ext cx="5486400" cy="4476300"/>
          </a:xfrm>
          <a:prstGeom prst="rect">
            <a:avLst/>
          </a:prstGeom>
        </p:spPr>
        <p:txBody>
          <a:bodyPr spcFirstLastPara="1" wrap="square" lIns="91414" tIns="45694" rIns="91414" bIns="45694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chemeClr val="dk1"/>
              </a:buClr>
              <a:buSzPts val="1100"/>
            </a:pPr>
            <a:endParaRPr sz="1400" b="1">
              <a:solidFill>
                <a:schemeClr val="dk1"/>
              </a:solidFill>
            </a:endParaRPr>
          </a:p>
        </p:txBody>
      </p:sp>
      <p:sp>
        <p:nvSpPr>
          <p:cNvPr id="428" name="Google Shape;428;g1b0b4827d83_0_44:notes"/>
          <p:cNvSpPr txBox="1">
            <a:spLocks noGrp="1"/>
          </p:cNvSpPr>
          <p:nvPr>
            <p:ph type="sldNum" idx="12"/>
          </p:nvPr>
        </p:nvSpPr>
        <p:spPr>
          <a:xfrm>
            <a:off x="3884613" y="9448184"/>
            <a:ext cx="2971800" cy="497400"/>
          </a:xfrm>
          <a:prstGeom prst="rect">
            <a:avLst/>
          </a:prstGeom>
        </p:spPr>
        <p:txBody>
          <a:bodyPr spcFirstLastPara="1" wrap="square" lIns="91414" tIns="45694" rIns="91414" bIns="45694" anchor="b" anchorCtr="0">
            <a:noAutofit/>
          </a:bodyPr>
          <a:lstStyle/>
          <a:p>
            <a:fld id="{00000000-1234-1234-1234-123412341234}" type="slidenum">
              <a:rPr lang="ru-RU"/>
              <a:pPr/>
              <a:t>15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70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9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825" y="457208"/>
            <a:ext cx="3932331" cy="16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412" y="987442"/>
            <a:ext cx="6172465" cy="48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37018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3200"/>
            </a:lvl1pPr>
            <a:lvl2pPr marL="674770" lvl="1" indent="-34675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2800"/>
            </a:lvl2pPr>
            <a:lvl3pPr marL="1012156" lvl="2" indent="-318641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3pPr>
            <a:lvl4pPr marL="1349541" lvl="3" indent="-29521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4pPr>
            <a:lvl5pPr marL="1686926" lvl="4" indent="-29521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5pPr>
            <a:lvl6pPr marL="2024313" lvl="5" indent="-29521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6pPr>
            <a:lvl7pPr marL="2361697" lvl="6" indent="-29521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7pPr>
            <a:lvl8pPr marL="2699083" lvl="7" indent="-29521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8pPr>
            <a:lvl9pPr marL="3036468" lvl="8" indent="-29521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825" y="2057436"/>
            <a:ext cx="3932331" cy="381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16869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/>
            </a:lvl1pPr>
            <a:lvl2pPr marL="674770" lvl="1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00"/>
            </a:lvl2pPr>
            <a:lvl3pPr marL="1012156" lvl="2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3pPr>
            <a:lvl4pPr marL="1349541" lvl="3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4pPr>
            <a:lvl5pPr marL="1686926" lvl="4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5pPr>
            <a:lvl6pPr marL="2024313" lvl="5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6pPr>
            <a:lvl7pPr marL="2361697" lvl="6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7pPr>
            <a:lvl8pPr marL="2699083" lvl="7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8pPr>
            <a:lvl9pPr marL="3036468" lvl="8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82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825" y="457208"/>
            <a:ext cx="3932331" cy="16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412" y="987442"/>
            <a:ext cx="6172465" cy="487380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825" y="2057436"/>
            <a:ext cx="3932331" cy="381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16869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/>
            </a:lvl1pPr>
            <a:lvl2pPr marL="674770" lvl="1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00"/>
            </a:lvl2pPr>
            <a:lvl3pPr marL="1012156" lvl="2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3pPr>
            <a:lvl4pPr marL="1349541" lvl="3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4pPr>
            <a:lvl5pPr marL="1686926" lvl="4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5pPr>
            <a:lvl6pPr marL="2024313" lvl="5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6pPr>
            <a:lvl7pPr marL="2361697" lvl="6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7pPr>
            <a:lvl8pPr marL="2699083" lvl="7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8pPr>
            <a:lvl9pPr marL="3036468" lvl="8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8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581" y="-1256686"/>
            <a:ext cx="4351365" cy="105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41" lvl="3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26" lvl="4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313" lvl="5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97" lvl="6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83" lvl="7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68" lvl="8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79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897" y="1956631"/>
            <a:ext cx="5811891" cy="26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667" y="-596178"/>
            <a:ext cx="5811891" cy="773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41" lvl="3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26" lvl="4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313" lvl="5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97" lvl="6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83" lvl="7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68" lvl="8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7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4163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4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824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824" y="1681193"/>
            <a:ext cx="5158115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000" b="1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824" y="2505119"/>
            <a:ext cx="5158115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465" y="1681193"/>
            <a:ext cx="5183516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000" b="1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465" y="2505119"/>
            <a:ext cx="5183516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60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07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839824" y="457208"/>
            <a:ext cx="3932331" cy="16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5183411" y="987442"/>
            <a:ext cx="6172465" cy="487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37021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3200"/>
            </a:lvl1pPr>
            <a:lvl2pPr marL="674827" lvl="1" indent="-346786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2800"/>
            </a:lvl2pPr>
            <a:lvl3pPr marL="1012241" lvl="2" indent="-31866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3pPr>
            <a:lvl4pPr marL="1349654" lvl="3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4pPr>
            <a:lvl5pPr marL="1687068" lvl="4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5pPr>
            <a:lvl6pPr marL="2024482" lvl="5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6pPr>
            <a:lvl7pPr marL="2361895" lvl="6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7pPr>
            <a:lvl8pPr marL="2699309" lvl="7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8pPr>
            <a:lvl9pPr marL="3036722" lvl="8" indent="-29523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839824" y="2057436"/>
            <a:ext cx="3932331" cy="381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00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9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92000" cy="1069514"/>
          </a:xfrm>
          <a:prstGeom prst="rect">
            <a:avLst/>
          </a:prstGeom>
        </p:spPr>
        <p:txBody>
          <a:bodyPr lIns="91432" tIns="45716" rIns="91432" bIns="45716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6064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392" y="2276872"/>
            <a:ext cx="10972800" cy="3600400"/>
          </a:xfrm>
          <a:prstGeom prst="rect">
            <a:avLst/>
          </a:prstGeom>
        </p:spPr>
        <p:txBody>
          <a:bodyPr lIns="395967" tIns="45716" rIns="91432" bIns="4571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362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839824" y="457208"/>
            <a:ext cx="3932331" cy="16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5183411" y="987442"/>
            <a:ext cx="6172465" cy="487380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839824" y="2057436"/>
            <a:ext cx="3932331" cy="381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168707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/>
            </a:lvl1pPr>
            <a:lvl2pPr marL="674827" lvl="1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00"/>
            </a:lvl2pPr>
            <a:lvl3pPr marL="1012241" lvl="2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3pPr>
            <a:lvl4pPr marL="1349654" lvl="3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4pPr>
            <a:lvl5pPr marL="1687068" lvl="4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5pPr>
            <a:lvl6pPr marL="2024482" lvl="5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6pPr>
            <a:lvl7pPr marL="2361895" lvl="6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7pPr>
            <a:lvl8pPr marL="2699309" lvl="7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8pPr>
            <a:lvl9pPr marL="3036722" lvl="8" indent="-168707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3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3920580" y="-1256686"/>
            <a:ext cx="4351365" cy="1051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877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7133897" y="1956631"/>
            <a:ext cx="5811891" cy="262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799667" y="-596179"/>
            <a:ext cx="5811891" cy="773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337414" lvl="0" indent="-281178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827" lvl="1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241" lvl="2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654" lvl="3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7068" lvl="4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482" lvl="5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895" lvl="6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309" lvl="7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722" lvl="8" indent="-281178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80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1732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4" y="0"/>
            <a:ext cx="10032437" cy="1069514"/>
          </a:xfrm>
          <a:prstGeom prst="rect">
            <a:avLst/>
          </a:prstGeom>
        </p:spPr>
        <p:txBody>
          <a:bodyPr lIns="91432" tIns="45716" rIns="91432" bIns="45716"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31637" y="1268760"/>
            <a:ext cx="8750763" cy="460648"/>
          </a:xfrm>
          <a:prstGeom prst="rect">
            <a:avLst/>
          </a:prstGeom>
        </p:spPr>
        <p:txBody>
          <a:bodyPr lIns="91432" tIns="45716" rIns="91432" bIns="45716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45430" y="1844826"/>
            <a:ext cx="8750763" cy="4147865"/>
          </a:xfrm>
          <a:prstGeom prst="rect">
            <a:avLst/>
          </a:prstGeom>
        </p:spPr>
        <p:txBody>
          <a:bodyPr lIns="395967" tIns="45716" rIns="91432" bIns="45716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4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B25B7653-4FAA-4E94-8C48-5FCBC951A9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32" tIns="45716" rIns="91432" bIns="45716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32" tIns="45716" rIns="91432" bIns="4571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91432" tIns="45716" rIns="91432" bIns="4571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4884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543D0F-434E-48D0-A961-794AEAEB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F9944F-7541-4EA8-824D-06AE8DFA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DF9A56-08F4-414C-ACC3-96C96DFC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BF9797-05B6-4545-B963-63C0DAE3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77EB71-584A-4B8F-A47A-C823CF66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3C3F24-CEE0-4CE3-A58E-DDA5171740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0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67D660-0F46-4228-891C-DF51CDE87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6710D0-2DE5-472B-9F28-D83B3CB31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CC99A2-C77B-4F78-B1D3-7E522C5E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FDDC-868D-4BAB-AB5A-F5641A890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DBF630-4A76-49EC-8A77-BDB66BC5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6B8153-D8F4-440B-BE32-09BDE20C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9824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9825" y="1681193"/>
            <a:ext cx="5158115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marL="337386" lvl="0" indent="-16869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74770" lvl="1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000" b="1"/>
            </a:lvl2pPr>
            <a:lvl3pPr marL="1012156" lvl="2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49541" lvl="3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4pPr>
            <a:lvl5pPr marL="1686926" lvl="4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5pPr>
            <a:lvl6pPr marL="2024313" lvl="5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6pPr>
            <a:lvl7pPr marL="2361697" lvl="6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7pPr>
            <a:lvl8pPr marL="2699083" lvl="7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8pPr>
            <a:lvl9pPr marL="3036468" lvl="8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839825" y="2505119"/>
            <a:ext cx="5158115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41" lvl="3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26" lvl="4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313" lvl="5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97" lvl="6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83" lvl="7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68" lvl="8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6172465" y="1681193"/>
            <a:ext cx="5183516" cy="8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b" anchorCtr="0">
            <a:normAutofit/>
          </a:bodyPr>
          <a:lstStyle>
            <a:lvl1pPr marL="337386" lvl="0" indent="-168693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74770" lvl="1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000" b="1"/>
            </a:lvl2pPr>
            <a:lvl3pPr marL="1012156" lvl="2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49541" lvl="3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4pPr>
            <a:lvl5pPr marL="1686926" lvl="4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5pPr>
            <a:lvl6pPr marL="2024313" lvl="5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6pPr>
            <a:lvl7pPr marL="2361697" lvl="6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7pPr>
            <a:lvl8pPr marL="2699083" lvl="7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8pPr>
            <a:lvl9pPr marL="3036468" lvl="8" indent="-168693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6172465" y="2505119"/>
            <a:ext cx="5183516" cy="368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337386" lvl="0" indent="-281154" algn="l">
              <a:lnSpc>
                <a:spcPct val="90000"/>
              </a:lnSpc>
              <a:spcBef>
                <a:spcPts val="95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74770" lvl="1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012156" lvl="2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49541" lvl="3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4pPr>
            <a:lvl5pPr marL="1686926" lvl="4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5pPr>
            <a:lvl6pPr marL="2024313" lvl="5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361697" lvl="6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699083" lvl="7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36468" lvl="8" indent="-281154" algn="l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6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54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45" r:id="rId4"/>
    <p:sldLayoutId id="2147483913" r:id="rId5"/>
    <p:sldLayoutId id="2147483932" r:id="rId6"/>
    <p:sldLayoutId id="2147483933" r:id="rId7"/>
  </p:sldLayoutIdLst>
  <p:hf sldNum="0" hdr="0" ftr="0" dt="0"/>
  <p:txStyles>
    <p:titleStyle>
      <a:lvl1pPr algn="l" defTabSz="914324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71" indent="-342871" algn="l" defTabSz="91432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9143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36" y="1825658"/>
            <a:ext cx="10516052" cy="43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36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774" y="6356462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970" y="6356462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0" tIns="45401" rIns="90840" bIns="45401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 smtClean="0"/>
              <a:pPr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950202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36" y="365131"/>
            <a:ext cx="10516052" cy="132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36" y="1825657"/>
            <a:ext cx="10516052" cy="43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36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774" y="6356461"/>
            <a:ext cx="4114977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970" y="6356461"/>
            <a:ext cx="2743318" cy="36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48" tIns="45405" rIns="90848" bIns="4540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fld id="{00000000-1234-1234-1234-123412341234}" type="slidenum">
              <a:rPr lang="ru-RU" kern="0" smtClean="0"/>
              <a:pPr defTabSz="914400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17471252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7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" y="0"/>
            <a:ext cx="121920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00"/>
          <p:cNvSpPr txBox="1"/>
          <p:nvPr/>
        </p:nvSpPr>
        <p:spPr>
          <a:xfrm>
            <a:off x="517181" y="2434000"/>
            <a:ext cx="9145200" cy="19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6" rIns="91426" bIns="45696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ru-RU" sz="3600" b="1" dirty="0">
                <a:solidFill>
                  <a:schemeClr val="lt1"/>
                </a:solidFill>
                <a:latin typeface="Tahoma"/>
                <a:ea typeface="Tahoma"/>
                <a:cs typeface="Tahoma"/>
              </a:rPr>
              <a:t>О РАЗВИТИИ НАУКИ</a:t>
            </a:r>
          </a:p>
        </p:txBody>
      </p:sp>
      <p:grpSp>
        <p:nvGrpSpPr>
          <p:cNvPr id="523" name="Google Shape;523;p100"/>
          <p:cNvGrpSpPr/>
          <p:nvPr/>
        </p:nvGrpSpPr>
        <p:grpSpPr>
          <a:xfrm>
            <a:off x="724999" y="591807"/>
            <a:ext cx="2792504" cy="752221"/>
            <a:chOff x="725010" y="495091"/>
            <a:chExt cx="2792504" cy="752221"/>
          </a:xfrm>
        </p:grpSpPr>
        <p:pic>
          <p:nvPicPr>
            <p:cNvPr id="524" name="Google Shape;524;p10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5010" y="495091"/>
              <a:ext cx="725149" cy="752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100"/>
            <p:cNvSpPr txBox="1"/>
            <p:nvPr/>
          </p:nvSpPr>
          <p:spPr>
            <a:xfrm>
              <a:off x="1544714" y="548036"/>
              <a:ext cx="19728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ru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Министерство науки</a:t>
              </a:r>
              <a:endParaRPr sz="15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r>
                <a:rPr lang="ru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и высшего образования </a:t>
              </a:r>
              <a:endParaRPr sz="15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r>
                <a:rPr lang="ru" sz="1200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Республики Казахстан</a:t>
              </a:r>
              <a:endParaRPr sz="12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26" name="Google Shape;526;p100"/>
          <p:cNvSpPr txBox="1"/>
          <p:nvPr/>
        </p:nvSpPr>
        <p:spPr>
          <a:xfrm>
            <a:off x="725011" y="6052771"/>
            <a:ext cx="2178000" cy="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6" rIns="91426" bIns="45696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" sz="1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г. Астана, 2023 год</a:t>
            </a:r>
            <a:endParaRPr sz="12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25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578;g1b0b4827d83_0_49"/>
          <p:cNvCxnSpPr/>
          <p:nvPr/>
        </p:nvCxnSpPr>
        <p:spPr>
          <a:xfrm>
            <a:off x="8624179" y="2576255"/>
            <a:ext cx="0" cy="38809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5838456-0EC4-430B-A188-CFEFCF365304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0963DC-A75D-47B2-B564-AA11D206A4B3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BC9FB58-8F93-4A01-98FB-9DA038CCFA8B}"/>
              </a:ext>
            </a:extLst>
          </p:cNvPr>
          <p:cNvSpPr/>
          <p:nvPr/>
        </p:nvSpPr>
        <p:spPr>
          <a:xfrm>
            <a:off x="5271" y="316976"/>
            <a:ext cx="9061622" cy="41510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15000"/>
              </a:lnSpc>
              <a:spcBef>
                <a:spcPts val="770"/>
              </a:spcBef>
              <a:spcAft>
                <a:spcPts val="770"/>
              </a:spcAft>
            </a:pPr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Национальный совет </a:t>
            </a:r>
            <a:r>
              <a:rPr lang="ru-RU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 науке и технологиям</a:t>
            </a:r>
          </a:p>
        </p:txBody>
      </p:sp>
      <p:sp>
        <p:nvSpPr>
          <p:cNvPr id="51" name="Google Shape;540;g1b0b4827d83_0_49"/>
          <p:cNvSpPr/>
          <p:nvPr/>
        </p:nvSpPr>
        <p:spPr>
          <a:xfrm flipH="1">
            <a:off x="8394999" y="1722363"/>
            <a:ext cx="417696" cy="1096739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37" tIns="29310" rIns="58637" bIns="2931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52" name="Google Shape;541;g1b0b4827d83_0_49"/>
          <p:cNvSpPr/>
          <p:nvPr/>
        </p:nvSpPr>
        <p:spPr>
          <a:xfrm flipH="1">
            <a:off x="8394999" y="1790718"/>
            <a:ext cx="417696" cy="960256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37" tIns="29310" rIns="58637" bIns="2931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2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53" name="Google Shape;542;g1b0b4827d83_0_49"/>
          <p:cNvSpPr txBox="1"/>
          <p:nvPr/>
        </p:nvSpPr>
        <p:spPr>
          <a:xfrm>
            <a:off x="4648674" y="956085"/>
            <a:ext cx="5863077" cy="47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770"/>
              </a:spcBef>
              <a:spcAft>
                <a:spcPts val="770"/>
              </a:spcAft>
            </a:pP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Национальный совет по науке и технологиям</a:t>
            </a:r>
            <a:endParaRPr sz="1500" b="1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54" name="Google Shape;543;g1b0b4827d83_0_49"/>
          <p:cNvSpPr/>
          <p:nvPr/>
        </p:nvSpPr>
        <p:spPr>
          <a:xfrm>
            <a:off x="6660026" y="2051481"/>
            <a:ext cx="1764176" cy="392552"/>
          </a:xfrm>
          <a:prstGeom prst="rect">
            <a:avLst/>
          </a:prstGeom>
          <a:solidFill>
            <a:srgbClr val="00B3C7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0" rIns="23089" bIns="0" anchor="ctr" anchorCtr="0">
            <a:noAutofit/>
          </a:bodyPr>
          <a:lstStyle/>
          <a:p>
            <a:pPr algn="ctr"/>
            <a:r>
              <a:rPr lang="ru-RU" sz="10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rPr>
              <a:t>Национальный совет по науке и технологиям</a:t>
            </a:r>
            <a:endParaRPr sz="100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SemiBold"/>
            </a:endParaRPr>
          </a:p>
        </p:txBody>
      </p:sp>
      <p:sp>
        <p:nvSpPr>
          <p:cNvPr id="55" name="Google Shape;544;g1b0b4827d83_0_49"/>
          <p:cNvSpPr/>
          <p:nvPr/>
        </p:nvSpPr>
        <p:spPr>
          <a:xfrm>
            <a:off x="6660026" y="1482065"/>
            <a:ext cx="1764176" cy="333862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0" rIns="23089" bIns="0" anchor="ctr" anchorCtr="0">
            <a:noAutofit/>
          </a:bodyPr>
          <a:lstStyle/>
          <a:p>
            <a:pPr algn="ctr"/>
            <a:r>
              <a:rPr lang="ru-RU" sz="100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Президент РК</a:t>
            </a:r>
            <a:endParaRPr sz="10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56" name="Google Shape;545;g1b0b4827d83_0_49"/>
          <p:cNvSpPr/>
          <p:nvPr/>
        </p:nvSpPr>
        <p:spPr>
          <a:xfrm>
            <a:off x="4897482" y="1833085"/>
            <a:ext cx="1618316" cy="392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0" rIns="23089" bIns="0" anchor="ctr" anchorCtr="0">
            <a:noAutofit/>
          </a:bodyPr>
          <a:lstStyle/>
          <a:p>
            <a:pPr algn="ctr"/>
            <a:r>
              <a:rPr lang="ru-RU" sz="100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Администрация </a:t>
            </a:r>
            <a:endParaRPr sz="10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algn="ctr"/>
            <a:r>
              <a:rPr lang="ru-RU" sz="100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Президента </a:t>
            </a:r>
            <a:endParaRPr sz="100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cxnSp>
        <p:nvCxnSpPr>
          <p:cNvPr id="57" name="Google Shape;546;g1b0b4827d83_0_49"/>
          <p:cNvCxnSpPr>
            <a:stCxn id="55" idx="2"/>
            <a:endCxn id="54" idx="0"/>
          </p:cNvCxnSpPr>
          <p:nvPr/>
        </p:nvCxnSpPr>
        <p:spPr>
          <a:xfrm>
            <a:off x="7542114" y="1815929"/>
            <a:ext cx="0" cy="235531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58" name="Google Shape;547;g1b0b4827d83_0_49"/>
          <p:cNvCxnSpPr>
            <a:endCxn id="59" idx="2"/>
          </p:cNvCxnSpPr>
          <p:nvPr/>
        </p:nvCxnSpPr>
        <p:spPr>
          <a:xfrm flipH="1">
            <a:off x="5874686" y="2383834"/>
            <a:ext cx="856110" cy="577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9" name="Google Shape;548;g1b0b4827d83_0_49"/>
          <p:cNvSpPr/>
          <p:nvPr/>
        </p:nvSpPr>
        <p:spPr>
          <a:xfrm rot="16200000" flipH="1">
            <a:off x="5707755" y="2050549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58637" tIns="58637" rIns="58637" bIns="58637" anchor="ctr" anchorCtr="0">
            <a:noAutofit/>
          </a:bodyPr>
          <a:lstStyle/>
          <a:p>
            <a:endParaRPr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0" name="Google Shape;549;g1b0b4827d83_0_49"/>
          <p:cNvGrpSpPr/>
          <p:nvPr/>
        </p:nvGrpSpPr>
        <p:grpSpPr>
          <a:xfrm>
            <a:off x="8877184" y="1767873"/>
            <a:ext cx="147786" cy="147786"/>
            <a:chOff x="1487200" y="4993750"/>
            <a:chExt cx="483125" cy="483125"/>
          </a:xfrm>
        </p:grpSpPr>
        <p:sp>
          <p:nvSpPr>
            <p:cNvPr id="61" name="Google Shape;550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62" name="Google Shape;551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sp>
        <p:nvSpPr>
          <p:cNvPr id="63" name="Google Shape;552;g1b0b4827d83_0_49"/>
          <p:cNvSpPr txBox="1"/>
          <p:nvPr/>
        </p:nvSpPr>
        <p:spPr>
          <a:xfrm>
            <a:off x="9150930" y="1576507"/>
            <a:ext cx="20637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Выработка предложений Главе Государства по науке и технологиям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64" name="Google Shape;553;g1b0b4827d83_0_49"/>
          <p:cNvGrpSpPr/>
          <p:nvPr/>
        </p:nvGrpSpPr>
        <p:grpSpPr>
          <a:xfrm>
            <a:off x="8877184" y="2331129"/>
            <a:ext cx="147786" cy="147786"/>
            <a:chOff x="1487200" y="4993750"/>
            <a:chExt cx="483125" cy="483125"/>
          </a:xfrm>
        </p:grpSpPr>
        <p:sp>
          <p:nvSpPr>
            <p:cNvPr id="65" name="Google Shape;554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66" name="Google Shape;555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sp>
        <p:nvSpPr>
          <p:cNvPr id="67" name="Google Shape;556;g1b0b4827d83_0_49"/>
          <p:cNvSpPr txBox="1"/>
          <p:nvPr/>
        </p:nvSpPr>
        <p:spPr>
          <a:xfrm>
            <a:off x="9156583" y="2220773"/>
            <a:ext cx="16183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Оценка развития науки в стране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68" name="Google Shape;557;g1b0b4827d83_0_49"/>
          <p:cNvGrpSpPr/>
          <p:nvPr/>
        </p:nvGrpSpPr>
        <p:grpSpPr>
          <a:xfrm>
            <a:off x="8877184" y="2901057"/>
            <a:ext cx="147786" cy="147786"/>
            <a:chOff x="1487200" y="4993750"/>
            <a:chExt cx="483125" cy="483125"/>
          </a:xfrm>
        </p:grpSpPr>
        <p:sp>
          <p:nvSpPr>
            <p:cNvPr id="69" name="Google Shape;558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70" name="Google Shape;559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sp>
        <p:nvSpPr>
          <p:cNvPr id="71" name="Google Shape;560;g1b0b4827d83_0_49"/>
          <p:cNvSpPr txBox="1"/>
          <p:nvPr/>
        </p:nvSpPr>
        <p:spPr>
          <a:xfrm>
            <a:off x="9153560" y="2699112"/>
            <a:ext cx="221067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Определение стратегических приоритетных направлений развития науки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cxnSp>
        <p:nvCxnSpPr>
          <p:cNvPr id="72" name="Google Shape;561;g1b0b4827d83_0_49"/>
          <p:cNvCxnSpPr>
            <a:stCxn id="89" idx="2"/>
            <a:endCxn id="73" idx="2"/>
          </p:cNvCxnSpPr>
          <p:nvPr/>
        </p:nvCxnSpPr>
        <p:spPr>
          <a:xfrm rot="10800000">
            <a:off x="5873130" y="2623859"/>
            <a:ext cx="866502" cy="4233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563;g1b0b4827d83_0_49"/>
          <p:cNvSpPr/>
          <p:nvPr/>
        </p:nvSpPr>
        <p:spPr>
          <a:xfrm rot="16200000">
            <a:off x="5706169" y="2623831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37" tIns="58637" rIns="58637" bIns="58637" anchor="ctr" anchorCtr="0">
            <a:noAutofit/>
          </a:bodyPr>
          <a:lstStyle/>
          <a:p>
            <a:endParaRPr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Google Shape;564;g1b0b4827d83_0_49"/>
          <p:cNvSpPr/>
          <p:nvPr/>
        </p:nvSpPr>
        <p:spPr>
          <a:xfrm>
            <a:off x="6663810" y="2846346"/>
            <a:ext cx="1299089" cy="17668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46179" rIns="23089" bIns="0" anchor="t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Правительство</a:t>
            </a:r>
            <a:endParaRPr sz="12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algn="ctr">
              <a:spcBef>
                <a:spcPts val="641"/>
              </a:spcBef>
              <a:buClr>
                <a:schemeClr val="dk1"/>
              </a:buClr>
            </a:pPr>
            <a:r>
              <a:rPr lang="ru-RU" sz="12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ВНТК</a:t>
            </a:r>
            <a:endParaRPr sz="12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r>
              <a:rPr lang="ru-RU" sz="7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1. </a:t>
            </a:r>
            <a:r>
              <a:rPr lang="ru-RU" sz="7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Утверждение </a:t>
            </a:r>
            <a:r>
              <a:rPr lang="ru-RU" sz="700" dirty="0" err="1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подприоритетов</a:t>
            </a:r>
            <a:r>
              <a:rPr lang="ru-RU" sz="7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направлений развития науки </a:t>
            </a:r>
            <a:endParaRPr sz="7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7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2.</a:t>
            </a:r>
            <a:r>
              <a:rPr lang="ru-RU" sz="7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Утверждение объемов финансирования</a:t>
            </a:r>
            <a:endParaRPr sz="7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7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3.</a:t>
            </a:r>
            <a:r>
              <a:rPr lang="ru-RU" sz="7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Утверждение проектов ПЦФ</a:t>
            </a:r>
            <a:endParaRPr sz="12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75" name="Google Shape;565;g1b0b4827d83_0_49"/>
          <p:cNvSpPr/>
          <p:nvPr/>
        </p:nvSpPr>
        <p:spPr>
          <a:xfrm>
            <a:off x="7240003" y="4734814"/>
            <a:ext cx="1184200" cy="18660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46179" rIns="23089" bIns="0" anchor="t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Министерство науки и высшего образования</a:t>
            </a:r>
            <a:endParaRPr sz="1200" b="1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algn="ctr">
              <a:spcBef>
                <a:spcPts val="641"/>
              </a:spcBef>
              <a:buClr>
                <a:schemeClr val="dk1"/>
              </a:buClr>
            </a:pPr>
            <a:r>
              <a:rPr lang="ru-RU" sz="10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ННС</a:t>
            </a:r>
            <a:endParaRPr sz="7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r>
              <a:rPr lang="ru-RU" sz="6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1.</a:t>
            </a:r>
            <a:r>
              <a:rPr lang="ru-RU" sz="6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Рассмотрение и утверждение проектов</a:t>
            </a:r>
            <a:endParaRPr sz="7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6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2. </a:t>
            </a:r>
            <a:r>
              <a:rPr lang="ru-RU" sz="6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Определение объемов финансирования</a:t>
            </a:r>
            <a:endParaRPr sz="7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600" b="1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3. </a:t>
            </a:r>
            <a:r>
              <a:rPr lang="ru-RU" sz="6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Рассмотрение проектов </a:t>
            </a:r>
            <a:r>
              <a:rPr lang="ru-RU" sz="600" dirty="0" err="1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ПЦФ</a:t>
            </a:r>
            <a:endParaRPr sz="8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cxnSp>
        <p:nvCxnSpPr>
          <p:cNvPr id="76" name="Google Shape;566;g1b0b4827d83_0_49"/>
          <p:cNvCxnSpPr/>
          <p:nvPr/>
        </p:nvCxnSpPr>
        <p:spPr>
          <a:xfrm>
            <a:off x="6774166" y="3122758"/>
            <a:ext cx="10587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567;g1b0b4827d83_0_49"/>
          <p:cNvCxnSpPr/>
          <p:nvPr/>
        </p:nvCxnSpPr>
        <p:spPr>
          <a:xfrm>
            <a:off x="7269308" y="5526445"/>
            <a:ext cx="104353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568;g1b0b4827d83_0_49"/>
          <p:cNvSpPr txBox="1"/>
          <p:nvPr/>
        </p:nvSpPr>
        <p:spPr>
          <a:xfrm>
            <a:off x="8847848" y="1392177"/>
            <a:ext cx="155847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200" b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Функции</a:t>
            </a:r>
            <a:endParaRPr sz="1200" b="1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79" name="Google Shape;569;g1b0b4827d83_0_49"/>
          <p:cNvSpPr txBox="1"/>
          <p:nvPr/>
        </p:nvSpPr>
        <p:spPr>
          <a:xfrm>
            <a:off x="8796968" y="4139346"/>
            <a:ext cx="265726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959" indent="-118104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Академики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marL="109959" indent="-118104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Ведущие зарубежные ученые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marL="109959" indent="-118104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Отечественные эксперты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80" name="Google Shape;570;g1b0b4827d83_0_49"/>
          <p:cNvSpPr txBox="1"/>
          <p:nvPr/>
        </p:nvSpPr>
        <p:spPr>
          <a:xfrm>
            <a:off x="8805108" y="3952507"/>
            <a:ext cx="122249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2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Состав</a:t>
            </a:r>
            <a:endParaRPr sz="1200" b="1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81" name="Google Shape;571;g1b0b4827d83_0_49"/>
          <p:cNvSpPr txBox="1"/>
          <p:nvPr/>
        </p:nvSpPr>
        <p:spPr>
          <a:xfrm>
            <a:off x="8805108" y="5123715"/>
            <a:ext cx="2396477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959" indent="-118104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Прямое подчинение Нац. совета Главе государства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marL="109959" indent="-118104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Оперативность реализации поручения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marL="109959" indent="-118104">
              <a:lnSpc>
                <a:spcPct val="115000"/>
              </a:lnSpc>
              <a:buClr>
                <a:srgbClr val="00B3C7"/>
              </a:buClr>
              <a:buSzPts val="1400"/>
              <a:buFont typeface="Montserrat"/>
              <a:buChar char="•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Отсутствие необходимости внесения изменений в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ЗРК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82" name="Google Shape;572;g1b0b4827d83_0_49"/>
          <p:cNvSpPr txBox="1"/>
          <p:nvPr/>
        </p:nvSpPr>
        <p:spPr>
          <a:xfrm>
            <a:off x="8847847" y="4899660"/>
            <a:ext cx="122249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2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Преимущества</a:t>
            </a:r>
            <a:endParaRPr sz="1200" b="1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83" name="Google Shape;573;g1b0b4827d83_0_49"/>
          <p:cNvSpPr txBox="1"/>
          <p:nvPr/>
        </p:nvSpPr>
        <p:spPr>
          <a:xfrm>
            <a:off x="747597" y="1737153"/>
            <a:ext cx="2769414" cy="189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Источник независимой экспертизы и подготовки научных кадров </a:t>
            </a:r>
            <a:endParaRPr sz="12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chemeClr val="dk1"/>
              </a:buClr>
              <a:buSzPts val="1400"/>
            </a:pP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buClr>
                <a:schemeClr val="dk1"/>
              </a:buClr>
              <a:buSzPts val="1400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Правительство создает НАО НАН РК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  <a:buSzPts val="1400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В уставе НАН закреплены функции и делегирование полномочий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  <a:buClr>
                <a:schemeClr val="dk1"/>
              </a:buClr>
              <a:buSzPts val="1400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Спец Указ Президента о НСНТ с  экспертно-аналитическим статусом НАН РК – независимая оценка</a:t>
            </a:r>
            <a:endParaRPr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cxnSp>
        <p:nvCxnSpPr>
          <p:cNvPr id="87" name="Google Shape;577;g1b0b4827d83_0_49"/>
          <p:cNvCxnSpPr/>
          <p:nvPr/>
        </p:nvCxnSpPr>
        <p:spPr>
          <a:xfrm>
            <a:off x="8614654" y="1418987"/>
            <a:ext cx="0" cy="5364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9" name="Google Shape;562;g1b0b4827d83_0_49"/>
          <p:cNvSpPr/>
          <p:nvPr/>
        </p:nvSpPr>
        <p:spPr>
          <a:xfrm rot="5400000">
            <a:off x="6572700" y="2294229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58637" tIns="58637" rIns="58637" bIns="58637" anchor="ctr" anchorCtr="0">
            <a:noAutofit/>
          </a:bodyPr>
          <a:lstStyle/>
          <a:p>
            <a:endParaRPr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0" name="Google Shape;579;g1b0b4827d83_0_49"/>
          <p:cNvCxnSpPr>
            <a:stCxn id="94" idx="0"/>
            <a:endCxn id="92" idx="2"/>
          </p:cNvCxnSpPr>
          <p:nvPr/>
        </p:nvCxnSpPr>
        <p:spPr>
          <a:xfrm>
            <a:off x="5415365" y="3544524"/>
            <a:ext cx="142396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582;g1b0b4827d83_0_49"/>
          <p:cNvCxnSpPr>
            <a:stCxn id="93" idx="2"/>
            <a:endCxn id="95" idx="0"/>
          </p:cNvCxnSpPr>
          <p:nvPr/>
        </p:nvCxnSpPr>
        <p:spPr>
          <a:xfrm>
            <a:off x="5890906" y="3544524"/>
            <a:ext cx="127772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581;g1b0b4827d83_0_49"/>
          <p:cNvSpPr/>
          <p:nvPr/>
        </p:nvSpPr>
        <p:spPr>
          <a:xfrm rot="5400000">
            <a:off x="5390861" y="3210662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58637" tIns="58637" rIns="58637" bIns="58637" anchor="ctr" anchorCtr="0">
            <a:noAutofit/>
          </a:bodyPr>
          <a:lstStyle/>
          <a:p>
            <a:endParaRPr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Google Shape;583;g1b0b4827d83_0_49"/>
          <p:cNvSpPr/>
          <p:nvPr/>
        </p:nvSpPr>
        <p:spPr>
          <a:xfrm rot="16200000" flipH="1">
            <a:off x="5723974" y="3210662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58637" tIns="58637" rIns="58637" bIns="58637" anchor="ctr" anchorCtr="0">
            <a:noAutofit/>
          </a:bodyPr>
          <a:lstStyle/>
          <a:p>
            <a:endParaRPr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4" name="Google Shape;580;g1b0b4827d83_0_49"/>
          <p:cNvSpPr/>
          <p:nvPr/>
        </p:nvSpPr>
        <p:spPr>
          <a:xfrm flipH="1">
            <a:off x="5248434" y="3544524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37" tIns="58637" rIns="58637" bIns="58637" anchor="ctr" anchorCtr="0">
            <a:noAutofit/>
          </a:bodyPr>
          <a:lstStyle/>
          <a:p>
            <a:endParaRPr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" name="Google Shape;584;g1b0b4827d83_0_49"/>
          <p:cNvSpPr/>
          <p:nvPr/>
        </p:nvSpPr>
        <p:spPr>
          <a:xfrm>
            <a:off x="5851823" y="3544524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37" tIns="58637" rIns="58637" bIns="58637" anchor="ctr" anchorCtr="0">
            <a:noAutofit/>
          </a:bodyPr>
          <a:lstStyle/>
          <a:p>
            <a:endParaRPr sz="1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6" name="Google Shape;585;g1b0b4827d83_0_49"/>
          <p:cNvSpPr txBox="1"/>
          <p:nvPr/>
        </p:nvSpPr>
        <p:spPr>
          <a:xfrm>
            <a:off x="716523" y="1086639"/>
            <a:ext cx="354132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Национальная</a:t>
            </a:r>
            <a:r>
              <a:rPr lang="ru-RU" sz="15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 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Академия</a:t>
            </a:r>
            <a:r>
              <a:rPr lang="ru-RU" sz="15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 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наук РК</a:t>
            </a:r>
            <a:endParaRPr sz="1500" b="1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Medium"/>
            </a:endParaRPr>
          </a:p>
        </p:txBody>
      </p:sp>
      <p:cxnSp>
        <p:nvCxnSpPr>
          <p:cNvPr id="97" name="Google Shape;586;g1b0b4827d83_0_49"/>
          <p:cNvCxnSpPr/>
          <p:nvPr/>
        </p:nvCxnSpPr>
        <p:spPr>
          <a:xfrm>
            <a:off x="716517" y="1336619"/>
            <a:ext cx="2218113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587;g1b0b4827d83_0_49"/>
          <p:cNvCxnSpPr/>
          <p:nvPr/>
        </p:nvCxnSpPr>
        <p:spPr>
          <a:xfrm>
            <a:off x="716517" y="1336619"/>
            <a:ext cx="532447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588;g1b0b4827d83_0_49"/>
          <p:cNvSpPr/>
          <p:nvPr/>
        </p:nvSpPr>
        <p:spPr>
          <a:xfrm>
            <a:off x="4914816" y="2819680"/>
            <a:ext cx="1618316" cy="5284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B3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0" rIns="23089" bIns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НАО </a:t>
            </a:r>
            <a:r>
              <a:rPr lang="ru-RU" sz="1000" b="1" dirty="0" smtClean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«Национальная </a:t>
            </a:r>
            <a:r>
              <a:rPr lang="ru-RU" sz="1000" b="1" dirty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академия </a:t>
            </a:r>
            <a:r>
              <a:rPr lang="ru-RU" sz="1000" b="1" dirty="0" smtClean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наук»</a:t>
            </a:r>
            <a:endParaRPr sz="1000" b="1" dirty="0">
              <a:solidFill>
                <a:srgbClr val="00B3C7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100" name="Google Shape;589;g1b0b4827d83_0_49"/>
          <p:cNvSpPr/>
          <p:nvPr/>
        </p:nvSpPr>
        <p:spPr>
          <a:xfrm>
            <a:off x="5707749" y="3791833"/>
            <a:ext cx="955980" cy="392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0" rIns="23089" bIns="0" anchor="ctr" anchorCtr="0">
            <a:noAutofit/>
          </a:bodyPr>
          <a:lstStyle/>
          <a:p>
            <a:pPr algn="ctr"/>
            <a:r>
              <a:rPr lang="ru-RU" sz="80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Члены собрания </a:t>
            </a:r>
            <a:endParaRPr sz="80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algn="ctr"/>
            <a:r>
              <a:rPr lang="ru-RU" sz="60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(Члены НАН)</a:t>
            </a:r>
            <a:endParaRPr sz="80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101" name="Google Shape;590;g1b0b4827d83_0_49"/>
          <p:cNvSpPr/>
          <p:nvPr/>
        </p:nvSpPr>
        <p:spPr>
          <a:xfrm>
            <a:off x="4897485" y="3791833"/>
            <a:ext cx="701399" cy="392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89" tIns="0" rIns="23089" bIns="0" anchor="ctr" anchorCtr="0">
            <a:noAutofit/>
          </a:bodyPr>
          <a:lstStyle/>
          <a:p>
            <a:pPr algn="ctr"/>
            <a:r>
              <a:rPr lang="ru-RU" sz="800" dirty="0">
                <a:solidFill>
                  <a:schemeClr val="dk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Научные отделения</a:t>
            </a:r>
            <a:endParaRPr sz="800" dirty="0">
              <a:solidFill>
                <a:schemeClr val="dk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cxnSp>
        <p:nvCxnSpPr>
          <p:cNvPr id="102" name="Google Shape;591;g1b0b4827d83_0_49"/>
          <p:cNvCxnSpPr/>
          <p:nvPr/>
        </p:nvCxnSpPr>
        <p:spPr>
          <a:xfrm>
            <a:off x="8087950" y="2456759"/>
            <a:ext cx="0" cy="2270838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3" name="Google Shape;592;g1b0b4827d83_0_49"/>
          <p:cNvCxnSpPr>
            <a:stCxn id="74" idx="0"/>
          </p:cNvCxnSpPr>
          <p:nvPr/>
        </p:nvCxnSpPr>
        <p:spPr>
          <a:xfrm flipH="1" flipV="1">
            <a:off x="7255911" y="2456680"/>
            <a:ext cx="57444" cy="389666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05" name="Google Shape;594;g1b0b4827d83_0_49"/>
          <p:cNvCxnSpPr>
            <a:stCxn id="101" idx="0"/>
            <a:endCxn id="94" idx="2"/>
          </p:cNvCxnSpPr>
          <p:nvPr/>
        </p:nvCxnSpPr>
        <p:spPr>
          <a:xfrm rot="10800000" flipH="1">
            <a:off x="5248184" y="3711399"/>
            <a:ext cx="192" cy="8043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06" name="Google Shape;595;g1b0b4827d83_0_49"/>
          <p:cNvCxnSpPr>
            <a:stCxn id="100" idx="0"/>
            <a:endCxn id="95" idx="2"/>
          </p:cNvCxnSpPr>
          <p:nvPr/>
        </p:nvCxnSpPr>
        <p:spPr>
          <a:xfrm rot="10800000">
            <a:off x="6185739" y="3711399"/>
            <a:ext cx="0" cy="8043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107" name="Google Shape;596;g1b0b4827d83_0_49"/>
          <p:cNvGrpSpPr/>
          <p:nvPr/>
        </p:nvGrpSpPr>
        <p:grpSpPr>
          <a:xfrm>
            <a:off x="3824317" y="1913105"/>
            <a:ext cx="147786" cy="147786"/>
            <a:chOff x="1487200" y="4993750"/>
            <a:chExt cx="483125" cy="483125"/>
          </a:xfrm>
        </p:grpSpPr>
        <p:sp>
          <p:nvSpPr>
            <p:cNvPr id="108" name="Google Shape;597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109" name="Google Shape;598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grpSp>
        <p:nvGrpSpPr>
          <p:cNvPr id="110" name="Google Shape;599;g1b0b4827d83_0_49"/>
          <p:cNvGrpSpPr/>
          <p:nvPr/>
        </p:nvGrpSpPr>
        <p:grpSpPr>
          <a:xfrm>
            <a:off x="3824317" y="2258455"/>
            <a:ext cx="147786" cy="147786"/>
            <a:chOff x="1487200" y="4993750"/>
            <a:chExt cx="483125" cy="483125"/>
          </a:xfrm>
        </p:grpSpPr>
        <p:sp>
          <p:nvSpPr>
            <p:cNvPr id="111" name="Google Shape;600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112" name="Google Shape;601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grpSp>
        <p:nvGrpSpPr>
          <p:cNvPr id="113" name="Google Shape;602;g1b0b4827d83_0_49"/>
          <p:cNvGrpSpPr/>
          <p:nvPr/>
        </p:nvGrpSpPr>
        <p:grpSpPr>
          <a:xfrm>
            <a:off x="3824317" y="2576031"/>
            <a:ext cx="147786" cy="147786"/>
            <a:chOff x="1487200" y="4993750"/>
            <a:chExt cx="483125" cy="483125"/>
          </a:xfrm>
        </p:grpSpPr>
        <p:sp>
          <p:nvSpPr>
            <p:cNvPr id="114" name="Google Shape;603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115" name="Google Shape;604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cxnSp>
        <p:nvCxnSpPr>
          <p:cNvPr id="116" name="Google Shape;605;g1b0b4827d83_0_49"/>
          <p:cNvCxnSpPr/>
          <p:nvPr/>
        </p:nvCxnSpPr>
        <p:spPr>
          <a:xfrm>
            <a:off x="5304173" y="1336619"/>
            <a:ext cx="2218113" cy="0"/>
          </a:xfrm>
          <a:prstGeom prst="straightConnector1">
            <a:avLst/>
          </a:prstGeom>
          <a:noFill/>
          <a:ln w="9525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606;g1b0b4827d83_0_49"/>
          <p:cNvCxnSpPr/>
          <p:nvPr/>
        </p:nvCxnSpPr>
        <p:spPr>
          <a:xfrm>
            <a:off x="5304172" y="1336619"/>
            <a:ext cx="532447" cy="0"/>
          </a:xfrm>
          <a:prstGeom prst="straightConnector1">
            <a:avLst/>
          </a:prstGeom>
          <a:noFill/>
          <a:ln w="3810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9" name="Google Shape;608;g1b0b4827d83_0_49"/>
          <p:cNvGrpSpPr/>
          <p:nvPr/>
        </p:nvGrpSpPr>
        <p:grpSpPr>
          <a:xfrm>
            <a:off x="3824317" y="3215945"/>
            <a:ext cx="147786" cy="147786"/>
            <a:chOff x="1487200" y="4993750"/>
            <a:chExt cx="483125" cy="483125"/>
          </a:xfrm>
        </p:grpSpPr>
        <p:sp>
          <p:nvSpPr>
            <p:cNvPr id="120" name="Google Shape;609;g1b0b4827d83_0_49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  <p:sp>
          <p:nvSpPr>
            <p:cNvPr id="121" name="Google Shape;610;g1b0b4827d83_0_49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00B3C7"/>
            </a:solidFill>
            <a:ln>
              <a:noFill/>
            </a:ln>
          </p:spPr>
          <p:txBody>
            <a:bodyPr spcFirstLastPara="1" wrap="square" lIns="78190" tIns="78190" rIns="78190" bIns="78190" anchor="t" anchorCtr="0">
              <a:noAutofit/>
            </a:bodyPr>
            <a:lstStyle/>
            <a:p>
              <a:pPr>
                <a:buClr>
                  <a:srgbClr val="000000"/>
                </a:buClr>
                <a:buSzPts val="1867"/>
              </a:pPr>
              <a:endParaRPr sz="1000">
                <a:solidFill>
                  <a:srgbClr val="435D74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endParaRPr>
            </a:p>
          </p:txBody>
        </p:sp>
      </p:grp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4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Реализованные меры</a:t>
            </a:r>
          </a:p>
        </p:txBody>
      </p:sp>
      <p:sp>
        <p:nvSpPr>
          <p:cNvPr id="85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3412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600" dirty="0">
              <a:solidFill>
                <a:srgbClr val="063C4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654" y="4300542"/>
            <a:ext cx="652300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Принятые решения на Первом заседании </a:t>
            </a:r>
            <a:r>
              <a:rPr lang="ru-RU" sz="1500" b="1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Нацсовета</a:t>
            </a:r>
            <a:r>
              <a:rPr lang="ru-RU" sz="15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: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упростить 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механизм приобретения необходимого оборудования и расходных 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материалов;</a:t>
            </a:r>
          </a:p>
          <a:p>
            <a:pPr marL="228600" indent="-228600">
              <a:buAutoNum type="arabicParenR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внедрить новый вид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грантового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финансирования для развития научной инфраструктуры, предусмотрев право коллективного использования полученного оборудования другими научными 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учреждениями;</a:t>
            </a: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marL="228600" indent="-228600">
              <a:buAutoNum type="arabicParenR"/>
            </a:pP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для стимулирования вложений бизнеса в науку предусмотреть 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конкретные нормы в Налоговом, Предпринимательском и Бюджетном кодексах в части внедрения налоговых льгот и инвестиционных преференций;</a:t>
            </a:r>
            <a:endParaRPr lang="ru-RU" sz="1200" dirty="0" smtClean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 marL="228600" indent="-228600">
              <a:buAutoNum type="arabicParenR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принять меры по повышению качества отбора ученых в члены Национальной академии 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наук</a:t>
            </a:r>
          </a:p>
          <a:p>
            <a:pPr marL="228600" indent="-228600">
              <a:buAutoNum type="arabicParenR"/>
            </a:pP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поэтапно увеличить государственный образовательный заказ на подготовку научных кадров (докторов </a:t>
            </a:r>
            <a:r>
              <a:rPr lang="ru-RU" sz="1200" dirty="0" err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PhD</a:t>
            </a:r>
            <a:r>
              <a:rPr lang="ru-RU" sz="12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) на 5 тысяч </a:t>
            </a:r>
            <a:r>
              <a:rPr lang="ru-RU" sz="12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грантов и др.</a:t>
            </a:r>
            <a:endParaRPr lang="ru-RU" sz="12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457700" y="2556596"/>
            <a:ext cx="9525" cy="145514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67225" y="4011736"/>
            <a:ext cx="36195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171952" y="2556596"/>
            <a:ext cx="2857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020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04" y="324868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</a:t>
            </a:r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 ҒАЛЫМ»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flipH="1">
            <a:off x="394508" y="1115451"/>
            <a:ext cx="50213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УЧАСТНИКИ:</a:t>
            </a:r>
          </a:p>
          <a:p>
            <a:endParaRPr lang="ru-RU" sz="1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лица, 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получившие PhD не ранее </a:t>
            </a:r>
            <a:b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 года</a:t>
            </a:r>
          </a:p>
          <a:p>
            <a:endParaRPr lang="ru-RU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выпускники докторантуры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не защитившие диссертации</a:t>
            </a:r>
          </a:p>
          <a:p>
            <a:endParaRPr lang="ru-RU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кандасы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ученые из зарубежных казахских диаспор 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6603010" y="2285210"/>
            <a:ext cx="4156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5858700" y="1094904"/>
            <a:ext cx="564511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УСЛОВИЯ:</a:t>
            </a:r>
          </a:p>
          <a:p>
            <a:endParaRPr lang="en-US" sz="19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прикрепление к </a:t>
            </a:r>
            <a:r>
              <a:rPr lang="kk-KZ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любому аккредитованному субъекту (вуз, НИИ)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наличие утвержденной постдокторской программы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защита диссертации в течение 12 мес.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научные публикации, патенты и т.д.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579" y="5960933"/>
            <a:ext cx="1197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ОЖИДАЕМЫЙ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РЕЗУЛЬТАТ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закрепление в науке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kk-K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тыс.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человек с ученой степенью ежегодно 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15876" y="1807528"/>
            <a:ext cx="1" cy="255492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4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5350746" y="5039560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705" y="4693711"/>
            <a:ext cx="406359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конкурса 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проекту «</a:t>
            </a:r>
            <a:r>
              <a:rPr lang="ru-RU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ғалым»</a:t>
            </a:r>
          </a:p>
          <a:p>
            <a:pPr algn="just"/>
            <a:endParaRPr lang="kk-KZ" sz="1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kk-KZ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конкурса </a:t>
            </a:r>
            <a:r>
              <a:rPr lang="kk-KZ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молодых ученых 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74230" y="4833411"/>
            <a:ext cx="3482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881</a:t>
            </a:r>
          </a:p>
          <a:p>
            <a:pPr algn="ctr"/>
            <a:r>
              <a:rPr lang="kk-KZ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</a:t>
            </a:r>
          </a:p>
        </p:txBody>
      </p:sp>
      <p:sp>
        <p:nvSpPr>
          <p:cNvPr id="14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11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908" y="4621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0241" y="517957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508" y="4252356"/>
            <a:ext cx="1901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ПРОВЕДЕНО</a:t>
            </a:r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0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9533"/>
            <a:ext cx="542808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НАУЧНОГО ПОТЕНЦИАЛА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24D5F8B9-CAF4-4FE3-BBE2-DCCD03B62B12}"/>
              </a:ext>
            </a:extLst>
          </p:cNvPr>
          <p:cNvSpPr/>
          <p:nvPr/>
        </p:nvSpPr>
        <p:spPr>
          <a:xfrm>
            <a:off x="498046" y="933828"/>
            <a:ext cx="10800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жегодно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500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УЧЕНЫХ СТАЖИРУЮТСЯ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 ВЕДУЩИХ НАУЧНЫХ ЦЕНТРАХ МИРА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2513" y="1396956"/>
            <a:ext cx="1157566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несены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изменения и дополнения в Указ Президента РК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 12 октября 2000 года № 470 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 Республиканской комиссии по подготовке кадров за рубежом»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(Указ Президента РК от 03.03.2022 г.)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риняты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правила отбора претендентов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и прохождения научных стажировок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(ППРК № 791 от 05.10. 2022 г.)</a:t>
            </a:r>
          </a:p>
        </p:txBody>
      </p:sp>
      <p:sp>
        <p:nvSpPr>
          <p:cNvPr id="26" name="Прямоугольник 1"/>
          <p:cNvSpPr/>
          <p:nvPr/>
        </p:nvSpPr>
        <p:spPr>
          <a:xfrm>
            <a:off x="397151" y="2579905"/>
            <a:ext cx="5432149" cy="147732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66728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600" b="1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Срок </a:t>
            </a:r>
            <a:r>
              <a:rPr lang="kk-KZ" sz="1600" b="1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стажировки</a:t>
            </a:r>
            <a:r>
              <a:rPr lang="kk-KZ" sz="16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от 3 </a:t>
            </a:r>
            <a:r>
              <a:rPr lang="kk-KZ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до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12 </a:t>
            </a:r>
            <a:r>
              <a:rPr lang="kk-KZ" sz="1400" b="0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месяцев</a:t>
            </a:r>
            <a:endParaRPr lang="kk-KZ" sz="1400" b="0" i="0" u="none" strike="noStrike" kern="0" cap="none" spc="0" baseline="0" dirty="0">
              <a:solidFill>
                <a:srgbClr val="000000"/>
              </a:solidFill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66728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600" b="1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Научные направления:</a:t>
            </a:r>
            <a:r>
              <a:rPr lang="kk-KZ" sz="16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 приоритетами, определенными ВНТК</a:t>
            </a:r>
          </a:p>
          <a:p>
            <a:pPr marL="466728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k-KZ" sz="1600" b="1" i="0" u="none" strike="noStrike" kern="0" cap="none" spc="0" baseline="0" dirty="0" smtClean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Отбор</a:t>
            </a:r>
            <a:r>
              <a:rPr lang="kk-KZ" sz="16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kk-KZ" sz="1400" b="0" i="0" u="none" strike="noStrike" kern="0" cap="none" spc="0" baseline="0" dirty="0"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три этапа – 1) комплексное тестирование; 2)  собеседование с Экспертной комиссией; 3) решение Республиканской комиссии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6212" y="4991100"/>
            <a:ext cx="51830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СРОКИ ПРИЕМА ДОКУМЕНТОВ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19 декабря 2022 г. по 15 марта 2023 г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августа 2023 года по 13 октября 2023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86525" y="2541805"/>
            <a:ext cx="5038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6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КАНДИДАТАМ: </a:t>
            </a:r>
          </a:p>
          <a:p>
            <a:pPr marL="285750" lvl="0" indent="-285750">
              <a:buFontTx/>
              <a:buChar char="-"/>
            </a:pPr>
            <a:r>
              <a:rPr lang="kk-KZ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kk-KZ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риглашение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от принимающей организации (за исключением финансовых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условий);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стаж - последние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12 месяцев в выбранной области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специализации;</a:t>
            </a:r>
          </a:p>
          <a:p>
            <a:pPr marL="285750" indent="-285750">
              <a:buFontTx/>
              <a:buChar char="-"/>
            </a:pPr>
            <a:r>
              <a:rPr lang="kk-KZ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наличие </a:t>
            </a:r>
            <a:r>
              <a:rPr lang="kk-KZ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научных </a:t>
            </a:r>
            <a:r>
              <a:rPr lang="kk-KZ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публикаций;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государственного и иностранного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языков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69866" y="4425814"/>
            <a:ext cx="4104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109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научных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центров в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странах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мира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6212" y="4273414"/>
            <a:ext cx="429316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уже присуждены </a:t>
            </a:r>
            <a:r>
              <a:rPr lang="ru-RU" sz="2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416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грантов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(2021 г.)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261877" y="1011519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61877" y="151492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61877" y="2206495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61877" y="4494331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88833" y="5100344"/>
            <a:ext cx="4874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осуществлён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набор более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620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человек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61877" y="5053441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12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212" y="5959658"/>
            <a:ext cx="318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Заседание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Республиканской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комиссии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принятие решения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261877" y="6140633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5911583" y="4482246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5911583" y="5269163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5911583" y="6087743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736458" y="6044422"/>
            <a:ext cx="4874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юнь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2023 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34772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0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СТАБИЛЬНОЕ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 НАУКИ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538" y="2883012"/>
            <a:ext cx="8174312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ПРОГРАММНО-ЦЕЛЕВОЕ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финансирование -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102</a:t>
            </a:r>
            <a:r>
              <a:rPr lang="kk-K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научно-технических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</a:t>
            </a:r>
            <a:endParaRPr lang="kk-KZ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программно-целевое финансирование по научным и (или) научно-техническим программам 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2021-2023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программно-целевое финансирование по научным и (или) научно-техническим программам на 2022-2023 гг.;</a:t>
            </a: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программно-целевое финансирование по научным и (или) научно-техническим программам на 2021-2023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(вне конкурса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программно-целевое финансирование по научным и (или) научно-техническим программам на 2023-2024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22300" indent="-355600">
              <a:buFont typeface="Wingdings" pitchFamily="2" charset="2"/>
              <a:buChar char="ü"/>
              <a:defRPr/>
            </a:pPr>
            <a:endParaRPr lang="kk-KZ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ГРАНТОВОЕ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–</a:t>
            </a: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1503</a:t>
            </a:r>
            <a:r>
              <a:rPr lang="kk-K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проектов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ГФ молодых ученых по научным и (или) научно-техническим проектам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по научным и (или) научно-техническим проектам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2021-2023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научным и (или) научно-техническим проектам 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по научным и (или) научно-техническим проектам 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проекту «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1»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проекту «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2»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2022-2024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38150" indent="-171450">
              <a:buFont typeface="Wingdings" pitchFamily="2" charset="2"/>
              <a:buChar char="ü"/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ГФ молодых ученых по проекту «</a:t>
            </a:r>
            <a:r>
              <a:rPr 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Жас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ғалым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4»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2022-2024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гг.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00548" y="975780"/>
            <a:ext cx="183575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ПЛАНИРУЕМЫЕ</a:t>
            </a:r>
            <a:r>
              <a:rPr lang="ru-RU" sz="17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53450" y="1501099"/>
            <a:ext cx="3435349" cy="30523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молодых ученых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2024-2026 годы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по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ГФ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на 2024-2026 годы;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по </a:t>
            </a:r>
            <a:r>
              <a:rPr lang="ru-RU" sz="13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ПЦФ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 на 2023-2025 годы;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«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Лучший научный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работник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 именным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премиям и научным стипендиям </a:t>
            </a:r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грантам на коммерциализацию РННТД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2023-2025 годы;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Конкурс на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государственные премии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имени аль-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Фараби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и А. 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Байтурсынова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1996" y="942022"/>
            <a:ext cx="7358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2023 ГОДУ МИНИСТЕРСТВОМ ФИНАНСИРУЮТСЯ:</a:t>
            </a:r>
          </a:p>
          <a:p>
            <a:pPr>
              <a:defRPr/>
            </a:pP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БАЗОВОЕ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</a:t>
            </a: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53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научных организаций  </a:t>
            </a:r>
            <a:endParaRPr lang="kk-KZ" sz="1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- 10-ти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центральных госорганов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377" y="2055938"/>
            <a:ext cx="16626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МНВО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– 15 орг.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25322" y="2407681"/>
            <a:ext cx="12105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МП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- 1 орг.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25322" y="2055938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МСХ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12650" y="2407681"/>
            <a:ext cx="11913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МЭ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12650" y="2055938"/>
            <a:ext cx="129073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МЗ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- 14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14137" y="2055938"/>
            <a:ext cx="14879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МИИР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- 5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8377" y="2407681"/>
            <a:ext cx="17668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МЦРИАП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- 2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14137" y="2407681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МТСЗН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43650" y="2055938"/>
            <a:ext cx="14654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МЭПР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- 3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43650" y="2407681"/>
            <a:ext cx="13292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МЧС</a:t>
            </a:r>
            <a:r>
              <a:rPr lang="kk-KZ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- 1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орг.</a:t>
            </a:r>
          </a:p>
        </p:txBody>
      </p:sp>
      <p:sp>
        <p:nvSpPr>
          <p:cNvPr id="24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804846" y="6391275"/>
            <a:ext cx="644329" cy="466725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13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358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4737" y="335929"/>
            <a:ext cx="9950450" cy="5491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atinLnBrk="0">
              <a:lnSpc>
                <a:spcPct val="85000"/>
              </a:lnSpc>
              <a:buClr>
                <a:srgbClr val="FFFFFF"/>
              </a:buClr>
              <a:buSzPts val="2000"/>
            </a:pPr>
            <a:r>
              <a:rPr lang="ru-RU" altLang="ru-RU" sz="2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КОММЕРЦИАЛИЗАЦИЯ </a:t>
            </a: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РЕЗУЛЬТАТОВ </a:t>
            </a:r>
            <a:r>
              <a:rPr lang="kk-KZ" alt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НАУКИ</a:t>
            </a:r>
            <a:endParaRPr lang="ru-RU" alt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8339" y="4408258"/>
            <a:ext cx="1133150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новый конкурс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коммерциализацию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РННТД на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2022-2024 гг.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9289" y="1049945"/>
            <a:ext cx="9357374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 151 проект за счет республиканского бюджета</a:t>
            </a:r>
            <a:endParaRPr lang="ru-RU" sz="1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1341" y="96010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" y="1933689"/>
            <a:ext cx="541451" cy="54145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2" y="2965743"/>
            <a:ext cx="521043" cy="52104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7" y="3131014"/>
            <a:ext cx="499540" cy="49954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67" y="1846958"/>
            <a:ext cx="499763" cy="49976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42" y="2468243"/>
            <a:ext cx="559519" cy="559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2011" y="1905049"/>
            <a:ext cx="4767432" cy="59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22,6 млрд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тенге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доход от продажи инновационных продуктов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1194" y="3036171"/>
            <a:ext cx="4235455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5,7 млрд тенге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объем выплаченных налогов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89910" y="1894165"/>
            <a:ext cx="4835394" cy="188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6,8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млрд.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тенге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частное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софинансирование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проектов</a:t>
            </a:r>
          </a:p>
          <a:p>
            <a:pPr lvl="0"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465,5 млн тенге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объем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экспорта</a:t>
            </a:r>
          </a:p>
          <a:p>
            <a:pPr algn="just">
              <a:lnSpc>
                <a:spcPct val="114000"/>
              </a:lnSpc>
              <a:spcAft>
                <a:spcPts val="3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создано более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1 400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новых рабочих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 </a:t>
            </a:r>
            <a:endParaRPr lang="ru-RU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758" y="1452237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1400" b="1" u="sng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</a:t>
            </a:r>
            <a:endParaRPr lang="x-none" sz="1400" b="1" u="sng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1341" y="434101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1341" y="376141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3083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436504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664001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134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877428" y="5091825"/>
            <a:ext cx="1278223" cy="76251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134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989255" y="5091825"/>
            <a:ext cx="1278223" cy="762514"/>
          </a:xfrm>
          <a:prstGeom prst="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914" y="3862785"/>
            <a:ext cx="88811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создан специализированный ННС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коммерциализации РННТД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4508794" y="4858969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Арка 74"/>
          <p:cNvSpPr/>
          <p:nvPr/>
        </p:nvSpPr>
        <p:spPr>
          <a:xfrm flipV="1">
            <a:off x="2173762" y="5607612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Арка 75"/>
          <p:cNvSpPr/>
          <p:nvPr/>
        </p:nvSpPr>
        <p:spPr>
          <a:xfrm flipV="1">
            <a:off x="6723766" y="5621483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Арка 76"/>
          <p:cNvSpPr/>
          <p:nvPr/>
        </p:nvSpPr>
        <p:spPr>
          <a:xfrm>
            <a:off x="8918825" y="4853222"/>
            <a:ext cx="1469316" cy="465712"/>
          </a:xfrm>
          <a:prstGeom prst="blockArc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12194" y="5583945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Создано заявок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954589" y="4760074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Подано </a:t>
            </a:r>
          </a:p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заявок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59063" y="5583945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 ТЭ и ЭМЭ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540101" y="4760074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ННС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802775" y="5583945"/>
            <a:ext cx="929406" cy="4518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Одобрено</a:t>
            </a:r>
            <a:endParaRPr lang="ru-RU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886" y="6399074"/>
            <a:ext cx="118229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новый конкурс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грантам на коммерциализацию РННТД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на 2023-2025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годы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408" y="6093029"/>
            <a:ext cx="14702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Планируется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14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15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430" name="Google Shape;430;g1b0b4827d83_0_44"/>
          <p:cNvSpPr/>
          <p:nvPr/>
        </p:nvSpPr>
        <p:spPr>
          <a:xfrm>
            <a:off x="4507585" y="3903089"/>
            <a:ext cx="1197480" cy="419685"/>
          </a:xfrm>
          <a:prstGeom prst="chevron">
            <a:avLst>
              <a:gd name="adj" fmla="val 27495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1" name="Google Shape;431;g1b0b4827d83_0_44"/>
          <p:cNvSpPr/>
          <p:nvPr/>
        </p:nvSpPr>
        <p:spPr>
          <a:xfrm>
            <a:off x="5670043" y="3903089"/>
            <a:ext cx="1093457" cy="419685"/>
          </a:xfrm>
          <a:prstGeom prst="chevron">
            <a:avLst>
              <a:gd name="adj" fmla="val 27686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2" name="Google Shape;432;g1b0b4827d83_0_44"/>
          <p:cNvSpPr/>
          <p:nvPr/>
        </p:nvSpPr>
        <p:spPr>
          <a:xfrm>
            <a:off x="6658211" y="3903089"/>
            <a:ext cx="1579706" cy="419685"/>
          </a:xfrm>
          <a:prstGeom prst="chevron">
            <a:avLst>
              <a:gd name="adj" fmla="val 27686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3" name="Google Shape;433;g1b0b4827d83_0_44"/>
          <p:cNvSpPr/>
          <p:nvPr/>
        </p:nvSpPr>
        <p:spPr>
          <a:xfrm>
            <a:off x="8219494" y="3903089"/>
            <a:ext cx="1579706" cy="419685"/>
          </a:xfrm>
          <a:prstGeom prst="chevron">
            <a:avLst>
              <a:gd name="adj" fmla="val 27686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4" name="Google Shape;434;g1b0b4827d83_0_44"/>
          <p:cNvSpPr/>
          <p:nvPr/>
        </p:nvSpPr>
        <p:spPr>
          <a:xfrm>
            <a:off x="9755651" y="3903089"/>
            <a:ext cx="2073939" cy="419685"/>
          </a:xfrm>
          <a:prstGeom prst="chevron">
            <a:avLst>
              <a:gd name="adj" fmla="val 0"/>
            </a:avLst>
          </a:prstGeom>
          <a:gradFill>
            <a:gsLst>
              <a:gs pos="0">
                <a:srgbClr val="00B3C7">
                  <a:alpha val="18823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5" name="Google Shape;435;g1b0b4827d83_0_44"/>
          <p:cNvSpPr txBox="1"/>
          <p:nvPr/>
        </p:nvSpPr>
        <p:spPr>
          <a:xfrm>
            <a:off x="48540" y="354746"/>
            <a:ext cx="506268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НАЛОГОВЫЕ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ЛЬГОТЫ</a:t>
            </a:r>
            <a:endParaRPr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37" name="Google Shape;437;g1b0b4827d83_0_44"/>
          <p:cNvSpPr txBox="1"/>
          <p:nvPr/>
        </p:nvSpPr>
        <p:spPr>
          <a:xfrm>
            <a:off x="4602678" y="1320502"/>
            <a:ext cx="7226974" cy="48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40" tIns="25240" rIns="25240" bIns="25240" anchor="t" anchorCtr="0">
            <a:spAutoFit/>
          </a:bodyPr>
          <a:lstStyle/>
          <a:p>
            <a:r>
              <a:rPr lang="ru-RU" sz="1500" b="1" dirty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д</a:t>
            </a:r>
            <a:r>
              <a:rPr lang="ru-RU" sz="1500" b="1" dirty="0" smtClean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 150% </a:t>
            </a:r>
            <a:r>
              <a:rPr lang="ru-RU" sz="1500" b="1" dirty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 вычеты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от расходов на НИОКР для научных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организаций </a:t>
            </a:r>
            <a:r>
              <a:rPr lang="ru-RU" sz="1300" i="1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(планируется довести до 300% до 2030 г.)</a:t>
            </a:r>
            <a:endParaRPr sz="1300" i="1" dirty="0">
              <a:solidFill>
                <a:srgbClr val="00B3C7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38" name="Google Shape;438;g1b0b4827d83_0_44"/>
          <p:cNvSpPr/>
          <p:nvPr/>
        </p:nvSpPr>
        <p:spPr>
          <a:xfrm>
            <a:off x="9843528" y="4976266"/>
            <a:ext cx="1972818" cy="55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Стандарт госуслуги по налоговым льготам на НИОКР для бизнеса </a:t>
            </a:r>
            <a:endParaRPr sz="15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39" name="Google Shape;439;g1b0b4827d83_0_44"/>
          <p:cNvSpPr txBox="1"/>
          <p:nvPr/>
        </p:nvSpPr>
        <p:spPr>
          <a:xfrm>
            <a:off x="362873" y="865924"/>
            <a:ext cx="298329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6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Международный опыт</a:t>
            </a:r>
            <a:endParaRPr sz="1600" b="1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Medium"/>
            </a:endParaRPr>
          </a:p>
        </p:txBody>
      </p:sp>
      <p:cxnSp>
        <p:nvCxnSpPr>
          <p:cNvPr id="440" name="Google Shape;440;g1b0b4827d83_0_44"/>
          <p:cNvCxnSpPr/>
          <p:nvPr/>
        </p:nvCxnSpPr>
        <p:spPr>
          <a:xfrm>
            <a:off x="362863" y="1162632"/>
            <a:ext cx="2788556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g1b0b4827d83_0_44"/>
          <p:cNvCxnSpPr/>
          <p:nvPr/>
        </p:nvCxnSpPr>
        <p:spPr>
          <a:xfrm>
            <a:off x="362863" y="1162632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" name="Google Shape;442;g1b0b4827d83_0_44"/>
          <p:cNvSpPr/>
          <p:nvPr/>
        </p:nvSpPr>
        <p:spPr>
          <a:xfrm>
            <a:off x="3325588" y="1397747"/>
            <a:ext cx="526649" cy="4289789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42925" dist="428625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3" name="Google Shape;443;g1b0b4827d83_0_44"/>
          <p:cNvSpPr/>
          <p:nvPr/>
        </p:nvSpPr>
        <p:spPr>
          <a:xfrm>
            <a:off x="124788" y="1182131"/>
            <a:ext cx="3844274" cy="45882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4" name="Google Shape;444;g1b0b4827d83_0_44"/>
          <p:cNvGrpSpPr/>
          <p:nvPr/>
        </p:nvGrpSpPr>
        <p:grpSpPr>
          <a:xfrm>
            <a:off x="375371" y="1295636"/>
            <a:ext cx="3341893" cy="662759"/>
            <a:chOff x="465499" y="2233127"/>
            <a:chExt cx="4144295" cy="1033260"/>
          </a:xfrm>
        </p:grpSpPr>
        <p:sp>
          <p:nvSpPr>
            <p:cNvPr id="445" name="Google Shape;445;g1b0b4827d83_0_44"/>
            <p:cNvSpPr txBox="1"/>
            <p:nvPr/>
          </p:nvSpPr>
          <p:spPr>
            <a:xfrm>
              <a:off x="1059594" y="2233127"/>
              <a:ext cx="2186100" cy="39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r>
                <a:rPr lang="ru-RU" sz="1200" b="1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Сингапур</a:t>
              </a:r>
              <a:endParaRPr sz="12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446" name="Google Shape;446;g1b0b4827d83_0_44"/>
            <p:cNvSpPr txBox="1"/>
            <p:nvPr/>
          </p:nvSpPr>
          <p:spPr>
            <a:xfrm>
              <a:off x="1059594" y="2534925"/>
              <a:ext cx="3550200" cy="731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r>
                <a:rPr lang="ru-RU" sz="1300" b="1">
                  <a:solidFill>
                    <a:srgbClr val="BC3C1C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Вычет НДС</a:t>
              </a:r>
              <a:r>
                <a:rPr lang="ru-RU" sz="1300">
                  <a:solidFill>
                    <a:srgbClr val="BC3C1C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300" b="1">
                  <a:solidFill>
                    <a:srgbClr val="BC3C1C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100-250% </a:t>
              </a:r>
              <a:r>
                <a:rPr lang="ru-RU" sz="1300" b="1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/>
              </a:r>
              <a:br>
                <a:rPr lang="ru-RU" sz="1300" b="1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</a:br>
              <a: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от расходов на НИР</a:t>
              </a:r>
              <a:endParaRPr sz="13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pic>
          <p:nvPicPr>
            <p:cNvPr id="447" name="Google Shape;447;g1b0b4827d83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5499" y="2375008"/>
              <a:ext cx="512064" cy="296199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48" name="Google Shape;448;g1b0b4827d83_0_44"/>
          <p:cNvGrpSpPr/>
          <p:nvPr/>
        </p:nvGrpSpPr>
        <p:grpSpPr>
          <a:xfrm>
            <a:off x="375371" y="2284859"/>
            <a:ext cx="3524781" cy="862813"/>
            <a:chOff x="465499" y="3353927"/>
            <a:chExt cx="4371095" cy="1345150"/>
          </a:xfrm>
        </p:grpSpPr>
        <p:sp>
          <p:nvSpPr>
            <p:cNvPr id="449" name="Google Shape;449;g1b0b4827d83_0_44"/>
            <p:cNvSpPr txBox="1"/>
            <p:nvPr/>
          </p:nvSpPr>
          <p:spPr>
            <a:xfrm>
              <a:off x="1059594" y="3353927"/>
              <a:ext cx="1564200" cy="39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r>
                <a:rPr lang="ru-RU" sz="1200" b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Китай</a:t>
              </a:r>
              <a:endParaRPr sz="1200" b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450" name="Google Shape;450;g1b0b4827d83_0_44"/>
            <p:cNvSpPr txBox="1"/>
            <p:nvPr/>
          </p:nvSpPr>
          <p:spPr>
            <a:xfrm>
              <a:off x="1059594" y="3655725"/>
              <a:ext cx="3777000" cy="104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r>
                <a:rPr lang="ru-RU" sz="1300" b="1">
                  <a:solidFill>
                    <a:srgbClr val="BC3C1C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Cупервычеты 150%</a:t>
              </a:r>
              <a: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от затрат на проведение НИОКР </a:t>
              </a:r>
              <a:b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</a:br>
              <a: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и освобождение от НДС</a:t>
              </a:r>
              <a:endParaRPr sz="13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pic>
          <p:nvPicPr>
            <p:cNvPr id="451" name="Google Shape;451;g1b0b4827d83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5499" y="3494904"/>
              <a:ext cx="512064" cy="296998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52" name="Google Shape;452;g1b0b4827d83_0_44"/>
          <p:cNvGrpSpPr/>
          <p:nvPr/>
        </p:nvGrpSpPr>
        <p:grpSpPr>
          <a:xfrm>
            <a:off x="382745" y="3451882"/>
            <a:ext cx="3269686" cy="674584"/>
            <a:chOff x="474643" y="5201842"/>
            <a:chExt cx="4054751" cy="1051695"/>
          </a:xfrm>
        </p:grpSpPr>
        <p:sp>
          <p:nvSpPr>
            <p:cNvPr id="453" name="Google Shape;453;g1b0b4827d83_0_44"/>
            <p:cNvSpPr txBox="1"/>
            <p:nvPr/>
          </p:nvSpPr>
          <p:spPr>
            <a:xfrm>
              <a:off x="1059594" y="5201842"/>
              <a:ext cx="3144600" cy="39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r>
                <a:rPr lang="ru-RU" sz="1200" b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Великобритания</a:t>
              </a:r>
              <a:endParaRPr sz="1200" b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454" name="Google Shape;454;g1b0b4827d83_0_44"/>
            <p:cNvSpPr txBox="1"/>
            <p:nvPr/>
          </p:nvSpPr>
          <p:spPr>
            <a:xfrm>
              <a:off x="1059594" y="5522076"/>
              <a:ext cx="3469800" cy="73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r>
                <a:rPr lang="ru-RU" sz="1300" b="1" dirty="0">
                  <a:solidFill>
                    <a:srgbClr val="BC3C1C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Вычет 130-225%</a:t>
              </a:r>
              <a:r>
                <a:rPr lang="ru-RU" sz="13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r>
                <a:rPr lang="ru-RU" sz="13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/>
              </a:r>
              <a:br>
                <a:rPr lang="ru-RU" sz="13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</a:br>
              <a:r>
                <a:rPr lang="ru-RU" sz="13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от расходов на НИОКР</a:t>
              </a:r>
              <a:endParaRPr sz="13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pic>
          <p:nvPicPr>
            <p:cNvPr id="455" name="Google Shape;455;g1b0b4827d83_0_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4643" y="5330597"/>
              <a:ext cx="493776" cy="288570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56" name="Google Shape;456;g1b0b4827d83_0_44"/>
          <p:cNvGrpSpPr/>
          <p:nvPr/>
        </p:nvGrpSpPr>
        <p:grpSpPr>
          <a:xfrm>
            <a:off x="382745" y="4452930"/>
            <a:ext cx="3269686" cy="650951"/>
            <a:chOff x="474643" y="6373561"/>
            <a:chExt cx="4054751" cy="1014851"/>
          </a:xfrm>
        </p:grpSpPr>
        <p:sp>
          <p:nvSpPr>
            <p:cNvPr id="457" name="Google Shape;457;g1b0b4827d83_0_44"/>
            <p:cNvSpPr txBox="1"/>
            <p:nvPr/>
          </p:nvSpPr>
          <p:spPr>
            <a:xfrm>
              <a:off x="1059594" y="6373561"/>
              <a:ext cx="1922101" cy="39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r>
                <a:rPr lang="ru-RU" sz="1200" b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Испания</a:t>
              </a:r>
              <a:endParaRPr sz="1200" b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458" name="Google Shape;458;g1b0b4827d83_0_44"/>
            <p:cNvSpPr txBox="1"/>
            <p:nvPr/>
          </p:nvSpPr>
          <p:spPr>
            <a:xfrm>
              <a:off x="1059594" y="6656950"/>
              <a:ext cx="3469800" cy="731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r>
                <a:rPr lang="ru-RU" sz="1300" b="1">
                  <a:solidFill>
                    <a:srgbClr val="BC3C1C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Снижение ставки НДС</a:t>
              </a:r>
              <a: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либо освобождение от них</a:t>
              </a:r>
              <a:endParaRPr sz="13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pic>
          <p:nvPicPr>
            <p:cNvPr id="459" name="Google Shape;459;g1b0b4827d83_0_4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4643" y="6503372"/>
              <a:ext cx="493776" cy="288570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460" name="Google Shape;460;g1b0b4827d83_0_44"/>
          <p:cNvGrpSpPr/>
          <p:nvPr/>
        </p:nvGrpSpPr>
        <p:grpSpPr>
          <a:xfrm>
            <a:off x="375371" y="5430343"/>
            <a:ext cx="3267625" cy="650951"/>
            <a:chOff x="465499" y="7627861"/>
            <a:chExt cx="4052195" cy="1014851"/>
          </a:xfrm>
        </p:grpSpPr>
        <p:sp>
          <p:nvSpPr>
            <p:cNvPr id="461" name="Google Shape;461;g1b0b4827d83_0_44"/>
            <p:cNvSpPr txBox="1"/>
            <p:nvPr/>
          </p:nvSpPr>
          <p:spPr>
            <a:xfrm>
              <a:off x="1059594" y="7627861"/>
              <a:ext cx="1564200" cy="395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ctr" anchorCtr="0">
              <a:spAutoFit/>
            </a:bodyPr>
            <a:lstStyle/>
            <a:p>
              <a:r>
                <a:rPr lang="ru-RU" sz="1200" b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Россия</a:t>
              </a:r>
              <a:endParaRPr sz="1200" b="1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462" name="Google Shape;462;g1b0b4827d83_0_44"/>
            <p:cNvSpPr txBox="1"/>
            <p:nvPr/>
          </p:nvSpPr>
          <p:spPr>
            <a:xfrm>
              <a:off x="1059594" y="7911250"/>
              <a:ext cx="3458100" cy="731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00" tIns="34200" rIns="34200" bIns="34200" anchor="t" anchorCtr="0">
              <a:spAutoFit/>
            </a:bodyPr>
            <a:lstStyle/>
            <a:p>
              <a:r>
                <a:rPr lang="ru-RU" sz="1300" b="1">
                  <a:solidFill>
                    <a:srgbClr val="BC3C1C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Освобождение от НДС</a:t>
              </a:r>
              <a: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</a:t>
              </a:r>
              <a:b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</a:br>
              <a:r>
                <a:rPr lang="ru-RU" sz="130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 IT-секторе</a:t>
              </a:r>
              <a:endParaRPr sz="13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pic>
          <p:nvPicPr>
            <p:cNvPr id="463" name="Google Shape;463;g1b0b4827d83_0_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5499" y="7745499"/>
              <a:ext cx="512064" cy="296199"/>
            </a:xfrm>
            <a:prstGeom prst="rect">
              <a:avLst/>
            </a:prstGeom>
            <a:noFill/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464" name="Google Shape;464;g1b0b4827d83_0_44"/>
          <p:cNvSpPr txBox="1"/>
          <p:nvPr/>
        </p:nvSpPr>
        <p:spPr>
          <a:xfrm>
            <a:off x="4602678" y="865924"/>
            <a:ext cx="298329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6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В Казахстане</a:t>
            </a:r>
            <a:endParaRPr sz="1600" b="1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Medium"/>
            </a:endParaRPr>
          </a:p>
        </p:txBody>
      </p:sp>
      <p:cxnSp>
        <p:nvCxnSpPr>
          <p:cNvPr id="465" name="Google Shape;465;g1b0b4827d83_0_44"/>
          <p:cNvCxnSpPr/>
          <p:nvPr/>
        </p:nvCxnSpPr>
        <p:spPr>
          <a:xfrm>
            <a:off x="4602668" y="1162632"/>
            <a:ext cx="2788556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g1b0b4827d83_0_44"/>
          <p:cNvCxnSpPr/>
          <p:nvPr/>
        </p:nvCxnSpPr>
        <p:spPr>
          <a:xfrm>
            <a:off x="4602668" y="1162632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7" name="Google Shape;467;g1b0b4827d83_0_44"/>
          <p:cNvSpPr/>
          <p:nvPr/>
        </p:nvSpPr>
        <p:spPr>
          <a:xfrm>
            <a:off x="7058480" y="4976266"/>
            <a:ext cx="2525352" cy="62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Включение в налоговое администрирование научно - технической экспертизы контрактов на НИОКР</a:t>
            </a:r>
            <a:endParaRPr sz="1500" dirty="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68" name="Google Shape;468;g1b0b4827d83_0_44"/>
          <p:cNvSpPr/>
          <p:nvPr/>
        </p:nvSpPr>
        <p:spPr>
          <a:xfrm>
            <a:off x="4602678" y="4976267"/>
            <a:ext cx="2196106" cy="52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5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Супервычеты</a:t>
            </a:r>
            <a:r>
              <a:rPr lang="ru-RU" sz="15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по НДС для затрат бизнеса на НИОКР </a:t>
            </a:r>
            <a:endParaRPr sz="1500" dirty="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69" name="Google Shape;469;g1b0b4827d83_0_44"/>
          <p:cNvSpPr txBox="1"/>
          <p:nvPr/>
        </p:nvSpPr>
        <p:spPr>
          <a:xfrm>
            <a:off x="4602678" y="4624075"/>
            <a:ext cx="298329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600" b="1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Рекомендации</a:t>
            </a:r>
            <a:endParaRPr sz="1600" b="1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Medium"/>
            </a:endParaRPr>
          </a:p>
        </p:txBody>
      </p:sp>
      <p:cxnSp>
        <p:nvCxnSpPr>
          <p:cNvPr id="470" name="Google Shape;470;g1b0b4827d83_0_44"/>
          <p:cNvCxnSpPr/>
          <p:nvPr/>
        </p:nvCxnSpPr>
        <p:spPr>
          <a:xfrm>
            <a:off x="4602668" y="4925386"/>
            <a:ext cx="2788556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g1b0b4827d83_0_44"/>
          <p:cNvCxnSpPr/>
          <p:nvPr/>
        </p:nvCxnSpPr>
        <p:spPr>
          <a:xfrm>
            <a:off x="4602668" y="4925386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2" name="Google Shape;472;g1b0b4827d83_0_44"/>
          <p:cNvSpPr txBox="1"/>
          <p:nvPr/>
        </p:nvSpPr>
        <p:spPr>
          <a:xfrm>
            <a:off x="4602678" y="1997126"/>
            <a:ext cx="722697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Medium"/>
              </a:rPr>
              <a:t>Алгоритм предоставления налоговых льгот</a:t>
            </a:r>
            <a:endParaRPr sz="160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Medium"/>
            </a:endParaRPr>
          </a:p>
        </p:txBody>
      </p:sp>
      <p:cxnSp>
        <p:nvCxnSpPr>
          <p:cNvPr id="473" name="Google Shape;473;g1b0b4827d83_0_44"/>
          <p:cNvCxnSpPr/>
          <p:nvPr/>
        </p:nvCxnSpPr>
        <p:spPr>
          <a:xfrm>
            <a:off x="4602668" y="2293834"/>
            <a:ext cx="2788556" cy="0"/>
          </a:xfrm>
          <a:prstGeom prst="straightConnector1">
            <a:avLst/>
          </a:prstGeom>
          <a:noFill/>
          <a:ln w="9525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g1b0b4827d83_0_44"/>
          <p:cNvCxnSpPr/>
          <p:nvPr/>
        </p:nvCxnSpPr>
        <p:spPr>
          <a:xfrm>
            <a:off x="4602668" y="2293834"/>
            <a:ext cx="669379" cy="0"/>
          </a:xfrm>
          <a:prstGeom prst="straightConnector1">
            <a:avLst/>
          </a:prstGeom>
          <a:noFill/>
          <a:ln w="38100" cap="flat" cmpd="sng">
            <a:solidFill>
              <a:srgbClr val="BC3C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g1b0b4827d83_0_44"/>
          <p:cNvSpPr/>
          <p:nvPr/>
        </p:nvSpPr>
        <p:spPr>
          <a:xfrm>
            <a:off x="4602678" y="2445996"/>
            <a:ext cx="2048054" cy="399672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3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Бизнес</a:t>
            </a:r>
            <a:endParaRPr sz="130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76" name="Google Shape;476;g1b0b4827d83_0_44"/>
          <p:cNvSpPr/>
          <p:nvPr/>
        </p:nvSpPr>
        <p:spPr>
          <a:xfrm>
            <a:off x="9014065" y="2456820"/>
            <a:ext cx="2046602" cy="378120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3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Налоговый комитет</a:t>
            </a:r>
            <a:endParaRPr sz="130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77" name="Google Shape;477;g1b0b4827d83_0_44"/>
          <p:cNvSpPr/>
          <p:nvPr/>
        </p:nvSpPr>
        <p:spPr>
          <a:xfrm>
            <a:off x="9042006" y="3255259"/>
            <a:ext cx="2046602" cy="380237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3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Комитет науки</a:t>
            </a:r>
            <a:endParaRPr sz="130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78" name="Google Shape;478;g1b0b4827d83_0_44"/>
          <p:cNvSpPr/>
          <p:nvPr/>
        </p:nvSpPr>
        <p:spPr>
          <a:xfrm>
            <a:off x="4602678" y="3245581"/>
            <a:ext cx="2046602" cy="399672"/>
          </a:xfrm>
          <a:prstGeom prst="rect">
            <a:avLst/>
          </a:prstGeom>
          <a:noFill/>
          <a:ln w="12700" cap="flat" cmpd="sng">
            <a:solidFill>
              <a:srgbClr val="063C4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3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Научная организация</a:t>
            </a:r>
            <a:endParaRPr sz="130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cxnSp>
        <p:nvCxnSpPr>
          <p:cNvPr id="479" name="Google Shape;479;g1b0b4827d83_0_44"/>
          <p:cNvCxnSpPr>
            <a:stCxn id="475" idx="3"/>
            <a:endCxn id="476" idx="1"/>
          </p:cNvCxnSpPr>
          <p:nvPr/>
        </p:nvCxnSpPr>
        <p:spPr>
          <a:xfrm>
            <a:off x="6650732" y="2645832"/>
            <a:ext cx="2363269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480" name="Google Shape;480;g1b0b4827d83_0_44"/>
          <p:cNvCxnSpPr/>
          <p:nvPr/>
        </p:nvCxnSpPr>
        <p:spPr>
          <a:xfrm flipH="1">
            <a:off x="5318747" y="2834940"/>
            <a:ext cx="726" cy="41968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481" name="Google Shape;481;g1b0b4827d83_0_44"/>
          <p:cNvCxnSpPr/>
          <p:nvPr/>
        </p:nvCxnSpPr>
        <p:spPr>
          <a:xfrm flipH="1">
            <a:off x="10480249" y="2834940"/>
            <a:ext cx="726" cy="41968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oval" w="med" len="med"/>
          </a:ln>
        </p:spPr>
      </p:cxnSp>
      <p:cxnSp>
        <p:nvCxnSpPr>
          <p:cNvPr id="482" name="Google Shape;482;g1b0b4827d83_0_44"/>
          <p:cNvCxnSpPr/>
          <p:nvPr/>
        </p:nvCxnSpPr>
        <p:spPr>
          <a:xfrm flipH="1">
            <a:off x="9927230" y="2834940"/>
            <a:ext cx="726" cy="41968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483" name="Google Shape;483;g1b0b4827d83_0_44"/>
          <p:cNvCxnSpPr>
            <a:stCxn id="484" idx="2"/>
            <a:endCxn id="485" idx="2"/>
          </p:cNvCxnSpPr>
          <p:nvPr/>
        </p:nvCxnSpPr>
        <p:spPr>
          <a:xfrm>
            <a:off x="6204519" y="3028450"/>
            <a:ext cx="2960558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g1b0b4827d83_0_44"/>
          <p:cNvSpPr/>
          <p:nvPr/>
        </p:nvSpPr>
        <p:spPr>
          <a:xfrm rot="5400000">
            <a:off x="8998146" y="2651658"/>
            <a:ext cx="333862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sm" len="sm"/>
            <a:tailEnd type="none" w="sm" len="sm"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4" name="Google Shape;484;g1b0b4827d83_0_44"/>
          <p:cNvSpPr/>
          <p:nvPr/>
        </p:nvSpPr>
        <p:spPr>
          <a:xfrm rot="-5400000" flipH="1">
            <a:off x="6037588" y="2651658"/>
            <a:ext cx="333862" cy="419723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endParaRPr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6" name="Google Shape;486;g1b0b4827d83_0_44"/>
          <p:cNvSpPr/>
          <p:nvPr/>
        </p:nvSpPr>
        <p:spPr>
          <a:xfrm>
            <a:off x="7569079" y="2531530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</a:t>
            </a:r>
            <a:endParaRPr sz="1300" b="1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87" name="Google Shape;487;g1b0b4827d83_0_44"/>
          <p:cNvSpPr/>
          <p:nvPr/>
        </p:nvSpPr>
        <p:spPr>
          <a:xfrm>
            <a:off x="7569079" y="2920383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4</a:t>
            </a:r>
            <a:endParaRPr sz="1300" b="1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88" name="Google Shape;488;g1b0b4827d83_0_44"/>
          <p:cNvSpPr/>
          <p:nvPr/>
        </p:nvSpPr>
        <p:spPr>
          <a:xfrm>
            <a:off x="9719705" y="2920383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2</a:t>
            </a:r>
            <a:endParaRPr sz="1300" b="1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89" name="Google Shape;489;g1b0b4827d83_0_44"/>
          <p:cNvSpPr/>
          <p:nvPr/>
        </p:nvSpPr>
        <p:spPr>
          <a:xfrm>
            <a:off x="10272723" y="2920383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3</a:t>
            </a:r>
            <a:endParaRPr sz="1300" b="1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90" name="Google Shape;490;g1b0b4827d83_0_44"/>
          <p:cNvSpPr/>
          <p:nvPr/>
        </p:nvSpPr>
        <p:spPr>
          <a:xfrm>
            <a:off x="5111221" y="2920383"/>
            <a:ext cx="419723" cy="221484"/>
          </a:xfrm>
          <a:prstGeom prst="rect">
            <a:avLst/>
          </a:prstGeom>
          <a:solidFill>
            <a:srgbClr val="00B3C7"/>
          </a:solidFill>
          <a:ln>
            <a:noFill/>
          </a:ln>
        </p:spPr>
        <p:txBody>
          <a:bodyPr spcFirstLastPara="1" wrap="square" lIns="67472" tIns="67472" rIns="67472" bIns="67472" anchor="ctr" anchorCtr="0">
            <a:noAutofit/>
          </a:bodyPr>
          <a:lstStyle/>
          <a:p>
            <a:pPr algn="ctr"/>
            <a:r>
              <a:rPr lang="ru-RU" sz="1300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5</a:t>
            </a:r>
            <a:endParaRPr sz="1300" b="1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91" name="Google Shape;491;g1b0b4827d83_0_44"/>
          <p:cNvSpPr/>
          <p:nvPr/>
        </p:nvSpPr>
        <p:spPr>
          <a:xfrm>
            <a:off x="4602678" y="3885057"/>
            <a:ext cx="981934" cy="4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2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1. Заявка </a:t>
            </a:r>
            <a:endParaRPr sz="12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ru-RU" sz="12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 льготы</a:t>
            </a:r>
            <a:endParaRPr sz="12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92" name="Google Shape;492;g1b0b4827d83_0_44"/>
          <p:cNvSpPr/>
          <p:nvPr/>
        </p:nvSpPr>
        <p:spPr>
          <a:xfrm>
            <a:off x="5705025" y="3885057"/>
            <a:ext cx="940566" cy="4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2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2. Запрос</a:t>
            </a:r>
            <a:endParaRPr sz="12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93" name="Google Shape;493;g1b0b4827d83_0_44"/>
          <p:cNvSpPr/>
          <p:nvPr/>
        </p:nvSpPr>
        <p:spPr>
          <a:xfrm>
            <a:off x="6766004" y="3885057"/>
            <a:ext cx="1449072" cy="4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2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3. Экспертиза</a:t>
            </a:r>
            <a:endParaRPr sz="12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94" name="Google Shape;494;g1b0b4827d83_0_44"/>
          <p:cNvSpPr/>
          <p:nvPr/>
        </p:nvSpPr>
        <p:spPr>
          <a:xfrm>
            <a:off x="8335489" y="3885057"/>
            <a:ext cx="1449072" cy="4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2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4. Уведомление о льготах</a:t>
            </a:r>
            <a:endParaRPr sz="12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495" name="Google Shape;495;g1b0b4827d83_0_44"/>
          <p:cNvSpPr/>
          <p:nvPr/>
        </p:nvSpPr>
        <p:spPr>
          <a:xfrm>
            <a:off x="9843528" y="3885057"/>
            <a:ext cx="1972818" cy="4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12" tIns="45405" rIns="22712" bIns="4540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2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5. Финансирование</a:t>
            </a:r>
            <a:endParaRPr sz="1200"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70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719121" y="6391123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15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617" name="Google Shape;617;g1b0b4827d83_0_54"/>
          <p:cNvSpPr txBox="1"/>
          <p:nvPr/>
        </p:nvSpPr>
        <p:spPr>
          <a:xfrm>
            <a:off x="29490" y="392846"/>
            <a:ext cx="114268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1% ОБЯЗАТЕЛЬСТВ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НЕДРОПОЛЬЗОВАТЕЛЕЙ</a:t>
            </a:r>
            <a:endParaRPr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sp>
        <p:nvSpPr>
          <p:cNvPr id="618" name="Google Shape;618;g1b0b4827d83_0_54"/>
          <p:cNvSpPr/>
          <p:nvPr/>
        </p:nvSpPr>
        <p:spPr>
          <a:xfrm>
            <a:off x="362893" y="916282"/>
            <a:ext cx="3964506" cy="21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1100"/>
            </a:pPr>
            <a:r>
              <a:rPr lang="ru-RU" sz="1600">
                <a:solidFill>
                  <a:srgbClr val="BC3C1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ExtraBold"/>
              </a:rPr>
              <a:t>Проблемы</a:t>
            </a:r>
            <a:endParaRPr sz="1200">
              <a:solidFill>
                <a:srgbClr val="BC3C1C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ExtraBold"/>
            </a:endParaRPr>
          </a:p>
        </p:txBody>
      </p:sp>
      <p:sp>
        <p:nvSpPr>
          <p:cNvPr id="619" name="Google Shape;619;g1b0b4827d83_0_54"/>
          <p:cNvSpPr txBox="1"/>
          <p:nvPr/>
        </p:nvSpPr>
        <p:spPr>
          <a:xfrm>
            <a:off x="5889424" y="916282"/>
            <a:ext cx="2568776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900" b="1" dirty="0">
                <a:solidFill>
                  <a:srgbClr val="00B3C7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ExtraBold"/>
              </a:rPr>
              <a:t>Решение</a:t>
            </a:r>
            <a:endParaRPr sz="1900" b="1" dirty="0">
              <a:solidFill>
                <a:srgbClr val="00B3C7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 ExtraBold"/>
            </a:endParaRPr>
          </a:p>
        </p:txBody>
      </p:sp>
      <p:grpSp>
        <p:nvGrpSpPr>
          <p:cNvPr id="620" name="Google Shape;620;g1b0b4827d83_0_54"/>
          <p:cNvGrpSpPr/>
          <p:nvPr/>
        </p:nvGrpSpPr>
        <p:grpSpPr>
          <a:xfrm>
            <a:off x="362863" y="1305814"/>
            <a:ext cx="3964515" cy="907079"/>
            <a:chOff x="449988" y="2035800"/>
            <a:chExt cx="4916412" cy="1414161"/>
          </a:xfrm>
        </p:grpSpPr>
        <p:sp>
          <p:nvSpPr>
            <p:cNvPr id="621" name="Google Shape;621;g1b0b4827d83_0_54"/>
            <p:cNvSpPr txBox="1"/>
            <p:nvPr/>
          </p:nvSpPr>
          <p:spPr>
            <a:xfrm>
              <a:off x="450000" y="2622250"/>
              <a:ext cx="4916400" cy="827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Все </a:t>
              </a:r>
              <a:r>
                <a:rPr lang="ru-RU" sz="1500" dirty="0" err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недропользователи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против прямого перечисления 1% в бюджет (это не налог)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22" name="Google Shape;622;g1b0b4827d83_0_54"/>
            <p:cNvSpPr txBox="1"/>
            <p:nvPr/>
          </p:nvSpPr>
          <p:spPr>
            <a:xfrm>
              <a:off x="450000" y="2035800"/>
              <a:ext cx="4347600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Против изъятия 1%</a:t>
              </a:r>
              <a:endParaRPr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23" name="Google Shape;623;g1b0b4827d83_0_54"/>
            <p:cNvCxnSpPr/>
            <p:nvPr/>
          </p:nvCxnSpPr>
          <p:spPr>
            <a:xfrm>
              <a:off x="449988" y="2498376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g1b0b4827d83_0_54"/>
            <p:cNvCxnSpPr/>
            <p:nvPr/>
          </p:nvCxnSpPr>
          <p:spPr>
            <a:xfrm>
              <a:off x="449988" y="2498376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g1b0b4827d83_0_54"/>
          <p:cNvGrpSpPr/>
          <p:nvPr/>
        </p:nvGrpSpPr>
        <p:grpSpPr>
          <a:xfrm>
            <a:off x="362863" y="2807444"/>
            <a:ext cx="4960480" cy="916849"/>
            <a:chOff x="449988" y="4321800"/>
            <a:chExt cx="6151512" cy="1429393"/>
          </a:xfrm>
        </p:grpSpPr>
        <p:sp>
          <p:nvSpPr>
            <p:cNvPr id="626" name="Google Shape;626;g1b0b4827d83_0_54"/>
            <p:cNvSpPr txBox="1"/>
            <p:nvPr/>
          </p:nvSpPr>
          <p:spPr>
            <a:xfrm>
              <a:off x="450000" y="4923482"/>
              <a:ext cx="4916400" cy="827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Не все недропользователи имеют обязательства в контрактах по 1%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27" name="Google Shape;627;g1b0b4827d83_0_54"/>
            <p:cNvSpPr txBox="1"/>
            <p:nvPr/>
          </p:nvSpPr>
          <p:spPr>
            <a:xfrm>
              <a:off x="450000" y="4321800"/>
              <a:ext cx="6151500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Отсутствие обязательств в контрактах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28" name="Google Shape;628;g1b0b4827d83_0_54"/>
            <p:cNvCxnSpPr/>
            <p:nvPr/>
          </p:nvCxnSpPr>
          <p:spPr>
            <a:xfrm>
              <a:off x="449988" y="4799561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g1b0b4827d83_0_54"/>
            <p:cNvCxnSpPr/>
            <p:nvPr/>
          </p:nvCxnSpPr>
          <p:spPr>
            <a:xfrm>
              <a:off x="449988" y="4799561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g1b0b4827d83_0_54"/>
          <p:cNvGrpSpPr/>
          <p:nvPr/>
        </p:nvGrpSpPr>
        <p:grpSpPr>
          <a:xfrm>
            <a:off x="362863" y="4091780"/>
            <a:ext cx="5398508" cy="2617329"/>
            <a:chOff x="449988" y="6379200"/>
            <a:chExt cx="6694712" cy="4080490"/>
          </a:xfrm>
        </p:grpSpPr>
        <p:sp>
          <p:nvSpPr>
            <p:cNvPr id="631" name="Google Shape;631;g1b0b4827d83_0_54"/>
            <p:cNvSpPr txBox="1"/>
            <p:nvPr/>
          </p:nvSpPr>
          <p:spPr>
            <a:xfrm>
              <a:off x="1200800" y="7490728"/>
              <a:ext cx="5943900" cy="2968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В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 первую очередь,  для потребности в исследованиях самой компании</a:t>
              </a: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  <a:endParaRPr sz="15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ля изучения проблем региона</a:t>
              </a: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;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  <a:spcAft>
                  <a:spcPts val="1476"/>
                </a:spcAft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</a:t>
              </a:r>
              <a:r>
                <a:rPr lang="ru-RU" sz="15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ля перспективных разработок на национальном уровне  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32" name="Google Shape;632;g1b0b4827d83_0_54"/>
            <p:cNvSpPr txBox="1"/>
            <p:nvPr/>
          </p:nvSpPr>
          <p:spPr>
            <a:xfrm>
              <a:off x="450000" y="6980874"/>
              <a:ext cx="5163300" cy="413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Желание направлять средства по 1%: 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33" name="Google Shape;633;g1b0b4827d83_0_54"/>
            <p:cNvSpPr txBox="1"/>
            <p:nvPr/>
          </p:nvSpPr>
          <p:spPr>
            <a:xfrm>
              <a:off x="450000" y="6379200"/>
              <a:ext cx="6151501" cy="383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Отсутствие желания исследования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34" name="Google Shape;634;g1b0b4827d83_0_54"/>
            <p:cNvCxnSpPr/>
            <p:nvPr/>
          </p:nvCxnSpPr>
          <p:spPr>
            <a:xfrm>
              <a:off x="449988" y="6856961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g1b0b4827d83_0_54"/>
            <p:cNvCxnSpPr/>
            <p:nvPr/>
          </p:nvCxnSpPr>
          <p:spPr>
            <a:xfrm>
              <a:off x="449988" y="6856961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6" name="Google Shape;636;g1b0b4827d83_0_54"/>
            <p:cNvSpPr/>
            <p:nvPr/>
          </p:nvSpPr>
          <p:spPr>
            <a:xfrm rot="10800000">
              <a:off x="757250" y="7157350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7" name="Google Shape;637;g1b0b4827d83_0_54"/>
            <p:cNvSpPr/>
            <p:nvPr/>
          </p:nvSpPr>
          <p:spPr>
            <a:xfrm rot="10800000">
              <a:off x="757250" y="7995550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8" name="Google Shape;638;g1b0b4827d83_0_54"/>
            <p:cNvSpPr/>
            <p:nvPr/>
          </p:nvSpPr>
          <p:spPr>
            <a:xfrm rot="10800000">
              <a:off x="757250" y="8788012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39" name="Google Shape;639;g1b0b4827d83_0_54"/>
            <p:cNvCxnSpPr>
              <a:stCxn id="638" idx="2"/>
              <a:endCxn id="636" idx="2"/>
            </p:cNvCxnSpPr>
            <p:nvPr/>
          </p:nvCxnSpPr>
          <p:spPr>
            <a:xfrm rot="10800000">
              <a:off x="757250" y="7462762"/>
              <a:ext cx="0" cy="1630800"/>
            </a:xfrm>
            <a:prstGeom prst="straightConnector1">
              <a:avLst/>
            </a:prstGeom>
            <a:noFill/>
            <a:ln w="19050" cap="flat" cmpd="sng">
              <a:solidFill>
                <a:srgbClr val="BC3C1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0" name="Google Shape;640;g1b0b4827d83_0_54"/>
          <p:cNvGrpSpPr/>
          <p:nvPr/>
        </p:nvGrpSpPr>
        <p:grpSpPr>
          <a:xfrm>
            <a:off x="5889415" y="1305815"/>
            <a:ext cx="5940237" cy="996847"/>
            <a:chOff x="7989288" y="2264400"/>
            <a:chExt cx="7366513" cy="1554112"/>
          </a:xfrm>
        </p:grpSpPr>
        <p:sp>
          <p:nvSpPr>
            <p:cNvPr id="641" name="Google Shape;641;g1b0b4827d83_0_54"/>
            <p:cNvSpPr txBox="1"/>
            <p:nvPr/>
          </p:nvSpPr>
          <p:spPr>
            <a:xfrm>
              <a:off x="7989300" y="2850850"/>
              <a:ext cx="7366501" cy="967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  <a:buClr>
                  <a:schemeClr val="dk1"/>
                </a:buClr>
                <a:buSzPts val="1100"/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компаний ФНБ Самрук Казына консолидация средств в Центре научно-технических инициатив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42" name="Google Shape;642;g1b0b4827d83_0_54"/>
            <p:cNvSpPr txBox="1"/>
            <p:nvPr/>
          </p:nvSpPr>
          <p:spPr>
            <a:xfrm>
              <a:off x="7989300" y="2264400"/>
              <a:ext cx="6680699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Консолидация средств 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43" name="Google Shape;643;g1b0b4827d83_0_54"/>
            <p:cNvCxnSpPr/>
            <p:nvPr/>
          </p:nvCxnSpPr>
          <p:spPr>
            <a:xfrm>
              <a:off x="7989288" y="2726976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g1b0b4827d83_0_54"/>
            <p:cNvCxnSpPr/>
            <p:nvPr/>
          </p:nvCxnSpPr>
          <p:spPr>
            <a:xfrm>
              <a:off x="7989288" y="2726976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" name="Google Shape;645;g1b0b4827d83_0_54"/>
          <p:cNvGrpSpPr/>
          <p:nvPr/>
        </p:nvGrpSpPr>
        <p:grpSpPr>
          <a:xfrm>
            <a:off x="5889415" y="2259044"/>
            <a:ext cx="5940237" cy="1202119"/>
            <a:chOff x="7989288" y="3864600"/>
            <a:chExt cx="7366513" cy="1874137"/>
          </a:xfrm>
        </p:grpSpPr>
        <p:sp>
          <p:nvSpPr>
            <p:cNvPr id="646" name="Google Shape;646;g1b0b4827d83_0_54"/>
            <p:cNvSpPr txBox="1"/>
            <p:nvPr/>
          </p:nvSpPr>
          <p:spPr>
            <a:xfrm>
              <a:off x="7989300" y="4771075"/>
              <a:ext cx="7366501" cy="967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других недропользователей консолидация на уровне контрольных счетов наличности отраслевого госоргана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47" name="Google Shape;647;g1b0b4827d83_0_54"/>
            <p:cNvSpPr txBox="1"/>
            <p:nvPr/>
          </p:nvSpPr>
          <p:spPr>
            <a:xfrm>
              <a:off x="7989300" y="3864600"/>
              <a:ext cx="6680699" cy="76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 dirty="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Консолидация средств на контрольных счетах других </a:t>
              </a:r>
              <a:r>
                <a:rPr lang="ru-RU" sz="1600" dirty="0" err="1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недропользователей</a:t>
              </a:r>
              <a:endParaRPr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48" name="Google Shape;648;g1b0b4827d83_0_54"/>
            <p:cNvCxnSpPr/>
            <p:nvPr/>
          </p:nvCxnSpPr>
          <p:spPr>
            <a:xfrm>
              <a:off x="7989288" y="46472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g1b0b4827d83_0_54"/>
            <p:cNvCxnSpPr/>
            <p:nvPr/>
          </p:nvCxnSpPr>
          <p:spPr>
            <a:xfrm>
              <a:off x="7989288" y="46472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0" name="Google Shape;650;g1b0b4827d83_0_54"/>
          <p:cNvGrpSpPr/>
          <p:nvPr/>
        </p:nvGrpSpPr>
        <p:grpSpPr>
          <a:xfrm>
            <a:off x="5889415" y="3644610"/>
            <a:ext cx="5940237" cy="1242761"/>
            <a:chOff x="7989288" y="6501092"/>
            <a:chExt cx="7366513" cy="1937500"/>
          </a:xfrm>
        </p:grpSpPr>
        <p:sp>
          <p:nvSpPr>
            <p:cNvPr id="651" name="Google Shape;651;g1b0b4827d83_0_54"/>
            <p:cNvSpPr txBox="1"/>
            <p:nvPr/>
          </p:nvSpPr>
          <p:spPr>
            <a:xfrm>
              <a:off x="7989300" y="7057074"/>
              <a:ext cx="7366501" cy="1381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</a:pPr>
              <a:r>
                <a:rPr lang="ru-RU" sz="150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Поэтапный добровольный сбор/перечисления от недропользователей, которые не имеют обязательств в контрактах по 1%</a:t>
              </a:r>
              <a:endParaRPr sz="150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2" name="Google Shape;652;g1b0b4827d83_0_54"/>
            <p:cNvSpPr txBox="1"/>
            <p:nvPr/>
          </p:nvSpPr>
          <p:spPr>
            <a:xfrm>
              <a:off x="7989300" y="6501092"/>
              <a:ext cx="6680699" cy="383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Поэтапный добровольный 1%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53" name="Google Shape;653;g1b0b4827d83_0_54"/>
            <p:cNvCxnSpPr/>
            <p:nvPr/>
          </p:nvCxnSpPr>
          <p:spPr>
            <a:xfrm>
              <a:off x="7989288" y="69332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g1b0b4827d83_0_54"/>
            <p:cNvCxnSpPr/>
            <p:nvPr/>
          </p:nvCxnSpPr>
          <p:spPr>
            <a:xfrm>
              <a:off x="7989288" y="69332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6" name="Google Shape;656;g1b0b4827d83_0_54"/>
          <p:cNvGrpSpPr/>
          <p:nvPr/>
        </p:nvGrpSpPr>
        <p:grpSpPr>
          <a:xfrm>
            <a:off x="5879890" y="4776786"/>
            <a:ext cx="5940236" cy="2214976"/>
            <a:chOff x="7303488" y="7491692"/>
            <a:chExt cx="7366512" cy="3453209"/>
          </a:xfrm>
        </p:grpSpPr>
        <p:sp>
          <p:nvSpPr>
            <p:cNvPr id="657" name="Google Shape;657;g1b0b4827d83_0_54"/>
            <p:cNvSpPr txBox="1"/>
            <p:nvPr/>
          </p:nvSpPr>
          <p:spPr>
            <a:xfrm>
              <a:off x="7989300" y="8803650"/>
              <a:ext cx="6680700" cy="2141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самой компании;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изучения проблем региона;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  <a:p>
              <a:pPr>
                <a:lnSpc>
                  <a:spcPct val="115000"/>
                </a:lnSpc>
                <a:spcBef>
                  <a:spcPts val="1476"/>
                </a:spcBef>
                <a:spcAft>
                  <a:spcPts val="1476"/>
                </a:spcAft>
              </a:pPr>
              <a:r>
                <a:rPr lang="ru-RU" sz="1500" dirty="0"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Для перспективных разработок на нац. уровне  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8" name="Google Shape;658;g1b0b4827d83_0_54"/>
            <p:cNvSpPr txBox="1"/>
            <p:nvPr/>
          </p:nvSpPr>
          <p:spPr>
            <a:xfrm>
              <a:off x="7303500" y="8047676"/>
              <a:ext cx="7366500" cy="967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738"/>
                </a:spcAft>
              </a:pPr>
              <a:r>
                <a:rPr lang="ru-RU" sz="1500" dirty="0">
                  <a:solidFill>
                    <a:schemeClr val="dk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"/>
                </a:rPr>
                <a:t>Закрепление в НПА приоритетности финансирования научных проектов:</a:t>
              </a:r>
              <a:endParaRPr sz="15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endParaRPr>
            </a:p>
          </p:txBody>
        </p:sp>
        <p:sp>
          <p:nvSpPr>
            <p:cNvPr id="659" name="Google Shape;659;g1b0b4827d83_0_54"/>
            <p:cNvSpPr txBox="1"/>
            <p:nvPr/>
          </p:nvSpPr>
          <p:spPr>
            <a:xfrm>
              <a:off x="7303500" y="7491692"/>
              <a:ext cx="6680700" cy="383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600">
                  <a:solidFill>
                    <a:srgbClr val="063C4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ontserrat SemiBold"/>
                </a:rPr>
                <a:t>Приоритетность финансирования </a:t>
              </a:r>
              <a:endParaRPr sz="160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 SemiBold"/>
              </a:endParaRPr>
            </a:p>
          </p:txBody>
        </p:sp>
        <p:cxnSp>
          <p:nvCxnSpPr>
            <p:cNvPr id="660" name="Google Shape;660;g1b0b4827d83_0_54"/>
            <p:cNvCxnSpPr/>
            <p:nvPr/>
          </p:nvCxnSpPr>
          <p:spPr>
            <a:xfrm>
              <a:off x="7303488" y="7923807"/>
              <a:ext cx="4027200" cy="0"/>
            </a:xfrm>
            <a:prstGeom prst="straightConnector1">
              <a:avLst/>
            </a:prstGeom>
            <a:noFill/>
            <a:ln w="9525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g1b0b4827d83_0_54"/>
            <p:cNvCxnSpPr/>
            <p:nvPr/>
          </p:nvCxnSpPr>
          <p:spPr>
            <a:xfrm>
              <a:off x="7303488" y="7923807"/>
              <a:ext cx="830100" cy="0"/>
            </a:xfrm>
            <a:prstGeom prst="straightConnector1">
              <a:avLst/>
            </a:prstGeom>
            <a:noFill/>
            <a:ln w="3810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62" name="Google Shape;662;g1b0b4827d83_0_54"/>
            <p:cNvSpPr/>
            <p:nvPr/>
          </p:nvSpPr>
          <p:spPr>
            <a:xfrm rot="10800000">
              <a:off x="7588238" y="8528498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oval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3" name="Google Shape;663;g1b0b4827d83_0_54"/>
            <p:cNvSpPr/>
            <p:nvPr/>
          </p:nvSpPr>
          <p:spPr>
            <a:xfrm rot="10800000">
              <a:off x="7588238" y="9061899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4" name="Google Shape;664;g1b0b4827d83_0_54"/>
            <p:cNvSpPr/>
            <p:nvPr/>
          </p:nvSpPr>
          <p:spPr>
            <a:xfrm rot="10800000">
              <a:off x="7588238" y="9701961"/>
              <a:ext cx="611100" cy="6111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oval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665" name="Google Shape;665;g1b0b4827d83_0_54"/>
            <p:cNvCxnSpPr/>
            <p:nvPr/>
          </p:nvCxnSpPr>
          <p:spPr>
            <a:xfrm rot="10800000">
              <a:off x="7588238" y="8833910"/>
              <a:ext cx="0" cy="1173600"/>
            </a:xfrm>
            <a:prstGeom prst="straightConnector1">
              <a:avLst/>
            </a:prstGeom>
            <a:noFill/>
            <a:ln w="19050" cap="flat" cmpd="sng">
              <a:solidFill>
                <a:srgbClr val="00B3C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53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16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" y="1473391"/>
            <a:ext cx="12192000" cy="87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ru-RU" sz="13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Финансирующие организации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0" y="5552579"/>
            <a:ext cx="12192000" cy="651163"/>
          </a:xfrm>
          <a:prstGeom prst="rightArrow">
            <a:avLst>
              <a:gd name="adj1" fmla="val 50000"/>
              <a:gd name="adj2" fmla="val 64894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верх 27"/>
          <p:cNvSpPr/>
          <p:nvPr/>
        </p:nvSpPr>
        <p:spPr>
          <a:xfrm>
            <a:off x="180098" y="1010578"/>
            <a:ext cx="526471" cy="5533591"/>
          </a:xfrm>
          <a:prstGeom prst="upArrow">
            <a:avLst>
              <a:gd name="adj1" fmla="val 50000"/>
              <a:gd name="adj2" fmla="val 81579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Ресурсы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593148" y="5040901"/>
            <a:ext cx="260234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Фундаментальные исследования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3210732" y="5040902"/>
            <a:ext cx="2673928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Прикладные исследования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900593" y="5040902"/>
            <a:ext cx="258941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Технологические разработки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8506632" y="5040902"/>
            <a:ext cx="354191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прототипа, работы по созданию серийного образца, испытания и т.д.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437" y="903431"/>
            <a:ext cx="9783447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Уровни технологической готовности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 readiness levels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TRL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1" name="Выноска со стрелками влево/вправо 20"/>
          <p:cNvSpPr/>
          <p:nvPr/>
        </p:nvSpPr>
        <p:spPr>
          <a:xfrm>
            <a:off x="571499" y="1523182"/>
            <a:ext cx="8738756" cy="338136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20477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Правительство</a:t>
            </a:r>
          </a:p>
        </p:txBody>
      </p:sp>
      <p:sp>
        <p:nvSpPr>
          <p:cNvPr id="22" name="Выноска со стрелками влево/вправо 21"/>
          <p:cNvSpPr/>
          <p:nvPr/>
        </p:nvSpPr>
        <p:spPr>
          <a:xfrm>
            <a:off x="2643188" y="1764334"/>
            <a:ext cx="9548813" cy="443345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26167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333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Частный сектор</a:t>
            </a:r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algn="ctr"/>
            <a:r>
              <a:rPr lang="ru-RU" sz="133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Венчурные капиталисты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57726" y="5711963"/>
            <a:ext cx="10809369" cy="33855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1                    2                   3                   4                   5                    6                   7                   8                    9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3148" y="5664426"/>
            <a:ext cx="675185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TRL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9D5A9B-0FBB-B580-C765-6B1DC6F46691}"/>
              </a:ext>
            </a:extLst>
          </p:cNvPr>
          <p:cNvSpPr txBox="1"/>
          <p:nvPr/>
        </p:nvSpPr>
        <p:spPr>
          <a:xfrm>
            <a:off x="658368" y="2303735"/>
            <a:ext cx="1580580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x-none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МНВО РК</a:t>
            </a:r>
          </a:p>
        </p:txBody>
      </p:sp>
      <p:sp>
        <p:nvSpPr>
          <p:cNvPr id="6" name="Пятиугольник 84">
            <a:extLst>
              <a:ext uri="{FF2B5EF4-FFF2-40B4-BE49-F238E27FC236}">
                <a16:creationId xmlns="" xmlns:a16="http://schemas.microsoft.com/office/drawing/2014/main" id="{2E8C8580-7E24-0CC5-EA93-82F9148A4892}"/>
              </a:ext>
            </a:extLst>
          </p:cNvPr>
          <p:cNvSpPr/>
          <p:nvPr/>
        </p:nvSpPr>
        <p:spPr>
          <a:xfrm>
            <a:off x="593149" y="4307921"/>
            <a:ext cx="4667620" cy="65250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Становление, оценка технологии, проведение испытаний</a:t>
            </a:r>
          </a:p>
        </p:txBody>
      </p:sp>
      <p:sp>
        <p:nvSpPr>
          <p:cNvPr id="7" name="Пятиугольник 85">
            <a:extLst>
              <a:ext uri="{FF2B5EF4-FFF2-40B4-BE49-F238E27FC236}">
                <a16:creationId xmlns="" xmlns:a16="http://schemas.microsoft.com/office/drawing/2014/main" id="{FBF3A316-4414-9D93-EA2E-D28C146BB84C}"/>
              </a:ext>
            </a:extLst>
          </p:cNvPr>
          <p:cNvSpPr/>
          <p:nvPr/>
        </p:nvSpPr>
        <p:spPr>
          <a:xfrm>
            <a:off x="5260770" y="4307921"/>
            <a:ext cx="4560124" cy="65250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Развитие / предпроизводство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ятиугольник 86">
            <a:extLst>
              <a:ext uri="{FF2B5EF4-FFF2-40B4-BE49-F238E27FC236}">
                <a16:creationId xmlns="" xmlns:a16="http://schemas.microsoft.com/office/drawing/2014/main" id="{478E58CD-F020-6C66-491E-891F0DCE02AC}"/>
              </a:ext>
            </a:extLst>
          </p:cNvPr>
          <p:cNvSpPr/>
          <p:nvPr/>
        </p:nvSpPr>
        <p:spPr>
          <a:xfrm>
            <a:off x="9820894" y="4307921"/>
            <a:ext cx="2371106" cy="652505"/>
          </a:xfrm>
          <a:prstGeom prst="homePlat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0" dirty="0"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Непосредственное производство</a:t>
            </a:r>
            <a:endParaRPr lang="ru-RU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ятиугольник 47">
            <a:extLst>
              <a:ext uri="{FF2B5EF4-FFF2-40B4-BE49-F238E27FC236}">
                <a16:creationId xmlns="" xmlns:a16="http://schemas.microsoft.com/office/drawing/2014/main" id="{7DA9523A-0AAF-8025-2BCD-5FC1F1429F1B}"/>
              </a:ext>
            </a:extLst>
          </p:cNvPr>
          <p:cNvSpPr/>
          <p:nvPr/>
        </p:nvSpPr>
        <p:spPr>
          <a:xfrm rot="16200000">
            <a:off x="2251166" y="720961"/>
            <a:ext cx="1908819" cy="5171253"/>
          </a:xfrm>
          <a:prstGeom prst="homePlate">
            <a:avLst>
              <a:gd name="adj" fmla="val 319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276225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Грантовое финансирование</a:t>
            </a: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Программно-целевое финансирование</a:t>
            </a: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университетской науки </a:t>
            </a:r>
          </a:p>
        </p:txBody>
      </p:sp>
      <p:sp>
        <p:nvSpPr>
          <p:cNvPr id="12" name="Пятиугольник 48">
            <a:extLst>
              <a:ext uri="{FF2B5EF4-FFF2-40B4-BE49-F238E27FC236}">
                <a16:creationId xmlns="" xmlns:a16="http://schemas.microsoft.com/office/drawing/2014/main" id="{E7DA0FBC-1DE5-36ED-A444-5315035EDFA3}"/>
              </a:ext>
            </a:extLst>
          </p:cNvPr>
          <p:cNvSpPr/>
          <p:nvPr/>
        </p:nvSpPr>
        <p:spPr>
          <a:xfrm rot="16200000">
            <a:off x="6417422" y="1778272"/>
            <a:ext cx="1908816" cy="3021837"/>
          </a:xfrm>
          <a:prstGeom prst="homePlate">
            <a:avLst>
              <a:gd name="adj" fmla="val 3549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Гранты на коммерциализацию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Частное </a:t>
            </a:r>
            <a:r>
              <a:rPr lang="ru-RU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софинансирование</a:t>
            </a:r>
            <a:endParaRPr lang="ru-RU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 бизнес-ангелов и бизнес-партнеров</a:t>
            </a:r>
          </a:p>
        </p:txBody>
      </p:sp>
      <p:sp>
        <p:nvSpPr>
          <p:cNvPr id="14" name="Пятиугольник 49">
            <a:extLst>
              <a:ext uri="{FF2B5EF4-FFF2-40B4-BE49-F238E27FC236}">
                <a16:creationId xmlns="" xmlns:a16="http://schemas.microsoft.com/office/drawing/2014/main" id="{70721DFC-48C9-219B-9A0D-2112BF3FAB5B}"/>
              </a:ext>
            </a:extLst>
          </p:cNvPr>
          <p:cNvSpPr/>
          <p:nvPr/>
        </p:nvSpPr>
        <p:spPr>
          <a:xfrm rot="16200000">
            <a:off x="9542528" y="1750519"/>
            <a:ext cx="1921754" cy="3090283"/>
          </a:xfrm>
          <a:prstGeom prst="homePlate">
            <a:avLst>
              <a:gd name="adj" fmla="val 3004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Налоговое стимулирование бизнеса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 недропользователей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Частные инвестиции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 венчурных фондов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Льготные займы и гарантии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6056AD8-195C-0742-C7F8-1D74CCBE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FC58697-3B32-45F4-15E2-4D09DBA61A77}"/>
              </a:ext>
            </a:extLst>
          </p:cNvPr>
          <p:cNvSpPr/>
          <p:nvPr/>
        </p:nvSpPr>
        <p:spPr>
          <a:xfrm>
            <a:off x="-10476" y="403022"/>
            <a:ext cx="68339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ПРОДВИЖЕНИЕ </a:t>
            </a:r>
            <a:r>
              <a:rPr lang="kk-KZ" altLang="ko-KR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ТЕХНОЛОГИЧЕСКИХ ИНИЦИАТИВ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3079E5D-98A3-456F-9613-393CCE24C0BA}"/>
              </a:ext>
            </a:extLst>
          </p:cNvPr>
          <p:cNvSpPr txBox="1"/>
          <p:nvPr/>
        </p:nvSpPr>
        <p:spPr>
          <a:xfrm>
            <a:off x="7265341" y="6363247"/>
            <a:ext cx="331693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Технологические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</a:t>
            </a:r>
            <a:endParaRPr lang="x-none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авая фигурная скобка 24">
            <a:extLst>
              <a:ext uri="{FF2B5EF4-FFF2-40B4-BE49-F238E27FC236}">
                <a16:creationId xmlns="" xmlns:a16="http://schemas.microsoft.com/office/drawing/2014/main" id="{CDC61180-6551-43BB-9AF2-27B4FC0F4983}"/>
              </a:ext>
            </a:extLst>
          </p:cNvPr>
          <p:cNvSpPr/>
          <p:nvPr/>
        </p:nvSpPr>
        <p:spPr>
          <a:xfrm rot="5400000">
            <a:off x="9083544" y="3804438"/>
            <a:ext cx="279668" cy="4799866"/>
          </a:xfrm>
          <a:prstGeom prst="rightBrace">
            <a:avLst>
              <a:gd name="adj1" fmla="val 53395"/>
              <a:gd name="adj2" fmla="val 58189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05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1DAC5F4B-46DE-1CDA-EA5C-9824D04A035A}"/>
              </a:ext>
            </a:extLst>
          </p:cNvPr>
          <p:cNvSpPr/>
          <p:nvPr/>
        </p:nvSpPr>
        <p:spPr>
          <a:xfrm>
            <a:off x="8847999" y="3489110"/>
            <a:ext cx="1913905" cy="27864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: скругленные углы 24">
            <a:extLst>
              <a:ext uri="{FF2B5EF4-FFF2-40B4-BE49-F238E27FC236}">
                <a16:creationId xmlns="" xmlns:a16="http://schemas.microsoft.com/office/drawing/2014/main" id="{EFCDBB15-B6E7-1FBE-A0BD-79AE24CC298A}"/>
              </a:ext>
            </a:extLst>
          </p:cNvPr>
          <p:cNvSpPr/>
          <p:nvPr/>
        </p:nvSpPr>
        <p:spPr>
          <a:xfrm>
            <a:off x="8948493" y="5813982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РЫНОК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F7EDC64-ACE6-2E50-6A16-62F92FF8A7FE}"/>
              </a:ext>
            </a:extLst>
          </p:cNvPr>
          <p:cNvSpPr/>
          <p:nvPr/>
        </p:nvSpPr>
        <p:spPr>
          <a:xfrm>
            <a:off x="1537419" y="4983086"/>
            <a:ext cx="2977962" cy="1292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DB9457A-FDF1-A2C9-46BD-9275186D7338}"/>
              </a:ext>
            </a:extLst>
          </p:cNvPr>
          <p:cNvSpPr/>
          <p:nvPr/>
        </p:nvSpPr>
        <p:spPr>
          <a:xfrm>
            <a:off x="1537419" y="3313678"/>
            <a:ext cx="2977962" cy="1292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8" name="Google Shape;828;g1b5fae5f9ca_0_95"/>
          <p:cNvSpPr txBox="1"/>
          <p:nvPr/>
        </p:nvSpPr>
        <p:spPr>
          <a:xfrm>
            <a:off x="20734" y="299291"/>
            <a:ext cx="9089318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ru-RU" altLang="ko-KR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</a:t>
            </a:r>
            <a:r>
              <a:rPr lang="ru-RU" altLang="ko-KR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СПЕЦИАЛИЗИРОВАННЫХ </a:t>
            </a:r>
            <a:r>
              <a:rPr lang="ru-RU" altLang="ko-KR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ИНЖИНИРИНГОВЫХ </a:t>
            </a:r>
            <a:r>
              <a:rPr lang="ru-RU" altLang="ko-KR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ЦЕНТРОВ, ТЕХНОЛОГИЧЕСКИХ </a:t>
            </a:r>
            <a:r>
              <a:rPr lang="ru-RU" altLang="ko-KR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ПАРКОВ</a:t>
            </a:r>
            <a:endParaRPr lang="kk-KZ" altLang="ko-KR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: скругленные углы 8">
            <a:extLst>
              <a:ext uri="{FF2B5EF4-FFF2-40B4-BE49-F238E27FC236}">
                <a16:creationId xmlns="" xmlns:a16="http://schemas.microsoft.com/office/drawing/2014/main" id="{35C75DBF-EC92-1003-B957-42379007D422}"/>
              </a:ext>
            </a:extLst>
          </p:cNvPr>
          <p:cNvSpPr/>
          <p:nvPr/>
        </p:nvSpPr>
        <p:spPr>
          <a:xfrm>
            <a:off x="3709216" y="2382275"/>
            <a:ext cx="3517764" cy="7093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Научно-технологический парк</a:t>
            </a:r>
          </a:p>
          <a:p>
            <a:pPr algn="ctr"/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</a:t>
            </a:r>
            <a:r>
              <a:rPr lang="ru-RU" sz="1283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ru-RU" sz="1283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ниверситетах</a:t>
            </a:r>
            <a:endParaRPr lang="x-none" sz="1283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A4154D4-09D5-8B16-1918-C4B0E8DD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173" y="1536631"/>
            <a:ext cx="1179703" cy="50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895DE2E-9371-A01C-5BF1-0A04DD6ACD38}"/>
              </a:ext>
            </a:extLst>
          </p:cNvPr>
          <p:cNvSpPr/>
          <p:nvPr/>
        </p:nvSpPr>
        <p:spPr>
          <a:xfrm>
            <a:off x="2132659" y="1470847"/>
            <a:ext cx="1722211" cy="669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33EF4DAE-D3A7-80F5-BA1F-FED0DAF288CC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5710492" y="2213278"/>
            <a:ext cx="1" cy="168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00D1D94-CB2D-3CE6-C9B8-9BC3FF84C226}"/>
              </a:ext>
            </a:extLst>
          </p:cNvPr>
          <p:cNvSpPr txBox="1"/>
          <p:nvPr/>
        </p:nvSpPr>
        <p:spPr>
          <a:xfrm>
            <a:off x="2202433" y="2996840"/>
            <a:ext cx="1079142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26" dirty="0">
                <a:latin typeface="Tahoma" pitchFamily="34" charset="0"/>
                <a:ea typeface="Tahoma" pitchFamily="34" charset="0"/>
                <a:cs typeface="Tahoma" pitchFamily="34" charset="0"/>
              </a:rPr>
              <a:t>Бизнес модель</a:t>
            </a:r>
            <a:endParaRPr lang="x-none" sz="102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Соединитель: уступ 10">
            <a:extLst>
              <a:ext uri="{FF2B5EF4-FFF2-40B4-BE49-F238E27FC236}">
                <a16:creationId xmlns="" xmlns:a16="http://schemas.microsoft.com/office/drawing/2014/main" id="{A5467224-11A3-06A9-6BAA-552DDBEF701A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1887829" y="3976563"/>
            <a:ext cx="387767" cy="373564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74">
            <a:extLst>
              <a:ext uri="{FF2B5EF4-FFF2-40B4-BE49-F238E27FC236}">
                <a16:creationId xmlns="" xmlns:a16="http://schemas.microsoft.com/office/drawing/2014/main" id="{222485E4-B6E0-BB3F-B791-4B1BD0A3F935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1910632" y="5719185"/>
            <a:ext cx="362469" cy="32962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55">
            <a:extLst>
              <a:ext uri="{FF2B5EF4-FFF2-40B4-BE49-F238E27FC236}">
                <a16:creationId xmlns="" xmlns:a16="http://schemas.microsoft.com/office/drawing/2014/main" id="{86529A35-B27D-E1DD-857C-00D9695857FB}"/>
              </a:ext>
            </a:extLst>
          </p:cNvPr>
          <p:cNvSpPr/>
          <p:nvPr/>
        </p:nvSpPr>
        <p:spPr>
          <a:xfrm>
            <a:off x="1674578" y="3655458"/>
            <a:ext cx="2706403" cy="440542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26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МЕСТНОЕ И</a:t>
            </a:r>
            <a:r>
              <a:rPr lang="en-US" sz="1026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026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РЕГИОНАЛЬНОЕ ПРОИЗВОДСТВА</a:t>
            </a:r>
            <a:endParaRPr lang="x-none" sz="1026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Прямоугольник: скругленные углы 58">
            <a:extLst>
              <a:ext uri="{FF2B5EF4-FFF2-40B4-BE49-F238E27FC236}">
                <a16:creationId xmlns="" xmlns:a16="http://schemas.microsoft.com/office/drawing/2014/main" id="{5FEE0FE7-0098-9CF7-79D1-89C35FCA6179}"/>
              </a:ext>
            </a:extLst>
          </p:cNvPr>
          <p:cNvSpPr/>
          <p:nvPr/>
        </p:nvSpPr>
        <p:spPr>
          <a:xfrm>
            <a:off x="1679185" y="5335545"/>
            <a:ext cx="2298563" cy="440542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26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ИННОВАЦИИ И ГЛОБАЛЬНЫЕ ВЫЗОВЫ</a:t>
            </a:r>
            <a:endParaRPr lang="x-none" sz="1026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24F1521-C9FF-3C20-59AD-936BB2A7BA2E}"/>
              </a:ext>
            </a:extLst>
          </p:cNvPr>
          <p:cNvSpPr txBox="1"/>
          <p:nvPr/>
        </p:nvSpPr>
        <p:spPr>
          <a:xfrm>
            <a:off x="1719139" y="3359388"/>
            <a:ext cx="2799001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~50% 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(самодостаточность)</a:t>
            </a:r>
            <a:endParaRPr lang="x-none" sz="1155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E029091-F730-A7F7-E0EB-FA09DA1C46C3}"/>
              </a:ext>
            </a:extLst>
          </p:cNvPr>
          <p:cNvSpPr txBox="1"/>
          <p:nvPr/>
        </p:nvSpPr>
        <p:spPr>
          <a:xfrm>
            <a:off x="1674577" y="5035633"/>
            <a:ext cx="2518638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39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~50% </a:t>
            </a:r>
            <a:r>
              <a:rPr lang="ru-RU" sz="1155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(новые инициативы)</a:t>
            </a:r>
            <a:endParaRPr lang="x-none" sz="1155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: скругленные углы 72">
            <a:extLst>
              <a:ext uri="{FF2B5EF4-FFF2-40B4-BE49-F238E27FC236}">
                <a16:creationId xmlns="" xmlns:a16="http://schemas.microsoft.com/office/drawing/2014/main" id="{9F13D0E0-45FE-1E95-B6D2-57AA2545576C}"/>
              </a:ext>
            </a:extLst>
          </p:cNvPr>
          <p:cNvSpPr/>
          <p:nvPr/>
        </p:nvSpPr>
        <p:spPr>
          <a:xfrm>
            <a:off x="2268495" y="4184813"/>
            <a:ext cx="2246885" cy="344832"/>
          </a:xfrm>
          <a:prstGeom prst="roundRect">
            <a:avLst>
              <a:gd name="adj" fmla="val 49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80" indent="-18328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Наукоемкие услуги, экономика простых вещей</a:t>
            </a:r>
            <a:endParaRPr lang="x-none" sz="1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Прямоугольник: скругленные углы 7">
            <a:extLst>
              <a:ext uri="{FF2B5EF4-FFF2-40B4-BE49-F238E27FC236}">
                <a16:creationId xmlns="" xmlns:a16="http://schemas.microsoft.com/office/drawing/2014/main" id="{35D05C07-62A6-C8BB-F974-CE92EA54FB59}"/>
              </a:ext>
            </a:extLst>
          </p:cNvPr>
          <p:cNvSpPr/>
          <p:nvPr/>
        </p:nvSpPr>
        <p:spPr>
          <a:xfrm>
            <a:off x="2273103" y="5876392"/>
            <a:ext cx="2107878" cy="344832"/>
          </a:xfrm>
          <a:prstGeom prst="roundRect">
            <a:avLst>
              <a:gd name="adj" fmla="val 4926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3280" indent="-183280">
              <a:buFont typeface="Arial" panose="020B0604020202020204" pitchFamily="34" charset="0"/>
              <a:buChar char="•"/>
            </a:pPr>
            <a:r>
              <a:rPr lang="ru-RU" sz="1026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технологии и крупное производство</a:t>
            </a:r>
            <a:endParaRPr lang="x-none" sz="1026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4" name="Пятиугольник 84">
            <a:extLst>
              <a:ext uri="{FF2B5EF4-FFF2-40B4-BE49-F238E27FC236}">
                <a16:creationId xmlns="" xmlns:a16="http://schemas.microsoft.com/office/drawing/2014/main" id="{A3077E08-AAF9-419E-BCC4-9FDD1D7A27BE}"/>
              </a:ext>
            </a:extLst>
          </p:cNvPr>
          <p:cNvSpPr/>
          <p:nvPr/>
        </p:nvSpPr>
        <p:spPr>
          <a:xfrm>
            <a:off x="6198474" y="3834169"/>
            <a:ext cx="2502895" cy="68688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Стартап компаний, </a:t>
            </a:r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Научные организации</a:t>
            </a:r>
          </a:p>
        </p:txBody>
      </p:sp>
      <p:sp>
        <p:nvSpPr>
          <p:cNvPr id="55" name="Пятиугольник 85">
            <a:extLst>
              <a:ext uri="{FF2B5EF4-FFF2-40B4-BE49-F238E27FC236}">
                <a16:creationId xmlns="" xmlns:a16="http://schemas.microsoft.com/office/drawing/2014/main" id="{0F109C1E-ADBF-459B-B2D1-1CF754F35FFF}"/>
              </a:ext>
            </a:extLst>
          </p:cNvPr>
          <p:cNvSpPr/>
          <p:nvPr/>
        </p:nvSpPr>
        <p:spPr>
          <a:xfrm>
            <a:off x="6345104" y="4631998"/>
            <a:ext cx="2502895" cy="686886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Технологические Парки</a:t>
            </a:r>
          </a:p>
        </p:txBody>
      </p:sp>
      <p:sp>
        <p:nvSpPr>
          <p:cNvPr id="56" name="Пятиугольник 86">
            <a:extLst>
              <a:ext uri="{FF2B5EF4-FFF2-40B4-BE49-F238E27FC236}">
                <a16:creationId xmlns="" xmlns:a16="http://schemas.microsoft.com/office/drawing/2014/main" id="{7B6706D9-A934-443A-B951-5956BB773FC9}"/>
              </a:ext>
            </a:extLst>
          </p:cNvPr>
          <p:cNvSpPr/>
          <p:nvPr/>
        </p:nvSpPr>
        <p:spPr>
          <a:xfrm>
            <a:off x="6528392" y="5429828"/>
            <a:ext cx="2502895" cy="68688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83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Инжиниринговые центры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05ED5015-60E5-45B7-908E-B97B61C5C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34" y="1605370"/>
            <a:ext cx="1909316" cy="607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BB15392-E121-4538-3E6F-F166CC1C60E2}"/>
              </a:ext>
            </a:extLst>
          </p:cNvPr>
          <p:cNvSpPr/>
          <p:nvPr/>
        </p:nvSpPr>
        <p:spPr>
          <a:xfrm>
            <a:off x="4194006" y="969758"/>
            <a:ext cx="3032975" cy="388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96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МНВО РК</a:t>
            </a:r>
            <a:endParaRPr lang="x-none" sz="1796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AEF459AA-07E0-769B-9819-91C394684CF5}"/>
              </a:ext>
            </a:extLst>
          </p:cNvPr>
          <p:cNvCxnSpPr>
            <a:cxnSpLocks/>
            <a:stCxn id="6" idx="2"/>
            <a:endCxn id="66" idx="0"/>
          </p:cNvCxnSpPr>
          <p:nvPr/>
        </p:nvCxnSpPr>
        <p:spPr>
          <a:xfrm flipH="1">
            <a:off x="5710493" y="1358732"/>
            <a:ext cx="1" cy="2466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24">
            <a:extLst>
              <a:ext uri="{FF2B5EF4-FFF2-40B4-BE49-F238E27FC236}">
                <a16:creationId xmlns="" xmlns:a16="http://schemas.microsoft.com/office/drawing/2014/main" id="{B36DF22C-924E-CF07-8085-EF70B631B40A}"/>
              </a:ext>
            </a:extLst>
          </p:cNvPr>
          <p:cNvSpPr/>
          <p:nvPr/>
        </p:nvSpPr>
        <p:spPr>
          <a:xfrm>
            <a:off x="8939295" y="4119628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ПРОДУКЦИЯ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: скругленные углы 24">
            <a:extLst>
              <a:ext uri="{FF2B5EF4-FFF2-40B4-BE49-F238E27FC236}">
                <a16:creationId xmlns="" xmlns:a16="http://schemas.microsoft.com/office/drawing/2014/main" id="{A369D5AC-71C5-19C8-6708-AED887C06786}"/>
              </a:ext>
            </a:extLst>
          </p:cNvPr>
          <p:cNvSpPr/>
          <p:nvPr/>
        </p:nvSpPr>
        <p:spPr>
          <a:xfrm>
            <a:off x="8939295" y="4703148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ТЕХНОЛОГИИ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Прямоугольник: скругленные углы 24">
            <a:extLst>
              <a:ext uri="{FF2B5EF4-FFF2-40B4-BE49-F238E27FC236}">
                <a16:creationId xmlns="" xmlns:a16="http://schemas.microsoft.com/office/drawing/2014/main" id="{0AC3B33C-3784-3C60-48BC-01FBD5512195}"/>
              </a:ext>
            </a:extLst>
          </p:cNvPr>
          <p:cNvSpPr/>
          <p:nvPr/>
        </p:nvSpPr>
        <p:spPr>
          <a:xfrm>
            <a:off x="8939296" y="5286668"/>
            <a:ext cx="1762942" cy="337689"/>
          </a:xfrm>
          <a:prstGeom prst="roundRect">
            <a:avLst>
              <a:gd name="adj" fmla="val 24102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5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ПРОИЗВОДСТВО</a:t>
            </a:r>
            <a:endParaRPr lang="x-none" sz="1155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0BB53B1-4E97-5DAE-2C5E-455E70D1B2C9}"/>
              </a:ext>
            </a:extLst>
          </p:cNvPr>
          <p:cNvSpPr txBox="1"/>
          <p:nvPr/>
        </p:nvSpPr>
        <p:spPr>
          <a:xfrm>
            <a:off x="6254040" y="3394992"/>
            <a:ext cx="2157963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>
                <a:latin typeface="Tahoma" pitchFamily="34" charset="0"/>
                <a:ea typeface="Tahoma" pitchFamily="34" charset="0"/>
                <a:cs typeface="Tahoma" pitchFamily="34" charset="0"/>
              </a:rPr>
              <a:t>ИНКУБАТОР и АКСЕЛЕРАТОР</a:t>
            </a:r>
            <a:endParaRPr lang="x-none" sz="115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CB38B73-6CE0-1EBF-BD2A-E10C4FFC48BC}"/>
              </a:ext>
            </a:extLst>
          </p:cNvPr>
          <p:cNvSpPr txBox="1"/>
          <p:nvPr/>
        </p:nvSpPr>
        <p:spPr>
          <a:xfrm>
            <a:off x="9442648" y="3650532"/>
            <a:ext cx="679994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>
                <a:latin typeface="Tahoma" pitchFamily="34" charset="0"/>
                <a:ea typeface="Tahoma" pitchFamily="34" charset="0"/>
                <a:cs typeface="Tahoma" pitchFamily="34" charset="0"/>
              </a:rPr>
              <a:t>ВЫХОД</a:t>
            </a:r>
            <a:endParaRPr lang="x-none" sz="115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="" xmlns:a16="http://schemas.microsoft.com/office/drawing/2014/main" id="{313D8190-8776-EA77-6EC2-4CCFC78F3D91}"/>
              </a:ext>
            </a:extLst>
          </p:cNvPr>
          <p:cNvCxnSpPr>
            <a:cxnSpLocks/>
          </p:cNvCxnSpPr>
          <p:nvPr/>
        </p:nvCxnSpPr>
        <p:spPr>
          <a:xfrm>
            <a:off x="7502386" y="3605229"/>
            <a:ext cx="920" cy="168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>
            <a:extLst>
              <a:ext uri="{FF2B5EF4-FFF2-40B4-BE49-F238E27FC236}">
                <a16:creationId xmlns="" xmlns:a16="http://schemas.microsoft.com/office/drawing/2014/main" id="{384D2F3B-440B-47BF-58F9-6CCE341627A6}"/>
              </a:ext>
            </a:extLst>
          </p:cNvPr>
          <p:cNvCxnSpPr>
            <a:cxnSpLocks/>
            <a:stCxn id="26" idx="2"/>
            <a:endCxn id="77" idx="0"/>
          </p:cNvCxnSpPr>
          <p:nvPr/>
        </p:nvCxnSpPr>
        <p:spPr>
          <a:xfrm rot="16200000" flipH="1">
            <a:off x="6248884" y="2310854"/>
            <a:ext cx="303352" cy="186492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="" xmlns:a16="http://schemas.microsoft.com/office/drawing/2014/main" id="{93BB9559-5669-6A3F-E0E2-302F36934F4B}"/>
              </a:ext>
            </a:extLst>
          </p:cNvPr>
          <p:cNvCxnSpPr>
            <a:cxnSpLocks/>
          </p:cNvCxnSpPr>
          <p:nvPr/>
        </p:nvCxnSpPr>
        <p:spPr>
          <a:xfrm>
            <a:off x="3890605" y="1785059"/>
            <a:ext cx="831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F6DF2941-F63A-D5ED-65C9-76F9F01B5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179" y="4065749"/>
            <a:ext cx="1310087" cy="1479307"/>
          </a:xfrm>
          <a:prstGeom prst="rect">
            <a:avLst/>
          </a:prstGeom>
        </p:spPr>
      </p:pic>
      <p:sp>
        <p:nvSpPr>
          <p:cNvPr id="103" name="Стрелка вверх 102">
            <a:extLst>
              <a:ext uri="{FF2B5EF4-FFF2-40B4-BE49-F238E27FC236}">
                <a16:creationId xmlns="" xmlns:a16="http://schemas.microsoft.com/office/drawing/2014/main" id="{F087B177-B02A-D243-4FEF-3E716C69774C}"/>
              </a:ext>
            </a:extLst>
          </p:cNvPr>
          <p:cNvSpPr/>
          <p:nvPr/>
        </p:nvSpPr>
        <p:spPr>
          <a:xfrm rot="5400000">
            <a:off x="5213497" y="5166695"/>
            <a:ext cx="527314" cy="1442639"/>
          </a:xfrm>
          <a:prstGeom prst="upArrow">
            <a:avLst>
              <a:gd name="adj1" fmla="val 50000"/>
              <a:gd name="adj2" fmla="val 81579"/>
            </a:avLst>
          </a:prstGeom>
          <a:solidFill>
            <a:schemeClr val="bg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652" tIns="29326" rIns="58652" bIns="29326" rtlCol="0" anchor="ctr"/>
          <a:lstStyle/>
          <a:p>
            <a:pPr algn="ctr"/>
            <a:endParaRPr lang="ru-RU" sz="1026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3DA479DA-A889-5E53-6A50-F15CF1747621}"/>
              </a:ext>
            </a:extLst>
          </p:cNvPr>
          <p:cNvSpPr txBox="1"/>
          <p:nvPr/>
        </p:nvSpPr>
        <p:spPr>
          <a:xfrm>
            <a:off x="4893228" y="3564592"/>
            <a:ext cx="1031051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5" dirty="0">
                <a:latin typeface="Tahoma" pitchFamily="34" charset="0"/>
                <a:ea typeface="Tahoma" pitchFamily="34" charset="0"/>
                <a:cs typeface="Tahoma" pitchFamily="34" charset="0"/>
              </a:rPr>
              <a:t>ИНВЕСТОРЫ</a:t>
            </a:r>
            <a:endParaRPr lang="x-none" sz="1155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F46F461-8C5E-C9AB-D541-2BCFDCAC7263}"/>
              </a:ext>
            </a:extLst>
          </p:cNvPr>
          <p:cNvSpPr txBox="1"/>
          <p:nvPr/>
        </p:nvSpPr>
        <p:spPr>
          <a:xfrm>
            <a:off x="2901734" y="4621205"/>
            <a:ext cx="503354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796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E65E02D5-AF9E-4398-6C63-0EB3AD61F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776" y="1535106"/>
            <a:ext cx="1161051" cy="50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D5C17180-3B19-1752-3663-8119966013A8}"/>
              </a:ext>
            </a:extLst>
          </p:cNvPr>
          <p:cNvSpPr/>
          <p:nvPr/>
        </p:nvSpPr>
        <p:spPr>
          <a:xfrm>
            <a:off x="7731454" y="1469196"/>
            <a:ext cx="1639694" cy="669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026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9F0D9BAC-BE6D-ABC7-5192-3C3826AEB211}"/>
              </a:ext>
            </a:extLst>
          </p:cNvPr>
          <p:cNvSpPr txBox="1"/>
          <p:nvPr/>
        </p:nvSpPr>
        <p:spPr>
          <a:xfrm>
            <a:off x="7693734" y="2202414"/>
            <a:ext cx="2020105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26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Методологическая поддержка</a:t>
            </a:r>
            <a:endParaRPr lang="x-none" sz="102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" name="Прямая со стрелкой 111">
            <a:extLst>
              <a:ext uri="{FF2B5EF4-FFF2-40B4-BE49-F238E27FC236}">
                <a16:creationId xmlns="" xmlns:a16="http://schemas.microsoft.com/office/drawing/2014/main" id="{F5515FBA-327D-9847-F91D-F36FA1FD4518}"/>
              </a:ext>
            </a:extLst>
          </p:cNvPr>
          <p:cNvCxnSpPr>
            <a:cxnSpLocks/>
          </p:cNvCxnSpPr>
          <p:nvPr/>
        </p:nvCxnSpPr>
        <p:spPr>
          <a:xfrm flipH="1">
            <a:off x="6698217" y="1762551"/>
            <a:ext cx="9236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 стрелкой 1">
            <a:extLst>
              <a:ext uri="{FF2B5EF4-FFF2-40B4-BE49-F238E27FC236}">
                <a16:creationId xmlns="" xmlns:a16="http://schemas.microsoft.com/office/drawing/2014/main" id="{BE348F6B-05AF-7706-E587-7C2B58C9C2CF}"/>
              </a:ext>
            </a:extLst>
          </p:cNvPr>
          <p:cNvCxnSpPr>
            <a:cxnSpLocks/>
          </p:cNvCxnSpPr>
          <p:nvPr/>
        </p:nvCxnSpPr>
        <p:spPr>
          <a:xfrm flipH="1">
            <a:off x="5425283" y="3796129"/>
            <a:ext cx="1" cy="168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59D1BF-D003-44CB-C533-69BFB04E8E4B}"/>
              </a:ext>
            </a:extLst>
          </p:cNvPr>
          <p:cNvSpPr txBox="1"/>
          <p:nvPr/>
        </p:nvSpPr>
        <p:spPr>
          <a:xfrm>
            <a:off x="2132658" y="2163224"/>
            <a:ext cx="2020105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26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Методологическая поддержка</a:t>
            </a:r>
            <a:endParaRPr lang="x-none" sz="102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96056AD8-195C-0742-C7F8-1D74CCBE5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70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5" name="Google Shape;597;p103"/>
          <p:cNvSpPr txBox="1">
            <a:spLocks/>
          </p:cNvSpPr>
          <p:nvPr/>
        </p:nvSpPr>
        <p:spPr>
          <a:xfrm>
            <a:off x="9525" y="140151"/>
            <a:ext cx="8881929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1800"/>
            </a:pP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МЕГАГРАНТЫ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8054666" y="1352057"/>
            <a:ext cx="3824993" cy="3292884"/>
          </a:xfrm>
          <a:prstGeom prst="roundRect">
            <a:avLst>
              <a:gd name="adj" fmla="val 59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КОНСОРЦИУМ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(равноправное объединение </a:t>
            </a:r>
            <a:r>
              <a:rPr lang="ru-RU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организаций </a:t>
            </a:r>
            <a:r>
              <a:rPr lang="ru-RU" sz="11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решения конкретных задач)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Головная организация: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Научно-технологические центры при университетах (ВУЗ)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Члены: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Научные организации (НИИ, Научные лаборатории) +  Частные организации, Инвесторы + Зарубежные научные организации и ВУЗы</a:t>
            </a: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3546" y="999613"/>
            <a:ext cx="1127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21" y="1156452"/>
            <a:ext cx="25050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ГФ, ПЦФ, Коммерциализация РНТД</a:t>
            </a:r>
          </a:p>
          <a:p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др.</a:t>
            </a:r>
          </a:p>
        </p:txBody>
      </p:sp>
      <p:cxnSp>
        <p:nvCxnSpPr>
          <p:cNvPr id="15" name="Соединительная линия уступом 14"/>
          <p:cNvCxnSpPr>
            <a:cxnSpLocks/>
            <a:stCxn id="13" idx="2"/>
            <a:endCxn id="12" idx="1"/>
          </p:cNvCxnSpPr>
          <p:nvPr/>
        </p:nvCxnSpPr>
        <p:spPr>
          <a:xfrm rot="5400000">
            <a:off x="1114481" y="2082814"/>
            <a:ext cx="286186" cy="587899"/>
          </a:xfrm>
          <a:prstGeom prst="bentConnector4">
            <a:avLst>
              <a:gd name="adj1" fmla="val 280993"/>
              <a:gd name="adj2" fmla="val 2519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918296" y="1202110"/>
            <a:ext cx="3022098" cy="430887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МЕДИКО-БИОЛОГИЧЕСКИЕ ИССЛЕДОВАНИЯ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18296" y="1735406"/>
            <a:ext cx="3022098" cy="430887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«ЗЕЛЕНЫЕ» ТЕХНОЛОГИИ и ЭНЕРГО-</a:t>
            </a:r>
          </a:p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ЭФФЕКТИВНОСТЬ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18296" y="2268702"/>
            <a:ext cx="3022098" cy="430887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ТЕХНОЛОГИИ ДЛЯ ГМК и ПЕРЕРАБОТКИ СЫРЬЯ, НОВЫЕ МАТЕРИАЛЫ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18296" y="3419933"/>
            <a:ext cx="3022098" cy="261610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АГРО-ПРОМЫШЛЕННАЯ НАУКА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18296" y="2886637"/>
            <a:ext cx="3022098" cy="261610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ИКТ, АВТОМАТИЗАЦИЯ ПРОИЗВОДСТВ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18296" y="3868590"/>
            <a:ext cx="3022098" cy="430887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СОЦИАЛЬНО-ГУМАНИТАРНЫЕ и ЕСТЕСТВЕННЫЕ НАУКИ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18296" y="4383331"/>
            <a:ext cx="3022098" cy="261610"/>
          </a:xfrm>
          <a:prstGeom prst="rect">
            <a:avLst/>
          </a:prstGeom>
          <a:noFill/>
          <a:ln>
            <a:solidFill>
              <a:srgbClr val="082656"/>
            </a:solidFill>
          </a:ln>
        </p:spPr>
        <p:txBody>
          <a:bodyPr wrap="square" anchor="ctr" anchorCtr="0">
            <a:spAutoFit/>
          </a:bodyPr>
          <a:lstStyle/>
          <a:p>
            <a:pPr lvl="0" algn="ctr"/>
            <a:r>
              <a:rPr lang="ru-RU" sz="11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37062" y="868296"/>
            <a:ext cx="310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Приоритетные направления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008" y="3159729"/>
            <a:ext cx="132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9021" y="3457672"/>
            <a:ext cx="32283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Объединение нескольких научных проектов и программ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Мультидисциплинарность</a:t>
            </a:r>
            <a:endParaRPr lang="ru-RU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университетской науки</a:t>
            </a: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2948606" y="2433366"/>
            <a:ext cx="821094" cy="20527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 rot="10800000">
            <a:off x="7108751" y="2417219"/>
            <a:ext cx="821094" cy="205273"/>
          </a:xfrm>
          <a:prstGeom prst="notch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299021" y="5934337"/>
            <a:ext cx="11495006" cy="207122"/>
          </a:xfrm>
          <a:prstGeom prst="notchedRightArrow">
            <a:avLst>
              <a:gd name="adj1" fmla="val 50000"/>
              <a:gd name="adj2" fmla="val 18888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17155" y="5636743"/>
            <a:ext cx="2274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time-line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367874" y="4827232"/>
            <a:ext cx="1407584" cy="366873"/>
          </a:xfrm>
          <a:prstGeom prst="roundRect">
            <a:avLst>
              <a:gd name="adj" fmla="val 59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Послания ГГ, НПА РК</a:t>
            </a:r>
          </a:p>
        </p:txBody>
      </p:sp>
      <p:sp>
        <p:nvSpPr>
          <p:cNvPr id="33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367874" y="5251256"/>
            <a:ext cx="1407584" cy="297103"/>
          </a:xfrm>
          <a:prstGeom prst="roundRect">
            <a:avLst>
              <a:gd name="adj" fmla="val 5953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Видения госорганов</a:t>
            </a:r>
          </a:p>
        </p:txBody>
      </p:sp>
      <p:sp>
        <p:nvSpPr>
          <p:cNvPr id="34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1927616" y="4827233"/>
            <a:ext cx="1752818" cy="80951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Запрос предложений от ВУЗов, НО, Бизнес-секторов, Производства, инвесторов</a:t>
            </a:r>
          </a:p>
        </p:txBody>
      </p:sp>
      <p:cxnSp>
        <p:nvCxnSpPr>
          <p:cNvPr id="36" name="Прямая со стрелкой 35"/>
          <p:cNvCxnSpPr>
            <a:stCxn id="33" idx="2"/>
          </p:cNvCxnSpPr>
          <p:nvPr/>
        </p:nvCxnSpPr>
        <p:spPr>
          <a:xfrm>
            <a:off x="1071666" y="5548359"/>
            <a:ext cx="0" cy="385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4" idx="2"/>
          </p:cNvCxnSpPr>
          <p:nvPr/>
        </p:nvCxnSpPr>
        <p:spPr>
          <a:xfrm>
            <a:off x="2804025" y="5636743"/>
            <a:ext cx="0" cy="29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3907478" y="4827233"/>
            <a:ext cx="2138891" cy="80951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Совершенствование Конкурсных процедур</a:t>
            </a:r>
          </a:p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Дорожные карты, бизнес-планы</a:t>
            </a:r>
          </a:p>
        </p:txBody>
      </p:sp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>
            <a:off x="4976924" y="5636743"/>
            <a:ext cx="0" cy="29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6157019" y="4830963"/>
            <a:ext cx="1185838" cy="80578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 «МЕГАГРАНТ» на 3-5 лет</a:t>
            </a:r>
          </a:p>
        </p:txBody>
      </p:sp>
      <p:cxnSp>
        <p:nvCxnSpPr>
          <p:cNvPr id="47" name="Прямая со стрелкой 46"/>
          <p:cNvCxnSpPr>
            <a:stCxn id="45" idx="2"/>
          </p:cNvCxnSpPr>
          <p:nvPr/>
        </p:nvCxnSpPr>
        <p:spPr>
          <a:xfrm flipH="1">
            <a:off x="6699514" y="5636743"/>
            <a:ext cx="50424" cy="291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7444457" y="4827233"/>
            <a:ext cx="2758405" cy="809510"/>
          </a:xfrm>
          <a:prstGeom prst="roundRect">
            <a:avLst>
              <a:gd name="adj" fmla="val 0"/>
            </a:avLst>
          </a:prstGeom>
          <a:noFill/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МЕГАГРАНТА,</a:t>
            </a:r>
          </a:p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Постоянный мониторинг социально-экономических эффектов </a:t>
            </a:r>
            <a:endParaRPr lang="en-US" sz="1050" b="1" dirty="0">
              <a:solidFill>
                <a:srgbClr val="08265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050" b="1" dirty="0">
                <a:solidFill>
                  <a:srgbClr val="08265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(косвенных показателей)</a:t>
            </a:r>
          </a:p>
        </p:txBody>
      </p:sp>
      <p:cxnSp>
        <p:nvCxnSpPr>
          <p:cNvPr id="52" name="Прямая со стрелкой 51"/>
          <p:cNvCxnSpPr>
            <a:stCxn id="51" idx="2"/>
          </p:cNvCxnSpPr>
          <p:nvPr/>
        </p:nvCxnSpPr>
        <p:spPr>
          <a:xfrm>
            <a:off x="8823660" y="5636743"/>
            <a:ext cx="539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8564" y="6203713"/>
            <a:ext cx="1131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Темы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мегагрантов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mtClean="0">
                <a:latin typeface="Tahoma" pitchFamily="34" charset="0"/>
                <a:ea typeface="Tahoma" pitchFamily="34" charset="0"/>
                <a:cs typeface="Tahoma" pitchFamily="34" charset="0"/>
              </a:rPr>
              <a:t>Смарт-города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Каспий/Балхаш/Арал,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Нейрокомпьютинг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 Цифровое социальное общество….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12" name="Прямоугольник: скругленные углы 19">
            <a:extLst>
              <a:ext uri="{FF2B5EF4-FFF2-40B4-BE49-F238E27FC236}">
                <a16:creationId xmlns="" xmlns:a16="http://schemas.microsoft.com/office/drawing/2014/main" id="{5FAE3555-C6BF-4E96-AC60-6E8E03CFCC6D}"/>
              </a:ext>
            </a:extLst>
          </p:cNvPr>
          <p:cNvSpPr/>
          <p:nvPr/>
        </p:nvSpPr>
        <p:spPr>
          <a:xfrm>
            <a:off x="963624" y="2230478"/>
            <a:ext cx="1840401" cy="578756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МЕГАГРАНТЫ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96056AD8-195C-0742-C7F8-1D74CCBE5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CC461A0F-9FCE-4CE8-BFFF-9483985299EF}"/>
              </a:ext>
            </a:extLst>
          </p:cNvPr>
          <p:cNvSpPr txBox="1"/>
          <p:nvPr/>
        </p:nvSpPr>
        <p:spPr>
          <a:xfrm>
            <a:off x="7220851" y="3593407"/>
            <a:ext cx="4267903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ВОЗРАСТ НАУЧНЫХ КАДРОВ, чел.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BDC721EE-D267-4035-9D1D-958CC796D228}"/>
              </a:ext>
            </a:extLst>
          </p:cNvPr>
          <p:cNvSpPr txBox="1"/>
          <p:nvPr/>
        </p:nvSpPr>
        <p:spPr>
          <a:xfrm>
            <a:off x="186987" y="892842"/>
            <a:ext cx="5735007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ЧИСЛЕННОСТЬ НАУЧНЫХ КАДРОВ, чел.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058115" y="994889"/>
            <a:ext cx="0" cy="216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rot="5400000">
            <a:off x="9224077" y="752557"/>
            <a:ext cx="0" cy="540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rot="5400000">
            <a:off x="2946937" y="752557"/>
            <a:ext cx="0" cy="540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058115" y="4013061"/>
            <a:ext cx="0" cy="24882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025CCF90-BFB5-4097-B069-69E533729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58147"/>
              </p:ext>
            </p:extLst>
          </p:nvPr>
        </p:nvGraphicFramePr>
        <p:xfrm>
          <a:off x="6620373" y="4408239"/>
          <a:ext cx="5468858" cy="186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747627" y="1911248"/>
            <a:ext cx="2188403" cy="784822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4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22 456</a:t>
            </a:r>
            <a:endParaRPr lang="ru-RU" sz="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A5D8229A-4C93-40A0-A81C-5FFB9B4A9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5" y="1900522"/>
            <a:ext cx="838167" cy="838167"/>
          </a:xfrm>
          <a:prstGeom prst="rect">
            <a:avLst/>
          </a:prstGeom>
        </p:spPr>
      </p:pic>
      <p:graphicFrame>
        <p:nvGraphicFramePr>
          <p:cNvPr id="37" name="Диаграмма 36">
            <a:extLst>
              <a:ext uri="{FF2B5EF4-FFF2-40B4-BE49-F238E27FC236}">
                <a16:creationId xmlns:lc="http://schemas.openxmlformats.org/drawingml/2006/lockedCanvas" xmlns:a16="http://schemas.microsoft.com/office/drawing/2014/main" xmlns="" id="{61CEB356-C8C2-4F61-BA2F-3D542E820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163608"/>
              </p:ext>
            </p:extLst>
          </p:nvPr>
        </p:nvGraphicFramePr>
        <p:xfrm>
          <a:off x="6395461" y="1311812"/>
          <a:ext cx="5596467" cy="20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61587" y="892842"/>
            <a:ext cx="6090411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ДИНАМИКА ЧИСЛЕННОСТИ НАУЧНЫХ КАДРОВ, чел.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8CCBF65-CCFC-411C-8D52-99699C95C224}"/>
              </a:ext>
            </a:extLst>
          </p:cNvPr>
          <p:cNvSpPr txBox="1"/>
          <p:nvPr/>
        </p:nvSpPr>
        <p:spPr>
          <a:xfrm>
            <a:off x="589926" y="3574357"/>
            <a:ext cx="5030265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ОСТЕПЕНЕННОСТЬ НАУЧНЫХ КАДРОВ, чел.</a:t>
            </a:r>
          </a:p>
        </p:txBody>
      </p:sp>
      <p:graphicFrame>
        <p:nvGraphicFramePr>
          <p:cNvPr id="40" name="Таблица 28">
            <a:extLst>
              <a:ext uri="{FF2B5EF4-FFF2-40B4-BE49-F238E27FC236}">
                <a16:creationId xmlns="" xmlns:a16="http://schemas.microsoft.com/office/drawing/2014/main" id="{B5FBCE94-C069-4BA3-A6A5-FA33386F4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35070"/>
              </p:ext>
            </p:extLst>
          </p:nvPr>
        </p:nvGraphicFramePr>
        <p:xfrm>
          <a:off x="647846" y="4246119"/>
          <a:ext cx="4777475" cy="2369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080">
                  <a:extLst>
                    <a:ext uri="{9D8B030D-6E8A-4147-A177-3AD203B41FA5}">
                      <a16:colId xmlns="" xmlns:a16="http://schemas.microsoft.com/office/drawing/2014/main" val="1314585935"/>
                    </a:ext>
                  </a:extLst>
                </a:gridCol>
                <a:gridCol w="1132742">
                  <a:extLst>
                    <a:ext uri="{9D8B030D-6E8A-4147-A177-3AD203B41FA5}">
                      <a16:colId xmlns="" xmlns:a16="http://schemas.microsoft.com/office/drawing/2014/main" val="890868433"/>
                    </a:ext>
                  </a:extLst>
                </a:gridCol>
                <a:gridCol w="1022653">
                  <a:extLst>
                    <a:ext uri="{9D8B030D-6E8A-4147-A177-3AD203B41FA5}">
                      <a16:colId xmlns="" xmlns:a16="http://schemas.microsoft.com/office/drawing/2014/main" val="184381349"/>
                    </a:ext>
                  </a:extLst>
                </a:gridCol>
              </a:tblGrid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Доктора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наук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821</a:t>
                      </a:r>
                      <a:endParaRPr kumimoji="0" 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1 743</a:t>
                      </a:r>
                      <a:endParaRPr kumimoji="0" lang="ru-RU" sz="1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41378351"/>
                  </a:ext>
                </a:extLst>
              </a:tr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Кандидаты наук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5 119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3 945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2957964"/>
                  </a:ext>
                </a:extLst>
              </a:tr>
              <a:tr h="482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Доктора по профилю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549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kumimoji="0" lang="ru-RU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08464745"/>
                  </a:ext>
                </a:extLst>
              </a:tr>
              <a:tr h="6289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Доктора философии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PhD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431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2 460</a:t>
                      </a:r>
                      <a:endParaRPr lang="ru-RU" sz="1900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0552474"/>
                  </a:ext>
                </a:extLst>
              </a:tr>
            </a:tbl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EE0A3F0B-C95B-4FBF-B806-A3EED3B35AEA}"/>
              </a:ext>
            </a:extLst>
          </p:cNvPr>
          <p:cNvSpPr/>
          <p:nvPr/>
        </p:nvSpPr>
        <p:spPr>
          <a:xfrm>
            <a:off x="3488222" y="3919038"/>
            <a:ext cx="760128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lvl="0" algn="ctr" latinLnBrk="1"/>
            <a:r>
              <a:rPr lang="kk-KZ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 г.</a:t>
            </a:r>
            <a:endParaRPr lang="ru-RU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6E2238D-7588-4E92-8001-992CC040E2E0}"/>
              </a:ext>
            </a:extLst>
          </p:cNvPr>
          <p:cNvSpPr/>
          <p:nvPr/>
        </p:nvSpPr>
        <p:spPr>
          <a:xfrm>
            <a:off x="4592125" y="3916945"/>
            <a:ext cx="760128" cy="307768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lvl="0" algn="ctr" latinLnBrk="1"/>
            <a:r>
              <a:rPr lang="kk-KZ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kk-KZ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endParaRPr lang="ru-RU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1325761" y="3014117"/>
            <a:ext cx="618595" cy="2370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52530" y="3294373"/>
            <a:ext cx="1244187" cy="745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B67264D-61AA-41B3-8FDD-C7FE977FABEB}"/>
              </a:ext>
            </a:extLst>
          </p:cNvPr>
          <p:cNvSpPr/>
          <p:nvPr/>
        </p:nvSpPr>
        <p:spPr>
          <a:xfrm>
            <a:off x="11710" y="333901"/>
            <a:ext cx="9441219" cy="40010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altLang="ko-KR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</a:t>
            </a:r>
            <a:r>
              <a:rPr lang="ru-RU" altLang="ko-KR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ПОТЕНЦИАЛ СТРАНЫ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5838456-0EC4-430B-A188-CFEFCF365304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E0963DC-A75D-47B2-B564-AA11D206A4B3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26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2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32" name="Google Shape;356;p64"/>
          <p:cNvGrpSpPr/>
          <p:nvPr/>
        </p:nvGrpSpPr>
        <p:grpSpPr>
          <a:xfrm>
            <a:off x="10053253" y="129151"/>
            <a:ext cx="1745555" cy="453940"/>
            <a:chOff x="1006507" y="548036"/>
            <a:chExt cx="2327407" cy="605253"/>
          </a:xfrm>
        </p:grpSpPr>
        <p:pic>
          <p:nvPicPr>
            <p:cNvPr id="44" name="Google Shape;357;p6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6507" y="581280"/>
              <a:ext cx="519376" cy="538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358;p64"/>
            <p:cNvSpPr txBox="1"/>
            <p:nvPr/>
          </p:nvSpPr>
          <p:spPr>
            <a:xfrm>
              <a:off x="1544714" y="548036"/>
              <a:ext cx="1789200" cy="60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Министерство науки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и высшего образования 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Республики Казахстан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BD24621-6773-EC92-D45C-C2F3307F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7861"/>
            <a:ext cx="9344025" cy="563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Законопроект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науке и технологической политике</a:t>
            </a:r>
            <a:r>
              <a:rPr lang="ru-RU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2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(срок: апрель 2024 г.)</a:t>
            </a:r>
            <a:endParaRPr lang="ru-RU" sz="1200" b="1" i="1" dirty="0">
              <a:solidFill>
                <a:schemeClr val="bg1"/>
              </a:solidFill>
              <a:latin typeface="+mn-lt"/>
              <a:cs typeface="Simplified Arabic" pitchFamily="18" charset="-78"/>
            </a:endParaRPr>
          </a:p>
        </p:txBody>
      </p:sp>
      <p:sp>
        <p:nvSpPr>
          <p:cNvPr id="4" name="AutoShape 2" descr="Компьютерные Иконки Озеро, другие, другие, черный, карта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7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9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5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1031875" y="17891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9" descr="Компьютерные иконки Групповая работа Рабочая группа, другие, класс, текст,  связи с общественностью png | PNGWing"/>
          <p:cNvSpPr>
            <a:spLocks noChangeAspect="1" noChangeArrowheads="1"/>
          </p:cNvSpPr>
          <p:nvPr/>
        </p:nvSpPr>
        <p:spPr bwMode="auto">
          <a:xfrm>
            <a:off x="1336675" y="2941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5469" y="5483222"/>
            <a:ext cx="3336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b="1" u="sng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сформирована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Рабочая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группа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041" y="545315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ym typeface="Wingdings 2" panose="05020102010507070707" pitchFamily="18" charset="2"/>
              </a:rPr>
              <a:t></a:t>
            </a:r>
            <a:endParaRPr lang="ru-RU" sz="32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794" y="2682169"/>
            <a:ext cx="591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180975" algn="l"/>
              </a:tabLst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регулирует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общественные отношения в области науки, научно-технической деятельности, коммерциализации результатов научной и (или) научно-технической деятельности,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976" y="3536840"/>
            <a:ext cx="59663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 РК «О науке и технологической политике»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</a:t>
            </a:r>
            <a:r>
              <a:rPr lang="kk-KZ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4ABD757-647D-92E9-91DF-3C568476943D}"/>
              </a:ext>
            </a:extLst>
          </p:cNvPr>
          <p:cNvSpPr txBox="1"/>
          <p:nvPr/>
        </p:nvSpPr>
        <p:spPr>
          <a:xfrm>
            <a:off x="1027236" y="4043722"/>
            <a:ext cx="239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Поддержка НИОКР</a:t>
            </a:r>
          </a:p>
        </p:txBody>
      </p:sp>
      <p:pic>
        <p:nvPicPr>
          <p:cNvPr id="37" name="Рисунок 36" descr="Механическая рука со сплошной заливкой">
            <a:extLst>
              <a:ext uri="{FF2B5EF4-FFF2-40B4-BE49-F238E27FC236}">
                <a16:creationId xmlns="" xmlns:a16="http://schemas.microsoft.com/office/drawing/2014/main" id="{35DAB292-4582-B3F2-D5A1-65DF73384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9543" y="3930945"/>
            <a:ext cx="576000" cy="576000"/>
          </a:xfrm>
          <a:prstGeom prst="rect">
            <a:avLst/>
          </a:prstGeom>
        </p:spPr>
      </p:pic>
      <p:pic>
        <p:nvPicPr>
          <p:cNvPr id="38" name="Рисунок 37" descr="Монеты контур">
            <a:extLst>
              <a:ext uri="{FF2B5EF4-FFF2-40B4-BE49-F238E27FC236}">
                <a16:creationId xmlns="" xmlns:a16="http://schemas.microsoft.com/office/drawing/2014/main" id="{067766F4-4C1D-E779-A3DF-5C05625463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1443" y="4705066"/>
            <a:ext cx="576000" cy="576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D4BA74B-D8F6-12BE-F4D4-ACE3344BA526}"/>
              </a:ext>
            </a:extLst>
          </p:cNvPr>
          <p:cNvSpPr txBox="1"/>
          <p:nvPr/>
        </p:nvSpPr>
        <p:spPr>
          <a:xfrm>
            <a:off x="1027236" y="4851071"/>
            <a:ext cx="4065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Кадровый потенциал. Статус ученого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361EA1B-3A56-AE31-F2F7-7FAAB7907617}"/>
              </a:ext>
            </a:extLst>
          </p:cNvPr>
          <p:cNvSpPr txBox="1"/>
          <p:nvPr/>
        </p:nvSpPr>
        <p:spPr>
          <a:xfrm>
            <a:off x="6376854" y="3988451"/>
            <a:ext cx="5668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Улучшение лабораторной инфраструктуры научных организации и ВУЗ-</a:t>
            </a:r>
            <a:r>
              <a:rPr lang="ru-RU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ов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путем внедрения новых механизмов финансирования </a:t>
            </a:r>
            <a:endParaRPr lang="x-none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1CECB89-28F5-8F10-401E-2596C699AE45}"/>
              </a:ext>
            </a:extLst>
          </p:cNvPr>
          <p:cNvSpPr txBox="1"/>
          <p:nvPr/>
        </p:nvSpPr>
        <p:spPr>
          <a:xfrm>
            <a:off x="6371573" y="4881524"/>
            <a:ext cx="3647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софинансирования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4" y="4600291"/>
            <a:ext cx="589706" cy="58970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844617"/>
            <a:ext cx="749736" cy="74973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948932" y="5414683"/>
            <a:ext cx="542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более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230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ведущих ученых,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экспертов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представители госорганов и бизнеса</a:t>
            </a:r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4805078" y="5623497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8" name="TextBox 47"/>
          <p:cNvSpPr txBox="1"/>
          <p:nvPr/>
        </p:nvSpPr>
        <p:spPr>
          <a:xfrm>
            <a:off x="261163" y="606275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ym typeface="Wingdings 2" panose="05020102010507070707" pitchFamily="18" charset="2"/>
              </a:rPr>
              <a:t></a:t>
            </a:r>
            <a:endParaRPr lang="ru-RU" sz="32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5987460" y="-449559"/>
            <a:ext cx="0" cy="11520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782880" y="5977031"/>
            <a:ext cx="3668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р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азработан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 Консультативный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документ регуляторной политики к проекту Закона РК «О науке и технологической политике» 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8932" y="6129431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размещен на портале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«Открытых НПА» для публичного обсуждения и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направлен на согласование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в госорганы</a:t>
            </a:r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4805078" y="6218702"/>
            <a:ext cx="330734" cy="2440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Прямоугольник 23"/>
          <p:cNvSpPr/>
          <p:nvPr/>
        </p:nvSpPr>
        <p:spPr>
          <a:xfrm>
            <a:off x="2451268" y="1558527"/>
            <a:ext cx="686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СИСТЕМАТИЗИРОВАНИЕ ДЕЙСТВУЮЩИХ ЗАКОНОВ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1" name="Прямоугольник 30720"/>
          <p:cNvSpPr/>
          <p:nvPr/>
        </p:nvSpPr>
        <p:spPr>
          <a:xfrm>
            <a:off x="307976" y="1960563"/>
            <a:ext cx="2751888" cy="56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Закон «О науке»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122721" y="1960563"/>
            <a:ext cx="3544904" cy="56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Закон 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 коммерциализации РННТД»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089971" y="1960563"/>
            <a:ext cx="2751888" cy="563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Технологическая политика</a:t>
            </a:r>
          </a:p>
        </p:txBody>
      </p:sp>
      <p:sp>
        <p:nvSpPr>
          <p:cNvPr id="30723" name="Прямоугольник 30722"/>
          <p:cNvSpPr/>
          <p:nvPr/>
        </p:nvSpPr>
        <p:spPr>
          <a:xfrm>
            <a:off x="140680" y="868977"/>
            <a:ext cx="11606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Обоснование: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69 </a:t>
            </a:r>
            <a:r>
              <a:rPr lang="ru-RU" sz="16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Плана действий по предвыборной программе Президента Республики Казахстан «Справедливый Казахстан – для всех и для каждого. Сейчас и навсегда»</a:t>
            </a:r>
          </a:p>
        </p:txBody>
      </p:sp>
      <p:sp>
        <p:nvSpPr>
          <p:cNvPr id="30724" name="Прямоугольник 30723"/>
          <p:cNvSpPr/>
          <p:nvPr/>
        </p:nvSpPr>
        <p:spPr>
          <a:xfrm>
            <a:off x="6175543" y="2682169"/>
            <a:ext cx="5879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180975" algn="l"/>
              </a:tabLst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определяет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основные принципы и механизмы функционирования и развития национальной научной и инновационной системы и технологической политики РК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211585" y="5327990"/>
            <a:ext cx="1764738" cy="164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СДЕЛАНО</a:t>
            </a:r>
            <a:endParaRPr lang="ru-RU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6056AD8-195C-0742-C7F8-1D74CCBE58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50839" y="4804376"/>
            <a:ext cx="2772067" cy="107721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ko-K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юридические лица – </a:t>
            </a:r>
            <a:r>
              <a:rPr lang="ru-RU" altLang="ko-K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532</a:t>
            </a: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26" indent="-285726" algn="just">
              <a:buFont typeface="Wingdings" pitchFamily="2" charset="2"/>
              <a:buChar char="ü"/>
              <a:defRPr/>
            </a:pP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defRPr/>
            </a:pPr>
            <a:r>
              <a:rPr lang="ru-RU" altLang="ko-K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физические лица – </a:t>
            </a:r>
            <a:r>
              <a:rPr lang="ru-RU" altLang="ko-K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485  </a:t>
            </a:r>
            <a:endParaRPr lang="ru-RU" altLang="ko-K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7B1A67-24DA-430E-BA81-BA5CB56EB462}"/>
              </a:ext>
            </a:extLst>
          </p:cNvPr>
          <p:cNvSpPr/>
          <p:nvPr/>
        </p:nvSpPr>
        <p:spPr>
          <a:xfrm>
            <a:off x="1640468" y="1798640"/>
            <a:ext cx="3744329" cy="10618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4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414 </a:t>
            </a:r>
            <a:endParaRPr lang="ru-RU" sz="4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/>
            </a:pPr>
            <a:r>
              <a:rPr kumimoji="0" lang="kk-KZ" b="1" i="0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НАУЧНЫХ</a:t>
            </a:r>
            <a:r>
              <a:rPr kumimoji="0" lang="kk-KZ" b="1" i="0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kk-KZ" b="1" i="0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ОРГАНИЗАЦИЙ</a:t>
            </a:r>
            <a:endParaRPr kumimoji="0" lang="ru-RU" b="1" i="0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6BB18E-2156-48FB-ADD7-791B46C25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2" y="1887164"/>
            <a:ext cx="725647" cy="6847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0153" y="3851614"/>
            <a:ext cx="5831112" cy="6155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>
              <a:defRPr/>
            </a:pPr>
            <a:r>
              <a:rPr lang="ru-RU" altLang="ko-K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АККРЕДИТОВАНЫ </a:t>
            </a:r>
            <a:r>
              <a:rPr lang="ru-RU" altLang="ko-KR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altLang="ko-KR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017 </a:t>
            </a:r>
            <a:r>
              <a:rPr lang="ru-RU" altLang="ko-KR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СУБЪЕКТОВ</a:t>
            </a:r>
            <a:r>
              <a:rPr lang="ru-RU" altLang="ko-K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НАУЧНОЙ И  НАУЧНО-ТЕХНИЧЕСКОЙ ДЕЯТЕЛЬНОСТИ</a:t>
            </a:r>
            <a:r>
              <a:rPr lang="ru-RU" altLang="ko-K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ko-K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(30.03.2023 </a:t>
            </a:r>
            <a:r>
              <a:rPr lang="ru-RU" altLang="ko-KR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г.)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835" y="3861697"/>
            <a:ext cx="6200120" cy="33854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НАУЧНЫЕ О</a:t>
            </a:r>
            <a:r>
              <a:rPr lang="kk-KZ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РГАНИЗАЦИИ В РАЗРЕЗЕ СЕКТОРОВ: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78046"/>
              </p:ext>
            </p:extLst>
          </p:nvPr>
        </p:nvGraphicFramePr>
        <p:xfrm>
          <a:off x="350010" y="4184928"/>
          <a:ext cx="5307840" cy="240372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60065"/>
                <a:gridCol w="1247775"/>
              </a:tblGrid>
              <a:tr h="65469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Государственный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106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(26 %)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69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 высшего профессионального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образования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(23%)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696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Предпринимательский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en-US" sz="1400" b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179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(43%)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639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r>
                        <a:rPr lang="ru-RU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Некоммерческий </a:t>
                      </a:r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сектор</a:t>
                      </a:r>
                    </a:p>
                    <a:p>
                      <a:pPr marL="285750" indent="-285750" algn="l" fontAlgn="b">
                        <a:buFont typeface="Wingdings" pitchFamily="2" charset="2"/>
                        <a:buChar char="ü"/>
                      </a:pPr>
                      <a:endParaRPr lang="ru-RU" sz="14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 </a:t>
                      </a:r>
                      <a:r>
                        <a:rPr lang="ru-RU" sz="1200" b="0" i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(8%)</a:t>
                      </a:r>
                      <a:endParaRPr lang="en-US" sz="1200" b="0" i="1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61CEB356-C8C2-4F61-BA2F-3D542E820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380185"/>
              </p:ext>
            </p:extLst>
          </p:nvPr>
        </p:nvGraphicFramePr>
        <p:xfrm>
          <a:off x="6690871" y="1470824"/>
          <a:ext cx="4971222" cy="199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33068" y="1132270"/>
            <a:ext cx="5399314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ДИНАМИКА НАУЧНЫХ ОРГАНИЗАЦИЙ, ЕД.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134318" y="1104960"/>
            <a:ext cx="0" cy="216000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flipH="1" flipV="1">
            <a:off x="6778088" y="3663165"/>
            <a:ext cx="5213841" cy="37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 flipH="1">
            <a:off x="165003" y="3663165"/>
            <a:ext cx="5346463" cy="37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34110CCA-87E1-4739-82B6-4EF4029B6BF9}"/>
              </a:ext>
            </a:extLst>
          </p:cNvPr>
          <p:cNvCxnSpPr/>
          <p:nvPr/>
        </p:nvCxnSpPr>
        <p:spPr>
          <a:xfrm>
            <a:off x="6142785" y="4064900"/>
            <a:ext cx="0" cy="260683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11053233" y="3145364"/>
            <a:ext cx="538692" cy="33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935" y="1132270"/>
            <a:ext cx="5399314" cy="58476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НАУЧНЫХ ОРГАНИЗАЦИЙ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ОСУЩЕСТВЛЯЮЩИХ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НИОКР, ЕД.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4699" y="4749230"/>
            <a:ext cx="498838" cy="58476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44699" y="5478387"/>
            <a:ext cx="498838" cy="58476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  <a:sym typeface="Wingdings 2" panose="05020102010507070707" pitchFamily="18" charset="2"/>
              </a:rPr>
              <a:t>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5838456-0EC4-430B-A188-CFEFCF365304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E0963DC-A75D-47B2-B564-AA11D206A4B3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-3277" y="356892"/>
            <a:ext cx="6003187" cy="34444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32" tIns="45716" rIns="91432" bIns="45716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ru-RU" altLang="ko-KR" sz="20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</a:t>
            </a:r>
            <a:r>
              <a:rPr lang="ru-RU" altLang="ko-KR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НАУЧНОЙ СФЕРЫ</a:t>
            </a:r>
          </a:p>
        </p:txBody>
      </p:sp>
      <p:sp>
        <p:nvSpPr>
          <p:cNvPr id="32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3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36" name="Google Shape;356;p64"/>
          <p:cNvGrpSpPr/>
          <p:nvPr/>
        </p:nvGrpSpPr>
        <p:grpSpPr>
          <a:xfrm>
            <a:off x="10053253" y="129151"/>
            <a:ext cx="1745555" cy="453940"/>
            <a:chOff x="1006507" y="548036"/>
            <a:chExt cx="2327407" cy="605253"/>
          </a:xfrm>
        </p:grpSpPr>
        <p:pic>
          <p:nvPicPr>
            <p:cNvPr id="37" name="Google Shape;357;p6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06507" y="581280"/>
              <a:ext cx="519376" cy="538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358;p64"/>
            <p:cNvSpPr txBox="1"/>
            <p:nvPr/>
          </p:nvSpPr>
          <p:spPr>
            <a:xfrm>
              <a:off x="1544714" y="548036"/>
              <a:ext cx="1789200" cy="60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Министерство науки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и высшего образования 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Республики Казахстан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6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432" y="855504"/>
            <a:ext cx="63318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отраслевых ГО всего -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104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подведомственных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организаций, </a:t>
            </a:r>
          </a:p>
          <a:p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числе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НО: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– 17,  МСХ -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30, 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МИИР - 5, МЭГПР – 3,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МЭ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МЦРИАП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6,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МЧС, МО 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МТСЗН по одной организации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646" y="5370318"/>
            <a:ext cx="5772150" cy="969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введении МНВО  - 26 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НО, </a:t>
            </a:r>
            <a:endParaRPr lang="ru-RU" sz="1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составляет -  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ru-RU" sz="19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количество </a:t>
            </a:r>
            <a:r>
              <a:rPr lang="ru-RU" sz="19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</a:t>
            </a:r>
            <a:endParaRPr lang="ru-RU" sz="1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9739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ОТРАСЛЕВОЙ НАУКИ</a:t>
            </a:r>
            <a:endParaRPr 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042970976"/>
              </p:ext>
            </p:extLst>
          </p:nvPr>
        </p:nvGraphicFramePr>
        <p:xfrm>
          <a:off x="168636" y="1769112"/>
          <a:ext cx="5828160" cy="351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4646" y="6421848"/>
            <a:ext cx="372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ВУЗЫ: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-5, МСХ- 3,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МКС-4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A3DE3A-5DC5-2EB2-877B-1D45F0A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422364"/>
            <a:ext cx="2743200" cy="365125"/>
          </a:xfrm>
        </p:spPr>
        <p:txBody>
          <a:bodyPr/>
          <a:lstStyle/>
          <a:p>
            <a:fld id="{88A697D3-04A0-40B7-B5DF-B8363DB41EFF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6302"/>
              </p:ext>
            </p:extLst>
          </p:nvPr>
        </p:nvGraphicFramePr>
        <p:xfrm>
          <a:off x="6611112" y="1479612"/>
          <a:ext cx="5428488" cy="5277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316"/>
                <a:gridCol w="1085543"/>
                <a:gridCol w="1107424"/>
                <a:gridCol w="1108205"/>
              </a:tblGrid>
              <a:tr h="37706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 err="1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тыс.тенге</a:t>
                      </a:r>
                      <a:endParaRPr lang="ru-RU" sz="900" i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7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сельского               хозяйства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18 825 676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18 386 443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18 117 861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565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труда и               социальной  защиты                     населения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268 000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275 000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160 000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                               здравоохранения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35 107 062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36 526 641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33 424 052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565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индустрии и        инфраструктурного развития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1 887 386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1 872 003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1 862 474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70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энергетики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1 568 282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894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цифрового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развития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оборонной 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аэрокосмический                      промышленности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5 670 000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5 670 000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5 670 000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17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экологии,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геологии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природных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ресурсов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5 937 419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5 816 283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5 778 000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  <a:tr h="5292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торговли 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интеграции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1 064 540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755 319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259 659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Министерство по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               чрезвычайным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ситуациям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4493" marR="544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414 703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451 194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333 030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93" marR="54493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667500" y="855504"/>
            <a:ext cx="5381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Объемы финансирования ПЦФ администраторов бюджетных программ на 2023 – 2025 годы </a:t>
            </a:r>
          </a:p>
          <a:p>
            <a:pPr algn="just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(определенные на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заседании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ВНТК)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grpSp>
        <p:nvGrpSpPr>
          <p:cNvPr id="23" name="Google Shape;356;p64"/>
          <p:cNvGrpSpPr/>
          <p:nvPr/>
        </p:nvGrpSpPr>
        <p:grpSpPr>
          <a:xfrm>
            <a:off x="10053253" y="129151"/>
            <a:ext cx="1745555" cy="453940"/>
            <a:chOff x="1006507" y="548036"/>
            <a:chExt cx="2327407" cy="605253"/>
          </a:xfrm>
        </p:grpSpPr>
        <p:pic>
          <p:nvPicPr>
            <p:cNvPr id="24" name="Google Shape;357;p6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06507" y="581280"/>
              <a:ext cx="519376" cy="538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358;p64"/>
            <p:cNvSpPr txBox="1"/>
            <p:nvPr/>
          </p:nvSpPr>
          <p:spPr>
            <a:xfrm>
              <a:off x="1544714" y="548036"/>
              <a:ext cx="1789200" cy="60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Министерство науки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и высшего образования 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Республики Казахстан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5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335327"/>
            <a:ext cx="5162550" cy="605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ko-KR" sz="20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</a:t>
            </a:r>
            <a:r>
              <a:rPr lang="ru-RU" altLang="ko-KR" sz="20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НАУКИ</a:t>
            </a:r>
            <a:endParaRPr lang="ru-RU" altLang="ko-KR" sz="2000" b="0" i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Chart 6">
            <a:extLst>
              <a:ext uri="{FF2B5EF4-FFF2-40B4-BE49-F238E27FC236}">
                <a16:creationId xmlns="" xmlns:a16="http://schemas.microsoft.com/office/drawing/2014/main" id="{B11D03B9-7AB7-4D24-B30A-165386D3F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991214"/>
              </p:ext>
            </p:extLst>
          </p:nvPr>
        </p:nvGraphicFramePr>
        <p:xfrm>
          <a:off x="91155" y="880180"/>
          <a:ext cx="3453098" cy="201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6">
            <a:extLst>
              <a:ext uri="{FF2B5EF4-FFF2-40B4-BE49-F238E27FC236}">
                <a16:creationId xmlns="" xmlns:a16="http://schemas.microsoft.com/office/drawing/2014/main" id="{E209D3F7-E4F1-4CA4-9268-AF6D11812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999903"/>
              </p:ext>
            </p:extLst>
          </p:nvPr>
        </p:nvGraphicFramePr>
        <p:xfrm>
          <a:off x="3381376" y="1029332"/>
          <a:ext cx="8687266" cy="249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0AE63725-7619-475F-9D4D-0F92F96AD99F}"/>
              </a:ext>
            </a:extLst>
          </p:cNvPr>
          <p:cNvSpPr/>
          <p:nvPr/>
        </p:nvSpPr>
        <p:spPr>
          <a:xfrm>
            <a:off x="4035425" y="2333625"/>
            <a:ext cx="498476" cy="388569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x-none" sz="14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4DAF786-2A70-4D30-9B64-881D1AD1DE8A}"/>
              </a:ext>
            </a:extLst>
          </p:cNvPr>
          <p:cNvSpPr txBox="1"/>
          <p:nvPr/>
        </p:nvSpPr>
        <p:spPr>
          <a:xfrm>
            <a:off x="6303351" y="1085131"/>
            <a:ext cx="325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Расходы на НИОКР </a:t>
            </a:r>
            <a:b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мире, </a:t>
            </a:r>
            <a:r>
              <a:rPr lang="ru-RU" sz="14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от ВВП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EF0E1D5-6177-4A02-AC81-1D610B0702C2}"/>
              </a:ext>
            </a:extLst>
          </p:cNvPr>
          <p:cNvSpPr txBox="1"/>
          <p:nvPr/>
        </p:nvSpPr>
        <p:spPr>
          <a:xfrm>
            <a:off x="423507" y="1053156"/>
            <a:ext cx="325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расходов РК </a:t>
            </a:r>
            <a:b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НИОКР, </a:t>
            </a:r>
            <a:r>
              <a:rPr lang="ru-RU" sz="14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от ВВП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706547B-3609-48B5-A8E6-778EBA880E84}"/>
              </a:ext>
            </a:extLst>
          </p:cNvPr>
          <p:cNvCxnSpPr/>
          <p:nvPr/>
        </p:nvCxnSpPr>
        <p:spPr>
          <a:xfrm flipV="1">
            <a:off x="8642" y="3520620"/>
            <a:ext cx="120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6317" y="3729813"/>
            <a:ext cx="596353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науки увеличено в 3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раза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2020 год - 50,1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тенге, </a:t>
            </a:r>
            <a:endParaRPr lang="ru-RU" sz="12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2021 год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- 71,6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млрд.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тенге, </a:t>
            </a:r>
            <a:endParaRPr lang="ru-RU" sz="12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 год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- 70,2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млрд.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тенге, </a:t>
            </a:r>
            <a:endParaRPr lang="ru-RU" sz="12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2023 год - 158,5 млрд. тенге,</a:t>
            </a:r>
          </a:p>
          <a:p>
            <a:pPr marL="285750" indent="-2857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 год - 283, 3 млрд. тенге,</a:t>
            </a:r>
          </a:p>
          <a:p>
            <a:pPr marL="285750" indent="-2857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 год -  358,5 млрд. тенге</a:t>
            </a:r>
          </a:p>
          <a:p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увеличено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3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раза </a:t>
            </a:r>
            <a:r>
              <a:rPr lang="ru-RU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грантовое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проектов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коммерциализации РННТД</a:t>
            </a: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2021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 - 5,4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тенге,</a:t>
            </a: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2022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 - 5,4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тенге,</a:t>
            </a:r>
            <a:endParaRPr lang="ru-RU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2023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 - 17,1 млрд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тенге,</a:t>
            </a:r>
          </a:p>
          <a:p>
            <a:pPr marL="285750" indent="-285750">
              <a:buFontTx/>
              <a:buChar char="-"/>
            </a:pP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2024 год -  25.1 млрд. тенге,</a:t>
            </a:r>
            <a:endParaRPr lang="ru-RU" sz="1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2025 год – 21,1 </a:t>
            </a:r>
            <a:r>
              <a:rPr lang="ru-RU" sz="1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млрд. </a:t>
            </a:r>
            <a:r>
              <a:rPr lang="ru-RU" sz="12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тенге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3267" y="3730111"/>
            <a:ext cx="4257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увеличено финансирование прикладных 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научных исследований 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 1,6 раз</a:t>
            </a:r>
            <a:r>
              <a:rPr lang="ru-RU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2021 год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– 12,8 млрд тенге, </a:t>
            </a:r>
            <a:endParaRPr lang="ru-RU" sz="1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2022 год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– 19,5 млрд тенге, </a:t>
            </a:r>
            <a:endParaRPr lang="ru-RU" sz="1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2023 год </a:t>
            </a:r>
            <a:r>
              <a:rPr lang="ru-RU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– 20,8 млрд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тенге</a:t>
            </a:r>
          </a:p>
        </p:txBody>
      </p:sp>
      <p:grpSp>
        <p:nvGrpSpPr>
          <p:cNvPr id="21" name="Google Shape;356;p64"/>
          <p:cNvGrpSpPr/>
          <p:nvPr/>
        </p:nvGrpSpPr>
        <p:grpSpPr>
          <a:xfrm>
            <a:off x="10053253" y="129151"/>
            <a:ext cx="1745555" cy="453940"/>
            <a:chOff x="1006507" y="548036"/>
            <a:chExt cx="2327407" cy="605253"/>
          </a:xfrm>
        </p:grpSpPr>
        <p:pic>
          <p:nvPicPr>
            <p:cNvPr id="24" name="Google Shape;357;p6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6507" y="581280"/>
              <a:ext cx="519376" cy="538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358;p64"/>
            <p:cNvSpPr txBox="1"/>
            <p:nvPr/>
          </p:nvSpPr>
          <p:spPr>
            <a:xfrm>
              <a:off x="1544714" y="548036"/>
              <a:ext cx="1789200" cy="60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Министерство науки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и высшего образования 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Республики Казахстан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34" name="Номер слайда 4">
            <a:extLst>
              <a:ext uri="{FF2B5EF4-FFF2-40B4-BE49-F238E27FC236}">
                <a16:creationId xmlns:a16="http://schemas.microsoft.com/office/drawing/2014/main" xmlns="" id="{6AA3DE3A-5DC5-2EB2-877B-1D45F0AA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6700" y="6422364"/>
            <a:ext cx="561975" cy="365125"/>
          </a:xfrm>
        </p:spPr>
        <p:txBody>
          <a:bodyPr/>
          <a:lstStyle/>
          <a:p>
            <a:fld id="{88A697D3-04A0-40B7-B5DF-B8363DB41E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 descr="Контур казахстана картинки, стоковые фото Контур казахстан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374" y="982826"/>
            <a:ext cx="5355539" cy="4036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науки в Казахстане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0834" y="3643648"/>
            <a:ext cx="5355539" cy="656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Казахстан в мире</a:t>
            </a:r>
            <a:endParaRPr lang="en-US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Глобальный инновационный индекс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20574476"/>
              </p:ext>
            </p:extLst>
          </p:nvPr>
        </p:nvGraphicFramePr>
        <p:xfrm>
          <a:off x="460374" y="1386481"/>
          <a:ext cx="5355539" cy="2251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4" name="Глобальный индекс конкурентоспособности ВЭФ"/>
          <p:cNvSpPr txBox="1"/>
          <p:nvPr/>
        </p:nvSpPr>
        <p:spPr>
          <a:xfrm>
            <a:off x="500834" y="4064446"/>
            <a:ext cx="51361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spcBef>
                <a:spcPts val="4600"/>
              </a:spcBef>
              <a:buClr>
                <a:srgbClr val="9E3611"/>
              </a:buClr>
              <a:buFont typeface="Wingdings"/>
              <a:defRPr sz="3300">
                <a:latin typeface="SF UI Display Thin"/>
                <a:ea typeface="SF UI Display Thin"/>
                <a:cs typeface="SF UI Display Thin"/>
                <a:sym typeface="SF UI Display Thin"/>
              </a:defRPr>
            </a:lvl1pPr>
          </a:lstStyle>
          <a:p>
            <a:endParaRPr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5" name="Казахстан в мире"/>
          <p:cNvSpPr txBox="1"/>
          <p:nvPr/>
        </p:nvSpPr>
        <p:spPr>
          <a:xfrm>
            <a:off x="584080" y="4182427"/>
            <a:ext cx="51361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buClr>
                <a:srgbClr val="9E3611"/>
              </a:buClr>
              <a:buFont typeface="Wingdings"/>
              <a:defRPr sz="4800">
                <a:latin typeface="+mj-lt"/>
                <a:ea typeface="+mj-ea"/>
                <a:cs typeface="+mj-cs"/>
                <a:sym typeface="SF UI Display Bold"/>
              </a:defRPr>
            </a:lvl1pPr>
          </a:lstStyle>
          <a:p>
            <a:endParaRPr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6" name="Table 10"/>
          <p:cNvGraphicFramePr/>
          <p:nvPr>
            <p:extLst>
              <p:ext uri="{D42A27DB-BD31-4B8C-83A1-F6EECF244321}">
                <p14:modId xmlns:p14="http://schemas.microsoft.com/office/powerpoint/2010/main" val="128705002"/>
              </p:ext>
            </p:extLst>
          </p:nvPr>
        </p:nvGraphicFramePr>
        <p:xfrm>
          <a:off x="500833" y="4391530"/>
          <a:ext cx="5355539" cy="1749677"/>
        </p:xfrm>
        <a:graphic>
          <a:graphicData uri="http://schemas.openxmlformats.org/drawingml/2006/table">
            <a:tbl>
              <a:tblPr firstRow="1" bandRow="1"/>
              <a:tblGrid>
                <a:gridCol w="2985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1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84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3873">
                <a:tc>
                  <a:txBody>
                    <a:bodyPr/>
                    <a:lstStyle/>
                    <a:p>
                      <a:pPr indent="20320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п</a:t>
                      </a:r>
                      <a:r>
                        <a:rPr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оказатель</a:t>
                      </a:r>
                      <a:r>
                        <a:rPr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  <a:r>
                        <a:rPr sz="1000" b="0" dirty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в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2022</a:t>
                      </a:r>
                      <a:endParaRPr sz="1000" b="0" dirty="0">
                        <a:solidFill>
                          <a:schemeClr val="bg1"/>
                        </a:solidFill>
                        <a:latin typeface="SF UI Display Semibold"/>
                        <a:ea typeface="SF UI Display Semibold"/>
                        <a:cs typeface="SF UI Display Semibold"/>
                        <a:sym typeface="SF UI Display Semibold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м</a:t>
                      </a:r>
                      <a:r>
                        <a:rPr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есто</a:t>
                      </a:r>
                      <a:r>
                        <a:rPr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  <a:r>
                        <a:rPr sz="1000" b="0" dirty="0" err="1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из</a:t>
                      </a:r>
                      <a:r>
                        <a:rPr sz="1000" b="0" dirty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132</a:t>
                      </a:r>
                      <a:endParaRPr sz="1000" b="0" dirty="0">
                        <a:solidFill>
                          <a:schemeClr val="bg1"/>
                        </a:solidFill>
                        <a:latin typeface="SF UI Display Semibold"/>
                        <a:ea typeface="SF UI Display Semibold"/>
                        <a:cs typeface="SF UI Display Semibold"/>
                        <a:sym typeface="SF UI Display Semibold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и</a:t>
                      </a:r>
                      <a:r>
                        <a:rPr sz="1000" b="0" dirty="0" err="1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зменение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latin typeface="SF UI Display Semibold"/>
                          <a:ea typeface="SF UI Display Semibold"/>
                          <a:cs typeface="SF UI Display Semibold"/>
                          <a:sym typeface="SF UI Display Semibold"/>
                        </a:rPr>
                        <a:t> 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63500">
                      <a:solidFill>
                        <a:schemeClr val="accent1"/>
                      </a:solidFill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НИОКР, финансируемые бизнесом,%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34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</a:t>
                      </a: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635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321">
                <a:tc>
                  <a:txBody>
                    <a:bodyPr/>
                    <a:lstStyle/>
                    <a:p>
                      <a:pPr marL="180975" indent="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Сотрудничество между университетами и        индустрией в области НИОКР 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117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▼22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Цитируемые документы </a:t>
                      </a:r>
                      <a:r>
                        <a:rPr lang="en-US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H-index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93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▲</a:t>
                      </a: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9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Валовые затраты на НИОКР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101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▲2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 cap="flat" cmpd="sng" algn="ctr">
                      <a:solidFill>
                        <a:srgbClr val="479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321">
                <a:tc>
                  <a:txBody>
                    <a:bodyPr/>
                    <a:lstStyle/>
                    <a:p>
                      <a:pPr indent="203200" algn="l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НИОКР, финансируемые из-за рубежа,% ВВП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600"/>
                        </a:spcBef>
                        <a:defRPr sz="1800"/>
                      </a:pPr>
                      <a:r>
                        <a:rPr lang="ru-RU" sz="1000" dirty="0" smtClean="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rPr>
                        <a:t>88</a:t>
                      </a:r>
                      <a:endParaRPr sz="1000" dirty="0">
                        <a:latin typeface="SF UI Display Regular"/>
                        <a:ea typeface="SF UI Display Regular"/>
                        <a:cs typeface="SF UI Display Regular"/>
                        <a:sym typeface="SF UI Display Regular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0"/>
                        </a:spcBef>
                        <a:defRPr sz="3200">
                          <a:latin typeface="SF UI Display Regular"/>
                          <a:ea typeface="SF UI Display Regular"/>
                          <a:cs typeface="SF UI Display Regular"/>
                          <a:sym typeface="SF UI Display Regular"/>
                        </a:defRPr>
                      </a:pPr>
                      <a:r>
                        <a:rPr lang="ru-RU" sz="1000" dirty="0" smtClean="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▼2</a:t>
                      </a:r>
                      <a:endParaRPr sz="1000" dirty="0">
                        <a:solidFill>
                          <a:schemeClr val="accent5">
                            <a:hueOff val="-82419"/>
                            <a:satOff val="-9513"/>
                            <a:lumOff val="-16343"/>
                          </a:schemeClr>
                        </a:solidFill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479FF8"/>
                      </a:solidFill>
                    </a:lnT>
                    <a:lnB w="12700">
                      <a:solidFill>
                        <a:srgbClr val="479FF8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7" name="Прямоугольник 156"/>
          <p:cNvSpPr/>
          <p:nvPr/>
        </p:nvSpPr>
        <p:spPr>
          <a:xfrm>
            <a:off x="6493560" y="982826"/>
            <a:ext cx="5355539" cy="4036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Проблемы</a:t>
            </a:r>
            <a:endParaRPr lang="ru-RU" sz="1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86624" y="1824255"/>
            <a:ext cx="46958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Низкий уровень финансирования НИОКР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взаимодействия бизнеса и науки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новых идей  по развитию науки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Отток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 рубеж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интеллектуальных ресурсов </a:t>
            </a:r>
          </a:p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(с 2013 года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отрицательное сальдо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миграции)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Старение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кадров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Atom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37" y="2381092"/>
            <a:ext cx="639479" cy="6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1378/13785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19" y="1569258"/>
            <a:ext cx="595283" cy="59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5617" y="1473572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0,13%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0" name="Picture 6" descr="Synchronization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2772" y="3545212"/>
            <a:ext cx="600525" cy="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fugee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71" y="4583432"/>
            <a:ext cx="600525" cy="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d man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70" y="5580757"/>
            <a:ext cx="600525" cy="6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10972"/>
            <a:ext cx="4953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ahoma"/>
              </a:rPr>
              <a:t>ПРОБЛЕМНЫЕ ВОПРОСЫ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ТЕКУЩАЯ СИТУАЦИЯ</a:t>
            </a:r>
          </a:p>
        </p:txBody>
      </p:sp>
      <p:sp>
        <p:nvSpPr>
          <p:cNvPr id="22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6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grpSp>
        <p:nvGrpSpPr>
          <p:cNvPr id="27" name="Google Shape;356;p64"/>
          <p:cNvGrpSpPr/>
          <p:nvPr/>
        </p:nvGrpSpPr>
        <p:grpSpPr>
          <a:xfrm>
            <a:off x="10053253" y="129151"/>
            <a:ext cx="1745555" cy="453940"/>
            <a:chOff x="1006507" y="548036"/>
            <a:chExt cx="2327407" cy="605253"/>
          </a:xfrm>
        </p:grpSpPr>
        <p:pic>
          <p:nvPicPr>
            <p:cNvPr id="28" name="Google Shape;357;p6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006507" y="581280"/>
              <a:ext cx="519376" cy="5387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358;p64"/>
            <p:cNvSpPr txBox="1"/>
            <p:nvPr/>
          </p:nvSpPr>
          <p:spPr>
            <a:xfrm>
              <a:off x="1544714" y="548036"/>
              <a:ext cx="1789200" cy="605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Министерство науки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и высшего образования 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ru" sz="800" b="0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Республики Казахстан</a:t>
              </a:r>
              <a:endParaRPr sz="800" b="0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0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155" name="Google Shape;671;g1b0b4827d83_0_59"/>
          <p:cNvSpPr txBox="1"/>
          <p:nvPr/>
        </p:nvSpPr>
        <p:spPr>
          <a:xfrm>
            <a:off x="39763" y="409902"/>
            <a:ext cx="701773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СФЕРЕ НАУКИ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31" y="931547"/>
            <a:ext cx="11604934" cy="35393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принята новая Концепция </a:t>
            </a:r>
            <a:r>
              <a:rPr lang="ru-RU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развития высшего образования и науки в </a:t>
            </a:r>
            <a:r>
              <a:rPr lang="ru-RU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РК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2023 – 2029 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годы</a:t>
            </a:r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6" y="1263494"/>
            <a:ext cx="11685512" cy="35393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kk-KZ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предусмотрены </a:t>
            </a:r>
            <a:r>
              <a:rPr lang="kk-KZ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– 13 направлений, </a:t>
            </a:r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 них </a:t>
            </a:r>
            <a:r>
              <a:rPr lang="kk-KZ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kk-KZ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развитию </a:t>
            </a:r>
            <a:r>
              <a:rPr lang="kk-KZ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науки: </a:t>
            </a:r>
          </a:p>
        </p:txBody>
      </p:sp>
      <p:pic>
        <p:nvPicPr>
          <p:cNvPr id="286" name="Рисунок 285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xmlns="" id="{4814B83E-CA79-48B9-9275-C2A4C96179CD}"/>
              </a:ext>
            </a:extLst>
          </p:cNvPr>
          <p:cNvSpPr/>
          <p:nvPr/>
        </p:nvSpPr>
        <p:spPr>
          <a:xfrm>
            <a:off x="0" y="-3974"/>
            <a:ext cx="1764738" cy="1647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lvl="0" algn="ctr">
              <a:lnSpc>
                <a:spcPct val="85000"/>
              </a:lnSpc>
              <a:buClr>
                <a:srgbClr val="FFFFFF"/>
              </a:buClr>
              <a:buSzPts val="2000"/>
              <a:defRPr/>
            </a:pPr>
            <a:r>
              <a:rPr lang="kk-KZ" altLang="ko-KR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11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  <a:sym typeface="Tahoma"/>
            </a:endParaRPr>
          </a:p>
        </p:txBody>
      </p:sp>
      <p:sp>
        <p:nvSpPr>
          <p:cNvPr id="25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438900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7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81344" y="3298208"/>
            <a:ext cx="8435546" cy="1334064"/>
          </a:xfrm>
          <a:prstGeom prst="rect">
            <a:avLst/>
          </a:prstGeom>
        </p:spPr>
      </p:pic>
      <p:sp>
        <p:nvSpPr>
          <p:cNvPr id="35" name="Нашивка 34"/>
          <p:cNvSpPr/>
          <p:nvPr/>
        </p:nvSpPr>
        <p:spPr>
          <a:xfrm>
            <a:off x="177091" y="1804344"/>
            <a:ext cx="2332046" cy="423237"/>
          </a:xfrm>
          <a:prstGeom prst="chevron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Направление 1</a:t>
            </a:r>
            <a:endParaRPr lang="ru-RU" sz="1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2514600" y="1804343"/>
            <a:ext cx="2283767" cy="423237"/>
          </a:xfrm>
          <a:prstGeom prst="chevron">
            <a:avLst/>
          </a:prstGeom>
          <a:solidFill>
            <a:srgbClr val="1D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</a:t>
            </a:r>
            <a:r>
              <a:rPr lang="en-US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7104840" y="1807451"/>
            <a:ext cx="2258235" cy="423237"/>
          </a:xfrm>
          <a:prstGeom prst="chevron">
            <a:avLst/>
          </a:prstGeom>
          <a:solidFill>
            <a:srgbClr val="239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</a:t>
            </a:r>
            <a:r>
              <a:rPr lang="en-US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800834" y="1807451"/>
            <a:ext cx="2306881" cy="423237"/>
          </a:xfrm>
          <a:prstGeom prst="chevron">
            <a:avLst/>
          </a:prstGeom>
          <a:solidFill>
            <a:srgbClr val="28A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</a:t>
            </a:r>
            <a:r>
              <a:rPr lang="en-US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34568" y="3007728"/>
            <a:ext cx="4711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spc="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ТРОЙНОЙ СПИРАЛИ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51592" y="4382581"/>
            <a:ext cx="1386151" cy="27699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32945" y="3818808"/>
            <a:ext cx="1386151" cy="27699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51592" y="3279750"/>
            <a:ext cx="1386151" cy="27699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Государство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9394710" y="3313427"/>
            <a:ext cx="2464017" cy="253041"/>
          </a:xfrm>
          <a:prstGeom prst="homePlat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Инновационная экономика</a:t>
            </a:r>
          </a:p>
        </p:txBody>
      </p:sp>
      <p:sp>
        <p:nvSpPr>
          <p:cNvPr id="48" name="Пятиугольник 47"/>
          <p:cNvSpPr/>
          <p:nvPr/>
        </p:nvSpPr>
        <p:spPr>
          <a:xfrm>
            <a:off x="9394710" y="3861725"/>
            <a:ext cx="2464017" cy="253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Конкурентоспособность</a:t>
            </a:r>
          </a:p>
        </p:txBody>
      </p:sp>
      <p:sp>
        <p:nvSpPr>
          <p:cNvPr id="49" name="Пятиугольник 48"/>
          <p:cNvSpPr/>
          <p:nvPr/>
        </p:nvSpPr>
        <p:spPr>
          <a:xfrm>
            <a:off x="9394709" y="4410023"/>
            <a:ext cx="2464017" cy="253041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Академическое превосходство</a:t>
            </a:r>
          </a:p>
        </p:txBody>
      </p:sp>
      <p:sp>
        <p:nvSpPr>
          <p:cNvPr id="50" name="Нашивка 49"/>
          <p:cNvSpPr/>
          <p:nvPr/>
        </p:nvSpPr>
        <p:spPr>
          <a:xfrm>
            <a:off x="9298485" y="1804344"/>
            <a:ext cx="2332046" cy="423237"/>
          </a:xfrm>
          <a:prstGeom prst="chevron">
            <a:avLst/>
          </a:prstGeom>
          <a:solidFill>
            <a:srgbClr val="52C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Направление 5</a:t>
            </a:r>
            <a:endParaRPr lang="ru-RU" sz="1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Google Shape;686;g1b0b4827d83_0_59"/>
          <p:cNvSpPr txBox="1"/>
          <p:nvPr/>
        </p:nvSpPr>
        <p:spPr>
          <a:xfrm>
            <a:off x="500941" y="2263689"/>
            <a:ext cx="1851734" cy="89254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>
            <a:defPPr>
              <a:defRPr lang="en-US"/>
            </a:defPPr>
            <a:lvl1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1300" dirty="0" smtClean="0">
                <a:sym typeface="Montserrat SemiBold"/>
              </a:rPr>
              <a:t>Внедрение </a:t>
            </a:r>
            <a:r>
              <a:rPr lang="ru-RU" sz="1300" dirty="0">
                <a:sym typeface="Montserrat SemiBold"/>
              </a:rPr>
              <a:t>новой модели администрирования науки</a:t>
            </a:r>
            <a:endParaRPr sz="1300" dirty="0">
              <a:sym typeface="Montserrat SemiBold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752814" y="2254164"/>
            <a:ext cx="1781086" cy="6924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интеллектуального потенциала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249567" y="2244639"/>
            <a:ext cx="1846808" cy="49243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Университетская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наука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463630" y="2244639"/>
            <a:ext cx="2001771" cy="89254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прикладной науки и экосистемы коммерциализации РННТД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715109" y="2225589"/>
            <a:ext cx="2123031" cy="6924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научной инфраструктуры и </a:t>
            </a:r>
            <a:r>
              <a:rPr lang="ru-RU" sz="1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цифровизация</a:t>
            </a:r>
            <a:endParaRPr lang="ru-RU" sz="1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08290" y="4987144"/>
            <a:ext cx="4563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spc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ОЖИДАЕМЫЕ РЕЗУЛЬТАТЫ</a:t>
            </a:r>
            <a:endParaRPr lang="ru-RU" sz="1100" b="1" spc="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2086" y="5625169"/>
            <a:ext cx="32993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36" indent="-171436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1% расходов на науку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ВВП</a:t>
            </a:r>
            <a:endParaRPr lang="ru-RU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9950" y="5404258"/>
            <a:ext cx="36011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6" indent="-171436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30%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– прирост патентной активности от национальных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заявителей</a:t>
            </a:r>
            <a:endParaRPr lang="en-US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1134" y="5391010"/>
            <a:ext cx="30485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36" indent="-171436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30 место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 рейтинге GII «НИОКР, финансируемые бизнесом».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" y="5497864"/>
            <a:ext cx="577776" cy="57777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33" y="5497864"/>
            <a:ext cx="522017" cy="52201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71" y="5471637"/>
            <a:ext cx="559519" cy="559519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10764" y="6316812"/>
            <a:ext cx="11604934" cy="55399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Также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реализуются блок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«Наука» Национального проекта «Технологический рывок за счет </a:t>
            </a:r>
            <a:r>
              <a:rPr lang="ru-RU" sz="15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цифровизации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науки и инноваций и науки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FEEF313-114F-4C56-9FF7-776F5976E1A7}"/>
              </a:ext>
            </a:extLst>
          </p:cNvPr>
          <p:cNvSpPr txBox="1"/>
          <p:nvPr/>
        </p:nvSpPr>
        <p:spPr>
          <a:xfrm>
            <a:off x="-3175" y="397889"/>
            <a:ext cx="10604499" cy="3539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3663">
              <a:lnSpc>
                <a:spcPct val="85000"/>
              </a:lnSpc>
              <a:spcBef>
                <a:spcPct val="0"/>
              </a:spcBef>
              <a:buClr>
                <a:srgbClr val="FFFFFF"/>
              </a:buClr>
              <a:buSzPts val="2000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ИЗМЕНЕНИЙ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ЗАКОН «О НАУКЕ» ОТ 15.11.2021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5301" y="5731470"/>
            <a:ext cx="120566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700" b="1" u="sng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Социальный эффект: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о</a:t>
            </a:r>
            <a:r>
              <a:rPr lang="ru-RU" sz="15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коло 700 </a:t>
            </a:r>
            <a:r>
              <a:rPr lang="ru-RU" sz="15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ведущих </a:t>
            </a:r>
            <a:r>
              <a:rPr lang="ru-RU" sz="15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ученых </a:t>
            </a:r>
            <a:r>
              <a:rPr lang="ru-RU" sz="15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получают заработную </a:t>
            </a:r>
            <a:r>
              <a:rPr lang="ru-RU" sz="15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плату </a:t>
            </a:r>
            <a:r>
              <a:rPr lang="ru-RU" sz="15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в рамках базового </a:t>
            </a:r>
            <a:r>
              <a:rPr lang="ru-RU" sz="15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финансирования</a:t>
            </a:r>
            <a:r>
              <a:rPr lang="ru-RU" sz="15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.</a:t>
            </a:r>
            <a:endParaRPr lang="ru-RU" sz="15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ученые,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занимающиеся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фундаментальными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исследованиями будут получать стабильное финансирование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повышена объективность и обоснованность принимаемых решений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членов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национальных научных советов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250554" y="5129891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250553" y="3955710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50554" y="2667984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51966" y="1370860"/>
            <a:ext cx="407477" cy="234730"/>
          </a:xfrm>
          <a:prstGeom prst="rightArrow">
            <a:avLst/>
          </a:prstGeom>
          <a:solidFill>
            <a:srgbClr val="44546A">
              <a:lumMod val="20000"/>
              <a:lumOff val="80000"/>
            </a:srgbClr>
          </a:solidFill>
          <a:ln w="1905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5301" y="976002"/>
            <a:ext cx="2216186" cy="94891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оплата труда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ведущих ученых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в рамках базового финансирования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297" y="2253669"/>
            <a:ext cx="2216188" cy="107102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финансирование НИИ, осуществляющих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фундаментальные исследования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299" y="3608244"/>
            <a:ext cx="2216186" cy="86834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организация деятельности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Апелляционной комиссии 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10776" y="947427"/>
            <a:ext cx="9342915" cy="1094098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357188" algn="just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Утверждены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к ведущим ученым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оплата труда которых осуществляется в рамках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базового финансирования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(приказ МНВО № 108 от 13.10.2022 г.) </a:t>
            </a:r>
          </a:p>
          <a:p>
            <a:pPr lvl="0" indent="357188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Внесены  изменения в ППРК от 31 декабря 2015 года № 1193 «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системе оплаты труда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гражданских служащих, работников организаций, содержащихся за счет средств государственного бюджета, работников казенных предприятий»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1000 от 09.12.2022 г</a:t>
            </a:r>
            <a:r>
              <a:rPr lang="ru-RU" sz="1300" i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endParaRPr lang="ru-RU" sz="1300" i="1" dirty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722380" y="2117725"/>
            <a:ext cx="9333287" cy="1330325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Утверждены нормы финансирования научных организаций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осуществляющих фундаментальные научные исследования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925 от 18.11.2022 г.)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Внесены изменения и дополнения в ППРК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25 мая 2011 года № 575 «Об утверждении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 базового и программно-целевого финансирования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научной и (или) научно-технической деятельности, а также </a:t>
            </a:r>
            <a:r>
              <a:rPr lang="ru-RU" sz="1300" b="1" dirty="0" err="1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грантового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финансирования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научной и (или) научно-технической деятельности и коммерциализации </a:t>
            </a:r>
            <a:r>
              <a:rPr lang="ru-RU" sz="13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РННТД»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755 от 27.09.2022 г.)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300" y="4723699"/>
            <a:ext cx="2216185" cy="9409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научных стажировок  за рубежом 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по новой нормативной базе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721318" y="3675615"/>
            <a:ext cx="9335409" cy="797799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Утверждено Положение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апелляционной комиссии </a:t>
            </a:r>
            <a:r>
              <a:rPr lang="ru-RU" sz="1300" b="1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(ППРК № 658 от 6.09.2022 г.)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300" b="1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Создана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Апелляционная комиссия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утвержден состав (Приказ МНВО №99 от 7.092022 г.)</a:t>
            </a:r>
            <a:r>
              <a:rPr lang="ru-RU" sz="13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722380" y="4774128"/>
            <a:ext cx="9333287" cy="831859"/>
          </a:xfrm>
          <a:prstGeom prst="round2DiagRect">
            <a:avLst/>
          </a:prstGeom>
          <a:solidFill>
            <a:sysClr val="window" lastClr="FFFFFF"/>
          </a:solidFill>
          <a:ln w="95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Внесены изменения и дополнения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Указ Президента РК от 12 октября 2000 года № 470 «О Республиканской комиссии по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подготовке кадров за рубежом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300" b="1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Президента РК от 3.03.2022 г.):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Приняты правила 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отбора претендентов и прохождения научных </a:t>
            </a:r>
            <a:r>
              <a:rPr lang="ru-RU" sz="1300" b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стажировок</a:t>
            </a:r>
            <a:r>
              <a:rPr lang="ru-RU" sz="13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300" b="1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ППРК</a:t>
            </a:r>
            <a:r>
              <a:rPr lang="ru-RU" sz="1300" i="1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№ 791 от 5.10. 2022 г.)</a:t>
            </a:r>
            <a:endParaRPr lang="ru-RU" sz="13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6"/>
            <a:ext cx="1764739" cy="52662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5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23" name="Google Shape;436;g1b0b4827d83_0_44"/>
          <p:cNvSpPr txBox="1">
            <a:spLocks noGrp="1"/>
          </p:cNvSpPr>
          <p:nvPr>
            <p:ph type="sldNum" idx="12"/>
          </p:nvPr>
        </p:nvSpPr>
        <p:spPr>
          <a:xfrm>
            <a:off x="11953875" y="6391275"/>
            <a:ext cx="495724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8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271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E75967-0211-4E50-9EE2-D715E05B8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59"/>
          <a:stretch/>
        </p:blipFill>
        <p:spPr>
          <a:xfrm>
            <a:off x="0" y="0"/>
            <a:ext cx="12192000" cy="8257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0BE56D-3EDA-4D89-B758-F65698C8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107" y="141207"/>
            <a:ext cx="1764739" cy="52662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5838456-0EC4-430B-A188-CFEFCF365304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E0963DC-A75D-47B2-B564-AA11D206A4B3}"/>
              </a:ext>
            </a:extLst>
          </p:cNvPr>
          <p:cNvSpPr/>
          <p:nvPr/>
        </p:nvSpPr>
        <p:spPr>
          <a:xfrm>
            <a:off x="3610255" y="96107"/>
            <a:ext cx="4854736" cy="55334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BC9FB58-8F93-4A01-98FB-9DA038CCFA8B}"/>
              </a:ext>
            </a:extLst>
          </p:cNvPr>
          <p:cNvSpPr/>
          <p:nvPr/>
        </p:nvSpPr>
        <p:spPr>
          <a:xfrm>
            <a:off x="5271" y="316977"/>
            <a:ext cx="9061622" cy="40010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НАЦИОНАЛЬНАЯ </a:t>
            </a:r>
            <a:r>
              <a:rPr lang="ru-RU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АКАДЕМИЯ НАУК РК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6032" y="2926469"/>
            <a:ext cx="4900106" cy="32315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ВИДЫ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54901" y="3265015"/>
            <a:ext cx="5594224" cy="304698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выработка рекомендаций по определению приоритетных направлений научной, научно-технической и инновационной деятельности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 соответствии с приоритетами социально-экономического развития, а также приоритетных направлений стратегических, фундаментальных и прикладных научных исследований;</a:t>
            </a:r>
          </a:p>
          <a:p>
            <a:pPr marL="171436" indent="-171436">
              <a:buFontTx/>
              <a:buChar char="-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координация подготовки и издание ежегодного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национального доклада по науке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6" indent="-171436">
              <a:buFontTx/>
              <a:buChar char="-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координация подготовки и проведение </a:t>
            </a:r>
            <a:r>
              <a:rPr lang="ru-RU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форсайтных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исследований по развитию науки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конкурсов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на соискание именных премий и стипендий в области науки;</a:t>
            </a:r>
          </a:p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научных исследований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 различных областях науки и техники;</a:t>
            </a:r>
          </a:p>
          <a:p>
            <a:pPr marL="171436" indent="-171436">
              <a:buFontTx/>
              <a:buChar char="-"/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издание научных журналов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 участие в развитии международного научного и научно-технического сотрудничества;</a:t>
            </a:r>
          </a:p>
          <a:p>
            <a:pPr marL="171436" indent="-171436">
              <a:buFontTx/>
              <a:buChar char="-"/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участие в популяризации науки и др.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414744" y="1258108"/>
            <a:ext cx="3100513" cy="323157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kk-KZ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была создана 1 июня 1946 г.</a:t>
            </a:r>
            <a:endParaRPr lang="ru-RU" sz="15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4" y="1011124"/>
            <a:ext cx="1905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1238" y="1849251"/>
            <a:ext cx="4819355" cy="101565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ОРГАНИЗАЦИОННО-ПРАВОВАЯ ФОРМА </a:t>
            </a:r>
          </a:p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возвращен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государственный статус</a:t>
            </a:r>
          </a:p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НАО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Национальная академия наук Республики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Казахстан при Президенте РК»</a:t>
            </a:r>
            <a:endParaRPr lang="ru-RU" sz="1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67247" y="3199050"/>
            <a:ext cx="5859079" cy="76943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kk-KZ" sz="15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АКАДЕМИКАМ </a:t>
            </a:r>
            <a:r>
              <a:rPr lang="kk-KZ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УСТАНОВЛЕНЫ </a:t>
            </a:r>
          </a:p>
          <a:p>
            <a:r>
              <a:rPr lang="kk-KZ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ПОЖИЗНЕННЫЕ СТИПЕНДИИ </a:t>
            </a:r>
            <a:r>
              <a:rPr lang="kk-KZ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в размере 60 МРП в месяц</a:t>
            </a:r>
          </a:p>
          <a:p>
            <a:r>
              <a:rPr lang="kk-KZ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kk-KZ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2023 г</a:t>
            </a:r>
            <a:r>
              <a:rPr lang="kk-KZ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. - </a:t>
            </a:r>
            <a:r>
              <a:rPr lang="ru-RU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207 000 </a:t>
            </a:r>
            <a:r>
              <a:rPr lang="kk-KZ" sz="1400" i="1" dirty="0">
                <a:latin typeface="Tahoma" pitchFamily="34" charset="0"/>
                <a:ea typeface="Tahoma" pitchFamily="34" charset="0"/>
                <a:cs typeface="Tahoma" pitchFamily="34" charset="0"/>
              </a:rPr>
              <a:t>тенге) </a:t>
            </a:r>
            <a:endParaRPr lang="ru-RU" sz="14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0" name="Стрелка вправо 129"/>
          <p:cNvSpPr/>
          <p:nvPr/>
        </p:nvSpPr>
        <p:spPr>
          <a:xfrm>
            <a:off x="354778" y="1991439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>
            <a:off x="354777" y="340974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354776" y="4631044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576033" y="1849251"/>
            <a:ext cx="4900105" cy="7848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ДЛЯ </a:t>
            </a:r>
            <a:r>
              <a:rPr lang="ru-RU" sz="1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ПРОВЕДЕНИЯ </a:t>
            </a:r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РЕМОНТА </a:t>
            </a:r>
          </a:p>
          <a:p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здание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РГП на ПХВ «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Ғылым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ордасы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передано 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на баланс </a:t>
            </a:r>
            <a:r>
              <a:rPr lang="ru-RU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акимата</a:t>
            </a:r>
            <a:r>
              <a:rPr lang="ru-RU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 города Алматы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614871" y="4458844"/>
            <a:ext cx="6096000" cy="55399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РЕШЕНЫ ВОПРОСЫ ФИНАНСИРОВАНИЯ </a:t>
            </a:r>
          </a:p>
          <a:p>
            <a:r>
              <a:rPr lang="ru-RU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Академии из республиканского бюджета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577899" y="5075854"/>
            <a:ext cx="6096000" cy="11387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285726" indent="-285726">
              <a:buFont typeface="Wingdings" pitchFamily="2" charset="2"/>
              <a:buChar char="ü"/>
            </a:pP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форсайт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-исследования;</a:t>
            </a:r>
          </a:p>
          <a:p>
            <a:pPr marL="285726" indent="-285726">
              <a:buFont typeface="Wingdings" pitchFamily="2" charset="2"/>
              <a:buChar char="ü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ациональный доклад по науке;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26" indent="-285726">
              <a:buFont typeface="Wingdings" pitchFamily="2" charset="2"/>
              <a:buChar char="ü"/>
            </a:pP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программно-целевое финансирование</a:t>
            </a:r>
            <a:r>
              <a:rPr lang="ru-RU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Стрелка вправо 135"/>
          <p:cNvSpPr/>
          <p:nvPr/>
        </p:nvSpPr>
        <p:spPr>
          <a:xfrm>
            <a:off x="6315938" y="1926065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7" name="Стрелка вправо 136"/>
          <p:cNvSpPr/>
          <p:nvPr/>
        </p:nvSpPr>
        <p:spPr>
          <a:xfrm>
            <a:off x="6315937" y="2974095"/>
            <a:ext cx="206461" cy="282885"/>
          </a:xfrm>
          <a:prstGeom prst="rightArrow">
            <a:avLst>
              <a:gd name="adj1" fmla="val 0"/>
              <a:gd name="adj2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4814B83E-CA79-48B9-9275-C2A4C96179CD}"/>
              </a:ext>
            </a:extLst>
          </p:cNvPr>
          <p:cNvSpPr/>
          <p:nvPr/>
        </p:nvSpPr>
        <p:spPr>
          <a:xfrm>
            <a:off x="-1804" y="-2511"/>
            <a:ext cx="1877482" cy="1972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Реализованные меры</a:t>
            </a:r>
          </a:p>
        </p:txBody>
      </p:sp>
      <p:sp>
        <p:nvSpPr>
          <p:cNvPr id="23" name="Google Shape;436;g1b0b4827d83_0_44"/>
          <p:cNvSpPr txBox="1">
            <a:spLocks noGrp="1"/>
          </p:cNvSpPr>
          <p:nvPr>
            <p:ph type="sldNum" idx="4294967295"/>
          </p:nvPr>
        </p:nvSpPr>
        <p:spPr>
          <a:xfrm>
            <a:off x="11804846" y="6391275"/>
            <a:ext cx="644753" cy="466877"/>
          </a:xfrm>
          <a:prstGeom prst="rect">
            <a:avLst/>
          </a:prstGeom>
          <a:noFill/>
        </p:spPr>
        <p:txBody>
          <a:bodyPr spcFirstLastPara="1" wrap="square" lIns="0" tIns="0" rIns="358668" bIns="13284" anchor="ctr" anchorCtr="0">
            <a:noAutofit/>
          </a:bodyPr>
          <a:lstStyle/>
          <a:p>
            <a:pPr algn="ctr"/>
            <a:r>
              <a:rPr lang="ru-RU" sz="1600" dirty="0" smtClean="0">
                <a:solidFill>
                  <a:srgbClr val="063C46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ontserrat"/>
              </a:rPr>
              <a:t>9</a:t>
            </a:r>
            <a:endParaRPr sz="1600" dirty="0">
              <a:solidFill>
                <a:srgbClr val="063C46"/>
              </a:solidFill>
              <a:latin typeface="Tahoma" pitchFamily="34" charset="0"/>
              <a:ea typeface="Tahoma" pitchFamily="34" charset="0"/>
              <a:cs typeface="Tahoma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98219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5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0" tIns="0" rIns="0" bIns="0" rtlCol="0" anchor="ctr"/>
      <a:lstStyle>
        <a:defPPr algn="ctr">
          <a:defRPr sz="1736"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rcRect/>
          <a:stretch>
            <a:fillRect l="-63" t="-34668" r="-750" b="33646"/>
          </a:stretch>
        </a:blipFill>
      </a:spPr>
      <a:bodyPr wrap="square" lIns="0" tIns="0" rIns="0" bIns="0" rtlCol="0"/>
      <a:lstStyle>
        <a:defPPr>
          <a:defRPr sz="1736"/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rporate blu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FEB"/>
    </a:accent1>
    <a:accent2>
      <a:srgbClr val="9EA9B4"/>
    </a:accent2>
    <a:accent3>
      <a:srgbClr val="0078B6"/>
    </a:accent3>
    <a:accent4>
      <a:srgbClr val="434F5A"/>
    </a:accent4>
    <a:accent5>
      <a:srgbClr val="009FEB"/>
    </a:accent5>
    <a:accent6>
      <a:srgbClr val="0078B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rporate blu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FEB"/>
    </a:accent1>
    <a:accent2>
      <a:srgbClr val="9EA9B4"/>
    </a:accent2>
    <a:accent3>
      <a:srgbClr val="0078B6"/>
    </a:accent3>
    <a:accent4>
      <a:srgbClr val="434F5A"/>
    </a:accent4>
    <a:accent5>
      <a:srgbClr val="009FEB"/>
    </a:accent5>
    <a:accent6>
      <a:srgbClr val="0078B6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8919</TotalTime>
  <Words>3073</Words>
  <Application>Microsoft Office PowerPoint</Application>
  <PresentationFormat>Произвольный</PresentationFormat>
  <Paragraphs>637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5_Office Theme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КОММЕРЦИАЛИЗАЦИЯ РЕЗУЛЬТАТОВ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Законопроект «О науке и технологической политике» (срок: апрель 2024 г.)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Jaman</dc:creator>
  <cp:lastModifiedBy>Мухаммедали Т. Зеилбек</cp:lastModifiedBy>
  <cp:revision>998</cp:revision>
  <cp:lastPrinted>2023-05-15T10:32:16Z</cp:lastPrinted>
  <dcterms:created xsi:type="dcterms:W3CDTF">2015-10-22T14:04:39Z</dcterms:created>
  <dcterms:modified xsi:type="dcterms:W3CDTF">2023-05-15T11:16:15Z</dcterms:modified>
</cp:coreProperties>
</file>